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6" r:id="rId4"/>
    <p:sldId id="259" r:id="rId5"/>
    <p:sldId id="260" r:id="rId6"/>
    <p:sldId id="261" r:id="rId7"/>
    <p:sldId id="262" r:id="rId8"/>
    <p:sldId id="263" r:id="rId9"/>
    <p:sldId id="264" r:id="rId10"/>
    <p:sldId id="268" r:id="rId11"/>
    <p:sldId id="397" r:id="rId12"/>
    <p:sldId id="398" r:id="rId13"/>
    <p:sldId id="399" r:id="rId14"/>
    <p:sldId id="304" r:id="rId15"/>
    <p:sldId id="342" r:id="rId16"/>
    <p:sldId id="341" r:id="rId17"/>
    <p:sldId id="369" r:id="rId18"/>
    <p:sldId id="370" r:id="rId19"/>
    <p:sldId id="371" r:id="rId20"/>
    <p:sldId id="309" r:id="rId21"/>
    <p:sldId id="302" r:id="rId22"/>
    <p:sldId id="343" r:id="rId23"/>
    <p:sldId id="310" r:id="rId24"/>
    <p:sldId id="318" r:id="rId25"/>
    <p:sldId id="319" r:id="rId26"/>
    <p:sldId id="340" r:id="rId27"/>
    <p:sldId id="273" r:id="rId28"/>
    <p:sldId id="274" r:id="rId29"/>
    <p:sldId id="277" r:id="rId30"/>
    <p:sldId id="278" r:id="rId31"/>
    <p:sldId id="400" r:id="rId32"/>
    <p:sldId id="401" r:id="rId33"/>
    <p:sldId id="433" r:id="rId34"/>
    <p:sldId id="434" r:id="rId35"/>
    <p:sldId id="436" r:id="rId36"/>
    <p:sldId id="403" r:id="rId37"/>
    <p:sldId id="404" r:id="rId38"/>
    <p:sldId id="279" r:id="rId39"/>
    <p:sldId id="280" r:id="rId40"/>
    <p:sldId id="402" r:id="rId41"/>
    <p:sldId id="281" r:id="rId42"/>
    <p:sldId id="282" r:id="rId43"/>
    <p:sldId id="285" r:id="rId44"/>
    <p:sldId id="308" r:id="rId45"/>
    <p:sldId id="307" r:id="rId46"/>
    <p:sldId id="432" r:id="rId47"/>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0" name="lenovo" initials="l" lastIdx="0" clrIdx="0"/>
  <p:cmAuthor id="1" name="幸全" initials="幸全" lastIdx="0" clrIdx="0"/>
  <p:cmAuthor id="2" name="作者" initials="A" lastIdx="0" clrIdx="1"/>
  <p:cmAuthor id="3" name="dell" initials="d" lastIdx="0" clrIdx="2"/>
  <p:cmAuthor id="4" name="123" initials="" lastIdx="0" clrIdx="0"/>
  <p:cmAuthor id="5" name="Administrator" initials="A" lastIdx="0" clrIdx="4"/>
  <p:cmAuthor id="6" name="雨林木风" initials="" lastIdx="0" clrIdx="0"/>
  <p:cmAuthor id="7" name="kingsoft" initials="k" lastIdx="0" clrIdx="0"/>
  <p:cmAuthor id="8" name="未知用户1" initials="未" lastIdx="0" clrIdx="0"/>
  <p:cmAuthor id="9" name="幸兴" initials="幸" lastIdx="0" clrIdx="8"/>
  <p:cmAuthor id="10" name="yyyaogd@126.com" initials="y" lastIdx="0" clrIdx="0"/>
  <p:cmAuthor id="12" name="meflyup" initials="m" lastIdx="0" clrIdx="0"/>
  <p:cmAuthor id="13" name="hp" initials="h" lastIdx="0" clrIdx="9"/>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20045" autoAdjust="0"/>
    <p:restoredTop sz="94660"/>
  </p:normalViewPr>
  <p:slideViewPr>
    <p:cSldViewPr snapToGrid="0">
      <p:cViewPr varScale="1">
        <p:scale>
          <a:sx n="68" d="100"/>
          <a:sy n="68" d="100"/>
        </p:scale>
        <p:origin x="-102" y="-69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tags" Target="tags/tag7.xml" /><Relationship Id="rId49" Type="http://schemas.openxmlformats.org/officeDocument/2006/relationships/presProps" Target="presProps.xml" /><Relationship Id="rId5" Type="http://schemas.openxmlformats.org/officeDocument/2006/relationships/slide" Target="slides/slide2.xml" /><Relationship Id="rId50" Type="http://schemas.openxmlformats.org/officeDocument/2006/relationships/viewProps" Target="viewProps.xml" /><Relationship Id="rId51" Type="http://schemas.openxmlformats.org/officeDocument/2006/relationships/theme" Target="theme/theme1.xml" /><Relationship Id="rId52"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2022/5/9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p:cSld name="标题幻灯片">
    <p:spTree>
      <p:nvGrpSpPr>
        <p:cNvPr id="1" name=""/>
        <p:cNvGrpSpPr/>
        <p:nvPr/>
      </p:nvGrpSpPr>
      <p:grpSpPr>
        <a:xfrm>
          <a:off x="0" y="0"/>
          <a:ext cx="0" cy="0"/>
        </a:xfrm>
      </p:grpSpPr>
      <p:sp>
        <p:nvSpPr>
          <p:cNvPr id="10" name="矩形 9"/>
          <p:cNvSpPr/>
          <p:nvPr/>
        </p:nvSpPr>
        <p:spPr>
          <a:xfrm>
            <a:off x="0" y="1950716"/>
            <a:ext cx="12192000" cy="2560320"/>
          </a:xfrm>
          <a:prstGeom prst="rect">
            <a:avLst/>
          </a:prstGeom>
          <a:solidFill>
            <a:srgbClr val="963B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7744824" y="1950717"/>
            <a:ext cx="3959497" cy="2560320"/>
          </a:xfrm>
          <a:prstGeom prst="rect">
            <a:avLst/>
          </a:prstGeom>
          <a:blipFill dpi="0" rotWithShape="1">
            <a:blip r:embed="rId1">
              <a:extLst>
                <a:ext uri="{28A0092B-C50C-407E-A947-70E740481C1C}">
                  <a14:useLocalDpi xmlns:a14="http://schemas.microsoft.com/office/drawing/2010/main" xmlns=""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KSO_CT1"/>
          <p:cNvSpPr>
            <a:spLocks noGrp="1"/>
          </p:cNvSpPr>
          <p:nvPr>
            <p:ph type="ctrTitle" hasCustomPrompt="1"/>
          </p:nvPr>
        </p:nvSpPr>
        <p:spPr>
          <a:xfrm>
            <a:off x="174167" y="2588344"/>
            <a:ext cx="7373263" cy="872003"/>
          </a:xfrm>
          <a:noFill/>
        </p:spPr>
        <p:txBody>
          <a:bodyPr lIns="0" tIns="0" rIns="0" bIns="0" anchor="b">
            <a:normAutofit/>
          </a:bodyPr>
          <a:lstStyle>
            <a:lvl1pPr algn="r">
              <a:defRPr sz="4000">
                <a:solidFill>
                  <a:schemeClr val="bg1"/>
                </a:solidFill>
                <a:latin typeface="Baskerville Old Face" panose="02020602080505020303" pitchFamily="18" charset="0"/>
              </a:defRPr>
            </a:lvl1pPr>
          </a:lstStyle>
          <a:p>
            <a:r>
              <a:rPr lang="zh-CN" altLang="en-US" smtClean="0"/>
              <a:t>单击此处添加您的标题</a:t>
            </a:r>
            <a:endParaRPr lang="en-US"/>
          </a:p>
        </p:txBody>
      </p:sp>
      <p:sp>
        <p:nvSpPr>
          <p:cNvPr id="3" name="KSO_CT2"/>
          <p:cNvSpPr>
            <a:spLocks noGrp="1"/>
          </p:cNvSpPr>
          <p:nvPr>
            <p:ph type="subTitle" idx="1" hasCustomPrompt="1"/>
          </p:nvPr>
        </p:nvSpPr>
        <p:spPr>
          <a:xfrm>
            <a:off x="174165" y="3469062"/>
            <a:ext cx="7368771" cy="467211"/>
          </a:xfrm>
          <a:noFill/>
        </p:spPr>
        <p:txBody>
          <a:bodyPr>
            <a:noAutofit/>
          </a:bodyPr>
          <a:lstStyle>
            <a:lvl1pPr marL="0" indent="0" algn="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单击此处添加您的副标题</a:t>
            </a:r>
          </a:p>
        </p:txBody>
      </p:sp>
      <p:sp>
        <p:nvSpPr>
          <p:cNvPr id="4"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KSO_BT1"/>
          <p:cNvSpPr>
            <a:spLocks noGrp="1"/>
          </p:cNvSpPr>
          <p:nvPr>
            <p:ph type="title"/>
          </p:nvPr>
        </p:nvSpPr>
        <p:spPr>
          <a:xfrm>
            <a:off x="1246192" y="457200"/>
            <a:ext cx="3932237"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noChangeAspect="1"/>
          </p:cNvSpPr>
          <p:nvPr>
            <p:ph type="pic" idx="1"/>
          </p:nvPr>
        </p:nvSpPr>
        <p:spPr>
          <a:xfrm>
            <a:off x="5442833"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KSO_BC2"/>
          <p:cNvSpPr>
            <a:spLocks noGrp="1"/>
          </p:cNvSpPr>
          <p:nvPr>
            <p:ph type="body" sz="half" idx="2"/>
          </p:nvPr>
        </p:nvSpPr>
        <p:spPr>
          <a:xfrm>
            <a:off x="124619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10;文本">
    <p:spTree>
      <p:nvGrpSpPr>
        <p:cNvPr id="1" name=""/>
        <p:cNvGrpSpPr/>
        <p:nvPr/>
      </p:nvGrpSpPr>
      <p:grpSpPr>
        <a:xfrm>
          <a:off x="0" y="0"/>
          <a:ext cx="0" cy="0"/>
        </a:xfrm>
      </p:grpSpPr>
      <p:sp>
        <p:nvSpPr>
          <p:cNvPr id="2" name="KSO_BT1"/>
          <p:cNvSpPr>
            <a:spLocks noGrp="1"/>
          </p:cNvSpPr>
          <p:nvPr>
            <p:ph type="title" orient="vert"/>
          </p:nvPr>
        </p:nvSpPr>
        <p:spPr>
          <a:xfrm>
            <a:off x="10171290" y="365125"/>
            <a:ext cx="1182511" cy="5811838"/>
          </a:xfrm>
        </p:spPr>
        <p:txBody>
          <a:bodyPr vert="eaVert"/>
          <a:lstStyle/>
          <a:p>
            <a:r>
              <a:rPr lang="zh-CN" altLang="en-US" smtClean="0"/>
              <a:t>单击此处编辑母版标题样式</a:t>
            </a:r>
            <a:endParaRPr lang="en-US"/>
          </a:p>
        </p:txBody>
      </p:sp>
      <p:sp>
        <p:nvSpPr>
          <p:cNvPr id="3" name="KSO_BC1"/>
          <p:cNvSpPr>
            <a:spLocks noGrp="1"/>
          </p:cNvSpPr>
          <p:nvPr>
            <p:ph type="body" orient="vert" idx="1"/>
          </p:nvPr>
        </p:nvSpPr>
        <p:spPr>
          <a:xfrm>
            <a:off x="2113842"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两栏内容">
    <p:spTree>
      <p:nvGrpSpPr>
        <p:cNvPr id="1" name=""/>
        <p:cNvGrpSpPr/>
        <p:nvPr/>
      </p:nvGrpSpPr>
      <p:grpSpPr>
        <a:xfrm>
          <a:off x="0" y="0"/>
          <a:ext cx="0" cy="0"/>
        </a:xfrm>
      </p:grpSpPr>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4"/>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比较">
    <p:spTree>
      <p:nvGrpSpPr>
        <p:cNvPr id="1" name=""/>
        <p:cNvGrpSpPr/>
        <p:nvPr/>
      </p:nvGrpSpPr>
      <p:grpSpPr>
        <a:xfrm>
          <a:off x="0" y="0"/>
          <a:ext cx="0" cy="0"/>
        </a:xfrm>
      </p:grpSpPr>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
        <p:nvSpPr>
          <p:cNvPr id="3" name="Date Placeholder 2"/>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竖排文字">
    <p:spTree>
      <p:nvGrpSpPr>
        <p:cNvPr id="1" name=""/>
        <p:cNvGrpSpPr/>
        <p:nvPr/>
      </p:nvGrpSpPr>
      <p:grpSpPr>
        <a:xfrm>
          <a:off x="0" y="0"/>
          <a:ext cx="0" cy="0"/>
        </a:xfrm>
      </p:grpSpPr>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两栏内容">
    <p:spTree>
      <p:nvGrpSpPr>
        <p:cNvPr id="1" name=""/>
        <p:cNvGrpSpPr/>
        <p:nvPr/>
      </p:nvGrpSpPr>
      <p:grpSpPr>
        <a:xfrm>
          <a:off x="0" y="0"/>
          <a:ext cx="0" cy="0"/>
        </a:xfrm>
      </p:grpSpPr>
      <p:sp>
        <p:nvSpPr>
          <p:cNvPr id="3" name="KSO_BC1"/>
          <p:cNvSpPr>
            <a:spLocks noGrp="1"/>
          </p:cNvSpPr>
          <p:nvPr>
            <p:ph sz="half" idx="1"/>
          </p:nvPr>
        </p:nvSpPr>
        <p:spPr>
          <a:xfrm>
            <a:off x="1399823" y="1244602"/>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5" y="1244602"/>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和内容">
    <p:spTree>
      <p:nvGrpSpPr>
        <p:cNvPr id="1" name=""/>
        <p:cNvGrpSpPr/>
        <p:nvPr/>
      </p:nvGrpSpPr>
      <p:grpSpPr>
        <a:xfrm>
          <a:off x="0" y="0"/>
          <a:ext cx="0" cy="0"/>
        </a:xfrm>
      </p:grpSpPr>
      <p:sp>
        <p:nvSpPr>
          <p:cNvPr id="2" name="KSO_BT1"/>
          <p:cNvSpPr>
            <a:spLocks noGrp="1"/>
          </p:cNvSpPr>
          <p:nvPr>
            <p:ph type="title"/>
          </p:nvPr>
        </p:nvSpPr>
        <p:spPr>
          <a:xfrm>
            <a:off x="1114705" y="243840"/>
            <a:ext cx="9665980" cy="557349"/>
          </a:xfrm>
        </p:spPr>
        <p:txBody>
          <a:bodyPr/>
          <a:lstStyle/>
          <a:p>
            <a:r>
              <a:rPr lang="zh-CN" altLang="en-US" smtClean="0"/>
              <a:t>单击此处编辑母版标题样式</a:t>
            </a:r>
            <a:endParaRPr lang="en-US"/>
          </a:p>
        </p:txBody>
      </p:sp>
      <p:sp>
        <p:nvSpPr>
          <p:cNvPr id="3" name="KSO_BC1"/>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a:xfrm>
            <a:off x="10891515" y="6399894"/>
            <a:ext cx="499296" cy="365125"/>
          </a:xfrm>
        </p:spPr>
        <p:txBody>
          <a:bodyPr/>
          <a:lstStyle>
            <a:lvl1pPr algn="ctr">
              <a:defRPr/>
            </a:lvl1pPr>
          </a:lstStyle>
          <a:p>
            <a:fld id="{F33764BA-FB37-4222-8375-4BAD171AA75C}" type="slidenum">
              <a:rPr lang="zh-CN" altLang="en-US" smtClean="0"/>
              <a:t>‹#›</a:t>
            </a:fld>
            <a:endParaRPr lang="zh-CN" altLang="en-US"/>
          </a:p>
        </p:txBody>
      </p:sp>
      <p:sp>
        <p:nvSpPr>
          <p:cNvPr id="7" name="文本框 6"/>
          <p:cNvSpPr txBox="1"/>
          <p:nvPr/>
        </p:nvSpPr>
        <p:spPr>
          <a:xfrm>
            <a:off x="267829" y="243840"/>
            <a:ext cx="827547" cy="570549"/>
          </a:xfrm>
          <a:prstGeom prst="rect">
            <a:avLst/>
          </a:prstGeom>
        </p:spPr>
        <p:txBody>
          <a:bodyPr vert="horz" lIns="0" tIns="0" rIns="0" bIns="0" rtlCol="0" anchor="ctr">
            <a:noAutofit/>
          </a:bodyPr>
          <a:lstStyle>
            <a:lvl1pPr lvl="0" indent="0" algn="ctr">
              <a:lnSpc>
                <a:spcPct val="110000"/>
              </a:lnSpc>
              <a:spcBef>
                <a:spcPts val="1800"/>
              </a:spcBef>
              <a:spcAft>
                <a:spcPct val="0"/>
              </a:spcAft>
              <a:buClr>
                <a:srgbClr val="963B22"/>
              </a:buClr>
              <a:buSzPct val="60000"/>
              <a:buFont typeface="Wingdings" panose="05000000000000000000" pitchFamily="2" charset="2"/>
              <a:buNone/>
              <a:defRPr sz="3200" baseline="0">
                <a:solidFill>
                  <a:schemeClr val="accent1"/>
                </a:solidFill>
                <a:latin typeface="Arial" panose="020b0604020202020204" pitchFamily="34" charset="0"/>
                <a:ea typeface="微软雅黑" panose="020b0503020204020204" pitchFamily="34" charset="-122"/>
              </a:defRPr>
            </a:lvl1pPr>
            <a:lvl2pPr marL="356870" indent="0" algn="just">
              <a:lnSpc>
                <a:spcPct val="130000"/>
              </a:lnSpc>
              <a:spcBef>
                <a:spcPct val="0"/>
              </a:spcBef>
              <a:spcAft>
                <a:spcPts val="600"/>
              </a:spcAft>
              <a:buClr>
                <a:schemeClr val="accent2">
                  <a:lumMod val="60000"/>
                  <a:lumOff val="40000"/>
                </a:schemeClr>
              </a:buClr>
              <a:buFont typeface="Arial" panose="020b0604020202020204" pitchFamily="34" charset="0"/>
              <a:buNone/>
              <a:defRPr sz="1600" baseline="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altLang="zh-CN" sz="3200" smtClean="0"/>
              <a:t>01</a:t>
            </a:r>
            <a:endParaRPr lang="zh-CN" altLang="en-US" sz="3200" smtClean="0"/>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比较">
    <p:spTree>
      <p:nvGrpSpPr>
        <p:cNvPr id="1" name=""/>
        <p:cNvGrpSpPr/>
        <p:nvPr/>
      </p:nvGrpSpPr>
      <p:grpSpPr>
        <a:xfrm>
          <a:off x="0" y="0"/>
          <a:ext cx="0" cy="0"/>
        </a:xfrm>
      </p:grpSpPr>
      <p:sp>
        <p:nvSpPr>
          <p:cNvPr id="3" name="Text Placeholder 2"/>
          <p:cNvSpPr>
            <a:spLocks noGrp="1"/>
          </p:cNvSpPr>
          <p:nvPr>
            <p:ph type="body" idx="1"/>
          </p:nvPr>
        </p:nvSpPr>
        <p:spPr>
          <a:xfrm>
            <a:off x="1099435" y="1376363"/>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5" y="2200275"/>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9" y="1376363"/>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9" y="2200275"/>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仅标题">
    <p:spTree>
      <p:nvGrpSpPr>
        <p:cNvPr id="1" name=""/>
        <p:cNvGrpSpPr/>
        <p:nvPr/>
      </p:nvGrpSpPr>
      <p:grpSpPr>
        <a:xfrm>
          <a:off x="0" y="0"/>
          <a:ext cx="0" cy="0"/>
        </a:xfrm>
      </p:grpSpPr>
      <p:sp>
        <p:nvSpPr>
          <p:cNvPr id="3"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和竖排文字">
    <p:spTree>
      <p:nvGrpSpPr>
        <p:cNvPr id="1" name=""/>
        <p:cNvGrpSpPr/>
        <p:nvPr/>
      </p:nvGrpSpPr>
      <p:grpSpPr>
        <a:xfrm>
          <a:off x="0" y="0"/>
          <a:ext cx="0" cy="0"/>
        </a:xfrm>
      </p:grpSpPr>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p:cSld name="节标题">
    <p:spTree>
      <p:nvGrpSpPr>
        <p:cNvPr id="1" name=""/>
        <p:cNvGrpSpPr/>
        <p:nvPr/>
      </p:nvGrpSpPr>
      <p:grpSpPr>
        <a:xfrm>
          <a:off x="0" y="0"/>
          <a:ext cx="0" cy="0"/>
        </a:xfrm>
      </p:grpSpPr>
      <p:sp>
        <p:nvSpPr>
          <p:cNvPr id="3" name="KSO_ST2"/>
          <p:cNvSpPr>
            <a:spLocks noGrp="1"/>
          </p:cNvSpPr>
          <p:nvPr>
            <p:ph type="body" idx="1" hasCustomPrompt="1"/>
          </p:nvPr>
        </p:nvSpPr>
        <p:spPr>
          <a:xfrm>
            <a:off x="2098674" y="3659727"/>
            <a:ext cx="8644891" cy="433301"/>
          </a:xfrm>
        </p:spPr>
        <p:txBody>
          <a:bodyPr>
            <a:normAutofit/>
          </a:bodyPr>
          <a:lstStyle>
            <a:lvl1pPr marL="0" indent="0" algn="ctr">
              <a:buNone/>
              <a:defRPr sz="1600">
                <a:solidFill>
                  <a:schemeClr val="tx1">
                    <a:lumMod val="60000"/>
                    <a:lumOff val="4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单击此处添加您的副标题</a:t>
            </a:r>
            <a:endParaRPr lang="en-US" altLang="zh-CN" smtClean="0"/>
          </a:p>
        </p:txBody>
      </p:sp>
      <p:sp>
        <p:nvSpPr>
          <p:cNvPr id="4"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
        <p:nvSpPr>
          <p:cNvPr id="7" name="矩形 6"/>
          <p:cNvSpPr/>
          <p:nvPr/>
        </p:nvSpPr>
        <p:spPr>
          <a:xfrm>
            <a:off x="1764936" y="2510198"/>
            <a:ext cx="10427063" cy="1114693"/>
          </a:xfrm>
          <a:prstGeom prst="rect">
            <a:avLst/>
          </a:prstGeom>
          <a:solidFill>
            <a:srgbClr val="963B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矩形 7"/>
          <p:cNvSpPr/>
          <p:nvPr/>
        </p:nvSpPr>
        <p:spPr>
          <a:xfrm>
            <a:off x="1" y="2510198"/>
            <a:ext cx="733697" cy="1114693"/>
          </a:xfrm>
          <a:prstGeom prst="rect">
            <a:avLst/>
          </a:prstGeom>
          <a:solidFill>
            <a:srgbClr val="963B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KSO_ST1"/>
          <p:cNvSpPr>
            <a:spLocks noGrp="1"/>
          </p:cNvSpPr>
          <p:nvPr>
            <p:ph type="title" hasCustomPrompt="1"/>
          </p:nvPr>
        </p:nvSpPr>
        <p:spPr>
          <a:xfrm>
            <a:off x="2098674" y="2673528"/>
            <a:ext cx="8644891" cy="741634"/>
          </a:xfrm>
        </p:spPr>
        <p:txBody>
          <a:bodyPr anchor="b">
            <a:normAutofit/>
          </a:bodyPr>
          <a:lstStyle>
            <a:lvl1pPr algn="l">
              <a:defRPr sz="3600">
                <a:solidFill>
                  <a:schemeClr val="bg1"/>
                </a:solidFill>
              </a:defRPr>
            </a:lvl1pPr>
          </a:lstStyle>
          <a:p>
            <a:r>
              <a:rPr lang="zh-CN" altLang="en-US" smtClean="0"/>
              <a:t>单击此处添加您的标题</a:t>
            </a:r>
            <a:endParaRPr lang="en-US"/>
          </a:p>
        </p:txBody>
      </p:sp>
      <p:sp>
        <p:nvSpPr>
          <p:cNvPr id="9" name="文本占位符 9"/>
          <p:cNvSpPr txBox="1"/>
          <p:nvPr/>
        </p:nvSpPr>
        <p:spPr>
          <a:xfrm>
            <a:off x="733698" y="2510198"/>
            <a:ext cx="1031239" cy="1149529"/>
          </a:xfrm>
          <a:prstGeom prst="rect">
            <a:avLst/>
          </a:prstGeom>
        </p:spPr>
        <p:txBody>
          <a:bodyPr anchor="ctr">
            <a:noAutofit/>
          </a:bodyPr>
          <a:lstStyle>
            <a:lvl1pPr marL="0" indent="0" algn="just" defTabSz="914400" rtl="0" eaLnBrk="1" latinLnBrk="0" hangingPunct="1">
              <a:lnSpc>
                <a:spcPct val="110000"/>
              </a:lnSpc>
              <a:spcBef>
                <a:spcPts val="1800"/>
              </a:spcBef>
              <a:spcAft>
                <a:spcPct val="0"/>
              </a:spcAft>
              <a:buClr>
                <a:srgbClr val="963B22"/>
              </a:buClr>
              <a:buSzPct val="60000"/>
              <a:buFont typeface="Wingdings" panose="05000000000000000000" pitchFamily="2" charset="2"/>
              <a:buNone/>
              <a:defRPr sz="4000" kern="1200" baseline="0">
                <a:solidFill>
                  <a:schemeClr val="accent1"/>
                </a:solidFill>
                <a:latin typeface="Arial" panose="020b0604020202020204" pitchFamily="34" charset="0"/>
                <a:ea typeface="微软雅黑" panose="020b0503020204020204" pitchFamily="34" charset="-122"/>
                <a:cs typeface="+mn-cs"/>
              </a:defRPr>
            </a:lvl1pPr>
            <a:lvl2pPr marL="357505" indent="-285750" algn="just" defTabSz="914400" rtl="0" eaLnBrk="1" latinLnBrk="0" hangingPunct="1">
              <a:lnSpc>
                <a:spcPct val="130000"/>
              </a:lnSpc>
              <a:spcBef>
                <a:spcPct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4000" smtClean="0"/>
              <a:t>01</a:t>
            </a:r>
            <a:endParaRPr lang="zh-CN" altLang="en-US" sz="4000"/>
          </a:p>
        </p:txBody>
      </p:sp>
      <p:grpSp>
        <p:nvGrpSpPr>
          <p:cNvPr id="10" name="组合 9"/>
          <p:cNvGrpSpPr/>
          <p:nvPr/>
        </p:nvGrpSpPr>
        <p:grpSpPr>
          <a:xfrm>
            <a:off x="5826000" y="4484123"/>
            <a:ext cx="540000" cy="540000"/>
            <a:chOff x="4347417" y="5016137"/>
            <a:chExt cx="487680" cy="487680"/>
          </a:xfrm>
        </p:grpSpPr>
        <p:sp>
          <p:nvSpPr>
            <p:cNvPr id="11" name="椭圆 10">
              <a:hlinkClick action="ppaction://hlinkshowjump?jump=nextslide"/>
            </p:cNvPr>
            <p:cNvSpPr/>
            <p:nvPr userDrawn="1"/>
          </p:nvSpPr>
          <p:spPr>
            <a:xfrm>
              <a:off x="4347417" y="5016137"/>
              <a:ext cx="487680" cy="487680"/>
            </a:xfrm>
            <a:prstGeom prst="ellipse">
              <a:avLst/>
            </a:prstGeom>
            <a:solidFill>
              <a:schemeClr val="tx1">
                <a:lumMod val="40000"/>
                <a:lumOff val="60000"/>
              </a:schemeClr>
            </a:solidFill>
            <a:ln>
              <a:noFill/>
            </a:ln>
            <a:effectLst>
              <a:outerShdw dist="25400" dir="5400000" algn="t" rotWithShape="0">
                <a:schemeClr val="bg1">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燕尾形 11">
              <a:hlinkClick action="ppaction://hlinkshowjump?jump=nextslide"/>
            </p:cNvPr>
            <p:cNvSpPr/>
            <p:nvPr userDrawn="1"/>
          </p:nvSpPr>
          <p:spPr>
            <a:xfrm>
              <a:off x="4502830" y="5168537"/>
              <a:ext cx="176854" cy="204653"/>
            </a:xfrm>
            <a:prstGeom prst="chevron">
              <a:avLst>
                <a:gd name="adj" fmla="val 617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sz="half" idx="1"/>
          </p:nvPr>
        </p:nvSpPr>
        <p:spPr>
          <a:xfrm>
            <a:off x="1399823" y="1244601"/>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3" y="1244601"/>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1099435" y="1376362"/>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1099435"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6" y="1376362"/>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6431846"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仅标题">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a:xfrm>
            <a:off x="10891522" y="6408606"/>
            <a:ext cx="485503" cy="365125"/>
          </a:xfrm>
        </p:spPr>
        <p:txBody>
          <a:bodyPr/>
          <a:lstStyle>
            <a:lvl1pPr algn="ctr">
              <a:defRPr/>
            </a:lvl1pPr>
          </a:lstStyle>
          <a:p>
            <a:fld id="{F33764BA-FB37-4222-8375-4BAD171AA75C}" type="slidenum">
              <a:rPr lang="zh-CN" altLang="en-US" smtClean="0"/>
              <a:t>‹#›</a:t>
            </a:fld>
            <a:endParaRPr lang="zh-CN" altLang="en-US"/>
          </a:p>
        </p:txBody>
      </p:sp>
      <p:sp>
        <p:nvSpPr>
          <p:cNvPr id="6" name="文本框 5"/>
          <p:cNvSpPr txBox="1"/>
          <p:nvPr/>
        </p:nvSpPr>
        <p:spPr>
          <a:xfrm>
            <a:off x="267829" y="243840"/>
            <a:ext cx="827547" cy="570549"/>
          </a:xfrm>
          <a:prstGeom prst="rect">
            <a:avLst/>
          </a:prstGeom>
        </p:spPr>
        <p:txBody>
          <a:bodyPr vert="horz" lIns="0" tIns="0" rIns="0" bIns="0" rtlCol="0" anchor="ctr">
            <a:noAutofit/>
          </a:bodyPr>
          <a:lstStyle>
            <a:lvl1pPr lvl="0" indent="0" algn="ctr">
              <a:lnSpc>
                <a:spcPct val="110000"/>
              </a:lnSpc>
              <a:spcBef>
                <a:spcPts val="1800"/>
              </a:spcBef>
              <a:spcAft>
                <a:spcPct val="0"/>
              </a:spcAft>
              <a:buClr>
                <a:srgbClr val="963B22"/>
              </a:buClr>
              <a:buSzPct val="60000"/>
              <a:buFont typeface="Wingdings" panose="05000000000000000000" pitchFamily="2" charset="2"/>
              <a:buNone/>
              <a:defRPr sz="3200" baseline="0">
                <a:solidFill>
                  <a:schemeClr val="accent1"/>
                </a:solidFill>
                <a:latin typeface="Arial" panose="020b0604020202020204" pitchFamily="34" charset="0"/>
                <a:ea typeface="微软雅黑" panose="020b0503020204020204" pitchFamily="34" charset="-122"/>
              </a:defRPr>
            </a:lvl1pPr>
            <a:lvl2pPr marL="356870" indent="0" algn="just">
              <a:lnSpc>
                <a:spcPct val="130000"/>
              </a:lnSpc>
              <a:spcBef>
                <a:spcPct val="0"/>
              </a:spcBef>
              <a:spcAft>
                <a:spcPts val="600"/>
              </a:spcAft>
              <a:buClr>
                <a:schemeClr val="accent2">
                  <a:lumMod val="60000"/>
                  <a:lumOff val="40000"/>
                </a:schemeClr>
              </a:buClr>
              <a:buFont typeface="Arial" panose="020b0604020202020204" pitchFamily="34" charset="0"/>
              <a:buNone/>
              <a:defRPr sz="1600" baseline="0">
                <a:solidFill>
                  <a:srgbClr val="7D7D7D"/>
                </a:solidFill>
                <a:latin typeface="幼圆" panose="02010509060101010101" pitchFamily="49" charset="-122"/>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altLang="zh-CN" sz="3200" smtClean="0"/>
              <a:t>01</a:t>
            </a:r>
            <a:endParaRPr lang="zh-CN" altLang="en-US" sz="3200" smtClean="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KSO_仅标题">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a:xfrm>
            <a:off x="10891522" y="6408606"/>
            <a:ext cx="485503" cy="365125"/>
          </a:xfrm>
        </p:spPr>
        <p:txBody>
          <a:bodyPr/>
          <a:lstStyle>
            <a:lvl1pPr algn="ctr">
              <a:defRPr/>
            </a:lvl1pPr>
          </a:lstStyle>
          <a:p>
            <a:fld id="{F33764BA-FB37-4222-8375-4BAD171AA75C}" type="slidenum">
              <a:rPr lang="zh-CN" altLang="en-US" smtClean="0"/>
              <a:t>‹#›</a:t>
            </a:fld>
            <a:endParaRPr lang="zh-CN" altLang="en-US"/>
          </a:p>
        </p:txBody>
      </p:sp>
      <p:sp>
        <p:nvSpPr>
          <p:cNvPr id="8" name="文本占位符 7"/>
          <p:cNvSpPr>
            <a:spLocks noGrp="1"/>
          </p:cNvSpPr>
          <p:nvPr>
            <p:ph type="body" sz="quarter" idx="13" hasCustomPrompt="1"/>
          </p:nvPr>
        </p:nvSpPr>
        <p:spPr>
          <a:xfrm>
            <a:off x="266700" y="245270"/>
            <a:ext cx="831851" cy="571500"/>
          </a:xfrm>
        </p:spPr>
        <p:txBody>
          <a:bodyPr lIns="0" tIns="0" rIns="0" bIns="0" anchor="ctr">
            <a:noAutofit/>
          </a:bodyPr>
          <a:lstStyle>
            <a:lvl1pPr marL="0" indent="0" algn="ctr">
              <a:buNone/>
              <a:defRPr sz="3200"/>
            </a:lvl1pPr>
          </a:lstStyle>
          <a:p>
            <a:pPr lvl="0"/>
            <a:r>
              <a:rPr lang="en-US" altLang="zh-CN" smtClean="0"/>
              <a:t>01</a:t>
            </a:r>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KSO_BT1"/>
          <p:cNvSpPr>
            <a:spLocks noGrp="1"/>
          </p:cNvSpPr>
          <p:nvPr>
            <p:ph type="title"/>
          </p:nvPr>
        </p:nvSpPr>
        <p:spPr>
          <a:xfrm>
            <a:off x="1144590" y="533402"/>
            <a:ext cx="3932237"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p:cNvSpPr>
          <p:nvPr>
            <p:ph idx="1"/>
          </p:nvPr>
        </p:nvSpPr>
        <p:spPr>
          <a:xfrm>
            <a:off x="5487989" y="1063629"/>
            <a:ext cx="617220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10CF5905-9D1F-4700-9EA1-7A2876AD133C}" type="datetimeFigureOut">
              <a:rPr lang="zh-CN" altLang="en-US" smtClean="0"/>
              <a:t>2022/5/9</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33764BA-FB37-4222-8375-4BAD171AA75C}"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image" Target="../media/image2.jpeg" /><Relationship Id="rId24" Type="http://schemas.openxmlformats.org/officeDocument/2006/relationships/image" Target="file:///D:\qq&#25991;&#20214;\712321467\Image\C2C\Image2\%7b75232B38-A165-1FB7-499C-2E1C792CACB5%7d.png" TargetMode="External" /><Relationship Id="rId25" Type="http://schemas.openxmlformats.org/officeDocument/2006/relationships/image" Target="../media/image3.png"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8" name="矩形 7"/>
          <p:cNvSpPr/>
          <p:nvPr/>
        </p:nvSpPr>
        <p:spPr>
          <a:xfrm>
            <a:off x="10914739" y="6435634"/>
            <a:ext cx="439061" cy="4223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6" name="直接连接符 15"/>
          <p:cNvCxnSpPr/>
          <p:nvPr/>
        </p:nvCxnSpPr>
        <p:spPr>
          <a:xfrm>
            <a:off x="0" y="6705603"/>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KSO_BC1"/>
          <p:cNvSpPr>
            <a:spLocks noGrp="1"/>
          </p:cNvSpPr>
          <p:nvPr>
            <p:ph type="body" idx="1"/>
          </p:nvPr>
        </p:nvSpPr>
        <p:spPr>
          <a:xfrm>
            <a:off x="452845" y="1166636"/>
            <a:ext cx="11149315" cy="519321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CF5905-9D1F-4700-9EA1-7A2876AD133C}" type="datetimeFigureOut">
              <a:rPr lang="zh-CN" altLang="en-US" smtClean="0"/>
              <a:t>2022/5/9</a:t>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1" name="矩形 10"/>
          <p:cNvSpPr/>
          <p:nvPr/>
        </p:nvSpPr>
        <p:spPr>
          <a:xfrm>
            <a:off x="1103085" y="243840"/>
            <a:ext cx="11088915" cy="575669"/>
          </a:xfrm>
          <a:prstGeom prst="rect">
            <a:avLst/>
          </a:prstGeom>
          <a:solidFill>
            <a:srgbClr val="963B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1" y="243840"/>
            <a:ext cx="267063" cy="575669"/>
          </a:xfrm>
          <a:prstGeom prst="rect">
            <a:avLst/>
          </a:prstGeom>
          <a:solidFill>
            <a:srgbClr val="963B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矩形 13"/>
          <p:cNvSpPr/>
          <p:nvPr/>
        </p:nvSpPr>
        <p:spPr>
          <a:xfrm>
            <a:off x="10914739" y="225216"/>
            <a:ext cx="952136" cy="615677"/>
          </a:xfrm>
          <a:prstGeom prst="rect">
            <a:avLst/>
          </a:prstGeom>
          <a:blipFill dpi="0" rotWithShape="1">
            <a:blip r:embed="rId23">
              <a:extLst>
                <a:ext uri="{28A0092B-C50C-407E-A947-70E740481C1C}">
                  <a14:useLocalDpi xmlns:a14="http://schemas.microsoft.com/office/drawing/2010/main" xmlns=""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KSO_BT1"/>
          <p:cNvSpPr>
            <a:spLocks noGrp="1"/>
          </p:cNvSpPr>
          <p:nvPr>
            <p:ph type="title"/>
          </p:nvPr>
        </p:nvSpPr>
        <p:spPr>
          <a:xfrm>
            <a:off x="1114705" y="243840"/>
            <a:ext cx="9665980" cy="557349"/>
          </a:xfrm>
          <a:prstGeom prst="rect">
            <a:avLst/>
          </a:prstGeom>
        </p:spPr>
        <p:txBody>
          <a:bodyPr vert="horz" lIns="91440" tIns="45720" rIns="91440" bIns="45720" rtlCol="0" anchor="b">
            <a:normAutofit/>
          </a:bodyPr>
          <a:lstStyle/>
          <a:p>
            <a:r>
              <a:rPr lang="zh-CN" altLang="en-US" smtClean="0"/>
              <a:t>单击此处编辑母版标题样式</a:t>
            </a:r>
            <a:endParaRPr lang="en-US"/>
          </a:p>
        </p:txBody>
      </p:sp>
      <p:sp>
        <p:nvSpPr>
          <p:cNvPr id="6" name="KSO_FN"/>
          <p:cNvSpPr>
            <a:spLocks noGrp="1"/>
          </p:cNvSpPr>
          <p:nvPr>
            <p:ph type="sldNum" sz="quarter" idx="4"/>
          </p:nvPr>
        </p:nvSpPr>
        <p:spPr>
          <a:xfrm>
            <a:off x="10891514" y="6417315"/>
            <a:ext cx="522519" cy="365125"/>
          </a:xfrm>
          <a:prstGeom prst="rect">
            <a:avLst/>
          </a:prstGeom>
        </p:spPr>
        <p:txBody>
          <a:bodyPr vert="horz" lIns="91440" tIns="45720" rIns="91440" bIns="45720" rtlCol="0" anchor="ctr"/>
          <a:lstStyle>
            <a:lvl1pPr algn="ctr">
              <a:defRPr sz="1200">
                <a:solidFill>
                  <a:schemeClr val="bg1"/>
                </a:solidFill>
              </a:defRPr>
            </a:lvl1pPr>
          </a:lstStyle>
          <a:p>
            <a:fld id="{F33764BA-FB37-4222-8375-4BAD171AA75C}" type="slidenum">
              <a:rPr lang="zh-CN" altLang="en-US" smtClean="0"/>
              <a:t>‹#›</a:t>
            </a:fld>
            <a:endParaRPr lang="zh-CN" altLang="en-US"/>
          </a:p>
        </p:txBody>
      </p:sp>
      <p:sp>
        <p:nvSpPr>
          <p:cNvPr id="13" name="矩形 12"/>
          <p:cNvSpPr/>
          <p:nvPr userDrawn="1"/>
        </p:nvSpPr>
        <p:spPr>
          <a:xfrm>
            <a:off x="0" y="1"/>
            <a:ext cx="12196564" cy="6889570"/>
          </a:xfrm>
          <a:prstGeom prst="rect">
            <a:avLst/>
          </a:prstGeom>
          <a:gradFill flip="none" rotWithShape="1">
            <a:gsLst>
              <a:gs pos="0">
                <a:srgbClr val="F4F6F8"/>
              </a:gs>
              <a:gs pos="100000">
                <a:srgbClr val="E1E1E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073743875" descr="学科网 zxxk.com"/>
          <p:cNvPicPr>
            <a:picLocks noChangeAspect="1"/>
          </p:cNvPicPr>
          <p:nvPr/>
        </p:nvPicPr>
        <p:blipFill>
          <a:blip r:embed="rId25" r:link="rId2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timing/>
  <p:txStyles>
    <p:titleStyle>
      <a:lvl1pPr algn="l" defTabSz="914400" rtl="0" eaLnBrk="1" latinLnBrk="0" hangingPunct="1">
        <a:lnSpc>
          <a:spcPct val="90000"/>
        </a:lnSpc>
        <a:spcBef>
          <a:spcPct val="0"/>
        </a:spcBef>
        <a:buNone/>
        <a:defRPr sz="2800" b="1" i="0" kern="1200" baseline="0">
          <a:solidFill>
            <a:schemeClr val="bg1"/>
          </a:solidFill>
          <a:latin typeface="Arial Black" panose="020b0a0402010202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ct val="0"/>
        </a:spcAft>
        <a:buClr>
          <a:srgbClr val="963B22"/>
        </a:buClr>
        <a:buSzPct val="60000"/>
        <a:buFont typeface="Wingdings" panose="05000000000000000000" pitchFamily="2" charset="2"/>
        <a:buChar char="n"/>
        <a:defRPr sz="2400" kern="1200" baseline="0">
          <a:solidFill>
            <a:schemeClr val="accent1"/>
          </a:solidFill>
          <a:latin typeface="Arial" panose="020b0604020202020204" pitchFamily="34" charset="0"/>
          <a:ea typeface="微软雅黑" panose="020b0503020204020204" pitchFamily="34" charset="-122"/>
          <a:cs typeface="+mn-cs"/>
        </a:defRPr>
      </a:lvl1pPr>
      <a:lvl2pPr marL="357505" indent="-285750" algn="just" defTabSz="914400" rtl="0" eaLnBrk="1" latinLnBrk="0" hangingPunct="1">
        <a:lnSpc>
          <a:spcPct val="130000"/>
        </a:lnSpc>
        <a:spcBef>
          <a:spcPct val="0"/>
        </a:spcBef>
        <a:spcAft>
          <a:spcPts val="600"/>
        </a:spcAft>
        <a:buClr>
          <a:schemeClr val="accent2">
            <a:lumMod val="60000"/>
            <a:lumOff val="40000"/>
          </a:schemeClr>
        </a:buClr>
        <a:buFont typeface="幼圆" panose="02010509060101010101" pitchFamily="49" charset="-122"/>
        <a:buChar char=" "/>
        <a:defRPr sz="20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4.png" /><Relationship Id="rId4" Type="http://schemas.openxmlformats.org/officeDocument/2006/relationships/tags" Target="../tags/tag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7.png" /><Relationship Id="rId4" Type="http://schemas.openxmlformats.org/officeDocument/2006/relationships/tags" Target="../tags/tag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tags" Target="../tags/tag6.xml" /><Relationship Id="rId4" Type="http://schemas.openxmlformats.org/officeDocument/2006/relationships/image" Target="../media/image12.png" /><Relationship Id="rId5" Type="http://schemas.openxmlformats.org/officeDocument/2006/relationships/image" Target="../media/image13.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pPr algn="ctr"/>
            <a:r>
              <a:rPr lang="zh-CN" altLang="en-US" smtClean="0">
                <a:latin typeface="汉仪雅酷黑简" panose="00020600040101010101" charset="-122"/>
                <a:ea typeface="汉仪雅酷黑简" panose="00020600040101010101" charset="-122"/>
                <a:sym typeface="汉仪雅酷黑简" panose="00020600040101010101" charset="-122"/>
              </a:rPr>
              <a:t>高考古诗文备考策略与建议</a:t>
            </a:r>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85825"/>
            <a:ext cx="12119610" cy="5907405"/>
          </a:xfrm>
        </p:spPr>
        <p:txBody>
          <a:bodyPr>
            <a:normAutofit/>
          </a:bodyPr>
          <a:lstStyle/>
          <a:p>
            <a:pPr marL="0" indent="812800" fontAlgn="auto">
              <a:lnSpc>
                <a:spcPct val="100000"/>
              </a:lnSpc>
              <a:spcBef>
                <a:spcPct val="0"/>
              </a:spcBef>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3.梳理高考真题，寻找考查规律。</a:t>
            </a:r>
            <a:endPar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812800" fontAlgn="auto">
              <a:lnSpc>
                <a:spcPct val="100000"/>
              </a:lnSpc>
              <a:spcBef>
                <a:spcPct val="0"/>
              </a:spcBef>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4.掌握必需的古文阅读技巧。</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把记叙类的文言文当作记叙文进行解读，梳理清楚各个要素：时间、人物、事件，具体时间的变化，</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人物的基本品格，人物之间的关系和互相评价，围绕同一事件不同人的观点态度和解决办法等。</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这些知识均需</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系统掌握</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，并通过</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一定量的训练达到灵活应用之目的</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956945"/>
            <a:ext cx="12119610" cy="5836285"/>
          </a:xfrm>
        </p:spPr>
        <p:txBody>
          <a:bodyPr>
            <a:normAutofit/>
          </a:bodyPr>
          <a:lstStyle/>
          <a:p>
            <a:pPr marL="0" indent="947420" fontAlgn="auto">
              <a:lnSpc>
                <a:spcPct val="100000"/>
              </a:lnSpc>
              <a:spcBef>
                <a:spcPct val="0"/>
              </a:spcBef>
            </a:pPr>
            <a:r>
              <a:rPr lang="zh-CN" altLang="en-US" sz="373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5.重视对文本大意的翻译和把握。</a:t>
            </a:r>
            <a:r>
              <a:rPr lang="zh-CN" altLang="en-US" sz="3730">
                <a:latin typeface="微软雅黑" panose="020b0503020204020204" pitchFamily="34" charset="-122"/>
                <a:ea typeface="微软雅黑" panose="020b0503020204020204" pitchFamily="34" charset="-122"/>
                <a:cs typeface="微软雅黑" panose="020b0503020204020204" pitchFamily="34" charset="-122"/>
              </a:rPr>
              <a:t>对学生来说，古代诗文具有很强的“陌生感”——时间久远，内容含蓄，理解难度大，古代诗歌尤其如此。从近几年的高考试题可以看出，对古代诗文文本内容的</a:t>
            </a:r>
            <a:r>
              <a:rPr lang="zh-CN" altLang="en-US" sz="373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概括、理解、分析</a:t>
            </a:r>
            <a:r>
              <a:rPr lang="zh-CN" altLang="en-US" sz="3730">
                <a:latin typeface="微软雅黑" panose="020b0503020204020204" pitchFamily="34" charset="-122"/>
                <a:ea typeface="微软雅黑" panose="020b0503020204020204" pitchFamily="34" charset="-122"/>
                <a:cs typeface="微软雅黑" panose="020b0503020204020204" pitchFamily="34" charset="-122"/>
              </a:rPr>
              <a:t>的考查在逐年增加。因此，</a:t>
            </a:r>
            <a:r>
              <a:rPr lang="zh-CN" altLang="en-US" sz="373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注重文本翻译训练，把握文本大意，准确理解关键词句含义，</a:t>
            </a:r>
            <a:r>
              <a:rPr lang="zh-CN" altLang="en-US" sz="3730">
                <a:latin typeface="微软雅黑" panose="020b0503020204020204" pitchFamily="34" charset="-122"/>
                <a:ea typeface="微软雅黑" panose="020b0503020204020204" pitchFamily="34" charset="-122"/>
                <a:cs typeface="微软雅黑" panose="020b0503020204020204" pitchFamily="34" charset="-122"/>
              </a:rPr>
              <a:t>是古文阅读备考的重要内容之一。</a:t>
            </a:r>
          </a:p>
          <a:p>
            <a:pPr marL="0" indent="947420" fontAlgn="auto">
              <a:lnSpc>
                <a:spcPct val="100000"/>
              </a:lnSpc>
              <a:spcBef>
                <a:spcPct val="0"/>
              </a:spcBef>
            </a:pPr>
            <a:endParaRPr lang="zh-CN" altLang="en-US" sz="373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112395" y="876935"/>
            <a:ext cx="11967210" cy="5981700"/>
          </a:xfrm>
          <a:prstGeom prst="rect">
            <a:avLst/>
          </a:prstGeom>
        </p:spPr>
      </p:pic>
      <p:sp>
        <p:nvSpPr>
          <p:cNvPr id="3" name="文本框 2"/>
          <p:cNvSpPr txBox="1"/>
          <p:nvPr/>
        </p:nvSpPr>
        <p:spPr>
          <a:xfrm>
            <a:off x="3220720" y="282575"/>
            <a:ext cx="4378325" cy="645160"/>
          </a:xfrm>
          <a:prstGeom prst="rect">
            <a:avLst/>
          </a:prstGeom>
          <a:noFill/>
        </p:spPr>
        <p:txBody>
          <a:bodyPr wrap="square" rtlCol="0">
            <a:spAutoFit/>
          </a:bodyPr>
          <a:lstStyle/>
          <a:p>
            <a:pPr marL="0" indent="0" algn="ctr" fontAlgn="auto">
              <a:lnSpc>
                <a:spcPct val="100000"/>
              </a:lnSpc>
              <a:spcBef>
                <a:spcPct val="0"/>
              </a:spcBef>
            </a:pP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（三）具体做法</a:t>
            </a:r>
            <a:endParaRPr lang="zh-CN" altLang="en-US" sz="36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578488" y="261105"/>
            <a:ext cx="8094980" cy="645160"/>
          </a:xfrm>
          <a:prstGeom prst="rect">
            <a:avLst/>
          </a:prstGeom>
        </p:spPr>
        <p:txBody>
          <a:bodyPr wrap="none">
            <a:spAutoFit/>
          </a:bodyPr>
          <a:lstStyle/>
          <a:p>
            <a:r>
              <a:rPr lang="zh-CN" altLang="en-US" sz="3600" b="1" smtClean="0">
                <a:solidFill>
                  <a:srgbClr val="0B5FD1"/>
                </a:solidFill>
                <a:latin typeface="微软雅黑" panose="020b0503020204020204" pitchFamily="34" charset="-122"/>
                <a:ea typeface="微软雅黑" panose="020b0503020204020204" pitchFamily="34" charset="-122"/>
              </a:rPr>
              <a:t>知识体系化建构：</a:t>
            </a:r>
            <a:r>
              <a:rPr lang="zh-CN" altLang="en-US" sz="3600" b="1" smtClean="0"/>
              <a:t>官职官制</a:t>
            </a:r>
            <a:r>
              <a:rPr lang="en-US" altLang="zh-CN" sz="3600" b="1" smtClean="0"/>
              <a:t>·</a:t>
            </a:r>
            <a:r>
              <a:rPr lang="zh-CN" altLang="en-US" sz="3600" b="1" smtClean="0"/>
              <a:t>官职的变动</a:t>
            </a:r>
            <a:endParaRPr lang="zh-CN" altLang="en-US" sz="3600" b="1"/>
          </a:p>
        </p:txBody>
      </p:sp>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92140" y="1144906"/>
            <a:ext cx="11172844" cy="5452987"/>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071882" y="171450"/>
            <a:ext cx="4487159" cy="521970"/>
          </a:xfrm>
          <a:prstGeom prst="rect">
            <a:avLst/>
          </a:prstGeom>
          <a:noFill/>
        </p:spPr>
        <p:txBody>
          <a:bodyPr wrap="square" rtlCol="0">
            <a:spAutoFit/>
          </a:bodyPr>
          <a:lstStyle/>
          <a:p>
            <a:pPr algn="ctr"/>
            <a:r>
              <a:rPr lang="zh-CN" altLang="en-US" sz="2800" b="1">
                <a:solidFill>
                  <a:srgbClr val="FF0000"/>
                </a:solidFill>
                <a:latin typeface="微软雅黑" panose="020b0503020204020204" pitchFamily="34" charset="-122"/>
                <a:ea typeface="微软雅黑" panose="020b0503020204020204" pitchFamily="34" charset="-122"/>
              </a:rPr>
              <a:t>考点涉及的内容</a:t>
            </a:r>
          </a:p>
        </p:txBody>
      </p:sp>
      <p:sp>
        <p:nvSpPr>
          <p:cNvPr id="9" name="文本框 8"/>
          <p:cNvSpPr txBox="1"/>
          <p:nvPr/>
        </p:nvSpPr>
        <p:spPr>
          <a:xfrm>
            <a:off x="204470" y="857250"/>
            <a:ext cx="11782425" cy="6000750"/>
          </a:xfrm>
          <a:prstGeom prst="rect">
            <a:avLst/>
          </a:prstGeom>
          <a:noFill/>
        </p:spPr>
        <p:txBody>
          <a:bodyPr wrap="square" rtlCol="0">
            <a:spAutoFit/>
          </a:bodyPr>
          <a:lstStyle/>
          <a:p>
            <a:r>
              <a:rPr lang="zh-CN" altLang="zh-CN" sz="2400" b="1">
                <a:solidFill>
                  <a:srgbClr val="CC0099"/>
                </a:solidFill>
                <a:latin typeface="楷体" panose="02010609060101010101" pitchFamily="49" charset="-122"/>
                <a:ea typeface="楷体" panose="02010609060101010101" pitchFamily="49" charset="-122"/>
              </a:rPr>
              <a:t>（一）学校与科举（</a:t>
            </a:r>
            <a:r>
              <a:rPr lang="zh-CN" altLang="zh-CN" sz="2400" b="1">
                <a:solidFill>
                  <a:srgbClr val="0000FF"/>
                </a:solidFill>
                <a:latin typeface="楷体" panose="02010609060101010101" pitchFamily="49" charset="-122"/>
                <a:ea typeface="楷体" panose="02010609060101010101" pitchFamily="49" charset="-122"/>
              </a:rPr>
              <a:t>登进士第、状元、茂才、殿试</a:t>
            </a:r>
            <a:r>
              <a:rPr lang="zh-CN" altLang="zh-CN" sz="2400" b="1">
                <a:solidFill>
                  <a:srgbClr val="CC0099"/>
                </a:solidFill>
                <a:latin typeface="楷体" panose="02010609060101010101" pitchFamily="49" charset="-122"/>
                <a:ea typeface="楷体" panose="02010609060101010101" pitchFamily="49" charset="-122"/>
              </a:rPr>
              <a:t>）</a:t>
            </a:r>
            <a:endParaRPr lang="en-US" altLang="zh-CN" sz="2400" b="1">
              <a:solidFill>
                <a:srgbClr val="CC0099"/>
              </a:solidFill>
              <a:latin typeface="楷体" panose="02010609060101010101" pitchFamily="49" charset="-122"/>
              <a:ea typeface="楷体" panose="02010609060101010101" pitchFamily="49" charset="-122"/>
            </a:endParaRPr>
          </a:p>
          <a:p>
            <a:r>
              <a:rPr lang="zh-CN" altLang="zh-CN" sz="2400" b="1">
                <a:solidFill>
                  <a:srgbClr val="CC0099"/>
                </a:solidFill>
                <a:latin typeface="楷体" panose="02010609060101010101" pitchFamily="49" charset="-122"/>
                <a:ea typeface="楷体" panose="02010609060101010101" pitchFamily="49" charset="-122"/>
              </a:rPr>
              <a:t>（二）山川与地理（</a:t>
            </a:r>
            <a:r>
              <a:rPr lang="zh-CN" altLang="zh-CN" sz="2400" b="1">
                <a:solidFill>
                  <a:srgbClr val="0000FF"/>
                </a:solidFill>
                <a:latin typeface="楷体" panose="02010609060101010101" pitchFamily="49" charset="-122"/>
                <a:ea typeface="楷体" panose="02010609060101010101" pitchFamily="49" charset="-122"/>
              </a:rPr>
              <a:t>两京、京都、京口、京师</a:t>
            </a:r>
            <a:r>
              <a:rPr lang="en-US" altLang="zh-CN" sz="2400" b="1">
                <a:solidFill>
                  <a:srgbClr val="0000FF"/>
                </a:solidFill>
                <a:latin typeface="楷体" panose="02010609060101010101" pitchFamily="49" charset="-122"/>
                <a:ea typeface="楷体" panose="02010609060101010101" pitchFamily="49" charset="-122"/>
              </a:rPr>
              <a:t>2</a:t>
            </a:r>
            <a:r>
              <a:rPr lang="zh-CN" altLang="en-US" sz="2400" b="1">
                <a:solidFill>
                  <a:srgbClr val="0000FF"/>
                </a:solidFill>
                <a:latin typeface="楷体" panose="02010609060101010101" pitchFamily="49" charset="-122"/>
                <a:ea typeface="楷体" panose="02010609060101010101" pitchFamily="49" charset="-122"/>
              </a:rPr>
              <a:t>、三晋、</a:t>
            </a:r>
            <a:r>
              <a:rPr sz="2400">
                <a:solidFill>
                  <a:srgbClr val="0000FF"/>
                </a:solidFill>
                <a:latin typeface="楷体" panose="02010609060101010101" pitchFamily="49" charset="-122"/>
                <a:ea typeface="楷体" panose="02010609060101010101" pitchFamily="49" charset="-122"/>
                <a:sym typeface="+mn-ea"/>
              </a:rPr>
              <a:t>海内</a:t>
            </a:r>
            <a:r>
              <a:rPr lang="zh-CN" altLang="zh-CN" sz="2400" b="1">
                <a:solidFill>
                  <a:srgbClr val="CC0099"/>
                </a:solidFill>
                <a:latin typeface="楷体" panose="02010609060101010101" pitchFamily="49" charset="-122"/>
                <a:ea typeface="楷体" panose="02010609060101010101" pitchFamily="49" charset="-122"/>
              </a:rPr>
              <a:t>）  </a:t>
            </a:r>
            <a:endParaRPr lang="en-US" altLang="zh-CN" sz="2400" b="1">
              <a:solidFill>
                <a:srgbClr val="CC0099"/>
              </a:solidFill>
              <a:latin typeface="楷体" panose="02010609060101010101" pitchFamily="49" charset="-122"/>
              <a:ea typeface="楷体" panose="02010609060101010101" pitchFamily="49" charset="-122"/>
            </a:endParaRPr>
          </a:p>
          <a:p>
            <a:r>
              <a:rPr lang="zh-CN" altLang="zh-CN" sz="2400" b="1">
                <a:solidFill>
                  <a:srgbClr val="CC0099"/>
                </a:solidFill>
                <a:latin typeface="楷体" panose="02010609060101010101" pitchFamily="49" charset="-122"/>
                <a:ea typeface="楷体" panose="02010609060101010101" pitchFamily="49" charset="-122"/>
              </a:rPr>
              <a:t>（三）天文与历法</a:t>
            </a:r>
            <a:r>
              <a:rPr lang="en-US" altLang="zh-CN" sz="2400" b="1">
                <a:solidFill>
                  <a:srgbClr val="CC0099"/>
                </a:solidFill>
                <a:latin typeface="楷体" panose="02010609060101010101" pitchFamily="49" charset="-122"/>
                <a:ea typeface="楷体" panose="02010609060101010101" pitchFamily="49" charset="-122"/>
              </a:rPr>
              <a:t> </a:t>
            </a:r>
            <a:r>
              <a:rPr lang="zh-CN" altLang="en-US" sz="2400" b="1">
                <a:solidFill>
                  <a:srgbClr val="CC0099"/>
                </a:solidFill>
                <a:latin typeface="楷体" panose="02010609060101010101" pitchFamily="49" charset="-122"/>
                <a:ea typeface="楷体" panose="02010609060101010101" pitchFamily="49" charset="-122"/>
              </a:rPr>
              <a:t>（</a:t>
            </a:r>
            <a:r>
              <a:rPr sz="2400">
                <a:solidFill>
                  <a:srgbClr val="0000FF"/>
                </a:solidFill>
                <a:latin typeface="楷体" panose="02010609060101010101" pitchFamily="49" charset="-122"/>
                <a:ea typeface="楷体" panose="02010609060101010101" pitchFamily="49" charset="-122"/>
                <a:sym typeface="+mn-ea"/>
              </a:rPr>
              <a:t>甲子</a:t>
            </a:r>
            <a:r>
              <a:rPr lang="zh-CN" sz="2400">
                <a:solidFill>
                  <a:srgbClr val="0000FF"/>
                </a:solidFill>
                <a:latin typeface="楷体" panose="02010609060101010101" pitchFamily="49" charset="-122"/>
                <a:ea typeface="楷体" panose="02010609060101010101" pitchFamily="49" charset="-122"/>
                <a:sym typeface="+mn-ea"/>
              </a:rPr>
              <a:t>、</a:t>
            </a:r>
            <a:r>
              <a:rPr sz="2400">
                <a:solidFill>
                  <a:srgbClr val="0000FF"/>
                </a:solidFill>
                <a:latin typeface="楷体" panose="02010609060101010101" pitchFamily="49" charset="-122"/>
                <a:ea typeface="楷体" panose="02010609060101010101" pitchFamily="49" charset="-122"/>
                <a:sym typeface="+mn-ea"/>
              </a:rPr>
              <a:t>闰月</a:t>
            </a:r>
            <a:r>
              <a:rPr lang="zh-CN" altLang="en-US" sz="2400" b="1">
                <a:solidFill>
                  <a:srgbClr val="CC0099"/>
                </a:solidFill>
                <a:latin typeface="楷体" panose="02010609060101010101" pitchFamily="49" charset="-122"/>
                <a:ea typeface="楷体" panose="02010609060101010101" pitchFamily="49" charset="-122"/>
              </a:rPr>
              <a:t>）</a:t>
            </a:r>
            <a:r>
              <a:rPr lang="en-US" altLang="zh-CN" sz="2400" b="1">
                <a:solidFill>
                  <a:srgbClr val="CC0099"/>
                </a:solidFill>
                <a:latin typeface="楷体" panose="02010609060101010101" pitchFamily="49" charset="-122"/>
                <a:ea typeface="楷体" panose="02010609060101010101" pitchFamily="49" charset="-122"/>
              </a:rPr>
              <a:t> </a:t>
            </a:r>
            <a:endParaRPr lang="zh-CN" altLang="zh-CN" sz="2400">
              <a:solidFill>
                <a:srgbClr val="CC0099"/>
              </a:solidFill>
              <a:latin typeface="楷体" panose="02010609060101010101" pitchFamily="49" charset="-122"/>
              <a:ea typeface="楷体" panose="02010609060101010101" pitchFamily="49" charset="-122"/>
            </a:endParaRPr>
          </a:p>
          <a:p>
            <a:r>
              <a:rPr lang="zh-CN" altLang="zh-CN" sz="2400" b="1">
                <a:solidFill>
                  <a:srgbClr val="CC0099"/>
                </a:solidFill>
                <a:latin typeface="楷体" panose="02010609060101010101" pitchFamily="49" charset="-122"/>
                <a:ea typeface="楷体" panose="02010609060101010101" pitchFamily="49" charset="-122"/>
              </a:rPr>
              <a:t>（四）政区与官职（</a:t>
            </a:r>
            <a:r>
              <a:rPr lang="zh-CN" altLang="zh-CN" sz="2400" b="1">
                <a:solidFill>
                  <a:srgbClr val="0000FF"/>
                </a:solidFill>
                <a:latin typeface="楷体" panose="02010609060101010101" pitchFamily="49" charset="-122"/>
                <a:ea typeface="楷体" panose="02010609060101010101" pitchFamily="49" charset="-122"/>
              </a:rPr>
              <a:t>兵部、吏部、礼部、首相、有司、近侍、令尹、前尹、教坊司、私禄、告老、下车、移疾、致仕、就国、太守、主司、司农、当轴、</a:t>
            </a:r>
            <a:r>
              <a:rPr sz="2400">
                <a:solidFill>
                  <a:srgbClr val="0000FF"/>
                </a:solidFill>
                <a:latin typeface="楷体" panose="02010609060101010101" pitchFamily="49" charset="-122"/>
                <a:ea typeface="楷体" panose="02010609060101010101" pitchFamily="49" charset="-122"/>
                <a:sym typeface="+mn-ea"/>
              </a:rPr>
              <a:t>大理丞</a:t>
            </a:r>
            <a:r>
              <a:rPr lang="zh-CN" altLang="zh-CN" sz="2400" b="1">
                <a:solidFill>
                  <a:srgbClr val="CC0099"/>
                </a:solidFill>
                <a:latin typeface="楷体" panose="02010609060101010101" pitchFamily="49" charset="-122"/>
                <a:ea typeface="楷体" panose="02010609060101010101" pitchFamily="49" charset="-122"/>
              </a:rPr>
              <a:t>） </a:t>
            </a:r>
            <a:r>
              <a:rPr lang="zh-CN" altLang="zh-CN" sz="2400" b="1">
                <a:solidFill>
                  <a:srgbClr val="0000FF"/>
                </a:solidFill>
                <a:latin typeface="楷体" panose="02010609060101010101" pitchFamily="49" charset="-122"/>
                <a:ea typeface="楷体" panose="02010609060101010101" pitchFamily="49" charset="-122"/>
              </a:rPr>
              <a:t> </a:t>
            </a:r>
            <a:endParaRPr lang="en-US" altLang="zh-CN" sz="2400" b="1">
              <a:solidFill>
                <a:srgbClr val="CC0099"/>
              </a:solidFill>
              <a:latin typeface="楷体" panose="02010609060101010101" pitchFamily="49" charset="-122"/>
              <a:ea typeface="楷体" panose="02010609060101010101" pitchFamily="49" charset="-122"/>
            </a:endParaRPr>
          </a:p>
          <a:p>
            <a:r>
              <a:rPr lang="zh-CN" altLang="zh-CN" sz="2400" b="1">
                <a:solidFill>
                  <a:srgbClr val="CC0099"/>
                </a:solidFill>
                <a:latin typeface="楷体" panose="02010609060101010101" pitchFamily="49" charset="-122"/>
                <a:ea typeface="楷体" panose="02010609060101010101" pitchFamily="49" charset="-122"/>
              </a:rPr>
              <a:t>（五）节日与习俗（</a:t>
            </a:r>
            <a:r>
              <a:rPr lang="zh-CN" altLang="zh-CN" sz="2400" b="1">
                <a:solidFill>
                  <a:srgbClr val="0000FF"/>
                </a:solidFill>
                <a:latin typeface="楷体" panose="02010609060101010101" pitchFamily="49" charset="-122"/>
                <a:ea typeface="楷体" panose="02010609060101010101" pitchFamily="49" charset="-122"/>
              </a:rPr>
              <a:t>上元、豪右</a:t>
            </a:r>
            <a:r>
              <a:rPr lang="zh-CN" altLang="zh-CN" sz="2400" b="1">
                <a:solidFill>
                  <a:srgbClr val="CC0099"/>
                </a:solidFill>
                <a:latin typeface="楷体" panose="02010609060101010101" pitchFamily="49" charset="-122"/>
                <a:ea typeface="楷体" panose="02010609060101010101" pitchFamily="49" charset="-122"/>
              </a:rPr>
              <a:t>）  </a:t>
            </a:r>
            <a:endParaRPr lang="en-US" altLang="zh-CN" sz="2400" b="1">
              <a:solidFill>
                <a:srgbClr val="CC0099"/>
              </a:solidFill>
              <a:latin typeface="楷体" panose="02010609060101010101" pitchFamily="49" charset="-122"/>
              <a:ea typeface="楷体" panose="02010609060101010101" pitchFamily="49" charset="-122"/>
            </a:endParaRPr>
          </a:p>
          <a:p>
            <a:r>
              <a:rPr lang="zh-CN" altLang="zh-CN" sz="2400" b="1">
                <a:solidFill>
                  <a:srgbClr val="CC0099"/>
                </a:solidFill>
                <a:latin typeface="楷体" panose="02010609060101010101" pitchFamily="49" charset="-122"/>
                <a:ea typeface="楷体" panose="02010609060101010101" pitchFamily="49" charset="-122"/>
              </a:rPr>
              <a:t>（六）宗法与祭祀（</a:t>
            </a:r>
            <a:r>
              <a:rPr lang="zh-CN" altLang="zh-CN" sz="2400" b="1">
                <a:solidFill>
                  <a:srgbClr val="0000FF"/>
                </a:solidFill>
                <a:latin typeface="楷体" panose="02010609060101010101" pitchFamily="49" charset="-122"/>
                <a:ea typeface="楷体" panose="02010609060101010101" pitchFamily="49" charset="-122"/>
              </a:rPr>
              <a:t>姻亲、血亲、太子、践阼、逊位、建储、嗣位、中官、陵寝、诏令、母忧、禁中、</a:t>
            </a:r>
            <a:r>
              <a:rPr sz="2400">
                <a:solidFill>
                  <a:srgbClr val="0000FF"/>
                </a:solidFill>
                <a:latin typeface="楷体" panose="02010609060101010101" pitchFamily="49" charset="-122"/>
                <a:ea typeface="楷体" panose="02010609060101010101" pitchFamily="49" charset="-122"/>
                <a:sym typeface="+mn-ea"/>
              </a:rPr>
              <a:t>宗室</a:t>
            </a:r>
            <a:r>
              <a:rPr lang="zh-CN" sz="2400">
                <a:solidFill>
                  <a:srgbClr val="0000FF"/>
                </a:solidFill>
                <a:latin typeface="楷体" panose="02010609060101010101" pitchFamily="49" charset="-122"/>
                <a:ea typeface="楷体" panose="02010609060101010101" pitchFamily="49" charset="-122"/>
                <a:sym typeface="+mn-ea"/>
              </a:rPr>
              <a:t>、</a:t>
            </a:r>
            <a:r>
              <a:rPr sz="2400">
                <a:solidFill>
                  <a:srgbClr val="0000FF"/>
                </a:solidFill>
                <a:latin typeface="楷体" panose="02010609060101010101" pitchFamily="49" charset="-122"/>
                <a:ea typeface="楷体" panose="02010609060101010101" pitchFamily="49" charset="-122"/>
                <a:sym typeface="+mn-ea"/>
              </a:rPr>
              <a:t>衅鼓</a:t>
            </a:r>
            <a:r>
              <a:rPr lang="zh-CN" altLang="zh-CN" sz="2400" b="1">
                <a:solidFill>
                  <a:srgbClr val="CC0099"/>
                </a:solidFill>
                <a:latin typeface="楷体" panose="02010609060101010101" pitchFamily="49" charset="-122"/>
                <a:ea typeface="楷体" panose="02010609060101010101" pitchFamily="49" charset="-122"/>
              </a:rPr>
              <a:t>）</a:t>
            </a:r>
            <a:r>
              <a:rPr lang="zh-CN" altLang="zh-CN" sz="2400" b="1">
                <a:solidFill>
                  <a:srgbClr val="0000FF"/>
                </a:solidFill>
                <a:latin typeface="楷体" panose="02010609060101010101" pitchFamily="49" charset="-122"/>
                <a:ea typeface="楷体" panose="02010609060101010101" pitchFamily="49" charset="-122"/>
              </a:rPr>
              <a:t>  </a:t>
            </a:r>
            <a:endParaRPr lang="zh-CN" altLang="zh-CN" sz="2400">
              <a:solidFill>
                <a:srgbClr val="CC0099"/>
              </a:solidFill>
              <a:latin typeface="楷体" panose="02010609060101010101" pitchFamily="49" charset="-122"/>
              <a:ea typeface="楷体" panose="02010609060101010101" pitchFamily="49" charset="-122"/>
            </a:endParaRPr>
          </a:p>
          <a:p>
            <a:r>
              <a:rPr lang="zh-CN" altLang="zh-CN" sz="2400" b="1">
                <a:solidFill>
                  <a:srgbClr val="CC0099"/>
                </a:solidFill>
                <a:latin typeface="楷体" panose="02010609060101010101" pitchFamily="49" charset="-122"/>
                <a:ea typeface="楷体" panose="02010609060101010101" pitchFamily="49" charset="-122"/>
              </a:rPr>
              <a:t>（七）礼仪与风俗（</a:t>
            </a:r>
            <a:r>
              <a:rPr lang="zh-CN" altLang="zh-CN" sz="2400" b="1">
                <a:solidFill>
                  <a:srgbClr val="0000FF"/>
                </a:solidFill>
                <a:latin typeface="楷体" panose="02010609060101010101" pitchFamily="49" charset="-122"/>
                <a:ea typeface="楷体" panose="02010609060101010101" pitchFamily="49" charset="-122"/>
              </a:rPr>
              <a:t>顿首、礼乐、</a:t>
            </a:r>
            <a:r>
              <a:rPr sz="2400">
                <a:solidFill>
                  <a:srgbClr val="0000FF"/>
                </a:solidFill>
                <a:latin typeface="楷体" panose="02010609060101010101" pitchFamily="49" charset="-122"/>
                <a:ea typeface="楷体" panose="02010609060101010101" pitchFamily="49" charset="-122"/>
                <a:sym typeface="+mn-ea"/>
              </a:rPr>
              <a:t>减膳</a:t>
            </a:r>
            <a:r>
              <a:rPr lang="zh-CN" sz="2400">
                <a:solidFill>
                  <a:srgbClr val="0000FF"/>
                </a:solidFill>
                <a:latin typeface="楷体" panose="02010609060101010101" pitchFamily="49" charset="-122"/>
                <a:ea typeface="楷体" panose="02010609060101010101" pitchFamily="49" charset="-122"/>
                <a:sym typeface="+mn-ea"/>
              </a:rPr>
              <a:t>、</a:t>
            </a:r>
            <a:r>
              <a:rPr sz="2400">
                <a:solidFill>
                  <a:srgbClr val="0000FF"/>
                </a:solidFill>
                <a:latin typeface="楷体" panose="02010609060101010101" pitchFamily="49" charset="-122"/>
                <a:ea typeface="楷体" panose="02010609060101010101" pitchFamily="49" charset="-122"/>
                <a:sym typeface="+mn-ea"/>
              </a:rPr>
              <a:t>犯颜</a:t>
            </a:r>
            <a:r>
              <a:rPr lang="zh-CN" sz="2400">
                <a:solidFill>
                  <a:srgbClr val="0000FF"/>
                </a:solidFill>
                <a:latin typeface="楷体" panose="02010609060101010101" pitchFamily="49" charset="-122"/>
                <a:ea typeface="楷体" panose="02010609060101010101" pitchFamily="49" charset="-122"/>
                <a:sym typeface="+mn-ea"/>
              </a:rPr>
              <a:t>、</a:t>
            </a:r>
            <a:r>
              <a:rPr sz="2400">
                <a:solidFill>
                  <a:srgbClr val="0000FF"/>
                </a:solidFill>
                <a:latin typeface="楷体" panose="02010609060101010101" pitchFamily="49" charset="-122"/>
                <a:ea typeface="楷体" panose="02010609060101010101" pitchFamily="49" charset="-122"/>
                <a:sym typeface="+mn-ea"/>
              </a:rPr>
              <a:t>庙社</a:t>
            </a:r>
            <a:r>
              <a:rPr lang="zh-CN" altLang="zh-CN" sz="2400" b="1">
                <a:solidFill>
                  <a:srgbClr val="CC0099"/>
                </a:solidFill>
                <a:latin typeface="楷体" panose="02010609060101010101" pitchFamily="49" charset="-122"/>
                <a:ea typeface="楷体" panose="02010609060101010101" pitchFamily="49" charset="-122"/>
              </a:rPr>
              <a:t>）</a:t>
            </a:r>
            <a:endParaRPr lang="en-US" altLang="zh-CN" sz="2400" b="1">
              <a:solidFill>
                <a:srgbClr val="CC0099"/>
              </a:solidFill>
              <a:latin typeface="楷体" panose="02010609060101010101" pitchFamily="49" charset="-122"/>
              <a:ea typeface="楷体" panose="02010609060101010101" pitchFamily="49" charset="-122"/>
            </a:endParaRPr>
          </a:p>
          <a:p>
            <a:r>
              <a:rPr lang="zh-CN" altLang="zh-CN" sz="2400" b="1">
                <a:solidFill>
                  <a:srgbClr val="CC0099"/>
                </a:solidFill>
                <a:latin typeface="楷体" panose="02010609060101010101" pitchFamily="49" charset="-122"/>
                <a:ea typeface="楷体" panose="02010609060101010101" pitchFamily="49" charset="-122"/>
              </a:rPr>
              <a:t>（八）人名与称谓（</a:t>
            </a:r>
            <a:r>
              <a:rPr lang="zh-CN" altLang="zh-CN" sz="2400" b="1">
                <a:solidFill>
                  <a:srgbClr val="0000FF"/>
                </a:solidFill>
                <a:latin typeface="楷体" panose="02010609060101010101" pitchFamily="49" charset="-122"/>
                <a:ea typeface="楷体" panose="02010609060101010101" pitchFamily="49" charset="-122"/>
              </a:rPr>
              <a:t>庙号、名字、谥号、以字行、缪公、汤武、殷纣、御名、武王、陛下、</a:t>
            </a:r>
            <a:r>
              <a:rPr lang="zh-CN" altLang="zh-CN" sz="2400" b="1">
                <a:solidFill>
                  <a:srgbClr val="0000FF"/>
                </a:solidFill>
                <a:latin typeface="楷体" panose="02010609060101010101" pitchFamily="49" charset="-122"/>
                <a:ea typeface="楷体" panose="02010609060101010101" pitchFamily="49" charset="-122"/>
                <a:sym typeface="+mn-ea"/>
              </a:rPr>
              <a:t>车驾、方士、周公</a:t>
            </a:r>
            <a:r>
              <a:rPr lang="zh-CN" altLang="zh-CN" sz="2400" b="1">
                <a:solidFill>
                  <a:srgbClr val="CC0099"/>
                </a:solidFill>
                <a:latin typeface="楷体" panose="02010609060101010101" pitchFamily="49" charset="-122"/>
                <a:ea typeface="楷体" panose="02010609060101010101" pitchFamily="49" charset="-122"/>
              </a:rPr>
              <a:t>）</a:t>
            </a:r>
            <a:r>
              <a:rPr lang="zh-CN" altLang="zh-CN" sz="2400" b="1">
                <a:solidFill>
                  <a:srgbClr val="0000FF"/>
                </a:solidFill>
                <a:latin typeface="楷体" panose="02010609060101010101" pitchFamily="49" charset="-122"/>
                <a:ea typeface="楷体" panose="02010609060101010101" pitchFamily="49" charset="-122"/>
              </a:rPr>
              <a:t>  </a:t>
            </a:r>
            <a:endParaRPr lang="en-US" altLang="zh-CN" sz="2400" b="1">
              <a:solidFill>
                <a:srgbClr val="CC0099"/>
              </a:solidFill>
              <a:latin typeface="楷体" panose="02010609060101010101" pitchFamily="49" charset="-122"/>
              <a:ea typeface="楷体" panose="02010609060101010101" pitchFamily="49" charset="-122"/>
            </a:endParaRPr>
          </a:p>
          <a:p>
            <a:r>
              <a:rPr lang="zh-CN" altLang="zh-CN" sz="2400" b="1">
                <a:solidFill>
                  <a:srgbClr val="CC0099"/>
                </a:solidFill>
                <a:latin typeface="楷体" panose="02010609060101010101" pitchFamily="49" charset="-122"/>
                <a:ea typeface="楷体" panose="02010609060101010101" pitchFamily="49" charset="-122"/>
              </a:rPr>
              <a:t>（九）文集与典籍（</a:t>
            </a:r>
            <a:r>
              <a:rPr lang="zh-CN" altLang="zh-CN" sz="2400" b="1">
                <a:solidFill>
                  <a:srgbClr val="0000FF"/>
                </a:solidFill>
                <a:latin typeface="楷体" panose="02010609060101010101" pitchFamily="49" charset="-122"/>
                <a:ea typeface="楷体" panose="02010609060101010101" pitchFamily="49" charset="-122"/>
              </a:rPr>
              <a:t>诸子百家、《三坟》《五典》</a:t>
            </a:r>
            <a:r>
              <a:rPr lang="zh-CN" altLang="zh-CN" sz="2400" b="1">
                <a:solidFill>
                  <a:srgbClr val="CC0099"/>
                </a:solidFill>
                <a:latin typeface="楷体" panose="02010609060101010101" pitchFamily="49" charset="-122"/>
                <a:ea typeface="楷体" panose="02010609060101010101" pitchFamily="49" charset="-122"/>
              </a:rPr>
              <a:t>） </a:t>
            </a:r>
            <a:endParaRPr lang="zh-CN" altLang="zh-CN" sz="2400">
              <a:solidFill>
                <a:srgbClr val="CC0099"/>
              </a:solidFill>
              <a:latin typeface="楷体" panose="02010609060101010101" pitchFamily="49" charset="-122"/>
              <a:ea typeface="楷体" panose="02010609060101010101" pitchFamily="49" charset="-122"/>
            </a:endParaRPr>
          </a:p>
          <a:p>
            <a:r>
              <a:rPr lang="zh-CN" altLang="zh-CN" sz="2400" b="1">
                <a:solidFill>
                  <a:srgbClr val="CC0099"/>
                </a:solidFill>
                <a:latin typeface="楷体" panose="02010609060101010101" pitchFamily="49" charset="-122"/>
                <a:ea typeface="楷体" panose="02010609060101010101" pitchFamily="49" charset="-122"/>
              </a:rPr>
              <a:t>（十）另类与其它  </a:t>
            </a:r>
            <a:r>
              <a:rPr lang="en-US" altLang="zh-CN" sz="2400" b="1">
                <a:solidFill>
                  <a:srgbClr val="CC0099"/>
                </a:solidFill>
                <a:latin typeface="楷体" panose="02010609060101010101" pitchFamily="49" charset="-122"/>
                <a:ea typeface="楷体" panose="02010609060101010101" pitchFamily="49" charset="-122"/>
              </a:rPr>
              <a:t>10+</a:t>
            </a:r>
          </a:p>
          <a:p>
            <a:r>
              <a:rPr lang="en-US" altLang="zh-CN" sz="2400" b="1">
                <a:solidFill>
                  <a:srgbClr val="CC0099"/>
                </a:solidFill>
                <a:latin typeface="楷体" panose="02010609060101010101" pitchFamily="49" charset="-122"/>
                <a:ea typeface="楷体" panose="02010609060101010101" pitchFamily="49" charset="-122"/>
              </a:rPr>
              <a:t> </a:t>
            </a:r>
            <a:r>
              <a:rPr lang="zh-CN" altLang="en-US" sz="2400" b="1">
                <a:solidFill>
                  <a:srgbClr val="CC0099"/>
                </a:solidFill>
                <a:latin typeface="楷体" panose="02010609060101010101" pitchFamily="49" charset="-122"/>
                <a:ea typeface="楷体" panose="02010609060101010101" pitchFamily="49" charset="-122"/>
              </a:rPr>
              <a:t>饮食器用建筑</a:t>
            </a:r>
            <a:r>
              <a:rPr lang="en-US" altLang="zh-CN" sz="2400" b="1">
                <a:solidFill>
                  <a:srgbClr val="CC0099"/>
                </a:solidFill>
                <a:latin typeface="楷体" panose="02010609060101010101" pitchFamily="49" charset="-122"/>
                <a:ea typeface="楷体" panose="02010609060101010101" pitchFamily="49" charset="-122"/>
              </a:rPr>
              <a:t>1</a:t>
            </a:r>
            <a:r>
              <a:rPr lang="zh-CN" altLang="en-US" sz="2400" b="1">
                <a:solidFill>
                  <a:srgbClr val="CC0099"/>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阙</a:t>
            </a:r>
            <a:r>
              <a:rPr lang="en-US" altLang="zh-CN" sz="2400" b="1">
                <a:solidFill>
                  <a:srgbClr val="0000FF"/>
                </a:solidFill>
                <a:latin typeface="楷体" panose="02010609060101010101" pitchFamily="49" charset="-122"/>
                <a:ea typeface="楷体" panose="02010609060101010101" pitchFamily="49" charset="-122"/>
              </a:rPr>
              <a:t>2</a:t>
            </a:r>
            <a:r>
              <a:rPr lang="zh-CN" altLang="en-US" sz="2400" b="1">
                <a:solidFill>
                  <a:srgbClr val="CC0099"/>
                </a:solidFill>
                <a:latin typeface="楷体" panose="02010609060101010101" pitchFamily="49" charset="-122"/>
                <a:ea typeface="楷体" panose="02010609060101010101" pitchFamily="49" charset="-122"/>
              </a:rPr>
              <a:t>）、少数民族（</a:t>
            </a:r>
            <a:r>
              <a:rPr lang="zh-CN" altLang="en-US" sz="2400" b="1">
                <a:solidFill>
                  <a:srgbClr val="0000FF"/>
                </a:solidFill>
                <a:latin typeface="楷体" panose="02010609060101010101" pitchFamily="49" charset="-122"/>
                <a:ea typeface="楷体" panose="02010609060101010101" pitchFamily="49" charset="-122"/>
              </a:rPr>
              <a:t>契丹</a:t>
            </a:r>
            <a:r>
              <a:rPr lang="zh-CN" altLang="en-US" sz="2400" b="1">
                <a:solidFill>
                  <a:srgbClr val="CC0099"/>
                </a:solidFill>
                <a:latin typeface="楷体" panose="02010609060101010101" pitchFamily="49" charset="-122"/>
                <a:ea typeface="楷体" panose="02010609060101010101" pitchFamily="49" charset="-122"/>
              </a:rPr>
              <a:t>）、刑法律例（</a:t>
            </a:r>
            <a:r>
              <a:rPr lang="zh-CN" altLang="en-US" sz="2400" b="1">
                <a:solidFill>
                  <a:srgbClr val="0000FF"/>
                </a:solidFill>
                <a:latin typeface="楷体" panose="02010609060101010101" pitchFamily="49" charset="-122"/>
                <a:ea typeface="楷体" panose="02010609060101010101" pitchFamily="49" charset="-122"/>
              </a:rPr>
              <a:t>黥、收考、株、变法、</a:t>
            </a:r>
            <a:r>
              <a:rPr sz="2400">
                <a:solidFill>
                  <a:srgbClr val="0000FF"/>
                </a:solidFill>
                <a:latin typeface="楷体" panose="02010609060101010101" pitchFamily="49" charset="-122"/>
                <a:ea typeface="楷体" panose="02010609060101010101" pitchFamily="49" charset="-122"/>
                <a:sym typeface="+mn-ea"/>
              </a:rPr>
              <a:t>抵极刑</a:t>
            </a:r>
            <a:r>
              <a:rPr lang="zh-CN" altLang="en-US" sz="2400" b="1">
                <a:solidFill>
                  <a:srgbClr val="CC0099"/>
                </a:solidFill>
                <a:latin typeface="楷体" panose="02010609060101010101" pitchFamily="49" charset="-122"/>
                <a:ea typeface="楷体" panose="02010609060101010101" pitchFamily="49" charset="-122"/>
              </a:rPr>
              <a:t>）、军事（</a:t>
            </a:r>
            <a:r>
              <a:rPr lang="zh-CN" altLang="en-US" sz="2400" b="1">
                <a:solidFill>
                  <a:srgbClr val="0000FF"/>
                </a:solidFill>
                <a:latin typeface="楷体" panose="02010609060101010101" pitchFamily="49" charset="-122"/>
                <a:ea typeface="楷体" panose="02010609060101010101" pitchFamily="49" charset="-122"/>
              </a:rPr>
              <a:t>部曲、</a:t>
            </a:r>
            <a:r>
              <a:rPr sz="2400">
                <a:solidFill>
                  <a:srgbClr val="0000FF"/>
                </a:solidFill>
                <a:latin typeface="楷体" panose="02010609060101010101" pitchFamily="49" charset="-122"/>
                <a:ea typeface="楷体" panose="02010609060101010101" pitchFamily="49" charset="-122"/>
                <a:sym typeface="+mn-ea"/>
              </a:rPr>
              <a:t>辎重</a:t>
            </a:r>
            <a:r>
              <a:rPr lang="zh-CN" altLang="en-US" sz="2400" b="1">
                <a:solidFill>
                  <a:srgbClr val="CC0099"/>
                </a:solidFill>
                <a:latin typeface="楷体" panose="02010609060101010101" pitchFamily="49" charset="-122"/>
                <a:ea typeface="楷体" panose="02010609060101010101" pitchFamily="49" charset="-122"/>
              </a:rPr>
              <a:t>）、音乐文娱（</a:t>
            </a:r>
            <a:r>
              <a:rPr lang="zh-CN" altLang="en-US" sz="2400" b="1">
                <a:solidFill>
                  <a:srgbClr val="0000FF"/>
                </a:solidFill>
                <a:latin typeface="楷体" panose="02010609060101010101" pitchFamily="49" charset="-122"/>
                <a:ea typeface="楷体" panose="02010609060101010101" pitchFamily="49" charset="-122"/>
              </a:rPr>
              <a:t>四方六制</a:t>
            </a:r>
            <a:r>
              <a:rPr lang="zh-CN" altLang="en-US" sz="2400" b="1">
                <a:solidFill>
                  <a:srgbClr val="CC0099"/>
                </a:solidFill>
                <a:latin typeface="楷体" panose="02010609060101010101" pitchFamily="49" charset="-122"/>
                <a:ea typeface="楷体" panose="02010609060101010101" pitchFamily="49" charset="-122"/>
              </a:rPr>
              <a:t>）、职责（</a:t>
            </a:r>
            <a:r>
              <a:rPr lang="zh-CN" altLang="en-US" sz="2400" b="1">
                <a:solidFill>
                  <a:srgbClr val="0000FF"/>
                </a:solidFill>
                <a:latin typeface="楷体" panose="02010609060101010101" pitchFamily="49" charset="-122"/>
                <a:ea typeface="楷体" panose="02010609060101010101" pitchFamily="49" charset="-122"/>
              </a:rPr>
              <a:t>保任、居摄</a:t>
            </a:r>
            <a:r>
              <a:rPr lang="zh-CN" altLang="en-US" sz="2400" b="1">
                <a:solidFill>
                  <a:srgbClr val="CC0099"/>
                </a:solidFill>
                <a:latin typeface="楷体" panose="02010609060101010101" pitchFamily="49" charset="-122"/>
                <a:ea typeface="楷体" panose="02010609060101010101" pitchFamily="49" charset="-122"/>
              </a:rPr>
              <a:t>）、百姓（</a:t>
            </a:r>
            <a:r>
              <a:rPr sz="2400">
                <a:solidFill>
                  <a:srgbClr val="0000FF"/>
                </a:solidFill>
                <a:latin typeface="楷体" panose="02010609060101010101" pitchFamily="49" charset="-122"/>
                <a:ea typeface="楷体" panose="02010609060101010101" pitchFamily="49" charset="-122"/>
                <a:sym typeface="+mn-ea"/>
              </a:rPr>
              <a:t>遗民</a:t>
            </a:r>
            <a:r>
              <a:rPr lang="zh-CN" altLang="en-US" sz="2400" b="1">
                <a:solidFill>
                  <a:srgbClr val="CC0099"/>
                </a:solidFill>
                <a:latin typeface="楷体" panose="02010609060101010101" pitchFamily="49" charset="-122"/>
                <a:ea typeface="楷体" panose="02010609060101010101" pitchFamily="49" charset="-122"/>
              </a:rPr>
              <a:t>）、政务公文（</a:t>
            </a:r>
            <a:r>
              <a:rPr sz="2400">
                <a:solidFill>
                  <a:srgbClr val="0000FF"/>
                </a:solidFill>
                <a:latin typeface="楷体" panose="02010609060101010101" pitchFamily="49" charset="-122"/>
                <a:ea typeface="楷体" panose="02010609060101010101" pitchFamily="49" charset="-122"/>
                <a:sym typeface="+mn-ea"/>
              </a:rPr>
              <a:t>传檄</a:t>
            </a:r>
            <a:r>
              <a:rPr lang="zh-CN" sz="2400">
                <a:solidFill>
                  <a:srgbClr val="0000FF"/>
                </a:solidFill>
                <a:latin typeface="楷体" panose="02010609060101010101" pitchFamily="49" charset="-122"/>
                <a:ea typeface="楷体" panose="02010609060101010101" pitchFamily="49" charset="-122"/>
                <a:sym typeface="+mn-ea"/>
              </a:rPr>
              <a:t>、</a:t>
            </a:r>
            <a:r>
              <a:rPr sz="2400">
                <a:solidFill>
                  <a:srgbClr val="0000FF"/>
                </a:solidFill>
                <a:latin typeface="楷体" panose="02010609060101010101" pitchFamily="49" charset="-122"/>
                <a:ea typeface="楷体" panose="02010609060101010101" pitchFamily="49" charset="-122"/>
                <a:sym typeface="+mn-ea"/>
              </a:rPr>
              <a:t>庶务</a:t>
            </a:r>
            <a:r>
              <a:rPr lang="zh-CN" altLang="en-US" sz="2400" b="1">
                <a:solidFill>
                  <a:srgbClr val="CC0099"/>
                </a:solidFill>
                <a:latin typeface="楷体" panose="02010609060101010101" pitchFamily="49" charset="-122"/>
                <a:ea typeface="楷体" panose="02010609060101010101"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up)">
                                      <p:cBhvr>
                                        <p:cTn id="7" dur="250"/>
                                        <p:tgtEl>
                                          <p:spTgt spid="9">
                                            <p:txEl>
                                              <p:pRg st="0" end="0"/>
                                            </p:txEl>
                                          </p:spTgt>
                                        </p:tgtEl>
                                      </p:cBhvr>
                                    </p:animEffect>
                                  </p:childTnLst>
                                </p:cTn>
                              </p:par>
                            </p:childTnLst>
                          </p:cTn>
                        </p:par>
                        <p:par>
                          <p:cTn id="8" fill="hold" nodeType="afterGroup">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wipe(up)">
                                      <p:cBhvr>
                                        <p:cTn id="11" dur="250"/>
                                        <p:tgtEl>
                                          <p:spTgt spid="9">
                                            <p:txEl>
                                              <p:pRg st="1" end="1"/>
                                            </p:txEl>
                                          </p:spTgt>
                                        </p:tgtEl>
                                      </p:cBhvr>
                                    </p:animEffect>
                                  </p:childTnLst>
                                </p:cTn>
                              </p:par>
                            </p:childTnLst>
                          </p:cTn>
                        </p:par>
                        <p:par>
                          <p:cTn id="12" fill="hold" nodeType="afterGroup">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wipe(up)">
                                      <p:cBhvr>
                                        <p:cTn id="15" dur="250"/>
                                        <p:tgtEl>
                                          <p:spTgt spid="9">
                                            <p:txEl>
                                              <p:pRg st="2" end="2"/>
                                            </p:txEl>
                                          </p:spTgt>
                                        </p:tgtEl>
                                      </p:cBhvr>
                                    </p:animEffect>
                                  </p:childTnLst>
                                </p:cTn>
                              </p:par>
                            </p:childTnLst>
                          </p:cTn>
                        </p:par>
                        <p:par>
                          <p:cTn id="16" fill="hold" nodeType="afterGroup">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wipe(up)">
                                      <p:cBhvr>
                                        <p:cTn id="19" dur="250"/>
                                        <p:tgtEl>
                                          <p:spTgt spid="9">
                                            <p:txEl>
                                              <p:pRg st="3" end="3"/>
                                            </p:txEl>
                                          </p:spTgt>
                                        </p:tgtEl>
                                      </p:cBhvr>
                                    </p:animEffect>
                                  </p:childTnLst>
                                </p:cTn>
                              </p:par>
                            </p:childTnLst>
                          </p:cTn>
                        </p:par>
                        <p:par>
                          <p:cTn id="20" fill="hold" nodeType="afterGroup">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wipe(up)">
                                      <p:cBhvr>
                                        <p:cTn id="23" dur="250"/>
                                        <p:tgtEl>
                                          <p:spTgt spid="9">
                                            <p:txEl>
                                              <p:pRg st="4" end="4"/>
                                            </p:txEl>
                                          </p:spTgt>
                                        </p:tgtEl>
                                      </p:cBhvr>
                                    </p:animEffect>
                                  </p:childTnLst>
                                </p:cTn>
                              </p:par>
                            </p:childTnLst>
                          </p:cTn>
                        </p:par>
                        <p:par>
                          <p:cTn id="24" fill="hold" nodeType="afterGroup">
                            <p:stCondLst>
                              <p:cond delay="1250"/>
                            </p:stCondLst>
                            <p:childTnLst>
                              <p:par>
                                <p:cTn id="25" presetID="22" presetClass="entr" presetSubtype="1" fill="hold" grpId="0"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wipe(up)">
                                      <p:cBhvr>
                                        <p:cTn id="27" dur="250"/>
                                        <p:tgtEl>
                                          <p:spTgt spid="9">
                                            <p:txEl>
                                              <p:pRg st="5" end="5"/>
                                            </p:txEl>
                                          </p:spTgt>
                                        </p:tgtEl>
                                      </p:cBhvr>
                                    </p:animEffect>
                                  </p:childTnLst>
                                </p:cTn>
                              </p:par>
                            </p:childTnLst>
                          </p:cTn>
                        </p:par>
                        <p:par>
                          <p:cTn id="28" fill="hold" nodeType="afterGroup">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animEffect transition="in" filter="wipe(up)">
                                      <p:cBhvr>
                                        <p:cTn id="31" dur="250"/>
                                        <p:tgtEl>
                                          <p:spTgt spid="9">
                                            <p:txEl>
                                              <p:pRg st="6" end="6"/>
                                            </p:txEl>
                                          </p:spTgt>
                                        </p:tgtEl>
                                      </p:cBhvr>
                                    </p:animEffect>
                                  </p:childTnLst>
                                </p:cTn>
                              </p:par>
                            </p:childTnLst>
                          </p:cTn>
                        </p:par>
                        <p:par>
                          <p:cTn id="32" fill="hold" nodeType="afterGroup">
                            <p:stCondLst>
                              <p:cond delay="1750"/>
                            </p:stCondLst>
                            <p:childTnLst>
                              <p:par>
                                <p:cTn id="33" presetID="22" presetClass="entr" presetSubtype="1" fill="hold" grpId="0" nodeType="afterEffect">
                                  <p:stCondLst>
                                    <p:cond delay="0"/>
                                  </p:stCondLst>
                                  <p:childTnLst>
                                    <p:set>
                                      <p:cBhvr>
                                        <p:cTn id="34" dur="1" fill="hold">
                                          <p:stCondLst>
                                            <p:cond delay="0"/>
                                          </p:stCondLst>
                                        </p:cTn>
                                        <p:tgtEl>
                                          <p:spTgt spid="9">
                                            <p:txEl>
                                              <p:pRg st="7" end="7"/>
                                            </p:txEl>
                                          </p:spTgt>
                                        </p:tgtEl>
                                        <p:attrNameLst>
                                          <p:attrName>style.visibility</p:attrName>
                                        </p:attrNameLst>
                                      </p:cBhvr>
                                      <p:to>
                                        <p:strVal val="visible"/>
                                      </p:to>
                                    </p:set>
                                    <p:animEffect transition="in" filter="wipe(up)">
                                      <p:cBhvr>
                                        <p:cTn id="35" dur="250"/>
                                        <p:tgtEl>
                                          <p:spTgt spid="9">
                                            <p:txEl>
                                              <p:pRg st="7" end="7"/>
                                            </p:txEl>
                                          </p:spTgt>
                                        </p:tgtEl>
                                      </p:cBhvr>
                                    </p:animEffect>
                                  </p:childTnLst>
                                </p:cTn>
                              </p:par>
                            </p:childTnLst>
                          </p:cTn>
                        </p:par>
                        <p:par>
                          <p:cTn id="36" fill="hold" nodeType="afterGroup">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9">
                                            <p:txEl>
                                              <p:pRg st="8" end="8"/>
                                            </p:txEl>
                                          </p:spTgt>
                                        </p:tgtEl>
                                        <p:attrNameLst>
                                          <p:attrName>style.visibility</p:attrName>
                                        </p:attrNameLst>
                                      </p:cBhvr>
                                      <p:to>
                                        <p:strVal val="visible"/>
                                      </p:to>
                                    </p:set>
                                    <p:animEffect transition="in" filter="wipe(up)">
                                      <p:cBhvr>
                                        <p:cTn id="39" dur="250"/>
                                        <p:tgtEl>
                                          <p:spTgt spid="9">
                                            <p:txEl>
                                              <p:pRg st="8" end="8"/>
                                            </p:txEl>
                                          </p:spTgt>
                                        </p:tgtEl>
                                      </p:cBhvr>
                                    </p:animEffect>
                                  </p:childTnLst>
                                </p:cTn>
                              </p:par>
                            </p:childTnLst>
                          </p:cTn>
                        </p:par>
                        <p:par>
                          <p:cTn id="40" fill="hold" nodeType="afterGroup">
                            <p:stCondLst>
                              <p:cond delay="2250"/>
                            </p:stCondLst>
                            <p:childTnLst>
                              <p:par>
                                <p:cTn id="41" presetID="22" presetClass="entr" presetSubtype="1" fill="hold" grpId="0" nodeType="afterEffect">
                                  <p:stCondLst>
                                    <p:cond delay="0"/>
                                  </p:stCondLst>
                                  <p:childTnLst>
                                    <p:set>
                                      <p:cBhvr>
                                        <p:cTn id="42" dur="1" fill="hold">
                                          <p:stCondLst>
                                            <p:cond delay="0"/>
                                          </p:stCondLst>
                                        </p:cTn>
                                        <p:tgtEl>
                                          <p:spTgt spid="9">
                                            <p:txEl>
                                              <p:pRg st="9" end="9"/>
                                            </p:txEl>
                                          </p:spTgt>
                                        </p:tgtEl>
                                        <p:attrNameLst>
                                          <p:attrName>style.visibility</p:attrName>
                                        </p:attrNameLst>
                                      </p:cBhvr>
                                      <p:to>
                                        <p:strVal val="visible"/>
                                      </p:to>
                                    </p:set>
                                    <p:animEffect transition="in" filter="wipe(up)">
                                      <p:cBhvr>
                                        <p:cTn id="43" dur="250"/>
                                        <p:tgtEl>
                                          <p:spTgt spid="9">
                                            <p:txEl>
                                              <p:pRg st="9" end="9"/>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9">
                                            <p:txEl>
                                              <p:pRg st="10" end="10"/>
                                            </p:txEl>
                                          </p:spTgt>
                                        </p:tgtEl>
                                        <p:attrNameLst>
                                          <p:attrName>style.visibility</p:attrName>
                                        </p:attrNameLst>
                                      </p:cBhvr>
                                      <p:to>
                                        <p:strVal val="visible"/>
                                      </p:to>
                                    </p:set>
                                    <p:animEffect transition="in" filter="wipe(up)">
                                      <p:cBhvr>
                                        <p:cTn id="48" dur="250"/>
                                        <p:tgtEl>
                                          <p:spTgt spid="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70890" y="803910"/>
            <a:ext cx="10650855" cy="859155"/>
          </a:xfrm>
        </p:spPr>
        <p:txBody>
          <a:bodyPr/>
          <a:lstStyle/>
          <a:p>
            <a:pPr algn="l"/>
            <a:r>
              <a:rPr lang="zh-CN" altLang="en-US" sz="3200" u="sng">
                <a:solidFill>
                  <a:srgbClr val="FF0000"/>
                </a:solidFill>
                <a:highlight>
                  <a:srgbClr val="00FF00"/>
                </a:highlight>
              </a:rPr>
              <a:t>陌生的文化常识的判定</a:t>
            </a:r>
            <a:r>
              <a:rPr lang="zh-CN" altLang="en-US" sz="3200" u="sng">
                <a:solidFill>
                  <a:srgbClr val="FF0000"/>
                </a:solidFill>
              </a:rPr>
              <a:t>需要结合</a:t>
            </a:r>
            <a:r>
              <a:rPr lang="zh-CN" altLang="en-US" sz="3200" u="sng">
                <a:solidFill>
                  <a:srgbClr val="0B5FD1"/>
                </a:solidFill>
              </a:rPr>
              <a:t>实词</a:t>
            </a:r>
            <a:r>
              <a:rPr lang="zh-CN" altLang="en-US" sz="3200" u="sng">
                <a:solidFill>
                  <a:srgbClr val="FF0000"/>
                </a:solidFill>
              </a:rPr>
              <a:t>意思进行理解。</a:t>
            </a:r>
          </a:p>
        </p:txBody>
      </p:sp>
      <p:sp>
        <p:nvSpPr>
          <p:cNvPr id="3" name="内容占位符 2"/>
          <p:cNvSpPr>
            <a:spLocks noGrp="1"/>
          </p:cNvSpPr>
          <p:nvPr>
            <p:ph idx="1"/>
          </p:nvPr>
        </p:nvSpPr>
        <p:spPr>
          <a:xfrm>
            <a:off x="158750" y="1520825"/>
            <a:ext cx="11817985" cy="5274310"/>
          </a:xfrm>
        </p:spPr>
        <p:txBody>
          <a:bodyPr>
            <a:noAutofit/>
          </a:bodyPr>
          <a:lstStyle/>
          <a:p>
            <a:pPr marL="0" indent="0" algn="l" fontAlgn="auto">
              <a:lnSpc>
                <a:spcPct val="100000"/>
              </a:lnSpc>
              <a:spcBef>
                <a:spcPct val="0"/>
              </a:spcBef>
              <a:buNone/>
            </a:pPr>
            <a:r>
              <a:rPr sz="2800"/>
              <a:t>【</a:t>
            </a:r>
            <a:r>
              <a:rPr sz="2800" b="1"/>
              <a:t>2021年全国新高考Ⅰ卷</a:t>
            </a:r>
            <a:r>
              <a:rPr sz="2800"/>
              <a:t>】</a:t>
            </a:r>
          </a:p>
          <a:p>
            <a:pPr marL="0" indent="0" algn="l" fontAlgn="auto">
              <a:lnSpc>
                <a:spcPct val="100000"/>
              </a:lnSpc>
              <a:spcBef>
                <a:spcPct val="0"/>
              </a:spcBef>
              <a:buNone/>
            </a:pPr>
            <a:r>
              <a:rPr lang="zh-CN" altLang="en-US" sz="2800"/>
              <a:t>11. 下列对文中加点词语的相关内容的解说，不正确的一项是（   ）</a:t>
            </a:r>
          </a:p>
          <a:p>
            <a:pPr marL="0" indent="0" algn="l" fontAlgn="auto">
              <a:lnSpc>
                <a:spcPct val="100000"/>
              </a:lnSpc>
              <a:spcBef>
                <a:spcPct val="0"/>
              </a:spcBef>
              <a:buNone/>
            </a:pPr>
            <a:r>
              <a:rPr lang="zh-CN" altLang="en-US" sz="2800"/>
              <a:t>A. 甲子，甲为天干首位，子为地支首位，干支相配以纪年月日，文中是纪日。</a:t>
            </a:r>
          </a:p>
          <a:p>
            <a:pPr marL="0" indent="0" algn="l" fontAlgn="auto">
              <a:lnSpc>
                <a:spcPct val="100000"/>
              </a:lnSpc>
              <a:spcBef>
                <a:spcPct val="0"/>
              </a:spcBef>
              <a:buNone/>
            </a:pPr>
            <a:r>
              <a:rPr lang="zh-CN" altLang="en-US" sz="2800"/>
              <a:t>B. 宗室，是古代社会中对与君主同一宗族血亲的称谓，历代皇族例称为宗室。</a:t>
            </a:r>
          </a:p>
          <a:p>
            <a:pPr marL="0" indent="0" algn="l" fontAlgn="auto">
              <a:lnSpc>
                <a:spcPct val="100000"/>
              </a:lnSpc>
              <a:spcBef>
                <a:spcPct val="0"/>
              </a:spcBef>
              <a:buNone/>
            </a:pPr>
            <a:r>
              <a:rPr lang="zh-CN" altLang="en-US" sz="2800"/>
              <a:t>C. 海内，即国内，古人认为我国疆土四面环绕着大海，故称国境之内为海内。</a:t>
            </a:r>
          </a:p>
          <a:p>
            <a:pPr marL="0" indent="0" algn="l" fontAlgn="auto">
              <a:lnSpc>
                <a:spcPct val="100000"/>
              </a:lnSpc>
              <a:spcBef>
                <a:spcPct val="0"/>
              </a:spcBef>
              <a:buNone/>
            </a:pPr>
            <a:r>
              <a:rPr lang="zh-CN" altLang="en-US" sz="2800">
                <a:solidFill>
                  <a:srgbClr val="FF0000"/>
                </a:solidFill>
              </a:rPr>
              <a:t>D. </a:t>
            </a:r>
            <a:r>
              <a:rPr lang="zh-CN" altLang="en-US" sz="2800">
                <a:solidFill>
                  <a:srgbClr val="FF0000"/>
                </a:solidFill>
                <a:highlight>
                  <a:srgbClr val="FFFF00"/>
                </a:highlight>
              </a:rPr>
              <a:t>庶</a:t>
            </a:r>
            <a:r>
              <a:rPr lang="zh-CN" altLang="en-US" sz="2800">
                <a:solidFill>
                  <a:srgbClr val="FF0000"/>
                </a:solidFill>
              </a:rPr>
              <a:t>务，指国家的各种政务，后来指朝堂之上</a:t>
            </a:r>
            <a:r>
              <a:rPr lang="zh-CN" altLang="en-US" sz="2800">
                <a:ln w="22225">
                  <a:solidFill>
                    <a:schemeClr val="accent2"/>
                  </a:solidFill>
                  <a:prstDash val="solid"/>
                </a:ln>
                <a:solidFill>
                  <a:schemeClr val="accent2">
                    <a:lumMod val="40000"/>
                    <a:lumOff val="60000"/>
                  </a:schemeClr>
                </a:solidFill>
                <a:effectLst/>
              </a:rPr>
              <a:t>跟军国大事相关的各种急务。</a:t>
            </a:r>
            <a:endParaRPr lang="zh-CN" altLang="en-US" sz="2800"/>
          </a:p>
          <a:p>
            <a:pPr marL="0" indent="0" algn="l" fontAlgn="auto">
              <a:lnSpc>
                <a:spcPct val="100000"/>
              </a:lnSpc>
              <a:spcBef>
                <a:spcPct val="0"/>
              </a:spcBef>
              <a:buNone/>
            </a:pPr>
            <a:r>
              <a:rPr lang="zh-CN" altLang="en-US" sz="2800"/>
              <a:t>解析：“跟军国大事相关的各种急务”错误。庶务，就是指国家的各种政务。故选D。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wipe(down)">
                                      <p:cBhvr>
                                        <p:cTn id="2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175385" y="658495"/>
            <a:ext cx="9665970" cy="659130"/>
          </a:xfrm>
        </p:spPr>
        <p:txBody>
          <a:bodyPr>
            <a:noAutofit/>
          </a:bodyPr>
          <a:lstStyle/>
          <a:p>
            <a:pPr algn="ctr"/>
            <a:r>
              <a:rPr lang="zh-CN" altLang="en-US" sz="3600">
                <a:solidFill>
                  <a:srgbClr val="FF0000"/>
                </a:solidFill>
              </a:rPr>
              <a:t>实词以课内为点向课外延伸</a:t>
            </a:r>
          </a:p>
        </p:txBody>
      </p:sp>
      <p:sp>
        <p:nvSpPr>
          <p:cNvPr id="3" name="内容占位符 2"/>
          <p:cNvSpPr>
            <a:spLocks noGrp="1"/>
          </p:cNvSpPr>
          <p:nvPr>
            <p:ph idx="1"/>
          </p:nvPr>
        </p:nvSpPr>
        <p:spPr>
          <a:xfrm>
            <a:off x="834390" y="1227455"/>
            <a:ext cx="10792460" cy="5133340"/>
          </a:xfrm>
        </p:spPr>
        <p:txBody>
          <a:bodyPr>
            <a:noAutofit/>
          </a:bodyPr>
          <a:lstStyle/>
          <a:p>
            <a:pPr marL="0" indent="0" fontAlgn="auto">
              <a:lnSpc>
                <a:spcPct val="100000"/>
              </a:lnSpc>
              <a:spcBef>
                <a:spcPct val="0"/>
              </a:spcBef>
            </a:pPr>
            <a:r>
              <a:rPr lang="zh-CN" altLang="en-US" sz="3600"/>
              <a:t>1.</a:t>
            </a:r>
            <a:r>
              <a:rPr lang="zh-CN" altLang="en-US" sz="3600">
                <a:solidFill>
                  <a:srgbClr val="FF0000"/>
                </a:solidFill>
              </a:rPr>
              <a:t>众多，各种</a:t>
            </a:r>
            <a:r>
              <a:rPr lang="zh-CN" altLang="en-US" sz="3600"/>
              <a:t>。 【2021年新高考1卷】第11题   D.庶务，指国家的各种政务，后来专指朝堂之上跟军国大事相关的各种急务。</a:t>
            </a:r>
          </a:p>
          <a:p>
            <a:pPr marL="0" indent="0" fontAlgn="auto">
              <a:lnSpc>
                <a:spcPct val="100000"/>
              </a:lnSpc>
              <a:spcBef>
                <a:spcPct val="0"/>
              </a:spcBef>
            </a:pPr>
            <a:r>
              <a:rPr lang="zh-CN" altLang="en-US" sz="3600"/>
              <a:t>2.几乎，将近，差不多   </a:t>
            </a:r>
            <a:r>
              <a:rPr lang="zh-CN" altLang="en-US" sz="3600">
                <a:latin typeface="楷体" panose="02010609060101010101" pitchFamily="49" charset="-122"/>
                <a:ea typeface="楷体" panose="02010609060101010101" pitchFamily="49" charset="-122"/>
                <a:cs typeface="楷体" panose="02010609060101010101" pitchFamily="49" charset="-122"/>
              </a:rPr>
              <a:t>王之好乐甚，则齐国其庶几乎?——《孟子·梁惠王下》</a:t>
            </a:r>
            <a:endParaRPr lang="zh-CN" altLang="en-US" sz="3600"/>
          </a:p>
          <a:p>
            <a:pPr marL="0" indent="0" fontAlgn="auto">
              <a:lnSpc>
                <a:spcPct val="100000"/>
              </a:lnSpc>
              <a:spcBef>
                <a:spcPct val="0"/>
              </a:spcBef>
            </a:pPr>
            <a:r>
              <a:rPr lang="zh-CN" altLang="en-US" sz="3600"/>
              <a:t>3.百姓;平民。</a:t>
            </a:r>
          </a:p>
          <a:p>
            <a:pPr marL="0" indent="0" fontAlgn="auto">
              <a:lnSpc>
                <a:spcPct val="100000"/>
              </a:lnSpc>
              <a:spcBef>
                <a:spcPct val="0"/>
              </a:spcBef>
            </a:pPr>
            <a:r>
              <a:rPr lang="zh-CN" altLang="en-US" sz="3600"/>
              <a:t>4.也许;或许。</a:t>
            </a:r>
          </a:p>
          <a:p>
            <a:pPr marL="0" indent="0" fontAlgn="auto">
              <a:lnSpc>
                <a:spcPct val="100000"/>
              </a:lnSpc>
              <a:spcBef>
                <a:spcPct val="0"/>
              </a:spcBef>
            </a:pPr>
            <a:r>
              <a:rPr lang="zh-CN" altLang="en-US" sz="3600"/>
              <a:t>5.幸而，幸得。</a:t>
            </a:r>
            <a:endParaRPr lang="zh-CN" altLang="en-US" sz="3600">
              <a:latin typeface="楷体" panose="02010609060101010101" pitchFamily="49" charset="-122"/>
              <a:ea typeface="楷体" panose="02010609060101010101" pitchFamily="49" charset="-122"/>
              <a:cs typeface="楷体" panose="02010609060101010101" pitchFamily="49" charset="-122"/>
            </a:endParaRPr>
          </a:p>
          <a:p>
            <a:pPr marL="0" indent="0" fontAlgn="auto">
              <a:lnSpc>
                <a:spcPct val="100000"/>
              </a:lnSpc>
              <a:spcBef>
                <a:spcPct val="0"/>
              </a:spcBef>
            </a:pPr>
            <a:r>
              <a:rPr lang="en-US" altLang="zh-CN" sz="3600"/>
              <a:t>6.</a:t>
            </a:r>
            <a:r>
              <a:rPr lang="zh-CN" altLang="en-US" sz="3600"/>
              <a:t>但愿，希冀。</a:t>
            </a:r>
          </a:p>
        </p:txBody>
      </p:sp>
    </p:spTree>
  </p:cSld>
  <p:clrMapOvr>
    <a:masterClrMapping/>
  </p:clrMapOvr>
  <p:transition>
    <p:fade/>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0180" y="852805"/>
            <a:ext cx="11840845" cy="5802630"/>
          </a:xfrm>
        </p:spPr>
        <p:txBody>
          <a:bodyPr>
            <a:noAutofit/>
          </a:bodyPr>
          <a:lstStyle/>
          <a:p>
            <a:pPr marL="0" indent="0" algn="l" fontAlgn="auto">
              <a:lnSpc>
                <a:spcPct val="100000"/>
              </a:lnSpc>
              <a:spcBef>
                <a:spcPct val="0"/>
              </a:spcBef>
              <a:buNone/>
            </a:pPr>
            <a:r>
              <a:rPr lang="zh-CN" altLang="en-US" sz="3000"/>
              <a:t>【2021年全国乙卷】</a:t>
            </a:r>
          </a:p>
          <a:p>
            <a:pPr algn="l" fontAlgn="auto">
              <a:lnSpc>
                <a:spcPct val="100000"/>
              </a:lnSpc>
              <a:spcBef>
                <a:spcPct val="0"/>
              </a:spcBef>
            </a:pPr>
            <a:r>
              <a:rPr lang="zh-CN" altLang="en-US" sz="3000"/>
              <a:t>11. 下列对文中加点词语的相关内容的解说，不正确的一项是（   ）</a:t>
            </a:r>
          </a:p>
          <a:p>
            <a:pPr algn="l" fontAlgn="auto">
              <a:lnSpc>
                <a:spcPct val="100000"/>
              </a:lnSpc>
              <a:spcBef>
                <a:spcPct val="0"/>
              </a:spcBef>
            </a:pPr>
            <a:r>
              <a:rPr lang="zh-CN" altLang="en-US" sz="3000"/>
              <a:t>A. 犯颜，指敢于冒犯君王或尊长的威严，常常用于表示直言敢谏的执着态度。</a:t>
            </a:r>
          </a:p>
          <a:p>
            <a:pPr algn="l" fontAlgn="auto">
              <a:lnSpc>
                <a:spcPct val="100000"/>
              </a:lnSpc>
              <a:spcBef>
                <a:spcPct val="0"/>
              </a:spcBef>
            </a:pPr>
            <a:r>
              <a:rPr lang="zh-CN" altLang="en-US" sz="3000">
                <a:solidFill>
                  <a:srgbClr val="FF0000"/>
                </a:solidFill>
              </a:rPr>
              <a:t>B. 抵极刑，抵刑即处刑，抵极刑指犯人受到死刑</a:t>
            </a:r>
            <a:r>
              <a:rPr lang="zh-CN" altLang="en-US" sz="3000">
                <a:ln w="22225">
                  <a:solidFill>
                    <a:schemeClr val="accent2"/>
                  </a:solidFill>
                  <a:prstDash val="solid"/>
                </a:ln>
                <a:solidFill>
                  <a:schemeClr val="accent2">
                    <a:lumMod val="40000"/>
                    <a:lumOff val="60000"/>
                  </a:schemeClr>
                </a:solidFill>
                <a:effectLst/>
              </a:rPr>
              <a:t>外加上尸体示众的</a:t>
            </a:r>
            <a:r>
              <a:rPr lang="zh-CN" altLang="en-US" sz="3000">
                <a:solidFill>
                  <a:srgbClr val="FF0000"/>
                </a:solidFill>
              </a:rPr>
              <a:t>极端刑罚。</a:t>
            </a:r>
          </a:p>
          <a:p>
            <a:pPr algn="l" fontAlgn="auto">
              <a:lnSpc>
                <a:spcPct val="100000"/>
              </a:lnSpc>
              <a:spcBef>
                <a:spcPct val="0"/>
              </a:spcBef>
            </a:pPr>
            <a:r>
              <a:rPr lang="zh-CN" altLang="en-US" sz="3000"/>
              <a:t>C. 减膳，古代帝王遇到天灾等让自己感到内疚的情况时，常食素或减少肴馔。</a:t>
            </a:r>
          </a:p>
          <a:p>
            <a:pPr algn="l" fontAlgn="auto">
              <a:lnSpc>
                <a:spcPct val="100000"/>
              </a:lnSpc>
              <a:spcBef>
                <a:spcPct val="0"/>
              </a:spcBef>
            </a:pPr>
            <a:r>
              <a:rPr lang="zh-CN" altLang="en-US" sz="3000"/>
              <a:t>D. 大理丞，大理丞是大理寺的重要官员，大理寺是我国古代掌管刑。</a:t>
            </a:r>
          </a:p>
          <a:p>
            <a:pPr algn="l" fontAlgn="auto">
              <a:lnSpc>
                <a:spcPct val="100000"/>
              </a:lnSpc>
              <a:spcBef>
                <a:spcPct val="0"/>
              </a:spcBef>
            </a:pPr>
            <a:r>
              <a:rPr lang="zh-CN" altLang="en-US" sz="3000"/>
              <a:t>解析：此题考查理解识记古代文化常识的能力。“抵极刑”，极刑即死刑，</a:t>
            </a:r>
            <a:r>
              <a:rPr lang="zh-CN" altLang="en-US" sz="3000" b="1">
                <a:solidFill>
                  <a:srgbClr val="FF0000"/>
                </a:solidFill>
              </a:rPr>
              <a:t>“抵”意为达到</a:t>
            </a:r>
            <a:r>
              <a:rPr lang="zh-CN" altLang="en-US" sz="3000"/>
              <a:t>，意即达到判处死刑的地步。没有尸体示众之意。故选B。</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stretch>
            <a:fillRect/>
          </a:stretch>
        </p:blipFill>
        <p:spPr>
          <a:xfrm>
            <a:off x="185420" y="849630"/>
            <a:ext cx="11648440" cy="5819775"/>
          </a:xfrm>
          <a:prstGeom prst="rect">
            <a:avLst/>
          </a:prstGeom>
        </p:spPr>
      </p:pic>
      <p:sp>
        <p:nvSpPr>
          <p:cNvPr id="3" name="文本框 2"/>
          <p:cNvSpPr txBox="1"/>
          <p:nvPr/>
        </p:nvSpPr>
        <p:spPr>
          <a:xfrm>
            <a:off x="5163185" y="144780"/>
            <a:ext cx="2316480" cy="570865"/>
          </a:xfrm>
          <a:prstGeom prst="rect">
            <a:avLst/>
          </a:prstGeom>
          <a:noFill/>
        </p:spPr>
        <p:txBody>
          <a:bodyPr wrap="none" rtlCol="0">
            <a:spAutoFit/>
          </a:bodyPr>
          <a:lstStyle/>
          <a:p>
            <a:pPr>
              <a:lnSpc>
                <a:spcPct val="130000"/>
              </a:lnSpc>
            </a:pPr>
            <a:r>
              <a:rPr lang="zh-CN" altLang="en-US" sz="2400" b="1" smtClean="0">
                <a:latin typeface="Arial" panose="020b0604020202020204" pitchFamily="34" charset="0"/>
                <a:ea typeface="微软雅黑" panose="020b0503020204020204" pitchFamily="34" charset="-122"/>
              </a:rPr>
              <a:t>文言文挖空训练</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1" name="文本框 100"/>
          <p:cNvSpPr txBox="1"/>
          <p:nvPr/>
        </p:nvSpPr>
        <p:spPr>
          <a:xfrm>
            <a:off x="1505" y="1760632"/>
            <a:ext cx="9101747" cy="4594860"/>
          </a:xfrm>
          <a:prstGeom prst="rect">
            <a:avLst/>
          </a:prstGeom>
          <a:noFill/>
          <a:ln w="9525">
            <a:noFill/>
          </a:ln>
        </p:spPr>
        <p:txBody>
          <a:bodyPr wrap="square">
            <a:spAutoFit/>
          </a:bodyPr>
          <a:lstStyle/>
          <a:p>
            <a:pPr indent="0"/>
            <a:r>
              <a:rPr lang="zh-CN" sz="2400" b="1">
                <a:solidFill>
                  <a:schemeClr val="accent1"/>
                </a:solidFill>
                <a:ea typeface="宋体" panose="02010600030101010101" pitchFamily="2" charset="-122"/>
              </a:rPr>
              <a:t>【课本回扣】</a:t>
            </a:r>
          </a:p>
          <a:p>
            <a:pPr indent="0" fontAlgn="auto">
              <a:lnSpc>
                <a:spcPct val="140000"/>
              </a:lnSpc>
            </a:pPr>
            <a:r>
              <a:rPr lang="zh-CN" sz="2400" b="0">
                <a:solidFill>
                  <a:srgbClr val="333333"/>
                </a:solidFill>
                <a:ea typeface="宋体" panose="02010600030101010101" pitchFamily="2" charset="-122"/>
              </a:rPr>
              <a:t>(1)举酒属客，诵明月之诗，歌窈窕之章(《赤壁赋》)________</a:t>
            </a:r>
          </a:p>
          <a:p>
            <a:pPr indent="0" fontAlgn="auto">
              <a:lnSpc>
                <a:spcPct val="140000"/>
              </a:lnSpc>
            </a:pPr>
            <a:r>
              <a:rPr lang="zh-CN" sz="2400" b="0">
                <a:solidFill>
                  <a:srgbClr val="333333"/>
                </a:solidFill>
                <a:ea typeface="宋体" panose="02010600030101010101" pitchFamily="2" charset="-122"/>
              </a:rPr>
              <a:t>(2)十三学得琵琶成，名属教坊第一部(《琵琶行》)________</a:t>
            </a:r>
          </a:p>
          <a:p>
            <a:pPr indent="0" fontAlgn="auto">
              <a:lnSpc>
                <a:spcPct val="140000"/>
              </a:lnSpc>
            </a:pPr>
            <a:r>
              <a:rPr lang="zh-CN" sz="2400" b="0">
                <a:solidFill>
                  <a:srgbClr val="333333"/>
                </a:solidFill>
                <a:ea typeface="宋体" panose="02010600030101010101" pitchFamily="2" charset="-122"/>
              </a:rPr>
              <a:t>(3)时维九月，序属三秋(《滕王阁序》)________</a:t>
            </a:r>
          </a:p>
          <a:p>
            <a:pPr indent="0" fontAlgn="auto">
              <a:lnSpc>
                <a:spcPct val="140000"/>
              </a:lnSpc>
            </a:pPr>
            <a:r>
              <a:rPr lang="zh-CN" sz="2400" b="0">
                <a:solidFill>
                  <a:srgbClr val="333333"/>
                </a:solidFill>
                <a:ea typeface="宋体" panose="02010600030101010101" pitchFamily="2" charset="-122"/>
              </a:rPr>
              <a:t>(4)衡少善属文(《张衡传》)________</a:t>
            </a:r>
          </a:p>
          <a:p>
            <a:pPr indent="0" fontAlgn="auto">
              <a:lnSpc>
                <a:spcPct val="140000"/>
              </a:lnSpc>
            </a:pPr>
            <a:r>
              <a:rPr lang="zh-CN" sz="2400" b="0">
                <a:solidFill>
                  <a:srgbClr val="333333"/>
                </a:solidFill>
                <a:ea typeface="宋体" panose="02010600030101010101" pitchFamily="2" charset="-122"/>
              </a:rPr>
              <a:t>(5)属予作文以记之(《岳阳楼记》)________</a:t>
            </a:r>
          </a:p>
          <a:p>
            <a:pPr indent="0" fontAlgn="auto">
              <a:lnSpc>
                <a:spcPct val="140000"/>
              </a:lnSpc>
            </a:pPr>
            <a:r>
              <a:rPr lang="zh-CN" sz="2400" b="0">
                <a:solidFill>
                  <a:srgbClr val="333333"/>
                </a:solidFill>
                <a:ea typeface="宋体" panose="02010600030101010101" pitchFamily="2" charset="-122"/>
              </a:rPr>
              <a:t>(6)有宁越、徐尚、苏秦、杜赫之属为之谋(《过秦论》)________</a:t>
            </a:r>
          </a:p>
          <a:p>
            <a:pPr indent="0" fontAlgn="auto">
              <a:lnSpc>
                <a:spcPct val="140000"/>
              </a:lnSpc>
            </a:pPr>
            <a:r>
              <a:rPr lang="zh-CN" sz="2400" b="0">
                <a:solidFill>
                  <a:srgbClr val="333333"/>
                </a:solidFill>
                <a:ea typeface="宋体" panose="02010600030101010101" pitchFamily="2" charset="-122"/>
              </a:rPr>
              <a:t>(7)不者，若属皆且为所虏(《鸿门宴》)________</a:t>
            </a:r>
          </a:p>
          <a:p>
            <a:pPr indent="0" fontAlgn="auto">
              <a:lnSpc>
                <a:spcPct val="140000"/>
              </a:lnSpc>
            </a:pPr>
            <a:r>
              <a:rPr lang="zh-CN" sz="2400" b="0">
                <a:solidFill>
                  <a:srgbClr val="333333"/>
                </a:solidFill>
                <a:ea typeface="宋体" panose="02010600030101010101" pitchFamily="2" charset="-122"/>
              </a:rPr>
              <a:t>(8)然亡国破家相随属(《屈原列传》)________</a:t>
            </a:r>
            <a:endParaRPr lang="zh-CN" altLang="en-US" sz="2400"/>
          </a:p>
        </p:txBody>
      </p:sp>
      <p:sp>
        <p:nvSpPr>
          <p:cNvPr id="5" name="文本框 4"/>
          <p:cNvSpPr txBox="1"/>
          <p:nvPr/>
        </p:nvSpPr>
        <p:spPr>
          <a:xfrm>
            <a:off x="8555437" y="2021585"/>
            <a:ext cx="3636382" cy="4333875"/>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indent="0">
              <a:lnSpc>
                <a:spcPct val="110000"/>
              </a:lnSpc>
            </a:pPr>
            <a:r>
              <a:rPr lang="zh-CN" sz="2400" b="0">
                <a:solidFill>
                  <a:srgbClr val="333333"/>
                </a:solidFill>
                <a:highlight>
                  <a:srgbClr val="FFFF00"/>
                </a:highlight>
                <a:ea typeface="宋体" panose="02010600030101010101" pitchFamily="2" charset="-122"/>
              </a:rPr>
              <a:t>【答案】</a:t>
            </a:r>
          </a:p>
          <a:p>
            <a:pPr indent="0">
              <a:lnSpc>
                <a:spcPct val="130000"/>
              </a:lnSpc>
            </a:pPr>
            <a:r>
              <a:rPr lang="zh-CN" sz="2400" b="0">
                <a:solidFill>
                  <a:srgbClr val="333333"/>
                </a:solidFill>
                <a:ea typeface="宋体" panose="02010600030101010101" pitchFamily="2" charset="-122"/>
              </a:rPr>
              <a:t>(1)动词，这里指劝人饮酒　(2)动词，隶属　</a:t>
            </a:r>
          </a:p>
          <a:p>
            <a:pPr indent="0">
              <a:lnSpc>
                <a:spcPct val="130000"/>
              </a:lnSpc>
            </a:pPr>
            <a:r>
              <a:rPr lang="zh-CN" sz="2400" b="0">
                <a:solidFill>
                  <a:srgbClr val="333333"/>
                </a:solidFill>
                <a:ea typeface="宋体" panose="02010600030101010101" pitchFamily="2" charset="-122"/>
              </a:rPr>
              <a:t>(3)动词，属于　</a:t>
            </a:r>
          </a:p>
          <a:p>
            <a:pPr indent="0">
              <a:lnSpc>
                <a:spcPct val="130000"/>
              </a:lnSpc>
            </a:pPr>
            <a:r>
              <a:rPr lang="zh-CN" sz="2400" b="0">
                <a:solidFill>
                  <a:srgbClr val="333333"/>
                </a:solidFill>
                <a:ea typeface="宋体" panose="02010600030101010101" pitchFamily="2" charset="-122"/>
              </a:rPr>
              <a:t>(4)动词，撰写　</a:t>
            </a:r>
          </a:p>
          <a:p>
            <a:pPr indent="0">
              <a:lnSpc>
                <a:spcPct val="130000"/>
              </a:lnSpc>
            </a:pPr>
            <a:r>
              <a:rPr lang="zh-CN" sz="2400" b="0">
                <a:solidFill>
                  <a:srgbClr val="333333"/>
                </a:solidFill>
                <a:ea typeface="宋体" panose="02010600030101010101" pitchFamily="2" charset="-122"/>
              </a:rPr>
              <a:t>(5)动词，通“嘱”，嘱托　(6)名词，等辈、类　</a:t>
            </a:r>
          </a:p>
          <a:p>
            <a:pPr indent="0">
              <a:lnSpc>
                <a:spcPct val="130000"/>
              </a:lnSpc>
            </a:pPr>
            <a:r>
              <a:rPr lang="zh-CN" sz="2400" b="0">
                <a:solidFill>
                  <a:srgbClr val="333333"/>
                </a:solidFill>
                <a:ea typeface="宋体" panose="02010600030101010101" pitchFamily="2" charset="-122"/>
              </a:rPr>
              <a:t>(7)名词，等辈　</a:t>
            </a:r>
          </a:p>
          <a:p>
            <a:pPr indent="0">
              <a:lnSpc>
                <a:spcPct val="130000"/>
              </a:lnSpc>
            </a:pPr>
            <a:r>
              <a:rPr lang="zh-CN" sz="2400" b="0">
                <a:solidFill>
                  <a:srgbClr val="333333"/>
                </a:solidFill>
                <a:ea typeface="宋体" panose="02010600030101010101" pitchFamily="2" charset="-122"/>
              </a:rPr>
              <a:t>(8)动词，连，跟着</a:t>
            </a:r>
            <a:endParaRPr lang="zh-CN" altLang="en-US" sz="2400" b="0">
              <a:solidFill>
                <a:srgbClr val="333333"/>
              </a:solidFill>
              <a:ea typeface="宋体" panose="02010600030101010101" pitchFamily="2" charset="-122"/>
            </a:endParaRPr>
          </a:p>
        </p:txBody>
      </p:sp>
      <p:sp>
        <p:nvSpPr>
          <p:cNvPr id="4" name="文本框 3"/>
          <p:cNvSpPr txBox="1"/>
          <p:nvPr/>
        </p:nvSpPr>
        <p:spPr>
          <a:xfrm>
            <a:off x="4293033" y="1567163"/>
            <a:ext cx="2761569" cy="52197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0"/>
            <a:r>
              <a:rPr lang="zh-CN" sz="2800" b="1">
                <a:solidFill>
                  <a:srgbClr val="FF0000"/>
                </a:solidFill>
                <a:ea typeface="宋体" panose="02010600030101010101" pitchFamily="2" charset="-122"/>
              </a:rPr>
              <a:t>01 属(10年11考)</a:t>
            </a:r>
            <a:endParaRPr lang="zh-CN" altLang="en-US" sz="2800" b="1">
              <a:solidFill>
                <a:srgbClr val="FF0000"/>
              </a:solidFill>
              <a:ea typeface="宋体" panose="02010600030101010101" pitchFamily="2" charset="-122"/>
            </a:endParaRPr>
          </a:p>
        </p:txBody>
      </p:sp>
      <p:sp>
        <p:nvSpPr>
          <p:cNvPr id="100" name="文本框 99"/>
          <p:cNvSpPr txBox="1"/>
          <p:nvPr/>
        </p:nvSpPr>
        <p:spPr>
          <a:xfrm>
            <a:off x="2786380" y="756920"/>
            <a:ext cx="9035415" cy="570865"/>
          </a:xfrm>
          <a:prstGeom prst="rect">
            <a:avLst/>
          </a:prstGeom>
          <a:noFill/>
          <a:ln w="9525">
            <a:noFill/>
          </a:ln>
        </p:spPr>
        <p:txBody>
          <a:bodyPr wrap="square">
            <a:spAutoFit/>
          </a:bodyPr>
          <a:lstStyle/>
          <a:p>
            <a:pPr indent="0" algn="l" fontAlgn="auto">
              <a:lnSpc>
                <a:spcPct val="130000"/>
              </a:lnSpc>
            </a:pPr>
            <a:r>
              <a:rPr lang="en-US" altLang="zh-CN" sz="2400" b="1">
                <a:solidFill>
                  <a:srgbClr val="8D150B"/>
                </a:solidFill>
                <a:ea typeface="宋体" panose="02010600030101010101" pitchFamily="2" charset="-122"/>
              </a:rPr>
              <a:t> </a:t>
            </a:r>
            <a:r>
              <a:rPr lang="zh-CN" sz="2400" b="1">
                <a:highlight>
                  <a:srgbClr val="FFFF00"/>
                </a:highlight>
                <a:ea typeface="宋体" panose="02010600030101010101" pitchFamily="2" charset="-122"/>
              </a:rPr>
              <a:t>十年高考真题，高频实词！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252730" y="914400"/>
            <a:ext cx="11717655" cy="5728970"/>
          </a:xfrm>
        </p:spPr>
        <p:txBody>
          <a:bodyPr>
            <a:noAutofit/>
          </a:bodyPr>
          <a:lstStyle/>
          <a:p>
            <a:pPr marL="0" indent="0" fontAlgn="auto">
              <a:lnSpc>
                <a:spcPct val="100000"/>
              </a:lnSpc>
              <a:spcBef>
                <a:spcPct val="0"/>
              </a:spcBef>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命题规律与趋势整体分析</a:t>
            </a:r>
          </a:p>
          <a:p>
            <a:pPr marL="0" indent="711200" fontAlgn="auto">
              <a:lnSpc>
                <a:spcPct val="10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从近三年的试题看，以后古代诗文阅读部分的命题仍会坚持</a:t>
            </a:r>
            <a:r>
              <a:rPr lang="zh-CN" altLang="en-US" sz="280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稳中有变、守正出新</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的特点。</a:t>
            </a:r>
          </a:p>
          <a:p>
            <a:pPr marL="0" indent="711200" fontAlgn="auto">
              <a:lnSpc>
                <a:spcPct val="10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“稳”和“正”指的是</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古代诗文阅读考查的内容</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，重点不会变化。</a:t>
            </a:r>
            <a:r>
              <a:rPr lang="zh-CN" altLang="en-US" sz="280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积累知识，运用知识；读懂文本，理解文意：传承文化，古为今用：这些仍是古代诗文阅读考查的重点，也是古代诗文的基本功用。</a:t>
            </a:r>
          </a:p>
          <a:p>
            <a:pPr marL="0" indent="711200" fontAlgn="auto">
              <a:lnSpc>
                <a:spcPct val="100000"/>
              </a:lnSpc>
              <a:spcBef>
                <a:spcPct val="0"/>
              </a:spcBef>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“变”和“新”指的是围绕考查内容和重点</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，在试题设计上会有变化，有创新。如：</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强化</a:t>
            </a:r>
            <a:r>
              <a:rPr lang="zh-CN" altLang="en-US" sz="280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考试与教学的相融相通</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创新问题情境</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的设计，</a:t>
            </a:r>
            <a:r>
              <a:rPr lang="zh-CN" altLang="en-US" sz="280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注重在具体语境中理解运用知识</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，以符合课程标准的要求，符合高考命题的原则。</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 name="文本框 5"/>
          <p:cNvSpPr>
            <a:spLocks noChangeArrowheads="1"/>
          </p:cNvSpPr>
          <p:nvPr/>
        </p:nvSpPr>
        <p:spPr bwMode="auto">
          <a:xfrm>
            <a:off x="7841454" y="3064522"/>
            <a:ext cx="2072773" cy="461665"/>
          </a:xfrm>
          <a:prstGeom prst="rect">
            <a:avLst/>
          </a:prstGeom>
          <a:noFill/>
          <a:ln w="9525">
            <a:solidFill>
              <a:srgbClr val="00B0F0"/>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solidFill>
                  <a:srgbClr val="FF0000"/>
                </a:solidFill>
                <a:latin typeface="+mn-ea"/>
                <a:ea typeface="+mn-ea"/>
              </a:rPr>
              <a:t>答复，给回信</a:t>
            </a:r>
          </a:p>
        </p:txBody>
      </p:sp>
      <p:cxnSp>
        <p:nvCxnSpPr>
          <p:cNvPr id="32" name="直接箭头连接符 8"/>
          <p:cNvCxnSpPr>
            <a:cxnSpLocks noChangeShapeType="1"/>
          </p:cNvCxnSpPr>
          <p:nvPr/>
        </p:nvCxnSpPr>
        <p:spPr bwMode="auto">
          <a:xfrm flipH="1">
            <a:off x="6222873" y="1829067"/>
            <a:ext cx="0" cy="606425"/>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cxnSp>
        <p:nvCxnSpPr>
          <p:cNvPr id="33" name="直接箭头连接符 10"/>
          <p:cNvCxnSpPr>
            <a:cxnSpLocks noChangeShapeType="1"/>
          </p:cNvCxnSpPr>
          <p:nvPr/>
        </p:nvCxnSpPr>
        <p:spPr bwMode="auto">
          <a:xfrm flipH="1">
            <a:off x="722186" y="2406917"/>
            <a:ext cx="0" cy="646113"/>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cxnSp>
        <p:nvCxnSpPr>
          <p:cNvPr id="36" name="直接箭头连接符 15"/>
          <p:cNvCxnSpPr>
            <a:cxnSpLocks noChangeShapeType="1"/>
          </p:cNvCxnSpPr>
          <p:nvPr/>
        </p:nvCxnSpPr>
        <p:spPr bwMode="auto">
          <a:xfrm>
            <a:off x="6223124" y="2429142"/>
            <a:ext cx="1587" cy="644525"/>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sp>
        <p:nvSpPr>
          <p:cNvPr id="37" name="直接连接符 17"/>
          <p:cNvSpPr>
            <a:spLocks noChangeShapeType="1"/>
          </p:cNvSpPr>
          <p:nvPr/>
        </p:nvSpPr>
        <p:spPr bwMode="auto">
          <a:xfrm>
            <a:off x="736473" y="2406917"/>
            <a:ext cx="10831513" cy="0"/>
          </a:xfrm>
          <a:prstGeom prst="line">
            <a:avLst/>
          </a:prstGeom>
          <a:noFill/>
          <a:ln w="6350">
            <a:solidFill>
              <a:schemeClr val="accent1"/>
            </a:solidFill>
            <a:bevel/>
          </a:ln>
          <a:extLst>
            <a:ext uri="{909E8E84-426E-40DD-AFC4-6F175D3DCCD1}">
              <a14:hiddenFill xmlns:a14="http://schemas.microsoft.com/office/drawing/2010/main" xmlns="">
                <a:noFill/>
              </a14:hiddenFill>
            </a:ext>
          </a:extLst>
        </p:spPr>
        <p:txBody>
          <a:bodyPr/>
          <a:lstStyle/>
          <a:p>
            <a:endParaRPr lang="zh-CN" altLang="en-US" b="1">
              <a:latin typeface="+mn-ea"/>
              <a:ea typeface="+mn-ea"/>
            </a:endParaRPr>
          </a:p>
        </p:txBody>
      </p:sp>
      <p:sp>
        <p:nvSpPr>
          <p:cNvPr id="45" name="文本框 24"/>
          <p:cNvSpPr>
            <a:spLocks noChangeArrowheads="1"/>
          </p:cNvSpPr>
          <p:nvPr/>
        </p:nvSpPr>
        <p:spPr bwMode="auto">
          <a:xfrm>
            <a:off x="5406525" y="3074639"/>
            <a:ext cx="1816425" cy="461665"/>
          </a:xfrm>
          <a:prstGeom prst="rect">
            <a:avLst/>
          </a:prstGeom>
          <a:noFill/>
          <a:ln w="9525">
            <a:solidFill>
              <a:srgbClr val="00B0F0"/>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mn-ea"/>
                <a:ea typeface="+mn-ea"/>
              </a:rPr>
              <a:t>报告，告知</a:t>
            </a:r>
          </a:p>
        </p:txBody>
      </p:sp>
      <p:sp>
        <p:nvSpPr>
          <p:cNvPr id="56" name="矩形 55"/>
          <p:cNvSpPr/>
          <p:nvPr/>
        </p:nvSpPr>
        <p:spPr>
          <a:xfrm>
            <a:off x="5575759" y="1171842"/>
            <a:ext cx="1180514" cy="688626"/>
          </a:xfrm>
          <a:prstGeom prst="rect">
            <a:avLst/>
          </a:prstGeom>
          <a:solidFill>
            <a:schemeClr val="bg1"/>
          </a:solidFill>
          <a:ln>
            <a:solidFill>
              <a:srgbClr val="0000CC"/>
            </a:solidFill>
          </a:ln>
        </p:spPr>
        <p:txBody>
          <a:bodyPr wrap="square" lIns="121898" tIns="60948" rIns="121898" bIns="60948">
            <a:spAutoFit/>
          </a:bodyPr>
          <a:lstStyle/>
          <a:p>
            <a:pPr algn="just">
              <a:lnSpc>
                <a:spcPct val="150000"/>
              </a:lnSpc>
              <a:spcAft>
                <a:spcPct val="0"/>
              </a:spcAft>
            </a:pPr>
            <a:r>
              <a:rPr lang="en-US" altLang="zh-CN" sz="2800" kern="100">
                <a:solidFill>
                  <a:srgbClr val="C00000"/>
                </a:solidFill>
                <a:latin typeface="Times New Roman" panose="02020603050405020304"/>
                <a:ea typeface="微软雅黑" panose="020b0503020204020204" pitchFamily="34" charset="-122"/>
                <a:cs typeface="Courier New" panose="02070309020205020404"/>
              </a:rPr>
              <a:t>4. </a:t>
            </a:r>
            <a:r>
              <a:rPr lang="zh-CN" altLang="en-US" sz="2800" kern="100">
                <a:solidFill>
                  <a:srgbClr val="C00000"/>
                </a:solidFill>
                <a:latin typeface="Times New Roman" panose="02020603050405020304"/>
                <a:ea typeface="微软雅黑" panose="020b0503020204020204" pitchFamily="34" charset="-122"/>
                <a:cs typeface="Courier New" panose="02070309020205020404"/>
              </a:rPr>
              <a:t>报</a:t>
            </a:r>
            <a:endParaRPr lang="zh-CN" altLang="zh-CN" sz="2800" kern="100">
              <a:solidFill>
                <a:srgbClr val="C00000"/>
              </a:solidFill>
              <a:latin typeface="宋体" panose="02010600030101010101" pitchFamily="2" charset="-122"/>
              <a:cs typeface="Courier New" panose="02070309020205020404"/>
            </a:endParaRPr>
          </a:p>
        </p:txBody>
      </p:sp>
      <p:sp>
        <p:nvSpPr>
          <p:cNvPr id="26" name="文本框 1"/>
          <p:cNvSpPr>
            <a:spLocks noChangeArrowheads="1"/>
          </p:cNvSpPr>
          <p:nvPr/>
        </p:nvSpPr>
        <p:spPr bwMode="auto">
          <a:xfrm>
            <a:off x="2701501" y="3046550"/>
            <a:ext cx="1750343" cy="461665"/>
          </a:xfrm>
          <a:prstGeom prst="rect">
            <a:avLst/>
          </a:prstGeom>
          <a:noFill/>
          <a:ln w="9525">
            <a:solidFill>
              <a:srgbClr val="00B0F0"/>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mn-ea"/>
                <a:ea typeface="+mn-ea"/>
              </a:rPr>
              <a:t>报答，酬谢</a:t>
            </a:r>
          </a:p>
        </p:txBody>
      </p:sp>
      <p:sp>
        <p:nvSpPr>
          <p:cNvPr id="18" name="文本框 1"/>
          <p:cNvSpPr>
            <a:spLocks noChangeArrowheads="1"/>
          </p:cNvSpPr>
          <p:nvPr/>
        </p:nvSpPr>
        <p:spPr bwMode="auto">
          <a:xfrm>
            <a:off x="2715415" y="4673029"/>
            <a:ext cx="1750342" cy="461665"/>
          </a:xfrm>
          <a:prstGeom prst="rect">
            <a:avLst/>
          </a:prstGeom>
          <a:noFill/>
          <a:ln w="9525">
            <a:solidFill>
              <a:srgbClr val="00B0F0"/>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mn-ea"/>
                <a:ea typeface="+mn-ea"/>
              </a:rPr>
              <a:t>报复，复仇</a:t>
            </a:r>
          </a:p>
        </p:txBody>
      </p:sp>
      <p:sp>
        <p:nvSpPr>
          <p:cNvPr id="20" name="文本框 1"/>
          <p:cNvSpPr>
            <a:spLocks noChangeArrowheads="1"/>
          </p:cNvSpPr>
          <p:nvPr/>
        </p:nvSpPr>
        <p:spPr bwMode="auto">
          <a:xfrm>
            <a:off x="7970495" y="5776762"/>
            <a:ext cx="2071185" cy="461665"/>
          </a:xfrm>
          <a:prstGeom prst="rect">
            <a:avLst/>
          </a:prstGeom>
          <a:noFill/>
          <a:ln w="9525">
            <a:solidFill>
              <a:srgbClr val="00B0F0"/>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mn-ea"/>
                <a:ea typeface="+mn-ea"/>
              </a:rPr>
              <a:t>返回，往复</a:t>
            </a:r>
          </a:p>
        </p:txBody>
      </p:sp>
      <p:cxnSp>
        <p:nvCxnSpPr>
          <p:cNvPr id="21" name="直接箭头连接符 15"/>
          <p:cNvCxnSpPr>
            <a:cxnSpLocks noChangeShapeType="1"/>
          </p:cNvCxnSpPr>
          <p:nvPr/>
        </p:nvCxnSpPr>
        <p:spPr bwMode="auto">
          <a:xfrm>
            <a:off x="3510649" y="2408505"/>
            <a:ext cx="1587" cy="644525"/>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cxnSp>
        <p:nvCxnSpPr>
          <p:cNvPr id="22" name="直接箭头连接符 15"/>
          <p:cNvCxnSpPr>
            <a:cxnSpLocks noChangeShapeType="1"/>
          </p:cNvCxnSpPr>
          <p:nvPr/>
        </p:nvCxnSpPr>
        <p:spPr bwMode="auto">
          <a:xfrm>
            <a:off x="8842457" y="2389880"/>
            <a:ext cx="1587" cy="644525"/>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sp>
        <p:nvSpPr>
          <p:cNvPr id="30" name="文本框 1"/>
          <p:cNvSpPr>
            <a:spLocks noChangeArrowheads="1"/>
          </p:cNvSpPr>
          <p:nvPr/>
        </p:nvSpPr>
        <p:spPr bwMode="auto">
          <a:xfrm>
            <a:off x="0" y="3011755"/>
            <a:ext cx="2331875" cy="461665"/>
          </a:xfrm>
          <a:prstGeom prst="rect">
            <a:avLst/>
          </a:prstGeom>
          <a:noFill/>
          <a:ln w="9525">
            <a:solidFill>
              <a:srgbClr val="00B0F0"/>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mn-ea"/>
                <a:ea typeface="+mn-ea"/>
              </a:rPr>
              <a:t>断狱，判决罪人</a:t>
            </a:r>
          </a:p>
        </p:txBody>
      </p:sp>
      <p:sp>
        <p:nvSpPr>
          <p:cNvPr id="31" name="文本框 1"/>
          <p:cNvSpPr>
            <a:spLocks noChangeArrowheads="1"/>
          </p:cNvSpPr>
          <p:nvPr/>
        </p:nvSpPr>
        <p:spPr bwMode="auto">
          <a:xfrm>
            <a:off x="3017022" y="5751897"/>
            <a:ext cx="1119299" cy="461665"/>
          </a:xfrm>
          <a:prstGeom prst="rect">
            <a:avLst/>
          </a:prstGeom>
          <a:noFill/>
          <a:ln w="9525">
            <a:solidFill>
              <a:srgbClr val="00B0F0"/>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mn-ea"/>
                <a:ea typeface="+mn-ea"/>
              </a:rPr>
              <a:t>报 应</a:t>
            </a:r>
          </a:p>
        </p:txBody>
      </p:sp>
      <p:cxnSp>
        <p:nvCxnSpPr>
          <p:cNvPr id="24" name="直接箭头连接符 15"/>
          <p:cNvCxnSpPr>
            <a:cxnSpLocks noChangeShapeType="1"/>
          </p:cNvCxnSpPr>
          <p:nvPr/>
        </p:nvCxnSpPr>
        <p:spPr bwMode="auto">
          <a:xfrm>
            <a:off x="11559170" y="2402025"/>
            <a:ext cx="1587" cy="644525"/>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sp>
        <p:nvSpPr>
          <p:cNvPr id="34" name="文本框 1"/>
          <p:cNvSpPr>
            <a:spLocks noChangeArrowheads="1"/>
          </p:cNvSpPr>
          <p:nvPr/>
        </p:nvSpPr>
        <p:spPr bwMode="auto">
          <a:xfrm>
            <a:off x="10612184" y="3053030"/>
            <a:ext cx="1560512" cy="461665"/>
          </a:xfrm>
          <a:prstGeom prst="rect">
            <a:avLst/>
          </a:prstGeom>
          <a:noFill/>
          <a:ln w="9525">
            <a:solidFill>
              <a:srgbClr val="00B0F0"/>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mn-ea"/>
                <a:ea typeface="+mn-ea"/>
              </a:rPr>
              <a:t>合，符合</a:t>
            </a:r>
          </a:p>
        </p:txBody>
      </p:sp>
      <p:cxnSp>
        <p:nvCxnSpPr>
          <p:cNvPr id="35" name="直接箭头连接符 15"/>
          <p:cNvCxnSpPr>
            <a:cxnSpLocks noChangeShapeType="1"/>
          </p:cNvCxnSpPr>
          <p:nvPr/>
        </p:nvCxnSpPr>
        <p:spPr bwMode="auto">
          <a:xfrm>
            <a:off x="3523903" y="4055826"/>
            <a:ext cx="1587" cy="644525"/>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cxnSp>
        <p:nvCxnSpPr>
          <p:cNvPr id="39" name="直接箭头连接符 15"/>
          <p:cNvCxnSpPr>
            <a:cxnSpLocks noChangeShapeType="1"/>
          </p:cNvCxnSpPr>
          <p:nvPr/>
        </p:nvCxnSpPr>
        <p:spPr bwMode="auto">
          <a:xfrm>
            <a:off x="3528195" y="5148840"/>
            <a:ext cx="1587" cy="644525"/>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sp>
        <p:nvSpPr>
          <p:cNvPr id="40" name="文本框 29"/>
          <p:cNvSpPr>
            <a:spLocks noChangeArrowheads="1"/>
          </p:cNvSpPr>
          <p:nvPr/>
        </p:nvSpPr>
        <p:spPr bwMode="auto">
          <a:xfrm>
            <a:off x="2149349" y="3594161"/>
            <a:ext cx="3153361" cy="461665"/>
          </a:xfrm>
          <a:prstGeom prst="rect">
            <a:avLst/>
          </a:prstGeom>
          <a:noFill/>
          <a:ln w="9525">
            <a:solidFill>
              <a:srgbClr val="7030A0"/>
            </a:solidFill>
            <a:miter lim="800000"/>
          </a:ln>
          <a:extLst>
            <a:ext uri="{909E8E84-426E-40DD-AFC4-6F175D3DCCD1}">
              <a14:hiddenFill xmlns:a14="http://schemas.microsoft.com/office/drawing/2010/main" xmlns="">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楷体" panose="02010609060101010101" pitchFamily="49" charset="-122"/>
                <a:ea typeface="楷体" panose="02010609060101010101" pitchFamily="49" charset="-122"/>
              </a:rPr>
              <a:t>投我以桃，</a:t>
            </a:r>
            <a:r>
              <a:rPr lang="zh-CN" altLang="en-US" b="1">
                <a:solidFill>
                  <a:srgbClr val="FF0000"/>
                </a:solidFill>
                <a:latin typeface="楷体" panose="02010609060101010101" pitchFamily="49" charset="-122"/>
                <a:ea typeface="楷体" panose="02010609060101010101" pitchFamily="49" charset="-122"/>
              </a:rPr>
              <a:t>报</a:t>
            </a:r>
            <a:r>
              <a:rPr lang="zh-CN" altLang="en-US" b="1">
                <a:latin typeface="楷体" panose="02010609060101010101" pitchFamily="49" charset="-122"/>
                <a:ea typeface="楷体" panose="02010609060101010101" pitchFamily="49" charset="-122"/>
              </a:rPr>
              <a:t>之以李。</a:t>
            </a:r>
            <a:endParaRPr lang="zh-CN" altLang="en-US" b="1">
              <a:solidFill>
                <a:srgbClr val="000000"/>
              </a:solidFill>
              <a:latin typeface="楷体" panose="02010609060101010101" pitchFamily="49" charset="-122"/>
              <a:ea typeface="楷体" panose="02010609060101010101" pitchFamily="49" charset="-122"/>
              <a:sym typeface="楷体" panose="02010609060101010101" pitchFamily="49" charset="-122"/>
            </a:endParaRPr>
          </a:p>
        </p:txBody>
      </p:sp>
      <p:sp>
        <p:nvSpPr>
          <p:cNvPr id="3" name="矩形 2"/>
          <p:cNvSpPr/>
          <p:nvPr/>
        </p:nvSpPr>
        <p:spPr>
          <a:xfrm>
            <a:off x="7750704" y="3594161"/>
            <a:ext cx="2339102" cy="461665"/>
          </a:xfrm>
          <a:prstGeom prst="rect">
            <a:avLst/>
          </a:prstGeom>
          <a:ln>
            <a:solidFill>
              <a:srgbClr val="7030A0"/>
            </a:solidFill>
          </a:ln>
        </p:spPr>
        <p:txBody>
          <a:bodyPr wrap="none">
            <a:spAutoFit/>
          </a:bodyPr>
          <a:lstStyle/>
          <a:p>
            <a:r>
              <a:rPr lang="zh-CN" altLang="en-US" b="1">
                <a:latin typeface="楷体" panose="02010609060101010101" pitchFamily="49" charset="-122"/>
                <a:ea typeface="楷体" panose="02010609060101010101" pitchFamily="49" charset="-122"/>
              </a:rPr>
              <a:t>求人可使</a:t>
            </a:r>
            <a:r>
              <a:rPr lang="zh-CN" altLang="en-US" b="1">
                <a:solidFill>
                  <a:srgbClr val="FF0000"/>
                </a:solidFill>
                <a:latin typeface="楷体" panose="02010609060101010101" pitchFamily="49" charset="-122"/>
                <a:ea typeface="楷体" panose="02010609060101010101" pitchFamily="49" charset="-122"/>
              </a:rPr>
              <a:t>报</a:t>
            </a:r>
            <a:r>
              <a:rPr lang="zh-CN" altLang="en-US" b="1">
                <a:latin typeface="楷体" panose="02010609060101010101" pitchFamily="49" charset="-122"/>
                <a:ea typeface="楷体" panose="02010609060101010101" pitchFamily="49" charset="-122"/>
              </a:rPr>
              <a:t>秦者</a:t>
            </a:r>
          </a:p>
        </p:txBody>
      </p:sp>
      <p:cxnSp>
        <p:nvCxnSpPr>
          <p:cNvPr id="41" name="直接箭头连接符 15"/>
          <p:cNvCxnSpPr>
            <a:cxnSpLocks noChangeShapeType="1"/>
          </p:cNvCxnSpPr>
          <p:nvPr/>
        </p:nvCxnSpPr>
        <p:spPr bwMode="auto">
          <a:xfrm>
            <a:off x="8854783" y="4068905"/>
            <a:ext cx="1587" cy="644525"/>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sp>
        <p:nvSpPr>
          <p:cNvPr id="4" name="矩形 3"/>
          <p:cNvSpPr/>
          <p:nvPr/>
        </p:nvSpPr>
        <p:spPr>
          <a:xfrm>
            <a:off x="7206679" y="4652277"/>
            <a:ext cx="4185761" cy="461665"/>
          </a:xfrm>
          <a:prstGeom prst="rect">
            <a:avLst/>
          </a:prstGeom>
          <a:ln>
            <a:solidFill>
              <a:srgbClr val="00B0F0"/>
            </a:solidFill>
          </a:ln>
        </p:spPr>
        <p:txBody>
          <a:bodyPr wrap="none">
            <a:spAutoFit/>
          </a:bodyPr>
          <a:lstStyle/>
          <a:p>
            <a:r>
              <a:rPr lang="zh-CN" altLang="en-US" b="1">
                <a:latin typeface="+mn-ea"/>
                <a:ea typeface="+mn-ea"/>
              </a:rPr>
              <a:t>特指皇帝对臣下奏章的批复。</a:t>
            </a:r>
          </a:p>
        </p:txBody>
      </p:sp>
      <p:cxnSp>
        <p:nvCxnSpPr>
          <p:cNvPr id="42" name="直接箭头连接符 15"/>
          <p:cNvCxnSpPr>
            <a:cxnSpLocks noChangeShapeType="1"/>
          </p:cNvCxnSpPr>
          <p:nvPr/>
        </p:nvCxnSpPr>
        <p:spPr bwMode="auto">
          <a:xfrm>
            <a:off x="8883734" y="5171799"/>
            <a:ext cx="1587" cy="644525"/>
          </a:xfrm>
          <a:prstGeom prst="straightConnector1">
            <a:avLst/>
          </a:prstGeom>
          <a:noFill/>
          <a:ln w="6350">
            <a:solidFill>
              <a:schemeClr val="accent1"/>
            </a:solidFill>
            <a:miter lim="800000"/>
            <a:tailEnd type="triangle" w="med" len="med"/>
          </a:ln>
          <a:extLst>
            <a:ext uri="{909E8E84-426E-40DD-AFC4-6F175D3DCCD1}">
              <a14:hiddenFill xmlns:a14="http://schemas.microsoft.com/office/drawing/2010/main" xmlns="">
                <a:noFill/>
              </a14:hiddenFill>
            </a:ext>
          </a:extLst>
        </p:spPr>
      </p:cxnSp>
      <p:sp>
        <p:nvSpPr>
          <p:cNvPr id="5" name="矩形 4"/>
          <p:cNvSpPr/>
          <p:nvPr/>
        </p:nvSpPr>
        <p:spPr>
          <a:xfrm>
            <a:off x="4170830" y="5503806"/>
            <a:ext cx="1860663" cy="830997"/>
          </a:xfrm>
          <a:prstGeom prst="rect">
            <a:avLst/>
          </a:prstGeom>
          <a:ln>
            <a:solidFill>
              <a:srgbClr val="7030A0"/>
            </a:solidFill>
          </a:ln>
        </p:spPr>
        <p:txBody>
          <a:bodyPr wrap="square">
            <a:spAutoFit/>
          </a:bodyPr>
          <a:lstStyle/>
          <a:p>
            <a:r>
              <a:rPr lang="zh-CN" altLang="en-US" b="1">
                <a:latin typeface="楷体" panose="02010609060101010101" pitchFamily="49" charset="-122"/>
                <a:ea typeface="楷体" panose="02010609060101010101" pitchFamily="49" charset="-122"/>
              </a:rPr>
              <a:t>善有善报，恶有恶</a:t>
            </a:r>
            <a:r>
              <a:rPr lang="zh-CN" altLang="en-US" b="1">
                <a:solidFill>
                  <a:srgbClr val="FF0000"/>
                </a:solidFill>
                <a:latin typeface="楷体" panose="02010609060101010101" pitchFamily="49" charset="-122"/>
                <a:ea typeface="楷体" panose="02010609060101010101" pitchFamily="49" charset="-122"/>
              </a:rPr>
              <a:t>报</a:t>
            </a:r>
            <a:r>
              <a:rPr lang="zh-CN" altLang="en-US" b="1">
                <a:latin typeface="楷体" panose="02010609060101010101" pitchFamily="49" charset="-122"/>
                <a:ea typeface="楷体" panose="02010609060101010101" pitchFamily="49" charset="-122"/>
              </a:rPr>
              <a:t>。</a:t>
            </a:r>
          </a:p>
        </p:txBody>
      </p:sp>
      <p:pic>
        <p:nvPicPr>
          <p:cNvPr id="2" name="图片 1"/>
          <p:cNvPicPr>
            <a:picLocks noChangeAspect="1"/>
          </p:cNvPicPr>
          <p:nvPr/>
        </p:nvPicPr>
        <p:blipFill>
          <a:blip r:embed="rId3"/>
          <a:stretch>
            <a:fillRect/>
          </a:stretch>
        </p:blipFill>
        <p:spPr>
          <a:xfrm>
            <a:off x="1890831" y="88810"/>
            <a:ext cx="10685714" cy="895238"/>
          </a:xfrm>
          <a:prstGeom prst="rect">
            <a:avLst/>
          </a:prstGeom>
        </p:spPr>
      </p:pic>
    </p:spTree>
    <p:custDataLst>
      <p:tags r:id="rId4"/>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stretch>
            <a:fillRect/>
          </a:stretch>
        </p:blipFill>
        <p:spPr>
          <a:xfrm>
            <a:off x="0" y="0"/>
            <a:ext cx="12192000" cy="6858635"/>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460" y="885825"/>
            <a:ext cx="11941175" cy="5972175"/>
          </a:xfrm>
        </p:spPr>
        <p:txBody>
          <a:bodyPr>
            <a:normAutofit fontScale="70000"/>
          </a:bodyPr>
          <a:lstStyle/>
          <a:p>
            <a:pPr marL="0" indent="0" algn="l" fontAlgn="auto">
              <a:spcBef>
                <a:spcPct val="0"/>
              </a:spcBef>
            </a:pPr>
            <a:r>
              <a:rPr lang="zh-CN" altLang="en-US" b="1" smtClean="0">
                <a:solidFill>
                  <a:schemeClr val="tx1"/>
                </a:solidFill>
                <a:sym typeface="+mn-ea"/>
              </a:rPr>
              <a:t>一、句式推断法</a:t>
            </a:r>
            <a:endParaRPr lang="zh-CN" altLang="en-US" b="1">
              <a:sym typeface="+mn-ea"/>
            </a:endParaRPr>
          </a:p>
          <a:p>
            <a:pPr marL="0" indent="0" algn="l" fontAlgn="auto">
              <a:spcBef>
                <a:spcPct val="0"/>
              </a:spcBef>
            </a:pPr>
            <a:r>
              <a:rPr lang="zh-CN" altLang="en-US" b="1">
                <a:sym typeface="+mn-ea"/>
              </a:rPr>
              <a:t>利用文言句法特点推断。即利用上下文中</a:t>
            </a:r>
            <a:r>
              <a:rPr lang="zh-CN" altLang="en-US" b="1">
                <a:solidFill>
                  <a:srgbClr val="FF0000"/>
                </a:solidFill>
                <a:sym typeface="+mn-ea"/>
              </a:rPr>
              <a:t>对</a:t>
            </a:r>
            <a:r>
              <a:rPr lang="zh-CN" altLang="en-US" b="1" smtClean="0">
                <a:solidFill>
                  <a:srgbClr val="FF0000"/>
                </a:solidFill>
                <a:sym typeface="+mn-ea"/>
              </a:rPr>
              <a:t>偶、对比、排比、并列、互</a:t>
            </a:r>
            <a:r>
              <a:rPr lang="zh-CN" altLang="en-US" b="1">
                <a:solidFill>
                  <a:srgbClr val="FF0000"/>
                </a:solidFill>
                <a:sym typeface="+mn-ea"/>
              </a:rPr>
              <a:t>文</a:t>
            </a:r>
            <a:r>
              <a:rPr lang="zh-CN" altLang="en-US" b="1">
                <a:sym typeface="+mn-ea"/>
              </a:rPr>
              <a:t>等相近似的语言结构，来推断处于对应位置上的词语的意义。这些对应的词语往</a:t>
            </a:r>
            <a:r>
              <a:rPr lang="zh-CN" altLang="en-US" b="1" smtClean="0">
                <a:sym typeface="+mn-ea"/>
              </a:rPr>
              <a:t>往</a:t>
            </a:r>
            <a:r>
              <a:rPr lang="zh-CN" altLang="en-US" b="1" smtClean="0">
                <a:solidFill>
                  <a:srgbClr val="FF0000"/>
                </a:solidFill>
                <a:sym typeface="+mn-ea"/>
              </a:rPr>
              <a:t>词性相同，词义相近（相同）、相反。</a:t>
            </a:r>
            <a:endParaRPr lang="zh-CN" altLang="en-US" b="1">
              <a:solidFill>
                <a:srgbClr val="FF0000"/>
              </a:solidFill>
              <a:sym typeface="+mn-ea"/>
            </a:endParaRPr>
          </a:p>
          <a:p>
            <a:pPr marL="0" indent="0" algn="l" fontAlgn="auto">
              <a:spcBef>
                <a:spcPct val="0"/>
              </a:spcBef>
            </a:pPr>
            <a:r>
              <a:rPr lang="zh-CN" altLang="en-US" b="1" smtClean="0">
                <a:solidFill>
                  <a:srgbClr val="FF0000"/>
                </a:solidFill>
              </a:rPr>
              <a:t>殚</a:t>
            </a:r>
            <a:r>
              <a:rPr lang="zh-CN" altLang="en-US" smtClean="0"/>
              <a:t>其地之出，</a:t>
            </a:r>
            <a:r>
              <a:rPr lang="zh-CN" altLang="en-US" u="sng" smtClean="0"/>
              <a:t>竭</a:t>
            </a:r>
            <a:r>
              <a:rPr lang="zh-CN" altLang="en-US" smtClean="0"/>
              <a:t>其庐之入；</a:t>
            </a:r>
            <a:r>
              <a:rPr lang="zh-CN" altLang="en-US" u="sng" smtClean="0"/>
              <a:t>戴</a:t>
            </a:r>
            <a:r>
              <a:rPr lang="zh-CN" altLang="en-US" smtClean="0"/>
              <a:t>朱缨宝饰之帽，</a:t>
            </a:r>
            <a:r>
              <a:rPr lang="zh-CN" altLang="en-US" b="1" smtClean="0">
                <a:solidFill>
                  <a:srgbClr val="FF0000"/>
                </a:solidFill>
              </a:rPr>
              <a:t>腰</a:t>
            </a:r>
            <a:r>
              <a:rPr lang="zh-CN" altLang="en-US" smtClean="0"/>
              <a:t>白玉之环</a:t>
            </a:r>
            <a:endParaRPr lang="en-US" altLang="zh-CN" smtClean="0"/>
          </a:p>
          <a:p>
            <a:pPr marL="0" indent="0" algn="l" fontAlgn="auto">
              <a:spcBef>
                <a:spcPct val="0"/>
              </a:spcBef>
            </a:pPr>
            <a:r>
              <a:rPr lang="zh-CN" altLang="en-US" b="1" smtClean="0">
                <a:solidFill>
                  <a:schemeClr val="tx1"/>
                </a:solidFill>
                <a:sym typeface="+mn-ea"/>
              </a:rPr>
              <a:t>二、语法推断法</a:t>
            </a:r>
            <a:endParaRPr lang="zh-CN" altLang="en-US" b="1" smtClean="0">
              <a:solidFill>
                <a:schemeClr val="tx1"/>
              </a:solidFill>
            </a:endParaRPr>
          </a:p>
          <a:p>
            <a:pPr marL="0" indent="0" algn="l" fontAlgn="auto">
              <a:lnSpc>
                <a:spcPct val="100000"/>
              </a:lnSpc>
              <a:spcBef>
                <a:spcPct val="0"/>
              </a:spcBef>
            </a:pPr>
            <a:r>
              <a:rPr lang="zh-CN" altLang="en-US" smtClean="0">
                <a:sym typeface="+mn-ea"/>
              </a:rPr>
              <a:t>（</a:t>
            </a:r>
            <a:r>
              <a:rPr lang="en-US" altLang="zh-CN" smtClean="0">
                <a:sym typeface="+mn-ea"/>
              </a:rPr>
              <a:t>1</a:t>
            </a:r>
            <a:r>
              <a:rPr lang="zh-CN" altLang="en-US" smtClean="0">
                <a:sym typeface="+mn-ea"/>
              </a:rPr>
              <a:t>）划成分</a:t>
            </a:r>
            <a:endParaRPr lang="en-US" altLang="zh-CN" smtClean="0"/>
          </a:p>
          <a:p>
            <a:pPr marL="0" indent="0" algn="l" fontAlgn="auto">
              <a:lnSpc>
                <a:spcPct val="100000"/>
              </a:lnSpc>
              <a:spcBef>
                <a:spcPct val="0"/>
              </a:spcBef>
            </a:pPr>
            <a:r>
              <a:rPr lang="zh-CN" altLang="en-US">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sym typeface="+mn-ea"/>
              </a:rPr>
              <a:t>主语＋状语＋谓语＋定语＋宾语</a:t>
            </a:r>
          </a:p>
          <a:p>
            <a:pPr marL="0" indent="0" algn="l" fontAlgn="auto">
              <a:lnSpc>
                <a:spcPct val="100000"/>
              </a:lnSpc>
              <a:spcBef>
                <a:spcPct val="0"/>
              </a:spcBef>
            </a:pPr>
            <a:r>
              <a:rPr lang="zh-CN" altLang="en-US">
                <a:solidFill>
                  <a:srgbClr val="FF3300"/>
                </a:solidFill>
                <a:effectLst>
                  <a:outerShdw blurRad="38100" dist="38100" dir="2700000">
                    <a:srgbClr val="C0C0C0"/>
                  </a:outerShdw>
                </a:effectLst>
                <a:latin typeface="黑体" panose="02010609060101010101" pitchFamily="49" charset="-122"/>
                <a:ea typeface="黑体" panose="02010609060101010101" pitchFamily="49" charset="-122"/>
                <a:sym typeface="+mn-ea"/>
              </a:rPr>
              <a:t> </a:t>
            </a:r>
            <a:r>
              <a:rPr lang="zh-CN" altLang="en-US" smtClean="0">
                <a:sym typeface="+mn-ea"/>
              </a:rPr>
              <a:t>主语、宾语常由名词、代词充当，谓语大多是动词、形容词充当，状语大多是副词充当等。</a:t>
            </a:r>
            <a:r>
              <a:rPr lang="zh-CN" altLang="en-US" smtClean="0">
                <a:effectLst>
                  <a:outerShdw blurRad="38100" dist="38100" dir="2700000">
                    <a:srgbClr val="C0C0C0"/>
                  </a:outerShdw>
                </a:effectLst>
                <a:latin typeface="黑体" panose="02010609060101010101" pitchFamily="49" charset="-122"/>
                <a:ea typeface="黑体" panose="02010609060101010101" pitchFamily="49" charset="-122"/>
                <a:sym typeface="+mn-ea"/>
              </a:rPr>
              <a:t>王必无人，臣愿奉璧往</a:t>
            </a:r>
            <a:r>
              <a:rPr lang="zh-CN" altLang="en-US" b="1" smtClean="0">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sym typeface="+mn-ea"/>
              </a:rPr>
              <a:t>使</a:t>
            </a:r>
            <a:endParaRPr lang="en-US" altLang="zh-CN" smtClean="0">
              <a:effectLst>
                <a:outerShdw blurRad="38100" dist="38100" dir="2700000">
                  <a:srgbClr val="C0C0C0"/>
                </a:outerShdw>
              </a:effectLst>
              <a:latin typeface="黑体" panose="02010609060101010101" pitchFamily="49" charset="-122"/>
              <a:ea typeface="黑体" panose="02010609060101010101" pitchFamily="49" charset="-122"/>
              <a:sym typeface="+mn-ea"/>
            </a:endParaRPr>
          </a:p>
          <a:p>
            <a:pPr marL="0" indent="0" algn="l" fontAlgn="auto">
              <a:lnSpc>
                <a:spcPct val="100000"/>
              </a:lnSpc>
              <a:spcBef>
                <a:spcPct val="0"/>
              </a:spcBef>
            </a:pPr>
            <a:r>
              <a:rPr lang="zh-CN" altLang="en-US" smtClean="0">
                <a:effectLst>
                  <a:outerShdw blurRad="38100" dist="38100" dir="2700000">
                    <a:srgbClr val="C0C0C0"/>
                  </a:outerShdw>
                </a:effectLst>
                <a:latin typeface="黑体" panose="02010609060101010101" pitchFamily="49" charset="-122"/>
                <a:ea typeface="黑体" panose="02010609060101010101" pitchFamily="49" charset="-122"/>
                <a:sym typeface="+mn-ea"/>
              </a:rPr>
              <a:t>大王遣一介之</a:t>
            </a:r>
            <a:r>
              <a:rPr lang="zh-CN" altLang="en-US" b="1" smtClean="0">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sym typeface="+mn-ea"/>
              </a:rPr>
              <a:t>使</a:t>
            </a:r>
            <a:r>
              <a:rPr lang="zh-CN" altLang="en-US" smtClean="0">
                <a:effectLst>
                  <a:outerShdw blurRad="38100" dist="38100" dir="2700000">
                    <a:srgbClr val="C0C0C0"/>
                  </a:outerShdw>
                </a:effectLst>
                <a:latin typeface="黑体" panose="02010609060101010101" pitchFamily="49" charset="-122"/>
                <a:ea typeface="黑体" panose="02010609060101010101" pitchFamily="49" charset="-122"/>
                <a:sym typeface="+mn-ea"/>
              </a:rPr>
              <a:t>至赵，赵立奉璧来</a:t>
            </a:r>
            <a:endParaRPr lang="en-US" altLang="zh-CN" smtClean="0"/>
          </a:p>
          <a:p>
            <a:pPr marL="0" indent="0" algn="l" fontAlgn="auto">
              <a:lnSpc>
                <a:spcPct val="100000"/>
              </a:lnSpc>
              <a:spcBef>
                <a:spcPct val="0"/>
              </a:spcBef>
            </a:pPr>
            <a:r>
              <a:rPr lang="zh-CN" altLang="en-US" smtClean="0">
                <a:sym typeface="+mn-ea"/>
              </a:rPr>
              <a:t>（</a:t>
            </a:r>
            <a:r>
              <a:rPr lang="en-US" altLang="zh-CN" smtClean="0">
                <a:sym typeface="+mn-ea"/>
              </a:rPr>
              <a:t>2</a:t>
            </a:r>
            <a:r>
              <a:rPr lang="zh-CN" altLang="en-US" smtClean="0">
                <a:sym typeface="+mn-ea"/>
              </a:rPr>
              <a:t>）看搭配</a:t>
            </a:r>
          </a:p>
          <a:p>
            <a:pPr marL="0" indent="0" algn="l" fontAlgn="auto">
              <a:lnSpc>
                <a:spcPct val="100000"/>
              </a:lnSpc>
              <a:spcBef>
                <a:spcPct val="0"/>
              </a:spcBef>
            </a:pPr>
            <a:r>
              <a:rPr lang="zh-CN" altLang="en-US" smtClean="0">
                <a:sym typeface="+mn-ea"/>
              </a:rPr>
              <a:t>苏辙自乡</a:t>
            </a:r>
            <a:r>
              <a:rPr lang="zh-CN" altLang="en-US" b="1" smtClean="0">
                <a:solidFill>
                  <a:srgbClr val="FF0000"/>
                </a:solidFill>
                <a:sym typeface="+mn-ea"/>
              </a:rPr>
              <a:t>适</a:t>
            </a:r>
            <a:r>
              <a:rPr lang="zh-CN" altLang="en-US" smtClean="0">
                <a:sym typeface="+mn-ea"/>
              </a:rPr>
              <a:t>临安见兄</a:t>
            </a:r>
          </a:p>
          <a:p>
            <a:pPr marL="0" indent="0" algn="l" fontAlgn="auto">
              <a:lnSpc>
                <a:spcPct val="100000"/>
              </a:lnSpc>
              <a:spcBef>
                <a:spcPct val="0"/>
              </a:spcBef>
            </a:pPr>
            <a:r>
              <a:rPr lang="zh-CN" altLang="en-US" b="1" smtClean="0">
                <a:solidFill>
                  <a:srgbClr val="0B5FD1"/>
                </a:solidFill>
                <a:sym typeface="+mn-ea"/>
              </a:rPr>
              <a:t>三、语境推断法</a:t>
            </a:r>
            <a:endParaRPr lang="zh-CN" altLang="en-US" b="1" smtClean="0">
              <a:solidFill>
                <a:srgbClr val="0B5FD1"/>
              </a:solidFill>
            </a:endParaRPr>
          </a:p>
          <a:p>
            <a:pPr marL="0" indent="0" algn="l" fontAlgn="auto">
              <a:lnSpc>
                <a:spcPct val="100000"/>
              </a:lnSpc>
              <a:spcBef>
                <a:spcPct val="0"/>
              </a:spcBef>
            </a:pPr>
            <a:r>
              <a:rPr lang="zh-CN" altLang="en-US" smtClean="0">
                <a:sym typeface="+mn-ea"/>
              </a:rPr>
              <a:t>文言实词绝大部分一词多义的，词义是不定项的，我们可以结合上下文来判断实词的含义，上下文这个语境是相对稳定的，语境可以帮助我们确定词义。利用语境分析法应注意“</a:t>
            </a:r>
            <a:r>
              <a:rPr lang="zh-CN" altLang="en-US" b="1" smtClean="0">
                <a:solidFill>
                  <a:srgbClr val="FF0000"/>
                </a:solidFill>
                <a:sym typeface="+mn-ea"/>
              </a:rPr>
              <a:t>字不离词、词不离句、句不离段、段不离篇</a:t>
            </a:r>
            <a:r>
              <a:rPr lang="zh-CN" altLang="en-US" smtClean="0">
                <a:sym typeface="+mn-ea"/>
              </a:rPr>
              <a:t>”的原则，结合语境认真揣摩，仔细分析。</a:t>
            </a:r>
          </a:p>
          <a:p>
            <a:pPr marL="0" indent="0" algn="l" fontAlgn="auto">
              <a:lnSpc>
                <a:spcPct val="100000"/>
              </a:lnSpc>
              <a:spcBef>
                <a:spcPct val="0"/>
              </a:spcBef>
            </a:pPr>
            <a:r>
              <a:rPr lang="zh-CN" altLang="en-US" smtClean="0">
                <a:sym typeface="+mn-ea"/>
              </a:rPr>
              <a:t>（</a:t>
            </a:r>
            <a:r>
              <a:rPr lang="en-US" altLang="zh-CN" smtClean="0">
                <a:sym typeface="+mn-ea"/>
              </a:rPr>
              <a:t>1</a:t>
            </a:r>
            <a:r>
              <a:rPr lang="zh-CN" altLang="en-US" smtClean="0">
                <a:sym typeface="+mn-ea"/>
              </a:rPr>
              <a:t>）</a:t>
            </a:r>
            <a:r>
              <a:rPr lang="zh-CN" altLang="en-US" b="1" smtClean="0">
                <a:solidFill>
                  <a:srgbClr val="C00000"/>
                </a:solidFill>
                <a:sym typeface="+mn-ea"/>
              </a:rPr>
              <a:t>短语语境   </a:t>
            </a:r>
            <a:r>
              <a:rPr lang="zh-CN" altLang="en-US" b="1" smtClean="0">
                <a:sym typeface="+mn-ea"/>
              </a:rPr>
              <a:t> </a:t>
            </a:r>
            <a:endParaRPr lang="en-US" altLang="zh-CN" b="1" smtClean="0"/>
          </a:p>
          <a:p>
            <a:pPr marL="0" indent="0" algn="l" fontAlgn="auto">
              <a:lnSpc>
                <a:spcPct val="100000"/>
              </a:lnSpc>
              <a:spcBef>
                <a:spcPct val="0"/>
              </a:spcBef>
            </a:pPr>
            <a:r>
              <a:rPr lang="zh-CN" altLang="en-US" b="1" smtClean="0">
                <a:sym typeface="+mn-ea"/>
              </a:rPr>
              <a:t>例：   </a:t>
            </a:r>
            <a:r>
              <a:rPr lang="zh-CN" altLang="en-US" b="1" smtClean="0">
                <a:solidFill>
                  <a:srgbClr val="C00000"/>
                </a:solidFill>
                <a:sym typeface="+mn-ea"/>
              </a:rPr>
              <a:t>文</a:t>
            </a:r>
            <a:r>
              <a:rPr lang="zh-CN" altLang="en-US" smtClean="0">
                <a:sym typeface="+mn-ea"/>
              </a:rPr>
              <a:t>过饰非</a:t>
            </a:r>
            <a:endParaRPr lang="en-US" altLang="zh-CN" smtClean="0"/>
          </a:p>
          <a:p>
            <a:pPr marL="0" indent="0" algn="l" fontAlgn="auto">
              <a:lnSpc>
                <a:spcPct val="100000"/>
              </a:lnSpc>
              <a:spcBef>
                <a:spcPct val="0"/>
              </a:spcBef>
            </a:pPr>
            <a:r>
              <a:rPr lang="zh-CN" altLang="en-US" smtClean="0">
                <a:sym typeface="+mn-ea"/>
              </a:rPr>
              <a:t>（</a:t>
            </a:r>
            <a:r>
              <a:rPr lang="en-US" altLang="zh-CN" smtClean="0">
                <a:sym typeface="+mn-ea"/>
              </a:rPr>
              <a:t>2</a:t>
            </a:r>
            <a:r>
              <a:rPr lang="zh-CN" altLang="en-US" smtClean="0">
                <a:sym typeface="+mn-ea"/>
              </a:rPr>
              <a:t>）</a:t>
            </a:r>
            <a:r>
              <a:rPr lang="zh-CN" altLang="en-US" b="1" smtClean="0">
                <a:solidFill>
                  <a:srgbClr val="C00000"/>
                </a:solidFill>
                <a:sym typeface="+mn-ea"/>
              </a:rPr>
              <a:t>句子语境  </a:t>
            </a:r>
            <a:endParaRPr lang="en-US" altLang="zh-CN" b="1" smtClean="0">
              <a:solidFill>
                <a:srgbClr val="C00000"/>
              </a:solidFill>
            </a:endParaRPr>
          </a:p>
          <a:p>
            <a:pPr marL="0" indent="0" algn="l" fontAlgn="auto">
              <a:lnSpc>
                <a:spcPct val="100000"/>
              </a:lnSpc>
              <a:spcBef>
                <a:spcPct val="0"/>
              </a:spcBef>
            </a:pPr>
            <a:r>
              <a:rPr lang="zh-CN" altLang="en-US" b="1" smtClean="0">
                <a:sym typeface="+mn-ea"/>
              </a:rPr>
              <a:t>例：</a:t>
            </a:r>
            <a:r>
              <a:rPr lang="zh-CN" altLang="en-US" smtClean="0">
                <a:sym typeface="+mn-ea"/>
              </a:rPr>
              <a:t>初一交战，操军不利，引</a:t>
            </a:r>
            <a:r>
              <a:rPr lang="zh-CN" altLang="en-US" b="1" smtClean="0">
                <a:solidFill>
                  <a:srgbClr val="C00000"/>
                </a:solidFill>
                <a:sym typeface="+mn-ea"/>
              </a:rPr>
              <a:t>次</a:t>
            </a:r>
            <a:r>
              <a:rPr lang="zh-CN" altLang="en-US" smtClean="0">
                <a:sym typeface="+mn-ea"/>
              </a:rPr>
              <a:t>江北</a:t>
            </a:r>
            <a:endParaRPr lang="en-US" altLang="zh-CN" smtClean="0"/>
          </a:p>
          <a:p>
            <a:pPr marL="0" indent="0" algn="l" fontAlgn="auto">
              <a:lnSpc>
                <a:spcPct val="100000"/>
              </a:lnSpc>
              <a:spcBef>
                <a:spcPct val="0"/>
              </a:spcBef>
            </a:pPr>
            <a:r>
              <a:rPr lang="zh-CN" altLang="en-US" smtClean="0">
                <a:sym typeface="+mn-ea"/>
              </a:rPr>
              <a:t>（</a:t>
            </a:r>
            <a:r>
              <a:rPr lang="en-US" altLang="zh-CN" smtClean="0">
                <a:sym typeface="+mn-ea"/>
              </a:rPr>
              <a:t>3</a:t>
            </a:r>
            <a:r>
              <a:rPr lang="zh-CN" altLang="en-US" smtClean="0">
                <a:sym typeface="+mn-ea"/>
              </a:rPr>
              <a:t>）</a:t>
            </a:r>
            <a:r>
              <a:rPr lang="zh-CN" altLang="en-US" b="1" smtClean="0">
                <a:solidFill>
                  <a:srgbClr val="C00000"/>
                </a:solidFill>
                <a:sym typeface="+mn-ea"/>
              </a:rPr>
              <a:t>上</a:t>
            </a:r>
            <a:r>
              <a:rPr lang="zh-CN" altLang="en-US" b="1">
                <a:solidFill>
                  <a:srgbClr val="C00000"/>
                </a:solidFill>
                <a:sym typeface="+mn-ea"/>
              </a:rPr>
              <a:t>下</a:t>
            </a:r>
            <a:r>
              <a:rPr lang="zh-CN" altLang="en-US" b="1" smtClean="0">
                <a:solidFill>
                  <a:srgbClr val="C00000"/>
                </a:solidFill>
                <a:sym typeface="+mn-ea"/>
              </a:rPr>
              <a:t>文语</a:t>
            </a:r>
            <a:r>
              <a:rPr lang="zh-CN" altLang="en-US" smtClean="0">
                <a:solidFill>
                  <a:srgbClr val="C00000"/>
                </a:solidFill>
                <a:sym typeface="+mn-ea"/>
              </a:rPr>
              <a:t>境    </a:t>
            </a:r>
          </a:p>
          <a:p>
            <a:pPr marL="0" indent="0" algn="l" fontAlgn="auto">
              <a:lnSpc>
                <a:spcPct val="100000"/>
              </a:lnSpc>
              <a:spcBef>
                <a:spcPct val="0"/>
              </a:spcBef>
            </a:pPr>
            <a:r>
              <a:rPr lang="zh-CN" altLang="en-US" smtClean="0">
                <a:sym typeface="+mn-ea"/>
              </a:rPr>
              <a:t>“水利大兴，北人始知</a:t>
            </a:r>
            <a:r>
              <a:rPr lang="zh-CN" altLang="en-US" b="1" smtClean="0">
                <a:solidFill>
                  <a:srgbClr val="C00000"/>
                </a:solidFill>
                <a:sym typeface="+mn-ea"/>
              </a:rPr>
              <a:t>艺</a:t>
            </a:r>
            <a:r>
              <a:rPr lang="zh-CN" altLang="en-US" smtClean="0">
                <a:sym typeface="+mn-ea"/>
              </a:rPr>
              <a:t>稻。邹元标尝曰：“三十年前，</a:t>
            </a:r>
            <a:r>
              <a:rPr lang="zh-CN" altLang="en-US" u="wavyHeavy" smtClean="0">
                <a:solidFill>
                  <a:schemeClr val="tx1"/>
                </a:solidFill>
                <a:uFill>
                  <a:solidFill>
                    <a:srgbClr val="C00000"/>
                  </a:solidFill>
                </a:uFill>
                <a:sym typeface="+mn-ea"/>
              </a:rPr>
              <a:t>都人不知稻草何物，今所在皆稻，种水田利也。</a:t>
            </a:r>
            <a:endParaRPr lang="zh-CN" altLang="en-US"/>
          </a:p>
        </p:txBody>
      </p:sp>
      <p:sp>
        <p:nvSpPr>
          <p:cNvPr id="8" name="文本框 7"/>
          <p:cNvSpPr txBox="1"/>
          <p:nvPr/>
        </p:nvSpPr>
        <p:spPr>
          <a:xfrm>
            <a:off x="5139690" y="520065"/>
            <a:ext cx="1612900" cy="521970"/>
          </a:xfrm>
          <a:prstGeom prst="rect">
            <a:avLst/>
          </a:prstGeom>
          <a:noFill/>
        </p:spPr>
        <p:txBody>
          <a:bodyPr wrap="none" rtlCol="0">
            <a:spAutoFit/>
          </a:bodyPr>
          <a:lstStyle/>
          <a:p>
            <a:r>
              <a:rPr lang="zh-CN" altLang="en-US" sz="2800" b="1">
                <a:solidFill>
                  <a:srgbClr val="C00000"/>
                </a:solidFill>
              </a:rPr>
              <a:t>实词推断</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460" y="885825"/>
            <a:ext cx="11941175" cy="5972175"/>
          </a:xfrm>
        </p:spPr>
        <p:txBody>
          <a:bodyPr>
            <a:normAutofit/>
          </a:bodyPr>
          <a:lstStyle/>
          <a:p>
            <a:pPr marL="0" indent="0" algn="l" fontAlgn="auto">
              <a:spcBef>
                <a:spcPct val="0"/>
              </a:spcBef>
            </a:pPr>
            <a:r>
              <a:rPr lang="zh-CN" altLang="en-US" smtClean="0">
                <a:solidFill>
                  <a:schemeClr val="tx1"/>
                </a:solidFill>
                <a:sym typeface="+mn-ea"/>
              </a:rPr>
              <a:t>四、联想推断法</a:t>
            </a:r>
          </a:p>
          <a:p>
            <a:pPr marL="0" indent="0" algn="l" fontAlgn="auto">
              <a:spcBef>
                <a:spcPct val="0"/>
              </a:spcBef>
            </a:pPr>
            <a:r>
              <a:rPr lang="zh-CN" altLang="en-US" smtClean="0">
                <a:sym typeface="+mn-ea"/>
              </a:rPr>
              <a:t>高考文言文阅读所考查的实词，其意义和用法在课本中一般都能找到落脚点。因此，我们要善于根据课内学过的知识举一反三，互相比照，辨其异同，以解决试题中的实词词义问题。</a:t>
            </a:r>
            <a:endParaRPr lang="en-US" altLang="zh-CN" smtClean="0"/>
          </a:p>
          <a:p>
            <a:pPr marL="0" indent="0" algn="l" fontAlgn="auto">
              <a:spcBef>
                <a:spcPct val="0"/>
              </a:spcBef>
            </a:pPr>
            <a:r>
              <a:rPr lang="en-US" altLang="zh-CN" smtClean="0">
                <a:sym typeface="+mn-ea"/>
              </a:rPr>
              <a:t>1.</a:t>
            </a:r>
            <a:r>
              <a:rPr lang="zh-CN" altLang="en-US" smtClean="0">
                <a:sym typeface="+mn-ea"/>
              </a:rPr>
              <a:t>联想课本</a:t>
            </a:r>
            <a:r>
              <a:rPr lang="en-US" altLang="zh-CN" smtClean="0">
                <a:sym typeface="+mn-ea"/>
              </a:rPr>
              <a:t>;2.</a:t>
            </a:r>
            <a:r>
              <a:rPr lang="zh-CN" altLang="en-US" smtClean="0">
                <a:sym typeface="+mn-ea"/>
              </a:rPr>
              <a:t>联想成语</a:t>
            </a:r>
            <a:endParaRPr lang="en-US" altLang="zh-CN" smtClean="0"/>
          </a:p>
          <a:p>
            <a:pPr marL="0" indent="0" algn="l" fontAlgn="auto">
              <a:spcBef>
                <a:spcPct val="0"/>
              </a:spcBef>
            </a:pPr>
            <a:r>
              <a:rPr lang="zh-CN" altLang="en-US" b="1" smtClean="0">
                <a:sym typeface="+mn-ea"/>
              </a:rPr>
              <a:t>例：</a:t>
            </a:r>
            <a:r>
              <a:rPr lang="zh-CN" altLang="en-US" smtClean="0">
                <a:latin typeface="黑体" panose="02010609060101010101" pitchFamily="49" charset="-122"/>
                <a:ea typeface="黑体" panose="02010609060101010101" pitchFamily="49" charset="-122"/>
                <a:sym typeface="+mn-ea"/>
              </a:rPr>
              <a:t>夫晋，何</a:t>
            </a:r>
            <a:r>
              <a:rPr lang="zh-CN" altLang="en-US" smtClean="0">
                <a:solidFill>
                  <a:srgbClr val="FF0000"/>
                </a:solidFill>
                <a:latin typeface="黑体" panose="02010609060101010101" pitchFamily="49" charset="-122"/>
                <a:ea typeface="黑体" panose="02010609060101010101" pitchFamily="49" charset="-122"/>
                <a:sym typeface="+mn-ea"/>
              </a:rPr>
              <a:t>厌</a:t>
            </a:r>
            <a:r>
              <a:rPr lang="zh-CN" altLang="en-US" smtClean="0">
                <a:latin typeface="黑体" panose="02010609060101010101" pitchFamily="49" charset="-122"/>
                <a:ea typeface="黑体" panose="02010609060101010101" pitchFamily="49" charset="-122"/>
                <a:sym typeface="+mn-ea"/>
              </a:rPr>
              <a:t>之有</a:t>
            </a:r>
            <a:r>
              <a:rPr lang="en-US" altLang="zh-CN" smtClean="0">
                <a:ea typeface="黑体" panose="02010609060101010101" pitchFamily="49" charset="-122"/>
                <a:sym typeface="+mn-ea"/>
              </a:rPr>
              <a:t>——;</a:t>
            </a:r>
            <a:r>
              <a:rPr lang="zh-CN" altLang="en-US" smtClean="0">
                <a:latin typeface="黑体" panose="02010609060101010101" pitchFamily="49" charset="-122"/>
                <a:ea typeface="黑体" panose="02010609060101010101" pitchFamily="49" charset="-122"/>
                <a:sym typeface="+mn-ea"/>
              </a:rPr>
              <a:t>赵奢之</a:t>
            </a:r>
            <a:r>
              <a:rPr lang="zh-CN" altLang="en-US" smtClean="0">
                <a:solidFill>
                  <a:srgbClr val="FF0000"/>
                </a:solidFill>
                <a:latin typeface="黑体" panose="02010609060101010101" pitchFamily="49" charset="-122"/>
                <a:ea typeface="黑体" panose="02010609060101010101" pitchFamily="49" charset="-122"/>
                <a:sym typeface="+mn-ea"/>
              </a:rPr>
              <a:t>伦</a:t>
            </a:r>
            <a:r>
              <a:rPr lang="zh-CN" altLang="en-US" smtClean="0">
                <a:latin typeface="黑体" panose="02010609060101010101" pitchFamily="49" charset="-122"/>
                <a:ea typeface="黑体" panose="02010609060101010101" pitchFamily="49" charset="-122"/>
                <a:sym typeface="+mn-ea"/>
              </a:rPr>
              <a:t>制其兵</a:t>
            </a:r>
            <a:r>
              <a:rPr lang="en-US" altLang="zh-CN" smtClean="0">
                <a:ea typeface="黑体" panose="02010609060101010101" pitchFamily="49" charset="-122"/>
                <a:sym typeface="+mn-ea"/>
              </a:rPr>
              <a:t>——</a:t>
            </a:r>
            <a:endParaRPr lang="en-US" altLang="zh-CN" smtClean="0">
              <a:latin typeface="黑体" panose="02010609060101010101" pitchFamily="49" charset="-122"/>
              <a:ea typeface="黑体" panose="02010609060101010101" pitchFamily="49" charset="-122"/>
            </a:endParaRPr>
          </a:p>
          <a:p>
            <a:pPr marL="0" indent="0" algn="l" fontAlgn="auto">
              <a:spcBef>
                <a:spcPct val="0"/>
              </a:spcBef>
            </a:pPr>
            <a:r>
              <a:rPr lang="en-US" altLang="zh-CN" smtClean="0">
                <a:sym typeface="+mn-ea"/>
              </a:rPr>
              <a:t>3.</a:t>
            </a:r>
            <a:r>
              <a:rPr lang="zh-CN" altLang="en-US" smtClean="0">
                <a:sym typeface="+mn-ea"/>
              </a:rPr>
              <a:t>联想双音节词  </a:t>
            </a:r>
            <a:endParaRPr lang="en-US" altLang="zh-CN" smtClean="0"/>
          </a:p>
          <a:p>
            <a:pPr marL="0" indent="0" algn="l" fontAlgn="auto">
              <a:spcBef>
                <a:spcPct val="0"/>
              </a:spcBef>
            </a:pPr>
            <a:r>
              <a:rPr lang="zh-CN" altLang="en-US" smtClean="0">
                <a:sym typeface="+mn-ea"/>
              </a:rPr>
              <a:t>例：楚左尹项伯者，项羽季父也，素</a:t>
            </a:r>
            <a:r>
              <a:rPr lang="zh-CN" altLang="en-US" b="1" smtClean="0">
                <a:solidFill>
                  <a:srgbClr val="C00000"/>
                </a:solidFill>
                <a:sym typeface="+mn-ea"/>
              </a:rPr>
              <a:t>善</a:t>
            </a:r>
            <a:r>
              <a:rPr lang="zh-CN" altLang="en-US" smtClean="0">
                <a:sym typeface="+mn-ea"/>
              </a:rPr>
              <a:t>留侯张良    </a:t>
            </a:r>
          </a:p>
          <a:p>
            <a:pPr marL="0" indent="0" algn="l" fontAlgn="auto">
              <a:spcBef>
                <a:spcPct val="0"/>
              </a:spcBef>
            </a:pPr>
            <a:r>
              <a:rPr lang="zh-CN" altLang="en-US" smtClean="0">
                <a:solidFill>
                  <a:schemeClr val="tx1"/>
                </a:solidFill>
                <a:sym typeface="+mn-ea"/>
              </a:rPr>
              <a:t>五、通假推断法</a:t>
            </a:r>
          </a:p>
          <a:p>
            <a:pPr marL="0" indent="0" algn="l" fontAlgn="auto">
              <a:spcBef>
                <a:spcPct val="0"/>
              </a:spcBef>
            </a:pPr>
            <a:r>
              <a:rPr lang="zh-CN" altLang="en-US" smtClean="0">
                <a:solidFill>
                  <a:schemeClr val="tx1"/>
                </a:solidFill>
                <a:sym typeface="+mn-ea"/>
              </a:rPr>
              <a:t>六、字形推断法 </a:t>
            </a:r>
            <a:endParaRPr lang="zh-CN" altLang="en-US"/>
          </a:p>
        </p:txBody>
      </p:sp>
      <p:sp>
        <p:nvSpPr>
          <p:cNvPr id="8" name="文本框 7"/>
          <p:cNvSpPr txBox="1"/>
          <p:nvPr/>
        </p:nvSpPr>
        <p:spPr>
          <a:xfrm>
            <a:off x="5139690" y="520065"/>
            <a:ext cx="1612900" cy="521970"/>
          </a:xfrm>
          <a:prstGeom prst="rect">
            <a:avLst/>
          </a:prstGeom>
          <a:noFill/>
        </p:spPr>
        <p:txBody>
          <a:bodyPr wrap="none" rtlCol="0">
            <a:spAutoFit/>
          </a:bodyPr>
          <a:lstStyle/>
          <a:p>
            <a:r>
              <a:rPr lang="zh-CN" altLang="en-US" sz="2800" b="1">
                <a:solidFill>
                  <a:srgbClr val="C00000"/>
                </a:solidFill>
              </a:rPr>
              <a:t>实词推断</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9105" y="974090"/>
            <a:ext cx="11300460" cy="5625465"/>
          </a:xfrm>
          <a:solidFill>
            <a:schemeClr val="bg1"/>
          </a:solidFill>
          <a:ln w="28575">
            <a:solidFill>
              <a:srgbClr val="92D050"/>
            </a:solidFill>
          </a:ln>
        </p:spPr>
        <p:txBody>
          <a:bodyPr vert="horz" lIns="91440" tIns="45720" rIns="91440" bIns="45720" rtlCol="0">
            <a:normAutofit/>
          </a:bodyPr>
          <a:lstStyle/>
          <a:p>
            <a:pPr marL="36195" lvl="0" indent="-446405" algn="l">
              <a:lnSpc>
                <a:spcPts val="2880"/>
              </a:lnSpc>
              <a:spcBef>
                <a:spcPts val="600"/>
              </a:spcBef>
              <a:buClrTx/>
              <a:buSzTx/>
            </a:pPr>
            <a:r>
              <a:rPr lang="zh-CN" altLang="en-US" sz="2400" b="1">
                <a:solidFill>
                  <a:srgbClr val="4F0FBD"/>
                </a:solidFill>
                <a:latin typeface="方正粗黑宋简繁" panose="02000000000000000000" charset="-122"/>
                <a:ea typeface="方正粗黑宋简繁" panose="02000000000000000000" charset="-122"/>
                <a:sym typeface="+mn-ea"/>
              </a:rPr>
              <a:t>审题。</a:t>
            </a:r>
            <a:endParaRPr lang="zh-CN" altLang="en-US" sz="2400" b="1">
              <a:solidFill>
                <a:srgbClr val="FF0000"/>
              </a:solidFill>
              <a:latin typeface="黑体" panose="02010609060101010101" pitchFamily="49" charset="-122"/>
              <a:ea typeface="黑体" panose="02010609060101010101" pitchFamily="49" charset="-122"/>
              <a:sym typeface="+mn-ea"/>
            </a:endParaRPr>
          </a:p>
          <a:p>
            <a:pPr marL="36195" lvl="0" indent="-446405" algn="l">
              <a:lnSpc>
                <a:spcPts val="2880"/>
              </a:lnSpc>
              <a:spcBef>
                <a:spcPts val="400"/>
              </a:spcBef>
              <a:buClrTx/>
              <a:buSzTx/>
            </a:pPr>
            <a:r>
              <a:rPr lang="zh-CN" altLang="en-US" sz="2400" b="1">
                <a:solidFill>
                  <a:srgbClr val="FF0000"/>
                </a:solidFill>
                <a:latin typeface="黑体" panose="02010609060101010101" pitchFamily="49" charset="-122"/>
                <a:ea typeface="黑体" panose="02010609060101010101" pitchFamily="49" charset="-122"/>
                <a:sym typeface="+mn-ea"/>
              </a:rPr>
              <a:t>一审语境。</a:t>
            </a:r>
            <a:r>
              <a:rPr lang="zh-CN" altLang="en-US" sz="2400" b="1">
                <a:solidFill>
                  <a:srgbClr val="0B5FD1"/>
                </a:solidFill>
                <a:latin typeface="宋体" panose="02010600030101010101" pitchFamily="2" charset="-122"/>
                <a:ea typeface="宋体" panose="02010600030101010101" pitchFamily="2" charset="-122"/>
                <a:cs typeface="宋体" panose="02010600030101010101" pitchFamily="2" charset="-122"/>
                <a:sym typeface="+mn-ea"/>
              </a:rPr>
              <a:t>审译句的外部语境(上下文)(这一点最易被考生忽视)，审译句的内部语境(句意重点和句间关系)；</a:t>
            </a:r>
          </a:p>
          <a:p>
            <a:pPr marL="36195" lvl="0" indent="-446405" algn="l">
              <a:lnSpc>
                <a:spcPts val="2880"/>
              </a:lnSpc>
              <a:spcBef>
                <a:spcPts val="400"/>
              </a:spcBef>
              <a:buClrTx/>
              <a:buSzTx/>
            </a:pPr>
            <a:r>
              <a:rPr lang="zh-CN" altLang="en-US" sz="2400" b="1">
                <a:solidFill>
                  <a:srgbClr val="FF0000"/>
                </a:solidFill>
                <a:latin typeface="黑体" panose="02010609060101010101" pitchFamily="49" charset="-122"/>
                <a:ea typeface="黑体" panose="02010609060101010101" pitchFamily="49" charset="-122"/>
                <a:sym typeface="+mn-ea"/>
              </a:rPr>
              <a:t>二审得分点。</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只有审出得分点，才知道在哪里要格外注意，才能得分。在确认得分点后，可用一些特殊符号标出，以便在翻译中落实。</a:t>
            </a:r>
          </a:p>
          <a:p>
            <a:pPr marL="36195" lvl="0" indent="-446405" algn="l">
              <a:lnSpc>
                <a:spcPts val="2880"/>
              </a:lnSpc>
              <a:spcBef>
                <a:spcPts val="600"/>
              </a:spcBef>
              <a:buClrTx/>
              <a:buSzTx/>
            </a:pPr>
            <a:r>
              <a:rPr lang="zh-CN" altLang="en-US" sz="2400" b="1">
                <a:solidFill>
                  <a:srgbClr val="4F0FBD"/>
                </a:solidFill>
                <a:latin typeface="方正粗黑宋简繁" panose="02000000000000000000" charset="-122"/>
                <a:ea typeface="方正粗黑宋简繁" panose="02000000000000000000" charset="-122"/>
                <a:sym typeface="+mn-ea"/>
              </a:rPr>
              <a:t>答题。</a:t>
            </a:r>
            <a:endParaRPr lang="zh-CN" altLang="en-US" sz="2400" b="1">
              <a:solidFill>
                <a:srgbClr val="FF0000"/>
              </a:solidFill>
              <a:latin typeface="黑体" panose="02010609060101010101" pitchFamily="49" charset="-122"/>
              <a:ea typeface="黑体" panose="02010609060101010101" pitchFamily="49" charset="-122"/>
              <a:sym typeface="+mn-ea"/>
            </a:endParaRPr>
          </a:p>
          <a:p>
            <a:pPr marL="36195" lvl="0" indent="-446405" algn="l">
              <a:lnSpc>
                <a:spcPts val="2880"/>
              </a:lnSpc>
              <a:spcBef>
                <a:spcPts val="400"/>
              </a:spcBef>
              <a:buClrTx/>
              <a:buSzTx/>
            </a:pPr>
            <a:r>
              <a:rPr lang="zh-CN" altLang="en-US" sz="2400" b="1">
                <a:solidFill>
                  <a:srgbClr val="FF0000"/>
                </a:solidFill>
                <a:latin typeface="黑体" panose="02010609060101010101" pitchFamily="49" charset="-122"/>
                <a:ea typeface="黑体" panose="02010609060101010101" pitchFamily="49" charset="-122"/>
                <a:sym typeface="+mn-ea"/>
              </a:rPr>
              <a:t>(1)切分：</a:t>
            </a:r>
            <a:r>
              <a:rPr lang="zh-CN" altLang="en-US" sz="2400" b="1">
                <a:solidFill>
                  <a:srgbClr val="0B5FD1"/>
                </a:solidFill>
                <a:latin typeface="宋体" panose="02010600030101010101" pitchFamily="2" charset="-122"/>
                <a:ea typeface="宋体" panose="02010600030101010101" pitchFamily="2" charset="-122"/>
                <a:cs typeface="宋体" panose="02010600030101010101" pitchFamily="2" charset="-122"/>
                <a:sym typeface="+mn-ea"/>
              </a:rPr>
              <a:t>将要翻译的语句以词为单位逐一切分，再逐一翻译。</a:t>
            </a:r>
          </a:p>
          <a:p>
            <a:pPr marL="36195" lvl="0" indent="-446405" algn="l">
              <a:lnSpc>
                <a:spcPts val="2880"/>
              </a:lnSpc>
              <a:spcBef>
                <a:spcPts val="400"/>
              </a:spcBef>
              <a:buClrTx/>
              <a:buSzTx/>
            </a:pPr>
            <a:r>
              <a:rPr lang="zh-CN" altLang="en-US" sz="2400" b="1">
                <a:solidFill>
                  <a:srgbClr val="FF0000"/>
                </a:solidFill>
                <a:latin typeface="黑体" panose="02010609060101010101" pitchFamily="49" charset="-122"/>
                <a:ea typeface="黑体" panose="02010609060101010101" pitchFamily="49" charset="-122"/>
                <a:sym typeface="+mn-ea"/>
              </a:rPr>
              <a:t>(2)草拟：</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可在草稿纸上大致草拟一下译文，写出关键词语的翻译。</a:t>
            </a:r>
          </a:p>
          <a:p>
            <a:pPr marL="36195" lvl="0" indent="-446405" algn="l">
              <a:lnSpc>
                <a:spcPts val="2880"/>
              </a:lnSpc>
              <a:spcBef>
                <a:spcPts val="400"/>
              </a:spcBef>
              <a:buClrTx/>
              <a:buSzTx/>
            </a:pPr>
            <a:r>
              <a:rPr lang="zh-CN" altLang="en-US" sz="2400" b="1">
                <a:solidFill>
                  <a:srgbClr val="FF0000"/>
                </a:solidFill>
                <a:latin typeface="黑体" panose="02010609060101010101" pitchFamily="49" charset="-122"/>
                <a:ea typeface="黑体" panose="02010609060101010101" pitchFamily="49" charset="-122"/>
                <a:sym typeface="+mn-ea"/>
              </a:rPr>
              <a:t>(3)誊写：</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在对草稿斟酌、调整，确信无误后誊写到答卷上。誊写过程中要做到“三清”“三不”。“三清”：卷面清洁，字迹清楚，笔画清晰。“三不”：不写潦草字，不写繁体字，不写错别字。</a:t>
            </a:r>
          </a:p>
          <a:p>
            <a:pPr marL="36195" lvl="0" indent="-446405" algn="l">
              <a:lnSpc>
                <a:spcPts val="2880"/>
              </a:lnSpc>
              <a:spcBef>
                <a:spcPts val="400"/>
              </a:spcBef>
              <a:buClrTx/>
              <a:buSzTx/>
            </a:pPr>
            <a:r>
              <a:rPr lang="zh-CN" altLang="en-US" sz="2400" b="1">
                <a:solidFill>
                  <a:srgbClr val="FF0000"/>
                </a:solidFill>
                <a:latin typeface="黑体" panose="02010609060101010101" pitchFamily="49" charset="-122"/>
                <a:ea typeface="黑体" panose="02010609060101010101" pitchFamily="49" charset="-122"/>
                <a:sym typeface="+mn-ea"/>
              </a:rPr>
              <a:t>(4)查疏漏：</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写好之后再读一读，看看得分点是否落实，是否有语病，是否有错别字。这是防止疏漏失分的有效途径。</a:t>
            </a:r>
          </a:p>
        </p:txBody>
      </p:sp>
      <p:sp>
        <p:nvSpPr>
          <p:cNvPr id="2" name="文本框 1"/>
          <p:cNvSpPr txBox="1"/>
          <p:nvPr/>
        </p:nvSpPr>
        <p:spPr>
          <a:xfrm>
            <a:off x="4490720" y="241935"/>
            <a:ext cx="2019300" cy="460375"/>
          </a:xfrm>
          <a:prstGeom prst="rect">
            <a:avLst/>
          </a:prstGeom>
          <a:solidFill>
            <a:srgbClr val="00B050"/>
          </a:solidFill>
        </p:spPr>
        <p:txBody>
          <a:bodyPr wrap="none" rtlCol="0" anchor="t">
            <a:spAutoFit/>
          </a:bodyPr>
          <a:lstStyle/>
          <a:p>
            <a:pPr lvl="0" algn="l">
              <a:buClrTx/>
              <a:buSzTx/>
              <a:buFontTx/>
            </a:pPr>
            <a:r>
              <a:rPr lang="zh-CN" altLang="en-US" sz="2400" b="1">
                <a:solidFill>
                  <a:schemeClr val="bg1"/>
                </a:solidFill>
                <a:latin typeface="黑体" panose="02010609060101010101" pitchFamily="49" charset="-122"/>
                <a:ea typeface="黑体" panose="02010609060101010101" pitchFamily="49" charset="-122"/>
                <a:sym typeface="+mn-ea"/>
              </a:rPr>
              <a:t>翻译审题答题</a:t>
            </a:r>
          </a:p>
        </p:txBody>
      </p:sp>
      <p:pic>
        <p:nvPicPr>
          <p:cNvPr id="4" name="New picture"/>
          <p:cNvPicPr/>
          <p:nvPr/>
        </p:nvPicPr>
        <p:blipFill>
          <a:blip r:embed="rId2"/>
          <a:stretch>
            <a:fillRect/>
          </a:stretch>
        </p:blipFill>
        <p:spPr>
          <a:xfrm>
            <a:off x="11887200" y="11099800"/>
            <a:ext cx="342900" cy="254000"/>
          </a:xfrm>
          <a:prstGeom prst="cube">
            <a:avLst/>
          </a:prstGeom>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24230"/>
            <a:ext cx="12119610" cy="5969000"/>
          </a:xfrm>
        </p:spPr>
        <p:txBody>
          <a:bodyPr>
            <a:noAutofit/>
          </a:bodyPr>
          <a:lstStyle/>
          <a:p>
            <a:pPr marL="0" indent="812800" algn="l" fontAlgn="auto">
              <a:lnSpc>
                <a:spcPct val="100000"/>
              </a:lnSpc>
              <a:spcBef>
                <a:spcPct val="0"/>
              </a:spcBef>
            </a:pPr>
            <a:r>
              <a:rPr lang="zh-CN" altLang="en-US" sz="3200" b="1">
                <a:solidFill>
                  <a:srgbClr val="1552D1"/>
                </a:solidFill>
                <a:latin typeface="微软雅黑" panose="020b0503020204020204" pitchFamily="34" charset="-122"/>
                <a:cs typeface="微软雅黑" panose="020b0503020204020204" pitchFamily="34" charset="-122"/>
                <a:sym typeface="+mn-ea"/>
              </a:rPr>
              <a:t>（一）</a:t>
            </a:r>
            <a:r>
              <a:rPr lang="zh-CN" altLang="en-US" sz="3200" b="1">
                <a:latin typeface="微软雅黑" panose="020b0503020204020204" pitchFamily="34" charset="-122"/>
                <a:cs typeface="微软雅黑" panose="020b0503020204020204" pitchFamily="34" charset="-122"/>
                <a:sym typeface="+mn-ea"/>
              </a:rPr>
              <a:t>古诗</a:t>
            </a:r>
            <a:r>
              <a:rPr lang="zh-CN" altLang="en-US" sz="3200" b="1">
                <a:solidFill>
                  <a:srgbClr val="1552D1"/>
                </a:solidFill>
                <a:latin typeface="微软雅黑" panose="020b0503020204020204" pitchFamily="34" charset="-122"/>
                <a:cs typeface="微软雅黑" panose="020b0503020204020204" pitchFamily="34" charset="-122"/>
                <a:sym typeface="+mn-ea"/>
              </a:rPr>
              <a:t>命题分析</a:t>
            </a:r>
          </a:p>
          <a:p>
            <a:pPr marL="0" indent="812800" algn="l" fontAlgn="auto">
              <a:lnSpc>
                <a:spcPct val="100000"/>
              </a:lnSpc>
              <a:spcBef>
                <a:spcPct val="0"/>
              </a:spcBef>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近三年的古代诗歌阅读</a:t>
            </a:r>
            <a:r>
              <a:rPr lang="zh-CN" altLang="en-US" sz="3200">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选材平稳</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，全部选自</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唐宋诗词</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，且</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以诗为主</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，其中</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七言律诗又是考查重点</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。所选诗词的</a:t>
            </a:r>
            <a:r>
              <a:rPr lang="zh-CN" altLang="en-US" sz="320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题材内容十分广泛</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赠答、酬和、送别、咏物、题画、干谒、田园等题材的诗词均有涉及，既有唐诗的意趣，又兼顾宋诗的理趣。其中，2021年新高考卷I《寄江州白司马》、新高考卷Ⅱ《示儿子》和全国卷Ⅱ《和南丰先生出山之作》三首诗均呈现出了较为一致的选材规律：</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偏向于选择赠寄、示儿、酬和类的诗作</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阅读对象是特定的，如朋友、家人、师长等；所抒</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情感是正面积极的，劝诫他人要昂扬向上、勤勉踏实，推崇师长兼济苍生的处世情怀。</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但是限于诗歌语言委婉含蓄的特点，文本的思想内容、表达技巧和作者的情感态度需要学生</a:t>
            </a:r>
            <a:r>
              <a:rPr lang="zh-CN" altLang="en-US" sz="3200">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深入解读，细致理解</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，才能做到</a:t>
            </a:r>
            <a:r>
              <a:rPr lang="zh-CN" altLang="en-US" sz="3200">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精准把握</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 name="文本框 1"/>
          <p:cNvSpPr txBox="1"/>
          <p:nvPr/>
        </p:nvSpPr>
        <p:spPr>
          <a:xfrm>
            <a:off x="3947795" y="12700"/>
            <a:ext cx="2926080" cy="811530"/>
          </a:xfrm>
          <a:prstGeom prst="rect">
            <a:avLst/>
          </a:prstGeom>
          <a:noFill/>
        </p:spPr>
        <p:txBody>
          <a:bodyPr wrap="none" rtlCol="0">
            <a:spAutoFit/>
          </a:bodyPr>
          <a:lstStyle/>
          <a:p>
            <a:pPr>
              <a:lnSpc>
                <a:spcPct val="130000"/>
              </a:lnSpc>
            </a:pPr>
            <a:r>
              <a:rPr lang="zh-CN" altLang="en-US" sz="3600" b="1" smtClean="0">
                <a:solidFill>
                  <a:srgbClr val="FF0000"/>
                </a:solidFill>
                <a:latin typeface="Arial" panose="020b0604020202020204" pitchFamily="34" charset="0"/>
                <a:ea typeface="微软雅黑" panose="020b0503020204020204" pitchFamily="34" charset="-122"/>
              </a:rPr>
              <a:t>二、古代诗歌</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946785"/>
            <a:ext cx="12119610" cy="5846445"/>
          </a:xfrm>
        </p:spPr>
        <p:txBody>
          <a:bodyPr>
            <a:normAutofit/>
          </a:bodyPr>
          <a:lstStyle/>
          <a:p>
            <a:pPr marL="0" indent="711200" algn="l" fontAlgn="auto">
              <a:lnSpc>
                <a:spcPct val="100000"/>
              </a:lnSpc>
              <a:spcBef>
                <a:spcPct val="0"/>
              </a:spcBef>
              <a:spcAft>
                <a:spcPct val="0"/>
              </a:spcAft>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古代诗歌阅读题型一如既往，没有变化。但是考查内容出现了新趋向：</a:t>
            </a:r>
            <a:r>
              <a:rPr lang="zh-CN" altLang="en-US" sz="280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适度关联教材内容</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考查学生知识积累的厚度和广度，以及灵活迁移的能力，2021年新高考卷I《寄江州白司马》和卷Ⅱ《示儿子》两首古诗的考查均体现了这一特点；更加注重考查学生对诗歌思想内容的正确理解、对情感态度的精准把握，即考查学生是否真正</a:t>
            </a:r>
            <a:r>
              <a:rPr lang="zh-CN" altLang="en-US" sz="280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读“懂”</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了诗歌。</a:t>
            </a:r>
          </a:p>
          <a:p>
            <a:pPr marL="0" indent="711200" algn="l" fontAlgn="auto">
              <a:lnSpc>
                <a:spcPct val="100000"/>
              </a:lnSpc>
              <a:spcBef>
                <a:spcPct val="0"/>
              </a:spcBef>
              <a:spcAft>
                <a:spcPct val="0"/>
              </a:spcAft>
              <a:buNone/>
            </a:pPr>
            <a:r>
              <a:rPr lang="zh-CN" altLang="en-US" sz="2800">
                <a:solidFill>
                  <a:schemeClr val="dk1"/>
                </a:solidFill>
                <a:sym typeface="+mn-ea"/>
              </a:rPr>
              <a:t>新高考</a:t>
            </a:r>
            <a:r>
              <a:rPr lang="en-US" altLang="zh-CN" sz="2800">
                <a:solidFill>
                  <a:schemeClr val="dk1"/>
                </a:solidFill>
                <a:sym typeface="+mn-ea"/>
              </a:rPr>
              <a:t>Ⅰ</a:t>
            </a:r>
            <a:r>
              <a:rPr lang="zh-CN" altLang="en-US" sz="2800">
                <a:solidFill>
                  <a:schemeClr val="dk1"/>
                </a:solidFill>
                <a:sym typeface="+mn-ea"/>
              </a:rPr>
              <a:t>卷古代诗歌阅读</a:t>
            </a:r>
            <a:r>
              <a:rPr lang="en-US" altLang="zh-CN" sz="2800">
                <a:solidFill>
                  <a:schemeClr val="dk1"/>
                </a:solidFill>
                <a:sym typeface="+mn-ea"/>
              </a:rPr>
              <a:t>《</a:t>
            </a:r>
            <a:r>
              <a:rPr lang="zh-CN" altLang="en-US" sz="2800">
                <a:solidFill>
                  <a:schemeClr val="dk1"/>
                </a:solidFill>
                <a:sym typeface="+mn-ea"/>
              </a:rPr>
              <a:t>寄江州白司马</a:t>
            </a:r>
            <a:r>
              <a:rPr lang="en-US" altLang="zh-CN" sz="2800">
                <a:solidFill>
                  <a:schemeClr val="dk1"/>
                </a:solidFill>
                <a:sym typeface="+mn-ea"/>
              </a:rPr>
              <a:t>》</a:t>
            </a:r>
            <a:r>
              <a:rPr lang="zh-CN" altLang="en-US" sz="2800">
                <a:solidFill>
                  <a:schemeClr val="dk1"/>
                </a:solidFill>
                <a:sym typeface="+mn-ea"/>
              </a:rPr>
              <a:t>一诗的寄赠对象是考生极为熟悉的唐代大诗人白居易，考生对课文</a:t>
            </a:r>
            <a:r>
              <a:rPr lang="en-US" altLang="zh-CN" sz="2800">
                <a:solidFill>
                  <a:schemeClr val="dk1"/>
                </a:solidFill>
                <a:sym typeface="+mn-ea"/>
              </a:rPr>
              <a:t>《</a:t>
            </a:r>
            <a:r>
              <a:rPr lang="zh-CN" altLang="en-US" sz="2800">
                <a:solidFill>
                  <a:schemeClr val="dk1"/>
                </a:solidFill>
                <a:sym typeface="+mn-ea"/>
              </a:rPr>
              <a:t>琵琶行</a:t>
            </a:r>
            <a:r>
              <a:rPr lang="en-US" altLang="zh-CN" sz="2800">
                <a:solidFill>
                  <a:schemeClr val="dk1"/>
                </a:solidFill>
                <a:sym typeface="+mn-ea"/>
              </a:rPr>
              <a:t>》</a:t>
            </a:r>
            <a:r>
              <a:rPr lang="zh-CN" altLang="en-US" sz="2800">
                <a:solidFill>
                  <a:schemeClr val="dk1"/>
                </a:solidFill>
                <a:sym typeface="+mn-ea"/>
              </a:rPr>
              <a:t>中“座中泣下谁最多？江州司马青衫湿”印象深刻，试题选项提到“这首诗的写作时间应该与白居易的</a:t>
            </a:r>
            <a:r>
              <a:rPr lang="en-US" altLang="zh-CN" sz="2800">
                <a:solidFill>
                  <a:schemeClr val="dk1"/>
                </a:solidFill>
                <a:sym typeface="+mn-ea"/>
              </a:rPr>
              <a:t>《</a:t>
            </a:r>
            <a:r>
              <a:rPr lang="zh-CN" altLang="en-US" sz="2800">
                <a:solidFill>
                  <a:schemeClr val="dk1"/>
                </a:solidFill>
                <a:sym typeface="+mn-ea"/>
              </a:rPr>
              <a:t>琵琶行</a:t>
            </a:r>
            <a:r>
              <a:rPr lang="en-US" altLang="zh-CN" sz="2800">
                <a:solidFill>
                  <a:schemeClr val="dk1"/>
                </a:solidFill>
                <a:sym typeface="+mn-ea"/>
              </a:rPr>
              <a:t>》</a:t>
            </a:r>
            <a:r>
              <a:rPr lang="zh-CN" altLang="en-US" sz="2800">
                <a:solidFill>
                  <a:schemeClr val="dk1"/>
                </a:solidFill>
                <a:sym typeface="+mn-ea"/>
              </a:rPr>
              <a:t>比较接近”，引发考生对已有知识的联想与迁移，并作出正确判断。又如新高考</a:t>
            </a:r>
            <a:r>
              <a:rPr lang="en-US" altLang="zh-CN" sz="2800">
                <a:solidFill>
                  <a:schemeClr val="dk1"/>
                </a:solidFill>
                <a:sym typeface="+mn-ea"/>
              </a:rPr>
              <a:t>Ⅱ</a:t>
            </a:r>
            <a:r>
              <a:rPr lang="zh-CN" altLang="en-US" sz="2800">
                <a:solidFill>
                  <a:schemeClr val="dk1"/>
                </a:solidFill>
                <a:sym typeface="+mn-ea"/>
              </a:rPr>
              <a:t>卷古代诗歌阅读</a:t>
            </a:r>
            <a:r>
              <a:rPr lang="en-US" altLang="zh-CN" sz="2800">
                <a:solidFill>
                  <a:schemeClr val="dk1"/>
                </a:solidFill>
                <a:sym typeface="+mn-ea"/>
              </a:rPr>
              <a:t>《</a:t>
            </a:r>
            <a:r>
              <a:rPr lang="zh-CN" altLang="en-US" sz="2800">
                <a:solidFill>
                  <a:schemeClr val="dk1"/>
                </a:solidFill>
                <a:sym typeface="+mn-ea"/>
              </a:rPr>
              <a:t>示儿子</a:t>
            </a:r>
            <a:r>
              <a:rPr lang="en-US" altLang="zh-CN" sz="2800">
                <a:solidFill>
                  <a:schemeClr val="dk1"/>
                </a:solidFill>
                <a:sym typeface="+mn-ea"/>
              </a:rPr>
              <a:t>》</a:t>
            </a:r>
            <a:r>
              <a:rPr lang="zh-CN" altLang="en-US" sz="2800">
                <a:solidFill>
                  <a:schemeClr val="dk1"/>
                </a:solidFill>
                <a:sym typeface="+mn-ea"/>
              </a:rPr>
              <a:t>，让考生自然联想到语文教材中陆游的另一首诗</a:t>
            </a:r>
            <a:r>
              <a:rPr lang="en-US" altLang="zh-CN" sz="2800">
                <a:solidFill>
                  <a:schemeClr val="dk1"/>
                </a:solidFill>
                <a:sym typeface="+mn-ea"/>
              </a:rPr>
              <a:t>《</a:t>
            </a:r>
            <a:r>
              <a:rPr lang="zh-CN" altLang="en-US" sz="2800">
                <a:solidFill>
                  <a:schemeClr val="dk1"/>
                </a:solidFill>
                <a:sym typeface="+mn-ea"/>
              </a:rPr>
              <a:t>示儿</a:t>
            </a:r>
            <a:r>
              <a:rPr lang="en-US" altLang="zh-CN" sz="2800">
                <a:solidFill>
                  <a:schemeClr val="dk1"/>
                </a:solidFill>
                <a:sym typeface="+mn-ea"/>
              </a:rPr>
              <a:t>》</a:t>
            </a:r>
            <a:r>
              <a:rPr lang="zh-CN" altLang="en-US" sz="2800">
                <a:solidFill>
                  <a:schemeClr val="dk1"/>
                </a:solidFill>
                <a:sym typeface="+mn-ea"/>
              </a:rPr>
              <a:t>，熟悉的作家，相同的话语对象，不一样的情感内容，有序的知识梯度与立体的能力延伸有助于考生正确解读</a:t>
            </a:r>
            <a:r>
              <a:rPr lang="en-US" altLang="zh-CN" sz="2800">
                <a:solidFill>
                  <a:schemeClr val="dk1"/>
                </a:solidFill>
                <a:sym typeface="+mn-ea"/>
              </a:rPr>
              <a:t>《</a:t>
            </a:r>
            <a:r>
              <a:rPr lang="zh-CN" altLang="en-US" sz="2800">
                <a:solidFill>
                  <a:schemeClr val="dk1"/>
                </a:solidFill>
                <a:sym typeface="+mn-ea"/>
              </a:rPr>
              <a:t>示儿子</a:t>
            </a:r>
            <a:r>
              <a:rPr lang="en-US" altLang="zh-CN" sz="2800">
                <a:solidFill>
                  <a:schemeClr val="dk1"/>
                </a:solidFill>
                <a:sym typeface="+mn-ea"/>
              </a:rPr>
              <a:t>》</a:t>
            </a:r>
            <a:r>
              <a:rPr lang="zh-CN" altLang="en-US" sz="2800">
                <a:solidFill>
                  <a:schemeClr val="dk1"/>
                </a:solidFill>
                <a:sym typeface="+mn-ea"/>
              </a:rPr>
              <a:t>诗句的意蕴。</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15399" y="685843"/>
            <a:ext cx="8442781" cy="871005"/>
          </a:xfrm>
        </p:spPr>
        <p:txBody>
          <a:bodyPr>
            <a:normAutofit fontScale="25000"/>
          </a:bodyPr>
          <a:lstStyle/>
          <a:p>
            <a:pPr marL="0" indent="0">
              <a:lnSpc>
                <a:spcPct val="130000"/>
              </a:lnSpc>
              <a:spcAft>
                <a:spcPct val="0"/>
              </a:spcAft>
              <a:buNone/>
            </a:pPr>
            <a:r>
              <a:rPr lang="zh-CN" altLang="en-US" sz="10665" b="1">
                <a:solidFill>
                  <a:srgbClr val="0070C0"/>
                </a:solidFill>
                <a:latin typeface="黑体" panose="02010609060101010101" pitchFamily="49" charset="-122"/>
                <a:ea typeface="黑体" panose="02010609060101010101" pitchFamily="49" charset="-122"/>
                <a:cs typeface="黑体" panose="02010609060101010101" pitchFamily="49" charset="-122"/>
              </a:rPr>
              <a:t>突出考查学生对基础知识的运用，</a:t>
            </a:r>
            <a:r>
              <a:rPr lang="zh-CN" altLang="en-US" sz="10665" b="1">
                <a:solidFill>
                  <a:srgbClr val="0070C0"/>
                </a:solidFill>
                <a:latin typeface="黑体" panose="02010609060101010101" pitchFamily="49" charset="-122"/>
                <a:ea typeface="黑体" panose="02010609060101010101" pitchFamily="49" charset="-122"/>
                <a:cs typeface="黑体" panose="02010609060101010101" pitchFamily="49" charset="-122"/>
                <a:sym typeface="+mn-ea"/>
              </a:rPr>
              <a:t>注重考教衔接。</a:t>
            </a:r>
            <a:endParaRPr lang="zh-CN" altLang="en-US" sz="10665">
              <a:latin typeface="黑体" panose="02010609060101010101" pitchFamily="49" charset="-122"/>
              <a:ea typeface="黑体" panose="02010609060101010101" pitchFamily="49" charset="-122"/>
              <a:cs typeface="黑体" panose="02010609060101010101" pitchFamily="49" charset="-122"/>
            </a:endParaRPr>
          </a:p>
          <a:p>
            <a:pPr marL="0" indent="0">
              <a:lnSpc>
                <a:spcPct val="130000"/>
              </a:lnSpc>
              <a:spcBef>
                <a:spcPct val="0"/>
              </a:spcBef>
              <a:spcAft>
                <a:spcPct val="0"/>
              </a:spcAft>
              <a:buNone/>
            </a:pPr>
            <a:r>
              <a:rPr lang="zh-CN" altLang="en-US" sz="10665">
                <a:latin typeface="宋体" panose="02010600030101010101" pitchFamily="2" charset="-122"/>
                <a:ea typeface="宋体" panose="02010600030101010101" pitchFamily="2" charset="-122"/>
                <a:cs typeface="宋体" panose="02010600030101010101" pitchFamily="2" charset="-122"/>
              </a:rPr>
              <a:t> </a:t>
            </a:r>
            <a:r>
              <a:rPr lang="en-US" altLang="zh-CN" sz="10665">
                <a:latin typeface="宋体" panose="02010600030101010101" pitchFamily="2" charset="-122"/>
                <a:ea typeface="宋体" panose="02010600030101010101" pitchFamily="2" charset="-122"/>
                <a:cs typeface="宋体" panose="02010600030101010101" pitchFamily="2" charset="-122"/>
              </a:rPr>
              <a:t>                </a:t>
            </a:r>
            <a:endParaRPr lang="zh-CN" altLang="en-US" sz="10665">
              <a:latin typeface="宋体" panose="02010600030101010101" pitchFamily="2" charset="-122"/>
              <a:ea typeface="宋体" panose="02010600030101010101" pitchFamily="2" charset="-122"/>
              <a:cs typeface="宋体" panose="02010600030101010101" pitchFamily="2" charset="-122"/>
            </a:endParaRPr>
          </a:p>
          <a:p>
            <a:pPr marL="0" indent="0">
              <a:lnSpc>
                <a:spcPct val="130000"/>
              </a:lnSpc>
              <a:spcAft>
                <a:spcPct val="0"/>
              </a:spcAft>
              <a:buNone/>
            </a:pPr>
            <a:r>
              <a:rPr lang="en-US" altLang="zh-CN" sz="2665">
                <a:latin typeface="宋体" panose="02010600030101010101" pitchFamily="2" charset="-122"/>
                <a:ea typeface="宋体" panose="02010600030101010101" pitchFamily="2" charset="-122"/>
                <a:cs typeface="宋体" panose="02010600030101010101" pitchFamily="2" charset="-122"/>
              </a:rPr>
              <a:t>   </a:t>
            </a:r>
            <a:endParaRPr lang="zh-CN" altLang="en-US" sz="2665">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99329" name="图片 1"/>
          <p:cNvPicPr>
            <a:picLocks noChangeAspect="1"/>
          </p:cNvPicPr>
          <p:nvPr/>
        </p:nvPicPr>
        <p:blipFill>
          <a:blip r:embed="rId2"/>
          <a:stretch>
            <a:fillRect/>
          </a:stretch>
        </p:blipFill>
        <p:spPr>
          <a:xfrm>
            <a:off x="1505" y="1422410"/>
            <a:ext cx="6896886" cy="4896994"/>
          </a:xfrm>
          <a:prstGeom prst="rect">
            <a:avLst/>
          </a:prstGeom>
          <a:noFill/>
          <a:ln w="9525" cap="flat" cmpd="sng">
            <a:solidFill>
              <a:srgbClr val="FF0000"/>
            </a:solidFill>
            <a:prstDash val="solid"/>
            <a:round/>
            <a:headEnd type="none" w="med" len="med"/>
            <a:tailEnd type="none" w="med" len="med"/>
          </a:ln>
        </p:spPr>
      </p:pic>
      <p:sp>
        <p:nvSpPr>
          <p:cNvPr id="5" name="文本框 4"/>
          <p:cNvSpPr txBox="1"/>
          <p:nvPr/>
        </p:nvSpPr>
        <p:spPr>
          <a:xfrm>
            <a:off x="7193906" y="1422410"/>
            <a:ext cx="4570871" cy="230695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fontAlgn="base"/>
            <a:r>
              <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1.</a:t>
            </a:r>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元和十年，予左迁</a:t>
            </a:r>
            <a:r>
              <a:rPr lang="zh-CN" altLang="en-US" strike="noStrike" noProof="1">
                <a:solidFill>
                  <a:srgbClr val="FF0000"/>
                </a:solidFill>
                <a:latin typeface="黑体" panose="02010609060101010101" pitchFamily="49" charset="-122"/>
                <a:ea typeface="黑体" panose="02010609060101010101" pitchFamily="49" charset="-122"/>
                <a:cs typeface="黑体" panose="02010609060101010101" pitchFamily="49" charset="-122"/>
              </a:rPr>
              <a:t>九江郡司马</a:t>
            </a:r>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。明年秋，送客</a:t>
            </a:r>
            <a:r>
              <a:rPr lang="zh-CN" altLang="en-US" strike="noStrike" noProof="1">
                <a:solidFill>
                  <a:srgbClr val="FF0000"/>
                </a:solidFill>
                <a:latin typeface="黑体" panose="02010609060101010101" pitchFamily="49" charset="-122"/>
                <a:ea typeface="黑体" panose="02010609060101010101" pitchFamily="49" charset="-122"/>
                <a:cs typeface="黑体" panose="02010609060101010101" pitchFamily="49" charset="-122"/>
              </a:rPr>
              <a:t>湓浦</a:t>
            </a:r>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口，闻舟中夜弹琵琶者</a:t>
            </a:r>
            <a:r>
              <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a:t>
            </a:r>
          </a:p>
          <a:p>
            <a:pPr fontAlgn="base"/>
            <a:r>
              <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 </a:t>
            </a:r>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座中泣下谁最多？江州司马青衫湿。</a:t>
            </a:r>
            <a:endPar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endParaRPr>
          </a:p>
          <a:p>
            <a:pPr fontAlgn="base"/>
            <a:r>
              <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2.</a:t>
            </a:r>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得无？</a:t>
            </a:r>
            <a:endPar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endParaRPr>
          </a:p>
          <a:p>
            <a:pPr fontAlgn="base"/>
            <a:r>
              <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3.</a:t>
            </a:r>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《望庐山瀑布》李白</a:t>
            </a:r>
          </a:p>
          <a:p>
            <a:pPr fontAlgn="base"/>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日照</a:t>
            </a:r>
            <a:r>
              <a:rPr lang="zh-CN" altLang="en-US" strike="noStrike" noProof="1">
                <a:solidFill>
                  <a:srgbClr val="FF0000"/>
                </a:solidFill>
                <a:latin typeface="黑体" panose="02010609060101010101" pitchFamily="49" charset="-122"/>
                <a:ea typeface="黑体" panose="02010609060101010101" pitchFamily="49" charset="-122"/>
                <a:cs typeface="黑体" panose="02010609060101010101" pitchFamily="49" charset="-122"/>
              </a:rPr>
              <a:t>香炉</a:t>
            </a:r>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生紫烟，遥看瀑布挂前川。</a:t>
            </a:r>
            <a:endPar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endParaRPr>
          </a:p>
          <a:p>
            <a:pPr fontAlgn="base"/>
            <a:r>
              <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4.</a:t>
            </a:r>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诗歌创作原则。</a:t>
            </a:r>
          </a:p>
          <a:p>
            <a:pPr fontAlgn="base"/>
            <a:r>
              <a:rPr lang="en-US" altLang="zh-CN"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5.</a:t>
            </a:r>
            <a:r>
              <a:rPr lang="zh-CN" altLang="en-US" strike="noStrike" noProof="1">
                <a:solidFill>
                  <a:srgbClr val="1F2DA8"/>
                </a:solidFill>
                <a:latin typeface="黑体" panose="02010609060101010101" pitchFamily="49" charset="-122"/>
                <a:ea typeface="黑体" panose="02010609060101010101" pitchFamily="49" charset="-122"/>
                <a:cs typeface="黑体" panose="02010609060101010101" pitchFamily="49" charset="-122"/>
              </a:rPr>
              <a:t>《滕王阁序》</a:t>
            </a:r>
          </a:p>
        </p:txBody>
      </p:sp>
      <p:sp>
        <p:nvSpPr>
          <p:cNvPr id="2" name="矩形 1"/>
          <p:cNvSpPr/>
          <p:nvPr/>
        </p:nvSpPr>
        <p:spPr>
          <a:xfrm>
            <a:off x="7193906" y="3870907"/>
            <a:ext cx="4570871" cy="2676525"/>
          </a:xfrm>
          <a:prstGeom prst="rect">
            <a:avLst/>
          </a:prstGeom>
        </p:spPr>
        <p:txBody>
          <a:bodyPr wrap="square">
            <a:spAutoFit/>
          </a:bodyPr>
          <a:lstStyle/>
          <a:p>
            <a:r>
              <a:rPr lang="zh-CN" altLang="en-US" sz="2400" noProof="1"/>
              <a:t>评分细则：</a:t>
            </a:r>
          </a:p>
          <a:p>
            <a:r>
              <a:rPr lang="zh-CN" altLang="en-US" noProof="1">
                <a:latin typeface="宋体" panose="02010600030101010101" pitchFamily="2" charset="-122"/>
                <a:ea typeface="宋体" panose="02010600030101010101" pitchFamily="2" charset="-122"/>
                <a:cs typeface="宋体" panose="02010600030101010101" pitchFamily="2" charset="-122"/>
              </a:rPr>
              <a:t>①“劝诫”是这首诗的主旨，诗人在尾联点明该主旨，劝说白居易不要沉迷于宗教，消磨了志气，要对人生充满信心;</a:t>
            </a:r>
          </a:p>
          <a:p>
            <a:r>
              <a:rPr lang="zh-CN" altLang="en-US" noProof="1">
                <a:latin typeface="宋体" panose="02010600030101010101" pitchFamily="2" charset="-122"/>
                <a:ea typeface="宋体" panose="02010600030101010101" pitchFamily="2" charset="-122"/>
                <a:cs typeface="宋体" panose="02010600030101010101" pitchFamily="2" charset="-122"/>
              </a:rPr>
              <a:t>②诗歌的第二句在问候中提到僧人和寺庙，为结尾正式的劝诫做了铺垫。</a:t>
            </a:r>
          </a:p>
          <a:p>
            <a:r>
              <a:rPr lang="zh-CN" altLang="en-US" noProof="1">
                <a:latin typeface="宋体" panose="02010600030101010101" pitchFamily="2" charset="-122"/>
                <a:ea typeface="宋体" panose="02010600030101010101" pitchFamily="2" charset="-122"/>
                <a:cs typeface="宋体" panose="02010600030101010101" pitchFamily="2" charset="-122"/>
              </a:rPr>
              <a:t>评分参考:</a:t>
            </a:r>
          </a:p>
          <a:p>
            <a:r>
              <a:rPr lang="zh-CN" altLang="en-US" noProof="1">
                <a:latin typeface="宋体" panose="02010600030101010101" pitchFamily="2" charset="-122"/>
                <a:ea typeface="宋体" panose="02010600030101010101" pitchFamily="2" charset="-122"/>
                <a:cs typeface="宋体" panose="02010600030101010101" pitchFamily="2" charset="-122"/>
              </a:rPr>
              <a:t>每答出一点给3分。意思答对即可。</a:t>
            </a:r>
          </a:p>
          <a:p>
            <a:r>
              <a:rPr lang="zh-CN" altLang="en-US" noProof="1">
                <a:latin typeface="宋体" panose="02010600030101010101" pitchFamily="2" charset="-122"/>
                <a:ea typeface="宋体" panose="02010600030101010101" pitchFamily="2" charset="-122"/>
                <a:cs typeface="宋体" panose="02010600030101010101" pitchFamily="2" charset="-122"/>
              </a:rPr>
              <a:t>如有其他答案，只要言之成理，可酌情给分。</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67640" y="922020"/>
            <a:ext cx="11856085" cy="5685155"/>
          </a:xfrm>
        </p:spPr>
        <p:txBody>
          <a:bodyPr>
            <a:normAutofit lnSpcReduction="20000"/>
          </a:bodyPr>
          <a:lstStyle/>
          <a:p>
            <a:pPr marL="0" indent="0">
              <a:buNone/>
            </a:pPr>
            <a:r>
              <a:rPr lang="zh-CN" altLang="en-US" sz="2855" b="1">
                <a:solidFill>
                  <a:srgbClr val="FF0000"/>
                </a:solidFill>
              </a:rPr>
              <a:t>诗歌鉴赏</a:t>
            </a:r>
            <a:r>
              <a:rPr lang="zh-CN" altLang="en-US" sz="2855"/>
              <a:t> </a:t>
            </a:r>
          </a:p>
          <a:p>
            <a:pPr marL="0" indent="0">
              <a:buNone/>
            </a:pPr>
            <a:r>
              <a:rPr lang="zh-CN" altLang="en-US" sz="2855"/>
              <a:t>唐宋诗词为主，客观题与简答题</a:t>
            </a:r>
            <a:r>
              <a:rPr sz="2855">
                <a:sym typeface="+mn-ea"/>
              </a:rPr>
              <a:t>，题型稳定，知识点覆盖全面。</a:t>
            </a:r>
            <a:endParaRPr lang="zh-CN" altLang="en-US" sz="2855"/>
          </a:p>
          <a:p>
            <a:pPr marL="0" indent="0">
              <a:buNone/>
            </a:pPr>
            <a:r>
              <a:rPr lang="zh-CN" altLang="en-US" sz="2575" b="1">
                <a:solidFill>
                  <a:srgbClr val="FF0000"/>
                </a:solidFill>
              </a:rPr>
              <a:t>【关注】</a:t>
            </a:r>
            <a:r>
              <a:rPr lang="en-US" altLang="zh-CN" sz="2575" b="1">
                <a:solidFill>
                  <a:srgbClr val="FF0000"/>
                </a:solidFill>
              </a:rPr>
              <a:t>1</a:t>
            </a:r>
            <a:r>
              <a:rPr sz="2575" b="1">
                <a:solidFill>
                  <a:srgbClr val="FF0000"/>
                </a:solidFill>
              </a:rPr>
              <a:t>注意</a:t>
            </a:r>
            <a:r>
              <a:rPr lang="zh-CN" altLang="en-US" sz="2575" b="1">
                <a:solidFill>
                  <a:srgbClr val="FF0000"/>
                </a:solidFill>
              </a:rPr>
              <a:t>比较鉴赏（与课内诗词</a:t>
            </a:r>
            <a:r>
              <a:rPr sz="2575" b="1">
                <a:solidFill>
                  <a:srgbClr val="FF0000"/>
                </a:solidFill>
              </a:rPr>
              <a:t>比较，课外两首诗词比较）</a:t>
            </a:r>
          </a:p>
          <a:p>
            <a:pPr marL="0" indent="0">
              <a:buNone/>
            </a:pPr>
            <a:r>
              <a:rPr sz="2575" b="1">
                <a:solidFill>
                  <a:srgbClr val="FF0000"/>
                </a:solidFill>
              </a:rPr>
              <a:t>               </a:t>
            </a:r>
            <a:r>
              <a:rPr lang="en-US" altLang="zh-CN" sz="2575" b="1">
                <a:solidFill>
                  <a:srgbClr val="0B5FD1"/>
                </a:solidFill>
                <a:latin typeface="微软雅黑" panose="020b0503020204020204" pitchFamily="34" charset="-122"/>
                <a:cs typeface="微软雅黑" panose="020b0503020204020204" pitchFamily="34" charset="-122"/>
              </a:rPr>
              <a:t>2.</a:t>
            </a:r>
            <a:r>
              <a:rPr sz="2575" b="1">
                <a:solidFill>
                  <a:srgbClr val="0B5FD1"/>
                </a:solidFill>
                <a:latin typeface="微软雅黑" panose="020b0503020204020204" pitchFamily="34" charset="-122"/>
                <a:cs typeface="微软雅黑" panose="020b0503020204020204" pitchFamily="34" charset="-122"/>
                <a:sym typeface="+mn-ea"/>
              </a:rPr>
              <a:t>选材陌生化，题目概括化，评价专业化</a:t>
            </a:r>
          </a:p>
          <a:p>
            <a:pPr marL="0" indent="0" fontAlgn="auto">
              <a:lnSpc>
                <a:spcPct val="150000"/>
              </a:lnSpc>
              <a:spcBef>
                <a:spcPct val="0"/>
              </a:spcBef>
              <a:buNone/>
            </a:pPr>
            <a:r>
              <a:rPr lang="en-US" altLang="zh-CN" sz="2000" b="1">
                <a:latin typeface="+mn-ea"/>
                <a:sym typeface="+mn-ea"/>
              </a:rPr>
              <a:t>                  《</a:t>
            </a:r>
            <a:r>
              <a:rPr sz="2000" b="1">
                <a:latin typeface="+mn-ea"/>
                <a:sym typeface="+mn-ea"/>
              </a:rPr>
              <a:t>奉和袭美</a:t>
            </a:r>
            <a:r>
              <a:rPr sz="2000" b="1" baseline="30000">
                <a:latin typeface="+中文正文" charset="0"/>
                <a:sym typeface="+mn-ea"/>
              </a:rPr>
              <a:t>①</a:t>
            </a:r>
            <a:r>
              <a:rPr sz="2000" b="1">
                <a:latin typeface="+mn-ea"/>
                <a:sym typeface="+mn-ea"/>
              </a:rPr>
              <a:t>抱疾杜门见寄次韵</a:t>
            </a:r>
            <a:r>
              <a:rPr lang="en-US" altLang="zh-CN" sz="2000" b="1">
                <a:latin typeface="+mn-ea"/>
                <a:sym typeface="+mn-ea"/>
              </a:rPr>
              <a:t>》</a:t>
            </a:r>
            <a:endParaRPr lang="en-US" altLang="zh-CN" sz="2000" b="1">
              <a:latin typeface="+mn-ea"/>
            </a:endParaRPr>
          </a:p>
          <a:p>
            <a:pPr marL="0" indent="0" fontAlgn="auto">
              <a:lnSpc>
                <a:spcPct val="150000"/>
              </a:lnSpc>
              <a:spcBef>
                <a:spcPct val="0"/>
              </a:spcBef>
              <a:buNone/>
            </a:pPr>
            <a:r>
              <a:rPr sz="2000" b="1">
                <a:latin typeface="+mn-ea"/>
                <a:sym typeface="+mn-ea"/>
              </a:rPr>
              <a:t>                                 陆龟蒙</a:t>
            </a:r>
            <a:endParaRPr lang="zh-CN" altLang="en-US" sz="2000" b="1">
              <a:latin typeface="+mn-ea"/>
            </a:endParaRPr>
          </a:p>
          <a:p>
            <a:pPr marL="0" indent="0" fontAlgn="auto">
              <a:lnSpc>
                <a:spcPct val="150000"/>
              </a:lnSpc>
              <a:spcBef>
                <a:spcPct val="0"/>
              </a:spcBef>
              <a:buNone/>
            </a:pPr>
            <a:r>
              <a:rPr sz="2000" b="1">
                <a:latin typeface="+mn-ea"/>
                <a:sym typeface="+mn-ea"/>
              </a:rPr>
              <a:t>          </a:t>
            </a:r>
            <a:r>
              <a:rPr sz="2000" b="1">
                <a:latin typeface="楷体" panose="02010609060101010101" pitchFamily="49" charset="-122"/>
                <a:ea typeface="楷体" panose="02010609060101010101" pitchFamily="49" charset="-122"/>
                <a:sym typeface="+mn-ea"/>
              </a:rPr>
              <a:t>虽失春城醉上期，下帷裁遍未裁诗②。  因吟郢岸百亩蕙③，欲采商崖三秀芝④。</a:t>
            </a:r>
            <a:endParaRPr lang="zh-CN" altLang="en-US" sz="2000" b="1">
              <a:latin typeface="楷体" panose="02010609060101010101" pitchFamily="49" charset="-122"/>
              <a:ea typeface="楷体" panose="02010609060101010101" pitchFamily="49" charset="-122"/>
            </a:endParaRPr>
          </a:p>
          <a:p>
            <a:pPr marL="0" indent="0" fontAlgn="auto">
              <a:lnSpc>
                <a:spcPct val="150000"/>
              </a:lnSpc>
              <a:spcBef>
                <a:spcPct val="0"/>
              </a:spcBef>
              <a:buNone/>
            </a:pPr>
            <a:r>
              <a:rPr sz="2000" b="1">
                <a:latin typeface="楷体" panose="02010609060101010101" pitchFamily="49" charset="-122"/>
                <a:ea typeface="楷体" panose="02010609060101010101" pitchFamily="49" charset="-122"/>
                <a:sym typeface="+mn-ea"/>
              </a:rPr>
              <a:t>       栖野鹤笼宽使织，施山僧饭别教炊。   但医沈约重瞳健⑤，不怕江花不满枝。</a:t>
            </a:r>
            <a:endParaRPr lang="zh-CN" altLang="en-US" sz="2000" b="1">
              <a:latin typeface="楷体" panose="02010609060101010101" pitchFamily="49" charset="-122"/>
              <a:ea typeface="楷体" panose="02010609060101010101" pitchFamily="49" charset="-122"/>
            </a:endParaRPr>
          </a:p>
          <a:p>
            <a:pPr marL="0" indent="0" fontAlgn="auto">
              <a:lnSpc>
                <a:spcPct val="150000"/>
              </a:lnSpc>
              <a:spcBef>
                <a:spcPct val="0"/>
              </a:spcBef>
              <a:buNone/>
            </a:pPr>
            <a:r>
              <a:rPr lang="en-US" altLang="zh-CN" sz="2000" b="1">
                <a:latin typeface="+mn-ea"/>
                <a:sym typeface="+mn-ea"/>
              </a:rPr>
              <a:t>  </a:t>
            </a:r>
            <a:r>
              <a:rPr lang="en-US" altLang="zh-CN" sz="2000" b="1">
                <a:latin typeface="华文楷体" panose="02010600040101010101" pitchFamily="2" charset="-122"/>
                <a:ea typeface="华文楷体" panose="02010600040101010101" pitchFamily="2" charset="-122"/>
                <a:cs typeface="华文楷体" panose="02010600040101010101" pitchFamily="2" charset="-122"/>
                <a:sym typeface="+mn-ea"/>
              </a:rPr>
              <a:t>  [</a:t>
            </a:r>
            <a:r>
              <a:rPr sz="2000" b="1">
                <a:latin typeface="华文楷体" panose="02010600040101010101" pitchFamily="2" charset="-122"/>
                <a:ea typeface="华文楷体" panose="02010600040101010101" pitchFamily="2" charset="-122"/>
                <a:cs typeface="华文楷体" panose="02010600040101010101" pitchFamily="2" charset="-122"/>
                <a:sym typeface="+mn-ea"/>
              </a:rPr>
              <a:t>注</a:t>
            </a:r>
            <a:r>
              <a:rPr lang="en-US" altLang="zh-CN" sz="2000" b="1">
                <a:latin typeface="华文楷体" panose="02010600040101010101" pitchFamily="2" charset="-122"/>
                <a:ea typeface="华文楷体" panose="02010600040101010101" pitchFamily="2" charset="-122"/>
                <a:cs typeface="华文楷体" panose="02010600040101010101" pitchFamily="2" charset="-122"/>
                <a:sym typeface="+mn-ea"/>
              </a:rPr>
              <a:t>]①</a:t>
            </a:r>
            <a:r>
              <a:rPr sz="2000" b="1">
                <a:latin typeface="华文楷体" panose="02010600040101010101" pitchFamily="2" charset="-122"/>
                <a:ea typeface="华文楷体" panose="02010600040101010101" pitchFamily="2" charset="-122"/>
                <a:cs typeface="华文楷体" panose="02010600040101010101" pitchFamily="2" charset="-122"/>
                <a:sym typeface="+mn-ea"/>
              </a:rPr>
              <a:t>袭美，即陆龟蒙的好友皮日休。②下帷：放下室内悬挂的帷幕。指教书。裁诗：作诗。③</a:t>
            </a:r>
            <a:r>
              <a:rPr lang="en-US" altLang="zh-CN" sz="2000" b="1">
                <a:latin typeface="华文楷体" panose="02010600040101010101" pitchFamily="2" charset="-122"/>
                <a:ea typeface="华文楷体" panose="02010600040101010101" pitchFamily="2" charset="-122"/>
                <a:cs typeface="华文楷体" panose="02010600040101010101" pitchFamily="2" charset="-122"/>
                <a:sym typeface="+mn-ea"/>
              </a:rPr>
              <a:t>《</a:t>
            </a:r>
            <a:r>
              <a:rPr sz="2000" b="1">
                <a:latin typeface="华文楷体" panose="02010600040101010101" pitchFamily="2" charset="-122"/>
                <a:ea typeface="华文楷体" panose="02010600040101010101" pitchFamily="2" charset="-122"/>
                <a:cs typeface="华文楷体" panose="02010600040101010101" pitchFamily="2" charset="-122"/>
                <a:sym typeface="+mn-ea"/>
              </a:rPr>
              <a:t>楚辞</a:t>
            </a:r>
            <a:r>
              <a:rPr lang="en-US" altLang="zh-CN" sz="2000" b="1">
                <a:latin typeface="华文楷体" panose="02010600040101010101" pitchFamily="2" charset="-122"/>
                <a:ea typeface="华文楷体" panose="02010600040101010101" pitchFamily="2" charset="-122"/>
                <a:cs typeface="华文楷体" panose="02010600040101010101" pitchFamily="2" charset="-122"/>
                <a:sym typeface="+mn-ea"/>
              </a:rPr>
              <a:t>·</a:t>
            </a:r>
            <a:r>
              <a:rPr sz="2000" b="1">
                <a:latin typeface="华文楷体" panose="02010600040101010101" pitchFamily="2" charset="-122"/>
                <a:ea typeface="华文楷体" panose="02010600040101010101" pitchFamily="2" charset="-122"/>
                <a:cs typeface="华文楷体" panose="02010600040101010101" pitchFamily="2" charset="-122"/>
                <a:sym typeface="+mn-ea"/>
              </a:rPr>
              <a:t>离骚</a:t>
            </a:r>
            <a:r>
              <a:rPr lang="en-US" altLang="zh-CN" sz="2000" b="1">
                <a:latin typeface="华文楷体" panose="02010600040101010101" pitchFamily="2" charset="-122"/>
                <a:ea typeface="华文楷体" panose="02010600040101010101" pitchFamily="2" charset="-122"/>
                <a:cs typeface="华文楷体" panose="02010600040101010101" pitchFamily="2" charset="-122"/>
                <a:sym typeface="+mn-ea"/>
              </a:rPr>
              <a:t>》</a:t>
            </a:r>
            <a:r>
              <a:rPr sz="2000" b="1">
                <a:latin typeface="华文楷体" panose="02010600040101010101" pitchFamily="2" charset="-122"/>
                <a:ea typeface="华文楷体" panose="02010600040101010101" pitchFamily="2" charset="-122"/>
                <a:cs typeface="华文楷体" panose="02010600040101010101" pitchFamily="2" charset="-122"/>
                <a:sym typeface="+mn-ea"/>
              </a:rPr>
              <a:t>：“余既滋兰之九畹兮，又树蕙之百亩。”比喻培养人才。④商崖：这里泛指山崖。⑤沈约，南朝诗人，史载其眼中有两个瞳孔。这里以沈约代指皮日休。</a:t>
            </a:r>
            <a:endParaRPr lang="zh-CN" altLang="en-US" sz="2000" b="1">
              <a:latin typeface="华文楷体" panose="02010600040101010101" pitchFamily="2" charset="-122"/>
              <a:ea typeface="华文楷体" panose="02010600040101010101" pitchFamily="2" charset="-122"/>
              <a:cs typeface="华文楷体" panose="02010600040101010101" pitchFamily="2" charset="-122"/>
            </a:endParaRPr>
          </a:p>
          <a:p>
            <a:pPr marL="0" indent="0" fontAlgn="auto">
              <a:lnSpc>
                <a:spcPct val="150000"/>
              </a:lnSpc>
              <a:spcBef>
                <a:spcPct val="0"/>
              </a:spcBef>
              <a:buNone/>
            </a:pPr>
            <a:r>
              <a:rPr lang="en-US" altLang="zh-CN" sz="2000" b="1">
                <a:latin typeface="+mn-ea"/>
                <a:sym typeface="+mn-ea"/>
              </a:rPr>
              <a:t>      15</a:t>
            </a:r>
            <a:r>
              <a:rPr sz="2000" b="1">
                <a:latin typeface="+mn-ea"/>
                <a:sym typeface="+mn-ea"/>
              </a:rPr>
              <a:t>．请简要概括本诗所表达的思想感情。（</a:t>
            </a:r>
            <a:r>
              <a:rPr lang="en-US" altLang="zh-CN" sz="2000" b="1">
                <a:latin typeface="+mn-ea"/>
                <a:sym typeface="+mn-ea"/>
              </a:rPr>
              <a:t>6</a:t>
            </a:r>
            <a:r>
              <a:rPr sz="2000" b="1">
                <a:latin typeface="+mn-ea"/>
                <a:sym typeface="+mn-ea"/>
              </a:rPr>
              <a:t>分）</a:t>
            </a:r>
            <a:endParaRPr sz="2000" b="1">
              <a:solidFill>
                <a:srgbClr val="FF0000"/>
              </a:solidFill>
              <a:latin typeface="黑体" panose="02010609060101010101" pitchFamily="49" charset="-122"/>
              <a:ea typeface="黑体" panose="02010609060101010101" pitchFamily="49" charset="-122"/>
              <a:sym typeface="+mn-ea"/>
            </a:endParaRPr>
          </a:p>
          <a:p>
            <a:endParaRPr sz="2000" b="1">
              <a:solidFill>
                <a:srgbClr val="0070C0"/>
              </a:solidFill>
              <a:latin typeface="黑体" panose="02010609060101010101" pitchFamily="49" charset="-122"/>
              <a:ea typeface="黑体" panose="02010609060101010101" pitchFamily="49" charset="-122"/>
              <a:sym typeface="+mn-ea"/>
            </a:endParaRPr>
          </a:p>
          <a:p>
            <a:endParaRPr sz="2000">
              <a:solidFill>
                <a:srgbClr val="FF0000"/>
              </a:solidFill>
              <a:latin typeface="黑体" panose="02010609060101010101" pitchFamily="49" charset="-122"/>
              <a:ea typeface="黑体" panose="02010609060101010101" pitchFamily="49" charset="-122"/>
              <a:sym typeface="+mn-ea"/>
            </a:endParaRPr>
          </a:p>
          <a:p>
            <a:endParaRPr lang="en-US" altLang="zh-CN" sz="2000">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54710"/>
            <a:ext cx="12119610" cy="5938520"/>
          </a:xfrm>
        </p:spPr>
        <p:txBody>
          <a:bodyPr>
            <a:normAutofit/>
          </a:bodyPr>
          <a:lstStyle/>
          <a:p>
            <a:pPr marL="0" indent="812800" fontAlgn="auto">
              <a:lnSpc>
                <a:spcPct val="100000"/>
              </a:lnSpc>
              <a:spcBef>
                <a:spcPct val="0"/>
              </a:spcBef>
            </a:pP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（二）备考策略与方法</a:t>
            </a:r>
          </a:p>
          <a:p>
            <a:pPr marL="0" indent="812800" fontAlgn="auto">
              <a:lnSpc>
                <a:spcPct val="100000"/>
              </a:lnSpc>
              <a:spcBef>
                <a:spcPct val="0"/>
              </a:spcBef>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1.重视对教材的学习使用。</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教材中古代诗歌都是典范文本，是学生学习、教师教学的最佳样本，如能用好，会有举一反三的效果。因此，</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要把教材中的古诗当作语文教学的重点，多下功夫，反复咀嚼。</a:t>
            </a:r>
          </a:p>
          <a:p>
            <a:pPr marL="0" indent="812800" fontAlgn="auto">
              <a:lnSpc>
                <a:spcPct val="100000"/>
              </a:lnSpc>
              <a:spcBef>
                <a:spcPct val="0"/>
              </a:spcBef>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2.重视高考真题的示范作用。</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精细研究近高考真题，</a:t>
            </a:r>
            <a:r>
              <a:rPr lang="zh-CN" altLang="en-US" sz="3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把高考古代诗歌文本当作诗歌赏析的典范例子，根据两道试题所考查的知识点，对原诗进行细致赏析，明晰古代诗歌阅读考查的规律。</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237490" y="986155"/>
            <a:ext cx="11717655" cy="5657215"/>
          </a:xfrm>
        </p:spPr>
        <p:txBody>
          <a:bodyPr>
            <a:noAutofit/>
          </a:bodyPr>
          <a:lstStyle/>
          <a:p>
            <a:pPr marL="0" indent="812800" fontAlgn="auto">
              <a:lnSpc>
                <a:spcPct val="100000"/>
              </a:lnSpc>
              <a:spcBef>
                <a:spcPct val="0"/>
              </a:spcBef>
            </a:pP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（一）文言文命题分析</a:t>
            </a:r>
          </a:p>
          <a:p>
            <a:pPr marL="0" indent="812800" fontAlgn="auto">
              <a:lnSpc>
                <a:spcPct val="100000"/>
              </a:lnSpc>
              <a:spcBef>
                <a:spcPct val="0"/>
              </a:spcBef>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从</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试题材料</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的角度看，总体平稳，略有变化，注重</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立德树人、文化传承、价值引领</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。文言文阅读仍然注重选用</a:t>
            </a:r>
            <a:r>
              <a:rPr lang="zh-CN" altLang="en-US" sz="3200" b="1">
                <a:solidFill>
                  <a:srgbClr val="1F2DA8"/>
                </a:solidFill>
                <a:latin typeface="微软雅黑" panose="020b0503020204020204" pitchFamily="34" charset="-122"/>
                <a:ea typeface="微软雅黑" panose="020b0503020204020204" pitchFamily="34" charset="-122"/>
                <a:cs typeface="微软雅黑" panose="020b0503020204020204" pitchFamily="34" charset="-122"/>
              </a:rPr>
              <a:t>记叙类文本</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，2019年的三个文本均选自《史记》；2020年选自《明史》的文本两个，选自《宋史》的文本两个，选自《晋书》的文本一个；2021年选自《通鉴纪事本末》的文本三个，选自《宋史纪事本末》的文本一个。</a:t>
            </a:r>
          </a:p>
        </p:txBody>
      </p:sp>
      <p:sp>
        <p:nvSpPr>
          <p:cNvPr id="2" name="文本框 1"/>
          <p:cNvSpPr txBox="1"/>
          <p:nvPr/>
        </p:nvSpPr>
        <p:spPr>
          <a:xfrm>
            <a:off x="4381500" y="94615"/>
            <a:ext cx="2722880" cy="891540"/>
          </a:xfrm>
          <a:prstGeom prst="rect">
            <a:avLst/>
          </a:prstGeom>
          <a:noFill/>
        </p:spPr>
        <p:txBody>
          <a:bodyPr wrap="none" rtlCol="0">
            <a:spAutoFit/>
          </a:bodyPr>
          <a:lstStyle/>
          <a:p>
            <a:pPr>
              <a:lnSpc>
                <a:spcPct val="130000"/>
              </a:lnSpc>
            </a:pPr>
            <a:r>
              <a:rPr lang="zh-CN" altLang="en-US" sz="4000" b="1" smtClean="0">
                <a:solidFill>
                  <a:srgbClr val="FF0000"/>
                </a:solidFill>
                <a:latin typeface="Arial" panose="020b0604020202020204" pitchFamily="34" charset="0"/>
                <a:ea typeface="微软雅黑" panose="020b0503020204020204" pitchFamily="34" charset="-122"/>
              </a:rPr>
              <a:t>一、文言文</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85825"/>
            <a:ext cx="12119610" cy="5907405"/>
          </a:xfrm>
        </p:spPr>
        <p:txBody>
          <a:bodyPr>
            <a:normAutofit lnSpcReduction="10000"/>
          </a:bodyPr>
          <a:lstStyle/>
          <a:p>
            <a:pPr marL="0" indent="812800" fontAlgn="auto">
              <a:lnSpc>
                <a:spcPct val="100000"/>
              </a:lnSpc>
              <a:spcBef>
                <a:spcPct val="0"/>
              </a:spcBef>
            </a:pP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.掌握必需的古代诗文阅读技巧。</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古代诗歌的形象、语言、表达技巧，情感态度，不同题材类型诗歌的特点，</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绝句和律诗“起承转合”的结构特点，</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读懂</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并赏析诗歌的主要切入角度等</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：这些知识均需</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系统掌握</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，并通过</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一定量的训练达到灵活应用之目的</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p>
          <a:p>
            <a:pPr marL="0" indent="947420" fontAlgn="auto">
              <a:lnSpc>
                <a:spcPct val="100000"/>
              </a:lnSpc>
              <a:spcBef>
                <a:spcPct val="0"/>
              </a:spcBef>
            </a:pPr>
            <a:r>
              <a:rPr lang="en-US" altLang="zh-CN" sz="3200" b="1">
                <a:solidFill>
                  <a:srgbClr val="FF0000"/>
                </a:solidFill>
                <a:latin typeface="微软雅黑" panose="020b0503020204020204" pitchFamily="34" charset="-122"/>
                <a:cs typeface="微软雅黑" panose="020b0503020204020204" pitchFamily="34" charset="-122"/>
                <a:sym typeface="+mn-ea"/>
              </a:rPr>
              <a:t>4</a:t>
            </a:r>
            <a:r>
              <a:rPr lang="zh-CN" altLang="en-US" sz="3200" b="1">
                <a:solidFill>
                  <a:srgbClr val="FF0000"/>
                </a:solidFill>
                <a:latin typeface="微软雅黑" panose="020b0503020204020204" pitchFamily="34" charset="-122"/>
                <a:cs typeface="微软雅黑" panose="020b0503020204020204" pitchFamily="34" charset="-122"/>
                <a:sym typeface="+mn-ea"/>
              </a:rPr>
              <a:t>.重视对文本大意的翻译和把握。</a:t>
            </a:r>
            <a:r>
              <a:rPr lang="zh-CN" altLang="en-US" sz="3200">
                <a:latin typeface="微软雅黑" panose="020b0503020204020204" pitchFamily="34" charset="-122"/>
                <a:cs typeface="微软雅黑" panose="020b0503020204020204" pitchFamily="34" charset="-122"/>
                <a:sym typeface="+mn-ea"/>
              </a:rPr>
              <a:t>对学生来说，古代诗文具有很强的“陌生感”——时间久远，内容含蓄，理解难度大，古代诗歌尤其如此。从近几年的高考试题可以看出，对古代诗文文本内容的概括、理解、分析的考查在逐年增加。因此，</a:t>
            </a:r>
            <a:r>
              <a:rPr lang="zh-CN" altLang="en-US" sz="3200" b="1">
                <a:solidFill>
                  <a:srgbClr val="1552D1"/>
                </a:solidFill>
                <a:latin typeface="微软雅黑" panose="020b0503020204020204" pitchFamily="34" charset="-122"/>
                <a:cs typeface="微软雅黑" panose="020b0503020204020204" pitchFamily="34" charset="-122"/>
                <a:sym typeface="+mn-ea"/>
              </a:rPr>
              <a:t>注重文本翻译训练，把握文本大意，准确理解关键词句含义，</a:t>
            </a:r>
            <a:r>
              <a:rPr lang="zh-CN" altLang="en-US" sz="3200">
                <a:latin typeface="微软雅黑" panose="020b0503020204020204" pitchFamily="34" charset="-122"/>
                <a:cs typeface="微软雅黑" panose="020b0503020204020204" pitchFamily="34" charset="-122"/>
                <a:sym typeface="+mn-ea"/>
              </a:rPr>
              <a:t>是古代诗文阅读备考的重要内容之一。</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pPr marL="0" indent="914400" fontAlgn="auto">
              <a:lnSpc>
                <a:spcPct val="100000"/>
              </a:lnSpc>
              <a:spcBef>
                <a:spcPct val="0"/>
              </a:spcBef>
            </a:pPr>
            <a:r>
              <a:rPr lang="en-US" altLang="zh-CN" sz="3200" b="1">
                <a:solidFill>
                  <a:srgbClr val="FF0000"/>
                </a:solidFill>
                <a:latin typeface="微软雅黑" panose="020b0503020204020204" pitchFamily="34" charset="-122"/>
                <a:cs typeface="微软雅黑" panose="020b0503020204020204" pitchFamily="34" charset="-122"/>
                <a:sym typeface="+mn-ea"/>
              </a:rPr>
              <a:t>5.</a:t>
            </a:r>
            <a:r>
              <a:rPr lang="zh-CN" altLang="en-US" sz="3200" b="1">
                <a:solidFill>
                  <a:srgbClr val="FF0000"/>
                </a:solidFill>
                <a:latin typeface="微软雅黑" panose="020b0503020204020204" pitchFamily="34" charset="-122"/>
                <a:cs typeface="微软雅黑" panose="020b0503020204020204" pitchFamily="34" charset="-122"/>
                <a:sym typeface="+mn-ea"/>
              </a:rPr>
              <a:t>淡化诗歌常规容易模式化的技法的考查，突出诗歌内容文本本身的个性化鉴赏与评价。</a:t>
            </a:r>
            <a:endParaRPr lang="en-US" altLang="zh-CN" sz="3200" b="1">
              <a:solidFill>
                <a:srgbClr val="FF0000"/>
              </a:solidFill>
              <a:latin typeface="微软雅黑" panose="020b0503020204020204" pitchFamily="34" charset="-122"/>
              <a:cs typeface="微软雅黑" panose="020b0503020204020204" pitchFamily="34" charset="-122"/>
            </a:endParaRPr>
          </a:p>
          <a:p>
            <a:pPr marL="0" indent="812800" fontAlgn="auto">
              <a:lnSpc>
                <a:spcPct val="100000"/>
              </a:lnSpc>
              <a:spcBef>
                <a:spcPct val="0"/>
              </a:spcBef>
            </a:pPr>
            <a:endParaRPr lang="en-US" altLang="zh-CN" sz="3200" b="1">
              <a:solidFill>
                <a:srgbClr val="FF0000"/>
              </a:solidFill>
              <a:latin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788035"/>
            <a:ext cx="12191365" cy="5887720"/>
          </a:xfrm>
        </p:spPr>
        <p:txBody>
          <a:bodyPr>
            <a:noAutofit/>
          </a:bodyPr>
          <a:lstStyle/>
          <a:p>
            <a:pPr marL="0" indent="0" algn="l" fontAlgn="auto">
              <a:lnSpc>
                <a:spcPct val="100000"/>
              </a:lnSpc>
              <a:spcBef>
                <a:spcPct val="0"/>
              </a:spcBef>
              <a:buNone/>
            </a:pPr>
            <a:r>
              <a:rPr lang="en-US" altLang="zh-CN" sz="3200" b="1">
                <a:latin typeface="微软雅黑" panose="020b0503020204020204" pitchFamily="34" charset="-122"/>
                <a:cs typeface="微软雅黑" panose="020b0503020204020204" pitchFamily="34" charset="-122"/>
              </a:rPr>
              <a:t>1.</a:t>
            </a:r>
            <a:r>
              <a:rPr lang="zh-CN" altLang="en-US" sz="3200" b="1">
                <a:latin typeface="微软雅黑" panose="020b0503020204020204" pitchFamily="34" charset="-122"/>
                <a:cs typeface="微软雅黑" panose="020b0503020204020204" pitchFamily="34" charset="-122"/>
              </a:rPr>
              <a:t>精准剖析真题答案术语的典型内涵</a:t>
            </a:r>
          </a:p>
          <a:p>
            <a:pPr marL="0" indent="0" algn="l" fontAlgn="auto">
              <a:lnSpc>
                <a:spcPct val="100000"/>
              </a:lnSpc>
              <a:spcBef>
                <a:spcPct val="0"/>
              </a:spcBef>
              <a:buNone/>
            </a:pPr>
            <a:r>
              <a:rPr lang="zh-CN" altLang="en-US" sz="3200">
                <a:latin typeface="微软雅黑" panose="020b0503020204020204" pitchFamily="34" charset="-122"/>
                <a:cs typeface="微软雅黑" panose="020b0503020204020204" pitchFamily="34" charset="-122"/>
              </a:rPr>
              <a:t>【</a:t>
            </a:r>
            <a:r>
              <a:rPr lang="en-US" altLang="zh-CN" sz="3200">
                <a:latin typeface="微软雅黑" panose="020b0503020204020204" pitchFamily="34" charset="-122"/>
                <a:cs typeface="微软雅黑" panose="020b0503020204020204" pitchFamily="34" charset="-122"/>
              </a:rPr>
              <a:t>2020</a:t>
            </a:r>
            <a:r>
              <a:rPr lang="zh-CN" altLang="en-US" sz="3200">
                <a:latin typeface="微软雅黑" panose="020b0503020204020204" pitchFamily="34" charset="-122"/>
                <a:cs typeface="微软雅黑" panose="020b0503020204020204" pitchFamily="34" charset="-122"/>
              </a:rPr>
              <a:t>全国</a:t>
            </a:r>
            <a:r>
              <a:rPr lang="en-US" altLang="zh-CN" sz="3200">
                <a:latin typeface="微软雅黑" panose="020b0503020204020204" pitchFamily="34" charset="-122"/>
                <a:cs typeface="微软雅黑" panose="020b0503020204020204" pitchFamily="34" charset="-122"/>
              </a:rPr>
              <a:t>2</a:t>
            </a:r>
            <a:r>
              <a:rPr lang="zh-CN" altLang="en-US" sz="3200">
                <a:latin typeface="微软雅黑" panose="020b0503020204020204" pitchFamily="34" charset="-122"/>
                <a:cs typeface="微软雅黑" panose="020b0503020204020204" pitchFamily="34" charset="-122"/>
              </a:rPr>
              <a:t>卷】阅读下面这首宋诗，完成14～15题。</a:t>
            </a:r>
          </a:p>
          <a:p>
            <a:pPr marL="0" indent="0" algn="ctr" fontAlgn="auto">
              <a:lnSpc>
                <a:spcPct val="100000"/>
              </a:lnSpc>
              <a:spcBef>
                <a:spcPct val="0"/>
              </a:spcBef>
              <a:buNone/>
            </a:pPr>
            <a:r>
              <a:rPr lang="zh-CN" altLang="en-US" sz="3200">
                <a:latin typeface="微软雅黑" panose="020b0503020204020204" pitchFamily="34" charset="-122"/>
                <a:cs typeface="微软雅黑" panose="020b0503020204020204" pitchFamily="34" charset="-122"/>
              </a:rPr>
              <a:t>读史</a:t>
            </a:r>
            <a:r>
              <a:rPr lang="en-US" altLang="zh-CN" sz="3200">
                <a:latin typeface="微软雅黑" panose="020b0503020204020204" pitchFamily="34" charset="-122"/>
                <a:cs typeface="微软雅黑" panose="020b0503020204020204" pitchFamily="34" charset="-122"/>
              </a:rPr>
              <a:t>·</a:t>
            </a:r>
            <a:r>
              <a:rPr lang="zh-CN" altLang="en-US" sz="3200">
                <a:latin typeface="微软雅黑" panose="020b0503020204020204" pitchFamily="34" charset="-122"/>
                <a:cs typeface="微软雅黑" panose="020b0503020204020204" pitchFamily="34" charset="-122"/>
              </a:rPr>
              <a:t>王安石</a:t>
            </a:r>
          </a:p>
          <a:p>
            <a:pPr marL="0" indent="0" algn="ctr" fontAlgn="auto">
              <a:lnSpc>
                <a:spcPct val="100000"/>
              </a:lnSpc>
              <a:spcBef>
                <a:spcPct val="0"/>
              </a:spcBef>
              <a:buNone/>
            </a:pPr>
            <a:r>
              <a:rPr lang="zh-CN" altLang="en-US" sz="3200">
                <a:latin typeface="微软雅黑" panose="020b0503020204020204" pitchFamily="34" charset="-122"/>
                <a:cs typeface="微软雅黑" panose="020b0503020204020204" pitchFamily="34" charset="-122"/>
              </a:rPr>
              <a:t>自古功名亦苦辛，行藏终欲付何人。</a:t>
            </a:r>
          </a:p>
          <a:p>
            <a:pPr marL="0" indent="0" algn="ctr" fontAlgn="auto">
              <a:lnSpc>
                <a:spcPct val="100000"/>
              </a:lnSpc>
              <a:spcBef>
                <a:spcPct val="0"/>
              </a:spcBef>
              <a:buNone/>
            </a:pPr>
            <a:r>
              <a:rPr lang="zh-CN" altLang="en-US" sz="3200">
                <a:latin typeface="微软雅黑" panose="020b0503020204020204" pitchFamily="34" charset="-122"/>
                <a:cs typeface="微软雅黑" panose="020b0503020204020204" pitchFamily="34" charset="-122"/>
              </a:rPr>
              <a:t>当时黮闇犹承误，末俗纷纭更乱真。</a:t>
            </a:r>
          </a:p>
          <a:p>
            <a:pPr marL="0" indent="0" algn="ctr" fontAlgn="auto">
              <a:lnSpc>
                <a:spcPct val="100000"/>
              </a:lnSpc>
              <a:spcBef>
                <a:spcPct val="0"/>
              </a:spcBef>
              <a:buNone/>
            </a:pPr>
            <a:r>
              <a:rPr lang="zh-CN" altLang="en-US" sz="3200">
                <a:latin typeface="微软雅黑" panose="020b0503020204020204" pitchFamily="34" charset="-122"/>
                <a:cs typeface="微软雅黑" panose="020b0503020204020204" pitchFamily="34" charset="-122"/>
              </a:rPr>
              <a:t>糟粕所传非粹美，丹青难写是精神。</a:t>
            </a:r>
          </a:p>
          <a:p>
            <a:pPr marL="0" indent="0" algn="ctr" fontAlgn="auto">
              <a:lnSpc>
                <a:spcPct val="100000"/>
              </a:lnSpc>
              <a:spcBef>
                <a:spcPct val="0"/>
              </a:spcBef>
              <a:buNone/>
            </a:pPr>
            <a:r>
              <a:rPr lang="zh-CN" altLang="en-US" sz="3200">
                <a:latin typeface="微软雅黑" panose="020b0503020204020204" pitchFamily="34" charset="-122"/>
                <a:cs typeface="微软雅黑" panose="020b0503020204020204" pitchFamily="34" charset="-122"/>
              </a:rPr>
              <a:t>区区岂尽高贤意，独守千秋纸上尘。</a:t>
            </a:r>
          </a:p>
          <a:p>
            <a:pPr marL="0" indent="0" fontAlgn="auto">
              <a:lnSpc>
                <a:spcPct val="100000"/>
              </a:lnSpc>
              <a:spcBef>
                <a:spcPct val="0"/>
              </a:spcBef>
              <a:buNone/>
            </a:pPr>
            <a:r>
              <a:rPr lang="zh-CN" altLang="en-US" sz="3200">
                <a:latin typeface="微软雅黑" panose="020b0503020204020204" pitchFamily="34" charset="-122"/>
                <a:cs typeface="微软雅黑" panose="020b0503020204020204" pitchFamily="34" charset="-122"/>
              </a:rPr>
              <a:t>15．这首诗阐述了一个什么样的道理？对我们有何启示？6分</a:t>
            </a:r>
          </a:p>
          <a:p>
            <a:pPr marL="0" indent="0" fontAlgn="auto">
              <a:lnSpc>
                <a:spcPct val="100000"/>
              </a:lnSpc>
              <a:spcBef>
                <a:spcPct val="0"/>
              </a:spcBef>
              <a:buNone/>
            </a:pPr>
            <a:r>
              <a:rPr lang="zh-CN" altLang="en-US" sz="3200">
                <a:latin typeface="微软雅黑" panose="020b0503020204020204" pitchFamily="34" charset="-122"/>
                <a:cs typeface="微软雅黑" panose="020b0503020204020204" pitchFamily="34" charset="-122"/>
              </a:rPr>
              <a:t>道理：史书是由人编写的，难以做到绝对客观，所以历史记载与历史真实之间存在差异。</a:t>
            </a:r>
          </a:p>
          <a:p>
            <a:pPr marL="0" indent="0" fontAlgn="auto">
              <a:lnSpc>
                <a:spcPct val="100000"/>
              </a:lnSpc>
              <a:spcBef>
                <a:spcPct val="0"/>
              </a:spcBef>
              <a:buNone/>
            </a:pPr>
            <a:r>
              <a:rPr lang="zh-CN" altLang="en-US" sz="3200" b="1">
                <a:latin typeface="微软雅黑" panose="020b0503020204020204" pitchFamily="34" charset="-122"/>
                <a:cs typeface="微软雅黑" panose="020b0503020204020204" pitchFamily="34" charset="-122"/>
              </a:rPr>
              <a:t>启示：在</a:t>
            </a:r>
            <a:r>
              <a:rPr lang="zh-CN" altLang="en-US" sz="3200" b="1">
                <a:solidFill>
                  <a:srgbClr val="FF0000"/>
                </a:solidFill>
                <a:latin typeface="微软雅黑" panose="020b0503020204020204" pitchFamily="34" charset="-122"/>
                <a:cs typeface="微软雅黑" panose="020b0503020204020204" pitchFamily="34" charset="-122"/>
              </a:rPr>
              <a:t>读书</a:t>
            </a:r>
            <a:r>
              <a:rPr lang="zh-CN" altLang="en-US" sz="3200" b="1">
                <a:latin typeface="微软雅黑" panose="020b0503020204020204" pitchFamily="34" charset="-122"/>
                <a:cs typeface="微软雅黑" panose="020b0503020204020204" pitchFamily="34" charset="-122"/>
              </a:rPr>
              <a:t>时必须保持</a:t>
            </a:r>
            <a:r>
              <a:rPr lang="zh-CN" altLang="en-US" sz="3200" b="1">
                <a:solidFill>
                  <a:srgbClr val="FF0000"/>
                </a:solidFill>
                <a:latin typeface="微软雅黑" panose="020b0503020204020204" pitchFamily="34" charset="-122"/>
                <a:cs typeface="微软雅黑" panose="020b0503020204020204" pitchFamily="34" charset="-122"/>
              </a:rPr>
              <a:t>批判精神，善于分辨，切忌盲从</a:t>
            </a:r>
            <a:r>
              <a:rPr lang="zh-CN" altLang="en-US" sz="3200" b="1">
                <a:latin typeface="微软雅黑" panose="020b0503020204020204" pitchFamily="34" charset="-122"/>
                <a:cs typeface="微软雅黑" panose="020b0503020204020204" pitchFamily="34" charset="-122"/>
              </a:rPr>
              <a:t>。</a:t>
            </a:r>
          </a:p>
          <a:p>
            <a:pPr marL="0" indent="0" fontAlgn="auto">
              <a:lnSpc>
                <a:spcPct val="100000"/>
              </a:lnSpc>
              <a:spcBef>
                <a:spcPct val="0"/>
              </a:spcBef>
              <a:buNone/>
            </a:pPr>
            <a:r>
              <a:rPr lang="zh-CN" altLang="en-US" sz="3200" b="1">
                <a:solidFill>
                  <a:srgbClr val="0B5FD1"/>
                </a:solidFill>
                <a:latin typeface="微软雅黑" panose="020b0503020204020204" pitchFamily="34" charset="-122"/>
                <a:cs typeface="微软雅黑" panose="020b0503020204020204" pitchFamily="34" charset="-122"/>
              </a:rPr>
              <a:t>（道理</a:t>
            </a:r>
            <a:r>
              <a:rPr lang="en-US" altLang="zh-CN" sz="3200" b="1">
                <a:solidFill>
                  <a:srgbClr val="0B5FD1"/>
                </a:solidFill>
                <a:latin typeface="微软雅黑" panose="020b0503020204020204" pitchFamily="34" charset="-122"/>
                <a:cs typeface="微软雅黑" panose="020b0503020204020204" pitchFamily="34" charset="-122"/>
              </a:rPr>
              <a:t>——</a:t>
            </a:r>
            <a:r>
              <a:rPr lang="zh-CN" altLang="en-US" sz="3200" b="1">
                <a:solidFill>
                  <a:srgbClr val="0B5FD1"/>
                </a:solidFill>
                <a:latin typeface="微软雅黑" panose="020b0503020204020204" pitchFamily="34" charset="-122"/>
                <a:cs typeface="微软雅黑" panose="020b0503020204020204" pitchFamily="34" charset="-122"/>
              </a:rPr>
              <a:t>事物的规律；启示</a:t>
            </a:r>
            <a:r>
              <a:rPr lang="en-US" altLang="zh-CN" sz="3200" b="1">
                <a:solidFill>
                  <a:srgbClr val="0B5FD1"/>
                </a:solidFill>
                <a:latin typeface="微软雅黑" panose="020b0503020204020204" pitchFamily="34" charset="-122"/>
                <a:cs typeface="微软雅黑" panose="020b0503020204020204" pitchFamily="34" charset="-122"/>
              </a:rPr>
              <a:t>——</a:t>
            </a:r>
            <a:r>
              <a:rPr lang="zh-CN" altLang="en-US" sz="3200" b="1">
                <a:solidFill>
                  <a:srgbClr val="0B5FD1"/>
                </a:solidFill>
                <a:latin typeface="微软雅黑" panose="020b0503020204020204" pitchFamily="34" charset="-122"/>
                <a:cs typeface="微软雅黑" panose="020b0503020204020204" pitchFamily="34" charset="-122"/>
                <a:sym typeface="+mn-ea"/>
              </a:rPr>
              <a:t>抽象意义、哲学意义、扩展意义</a:t>
            </a:r>
            <a:r>
              <a:rPr lang="zh-CN" altLang="en-US" sz="3200" b="1">
                <a:solidFill>
                  <a:srgbClr val="0B5FD1"/>
                </a:solidFill>
                <a:latin typeface="微软雅黑" panose="020b0503020204020204" pitchFamily="34" charset="-122"/>
                <a:cs typeface="微软雅黑" panose="020b0503020204020204" pitchFamily="34" charset="-122"/>
              </a:rPr>
              <a:t>）</a:t>
            </a:r>
          </a:p>
        </p:txBody>
      </p:sp>
      <p:sp>
        <p:nvSpPr>
          <p:cNvPr id="2" name="文本框 1"/>
          <p:cNvSpPr txBox="1"/>
          <p:nvPr/>
        </p:nvSpPr>
        <p:spPr>
          <a:xfrm>
            <a:off x="3825875" y="113030"/>
            <a:ext cx="3383280" cy="811530"/>
          </a:xfrm>
          <a:prstGeom prst="rect">
            <a:avLst/>
          </a:prstGeom>
          <a:noFill/>
        </p:spPr>
        <p:txBody>
          <a:bodyPr wrap="none" rtlCol="0">
            <a:spAutoFit/>
          </a:bodyPr>
          <a:lstStyle/>
          <a:p>
            <a:pPr>
              <a:lnSpc>
                <a:spcPct val="130000"/>
              </a:lnSpc>
            </a:pPr>
            <a:r>
              <a:rPr lang="zh-CN" altLang="en-US" sz="3600" b="1" smtClean="0">
                <a:solidFill>
                  <a:srgbClr val="FF0000"/>
                </a:solidFill>
                <a:latin typeface="Arial" panose="020b0604020202020204" pitchFamily="34" charset="0"/>
                <a:ea typeface="微软雅黑" panose="020b0503020204020204" pitchFamily="34" charset="-122"/>
              </a:rPr>
              <a:t>（三）具体做法</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75" y="700475"/>
            <a:ext cx="10969200" cy="705600"/>
          </a:xfrm>
        </p:spPr>
        <p:txBody>
          <a:bodyPr>
            <a:normAutofit/>
          </a:bodyPr>
          <a:lstStyle/>
          <a:p>
            <a:r>
              <a:rPr lang="en-US" altLang="zh-CN" sz="3600">
                <a:solidFill>
                  <a:srgbClr val="FF0000"/>
                </a:solidFill>
                <a:latin typeface="微软雅黑" panose="020b0503020204020204" pitchFamily="34" charset="-122"/>
                <a:cs typeface="微软雅黑" panose="020b0503020204020204" pitchFamily="34" charset="-122"/>
              </a:rPr>
              <a:t>2.</a:t>
            </a:r>
            <a:r>
              <a:rPr lang="zh-CN" altLang="en-US" sz="3600">
                <a:solidFill>
                  <a:srgbClr val="FF0000"/>
                </a:solidFill>
                <a:latin typeface="微软雅黑" panose="020b0503020204020204" pitchFamily="34" charset="-122"/>
                <a:cs typeface="微软雅黑" panose="020b0503020204020204" pitchFamily="34" charset="-122"/>
              </a:rPr>
              <a:t>诗歌根本在于读懂。如何读懂难懂的诗歌？</a:t>
            </a:r>
          </a:p>
        </p:txBody>
      </p:sp>
      <p:sp>
        <p:nvSpPr>
          <p:cNvPr id="3" name="内容占位符 2"/>
          <p:cNvSpPr>
            <a:spLocks noGrp="1"/>
          </p:cNvSpPr>
          <p:nvPr>
            <p:ph idx="1"/>
          </p:nvPr>
        </p:nvSpPr>
        <p:spPr>
          <a:xfrm>
            <a:off x="212090" y="1299845"/>
            <a:ext cx="11859895" cy="5377180"/>
          </a:xfrm>
        </p:spPr>
        <p:txBody>
          <a:bodyPr>
            <a:noAutofit/>
          </a:bodyPr>
          <a:lstStyle/>
          <a:p>
            <a:pPr marL="0" indent="0" algn="l" fontAlgn="auto">
              <a:lnSpc>
                <a:spcPct val="100000"/>
              </a:lnSpc>
              <a:spcBef>
                <a:spcPct val="0"/>
              </a:spcBef>
              <a:buNone/>
            </a:pPr>
            <a:r>
              <a:rPr lang="zh-CN" altLang="en-US" sz="3200" b="1">
                <a:latin typeface="微软雅黑" panose="020b0503020204020204" pitchFamily="34" charset="-122"/>
                <a:cs typeface="微软雅黑" panose="020b0503020204020204" pitchFamily="34" charset="-122"/>
              </a:rPr>
              <a:t>（</a:t>
            </a:r>
            <a:r>
              <a:rPr lang="en-US" altLang="zh-CN" sz="3200" b="1">
                <a:latin typeface="微软雅黑" panose="020b0503020204020204" pitchFamily="34" charset="-122"/>
                <a:cs typeface="微软雅黑" panose="020b0503020204020204" pitchFamily="34" charset="-122"/>
              </a:rPr>
              <a:t>1</a:t>
            </a:r>
            <a:r>
              <a:rPr lang="zh-CN" altLang="en-US" sz="3200" b="1">
                <a:latin typeface="微软雅黑" panose="020b0503020204020204" pitchFamily="34" charset="-122"/>
                <a:cs typeface="微软雅黑" panose="020b0503020204020204" pitchFamily="34" charset="-122"/>
              </a:rPr>
              <a:t>）诗内之情，采用我们掌握的知识和方法去理解。</a:t>
            </a:r>
          </a:p>
          <a:p>
            <a:pPr marL="0" indent="0" algn="l" fontAlgn="auto">
              <a:lnSpc>
                <a:spcPct val="100000"/>
              </a:lnSpc>
              <a:spcBef>
                <a:spcPct val="0"/>
              </a:spcBef>
              <a:buNone/>
            </a:pPr>
            <a:r>
              <a:rPr lang="zh-CN" altLang="en-US" sz="3200" b="1">
                <a:latin typeface="微软雅黑" panose="020b0503020204020204" pitchFamily="34" charset="-122"/>
                <a:cs typeface="微软雅黑" panose="020b0503020204020204" pitchFamily="34" charset="-122"/>
              </a:rPr>
              <a:t>（</a:t>
            </a:r>
            <a:r>
              <a:rPr lang="en-US" altLang="zh-CN" sz="3200" b="1">
                <a:latin typeface="微软雅黑" panose="020b0503020204020204" pitchFamily="34" charset="-122"/>
                <a:cs typeface="微软雅黑" panose="020b0503020204020204" pitchFamily="34" charset="-122"/>
              </a:rPr>
              <a:t>2</a:t>
            </a:r>
            <a:r>
              <a:rPr lang="zh-CN" altLang="en-US" sz="3200" b="1">
                <a:latin typeface="微软雅黑" panose="020b0503020204020204" pitchFamily="34" charset="-122"/>
                <a:cs typeface="微软雅黑" panose="020b0503020204020204" pitchFamily="34" charset="-122"/>
              </a:rPr>
              <a:t>）诗外之情则采用北京王涛老师提出一个方法：</a:t>
            </a:r>
            <a:r>
              <a:rPr lang="zh-CN" altLang="en-US" sz="3200" b="1">
                <a:solidFill>
                  <a:srgbClr val="FF0000"/>
                </a:solidFill>
                <a:latin typeface="微软雅黑" panose="020b0503020204020204" pitchFamily="34" charset="-122"/>
                <a:cs typeface="微软雅黑" panose="020b0503020204020204" pitchFamily="34" charset="-122"/>
                <a:sym typeface="+mn-ea"/>
              </a:rPr>
              <a:t>共情同理</a:t>
            </a:r>
            <a:endParaRPr lang="zh-CN" altLang="en-US" sz="3200" b="1">
              <a:latin typeface="微软雅黑" panose="020b0503020204020204" pitchFamily="34" charset="-122"/>
              <a:cs typeface="微软雅黑" panose="020b0503020204020204" pitchFamily="34" charset="-122"/>
            </a:endParaRPr>
          </a:p>
          <a:p>
            <a:pPr marL="0" indent="0" algn="l" fontAlgn="auto">
              <a:lnSpc>
                <a:spcPct val="100000"/>
              </a:lnSpc>
              <a:spcBef>
                <a:spcPct val="0"/>
              </a:spcBef>
              <a:buNone/>
            </a:pPr>
            <a:r>
              <a:rPr lang="zh-CN" altLang="en-US" sz="3200" b="1">
                <a:solidFill>
                  <a:srgbClr val="FF0000"/>
                </a:solidFill>
                <a:latin typeface="微软雅黑" panose="020b0503020204020204" pitchFamily="34" charset="-122"/>
                <a:cs typeface="微软雅黑" panose="020b0503020204020204" pitchFamily="34" charset="-122"/>
              </a:rPr>
              <a:t>共情同理</a:t>
            </a:r>
            <a:r>
              <a:rPr lang="en-US" altLang="zh-CN" sz="3200" b="1">
                <a:solidFill>
                  <a:srgbClr val="FF0000"/>
                </a:solidFill>
                <a:latin typeface="微软雅黑" panose="020b0503020204020204" pitchFamily="34" charset="-122"/>
                <a:cs typeface="微软雅黑" panose="020b0503020204020204" pitchFamily="34" charset="-122"/>
              </a:rPr>
              <a:t>——</a:t>
            </a:r>
            <a:r>
              <a:rPr lang="zh-CN" altLang="en-US" sz="3200" b="1">
                <a:solidFill>
                  <a:srgbClr val="FF0000"/>
                </a:solidFill>
                <a:latin typeface="微软雅黑" panose="020b0503020204020204" pitchFamily="34" charset="-122"/>
                <a:cs typeface="微软雅黑" panose="020b0503020204020204" pitchFamily="34" charset="-122"/>
              </a:rPr>
              <a:t>读者（考生）</a:t>
            </a:r>
            <a:r>
              <a:rPr lang="zh-CN" altLang="en-US" sz="3200" b="1">
                <a:latin typeface="微软雅黑" panose="020b0503020204020204" pitchFamily="34" charset="-122"/>
                <a:cs typeface="微软雅黑" panose="020b0503020204020204" pitchFamily="34" charset="-122"/>
              </a:rPr>
              <a:t>自己深入诗人之心，揣摩诗人的情感。</a:t>
            </a:r>
          </a:p>
          <a:p>
            <a:pPr marL="0" indent="0" algn="l" fontAlgn="auto">
              <a:lnSpc>
                <a:spcPct val="100000"/>
              </a:lnSpc>
              <a:spcBef>
                <a:spcPct val="0"/>
              </a:spcBef>
              <a:buNone/>
            </a:pPr>
            <a:r>
              <a:rPr lang="zh-CN" altLang="en-US" sz="3200" b="1">
                <a:latin typeface="微软雅黑" panose="020b0503020204020204" pitchFamily="34" charset="-122"/>
                <a:cs typeface="微软雅黑" panose="020b0503020204020204" pitchFamily="34" charset="-122"/>
              </a:rPr>
              <a:t>（</a:t>
            </a:r>
            <a:r>
              <a:rPr lang="en-US" altLang="zh-CN" sz="3200" b="1">
                <a:latin typeface="微软雅黑" panose="020b0503020204020204" pitchFamily="34" charset="-122"/>
                <a:cs typeface="微软雅黑" panose="020b0503020204020204" pitchFamily="34" charset="-122"/>
              </a:rPr>
              <a:t>3</a:t>
            </a:r>
            <a:r>
              <a:rPr lang="zh-CN" altLang="en-US" sz="3200" b="1">
                <a:latin typeface="微软雅黑" panose="020b0503020204020204" pitchFamily="34" charset="-122"/>
                <a:cs typeface="微软雅黑" panose="020b0503020204020204" pitchFamily="34" charset="-122"/>
              </a:rPr>
              <a:t>）读懂诗歌应该先弄清楚诗歌所涉及的时间、地点、人物和中心事件等问题。</a:t>
            </a:r>
          </a:p>
          <a:p>
            <a:pPr marL="0" indent="0" algn="l" fontAlgn="auto">
              <a:lnSpc>
                <a:spcPct val="100000"/>
              </a:lnSpc>
              <a:spcBef>
                <a:spcPct val="0"/>
              </a:spcBef>
              <a:buNone/>
            </a:pPr>
            <a:r>
              <a:rPr lang="zh-CN" altLang="en-US" sz="3200" b="1">
                <a:latin typeface="微软雅黑" panose="020b0503020204020204" pitchFamily="34" charset="-122"/>
                <a:cs typeface="微软雅黑" panose="020b0503020204020204" pitchFamily="34" charset="-122"/>
              </a:rPr>
              <a:t>（</a:t>
            </a:r>
            <a:r>
              <a:rPr lang="en-US" altLang="zh-CN" sz="3200" b="1">
                <a:latin typeface="微软雅黑" panose="020b0503020204020204" pitchFamily="34" charset="-122"/>
                <a:cs typeface="微软雅黑" panose="020b0503020204020204" pitchFamily="34" charset="-122"/>
              </a:rPr>
              <a:t>4</a:t>
            </a:r>
            <a:r>
              <a:rPr lang="zh-CN" altLang="en-US" sz="3200" b="1">
                <a:latin typeface="微软雅黑" panose="020b0503020204020204" pitchFamily="34" charset="-122"/>
                <a:cs typeface="微软雅黑" panose="020b0503020204020204" pitchFamily="34" charset="-122"/>
              </a:rPr>
              <a:t>）具体操作：</a:t>
            </a:r>
          </a:p>
          <a:p>
            <a:pPr marL="0" indent="812800" algn="l" fontAlgn="auto">
              <a:lnSpc>
                <a:spcPct val="100000"/>
              </a:lnSpc>
              <a:spcBef>
                <a:spcPct val="0"/>
              </a:spcBef>
              <a:buNone/>
            </a:pPr>
            <a:r>
              <a:rPr lang="en-US" altLang="zh-CN" sz="3200" b="1">
                <a:latin typeface="Calibri"/>
                <a:cs typeface="微软雅黑" panose="020b0503020204020204" pitchFamily="34" charset="-122"/>
              </a:rPr>
              <a:t>①</a:t>
            </a:r>
            <a:r>
              <a:rPr lang="zh-CN" altLang="en-US" sz="3200" b="1">
                <a:latin typeface="微软雅黑" panose="020b0503020204020204" pitchFamily="34" charset="-122"/>
                <a:cs typeface="微软雅黑" panose="020b0503020204020204" pitchFamily="34" charset="-122"/>
              </a:rPr>
              <a:t>搞清楚人物之间的关系。</a:t>
            </a:r>
          </a:p>
          <a:p>
            <a:pPr marL="0" indent="812800" algn="l" fontAlgn="auto">
              <a:lnSpc>
                <a:spcPct val="100000"/>
              </a:lnSpc>
              <a:spcBef>
                <a:spcPct val="0"/>
              </a:spcBef>
              <a:buNone/>
            </a:pPr>
            <a:r>
              <a:rPr lang="en-US" altLang="zh-CN" sz="3200" b="1">
                <a:latin typeface="Calibri"/>
                <a:cs typeface="微软雅黑" panose="020b0503020204020204" pitchFamily="34" charset="-122"/>
              </a:rPr>
              <a:t>②</a:t>
            </a:r>
            <a:r>
              <a:rPr lang="zh-CN" altLang="en-US" sz="3200" b="1">
                <a:latin typeface="微软雅黑" panose="020b0503020204020204" pitchFamily="34" charset="-122"/>
                <a:cs typeface="微软雅黑" panose="020b0503020204020204" pitchFamily="34" charset="-122"/>
              </a:rPr>
              <a:t>搞清楚地点关系。</a:t>
            </a:r>
          </a:p>
          <a:p>
            <a:pPr marL="0" indent="812800" algn="l" fontAlgn="auto">
              <a:lnSpc>
                <a:spcPct val="100000"/>
              </a:lnSpc>
              <a:spcBef>
                <a:spcPct val="0"/>
              </a:spcBef>
              <a:buNone/>
            </a:pPr>
            <a:r>
              <a:rPr lang="en-US" altLang="zh-CN" sz="3200" b="1">
                <a:latin typeface="Calibri"/>
                <a:cs typeface="微软雅黑" panose="020b0503020204020204" pitchFamily="34" charset="-122"/>
              </a:rPr>
              <a:t>③</a:t>
            </a:r>
            <a:r>
              <a:rPr lang="zh-CN" altLang="en-US" sz="3200" b="1">
                <a:latin typeface="微软雅黑" panose="020b0503020204020204" pitchFamily="34" charset="-122"/>
                <a:cs typeface="微软雅黑" panose="020b0503020204020204" pitchFamily="34" charset="-122"/>
              </a:rPr>
              <a:t>按已有知识去理解。</a:t>
            </a:r>
          </a:p>
          <a:p>
            <a:pPr marL="0" indent="812800" algn="l" fontAlgn="auto">
              <a:lnSpc>
                <a:spcPct val="100000"/>
              </a:lnSpc>
              <a:spcBef>
                <a:spcPct val="0"/>
              </a:spcBef>
              <a:buNone/>
            </a:pPr>
            <a:r>
              <a:rPr lang="en-US" altLang="zh-CN" sz="3200" b="1">
                <a:latin typeface="微软雅黑" panose="020b0503020204020204" pitchFamily="34" charset="-122"/>
                <a:cs typeface="微软雅黑" panose="020b0503020204020204" pitchFamily="34" charset="-122"/>
              </a:rPr>
              <a:t>④</a:t>
            </a:r>
            <a:r>
              <a:rPr lang="zh-CN" altLang="en-US" sz="3200" b="1">
                <a:latin typeface="微软雅黑" panose="020b0503020204020204" pitchFamily="34" charset="-122"/>
                <a:cs typeface="微软雅黑" panose="020b0503020204020204" pitchFamily="34" charset="-122"/>
              </a:rPr>
              <a:t>按人之常情（</a:t>
            </a:r>
            <a:r>
              <a:rPr lang="en-US" altLang="zh-CN" sz="3200" b="1">
                <a:solidFill>
                  <a:srgbClr val="FF0000"/>
                </a:solidFill>
                <a:latin typeface="微软雅黑" panose="020b0503020204020204" pitchFamily="34" charset="-122"/>
                <a:cs typeface="微软雅黑" panose="020b0503020204020204" pitchFamily="34" charset="-122"/>
              </a:rPr>
              <a:t>“</a:t>
            </a:r>
            <a:r>
              <a:rPr lang="zh-CN" altLang="en-US" sz="3200" b="1">
                <a:solidFill>
                  <a:srgbClr val="FF0000"/>
                </a:solidFill>
                <a:latin typeface="微软雅黑" panose="020b0503020204020204" pitchFamily="34" charset="-122"/>
                <a:cs typeface="微软雅黑" panose="020b0503020204020204" pitchFamily="34" charset="-122"/>
                <a:sym typeface="+mn-ea"/>
              </a:rPr>
              <a:t>共情同理</a:t>
            </a:r>
            <a:r>
              <a:rPr lang="en-US" altLang="zh-CN" sz="3200" b="1">
                <a:solidFill>
                  <a:srgbClr val="FF0000"/>
                </a:solidFill>
                <a:latin typeface="微软雅黑" panose="020b0503020204020204" pitchFamily="34" charset="-122"/>
                <a:cs typeface="微软雅黑" panose="020b0503020204020204" pitchFamily="34" charset="-122"/>
                <a:sym typeface="+mn-ea"/>
              </a:rPr>
              <a:t>”</a:t>
            </a:r>
            <a:r>
              <a:rPr lang="zh-CN" altLang="en-US" sz="3200" b="1">
                <a:latin typeface="微软雅黑" panose="020b0503020204020204" pitchFamily="34" charset="-122"/>
                <a:cs typeface="微软雅黑" panose="020b0503020204020204" pitchFamily="34" charset="-122"/>
              </a:rPr>
              <a:t>）去理解。</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additive="base">
                                        <p:cTn id="4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 calcmode="lin" valueType="num">
                                      <p:cBhvr additive="base">
                                        <p:cTn id="5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nodeType="click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 calcmode="lin" valueType="num">
                                      <p:cBhvr additive="base">
                                        <p:cTn id="5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1135" y="1202690"/>
            <a:ext cx="11809095" cy="5544185"/>
          </a:xfrm>
        </p:spPr>
        <p:txBody>
          <a:bodyPr>
            <a:normAutofit fontScale="90000"/>
          </a:bodyPr>
          <a:lstStyle/>
          <a:p>
            <a:pPr marL="0" indent="0" algn="l" fontAlgn="auto">
              <a:lnSpc>
                <a:spcPct val="100000"/>
              </a:lnSpc>
              <a:spcBef>
                <a:spcPct val="0"/>
              </a:spcBef>
              <a:buNone/>
            </a:pPr>
            <a:r>
              <a:rPr lang="zh-CN" altLang="en-US" sz="3555" b="1">
                <a:latin typeface="微软雅黑" panose="020b0503020204020204" pitchFamily="34" charset="-122"/>
              </a:rPr>
              <a:t>【</a:t>
            </a:r>
            <a:r>
              <a:rPr lang="en-US" altLang="zh-CN" sz="3555" b="1">
                <a:latin typeface="微软雅黑" panose="020b0503020204020204" pitchFamily="34" charset="-122"/>
              </a:rPr>
              <a:t>2022</a:t>
            </a:r>
            <a:r>
              <a:rPr lang="zh-CN" altLang="en-US" sz="3555" b="1">
                <a:latin typeface="微软雅黑" panose="020b0503020204020204" pitchFamily="34" charset="-122"/>
              </a:rPr>
              <a:t>八省联考诗歌】16.</a:t>
            </a:r>
            <a:r>
              <a:rPr lang="zh-CN" altLang="en-US" sz="3600" b="1">
                <a:latin typeface="微软雅黑" panose="020b0503020204020204" pitchFamily="34" charset="-122"/>
                <a:cs typeface="微软雅黑" panose="020b0503020204020204" pitchFamily="34" charset="-122"/>
              </a:rPr>
              <a:t>诗人奉命北上，尾联却写“南来”“人日”之约，对此你如何理解？请简要分析。（6分）</a:t>
            </a:r>
          </a:p>
          <a:p>
            <a:pPr marL="0" indent="0" algn="l" fontAlgn="auto">
              <a:lnSpc>
                <a:spcPct val="100000"/>
              </a:lnSpc>
              <a:spcBef>
                <a:spcPct val="0"/>
              </a:spcBef>
              <a:buNone/>
            </a:pPr>
            <a:r>
              <a:rPr lang="zh-CN" altLang="en-US" sz="3600" b="1">
                <a:solidFill>
                  <a:srgbClr val="FF0000"/>
                </a:solidFill>
                <a:latin typeface="微软雅黑" panose="020b0503020204020204" pitchFamily="34" charset="-122"/>
                <a:cs typeface="微软雅黑" panose="020b0503020204020204" pitchFamily="34" charset="-122"/>
              </a:rPr>
              <a:t>考点信息</a:t>
            </a:r>
            <a:r>
              <a:rPr lang="zh-CN" altLang="en-US" sz="3600" b="1">
                <a:latin typeface="微软雅黑" panose="020b0503020204020204" pitchFamily="34" charset="-122"/>
                <a:cs typeface="微软雅黑" panose="020b0503020204020204" pitchFamily="34" charset="-122"/>
              </a:rPr>
              <a:t>：理解尾联的约定</a:t>
            </a:r>
            <a:r>
              <a:rPr lang="en-US" altLang="zh-CN" sz="3600" b="1">
                <a:latin typeface="微软雅黑" panose="020b0503020204020204" pitchFamily="34" charset="-122"/>
                <a:cs typeface="微软雅黑" panose="020b0503020204020204" pitchFamily="34" charset="-122"/>
              </a:rPr>
              <a:t>——</a:t>
            </a:r>
            <a:r>
              <a:rPr lang="zh-CN" altLang="en-US" sz="3600" b="1">
                <a:latin typeface="微软雅黑" panose="020b0503020204020204" pitchFamily="34" charset="-122"/>
                <a:cs typeface="微软雅黑" panose="020b0503020204020204" pitchFamily="34" charset="-122"/>
              </a:rPr>
              <a:t>约定的内容，约定传达的情感</a:t>
            </a:r>
          </a:p>
          <a:p>
            <a:pPr marL="0" indent="0" algn="l" fontAlgn="auto">
              <a:lnSpc>
                <a:spcPct val="100000"/>
              </a:lnSpc>
              <a:spcBef>
                <a:spcPct val="0"/>
              </a:spcBef>
              <a:buNone/>
            </a:pPr>
            <a:r>
              <a:rPr lang="zh-CN" altLang="en-US" sz="3600" b="1">
                <a:solidFill>
                  <a:srgbClr val="FF0000"/>
                </a:solidFill>
                <a:latin typeface="微软雅黑" panose="020b0503020204020204" pitchFamily="34" charset="-122"/>
                <a:cs typeface="微软雅黑" panose="020b0503020204020204" pitchFamily="34" charset="-122"/>
              </a:rPr>
              <a:t>限定信息</a:t>
            </a:r>
            <a:r>
              <a:rPr lang="zh-CN" altLang="en-US" sz="3600" b="1">
                <a:latin typeface="微软雅黑" panose="020b0503020204020204" pitchFamily="34" charset="-122"/>
                <a:cs typeface="微软雅黑" panose="020b0503020204020204" pitchFamily="34" charset="-122"/>
              </a:rPr>
              <a:t>：奉命北上，还未出发，却约定归来之聚会</a:t>
            </a:r>
          </a:p>
          <a:p>
            <a:pPr marL="0" indent="0" algn="l" fontAlgn="auto">
              <a:lnSpc>
                <a:spcPct val="100000"/>
              </a:lnSpc>
              <a:spcBef>
                <a:spcPct val="0"/>
              </a:spcBef>
              <a:buNone/>
            </a:pPr>
            <a:r>
              <a:rPr lang="zh-CN" altLang="en-US" sz="3600" b="1">
                <a:solidFill>
                  <a:srgbClr val="FF0000"/>
                </a:solidFill>
                <a:latin typeface="微软雅黑" panose="020b0503020204020204" pitchFamily="34" charset="-122"/>
                <a:cs typeface="微软雅黑" panose="020b0503020204020204" pitchFamily="34" charset="-122"/>
              </a:rPr>
              <a:t>答题要求信息</a:t>
            </a:r>
            <a:r>
              <a:rPr lang="zh-CN" altLang="en-US" sz="3600" b="1">
                <a:latin typeface="微软雅黑" panose="020b0503020204020204" pitchFamily="34" charset="-122"/>
                <a:cs typeface="微软雅黑" panose="020b0503020204020204" pitchFamily="34" charset="-122"/>
              </a:rPr>
              <a:t>：简要分析，分析内涵必答</a:t>
            </a:r>
            <a:r>
              <a:rPr lang="en-US" altLang="zh-CN" sz="3600" b="1">
                <a:latin typeface="微软雅黑" panose="020b0503020204020204" pitchFamily="34" charset="-122"/>
                <a:cs typeface="微软雅黑" panose="020b0503020204020204" pitchFamily="34" charset="-122"/>
              </a:rPr>
              <a:t>1</a:t>
            </a:r>
            <a:r>
              <a:rPr lang="zh-CN" altLang="en-US" sz="3600" b="1">
                <a:latin typeface="微软雅黑" panose="020b0503020204020204" pitchFamily="34" charset="-122"/>
                <a:cs typeface="微软雅黑" panose="020b0503020204020204" pitchFamily="34" charset="-122"/>
              </a:rPr>
              <a:t>点，分析传递的情感必答</a:t>
            </a:r>
            <a:r>
              <a:rPr lang="en-US" altLang="zh-CN" sz="3600" b="1">
                <a:latin typeface="微软雅黑" panose="020b0503020204020204" pitchFamily="34" charset="-122"/>
                <a:cs typeface="微软雅黑" panose="020b0503020204020204" pitchFamily="34" charset="-122"/>
              </a:rPr>
              <a:t>2</a:t>
            </a:r>
            <a:r>
              <a:rPr lang="zh-CN" altLang="en-US" sz="3600" b="1">
                <a:latin typeface="微软雅黑" panose="020b0503020204020204" pitchFamily="34" charset="-122"/>
                <a:cs typeface="微软雅黑" panose="020b0503020204020204" pitchFamily="34" charset="-122"/>
              </a:rPr>
              <a:t>点</a:t>
            </a:r>
          </a:p>
          <a:p>
            <a:pPr marL="0" indent="0" algn="l" fontAlgn="auto">
              <a:lnSpc>
                <a:spcPct val="100000"/>
              </a:lnSpc>
              <a:spcBef>
                <a:spcPct val="0"/>
              </a:spcBef>
              <a:buNone/>
            </a:pPr>
            <a:r>
              <a:rPr lang="zh-CN" altLang="en-US" sz="3600" b="1">
                <a:latin typeface="微软雅黑" panose="020b0503020204020204" pitchFamily="34" charset="-122"/>
                <a:cs typeface="微软雅黑" panose="020b0503020204020204" pitchFamily="34" charset="-122"/>
              </a:rPr>
              <a:t>①使君约“我”从契丹回来重聚畅饮，“我”想这个约定在明年人日柳黄时就会实现；</a:t>
            </a:r>
          </a:p>
          <a:p>
            <a:pPr marL="0" indent="0" algn="l" fontAlgn="auto">
              <a:lnSpc>
                <a:spcPct val="100000"/>
              </a:lnSpc>
              <a:spcBef>
                <a:spcPct val="0"/>
              </a:spcBef>
              <a:buNone/>
            </a:pPr>
            <a:r>
              <a:rPr lang="zh-CN" altLang="en-US" sz="3600" b="1">
                <a:latin typeface="微软雅黑" panose="020b0503020204020204" pitchFamily="34" charset="-122"/>
                <a:cs typeface="微软雅黑" panose="020b0503020204020204" pitchFamily="34" charset="-122"/>
              </a:rPr>
              <a:t>②想象出使归来与友人欢聚的情景；</a:t>
            </a:r>
          </a:p>
          <a:p>
            <a:pPr marL="0" indent="0" algn="l" fontAlgn="auto">
              <a:lnSpc>
                <a:spcPct val="100000"/>
              </a:lnSpc>
              <a:spcBef>
                <a:spcPct val="0"/>
              </a:spcBef>
              <a:buNone/>
            </a:pPr>
            <a:r>
              <a:rPr lang="zh-CN" altLang="en-US" sz="3600" b="1">
                <a:latin typeface="微软雅黑" panose="020b0503020204020204" pitchFamily="34" charset="-122"/>
                <a:cs typeface="微软雅黑" panose="020b0503020204020204" pitchFamily="34" charset="-122"/>
              </a:rPr>
              <a:t>③表达对成功出使的信心；</a:t>
            </a:r>
          </a:p>
          <a:p>
            <a:pPr marL="0" indent="0" algn="l" fontAlgn="auto">
              <a:lnSpc>
                <a:spcPct val="100000"/>
              </a:lnSpc>
              <a:spcBef>
                <a:spcPct val="0"/>
              </a:spcBef>
              <a:buNone/>
            </a:pPr>
            <a:r>
              <a:rPr lang="zh-CN" altLang="en-US" sz="3600" b="1">
                <a:latin typeface="微软雅黑" panose="020b0503020204020204" pitchFamily="34" charset="-122"/>
                <a:cs typeface="微软雅黑" panose="020b0503020204020204" pitchFamily="34" charset="-122"/>
              </a:rPr>
              <a:t>④也暗含对友人关心的回应。</a:t>
            </a:r>
          </a:p>
        </p:txBody>
      </p:sp>
      <p:sp>
        <p:nvSpPr>
          <p:cNvPr id="2" name="标题 1"/>
          <p:cNvSpPr>
            <a:spLocks noGrp="1"/>
          </p:cNvSpPr>
          <p:nvPr>
            <p:ph type="title"/>
          </p:nvPr>
        </p:nvSpPr>
        <p:spPr>
          <a:xfrm>
            <a:off x="2529205" y="285115"/>
            <a:ext cx="9662795" cy="705485"/>
          </a:xfrm>
        </p:spPr>
        <p:txBody>
          <a:bodyPr>
            <a:normAutofit/>
          </a:bodyPr>
          <a:lstStyle/>
          <a:p>
            <a:r>
              <a:rPr lang="en-US" altLang="zh-CN" sz="3600">
                <a:solidFill>
                  <a:srgbClr val="FF0000"/>
                </a:solidFill>
                <a:latin typeface="微软雅黑" panose="020b0503020204020204" pitchFamily="34" charset="-122"/>
                <a:cs typeface="微软雅黑" panose="020b0503020204020204" pitchFamily="34" charset="-122"/>
              </a:rPr>
              <a:t>3.</a:t>
            </a:r>
            <a:r>
              <a:rPr lang="zh-CN" altLang="en-US" sz="3600">
                <a:solidFill>
                  <a:srgbClr val="FF0000"/>
                </a:solidFill>
                <a:latin typeface="微软雅黑" panose="020b0503020204020204" pitchFamily="34" charset="-122"/>
                <a:cs typeface="微软雅黑" panose="020b0503020204020204" pitchFamily="34" charset="-122"/>
              </a:rPr>
              <a:t>精确剖析题干信息，搭建答题思维模型</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tretch>
            <a:fillRect/>
          </a:stretch>
        </p:blipFill>
        <p:spPr>
          <a:xfrm>
            <a:off x="179705" y="955675"/>
            <a:ext cx="4605655" cy="5828030"/>
          </a:xfrm>
          <a:prstGeom prst="rect">
            <a:avLst/>
          </a:prstGeom>
        </p:spPr>
      </p:pic>
      <p:pic>
        <p:nvPicPr>
          <p:cNvPr id="5" name="图片 4"/>
          <p:cNvPicPr>
            <a:picLocks noChangeAspect="1"/>
          </p:cNvPicPr>
          <p:nvPr/>
        </p:nvPicPr>
        <p:blipFill>
          <a:blip r:embed="rId4"/>
          <a:stretch>
            <a:fillRect/>
          </a:stretch>
        </p:blipFill>
        <p:spPr>
          <a:xfrm>
            <a:off x="6436360" y="1537335"/>
            <a:ext cx="4582795" cy="5186045"/>
          </a:xfrm>
          <a:prstGeom prst="rect">
            <a:avLst/>
          </a:prstGeom>
        </p:spPr>
      </p:pic>
      <p:pic>
        <p:nvPicPr>
          <p:cNvPr id="7" name="图片 6"/>
          <p:cNvPicPr>
            <a:picLocks noChangeAspect="1"/>
          </p:cNvPicPr>
          <p:nvPr/>
        </p:nvPicPr>
        <p:blipFill>
          <a:blip r:embed="rId5"/>
          <a:stretch>
            <a:fillRect/>
          </a:stretch>
        </p:blipFill>
        <p:spPr>
          <a:xfrm>
            <a:off x="6251575" y="81280"/>
            <a:ext cx="4952365" cy="1456055"/>
          </a:xfrm>
          <a:prstGeom prst="rect">
            <a:avLst/>
          </a:prstGeom>
        </p:spPr>
      </p:pic>
      <p:sp>
        <p:nvSpPr>
          <p:cNvPr id="8" name="文本框 7"/>
          <p:cNvSpPr txBox="1"/>
          <p:nvPr/>
        </p:nvSpPr>
        <p:spPr>
          <a:xfrm>
            <a:off x="2258695" y="81280"/>
            <a:ext cx="3840480" cy="730885"/>
          </a:xfrm>
          <a:prstGeom prst="rect">
            <a:avLst/>
          </a:prstGeom>
          <a:noFill/>
        </p:spPr>
        <p:txBody>
          <a:bodyPr wrap="none" rtlCol="0">
            <a:spAutoFit/>
          </a:bodyPr>
          <a:lstStyle/>
          <a:p>
            <a:pPr>
              <a:lnSpc>
                <a:spcPct val="130000"/>
              </a:lnSpc>
            </a:pPr>
            <a:r>
              <a:rPr lang="zh-CN" altLang="en-US" sz="3200" b="1" smtClean="0">
                <a:solidFill>
                  <a:srgbClr val="FF0000"/>
                </a:solidFill>
                <a:latin typeface="Arial" panose="020b0604020202020204" pitchFamily="34" charset="0"/>
                <a:ea typeface="微软雅黑" panose="020b0503020204020204" pitchFamily="34" charset="-122"/>
              </a:rPr>
              <a:t>全面复习，分类练透</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79070" y="847725"/>
            <a:ext cx="11852910" cy="5920740"/>
          </a:xfrm>
          <a:prstGeom prst="rect">
            <a:avLst/>
          </a:prstGeom>
        </p:spPr>
      </p:pic>
      <p:pic>
        <p:nvPicPr>
          <p:cNvPr id="6" name="图片 5"/>
          <p:cNvPicPr>
            <a:picLocks noChangeAspect="1"/>
          </p:cNvPicPr>
          <p:nvPr/>
        </p:nvPicPr>
        <p:blipFill>
          <a:blip r:embed="rId3"/>
          <a:stretch>
            <a:fillRect/>
          </a:stretch>
        </p:blipFill>
        <p:spPr>
          <a:xfrm>
            <a:off x="446405" y="734695"/>
            <a:ext cx="11265535" cy="6010275"/>
          </a:xfrm>
          <a:prstGeom prst="rect">
            <a:avLst/>
          </a:prstGeom>
        </p:spPr>
      </p:pic>
      <p:pic>
        <p:nvPicPr>
          <p:cNvPr id="7" name="图片 6"/>
          <p:cNvPicPr>
            <a:picLocks noChangeAspect="1"/>
          </p:cNvPicPr>
          <p:nvPr/>
        </p:nvPicPr>
        <p:blipFill>
          <a:blip r:embed="rId4"/>
          <a:stretch>
            <a:fillRect/>
          </a:stretch>
        </p:blipFill>
        <p:spPr>
          <a:xfrm>
            <a:off x="448310" y="940435"/>
            <a:ext cx="11263630" cy="5686425"/>
          </a:xfrm>
          <a:prstGeom prst="rect">
            <a:avLst/>
          </a:prstGeom>
        </p:spPr>
      </p:pic>
      <p:pic>
        <p:nvPicPr>
          <p:cNvPr id="8" name="图片 7"/>
          <p:cNvPicPr>
            <a:picLocks noChangeAspect="1"/>
          </p:cNvPicPr>
          <p:nvPr/>
        </p:nvPicPr>
        <p:blipFill>
          <a:blip r:embed="rId5"/>
          <a:stretch>
            <a:fillRect/>
          </a:stretch>
        </p:blipFill>
        <p:spPr>
          <a:xfrm>
            <a:off x="448310" y="734695"/>
            <a:ext cx="11484610" cy="5892165"/>
          </a:xfrm>
          <a:prstGeom prst="rect">
            <a:avLst/>
          </a:prstGeom>
        </p:spPr>
      </p:pic>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977265"/>
            <a:ext cx="12119610" cy="5815965"/>
          </a:xfrm>
        </p:spPr>
        <p:txBody>
          <a:bodyPr>
            <a:normAutofit fontScale="90000" lnSpcReduction="10000"/>
          </a:bodyPr>
          <a:lstStyle/>
          <a:p>
            <a:pPr marL="0" indent="1092200" fontAlgn="auto">
              <a:lnSpc>
                <a:spcPct val="100000"/>
              </a:lnSpc>
              <a:spcBef>
                <a:spcPct val="0"/>
              </a:spcBef>
            </a:pPr>
            <a:r>
              <a:rPr lang="zh-CN" altLang="en-US" sz="4800" b="1">
                <a:latin typeface="微软雅黑" panose="020b0503020204020204" pitchFamily="34" charset="-122"/>
                <a:ea typeface="微软雅黑" panose="020b0503020204020204" pitchFamily="34" charset="-122"/>
                <a:cs typeface="微软雅黑" panose="020b0503020204020204" pitchFamily="34" charset="-122"/>
              </a:rPr>
              <a:t>三、默写</a:t>
            </a:r>
          </a:p>
          <a:p>
            <a:pPr marL="0" indent="1092200" fontAlgn="auto">
              <a:lnSpc>
                <a:spcPct val="100000"/>
              </a:lnSpc>
              <a:spcBef>
                <a:spcPct val="0"/>
              </a:spcBef>
            </a:pPr>
            <a:r>
              <a:rPr lang="zh-CN" altLang="en-US" sz="4800">
                <a:latin typeface="微软雅黑" panose="020b0503020204020204" pitchFamily="34" charset="-122"/>
                <a:ea typeface="微软雅黑" panose="020b0503020204020204" pitchFamily="34" charset="-122"/>
                <a:cs typeface="微软雅黑" panose="020b0503020204020204" pitchFamily="34" charset="-122"/>
              </a:rPr>
              <a:t>（一）</a:t>
            </a:r>
            <a:r>
              <a:rPr lang="zh-CN" altLang="en-US" sz="4800" b="1">
                <a:latin typeface="微软雅黑" panose="020b0503020204020204" pitchFamily="34" charset="-122"/>
                <a:cs typeface="微软雅黑" panose="020b0503020204020204" pitchFamily="34" charset="-122"/>
                <a:sym typeface="+mn-ea"/>
              </a:rPr>
              <a:t>命题分析</a:t>
            </a:r>
            <a:endParaRPr lang="zh-CN" altLang="en-US" sz="4800">
              <a:latin typeface="微软雅黑" panose="020b0503020204020204" pitchFamily="34" charset="-122"/>
              <a:ea typeface="微软雅黑" panose="020b0503020204020204" pitchFamily="34" charset="-122"/>
              <a:cs typeface="微软雅黑" panose="020b0503020204020204" pitchFamily="34" charset="-122"/>
            </a:endParaRPr>
          </a:p>
          <a:p>
            <a:pPr marL="0" indent="1092200" fontAlgn="auto">
              <a:lnSpc>
                <a:spcPct val="100000"/>
              </a:lnSpc>
              <a:spcBef>
                <a:spcPct val="0"/>
              </a:spcBef>
            </a:pPr>
            <a:r>
              <a:rPr lang="zh-CN" altLang="en-US" sz="4800">
                <a:latin typeface="微软雅黑" panose="020b0503020204020204" pitchFamily="34" charset="-122"/>
                <a:ea typeface="微软雅黑" panose="020b0503020204020204" pitchFamily="34" charset="-122"/>
                <a:cs typeface="微软雅黑" panose="020b0503020204020204" pitchFamily="34" charset="-122"/>
              </a:rPr>
              <a:t>名篇名句默写均出自背诵范围内的篇目，尤其是其中的</a:t>
            </a:r>
            <a:r>
              <a:rPr lang="zh-CN" altLang="en-US" sz="48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经典篇目</a:t>
            </a:r>
            <a:r>
              <a:rPr lang="zh-CN" altLang="en-US" sz="4800">
                <a:latin typeface="微软雅黑" panose="020b0503020204020204" pitchFamily="34" charset="-122"/>
                <a:ea typeface="微软雅黑" panose="020b0503020204020204" pitchFamily="34" charset="-122"/>
                <a:cs typeface="微软雅黑" panose="020b0503020204020204" pitchFamily="34" charset="-122"/>
              </a:rPr>
              <a:t>。考查的具体语句多是包含了历史上积累和储存的</a:t>
            </a:r>
            <a:r>
              <a:rPr lang="zh-CN" altLang="en-US" sz="48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处理人与国家、社会、自然关系的认知和经验</a:t>
            </a:r>
            <a:r>
              <a:rPr lang="zh-CN" altLang="en-US" sz="4800">
                <a:latin typeface="微软雅黑" panose="020b0503020204020204" pitchFamily="34" charset="-122"/>
                <a:ea typeface="微软雅黑" panose="020b0503020204020204" pitchFamily="34" charset="-122"/>
                <a:cs typeface="微软雅黑" panose="020b0503020204020204" pitchFamily="34" charset="-122"/>
              </a:rPr>
              <a:t>，内涵厚重，值得吟咏回味。同时，也未忽视对体现文本文学价值和美学价值的名篇名句的考查。</a:t>
            </a:r>
            <a:r>
              <a:rPr lang="zh-CN" altLang="en-US" sz="48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文质兼美一直是这道试题考查的标准。</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916305"/>
            <a:ext cx="12119610" cy="5876925"/>
          </a:xfrm>
        </p:spPr>
        <p:txBody>
          <a:bodyPr>
            <a:normAutofit/>
          </a:bodyPr>
          <a:lstStyle/>
          <a:p>
            <a:pPr marL="0" indent="1117600" fontAlgn="auto">
              <a:lnSpc>
                <a:spcPct val="100000"/>
              </a:lnSpc>
              <a:spcBef>
                <a:spcPct val="0"/>
              </a:spcBef>
            </a:pPr>
            <a:r>
              <a:rPr lang="zh-CN" altLang="en-US" sz="4400" b="1">
                <a:solidFill>
                  <a:schemeClr val="tx1"/>
                </a:solidFill>
                <a:latin typeface="黑体" panose="02010609060101010101" pitchFamily="49" charset="-122"/>
                <a:ea typeface="黑体" panose="02010609060101010101" pitchFamily="49" charset="-122"/>
                <a:cs typeface="黑体" panose="02010609060101010101" pitchFamily="49" charset="-122"/>
              </a:rPr>
              <a:t>2021年新高考卷的名篇名句默写题也出现了新变化：第(3)小题设计成一道开放性试题，答案并不唯一。这种考查方式的重点由固定篇目的记忆理解转变为相关传统文化知识的积累运用。这道题给喜爱古诗词的学生提供了更多作答空间，是一道创新度很高的试题。</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54710"/>
            <a:ext cx="12119610" cy="5938520"/>
          </a:xfrm>
        </p:spPr>
        <p:txBody>
          <a:bodyPr>
            <a:normAutofit/>
          </a:bodyPr>
          <a:lstStyle/>
          <a:p>
            <a:pPr marL="0" indent="812800" fontAlgn="auto">
              <a:lnSpc>
                <a:spcPct val="100000"/>
              </a:lnSpc>
              <a:spcBef>
                <a:spcPct val="0"/>
              </a:spcBef>
            </a:pP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（二）备考策略与方法</a:t>
            </a:r>
          </a:p>
          <a:p>
            <a:pPr marL="0" indent="812800" fontAlgn="auto">
              <a:lnSpc>
                <a:spcPct val="100000"/>
              </a:lnSpc>
              <a:spcBef>
                <a:spcPct val="0"/>
              </a:spcBef>
            </a:pPr>
            <a:r>
              <a:rPr lang="zh-CN" altLang="en-US" sz="3200" b="1">
                <a:solidFill>
                  <a:srgbClr val="FF0000"/>
                </a:solidFill>
                <a:latin typeface="微软雅黑" panose="020b0503020204020204" pitchFamily="34" charset="-122"/>
                <a:cs typeface="微软雅黑" panose="020b0503020204020204" pitchFamily="34" charset="-122"/>
                <a:sym typeface="+mn-ea"/>
              </a:rPr>
              <a:t>梳理高考真题，寻找考查规律。</a:t>
            </a:r>
            <a:r>
              <a:rPr lang="zh-CN" altLang="en-US" sz="3200">
                <a:solidFill>
                  <a:schemeClr val="tx1"/>
                </a:solidFill>
                <a:latin typeface="微软雅黑" panose="020b0503020204020204" pitchFamily="34" charset="-122"/>
                <a:cs typeface="微软雅黑" panose="020b0503020204020204" pitchFamily="34" charset="-122"/>
                <a:sym typeface="+mn-ea"/>
              </a:rPr>
              <a:t>在做到</a:t>
            </a:r>
            <a:r>
              <a:rPr lang="zh-CN" altLang="en-US" sz="3200" b="1">
                <a:solidFill>
                  <a:srgbClr val="1552D1"/>
                </a:solidFill>
                <a:latin typeface="微软雅黑" panose="020b0503020204020204" pitchFamily="34" charset="-122"/>
                <a:cs typeface="微软雅黑" panose="020b0503020204020204" pitchFamily="34" charset="-122"/>
                <a:sym typeface="+mn-ea"/>
              </a:rPr>
              <a:t>全面复习</a:t>
            </a:r>
            <a:r>
              <a:rPr lang="zh-CN" altLang="en-US" sz="3200">
                <a:solidFill>
                  <a:schemeClr val="tx1"/>
                </a:solidFill>
                <a:latin typeface="微软雅黑" panose="020b0503020204020204" pitchFamily="34" charset="-122"/>
                <a:cs typeface="微软雅黑" panose="020b0503020204020204" pitchFamily="34" charset="-122"/>
                <a:sym typeface="+mn-ea"/>
              </a:rPr>
              <a:t>的基础上，</a:t>
            </a:r>
            <a:r>
              <a:rPr lang="zh-CN" altLang="en-US" sz="3200" b="1">
                <a:solidFill>
                  <a:srgbClr val="1552D1"/>
                </a:solidFill>
                <a:latin typeface="微软雅黑" panose="020b0503020204020204" pitchFamily="34" charset="-122"/>
                <a:cs typeface="微软雅黑" panose="020b0503020204020204" pitchFamily="34" charset="-122"/>
                <a:sym typeface="+mn-ea"/>
              </a:rPr>
              <a:t>分类整理</a:t>
            </a:r>
            <a:r>
              <a:rPr lang="zh-CN" altLang="en-US" sz="3200">
                <a:solidFill>
                  <a:schemeClr val="tx1"/>
                </a:solidFill>
                <a:latin typeface="微软雅黑" panose="020b0503020204020204" pitchFamily="34" charset="-122"/>
                <a:cs typeface="微软雅黑" panose="020b0503020204020204" pitchFamily="34" charset="-122"/>
                <a:sym typeface="+mn-ea"/>
              </a:rPr>
              <a:t>名篇名句默写考查的</a:t>
            </a:r>
            <a:r>
              <a:rPr lang="zh-CN" altLang="en-US" sz="3200" b="1">
                <a:solidFill>
                  <a:srgbClr val="1552D1"/>
                </a:solidFill>
                <a:latin typeface="微软雅黑" panose="020b0503020204020204" pitchFamily="34" charset="-122"/>
                <a:cs typeface="微软雅黑" panose="020b0503020204020204" pitchFamily="34" charset="-122"/>
                <a:sym typeface="+mn-ea"/>
              </a:rPr>
              <a:t>重点篇目及语句</a:t>
            </a:r>
            <a:r>
              <a:rPr lang="zh-CN" altLang="en-US" sz="3200">
                <a:solidFill>
                  <a:schemeClr val="tx1"/>
                </a:solidFill>
                <a:latin typeface="微软雅黑" panose="020b0503020204020204" pitchFamily="34" charset="-122"/>
                <a:cs typeface="微软雅黑" panose="020b0503020204020204" pitchFamily="34" charset="-122"/>
                <a:sym typeface="+mn-ea"/>
              </a:rPr>
              <a:t>，</a:t>
            </a:r>
            <a:r>
              <a:rPr lang="zh-CN" altLang="en-US" sz="3200" b="1">
                <a:solidFill>
                  <a:srgbClr val="1552D1"/>
                </a:solidFill>
                <a:latin typeface="微软雅黑" panose="020b0503020204020204" pitchFamily="34" charset="-122"/>
                <a:cs typeface="微软雅黑" panose="020b0503020204020204" pitchFamily="34" charset="-122"/>
                <a:sym typeface="+mn-ea"/>
              </a:rPr>
              <a:t>逐篇过关。</a:t>
            </a:r>
            <a:r>
              <a:rPr lang="zh-CN" altLang="en-US" sz="3200">
                <a:solidFill>
                  <a:schemeClr val="tx1"/>
                </a:solidFill>
                <a:latin typeface="微软雅黑" panose="020b0503020204020204" pitchFamily="34" charset="-122"/>
                <a:cs typeface="微软雅黑" panose="020b0503020204020204" pitchFamily="34" charset="-122"/>
                <a:sym typeface="+mn-ea"/>
              </a:rPr>
              <a:t>在常规教学中，背诵应做到“</a:t>
            </a:r>
            <a:r>
              <a:rPr lang="zh-CN" altLang="en-US" sz="3200" b="1">
                <a:solidFill>
                  <a:srgbClr val="1552D1"/>
                </a:solidFill>
                <a:latin typeface="微软雅黑" panose="020b0503020204020204" pitchFamily="34" charset="-122"/>
                <a:cs typeface="微软雅黑" panose="020b0503020204020204" pitchFamily="34" charset="-122"/>
                <a:sym typeface="+mn-ea"/>
              </a:rPr>
              <a:t>文通</a:t>
            </a:r>
            <a:r>
              <a:rPr lang="zh-CN" altLang="en-US" sz="3200">
                <a:solidFill>
                  <a:schemeClr val="tx1"/>
                </a:solidFill>
                <a:latin typeface="微软雅黑" panose="020b0503020204020204" pitchFamily="34" charset="-122"/>
                <a:cs typeface="微软雅黑" panose="020b0503020204020204" pitchFamily="34" charset="-122"/>
                <a:sym typeface="+mn-ea"/>
              </a:rPr>
              <a:t>”，即</a:t>
            </a:r>
            <a:r>
              <a:rPr lang="zh-CN" altLang="en-US" sz="3200" b="1">
                <a:solidFill>
                  <a:srgbClr val="1552D1"/>
                </a:solidFill>
                <a:latin typeface="微软雅黑" panose="020b0503020204020204" pitchFamily="34" charset="-122"/>
                <a:cs typeface="微软雅黑" panose="020b0503020204020204" pitchFamily="34" charset="-122"/>
                <a:sym typeface="+mn-ea"/>
              </a:rPr>
              <a:t>理解文意</a:t>
            </a:r>
            <a:r>
              <a:rPr lang="zh-CN" altLang="en-US" sz="3200">
                <a:solidFill>
                  <a:schemeClr val="tx1"/>
                </a:solidFill>
                <a:latin typeface="微软雅黑" panose="020b0503020204020204" pitchFamily="34" charset="-122"/>
                <a:cs typeface="微软雅黑" panose="020b0503020204020204" pitchFamily="34" charset="-122"/>
                <a:sym typeface="+mn-ea"/>
              </a:rPr>
              <a:t>；默写须做到“</a:t>
            </a:r>
            <a:r>
              <a:rPr lang="zh-CN" altLang="en-US" sz="3200" b="1">
                <a:solidFill>
                  <a:srgbClr val="1552D1"/>
                </a:solidFill>
                <a:latin typeface="微软雅黑" panose="020b0503020204020204" pitchFamily="34" charset="-122"/>
                <a:cs typeface="微软雅黑" panose="020b0503020204020204" pitchFamily="34" charset="-122"/>
                <a:sym typeface="+mn-ea"/>
              </a:rPr>
              <a:t>字准</a:t>
            </a:r>
            <a:r>
              <a:rPr lang="zh-CN" altLang="en-US" sz="3200">
                <a:solidFill>
                  <a:schemeClr val="tx1"/>
                </a:solidFill>
                <a:latin typeface="微软雅黑" panose="020b0503020204020204" pitchFamily="34" charset="-122"/>
                <a:cs typeface="微软雅黑" panose="020b0503020204020204" pitchFamily="34" charset="-122"/>
                <a:sym typeface="+mn-ea"/>
              </a:rPr>
              <a:t>”，即</a:t>
            </a:r>
            <a:r>
              <a:rPr lang="zh-CN" altLang="en-US" sz="3200" b="1">
                <a:solidFill>
                  <a:srgbClr val="1552D1"/>
                </a:solidFill>
                <a:latin typeface="微软雅黑" panose="020b0503020204020204" pitchFamily="34" charset="-122"/>
                <a:cs typeface="微软雅黑" panose="020b0503020204020204" pitchFamily="34" charset="-122"/>
                <a:sym typeface="+mn-ea"/>
              </a:rPr>
              <a:t>选准句，写对字</a:t>
            </a:r>
            <a:r>
              <a:rPr lang="zh-CN" altLang="en-US" sz="3200">
                <a:solidFill>
                  <a:schemeClr val="tx1"/>
                </a:solidFill>
                <a:latin typeface="微软雅黑" panose="020b0503020204020204" pitchFamily="34" charset="-122"/>
                <a:cs typeface="微软雅黑" panose="020b0503020204020204" pitchFamily="34" charset="-122"/>
                <a:sym typeface="+mn-ea"/>
              </a:rPr>
              <a:t>。“文通”和“字准”是该题不丢分的两个关键。</a:t>
            </a:r>
            <a:endParaRPr lang="zh-CN" altLang="en-US" sz="3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794385"/>
            <a:ext cx="12119610" cy="5998845"/>
          </a:xfrm>
        </p:spPr>
        <p:txBody>
          <a:bodyPr>
            <a:noAutofit/>
          </a:bodyPr>
          <a:lstStyle/>
          <a:p>
            <a:pPr marL="0" indent="0" fontAlgn="auto">
              <a:lnSpc>
                <a:spcPct val="100000"/>
              </a:lnSpc>
              <a:spcBef>
                <a:spcPct val="0"/>
              </a:spcBef>
            </a:pPr>
            <a:r>
              <a:rPr lang="zh-CN" altLang="en-US" b="1">
                <a:latin typeface="宋体" panose="02010600030101010101" pitchFamily="2" charset="-122"/>
                <a:ea typeface="宋体" panose="02010600030101010101" pitchFamily="2" charset="-122"/>
                <a:cs typeface="宋体" panose="02010600030101010101" pitchFamily="2" charset="-122"/>
                <a:sym typeface="+mn-ea"/>
              </a:rPr>
              <a:t>开放性理解默写类型梳理：</a:t>
            </a:r>
            <a:endParaRPr lang="en-US" altLang="zh-CN" b="1">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00000"/>
              </a:lnSpc>
              <a:spcBef>
                <a:spcPct val="0"/>
              </a:spcBef>
            </a:pPr>
            <a:r>
              <a:rPr lang="en-US" altLang="zh-CN" b="1">
                <a:latin typeface="宋体" panose="02010600030101010101" pitchFamily="2" charset="-122"/>
                <a:ea typeface="宋体" panose="02010600030101010101" pitchFamily="2" charset="-122"/>
                <a:cs typeface="宋体" panose="02010600030101010101" pitchFamily="2" charset="-122"/>
                <a:sym typeface="+mn-ea"/>
              </a:rPr>
              <a:t>1</a:t>
            </a:r>
            <a:r>
              <a:rPr lang="zh-CN" altLang="en-US" b="1">
                <a:latin typeface="宋体" panose="02010600030101010101" pitchFamily="2" charset="-122"/>
                <a:ea typeface="宋体" panose="02010600030101010101" pitchFamily="2" charset="-122"/>
                <a:cs typeface="宋体" panose="02010600030101010101" pitchFamily="2" charset="-122"/>
                <a:sym typeface="+mn-ea"/>
              </a:rPr>
              <a:t>.“杜鹃”，又叫子规，相传为周朝末年蜀王杜宇死后所化。“杜鹃”的意象频繁在古诗词中出现，如“</a:t>
            </a:r>
            <a:r>
              <a:rPr lang="zh-CN" altLang="en-US"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b="1">
                <a:latin typeface="宋体" panose="02010600030101010101" pitchFamily="2" charset="-122"/>
                <a:ea typeface="宋体" panose="02010600030101010101" pitchFamily="2" charset="-122"/>
                <a:cs typeface="宋体" panose="02010600030101010101" pitchFamily="2" charset="-122"/>
                <a:sym typeface="+mn-ea"/>
              </a:rPr>
              <a:t>，</a:t>
            </a:r>
            <a:r>
              <a:rPr lang="zh-CN" altLang="en-US"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b="1">
                <a:latin typeface="宋体" panose="02010600030101010101" pitchFamily="2" charset="-122"/>
                <a:ea typeface="宋体" panose="02010600030101010101" pitchFamily="2" charset="-122"/>
                <a:cs typeface="宋体" panose="02010600030101010101" pitchFamily="2" charset="-122"/>
                <a:sym typeface="+mn-ea"/>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（特指）</a:t>
            </a:r>
            <a:endPar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00000"/>
              </a:lnSpc>
              <a:spcBef>
                <a:spcPct val="0"/>
              </a:spcBef>
            </a:pPr>
            <a:r>
              <a:rPr lang="en-US" b="1">
                <a:latin typeface="宋体" panose="02010600030101010101" pitchFamily="2" charset="-122"/>
                <a:ea typeface="宋体" panose="02010600030101010101" pitchFamily="2" charset="-122"/>
                <a:cs typeface="宋体" panose="02010600030101010101" pitchFamily="2" charset="-122"/>
                <a:sym typeface="+mn-ea"/>
              </a:rPr>
              <a:t>2</a:t>
            </a:r>
            <a:r>
              <a:rPr b="1">
                <a:latin typeface="宋体" panose="02010600030101010101" pitchFamily="2" charset="-122"/>
                <a:ea typeface="宋体" panose="02010600030101010101" pitchFamily="2" charset="-122"/>
                <a:cs typeface="宋体" panose="02010600030101010101" pitchFamily="2" charset="-122"/>
                <a:sym typeface="+mn-ea"/>
              </a:rPr>
              <a:t>.自古以来，</a:t>
            </a:r>
            <a:r>
              <a:rPr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秋天</a:t>
            </a:r>
            <a:r>
              <a:rPr b="1">
                <a:latin typeface="宋体" panose="02010600030101010101" pitchFamily="2" charset="-122"/>
                <a:ea typeface="宋体" panose="02010600030101010101" pitchFamily="2" charset="-122"/>
                <a:cs typeface="宋体" panose="02010600030101010101" pitchFamily="2" charset="-122"/>
                <a:sym typeface="+mn-ea"/>
              </a:rPr>
              <a:t>一直是文人墨客常常吟味不已的季节。借助秋景表达内心悲伤的诗句不胜枚举，如“____________________，__________________”就写出了秋天的凄清。</a:t>
            </a:r>
            <a:r>
              <a:rPr lang="zh-CN"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（泛指）</a:t>
            </a:r>
            <a:endParaRPr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侧面描写</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是古代诗人常用的手法，</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唐宋</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作品中“</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”两句就通过听者动作、情感的变化来衬托乐声的感染力。</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（手法</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时代，间接考查文化常识）</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00000"/>
              </a:lnSpc>
              <a:spcBef>
                <a:spcPct val="0"/>
              </a:spcBef>
            </a:pPr>
            <a:r>
              <a:rPr lang="en-US" altLang="zh-CN" b="1">
                <a:latin typeface="宋体" panose="02010600030101010101" pitchFamily="2" charset="-122"/>
                <a:ea typeface="宋体" panose="02010600030101010101" pitchFamily="2" charset="-122"/>
                <a:cs typeface="宋体" panose="02010600030101010101" pitchFamily="2" charset="-122"/>
                <a:sym typeface="+mn-ea"/>
              </a:rPr>
              <a:t>4</a:t>
            </a:r>
            <a:r>
              <a:rPr lang="zh-CN" altLang="en-US" b="1">
                <a:latin typeface="宋体" panose="02010600030101010101" pitchFamily="2" charset="-122"/>
                <a:ea typeface="宋体" panose="02010600030101010101" pitchFamily="2" charset="-122"/>
                <a:cs typeface="宋体" panose="02010600030101010101" pitchFamily="2" charset="-122"/>
                <a:sym typeface="+mn-ea"/>
              </a:rPr>
              <a:t>.古诗词中常常用</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头发斑白</a:t>
            </a:r>
            <a:r>
              <a:rPr lang="zh-CN" altLang="en-US" b="1">
                <a:latin typeface="宋体" panose="02010600030101010101" pitchFamily="2" charset="-122"/>
                <a:ea typeface="宋体" panose="02010600030101010101" pitchFamily="2" charset="-122"/>
                <a:cs typeface="宋体" panose="02010600030101010101" pitchFamily="2" charset="-122"/>
                <a:sym typeface="+mn-ea"/>
              </a:rPr>
              <a:t>表达诗人愁苦，如：“_______，_____。”</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（细节）</a:t>
            </a:r>
            <a:r>
              <a:rPr lang="zh-CN" altLang="en-US"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.古人常常借</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草木的兴衰比喻人事变化或者寄托思想感情</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，这在古诗词中经常出现，如“</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（比兴）</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6</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.时空对举是指诗人从时间和空间两个角度描写景物来营造意境，让读者在时空交错中获得审美体验。“诗圣”杜甫即擅长在近体诗中运用时空对举的创作方法，如：“____________________，____________________。”</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（构思）</a:t>
            </a:r>
          </a:p>
          <a:p>
            <a:pPr marL="0" indent="0" fontAlgn="auto">
              <a:lnSpc>
                <a:spcPct val="100000"/>
              </a:lnSpc>
              <a:spcBef>
                <a:spcPct val="0"/>
              </a:spcBef>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7.古诗词中有很多</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以“自”“空”营造意境氛围的</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，或写独守的孤寂，或写空寂苍凉的环境，或写英雄的失意，如“____________，____________”。</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（意境）</a:t>
            </a:r>
          </a:p>
        </p:txBody>
      </p:sp>
      <p:sp>
        <p:nvSpPr>
          <p:cNvPr id="2" name="文本框 1"/>
          <p:cNvSpPr txBox="1"/>
          <p:nvPr/>
        </p:nvSpPr>
        <p:spPr>
          <a:xfrm>
            <a:off x="4342130" y="143510"/>
            <a:ext cx="2672080" cy="650875"/>
          </a:xfrm>
          <a:prstGeom prst="rect">
            <a:avLst/>
          </a:prstGeom>
          <a:noFill/>
        </p:spPr>
        <p:txBody>
          <a:bodyPr wrap="none" rtlCol="0">
            <a:spAutoFit/>
          </a:bodyPr>
          <a:lstStyle/>
          <a:p>
            <a:pPr>
              <a:lnSpc>
                <a:spcPct val="130000"/>
              </a:lnSpc>
            </a:pPr>
            <a:r>
              <a:rPr lang="zh-CN" altLang="en-US" sz="2800" b="1" smtClean="0">
                <a:solidFill>
                  <a:srgbClr val="FF0000"/>
                </a:solidFill>
                <a:latin typeface="Arial" panose="020b0604020202020204" pitchFamily="34" charset="0"/>
                <a:ea typeface="微软雅黑" panose="020b0503020204020204" pitchFamily="34" charset="-122"/>
              </a:rPr>
              <a:t>（三）具体做法</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327601" y="783522"/>
            <a:ext cx="11536372" cy="5900656"/>
          </a:xfrm>
        </p:spPr>
        <p:txBody>
          <a:bodyPr>
            <a:normAutofit/>
          </a:bodyPr>
          <a:lstStyle/>
          <a:p>
            <a:pPr marL="0" indent="947420" fontAlgn="auto">
              <a:lnSpc>
                <a:spcPct val="100000"/>
              </a:lnSpc>
              <a:spcBef>
                <a:spcPct val="0"/>
              </a:spcBef>
            </a:pPr>
            <a:r>
              <a:rPr lang="zh-CN" altLang="en-US" sz="3730">
                <a:latin typeface="微软雅黑" panose="020b0503020204020204" pitchFamily="34" charset="-122"/>
                <a:ea typeface="微软雅黑" panose="020b0503020204020204" pitchFamily="34" charset="-122"/>
                <a:cs typeface="微软雅黑" panose="020b0503020204020204" pitchFamily="34" charset="-122"/>
              </a:rPr>
              <a:t>略有变化的是</a:t>
            </a:r>
            <a:r>
              <a:rPr lang="zh-CN" altLang="en-US" sz="373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选材范围</a:t>
            </a:r>
            <a:r>
              <a:rPr lang="zh-CN" altLang="en-US" sz="3730">
                <a:latin typeface="微软雅黑" panose="020b0503020204020204" pitchFamily="34" charset="-122"/>
                <a:ea typeface="微软雅黑" panose="020b0503020204020204" pitchFamily="34" charset="-122"/>
                <a:cs typeface="微软雅黑" panose="020b0503020204020204" pitchFamily="34" charset="-122"/>
              </a:rPr>
              <a:t>不再限于二十四史，而是</a:t>
            </a:r>
            <a:r>
              <a:rPr lang="zh-CN" altLang="en-US" sz="373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扩展到纪事本末类史书</a:t>
            </a:r>
            <a:r>
              <a:rPr lang="zh-CN" altLang="en-US" sz="373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73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选材的内容</a:t>
            </a:r>
            <a:r>
              <a:rPr lang="zh-CN" altLang="en-US" sz="3730">
                <a:latin typeface="微软雅黑" panose="020b0503020204020204" pitchFamily="34" charset="-122"/>
                <a:ea typeface="微软雅黑" panose="020b0503020204020204" pitchFamily="34" charset="-122"/>
                <a:cs typeface="微软雅黑" panose="020b0503020204020204" pitchFamily="34" charset="-122"/>
              </a:rPr>
              <a:t>不再限于</a:t>
            </a:r>
            <a:r>
              <a:rPr lang="zh-CN" altLang="en-US" sz="373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一人多事，而是变为多人多事、一事多人</a:t>
            </a:r>
            <a:r>
              <a:rPr lang="zh-CN" altLang="en-US" sz="373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73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由原来的</a:t>
            </a:r>
            <a:r>
              <a:rPr lang="zh-CN" altLang="en-US" sz="373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以人为中心</a:t>
            </a:r>
            <a:r>
              <a:rPr lang="zh-CN" altLang="en-US" sz="373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的史传体文言文扩展到</a:t>
            </a:r>
            <a:r>
              <a:rPr lang="zh-CN" altLang="en-US" sz="373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以事为中心</a:t>
            </a:r>
            <a:r>
              <a:rPr lang="zh-CN" altLang="en-US" sz="373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的本末体文言文。</a:t>
            </a:r>
            <a:r>
              <a:rPr lang="zh-CN" altLang="en-US" sz="3730">
                <a:latin typeface="微软雅黑" panose="020b0503020204020204" pitchFamily="34" charset="-122"/>
                <a:ea typeface="微软雅黑" panose="020b0503020204020204" pitchFamily="34" charset="-122"/>
                <a:cs typeface="微软雅黑" panose="020b0503020204020204" pitchFamily="34" charset="-122"/>
              </a:rPr>
              <a:t>所选文本内容多是体现中国古代仁人志士、忠直之臣的爱国为民、经时济世、奋发有为、坚毅执着的深厚情怀和优秀品格。尤其是2021年的四个文本，更有助于学生了解古代</a:t>
            </a:r>
            <a:r>
              <a:rPr lang="zh-CN" altLang="en-US" sz="373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重视民生、强调法治、君明臣直、上下同心</a:t>
            </a:r>
            <a:r>
              <a:rPr lang="zh-CN" altLang="en-US" sz="373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【回应现实】</a:t>
            </a:r>
            <a:r>
              <a:rPr lang="zh-CN" altLang="en-US" sz="3730">
                <a:latin typeface="微软雅黑" panose="020b0503020204020204" pitchFamily="34" charset="-122"/>
                <a:ea typeface="微软雅黑" panose="020b0503020204020204" pitchFamily="34" charset="-122"/>
                <a:cs typeface="微软雅黑" panose="020b0503020204020204" pitchFamily="34" charset="-122"/>
              </a:rPr>
              <a:t>的优良传统。</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2390" y="803910"/>
            <a:ext cx="12119610" cy="5887720"/>
          </a:xfrm>
        </p:spPr>
        <p:txBody>
          <a:bodyPr>
            <a:noAutofit/>
          </a:bodyPr>
          <a:lstStyle/>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8</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数字</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在诗歌中特别常见，请你从</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李白</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的诗中，找出</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任意两句（无需上下句对应，单独一句诗就可）带数字的诗句</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。“_________，_________”。</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（要求</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作者</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跳跃）</a:t>
            </a: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9</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.辛弃疾常使用大量的</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军事化意象</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，让充斥女性柔婉之美的宋词有了</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昂扬的血性之美</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，如“</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（意象</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风格）</a:t>
            </a: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.诗歌是语言的艺术。</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叠词</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作为一种特殊的语言现象，既可摹声，又可摹色，使表达的意象更加确切。在古代诗歌中运用叠词来摹声的诗句有：“</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（语言）</a:t>
            </a: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11</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.《论语》是儒家学派的经典著作，几千年来对后世产生了很大的影响，有很多</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成语</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都是源自于此，如“</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（成语理解）</a:t>
            </a: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12</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传统节日</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是中华民族悠久历史文化的重要组成部分，古诗词中描写</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七夕</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这一传统节日的诗句有：“</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（节日文化）</a:t>
            </a: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13</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送别诗</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是古代诗歌中非常重要的一种类型，其中“</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”两句借景抒情，道出了分别时的依依不舍与伤感。</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（诗歌类型）</a:t>
            </a: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14</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“月”和“影”</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是典型的诗歌意象，我国古代诗歌中同时写到月光和疏影交横的句子有“</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（意象叠加：意象</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意象</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a:t>
            </a:r>
          </a:p>
          <a:p>
            <a:pPr marL="0" indent="0" fontAlgn="auto">
              <a:lnSpc>
                <a:spcPct val="100000"/>
              </a:lnSpc>
              <a:spcBef>
                <a:spcPct val="0"/>
              </a:spcBef>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15</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先贤文学作品中，很多诗文都带有一定的</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思辨性</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，如“</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b="1" u="sng">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”就对学习和思考之间的关系进行了讨论。</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（二元关系思辨：学习</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思考）</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54710"/>
            <a:ext cx="12119610" cy="5938520"/>
          </a:xfrm>
        </p:spPr>
        <p:txBody>
          <a:bodyPr>
            <a:normAutofit/>
          </a:bodyPr>
          <a:lstStyle/>
          <a:p>
            <a:pPr marL="0" indent="0" fontAlgn="auto">
              <a:lnSpc>
                <a:spcPct val="100000"/>
              </a:lnSpc>
              <a:spcBef>
                <a:spcPct val="0"/>
              </a:spcBef>
              <a:buNone/>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理解性默写与鉴赏评论的结合：</a:t>
            </a:r>
          </a:p>
          <a:p>
            <a:pPr marL="0" indent="812800"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古今独步的句中化境</a:t>
            </a:r>
          </a:p>
          <a:p>
            <a:pPr marL="0" indent="812800"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杜甫《登高》中集中表现了夔州秋天的典型特征的句子是:</a:t>
            </a:r>
            <a:r>
              <a:rPr lang="zh-CN" altLang="en-US" sz="3200" b="1" u="sng">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u="sng">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。沉郁悲凉，前人把这两句誉为“古今独步”的“句中化境”。</a:t>
            </a:r>
          </a:p>
          <a:p>
            <a:pPr marL="0" indent="812800"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《师说》古诗文背诵答案是：风急天高猿啸哀，渚清沙白鸟飞回。</a:t>
            </a:r>
          </a:p>
          <a:p>
            <a:pPr marL="0" indent="812800"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《必刷题》给的答案是：无边落木萧萧下，不尽长江滚滚来。</a:t>
            </a:r>
          </a:p>
          <a:p>
            <a:pPr marL="0" indent="812800"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你支持哪种观点？请谈谈你的理由并结合诗句进行深入分析。</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54710"/>
            <a:ext cx="12119610" cy="5938520"/>
          </a:xfrm>
        </p:spPr>
        <p:txBody>
          <a:bodyPr>
            <a:noAutofit/>
          </a:bodyPr>
          <a:lstStyle/>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刘禹汐</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我认为应该选“无边落木萧萧下，不尽长江滚滚来”（ ①句）</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理由如下：</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（1）“典型特征”：重要的、独特的，具有代表性的特征。</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“风急天高猿啸哀，渚清沙白鸟飞回”（ ②）特征过多、过散，不够独特没有典型性。①句“无边落木，不尽长江”为夔州特有景观，可显出题于“典型”。</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（2）“沉郁悲凉”：</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①句不显“哀”字，“无边”“萧萧”可看出诗人心中辽阔悲戚，寓情于景；②句客观叙景，虽有“哀”字，却是“猿啸哀”。真正诗人内心的情感绝不在字面写“哀”。</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（3）“古今独步”： </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①句为诗人神来之笔，名冠诗坛，其中内蕴可为“古今独步”。</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②句只是开篇张本，不够知名，精彩程度绝称不上古今独步。</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（4）“句中化境”：</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①句：“落木萧萧，长江滚滚”用词已臻化境，其中时间空间浩瀚渺然可见诗人造诣，堪称化境。”</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②句铺排意象，可见“意境”未见“化境”，不足以彰显诗人功底。</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（附：意境：把文字转化为一种意境，让读者看到文字以外的境象。化境：某方面成就达到一定水平和高度。）</a:t>
            </a:r>
          </a:p>
          <a:p>
            <a:pPr marL="0" indent="508000" fontAlgn="auto">
              <a:lnSpc>
                <a:spcPct val="100000"/>
              </a:lnSpc>
              <a:spcBef>
                <a:spcPct val="0"/>
              </a:spcBef>
            </a:pP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1904刘禹汐</a:t>
            </a:r>
          </a:p>
        </p:txBody>
      </p:sp>
      <p:pic>
        <p:nvPicPr>
          <p:cNvPr id="3" name="图片 3"/>
          <p:cNvPicPr>
            <a:picLocks noChangeAspect="1"/>
          </p:cNvPicPr>
          <p:nvPr/>
        </p:nvPicPr>
        <p:blipFill>
          <a:blip r:embed="rId2"/>
          <a:stretch>
            <a:fillRect/>
          </a:stretch>
        </p:blipFill>
        <p:spPr>
          <a:xfrm>
            <a:off x="-105410" y="-635"/>
            <a:ext cx="12297410" cy="6858635"/>
          </a:xfrm>
          <a:prstGeom prst="rect">
            <a:avLst/>
          </a:prstGeom>
        </p:spPr>
      </p:pic>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54710"/>
            <a:ext cx="12119610" cy="5938520"/>
          </a:xfrm>
        </p:spPr>
        <p:txBody>
          <a:bodyPr>
            <a:normAutofit fontScale="60000"/>
          </a:bodyPr>
          <a:lstStyle/>
          <a:p>
            <a:pPr marL="0" indent="482600" algn="l" fontAlgn="auto">
              <a:lnSpc>
                <a:spcPct val="100000"/>
              </a:lnSpc>
              <a:spcBef>
                <a:spcPct val="0"/>
              </a:spcBef>
            </a:pPr>
            <a:r>
              <a:rPr lang="en-US" alt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1904</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张维佳</a:t>
            </a:r>
          </a:p>
          <a:p>
            <a:pPr marL="0" indent="482600" algn="l"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我认为“无边落木萧萧下，不尽长江滚滚来”更恰当。</a:t>
            </a:r>
          </a:p>
          <a:p>
            <a:pPr marL="0" indent="482600" algn="l"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“风急天高猿啸哀，渚清沙白鸟飞回”主写景，水上景，含有秋天特征，但仅是特征，运用列锦的方法将景物描绘出来而已。</a:t>
            </a:r>
          </a:p>
          <a:p>
            <a:pPr marL="0" indent="482600" algn="l"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而“无边落木萧萧下，不尽长江滚滚来”中“落木”是秋天的典型特征。试问，谈到秋天，我们先想到的是狂风骤雨，猿之哀啼，还是无边落叶，洒满天际？答案自然是后者。</a:t>
            </a:r>
          </a:p>
          <a:p>
            <a:pPr marL="0" indent="482600" algn="l"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题中问典型特征，所以肯定要以“无边落木”为主，至于其中表达的“人生短暂，时间无穷”的哲理只是由这“无边落木”之景的引申，总不能因为这句话说了理就不是写景吧。</a:t>
            </a:r>
          </a:p>
          <a:p>
            <a:pPr marL="0" indent="482600" algn="l" fontAlgn="auto">
              <a:lnSpc>
                <a:spcPct val="100000"/>
              </a:lnSpc>
              <a:spcBef>
                <a:spcPct val="0"/>
              </a:spcBef>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《说木叶》我们都学过，其中把“无边落木萧萧下”评价的多美啊，这句话把景写得这么好大抵也是可以配得上后面“古今独步”中的“句中化境”罢。</a:t>
            </a:r>
          </a:p>
          <a:p>
            <a:pPr marL="0" indent="482600" algn="l"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另外，这种前人说的话中的关键词网上都有吧，搜一下再问恐怕会更妥当一些，补充一点搜到的东西:</a:t>
            </a:r>
          </a:p>
          <a:p>
            <a:pPr marL="0" indent="482600" algn="l" fontAlgn="auto">
              <a:lnSpc>
                <a:spcPct val="100000"/>
              </a:lnSpc>
              <a:spcBef>
                <a:spcPct val="0"/>
              </a:spcBef>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“化境”，道家境界之一。用在文学艺术上，是指语言转化成一种意境，让读者看到文字以外的境象，给读者一个想像的空间。</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482600" algn="l"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风急”一联虽有意境，但多为“句中之境”，也就是说，是文字带给我们的画面，但如果称之为“化境”不免有些过了。而“无边”一联，给我们带来了文字之外的境象，太空浩茫，岁月悠久，年华已逝,壮志未酬，然宇宙无穷，生命不息，感天慨地，何等悲壮。“无边落木潇潇下，不尽长江滚滚来”这一“化境”，达到常人难以企及的水平和高度，有出神入化之笔力，给人美的享受，给人艺术的感染。称之“独步”，可也。</a:t>
            </a:r>
          </a:p>
          <a:p>
            <a:pPr marL="0" indent="482600" algn="l" fontAlgn="auto">
              <a:lnSpc>
                <a:spcPct val="100000"/>
              </a:lnSpc>
              <a:spcBef>
                <a:spcPct val="0"/>
              </a:spcBef>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自上述而观之，“无边落木萧萧下，不尽长江滚滚来”更恰当些。</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54710"/>
            <a:ext cx="12119610" cy="5938520"/>
          </a:xfrm>
        </p:spPr>
        <p:txBody>
          <a:bodyPr>
            <a:normAutofit/>
          </a:bodyPr>
          <a:lstStyle/>
          <a:p>
            <a:pPr marL="0" indent="1219200" algn="ctr" fontAlgn="auto">
              <a:lnSpc>
                <a:spcPct val="100000"/>
              </a:lnSpc>
              <a:spcBef>
                <a:spcPct val="0"/>
              </a:spcBef>
            </a:pPr>
            <a:endParaRPr 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1219200" algn="ctr" fontAlgn="auto">
              <a:lnSpc>
                <a:spcPct val="100000"/>
              </a:lnSpc>
              <a:spcBef>
                <a:spcPct val="0"/>
              </a:spcBef>
            </a:pPr>
            <a:endParaRPr 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1219200" algn="ctr" fontAlgn="auto">
              <a:lnSpc>
                <a:spcPct val="100000"/>
              </a:lnSpc>
              <a:spcBef>
                <a:spcPct val="0"/>
              </a:spcBef>
            </a:pPr>
            <a:endParaRPr 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1219200" algn="ctr" fontAlgn="auto">
              <a:lnSpc>
                <a:spcPct val="100000"/>
              </a:lnSpc>
              <a:spcBef>
                <a:spcPct val="0"/>
              </a:spcBef>
            </a:pPr>
            <a:r>
              <a:rPr lang="zh-CN" sz="4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感谢聆听，欢迎批评指正！</a:t>
            </a:r>
          </a:p>
        </p:txBody>
      </p:sp>
      <p:pic>
        <p:nvPicPr>
          <p:cNvPr id="7" name="New picture"/>
          <p:cNvPicPr/>
          <p:nvPr/>
        </p:nvPicPr>
        <p:blipFill>
          <a:blip r:embed="rId3"/>
          <a:stretch>
            <a:fillRect/>
          </a:stretch>
        </p:blipFill>
        <p:spPr>
          <a:xfrm>
            <a:off x="10883900" y="10934700"/>
            <a:ext cx="330200" cy="241300"/>
          </a:xfrm>
          <a:prstGeom prst="cube">
            <a:avLst/>
          </a:prstGeom>
        </p:spPr>
      </p:pic>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252730" y="944880"/>
            <a:ext cx="11717655" cy="5698490"/>
          </a:xfrm>
        </p:spPr>
        <p:txBody>
          <a:bodyPr>
            <a:noAutofit/>
          </a:bodyPr>
          <a:lstStyle/>
          <a:p>
            <a:pPr marL="0" indent="982980" fontAlgn="auto">
              <a:lnSpc>
                <a:spcPct val="100000"/>
              </a:lnSpc>
              <a:spcBef>
                <a:spcPct val="0"/>
              </a:spcBef>
            </a:pPr>
            <a:r>
              <a:rPr lang="zh-CN" altLang="en-US" sz="38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指导思想</a:t>
            </a:r>
            <a:r>
              <a:rPr lang="zh-CN" altLang="en-US" sz="3865">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865"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引领教学，教考衔接。</a:t>
            </a:r>
            <a:endParaRPr lang="zh-CN" altLang="en-US" sz="3865">
              <a:latin typeface="微软雅黑" panose="020b0503020204020204" pitchFamily="34" charset="-122"/>
              <a:ea typeface="微软雅黑" panose="020b0503020204020204" pitchFamily="34" charset="-122"/>
              <a:cs typeface="微软雅黑" panose="020b0503020204020204" pitchFamily="34" charset="-122"/>
            </a:endParaRPr>
          </a:p>
          <a:p>
            <a:pPr marL="0" indent="982980" fontAlgn="auto">
              <a:lnSpc>
                <a:spcPct val="100000"/>
              </a:lnSpc>
              <a:spcBef>
                <a:spcPct val="0"/>
              </a:spcBef>
            </a:pPr>
            <a:r>
              <a:rPr lang="zh-CN" altLang="en-US" sz="38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考查动向：</a:t>
            </a:r>
            <a:r>
              <a:rPr lang="zh-CN" altLang="en-US" sz="3865">
                <a:latin typeface="微软雅黑" panose="020b0503020204020204" pitchFamily="34" charset="-122"/>
                <a:ea typeface="微软雅黑" panose="020b0503020204020204" pitchFamily="34" charset="-122"/>
                <a:cs typeface="微软雅黑" panose="020b0503020204020204" pitchFamily="34" charset="-122"/>
              </a:rPr>
              <a:t>文言文阅读的断句、文化常识、文意理解和分析、翻译等题型</a:t>
            </a:r>
            <a:r>
              <a:rPr lang="zh-CN" altLang="en-US" sz="3865"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注重在</a:t>
            </a:r>
            <a:r>
              <a:rPr lang="zh-CN" altLang="en-US" sz="38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具体语境</a:t>
            </a:r>
            <a:r>
              <a:rPr lang="zh-CN" altLang="en-US" sz="3865"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中考查学生对文言知识的积累掌握和迁移运用</a:t>
            </a:r>
            <a:r>
              <a:rPr lang="zh-CN" altLang="en-US" sz="3865">
                <a:latin typeface="微软雅黑" panose="020b0503020204020204" pitchFamily="34" charset="-122"/>
                <a:ea typeface="微软雅黑" panose="020b0503020204020204" pitchFamily="34" charset="-122"/>
                <a:cs typeface="微软雅黑" panose="020b0503020204020204" pitchFamily="34" charset="-122"/>
              </a:rPr>
              <a:t>，其中</a:t>
            </a:r>
            <a:r>
              <a:rPr lang="zh-CN" altLang="en-US" sz="3865"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古代文化常识</a:t>
            </a:r>
            <a:r>
              <a:rPr lang="zh-CN" altLang="en-US" sz="3865">
                <a:latin typeface="微软雅黑" panose="020b0503020204020204" pitchFamily="34" charset="-122"/>
                <a:ea typeface="微软雅黑" panose="020b0503020204020204" pitchFamily="34" charset="-122"/>
                <a:cs typeface="微软雅黑" panose="020b0503020204020204" pitchFamily="34" charset="-122"/>
              </a:rPr>
              <a:t>一题逐渐</a:t>
            </a:r>
            <a:r>
              <a:rPr lang="zh-CN" altLang="en-US" sz="38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由对</a:t>
            </a:r>
            <a:r>
              <a:rPr lang="zh-CN" altLang="en-US" sz="3865"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静态知识的考查</a:t>
            </a:r>
            <a:r>
              <a:rPr lang="zh-CN" altLang="en-US" sz="38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向在</a:t>
            </a:r>
            <a:r>
              <a:rPr lang="zh-CN" altLang="en-US" sz="3865"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具体语境中对相关知识的理解运用的考查</a:t>
            </a:r>
            <a:r>
              <a:rPr lang="zh-CN" altLang="en-US" sz="3865"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方向转变</a:t>
            </a:r>
            <a:r>
              <a:rPr lang="zh-CN" altLang="en-US" sz="3865">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5090" y="804545"/>
            <a:ext cx="11970385" cy="5870575"/>
          </a:xfrm>
        </p:spPr>
        <p:txBody>
          <a:bodyPr>
            <a:noAutofit/>
          </a:bodyPr>
          <a:lstStyle/>
          <a:p>
            <a:pPr marL="0" indent="0" fontAlgn="auto">
              <a:lnSpc>
                <a:spcPct val="100000"/>
              </a:lnSpc>
              <a:spcBef>
                <a:spcPct val="0"/>
              </a:spcBef>
              <a:buNone/>
            </a:pPr>
            <a:endParaRPr sz="2665" b="1">
              <a:solidFill>
                <a:schemeClr val="tx1"/>
              </a:solidFill>
            </a:endParaRPr>
          </a:p>
          <a:p>
            <a:pPr marL="0" indent="0" fontAlgn="auto">
              <a:lnSpc>
                <a:spcPct val="100000"/>
              </a:lnSpc>
              <a:spcBef>
                <a:spcPct val="0"/>
              </a:spcBef>
              <a:buNone/>
            </a:pPr>
            <a:r>
              <a:rPr sz="2665" b="1">
                <a:solidFill>
                  <a:srgbClr val="FF0000"/>
                </a:solidFill>
              </a:rPr>
              <a:t>注意简答题（对文中内容和人物行为的分析理解），准确筛选信息并进行概括，避免摘抄原文或者机械翻译</a:t>
            </a:r>
            <a:r>
              <a:rPr sz="2665" b="1">
                <a:solidFill>
                  <a:schemeClr val="tx1"/>
                </a:solidFill>
              </a:rPr>
              <a:t>。</a:t>
            </a:r>
          </a:p>
          <a:p>
            <a:pPr marL="0" indent="0" fontAlgn="auto">
              <a:lnSpc>
                <a:spcPct val="100000"/>
              </a:lnSpc>
              <a:spcBef>
                <a:spcPct val="0"/>
              </a:spcBef>
              <a:buNone/>
            </a:pPr>
            <a:r>
              <a:rPr sz="2665"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文言文阅读考查不再局限于对文言文断句、文化常识以及浅层次的文意把握，还考查考生对文章内容的分析，这就需要考生</a:t>
            </a:r>
            <a:r>
              <a:rPr sz="2665" b="1">
                <a:solidFill>
                  <a:srgbClr val="0B5FD1"/>
                </a:solidFill>
                <a:latin typeface="宋体" panose="02010600030101010101" pitchFamily="2" charset="-122"/>
                <a:ea typeface="宋体" panose="02010600030101010101" pitchFamily="2" charset="-122"/>
                <a:cs typeface="宋体" panose="02010600030101010101" pitchFamily="2" charset="-122"/>
                <a:sym typeface="+mn-ea"/>
              </a:rPr>
              <a:t>对</a:t>
            </a:r>
            <a:r>
              <a:rPr sz="2665" b="1">
                <a:solidFill>
                  <a:srgbClr val="0B5FD1"/>
                </a:solidFill>
                <a:latin typeface="微软雅黑" panose="020b0503020204020204" pitchFamily="34" charset="-122"/>
                <a:cs typeface="宋体" panose="02010600030101010101" pitchFamily="2" charset="-122"/>
                <a:sym typeface="+mn-ea"/>
              </a:rPr>
              <a:t>文本理解更准确和深入，能够对人物和事件作出判断。</a:t>
            </a:r>
          </a:p>
          <a:p>
            <a:pPr marL="0" indent="0" fontAlgn="auto">
              <a:lnSpc>
                <a:spcPct val="100000"/>
              </a:lnSpc>
              <a:spcBef>
                <a:spcPct val="0"/>
              </a:spcBef>
              <a:buNone/>
            </a:pPr>
            <a:r>
              <a:rPr sz="2665" b="1">
                <a:solidFill>
                  <a:schemeClr val="tx1"/>
                </a:solidFill>
              </a:rPr>
              <a:t>【关注】</a:t>
            </a:r>
            <a:r>
              <a:rPr lang="en-US" altLang="zh-CN" sz="2665" b="1">
                <a:solidFill>
                  <a:schemeClr val="tx1"/>
                </a:solidFill>
              </a:rPr>
              <a:t>1.</a:t>
            </a:r>
            <a:r>
              <a:rPr sz="2665" b="1">
                <a:solidFill>
                  <a:schemeClr val="tx1"/>
                </a:solidFill>
              </a:rPr>
              <a:t>选文有向</a:t>
            </a:r>
            <a:r>
              <a:rPr sz="2665" b="1">
                <a:solidFill>
                  <a:srgbClr val="0B5FD1"/>
                </a:solidFill>
              </a:rPr>
              <a:t>非连续性文本靠近的趋势</a:t>
            </a:r>
            <a:r>
              <a:rPr sz="2665" b="1">
                <a:solidFill>
                  <a:schemeClr val="tx1"/>
                </a:solidFill>
              </a:rPr>
              <a:t>，</a:t>
            </a:r>
            <a:r>
              <a:rPr sz="2665" b="1">
                <a:solidFill>
                  <a:srgbClr val="0B5FD1"/>
                </a:solidFill>
              </a:rPr>
              <a:t>人物传记</a:t>
            </a:r>
            <a:r>
              <a:rPr lang="en-US" altLang="zh-CN" sz="2665" b="1">
                <a:solidFill>
                  <a:srgbClr val="0B5FD1"/>
                </a:solidFill>
              </a:rPr>
              <a:t>+</a:t>
            </a:r>
            <a:r>
              <a:rPr sz="2665" b="1">
                <a:solidFill>
                  <a:srgbClr val="0B5FD1"/>
                </a:solidFill>
              </a:rPr>
              <a:t>议论分析</a:t>
            </a:r>
            <a:r>
              <a:rPr sz="2665" b="1">
                <a:solidFill>
                  <a:schemeClr val="tx1"/>
                </a:solidFill>
              </a:rPr>
              <a:t>，借鉴北京卷</a:t>
            </a:r>
            <a:r>
              <a:rPr lang="zh-CN" sz="2665" b="1">
                <a:solidFill>
                  <a:schemeClr val="tx1"/>
                </a:solidFill>
              </a:rPr>
              <a:t>或上海卷</a:t>
            </a:r>
            <a:r>
              <a:rPr sz="2665" b="1">
                <a:solidFill>
                  <a:schemeClr val="tx1"/>
                </a:solidFill>
              </a:rPr>
              <a:t>文言文命题，难度可能加大。</a:t>
            </a:r>
          </a:p>
          <a:p>
            <a:pPr marL="0" lvl="0" indent="0" algn="l" fontAlgn="auto">
              <a:lnSpc>
                <a:spcPct val="100000"/>
              </a:lnSpc>
              <a:spcBef>
                <a:spcPct val="0"/>
              </a:spcBef>
              <a:buClrTx/>
              <a:buSzTx/>
              <a:buFontTx/>
              <a:buNone/>
            </a:pPr>
            <a:r>
              <a:rPr lang="en-US" altLang="zh-CN" sz="2665" b="1">
                <a:solidFill>
                  <a:schemeClr val="tx1"/>
                </a:solidFill>
              </a:rPr>
              <a:t>2.</a:t>
            </a:r>
            <a:r>
              <a:rPr sz="2665" b="1">
                <a:solidFill>
                  <a:schemeClr val="tx1"/>
                </a:solidFill>
                <a:latin typeface="黑体" panose="02010609060101010101" pitchFamily="49" charset="-122"/>
                <a:ea typeface="黑体" panose="02010609060101010101" pitchFamily="49" charset="-122"/>
                <a:sym typeface="+mn-ea"/>
              </a:rPr>
              <a:t>用现代观念审视古代作品和人物，</a:t>
            </a:r>
            <a:r>
              <a:rPr sz="2665" b="1">
                <a:solidFill>
                  <a:srgbClr val="0B5FD1"/>
                </a:solidFill>
                <a:latin typeface="黑体" panose="02010609060101010101" pitchFamily="49" charset="-122"/>
                <a:ea typeface="黑体" panose="02010609060101010101" pitchFamily="49" charset="-122"/>
                <a:sym typeface="+mn-ea"/>
              </a:rPr>
              <a:t>注重挖掘古代作品的当代价值与意义</a:t>
            </a:r>
            <a:r>
              <a:rPr sz="2665" b="1">
                <a:solidFill>
                  <a:schemeClr val="tx1"/>
                </a:solidFill>
                <a:latin typeface="黑体" panose="02010609060101010101" pitchFamily="49" charset="-122"/>
                <a:ea typeface="黑体" panose="02010609060101010101" pitchFamily="49" charset="-122"/>
                <a:sym typeface="+mn-ea"/>
              </a:rPr>
              <a:t>。</a:t>
            </a:r>
          </a:p>
          <a:p>
            <a:pPr marL="0" lvl="0" indent="0" algn="l" fontAlgn="auto">
              <a:lnSpc>
                <a:spcPct val="100000"/>
              </a:lnSpc>
              <a:spcBef>
                <a:spcPct val="0"/>
              </a:spcBef>
              <a:buClrTx/>
              <a:buSzTx/>
              <a:buFontTx/>
              <a:buNone/>
            </a:pPr>
            <a:r>
              <a:rPr lang="en-US" altLang="zh-CN" sz="2665" b="1">
                <a:solidFill>
                  <a:schemeClr val="tx1"/>
                </a:solidFill>
                <a:latin typeface="黑体" panose="02010609060101010101" pitchFamily="49" charset="-122"/>
                <a:ea typeface="黑体" panose="02010609060101010101" pitchFamily="49" charset="-122"/>
                <a:sym typeface="+mn-ea"/>
              </a:rPr>
              <a:t>3.</a:t>
            </a:r>
            <a:r>
              <a:rPr sz="2665" b="1">
                <a:solidFill>
                  <a:srgbClr val="0B5FD1"/>
                </a:solidFill>
                <a:latin typeface="黑体" panose="02010609060101010101" pitchFamily="49" charset="-122"/>
                <a:ea typeface="黑体" panose="02010609060101010101" pitchFamily="49" charset="-122"/>
                <a:sym typeface="+mn-ea"/>
              </a:rPr>
              <a:t>选文中的人物可能并不完美</a:t>
            </a:r>
            <a:r>
              <a:rPr sz="2665" b="1">
                <a:solidFill>
                  <a:schemeClr val="tx1"/>
                </a:solidFill>
                <a:latin typeface="黑体" panose="02010609060101010101" pitchFamily="49" charset="-122"/>
                <a:ea typeface="黑体" panose="02010609060101010101" pitchFamily="49" charset="-122"/>
                <a:sym typeface="+mn-ea"/>
              </a:rPr>
              <a:t>，如《汉书</a:t>
            </a:r>
            <a:r>
              <a:rPr lang="en-US" altLang="zh-CN" sz="2665" b="1">
                <a:solidFill>
                  <a:schemeClr val="tx1"/>
                </a:solidFill>
                <a:latin typeface="黑体" panose="02010609060101010101" pitchFamily="49" charset="-122"/>
                <a:ea typeface="黑体" panose="02010609060101010101" pitchFamily="49" charset="-122"/>
                <a:sym typeface="+mn-ea"/>
              </a:rPr>
              <a:t>.</a:t>
            </a:r>
            <a:r>
              <a:rPr sz="2665" b="1">
                <a:solidFill>
                  <a:schemeClr val="tx1"/>
                </a:solidFill>
                <a:latin typeface="黑体" panose="02010609060101010101" pitchFamily="49" charset="-122"/>
                <a:ea typeface="黑体" panose="02010609060101010101" pitchFamily="49" charset="-122"/>
                <a:sym typeface="+mn-ea"/>
              </a:rPr>
              <a:t>霍光传》</a:t>
            </a:r>
          </a:p>
          <a:p>
            <a:pPr marL="0" lvl="0" indent="0" algn="l" fontAlgn="auto">
              <a:lnSpc>
                <a:spcPct val="100000"/>
              </a:lnSpc>
              <a:spcBef>
                <a:spcPct val="0"/>
              </a:spcBef>
              <a:buClrTx/>
              <a:buSzTx/>
              <a:buFontTx/>
              <a:buNone/>
            </a:pPr>
            <a:r>
              <a:rPr sz="2665"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严延年：光擅废立，亡人臣礼，不道。</a:t>
            </a:r>
          </a:p>
          <a:p>
            <a:pPr marL="0" lvl="0" indent="0" algn="l" fontAlgn="auto">
              <a:lnSpc>
                <a:spcPct val="100000"/>
              </a:lnSpc>
              <a:spcBef>
                <a:spcPct val="0"/>
              </a:spcBef>
              <a:buClrTx/>
              <a:buSzTx/>
              <a:buFontTx/>
              <a:buNone/>
            </a:pPr>
            <a:r>
              <a:rPr sz="2665"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班固：霍光受襁褓之托，任汉室之寄，匡国家，安社稷，拥昭，立宣，虽周公、阿衡何以加此!然光不学亡术，暗于大理;阴妻邪谋，立女为后，湛溺盈溢之欲，以增颠覆之祸，死才三年，宗族诛夷，哀哉!</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803271" y="1306812"/>
            <a:ext cx="10585461" cy="829945"/>
          </a:xfrm>
          <a:prstGeom prst="rect">
            <a:avLst/>
          </a:prstGeom>
          <a:noFill/>
        </p:spPr>
        <p:txBody>
          <a:bodyPr wrap="square" rtlCol="0" anchor="t">
            <a:spAutoFit/>
          </a:bodyPr>
          <a:lstStyle/>
          <a:p>
            <a:pPr indent="609600" algn="just" fontAlgn="auto">
              <a:lnSpc>
                <a:spcPct val="10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选材：</a:t>
            </a:r>
            <a:r>
              <a:rPr lang="zh-CN"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文本材料都节选自</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二十四史</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皆以人物（</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能臣、名流、名将</a:t>
            </a:r>
            <a:r>
              <a:rPr lang="zh-CN"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）为中心</a:t>
            </a:r>
            <a:r>
              <a:rPr lang="en-US"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通过人物的言行和典型事例来突出人物的品行和才能。</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471650" y="431281"/>
            <a:ext cx="2602857" cy="686901"/>
          </a:xfrm>
          <a:prstGeom prst="rect">
            <a:avLst/>
          </a:prstGeom>
          <a:solidFill>
            <a:schemeClr val="accent1">
              <a:lumMod val="20000"/>
              <a:lumOff val="80000"/>
            </a:schemeClr>
          </a:solidFill>
        </p:spPr>
        <p:style>
          <a:lnRef idx="0">
            <a:schemeClr val="accent5"/>
          </a:lnRef>
          <a:fillRef idx="3">
            <a:schemeClr val="accent5"/>
          </a:fillRef>
          <a:effectRef idx="3">
            <a:schemeClr val="accent5"/>
          </a:effectRef>
          <a:fontRef idx="minor">
            <a:schemeClr val="lt1"/>
          </a:fontRef>
        </p:style>
        <p:txBody>
          <a:bodyPr vert="horz" lIns="91412" tIns="45704" rIns="91412" bIns="45704" rtlCol="0" anchor="ctr" anchorCtr="0"/>
          <a:lstStyle>
            <a:lvl1pPr algn="l" defTabSz="914400" rtl="0" eaLnBrk="1" latinLnBrk="0" hangingPunct="1">
              <a:lnSpc>
                <a:spcPct val="120000"/>
              </a:lnSpc>
              <a:spcBef>
                <a:spcPct val="0"/>
              </a:spcBef>
              <a:buNone/>
              <a:defRPr sz="4400" kern="1200">
                <a:solidFill>
                  <a:schemeClr val="lt1"/>
                </a:solidFill>
                <a:latin typeface="+mj-lt"/>
                <a:ea typeface="+mj-ea"/>
                <a:cs typeface="+mj-cs"/>
              </a:defRPr>
            </a:lvl1pPr>
          </a:lstStyle>
          <a:p>
            <a:pPr algn="ctr"/>
            <a:r>
              <a:rPr lang="zh-CN" altLang="en-US" sz="3200">
                <a:solidFill>
                  <a:srgbClr val="FF0000"/>
                </a:solidFill>
                <a:latin typeface="微软雅黑" panose="020b0503020204020204" pitchFamily="34" charset="-122"/>
                <a:ea typeface="微软雅黑" panose="020b0503020204020204" pitchFamily="34" charset="-122"/>
              </a:rPr>
              <a:t>人物传记</a:t>
            </a:r>
          </a:p>
        </p:txBody>
      </p:sp>
      <p:grpSp>
        <p:nvGrpSpPr>
          <p:cNvPr id="17" name="组合 16"/>
          <p:cNvGrpSpPr/>
          <p:nvPr/>
        </p:nvGrpSpPr>
        <p:grpSpPr>
          <a:xfrm>
            <a:off x="718878" y="2521173"/>
            <a:ext cx="10884388" cy="3718021"/>
            <a:chOff x="2111" y="4136"/>
            <a:chExt cx="15944" cy="5201"/>
          </a:xfrm>
        </p:grpSpPr>
        <p:grpSp>
          <p:nvGrpSpPr>
            <p:cNvPr id="8" name="组合 7"/>
            <p:cNvGrpSpPr/>
            <p:nvPr/>
          </p:nvGrpSpPr>
          <p:grpSpPr>
            <a:xfrm>
              <a:off x="2111" y="5638"/>
              <a:ext cx="853" cy="2217"/>
              <a:chOff x="2400" y="6552"/>
              <a:chExt cx="853" cy="2217"/>
            </a:xfrm>
          </p:grpSpPr>
          <p:sp>
            <p:nvSpPr>
              <p:cNvPr id="7" name="圆角矩形 6"/>
              <p:cNvSpPr/>
              <p:nvPr/>
            </p:nvSpPr>
            <p:spPr>
              <a:xfrm>
                <a:off x="2400" y="6552"/>
                <a:ext cx="853" cy="2217"/>
              </a:xfrm>
              <a:prstGeom prst="roundRect">
                <a:avLst/>
              </a:prstGeom>
              <a:solidFill>
                <a:srgbClr val="00B2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445" y="6552"/>
                <a:ext cx="808" cy="2217"/>
              </a:xfrm>
              <a:prstGeom prst="rect">
                <a:avLst/>
              </a:prstGeom>
              <a:solidFill>
                <a:srgbClr val="115686"/>
              </a:solidFill>
              <a:effectLst/>
            </p:spPr>
            <p:txBody>
              <a:bodyPr vert="eaVert" wrap="square" rtlCol="0">
                <a:spAutoFit/>
              </a:bodyPr>
              <a:lstStyle/>
              <a:p>
                <a:pPr algn="ctr"/>
                <a:r>
                  <a:rPr lang="zh-CN" altLang="en-US" sz="2400">
                    <a:solidFill>
                      <a:schemeClr val="bg1"/>
                    </a:solidFill>
                  </a:rPr>
                  <a:t>人物传记</a:t>
                </a:r>
              </a:p>
            </p:txBody>
          </p:sp>
        </p:grpSp>
        <p:sp>
          <p:nvSpPr>
            <p:cNvPr id="9" name="文本框 8"/>
            <p:cNvSpPr txBox="1"/>
            <p:nvPr/>
          </p:nvSpPr>
          <p:spPr>
            <a:xfrm>
              <a:off x="3757" y="5010"/>
              <a:ext cx="1959" cy="558"/>
            </a:xfrm>
            <a:prstGeom prst="rect">
              <a:avLst/>
            </a:prstGeom>
            <a:noFill/>
            <a:ln w="28575">
              <a:solidFill>
                <a:srgbClr val="115686"/>
              </a:solidFill>
            </a:ln>
          </p:spPr>
          <p:txBody>
            <a:bodyPr wrap="square" rtlCol="0">
              <a:spAutoFit/>
            </a:bodyPr>
            <a:lstStyle/>
            <a:p>
              <a:r>
                <a:rPr lang="zh-CN" altLang="en-US" sz="2000" b="1"/>
                <a:t>语言特点</a:t>
              </a:r>
            </a:p>
          </p:txBody>
        </p:sp>
        <p:sp>
          <p:nvSpPr>
            <p:cNvPr id="10" name="文本框 9"/>
            <p:cNvSpPr txBox="1"/>
            <p:nvPr/>
          </p:nvSpPr>
          <p:spPr>
            <a:xfrm>
              <a:off x="3757" y="7855"/>
              <a:ext cx="1959" cy="558"/>
            </a:xfrm>
            <a:prstGeom prst="rect">
              <a:avLst/>
            </a:prstGeom>
            <a:noFill/>
            <a:ln w="28575">
              <a:solidFill>
                <a:srgbClr val="115686"/>
              </a:solidFill>
            </a:ln>
          </p:spPr>
          <p:txBody>
            <a:bodyPr wrap="square" rtlCol="0">
              <a:spAutoFit/>
            </a:bodyPr>
            <a:lstStyle/>
            <a:p>
              <a:pPr algn="l">
                <a:buClrTx/>
                <a:buSzTx/>
                <a:buFontTx/>
              </a:pPr>
              <a:r>
                <a:rPr lang="zh-CN" altLang="en-US" sz="2000" b="1"/>
                <a:t>结构特点</a:t>
              </a:r>
            </a:p>
          </p:txBody>
        </p:sp>
        <p:sp>
          <p:nvSpPr>
            <p:cNvPr id="11" name="文本框 10"/>
            <p:cNvSpPr txBox="1"/>
            <p:nvPr/>
          </p:nvSpPr>
          <p:spPr>
            <a:xfrm>
              <a:off x="7585" y="4136"/>
              <a:ext cx="10469" cy="558"/>
            </a:xfrm>
            <a:prstGeom prst="rect">
              <a:avLst/>
            </a:prstGeom>
            <a:noFill/>
          </p:spPr>
          <p:txBody>
            <a:bodyPr wrap="square" rtlCol="0">
              <a:spAutoFit/>
            </a:bodyPr>
            <a:lstStyle/>
            <a:p>
              <a:r>
                <a:rPr lang="zh-CN" altLang="en-US" sz="2000"/>
                <a:t>凝练概括，间有细节描写</a:t>
              </a:r>
            </a:p>
          </p:txBody>
        </p:sp>
        <p:sp>
          <p:nvSpPr>
            <p:cNvPr id="12" name="文本框 11"/>
            <p:cNvSpPr txBox="1"/>
            <p:nvPr/>
          </p:nvSpPr>
          <p:spPr>
            <a:xfrm>
              <a:off x="7585" y="5010"/>
              <a:ext cx="10469" cy="558"/>
            </a:xfrm>
            <a:prstGeom prst="rect">
              <a:avLst/>
            </a:prstGeom>
            <a:noFill/>
          </p:spPr>
          <p:txBody>
            <a:bodyPr wrap="square" rtlCol="0">
              <a:spAutoFit/>
            </a:bodyPr>
            <a:lstStyle/>
            <a:p>
              <a:r>
                <a:rPr lang="zh-CN" altLang="en-US" sz="2000"/>
                <a:t>善用"春秋笔法"（一字寓褒贬）</a:t>
              </a:r>
              <a:endParaRPr lang="zh-CN" altLang="en-US"/>
            </a:p>
          </p:txBody>
        </p:sp>
        <p:sp>
          <p:nvSpPr>
            <p:cNvPr id="13" name="文本框 12"/>
            <p:cNvSpPr txBox="1"/>
            <p:nvPr/>
          </p:nvSpPr>
          <p:spPr>
            <a:xfrm>
              <a:off x="7585" y="5884"/>
              <a:ext cx="10458" cy="558"/>
            </a:xfrm>
            <a:prstGeom prst="rect">
              <a:avLst/>
            </a:prstGeom>
            <a:noFill/>
          </p:spPr>
          <p:txBody>
            <a:bodyPr wrap="square" rtlCol="0">
              <a:spAutoFit/>
            </a:bodyPr>
            <a:lstStyle/>
            <a:p>
              <a:r>
                <a:rPr lang="zh-CN" altLang="en-US" sz="2000"/>
                <a:t>有特定的用语习惯（如称人一般只称"名"）</a:t>
              </a:r>
              <a:endParaRPr lang="zh-CN" altLang="en-US"/>
            </a:p>
          </p:txBody>
        </p:sp>
        <p:sp>
          <p:nvSpPr>
            <p:cNvPr id="14" name="文本框 13"/>
            <p:cNvSpPr txBox="1"/>
            <p:nvPr/>
          </p:nvSpPr>
          <p:spPr>
            <a:xfrm>
              <a:off x="7584" y="6931"/>
              <a:ext cx="10433" cy="558"/>
            </a:xfrm>
            <a:prstGeom prst="rect">
              <a:avLst/>
            </a:prstGeom>
            <a:noFill/>
          </p:spPr>
          <p:txBody>
            <a:bodyPr wrap="square" rtlCol="0">
              <a:spAutoFit/>
            </a:bodyPr>
            <a:lstStyle/>
            <a:p>
              <a:r>
                <a:rPr lang="zh-CN" altLang="en-US" sz="2000"/>
                <a:t>开头：简要介绍传主基本信息（姓名、籍贯、家庭）</a:t>
              </a:r>
            </a:p>
          </p:txBody>
        </p:sp>
        <p:sp>
          <p:nvSpPr>
            <p:cNvPr id="15" name="文本框 14"/>
            <p:cNvSpPr txBox="1"/>
            <p:nvPr/>
          </p:nvSpPr>
          <p:spPr>
            <a:xfrm>
              <a:off x="7585" y="7855"/>
              <a:ext cx="10468" cy="558"/>
            </a:xfrm>
            <a:prstGeom prst="rect">
              <a:avLst/>
            </a:prstGeom>
            <a:noFill/>
          </p:spPr>
          <p:txBody>
            <a:bodyPr wrap="square" rtlCol="0">
              <a:spAutoFit/>
            </a:bodyPr>
            <a:lstStyle/>
            <a:p>
              <a:r>
                <a:rPr lang="zh-CN" altLang="en-US" sz="2000"/>
                <a:t>中间：讲述传主的生平履历及主要事迹等</a:t>
              </a:r>
            </a:p>
          </p:txBody>
        </p:sp>
        <p:sp>
          <p:nvSpPr>
            <p:cNvPr id="16" name="文本框 15"/>
            <p:cNvSpPr txBox="1"/>
            <p:nvPr/>
          </p:nvSpPr>
          <p:spPr>
            <a:xfrm>
              <a:off x="7585" y="8779"/>
              <a:ext cx="10470" cy="558"/>
            </a:xfrm>
            <a:prstGeom prst="rect">
              <a:avLst/>
            </a:prstGeom>
            <a:noFill/>
          </p:spPr>
          <p:txBody>
            <a:bodyPr wrap="square" rtlCol="0">
              <a:spAutoFit/>
            </a:bodyPr>
            <a:lstStyle/>
            <a:p>
              <a:r>
                <a:rPr lang="zh-CN" altLang="en-US" sz="2000">
                  <a:sym typeface="+mn-ea"/>
                </a:rPr>
                <a:t>结尾：讲述传主结局、死后封赏等</a:t>
              </a:r>
              <a:endParaRPr lang="zh-CN" altLang="en-US"/>
            </a:p>
          </p:txBody>
        </p:sp>
        <p:grpSp>
          <p:nvGrpSpPr>
            <p:cNvPr id="23" name="组合 22"/>
            <p:cNvGrpSpPr/>
            <p:nvPr/>
          </p:nvGrpSpPr>
          <p:grpSpPr>
            <a:xfrm>
              <a:off x="2964" y="5327"/>
              <a:ext cx="808" cy="2846"/>
              <a:chOff x="2964" y="5327"/>
              <a:chExt cx="808" cy="2846"/>
            </a:xfrm>
          </p:grpSpPr>
          <p:cxnSp>
            <p:nvCxnSpPr>
              <p:cNvPr id="20" name="直接连接符 19"/>
              <p:cNvCxnSpPr/>
              <p:nvPr/>
            </p:nvCxnSpPr>
            <p:spPr>
              <a:xfrm flipV="1">
                <a:off x="2964" y="6743"/>
                <a:ext cx="318" cy="8"/>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rot="10800000" flipV="1">
                <a:off x="3281" y="5327"/>
                <a:ext cx="475" cy="1415"/>
              </a:xfrm>
              <a:prstGeom prst="bentConnector2">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22" name="肘形连接符 21"/>
              <p:cNvCxnSpPr/>
              <p:nvPr/>
            </p:nvCxnSpPr>
            <p:spPr>
              <a:xfrm rot="5400000" flipV="1">
                <a:off x="2754" y="7155"/>
                <a:ext cx="1546" cy="490"/>
              </a:xfrm>
              <a:prstGeom prst="bentConnector2">
                <a:avLst/>
              </a:prstGeom>
              <a:ln w="25400">
                <a:solidFill>
                  <a:srgbClr val="115686"/>
                </a:solidFill>
              </a:ln>
            </p:spPr>
            <p:style>
              <a:lnRef idx="2">
                <a:schemeClr val="dk1"/>
              </a:lnRef>
              <a:fillRef idx="0">
                <a:schemeClr val="dk1"/>
              </a:fillRef>
              <a:effectRef idx="1">
                <a:schemeClr val="dk1"/>
              </a:effectRef>
              <a:fontRef idx="minor">
                <a:schemeClr val="tx1"/>
              </a:fontRef>
            </p:style>
          </p:cxnSp>
        </p:grpSp>
        <p:grpSp>
          <p:nvGrpSpPr>
            <p:cNvPr id="48" name="组合 47"/>
            <p:cNvGrpSpPr/>
            <p:nvPr/>
          </p:nvGrpSpPr>
          <p:grpSpPr>
            <a:xfrm>
              <a:off x="5717" y="7295"/>
              <a:ext cx="1868" cy="1748"/>
              <a:chOff x="5717" y="7295"/>
              <a:chExt cx="1868" cy="1748"/>
            </a:xfrm>
          </p:grpSpPr>
          <p:cxnSp>
            <p:nvCxnSpPr>
              <p:cNvPr id="38" name="肘形连接符 37"/>
              <p:cNvCxnSpPr/>
              <p:nvPr/>
            </p:nvCxnSpPr>
            <p:spPr>
              <a:xfrm rot="10800000" flipV="1">
                <a:off x="6622" y="7295"/>
                <a:ext cx="963" cy="1040"/>
              </a:xfrm>
              <a:prstGeom prst="bentConnector2">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flipV="1">
                <a:off x="5717" y="8169"/>
                <a:ext cx="927" cy="2"/>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a:xfrm>
                <a:off x="6613" y="8189"/>
                <a:ext cx="973" cy="854"/>
              </a:xfrm>
              <a:prstGeom prst="bentConnector3">
                <a:avLst>
                  <a:gd name="adj1" fmla="val 719"/>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6621" y="8169"/>
                <a:ext cx="965" cy="3"/>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5739" y="4425"/>
              <a:ext cx="1868" cy="1748"/>
              <a:chOff x="5739" y="4425"/>
              <a:chExt cx="1868" cy="1748"/>
            </a:xfrm>
          </p:grpSpPr>
          <p:cxnSp>
            <p:nvCxnSpPr>
              <p:cNvPr id="43" name="肘形连接符 42"/>
              <p:cNvCxnSpPr/>
              <p:nvPr/>
            </p:nvCxnSpPr>
            <p:spPr>
              <a:xfrm rot="10800000" flipV="1">
                <a:off x="6644" y="4425"/>
                <a:ext cx="963" cy="1040"/>
              </a:xfrm>
              <a:prstGeom prst="bentConnector2">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flipV="1">
                <a:off x="5739" y="5299"/>
                <a:ext cx="927" cy="2"/>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5" name="肘形连接符 44"/>
              <p:cNvCxnSpPr/>
              <p:nvPr/>
            </p:nvCxnSpPr>
            <p:spPr>
              <a:xfrm>
                <a:off x="6634" y="5319"/>
                <a:ext cx="973" cy="854"/>
              </a:xfrm>
              <a:prstGeom prst="bentConnector3">
                <a:avLst>
                  <a:gd name="adj1" fmla="val 719"/>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643" y="5299"/>
                <a:ext cx="965" cy="3"/>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grpSp>
      </p:grpSp>
    </p:spTree>
    <p:custDataLst>
      <p:tags r:id="rId2"/>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800096" y="1638835"/>
            <a:ext cx="10596886" cy="829945"/>
          </a:xfrm>
          <a:prstGeom prst="rect">
            <a:avLst/>
          </a:prstGeom>
          <a:noFill/>
        </p:spPr>
        <p:txBody>
          <a:bodyPr wrap="square" rtlCol="0" anchor="t">
            <a:spAutoFit/>
          </a:bodyPr>
          <a:lstStyle/>
          <a:p>
            <a:pPr indent="609600" algn="just" fontAlgn="auto">
              <a:lnSpc>
                <a:spcPct val="10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选材：</a:t>
            </a:r>
            <a:r>
              <a:rPr lang="zh-CN"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文本材料都节选自《通鉴纪事本末》《宋史纪事本末》《元史纪事本末》等</a:t>
            </a:r>
            <a:endParaRPr lang="zh-CN" altLang="zh-CN" sz="24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345343" y="458634"/>
            <a:ext cx="2690466" cy="715469"/>
          </a:xfrm>
          <a:prstGeom prst="rect">
            <a:avLst/>
          </a:prstGeom>
          <a:solidFill>
            <a:schemeClr val="accent1">
              <a:lumMod val="20000"/>
              <a:lumOff val="80000"/>
            </a:schemeClr>
          </a:solidFill>
        </p:spPr>
        <p:style>
          <a:lnRef idx="0">
            <a:schemeClr val="accent5"/>
          </a:lnRef>
          <a:fillRef idx="3">
            <a:schemeClr val="accent5"/>
          </a:fillRef>
          <a:effectRef idx="3">
            <a:schemeClr val="accent5"/>
          </a:effectRef>
          <a:fontRef idx="minor">
            <a:schemeClr val="lt1"/>
          </a:fontRef>
        </p:style>
        <p:txBody>
          <a:bodyPr vertOverflow="overflow" horzOverflow="overflow" vert="horz" wrap="square" lIns="91412" tIns="45704" rIns="91412" bIns="45704" numCol="1" spcCol="0" rtlCol="0" fromWordArt="0" anchor="ctr" anchorCtr="0" forceAA="0" compatLnSpc="1">
            <a:noAutofit/>
          </a:bodyPr>
          <a:lstStyle>
            <a:lvl1pPr algn="l" defTabSz="914400" rtl="0" eaLnBrk="1" latinLnBrk="0" hangingPunct="1">
              <a:lnSpc>
                <a:spcPct val="120000"/>
              </a:lnSpc>
              <a:spcBef>
                <a:spcPct val="0"/>
              </a:spcBef>
              <a:buNone/>
              <a:defRPr sz="4400" kern="1200">
                <a:solidFill>
                  <a:schemeClr val="lt1"/>
                </a:solidFill>
                <a:latin typeface="+mj-lt"/>
                <a:ea typeface="+mj-ea"/>
                <a:cs typeface="+mj-cs"/>
              </a:defRPr>
            </a:lvl1pPr>
          </a:lstStyle>
          <a:p>
            <a:pPr lvl="0" algn="ctr">
              <a:buClrTx/>
              <a:buSzTx/>
              <a:buFontTx/>
            </a:pPr>
            <a:r>
              <a:rPr lang="zh-CN" altLang="en-US" sz="3200">
                <a:solidFill>
                  <a:srgbClr val="FF0000"/>
                </a:solidFill>
                <a:latin typeface="微软雅黑" panose="020b0503020204020204" pitchFamily="34" charset="-122"/>
                <a:ea typeface="微软雅黑" panose="020b0503020204020204" pitchFamily="34" charset="-122"/>
                <a:sym typeface="+mn-ea"/>
              </a:rPr>
              <a:t>纪事本末</a:t>
            </a:r>
          </a:p>
        </p:txBody>
      </p:sp>
      <p:grpSp>
        <p:nvGrpSpPr>
          <p:cNvPr id="2" name="组合 1"/>
          <p:cNvGrpSpPr/>
          <p:nvPr/>
        </p:nvGrpSpPr>
        <p:grpSpPr>
          <a:xfrm>
            <a:off x="1017836" y="2766258"/>
            <a:ext cx="10162042" cy="3294664"/>
            <a:chOff x="2095" y="4159"/>
            <a:chExt cx="16008" cy="5190"/>
          </a:xfrm>
        </p:grpSpPr>
        <p:sp>
          <p:nvSpPr>
            <p:cNvPr id="6" name="文本框 5"/>
            <p:cNvSpPr txBox="1"/>
            <p:nvPr/>
          </p:nvSpPr>
          <p:spPr>
            <a:xfrm>
              <a:off x="7608" y="6993"/>
              <a:ext cx="10481" cy="628"/>
            </a:xfrm>
            <a:prstGeom prst="rect">
              <a:avLst/>
            </a:prstGeom>
            <a:noFill/>
          </p:spPr>
          <p:txBody>
            <a:bodyPr wrap="square" rtlCol="0">
              <a:spAutoFit/>
            </a:bodyPr>
            <a:lstStyle/>
            <a:p>
              <a:r>
                <a:rPr lang="zh-CN" altLang="en-US" sz="2000"/>
                <a:t>有具体的事件名称</a:t>
              </a:r>
            </a:p>
          </p:txBody>
        </p:sp>
        <p:sp>
          <p:nvSpPr>
            <p:cNvPr id="7" name="文本框 6"/>
            <p:cNvSpPr txBox="1"/>
            <p:nvPr/>
          </p:nvSpPr>
          <p:spPr>
            <a:xfrm>
              <a:off x="7585" y="7857"/>
              <a:ext cx="10518" cy="628"/>
            </a:xfrm>
            <a:prstGeom prst="rect">
              <a:avLst/>
            </a:prstGeom>
            <a:noFill/>
          </p:spPr>
          <p:txBody>
            <a:bodyPr wrap="square" rtlCol="0">
              <a:spAutoFit/>
            </a:bodyPr>
            <a:lstStyle/>
            <a:p>
              <a:pPr algn="l">
                <a:buClrTx/>
                <a:buSzTx/>
                <a:buFontTx/>
              </a:pPr>
              <a:r>
                <a:rPr lang="zh-CN" altLang="en-US" sz="2000"/>
                <a:t>故事性强，记录事件的开始、结束，凸显事件历程</a:t>
              </a:r>
            </a:p>
          </p:txBody>
        </p:sp>
        <p:sp>
          <p:nvSpPr>
            <p:cNvPr id="8" name="文本框 7"/>
            <p:cNvSpPr txBox="1"/>
            <p:nvPr/>
          </p:nvSpPr>
          <p:spPr>
            <a:xfrm>
              <a:off x="7608" y="8721"/>
              <a:ext cx="10477" cy="628"/>
            </a:xfrm>
            <a:prstGeom prst="rect">
              <a:avLst/>
            </a:prstGeom>
            <a:noFill/>
          </p:spPr>
          <p:txBody>
            <a:bodyPr wrap="square" rtlCol="0">
              <a:spAutoFit/>
            </a:bodyPr>
            <a:lstStyle/>
            <a:p>
              <a:pPr algn="l">
                <a:buClrTx/>
                <a:buSzTx/>
                <a:buFontTx/>
              </a:pPr>
              <a:r>
                <a:rPr lang="zh-CN" altLang="en-US" sz="2000"/>
                <a:t>突出事件中主要人物的治国观点理念及历史贡献</a:t>
              </a:r>
            </a:p>
          </p:txBody>
        </p:sp>
        <p:grpSp>
          <p:nvGrpSpPr>
            <p:cNvPr id="11" name="组合 10"/>
            <p:cNvGrpSpPr/>
            <p:nvPr/>
          </p:nvGrpSpPr>
          <p:grpSpPr>
            <a:xfrm>
              <a:off x="2095" y="5638"/>
              <a:ext cx="869" cy="2217"/>
              <a:chOff x="2384" y="6552"/>
              <a:chExt cx="869" cy="2217"/>
            </a:xfrm>
          </p:grpSpPr>
          <p:sp>
            <p:nvSpPr>
              <p:cNvPr id="17" name="圆角矩形 16"/>
              <p:cNvSpPr/>
              <p:nvPr/>
            </p:nvSpPr>
            <p:spPr>
              <a:xfrm>
                <a:off x="2400" y="6552"/>
                <a:ext cx="853" cy="2217"/>
              </a:xfrm>
              <a:prstGeom prst="roundRect">
                <a:avLst/>
              </a:prstGeom>
              <a:solidFill>
                <a:srgbClr val="00B2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384" y="6552"/>
                <a:ext cx="869" cy="2217"/>
              </a:xfrm>
              <a:prstGeom prst="rect">
                <a:avLst/>
              </a:prstGeom>
              <a:solidFill>
                <a:srgbClr val="115686"/>
              </a:solidFill>
              <a:effectLst/>
            </p:spPr>
            <p:txBody>
              <a:bodyPr vert="eaVert" wrap="square" rtlCol="0">
                <a:spAutoFit/>
              </a:bodyPr>
              <a:lstStyle/>
              <a:p>
                <a:pPr algn="ctr"/>
                <a:r>
                  <a:rPr lang="zh-CN" altLang="en-US" sz="2400">
                    <a:solidFill>
                      <a:schemeClr val="bg1"/>
                    </a:solidFill>
                  </a:rPr>
                  <a:t>纪事本末</a:t>
                </a:r>
              </a:p>
            </p:txBody>
          </p:sp>
        </p:grpSp>
        <p:sp>
          <p:nvSpPr>
            <p:cNvPr id="19" name="文本框 18"/>
            <p:cNvSpPr txBox="1"/>
            <p:nvPr/>
          </p:nvSpPr>
          <p:spPr>
            <a:xfrm>
              <a:off x="3757" y="5010"/>
              <a:ext cx="1959" cy="628"/>
            </a:xfrm>
            <a:prstGeom prst="rect">
              <a:avLst/>
            </a:prstGeom>
            <a:noFill/>
            <a:ln w="28575">
              <a:solidFill>
                <a:srgbClr val="115686"/>
              </a:solidFill>
            </a:ln>
          </p:spPr>
          <p:txBody>
            <a:bodyPr wrap="square" rtlCol="0">
              <a:spAutoFit/>
            </a:bodyPr>
            <a:lstStyle/>
            <a:p>
              <a:r>
                <a:rPr lang="zh-CN" altLang="en-US" sz="2000" b="1"/>
                <a:t>语言特点</a:t>
              </a:r>
            </a:p>
          </p:txBody>
        </p:sp>
        <p:sp>
          <p:nvSpPr>
            <p:cNvPr id="20" name="文本框 19"/>
            <p:cNvSpPr txBox="1"/>
            <p:nvPr/>
          </p:nvSpPr>
          <p:spPr>
            <a:xfrm>
              <a:off x="3757" y="7855"/>
              <a:ext cx="1959" cy="628"/>
            </a:xfrm>
            <a:prstGeom prst="rect">
              <a:avLst/>
            </a:prstGeom>
            <a:noFill/>
            <a:ln w="28575">
              <a:solidFill>
                <a:srgbClr val="115686"/>
              </a:solidFill>
            </a:ln>
          </p:spPr>
          <p:txBody>
            <a:bodyPr wrap="square" rtlCol="0">
              <a:spAutoFit/>
            </a:bodyPr>
            <a:lstStyle/>
            <a:p>
              <a:pPr algn="l">
                <a:buClrTx/>
                <a:buSzTx/>
                <a:buFontTx/>
              </a:pPr>
              <a:r>
                <a:rPr lang="zh-CN" altLang="en-US" sz="2000" b="1"/>
                <a:t>结构特点</a:t>
              </a:r>
            </a:p>
          </p:txBody>
        </p:sp>
        <p:grpSp>
          <p:nvGrpSpPr>
            <p:cNvPr id="48" name="组合 47"/>
            <p:cNvGrpSpPr/>
            <p:nvPr/>
          </p:nvGrpSpPr>
          <p:grpSpPr>
            <a:xfrm>
              <a:off x="5717" y="7295"/>
              <a:ext cx="1868" cy="1748"/>
              <a:chOff x="5717" y="7295"/>
              <a:chExt cx="1868" cy="1748"/>
            </a:xfrm>
          </p:grpSpPr>
          <p:cxnSp>
            <p:nvCxnSpPr>
              <p:cNvPr id="38" name="肘形连接符 37"/>
              <p:cNvCxnSpPr/>
              <p:nvPr/>
            </p:nvCxnSpPr>
            <p:spPr>
              <a:xfrm rot="10800000" flipV="1">
                <a:off x="6622" y="7295"/>
                <a:ext cx="963" cy="1040"/>
              </a:xfrm>
              <a:prstGeom prst="bentConnector2">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flipV="1">
                <a:off x="5717" y="8169"/>
                <a:ext cx="927" cy="2"/>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a:xfrm>
                <a:off x="6613" y="8189"/>
                <a:ext cx="973" cy="854"/>
              </a:xfrm>
              <a:prstGeom prst="bentConnector3">
                <a:avLst>
                  <a:gd name="adj1" fmla="val 719"/>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6621" y="8169"/>
                <a:ext cx="965" cy="3"/>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5739" y="4425"/>
              <a:ext cx="1868" cy="1748"/>
              <a:chOff x="5739" y="4425"/>
              <a:chExt cx="1868" cy="1748"/>
            </a:xfrm>
          </p:grpSpPr>
          <p:cxnSp>
            <p:nvCxnSpPr>
              <p:cNvPr id="43" name="肘形连接符 42"/>
              <p:cNvCxnSpPr/>
              <p:nvPr/>
            </p:nvCxnSpPr>
            <p:spPr>
              <a:xfrm rot="10800000" flipV="1">
                <a:off x="6644" y="4425"/>
                <a:ext cx="963" cy="1040"/>
              </a:xfrm>
              <a:prstGeom prst="bentConnector2">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flipV="1">
                <a:off x="5739" y="5299"/>
                <a:ext cx="927" cy="2"/>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5" name="肘形连接符 44"/>
              <p:cNvCxnSpPr/>
              <p:nvPr/>
            </p:nvCxnSpPr>
            <p:spPr>
              <a:xfrm>
                <a:off x="6634" y="5319"/>
                <a:ext cx="973" cy="854"/>
              </a:xfrm>
              <a:prstGeom prst="bentConnector3">
                <a:avLst>
                  <a:gd name="adj1" fmla="val 719"/>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643" y="5299"/>
                <a:ext cx="965" cy="3"/>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964" y="5327"/>
              <a:ext cx="808" cy="2846"/>
              <a:chOff x="2964" y="5327"/>
              <a:chExt cx="808" cy="2846"/>
            </a:xfrm>
          </p:grpSpPr>
          <p:cxnSp>
            <p:nvCxnSpPr>
              <p:cNvPr id="21" name="直接连接符 20"/>
              <p:cNvCxnSpPr/>
              <p:nvPr/>
            </p:nvCxnSpPr>
            <p:spPr>
              <a:xfrm flipV="1">
                <a:off x="2964" y="6743"/>
                <a:ext cx="318" cy="8"/>
              </a:xfrm>
              <a:prstGeom prst="line">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22" name="肘形连接符 21"/>
              <p:cNvCxnSpPr/>
              <p:nvPr/>
            </p:nvCxnSpPr>
            <p:spPr>
              <a:xfrm rot="10800000" flipV="1">
                <a:off x="3281" y="5327"/>
                <a:ext cx="475" cy="1415"/>
              </a:xfrm>
              <a:prstGeom prst="bentConnector2">
                <a:avLst/>
              </a:prstGeom>
              <a:ln w="25400">
                <a:solidFill>
                  <a:srgbClr val="115686"/>
                </a:solidFill>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5400000" flipV="1">
                <a:off x="2754" y="7155"/>
                <a:ext cx="1546" cy="490"/>
              </a:xfrm>
              <a:prstGeom prst="bentConnector2">
                <a:avLst/>
              </a:prstGeom>
              <a:ln w="25400">
                <a:solidFill>
                  <a:srgbClr val="115686"/>
                </a:solidFill>
              </a:ln>
            </p:spPr>
            <p:style>
              <a:lnRef idx="2">
                <a:schemeClr val="dk1"/>
              </a:lnRef>
              <a:fillRef idx="0">
                <a:schemeClr val="dk1"/>
              </a:fillRef>
              <a:effectRef idx="1">
                <a:schemeClr val="dk1"/>
              </a:effectRef>
              <a:fontRef idx="minor">
                <a:schemeClr val="tx1"/>
              </a:fontRef>
            </p:style>
          </p:cxnSp>
        </p:grpSp>
        <p:sp>
          <p:nvSpPr>
            <p:cNvPr id="25" name="文本框 24"/>
            <p:cNvSpPr txBox="1"/>
            <p:nvPr/>
          </p:nvSpPr>
          <p:spPr>
            <a:xfrm>
              <a:off x="7585" y="4159"/>
              <a:ext cx="10486" cy="628"/>
            </a:xfrm>
            <a:prstGeom prst="rect">
              <a:avLst/>
            </a:prstGeom>
            <a:noFill/>
          </p:spPr>
          <p:txBody>
            <a:bodyPr wrap="square" rtlCol="0">
              <a:spAutoFit/>
            </a:bodyPr>
            <a:lstStyle/>
            <a:p>
              <a:r>
                <a:rPr lang="zh-CN" altLang="en-US" sz="2000"/>
                <a:t>侧重于叙事理论，凝练概括，间有细节描写</a:t>
              </a:r>
            </a:p>
          </p:txBody>
        </p:sp>
        <p:sp>
          <p:nvSpPr>
            <p:cNvPr id="28" name="文本框 27"/>
            <p:cNvSpPr txBox="1"/>
            <p:nvPr/>
          </p:nvSpPr>
          <p:spPr>
            <a:xfrm>
              <a:off x="7585" y="5010"/>
              <a:ext cx="10469" cy="628"/>
            </a:xfrm>
            <a:prstGeom prst="rect">
              <a:avLst/>
            </a:prstGeom>
            <a:noFill/>
          </p:spPr>
          <p:txBody>
            <a:bodyPr wrap="square" rtlCol="0">
              <a:spAutoFit/>
            </a:bodyPr>
            <a:lstStyle/>
            <a:p>
              <a:r>
                <a:rPr lang="zh-CN" altLang="en-US" sz="2000"/>
                <a:t>善用"春秋笔法"（一字寓褒贬）</a:t>
              </a:r>
              <a:endParaRPr lang="zh-CN" altLang="en-US"/>
            </a:p>
          </p:txBody>
        </p:sp>
        <p:sp>
          <p:nvSpPr>
            <p:cNvPr id="29" name="文本框 28"/>
            <p:cNvSpPr txBox="1"/>
            <p:nvPr/>
          </p:nvSpPr>
          <p:spPr>
            <a:xfrm>
              <a:off x="7585" y="5884"/>
              <a:ext cx="10499" cy="628"/>
            </a:xfrm>
            <a:prstGeom prst="rect">
              <a:avLst/>
            </a:prstGeom>
            <a:noFill/>
          </p:spPr>
          <p:txBody>
            <a:bodyPr wrap="square" rtlCol="0">
              <a:spAutoFit/>
            </a:bodyPr>
            <a:lstStyle/>
            <a:p>
              <a:r>
                <a:rPr lang="zh-CN" altLang="en-US" sz="2000" b="1">
                  <a:solidFill>
                    <a:srgbClr val="FF0000"/>
                  </a:solidFill>
                </a:rPr>
                <a:t>文本夹叙夹议，叙议结合，</a:t>
              </a:r>
              <a:r>
                <a:rPr lang="zh-CN" altLang="en-US" sz="2000"/>
                <a:t>凸显纪实文学特点</a:t>
              </a:r>
              <a:endParaRPr lang="zh-CN" altLang="en-US"/>
            </a:p>
          </p:txBody>
        </p:sp>
      </p:grpSp>
      <p:sp>
        <p:nvSpPr>
          <p:cNvPr id="5" name="文本框 4"/>
          <p:cNvSpPr txBox="1"/>
          <p:nvPr/>
        </p:nvSpPr>
        <p:spPr>
          <a:xfrm>
            <a:off x="10012680" y="3768725"/>
            <a:ext cx="1706880" cy="891540"/>
          </a:xfrm>
          <a:prstGeom prst="rect">
            <a:avLst/>
          </a:prstGeom>
          <a:noFill/>
        </p:spPr>
        <p:txBody>
          <a:bodyPr wrap="none" rtlCol="0">
            <a:spAutoFit/>
          </a:bodyPr>
          <a:lstStyle/>
          <a:p>
            <a:pPr>
              <a:lnSpc>
                <a:spcPct val="130000"/>
              </a:lnSpc>
            </a:pPr>
            <a:r>
              <a:rPr lang="zh-CN" altLang="en-US" sz="2000" b="1" smtClean="0">
                <a:solidFill>
                  <a:srgbClr val="FF0000"/>
                </a:solidFill>
                <a:latin typeface="Arial" panose="020b0604020202020204" pitchFamily="34" charset="0"/>
                <a:ea typeface="微软雅黑" panose="020b0503020204020204" pitchFamily="34" charset="-122"/>
              </a:rPr>
              <a:t>文本难度加大</a:t>
            </a:r>
          </a:p>
          <a:p>
            <a:pPr>
              <a:lnSpc>
                <a:spcPct val="130000"/>
              </a:lnSpc>
            </a:pPr>
            <a:r>
              <a:rPr lang="zh-CN" altLang="en-US" sz="2000" b="1" smtClean="0">
                <a:solidFill>
                  <a:srgbClr val="FF0000"/>
                </a:solidFill>
                <a:latin typeface="Arial" panose="020b0604020202020204" pitchFamily="34" charset="0"/>
                <a:ea typeface="微软雅黑" panose="020b0503020204020204" pitchFamily="34" charset="-122"/>
              </a:rPr>
              <a:t>议论性文字</a:t>
            </a:r>
          </a:p>
        </p:txBody>
      </p:sp>
    </p:spTree>
    <p:custDataLst>
      <p:tags r:id="rId2"/>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71120" y="854710"/>
            <a:ext cx="12119610" cy="5938520"/>
          </a:xfrm>
        </p:spPr>
        <p:txBody>
          <a:bodyPr>
            <a:normAutofit/>
          </a:bodyPr>
          <a:lstStyle/>
          <a:p>
            <a:pPr marL="0" indent="812800" fontAlgn="auto">
              <a:lnSpc>
                <a:spcPct val="100000"/>
              </a:lnSpc>
              <a:spcBef>
                <a:spcPct val="0"/>
              </a:spcBef>
            </a:pP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（二）备考策略与方法</a:t>
            </a:r>
          </a:p>
          <a:p>
            <a:pPr marL="0" indent="812800" fontAlgn="auto">
              <a:lnSpc>
                <a:spcPct val="100000"/>
              </a:lnSpc>
              <a:spcBef>
                <a:spcPct val="0"/>
              </a:spcBef>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1.重视对教材的学习使用。</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教材中的文言文都是典范文本，知识密集规范，是学生学习、教师教学的最佳样本，如能用好，会有举一反三的效果。因此，</a:t>
            </a:r>
            <a:r>
              <a:rPr lang="zh-CN" altLang="en-US" sz="3200" b="1">
                <a:solidFill>
                  <a:srgbClr val="0B5FD1"/>
                </a:solidFill>
                <a:latin typeface="微软雅黑" panose="020b0503020204020204" pitchFamily="34" charset="-122"/>
                <a:ea typeface="微软雅黑" panose="020b0503020204020204" pitchFamily="34" charset="-122"/>
                <a:cs typeface="微软雅黑" panose="020b0503020204020204" pitchFamily="34" charset="-122"/>
              </a:rPr>
              <a:t>要把教材中的古文当作语文教学的重点，多下功夫，反复咀嚼。</a:t>
            </a:r>
          </a:p>
          <a:p>
            <a:pPr marL="0" indent="812800" fontAlgn="auto">
              <a:lnSpc>
                <a:spcPct val="100000"/>
              </a:lnSpc>
              <a:spcBef>
                <a:spcPct val="0"/>
              </a:spcBef>
            </a:pP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2.重视高考真题的示范作用。</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精细研究近三年的高考真题，</a:t>
            </a:r>
            <a:r>
              <a:rPr lang="zh-CN" altLang="en-US" sz="3200" b="1">
                <a:solidFill>
                  <a:srgbClr val="1552D1"/>
                </a:solidFill>
                <a:latin typeface="微软雅黑" panose="020b0503020204020204" pitchFamily="34" charset="-122"/>
                <a:ea typeface="微软雅黑" panose="020b0503020204020204" pitchFamily="34" charset="-122"/>
                <a:cs typeface="微软雅黑" panose="020b0503020204020204" pitchFamily="34" charset="-122"/>
              </a:rPr>
              <a:t>把高考文言文文本当作挖空训练的模板，用挖空形式，将其中的实词、虚词、词类活用、通假字、文言句式和文化常识等文言知识一一对应，逐项还原，这是高效利用真题的朴拙而又精明的备考方式。</a:t>
            </a:r>
            <a:endParaRPr lang="zh-CN" altLang="en-US" sz="3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tags/tag1.xml><?xml version="1.0" encoding="utf-8"?>
<p:tagLst xmlns:p="http://schemas.openxmlformats.org/presentationml/2006/main">
  <p:tag name="KSO_WM_BEAUTIFY_FLAG" val="#wm#"/>
  <p:tag name="KSO_WM_TEMPLATE_CATEGORY" val="custom"/>
  <p:tag name="KSO_WM_TEMPLATE_INDEX" val="20177407"/>
</p:tagLst>
</file>

<file path=ppt/tags/tag2.xml><?xml version="1.0" encoding="utf-8"?>
<p:tagLst xmlns:p="http://schemas.openxmlformats.org/presentationml/2006/main">
  <p:tag name="KSO_WM_BEAUTIFY_FLAG" val="#wm#"/>
  <p:tag name="KSO_WM_TEMPLATE_CATEGORY" val="custom"/>
  <p:tag name="KSO_WM_TEMPLATE_INDEX" val="20177407"/>
</p:tagLst>
</file>

<file path=ppt/tags/tag3.xml><?xml version="1.0" encoding="utf-8"?>
<p:tagLst xmlns:p="http://schemas.openxmlformats.org/presentationml/2006/main">
  <p:tag name="KSO_WM_UNIT_PLACING_PICTURE_USER_VIEWPORT" val="{&quot;height&quot;:7600,&quot;width&quot;:18340}"/>
</p:tagLst>
</file>

<file path=ppt/tags/tag4.xml><?xml version="1.0" encoding="utf-8"?>
<p:tagLst xmlns:p="http://schemas.openxmlformats.org/presentationml/2006/main">
  <p:tag name="KSO_WM_TEMPLATE_CATEGORY" val="custom"/>
  <p:tag name="KSO_WM_TEMPLATE_INDEX" val="20177135"/>
</p:tagLst>
</file>

<file path=ppt/tags/tag5.xml><?xml version="1.0" encoding="utf-8"?>
<p:tagLst xmlns:p="http://schemas.openxmlformats.org/presentationml/2006/main">
  <p:tag name="KSO_WM_BEAUTIFY_FLAG" val="#wm#"/>
  <p:tag name="KSO_WM_TEMPLATE_CATEGORY" val="custom"/>
  <p:tag name="KSO_WM_TEMPLATE_INDEX" val="20205176"/>
</p:tagLst>
</file>

<file path=ppt/tags/tag6.xml><?xml version="1.0" encoding="utf-8"?>
<p:tagLst xmlns:p="http://schemas.openxmlformats.org/presentationml/2006/main">
  <p:tag name="KSO_WM_UNIT_PLACING_PICTURE_USER_VIEWPORT" val="{&quot;height&quot;:5110,&quot;width&quot;:4500}"/>
</p:tagLst>
</file>

<file path=ppt/tags/tag7.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A000120140530A11PPBG">
  <a:themeElements>
    <a:clrScheme name="kso_RED4">
      <a:dk1>
        <a:srgbClr val="494B4D"/>
      </a:dk1>
      <a:lt1>
        <a:srgbClr val="FFFFFF"/>
      </a:lt1>
      <a:dk2>
        <a:srgbClr val="3D3F41"/>
      </a:dk2>
      <a:lt2>
        <a:srgbClr val="FFFFFF"/>
      </a:lt2>
      <a:accent1>
        <a:srgbClr val="BB4A27"/>
      </a:accent1>
      <a:accent2>
        <a:srgbClr val="C68F2C"/>
      </a:accent2>
      <a:accent3>
        <a:srgbClr val="DCD834"/>
      </a:accent3>
      <a:accent4>
        <a:srgbClr val="8F2578"/>
      </a:accent4>
      <a:accent5>
        <a:srgbClr val="F69582"/>
      </a:accent5>
      <a:accent6>
        <a:srgbClr val="9FBE3C"/>
      </a:accent6>
      <a:hlink>
        <a:srgbClr val="00B0F0"/>
      </a:hlink>
      <a:folHlink>
        <a:srgbClr val="AFB2B4"/>
      </a:folHlink>
    </a:clrScheme>
    <a:fontScheme name="自定义 2">
      <a:majorFont>
        <a:latin typeface="Baskerville Old Face"/>
        <a:ea typeface="微软雅黑"/>
        <a:cs typeface="Arial"/>
      </a:majorFont>
      <a:minorFont>
        <a:latin typeface="Calibri"/>
        <a:ea typeface="幼圆"/>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277</Paragraphs>
  <Slides>44</Slides>
  <Notes>8</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44</vt:i4>
      </vt:variant>
    </vt:vector>
  </HeadingPairs>
  <TitlesOfParts>
    <vt:vector baseType="lpstr" size="62">
      <vt:lpstr>Arial</vt:lpstr>
      <vt:lpstr>Baskerville Old Face</vt:lpstr>
      <vt:lpstr>微软雅黑</vt:lpstr>
      <vt:lpstr>Calibri</vt:lpstr>
      <vt:lpstr>幼圆</vt:lpstr>
      <vt:lpstr>Arial Black</vt:lpstr>
      <vt:lpstr>Wingdings</vt:lpstr>
      <vt:lpstr>Calibri Light</vt:lpstr>
      <vt:lpstr>汉仪雅酷黑简</vt:lpstr>
      <vt:lpstr>宋体</vt:lpstr>
      <vt:lpstr>黑体</vt:lpstr>
      <vt:lpstr>楷体</vt:lpstr>
      <vt:lpstr>Times New Roman</vt:lpstr>
      <vt:lpstr>Courier New</vt:lpstr>
      <vt:lpstr>方正粗黑宋简繁</vt:lpstr>
      <vt:lpstr>+中文正文</vt:lpstr>
      <vt:lpstr>华文楷体</vt:lpstr>
      <vt:lpstr>A000120140530A11PPBG</vt:lpstr>
      <vt:lpstr>高考古诗文备考策略与建议</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陌生的文化常识的判定需要结合实词意思进行理解。</vt:lpstr>
      <vt:lpstr>实词以课内为点向课外延伸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2.诗歌根本在于读懂。如何读懂难懂的诗歌？</vt:lpstr>
      <vt:lpstr>3.精确剖析题干信息，搭建答题思维模型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2022-05-09T11:14:06.319</cp:lastPrinted>
  <dcterms:created xsi:type="dcterms:W3CDTF">2022-05-09T11:14:06Z</dcterms:created>
  <dcterms:modified xsi:type="dcterms:W3CDTF">2022-05-09T03:14:07Z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