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84" r:id="rId2"/>
    <p:sldId id="337" r:id="rId3"/>
    <p:sldId id="378" r:id="rId4"/>
    <p:sldId id="455" r:id="rId5"/>
    <p:sldId id="457" r:id="rId6"/>
    <p:sldId id="441" r:id="rId7"/>
    <p:sldId id="489" r:id="rId8"/>
    <p:sldId id="460" r:id="rId9"/>
    <p:sldId id="333" r:id="rId10"/>
    <p:sldId id="488" r:id="rId11"/>
    <p:sldId id="408" r:id="rId12"/>
    <p:sldId id="492" r:id="rId13"/>
    <p:sldId id="494" r:id="rId14"/>
    <p:sldId id="495" r:id="rId15"/>
    <p:sldId id="444" r:id="rId16"/>
    <p:sldId id="493" r:id="rId17"/>
    <p:sldId id="497" r:id="rId18"/>
    <p:sldId id="469" r:id="rId19"/>
    <p:sldId id="424" r:id="rId20"/>
    <p:sldId id="425" r:id="rId21"/>
    <p:sldId id="426" r:id="rId22"/>
    <p:sldId id="427" r:id="rId23"/>
    <p:sldId id="428" r:id="rId24"/>
    <p:sldId id="432" r:id="rId25"/>
    <p:sldId id="496" r:id="rId26"/>
    <p:sldId id="462" r:id="rId27"/>
    <p:sldId id="470" r:id="rId28"/>
    <p:sldId id="499" r:id="rId29"/>
    <p:sldId id="501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CC66"/>
    <a:srgbClr val="FF6600"/>
    <a:srgbClr val="FF0066"/>
    <a:srgbClr val="CC66FF"/>
    <a:srgbClr val="00FF99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4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074" y="-78"/>
      </p:cViewPr>
      <p:guideLst>
        <p:guide orient="horz" pos="2160"/>
        <p:guide pos="2867"/>
      </p:guideLst>
    </p:cSldViewPr>
  </p:slideViewPr>
  <p:outlineViewPr>
    <p:cViewPr>
      <p:scale>
        <a:sx n="33" d="100"/>
        <a:sy n="33" d="100"/>
      </p:scale>
      <p:origin x="0" y="84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9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7C666-52CA-48A6-81CB-5F704F25EE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56CFB-D8E2-4EB0-BD0B-4E03AFA856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4F10-1B2D-4B7A-BDA4-85AE674985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255A4-3E66-4169-8A95-27F1EF00AA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0D686-E514-4F74-86F7-8FC0772344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9DCF3-3FE9-4D8B-BEA1-DEA248B6E3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3BFA0-CA9B-4549-9FF8-8D02E692BE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6BE25-BF3B-419C-8C26-5CBB801BBB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9CFE6-DB73-41F8-9D4D-0293F94B6E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21351-EABC-4905-ADBB-5599FE09A5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57520-7748-4241-9C78-7C1480A143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A68C5-E856-4000-8173-C0E588D22A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0E451-ABD4-4C1D-ADEA-78604B891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6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1D6ED37-1B68-4D87-BE91-A7AE7ADF93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u=68482585,101476759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48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 descr="u=1722610685,1754191863&amp;fm=4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0"/>
            <a:ext cx="2665412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5" descr="u=2307756701,1826569420&amp;fm=0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67125"/>
            <a:ext cx="45720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348038" y="0"/>
            <a:ext cx="3059112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8" descr="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657600"/>
            <a:ext cx="450056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555776" y="260648"/>
            <a:ext cx="388843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0000CC"/>
                </a:solidFill>
                <a:latin typeface="Times New Roman" pitchFamily="18" charset="0"/>
                <a:ea typeface="华文中宋"/>
                <a:cs typeface="华文中宋"/>
              </a:rPr>
              <a:t>请填</a:t>
            </a:r>
            <a:r>
              <a:rPr lang="zh-CN" altLang="en-US" sz="3600" b="1" dirty="0">
                <a:solidFill>
                  <a:srgbClr val="0000CC"/>
                </a:solidFill>
                <a:latin typeface="Times New Roman" pitchFamily="18" charset="0"/>
                <a:ea typeface="华文中宋"/>
                <a:cs typeface="华文中宋"/>
              </a:rPr>
              <a:t>写老王档</a:t>
            </a:r>
            <a:r>
              <a:rPr lang="zh-CN" altLang="en-US" sz="3600" b="1" dirty="0" smtClean="0">
                <a:solidFill>
                  <a:srgbClr val="0000CC"/>
                </a:solidFill>
                <a:latin typeface="Times New Roman" pitchFamily="18" charset="0"/>
                <a:ea typeface="华文中宋"/>
                <a:cs typeface="华文中宋"/>
              </a:rPr>
              <a:t>案卡</a:t>
            </a:r>
            <a:endParaRPr lang="zh-CN" altLang="en-US" sz="3600" b="1" dirty="0">
              <a:solidFill>
                <a:srgbClr val="0000CC"/>
              </a:solidFill>
              <a:latin typeface="Times New Roman" pitchFamily="18" charset="0"/>
              <a:ea typeface="华文中宋"/>
              <a:cs typeface="华文中宋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066800" y="1476375"/>
            <a:ext cx="16002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楷体_GB2312"/>
                <a:ea typeface="楷体_GB2312"/>
                <a:cs typeface="楷体_GB2312"/>
              </a:rPr>
              <a:t>姓名：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362200" y="1511300"/>
            <a:ext cx="10668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老王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066800" y="2162175"/>
            <a:ext cx="1524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楷体_GB2312"/>
                <a:ea typeface="楷体_GB2312"/>
                <a:cs typeface="楷体_GB2312"/>
              </a:rPr>
              <a:t>职业：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362200" y="2197100"/>
            <a:ext cx="19812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蹬三轮车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066800" y="2819400"/>
            <a:ext cx="27432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楷体_GB2312"/>
                <a:ea typeface="楷体_GB2312"/>
                <a:cs typeface="楷体_GB2312"/>
              </a:rPr>
              <a:t>家庭成员：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971800" y="2895600"/>
            <a:ext cx="54864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有个哥哥，死了，有两个侄儿，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没出息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，此外就没什么亲人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1066800" y="3810000"/>
            <a:ext cx="27432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楷体_GB2312"/>
                <a:ea typeface="楷体_GB2312"/>
                <a:cs typeface="楷体_GB2312"/>
              </a:rPr>
              <a:t>外貌特征：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971800" y="3937000"/>
            <a:ext cx="41148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只有一只眼，另一只是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田螺眼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，瞎的。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990600" y="5105400"/>
            <a:ext cx="2514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楷体_GB2312"/>
                <a:ea typeface="楷体_GB2312"/>
                <a:cs typeface="楷体_GB2312"/>
              </a:rPr>
              <a:t>家庭住址：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3074640" y="5181600"/>
            <a:ext cx="36576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荒僻小胡同里的破落大院里的塌败小屋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191000" y="1600200"/>
            <a:ext cx="2405063" cy="838200"/>
            <a:chOff x="0" y="0"/>
            <a:chExt cx="1515" cy="528"/>
          </a:xfrm>
        </p:grpSpPr>
        <p:sp>
          <p:nvSpPr>
            <p:cNvPr id="24601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488" cy="528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4602" name="Rectangle 15"/>
            <p:cNvSpPr>
              <a:spLocks noChangeArrowheads="1"/>
            </p:cNvSpPr>
            <p:nvPr/>
          </p:nvSpPr>
          <p:spPr bwMode="auto">
            <a:xfrm>
              <a:off x="48" y="96"/>
              <a:ext cx="146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/>
                <a:t>谋生手段的艰苦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629400" y="1371600"/>
            <a:ext cx="2286000" cy="1371600"/>
            <a:chOff x="0" y="0"/>
            <a:chExt cx="1440" cy="864"/>
          </a:xfrm>
        </p:grpSpPr>
        <p:sp>
          <p:nvSpPr>
            <p:cNvPr id="24599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440" cy="864"/>
            </a:xfrm>
            <a:prstGeom prst="cloudCallout">
              <a:avLst>
                <a:gd name="adj1" fmla="val -56875"/>
                <a:gd name="adj2" fmla="val 6886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4600" name="Rectangle 18"/>
            <p:cNvSpPr>
              <a:spLocks noChangeArrowheads="1"/>
            </p:cNvSpPr>
            <p:nvPr/>
          </p:nvSpPr>
          <p:spPr bwMode="auto">
            <a:xfrm>
              <a:off x="96" y="144"/>
              <a:ext cx="124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老光棍、孤独终老</a:t>
              </a: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6839272" y="3933056"/>
            <a:ext cx="1981200" cy="762000"/>
            <a:chOff x="0" y="0"/>
            <a:chExt cx="1248" cy="480"/>
          </a:xfrm>
        </p:grpSpPr>
        <p:sp>
          <p:nvSpPr>
            <p:cNvPr id="24597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48" cy="480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4598" name="Rectangle 21"/>
            <p:cNvSpPr>
              <a:spLocks noChangeArrowheads="1"/>
            </p:cNvSpPr>
            <p:nvPr/>
          </p:nvSpPr>
          <p:spPr bwMode="auto">
            <a:xfrm>
              <a:off x="192" y="96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/>
                <a:t>生理缺陷</a:t>
              </a: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048000" y="914400"/>
            <a:ext cx="1676400" cy="685800"/>
            <a:chOff x="0" y="0"/>
            <a:chExt cx="1056" cy="432"/>
          </a:xfrm>
        </p:grpSpPr>
        <p:sp>
          <p:nvSpPr>
            <p:cNvPr id="24595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1056" cy="432"/>
            </a:xfrm>
            <a:prstGeom prst="cloudCallout">
              <a:avLst>
                <a:gd name="adj1" fmla="val -35227"/>
                <a:gd name="adj2" fmla="val 9004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4596" name="Rectangle 24"/>
            <p:cNvSpPr>
              <a:spLocks noChangeArrowheads="1"/>
            </p:cNvSpPr>
            <p:nvPr/>
          </p:nvSpPr>
          <p:spPr bwMode="auto">
            <a:xfrm>
              <a:off x="144" y="48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/>
                <a:t>地位卑微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6629400" y="4876800"/>
            <a:ext cx="1600200" cy="1066800"/>
            <a:chOff x="0" y="0"/>
            <a:chExt cx="1008" cy="672"/>
          </a:xfrm>
        </p:grpSpPr>
        <p:sp>
          <p:nvSpPr>
            <p:cNvPr id="24593" name="AutoShape 26"/>
            <p:cNvSpPr>
              <a:spLocks noChangeArrowheads="1"/>
            </p:cNvSpPr>
            <p:nvPr/>
          </p:nvSpPr>
          <p:spPr bwMode="auto">
            <a:xfrm>
              <a:off x="0" y="0"/>
              <a:ext cx="1008" cy="672"/>
            </a:xfrm>
            <a:prstGeom prst="cloudCallout">
              <a:avLst>
                <a:gd name="adj1" fmla="val -85815"/>
                <a:gd name="adj2" fmla="val 6458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4594" name="Rectangle 27"/>
            <p:cNvSpPr>
              <a:spLocks noChangeArrowheads="1"/>
            </p:cNvSpPr>
            <p:nvPr/>
          </p:nvSpPr>
          <p:spPr bwMode="auto">
            <a:xfrm>
              <a:off x="167" y="48"/>
              <a:ext cx="745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/>
                <a:t>居住条件恶劣</a:t>
              </a: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autoUpdateAnimBg="0"/>
      <p:bldP spid="40964" grpId="0" autoUpdateAnimBg="0"/>
      <p:bldP spid="40965" grpId="0" autoUpdateAnimBg="0"/>
      <p:bldP spid="40966" grpId="0" autoUpdateAnimBg="0"/>
      <p:bldP spid="40967" grpId="0" autoUpdateAnimBg="0"/>
      <p:bldP spid="40968" grpId="0" autoUpdateAnimBg="0"/>
      <p:bldP spid="40969" grpId="0" autoUpdateAnimBg="0"/>
      <p:bldP spid="40970" grpId="0" autoUpdateAnimBg="0"/>
      <p:bldP spid="40971" grpId="0" autoUpdateAnimBg="0"/>
      <p:bldP spid="4097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1475" name="Text Box 3"/>
          <p:cNvSpPr txBox="1">
            <a:spLocks noChangeArrowheads="1"/>
          </p:cNvSpPr>
          <p:nvPr/>
        </p:nvSpPr>
        <p:spPr bwMode="auto">
          <a:xfrm>
            <a:off x="899592" y="2348880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6000" b="1" dirty="0">
                <a:latin typeface="楷体_GB2312"/>
                <a:ea typeface="楷体_GB2312"/>
                <a:cs typeface="楷体_GB2312"/>
              </a:rPr>
              <a:t>苦</a:t>
            </a:r>
            <a:r>
              <a:rPr lang="zh-CN" altLang="en-US" sz="6000" b="1" dirty="0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89122" name="Text Box 2"/>
          <p:cNvSpPr txBox="1">
            <a:spLocks noChangeArrowheads="1"/>
          </p:cNvSpPr>
          <p:nvPr/>
        </p:nvSpPr>
        <p:spPr bwMode="auto">
          <a:xfrm>
            <a:off x="468313" y="188913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ea typeface="黑体" pitchFamily="49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思考：作者对老王的友好表现在哪里？体现出作者怎样的品质？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867568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、照顾老王的生意，坐他车。（第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段）</a:t>
            </a:r>
          </a:p>
          <a:p>
            <a:r>
              <a:rPr lang="en-US" altLang="zh-CN" sz="2800" b="1" dirty="0"/>
              <a:t>2 </a:t>
            </a:r>
            <a:r>
              <a:rPr lang="zh-CN" altLang="en-US" sz="2800" b="1" dirty="0"/>
              <a:t>、老王再客气，也付给他应得的报酬。（第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段）</a:t>
            </a:r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、老王送来香油鸡蛋，不能让他白送，也给了钱。（第</a:t>
            </a:r>
            <a:r>
              <a:rPr lang="en-US" altLang="zh-CN" sz="2800" b="1" dirty="0"/>
              <a:t>14</a:t>
            </a:r>
            <a:r>
              <a:rPr lang="zh-CN" altLang="en-US" sz="2800" b="1" dirty="0"/>
              <a:t>段）</a:t>
            </a:r>
          </a:p>
          <a:p>
            <a:r>
              <a:rPr lang="en-US" altLang="zh-CN" sz="2800" b="1" dirty="0"/>
              <a:t>4</a:t>
            </a:r>
            <a:r>
              <a:rPr lang="zh-CN" altLang="en-US" sz="2800" b="1" dirty="0"/>
              <a:t>、关心老王的生计：三轮车改装后，生意不好做，关切询问他是否能维持生活。（第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段）</a:t>
            </a:r>
          </a:p>
          <a:p>
            <a:r>
              <a:rPr lang="en-US" altLang="zh-CN" sz="2800" b="1" dirty="0"/>
              <a:t>5</a:t>
            </a:r>
            <a:r>
              <a:rPr lang="zh-CN" altLang="en-US" sz="2800" b="1" dirty="0"/>
              <a:t>、她的女儿也如她一样善良，送老王大瓶鱼肝油，治好他的夜盲症。（第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段）</a:t>
            </a:r>
          </a:p>
        </p:txBody>
      </p:sp>
      <p:sp>
        <p:nvSpPr>
          <p:cNvPr id="389124" name="AutoShape 4"/>
          <p:cNvSpPr>
            <a:spLocks noChangeArrowheads="1"/>
          </p:cNvSpPr>
          <p:nvPr/>
        </p:nvSpPr>
        <p:spPr bwMode="auto">
          <a:xfrm>
            <a:off x="6781800" y="4652963"/>
            <a:ext cx="1752600" cy="2089150"/>
          </a:xfrm>
          <a:prstGeom prst="irregularSeal1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善</a:t>
            </a:r>
          </a:p>
        </p:txBody>
      </p:sp>
      <p:sp>
        <p:nvSpPr>
          <p:cNvPr id="389126" name="Rectangle 6"/>
          <p:cNvSpPr>
            <a:spLocks noChangeArrowheads="1"/>
          </p:cNvSpPr>
          <p:nvPr/>
        </p:nvSpPr>
        <p:spPr bwMode="auto">
          <a:xfrm>
            <a:off x="3492500" y="5445125"/>
            <a:ext cx="34559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4800" b="1">
                <a:solidFill>
                  <a:srgbClr val="FF3300"/>
                </a:solidFill>
              </a:rPr>
              <a:t>关  爱</a:t>
            </a:r>
          </a:p>
          <a:p>
            <a:pPr algn="ctr">
              <a:lnSpc>
                <a:spcPct val="90000"/>
              </a:lnSpc>
            </a:pPr>
            <a:r>
              <a:rPr lang="zh-CN" altLang="en-US" sz="3200" b="1">
                <a:solidFill>
                  <a:srgbClr val="FF3300"/>
                </a:solidFill>
              </a:rPr>
              <a:t>（人道主义精神）</a:t>
            </a:r>
          </a:p>
        </p:txBody>
      </p:sp>
      <p:sp>
        <p:nvSpPr>
          <p:cNvPr id="389127" name="AutoShape 7"/>
          <p:cNvSpPr>
            <a:spLocks noChangeArrowheads="1"/>
          </p:cNvSpPr>
          <p:nvPr/>
        </p:nvSpPr>
        <p:spPr bwMode="auto">
          <a:xfrm>
            <a:off x="900113" y="5086350"/>
            <a:ext cx="2773362" cy="1655763"/>
          </a:xfrm>
          <a:custGeom>
            <a:avLst/>
            <a:gdLst>
              <a:gd name="T0" fmla="*/ 2080021 w 21600"/>
              <a:gd name="T1" fmla="*/ 0 h 21600"/>
              <a:gd name="T2" fmla="*/ 0 w 21600"/>
              <a:gd name="T3" fmla="*/ 827882 h 21600"/>
              <a:gd name="T4" fmla="*/ 2080021 w 21600"/>
              <a:gd name="T5" fmla="*/ 1655763 h 21600"/>
              <a:gd name="T6" fmla="*/ 2773362 w 21600"/>
              <a:gd name="T7" fmla="*/ 82788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极富爱心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2" grpId="0"/>
      <p:bldP spid="21508" grpId="0"/>
      <p:bldP spid="389124" grpId="0" animBg="1"/>
      <p:bldP spid="389126" grpId="0"/>
      <p:bldP spid="3891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1095375" y="260350"/>
            <a:ext cx="6572250" cy="1143000"/>
          </a:xfrm>
        </p:spPr>
        <p:txBody>
          <a:bodyPr/>
          <a:lstStyle/>
          <a:p>
            <a:pPr algn="l" eaLnBrk="1" hangingPunct="1"/>
            <a:r>
              <a:rPr lang="zh-CN" altLang="en-US" sz="5400" b="1" dirty="0" smtClean="0">
                <a:solidFill>
                  <a:srgbClr val="990099"/>
                </a:solidFill>
              </a:rPr>
              <a:t>精读课文，填写下表</a:t>
            </a: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3711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en-US" sz="5400" b="1" dirty="0" smtClean="0">
                <a:solidFill>
                  <a:srgbClr val="990099"/>
                </a:solidFill>
              </a:rPr>
              <a:t>精读课文，填写下表</a:t>
            </a: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4153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2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送冰块，车费减半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老实厚道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送钱先生看病，不要钱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重感情，讲仁义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临死前送来香油、鸡蛋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知恩必报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9" y="0"/>
            <a:ext cx="9127521" cy="6858000"/>
          </a:xfrm>
          <a:prstGeom prst="rect">
            <a:avLst/>
          </a:prstGeom>
        </p:spPr>
      </p:pic>
      <p:sp>
        <p:nvSpPr>
          <p:cNvPr id="400387" name="Text Box 3"/>
          <p:cNvSpPr txBox="1">
            <a:spLocks noChangeArrowheads="1"/>
          </p:cNvSpPr>
          <p:nvPr/>
        </p:nvSpPr>
        <p:spPr bwMode="auto">
          <a:xfrm>
            <a:off x="1115615" y="2852738"/>
            <a:ext cx="7200801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老</a:t>
            </a:r>
            <a:r>
              <a:rPr lang="zh-CN" altLang="en-US" sz="60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60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善</a:t>
            </a:r>
            <a:r>
              <a:rPr lang="zh-CN" altLang="en-US" sz="6000" b="1" dirty="0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3492500" y="5373688"/>
            <a:ext cx="4167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990033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2843213" y="1628775"/>
            <a:ext cx="5156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</a:rPr>
              <a:t>生理：一只眼是瞎的，有夜盲症。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2843213" y="4292600"/>
            <a:ext cx="52181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送钱先生看病，拿车费心不安。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1035289" y="2409825"/>
            <a:ext cx="861774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老 王</a:t>
            </a:r>
          </a:p>
        </p:txBody>
      </p:sp>
      <p:sp>
        <p:nvSpPr>
          <p:cNvPr id="143367" name="Text Box 7"/>
          <p:cNvSpPr txBox="1">
            <a:spLocks noChangeArrowheads="1"/>
          </p:cNvSpPr>
          <p:nvPr/>
        </p:nvSpPr>
        <p:spPr bwMode="auto">
          <a:xfrm>
            <a:off x="1908175" y="1916113"/>
            <a:ext cx="727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140200"/>
                </a:solidFill>
                <a:latin typeface="Times New Roman" pitchFamily="18" charset="0"/>
                <a:ea typeface="隶书"/>
                <a:cs typeface="隶书"/>
              </a:rPr>
              <a:t>苦</a:t>
            </a:r>
          </a:p>
        </p:txBody>
      </p:sp>
      <p:sp>
        <p:nvSpPr>
          <p:cNvPr id="143368" name="Text Box 8"/>
          <p:cNvSpPr txBox="1">
            <a:spLocks noChangeArrowheads="1"/>
          </p:cNvSpPr>
          <p:nvPr/>
        </p:nvSpPr>
        <p:spPr bwMode="auto">
          <a:xfrm>
            <a:off x="1908175" y="4652963"/>
            <a:ext cx="795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隶书"/>
                <a:cs typeface="隶书"/>
              </a:rPr>
              <a:t>善</a:t>
            </a:r>
          </a:p>
        </p:txBody>
      </p:sp>
      <p:sp>
        <p:nvSpPr>
          <p:cNvPr id="143369" name="AutoShape 9"/>
          <p:cNvSpPr>
            <a:spLocks/>
          </p:cNvSpPr>
          <p:nvPr/>
        </p:nvSpPr>
        <p:spPr bwMode="auto">
          <a:xfrm>
            <a:off x="2555875" y="1412875"/>
            <a:ext cx="276225" cy="1727200"/>
          </a:xfrm>
          <a:prstGeom prst="leftBrace">
            <a:avLst>
              <a:gd name="adj1" fmla="val 52078"/>
              <a:gd name="adj2" fmla="val 50000"/>
            </a:avLst>
          </a:prstGeom>
          <a:noFill/>
          <a:ln w="25400">
            <a:solidFill>
              <a:srgbClr val="000066"/>
            </a:solidFill>
            <a:round/>
            <a:headEnd/>
            <a:tailEnd/>
          </a:ln>
        </p:spPr>
        <p:txBody>
          <a:bodyPr wrap="none" lIns="54000" rIns="54000" anchor="ctr"/>
          <a:lstStyle/>
          <a:p>
            <a:pPr algn="ctr">
              <a:spcBef>
                <a:spcPct val="20000"/>
              </a:spcBef>
            </a:pPr>
            <a:endParaRPr lang="zh-CN" altLang="zh-CN" sz="3600" b="1">
              <a:latin typeface="宋体" charset="-122"/>
            </a:endParaRPr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2843213" y="692150"/>
            <a:ext cx="55102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</a:rPr>
              <a:t>职业：</a:t>
            </a:r>
            <a:r>
              <a:rPr lang="zh-CN" altLang="en-US" sz="3200" b="1" dirty="0">
                <a:latin typeface="黑体" pitchFamily="49" charset="-122"/>
              </a:rPr>
              <a:t>蹬破旧三轮，文革期间    被取缔。</a:t>
            </a:r>
          </a:p>
        </p:txBody>
      </p:sp>
      <p:sp>
        <p:nvSpPr>
          <p:cNvPr id="143371" name="Text Box 11"/>
          <p:cNvSpPr txBox="1">
            <a:spLocks noChangeArrowheads="1"/>
          </p:cNvSpPr>
          <p:nvPr/>
        </p:nvSpPr>
        <p:spPr bwMode="auto">
          <a:xfrm>
            <a:off x="2843213" y="2636838"/>
            <a:ext cx="50276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</a:rPr>
              <a:t>居住：荒僻的小胡同，小屋破烂。</a:t>
            </a:r>
          </a:p>
        </p:txBody>
      </p:sp>
      <p:sp>
        <p:nvSpPr>
          <p:cNvPr id="143372" name="AutoShape 12"/>
          <p:cNvSpPr>
            <a:spLocks/>
          </p:cNvSpPr>
          <p:nvPr/>
        </p:nvSpPr>
        <p:spPr bwMode="auto">
          <a:xfrm>
            <a:off x="2555875" y="4149725"/>
            <a:ext cx="274638" cy="1800225"/>
          </a:xfrm>
          <a:prstGeom prst="leftBrace">
            <a:avLst>
              <a:gd name="adj1" fmla="val 54594"/>
              <a:gd name="adj2" fmla="val 50000"/>
            </a:avLst>
          </a:prstGeom>
          <a:noFill/>
          <a:ln w="2540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zh-CN" altLang="zh-CN" sz="3600" b="1">
              <a:latin typeface="宋体" charset="-122"/>
            </a:endParaRPr>
          </a:p>
        </p:txBody>
      </p:sp>
      <p:sp>
        <p:nvSpPr>
          <p:cNvPr id="143373" name="Text Box 13"/>
          <p:cNvSpPr txBox="1">
            <a:spLocks noChangeArrowheads="1"/>
          </p:cNvSpPr>
          <p:nvPr/>
        </p:nvSpPr>
        <p:spPr bwMode="auto">
          <a:xfrm>
            <a:off x="2843213" y="386080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带送冰块，车费减半。</a:t>
            </a:r>
          </a:p>
        </p:txBody>
      </p:sp>
      <p:sp>
        <p:nvSpPr>
          <p:cNvPr id="143374" name="Text Box 14"/>
          <p:cNvSpPr txBox="1">
            <a:spLocks noChangeArrowheads="1"/>
          </p:cNvSpPr>
          <p:nvPr/>
        </p:nvSpPr>
        <p:spPr bwMode="auto">
          <a:xfrm>
            <a:off x="2843213" y="5229225"/>
            <a:ext cx="52943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去世前一天，还拿香油、鸡蛋上门感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谢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143375" name="Line 15"/>
          <p:cNvSpPr>
            <a:spLocks noChangeShapeType="1"/>
          </p:cNvSpPr>
          <p:nvPr/>
        </p:nvSpPr>
        <p:spPr bwMode="auto">
          <a:xfrm flipH="1">
            <a:off x="8459788" y="1412875"/>
            <a:ext cx="0" cy="44640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76" name="Text Box 16"/>
          <p:cNvSpPr txBox="1">
            <a:spLocks noChangeArrowheads="1"/>
          </p:cNvSpPr>
          <p:nvPr/>
        </p:nvSpPr>
        <p:spPr bwMode="auto">
          <a:xfrm>
            <a:off x="8405336" y="1557338"/>
            <a:ext cx="738664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a typeface="楷体_GB2312"/>
                <a:cs typeface="楷体_GB2312"/>
              </a:rPr>
              <a:t>逻辑</a:t>
            </a:r>
          </a:p>
        </p:txBody>
      </p:sp>
      <p:sp>
        <p:nvSpPr>
          <p:cNvPr id="143377" name="Text Box 17"/>
          <p:cNvSpPr txBox="1">
            <a:spLocks noChangeArrowheads="1"/>
          </p:cNvSpPr>
          <p:nvPr/>
        </p:nvSpPr>
        <p:spPr bwMode="auto">
          <a:xfrm>
            <a:off x="8405336" y="3789363"/>
            <a:ext cx="738664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a typeface="楷体_GB2312"/>
                <a:cs typeface="楷体_GB2312"/>
              </a:rPr>
              <a:t>时间</a:t>
            </a:r>
          </a:p>
        </p:txBody>
      </p:sp>
      <p:sp>
        <p:nvSpPr>
          <p:cNvPr id="143378" name="Line 18"/>
          <p:cNvSpPr>
            <a:spLocks noChangeShapeType="1"/>
          </p:cNvSpPr>
          <p:nvPr/>
        </p:nvSpPr>
        <p:spPr bwMode="auto">
          <a:xfrm>
            <a:off x="939800" y="1449388"/>
            <a:ext cx="0" cy="43211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79" name="Text Box 19"/>
          <p:cNvSpPr txBox="1">
            <a:spLocks noChangeArrowheads="1"/>
          </p:cNvSpPr>
          <p:nvPr/>
        </p:nvSpPr>
        <p:spPr bwMode="auto">
          <a:xfrm>
            <a:off x="237235" y="476721"/>
            <a:ext cx="590349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以作者与老王的交往为线索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1691680" y="2132856"/>
            <a:ext cx="288032" cy="3024336"/>
          </a:xfrm>
          <a:prstGeom prst="leftBrace">
            <a:avLst>
              <a:gd name="adj1" fmla="val 54594"/>
              <a:gd name="adj2" fmla="val 50000"/>
            </a:avLst>
          </a:prstGeom>
          <a:noFill/>
          <a:ln w="2540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zh-CN" altLang="zh-CN" sz="3600" b="1">
              <a:latin typeface="宋体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67" grpId="0"/>
      <p:bldP spid="143368" grpId="0"/>
      <p:bldP spid="143369" grpId="0" animBg="1"/>
      <p:bldP spid="143371" grpId="0"/>
      <p:bldP spid="143372" grpId="0" animBg="1"/>
      <p:bldP spid="143373" grpId="0"/>
      <p:bldP spid="143374" grpId="0"/>
      <p:bldP spid="143375" grpId="0" animBg="1"/>
      <p:bldP spid="143376" grpId="0"/>
      <p:bldP spid="143377" grpId="0"/>
      <p:bldP spid="143378" grpId="0" animBg="1"/>
      <p:bldP spid="143379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701675"/>
            <a:ext cx="8435975" cy="114300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zh-CN" altLang="en-US" sz="4000" b="1" dirty="0" smtClean="0"/>
              <a:t>文章最后一句话，你是怎样理解的？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4294967295"/>
          </p:nvPr>
        </p:nvSpPr>
        <p:spPr>
          <a:xfrm>
            <a:off x="611188" y="2205038"/>
            <a:ext cx="8281987" cy="3744912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、这是本文的中心主旨句。也是本文的文眼所在。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、一个社会总有幸运者和不幸者。作者回想过去，觉得对老王的关心还不够，所以</a:t>
            </a:r>
            <a:r>
              <a:rPr lang="zh-CN" altLang="en-US" b="1" dirty="0" smtClean="0">
                <a:solidFill>
                  <a:srgbClr val="990099"/>
                </a:solidFill>
                <a:ea typeface="楷体_GB2312"/>
                <a:cs typeface="楷体_GB2312"/>
              </a:rPr>
              <a:t>“</a:t>
            </a:r>
            <a:r>
              <a:rPr lang="zh-CN" altLang="en-US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愧怍</a:t>
            </a:r>
            <a:r>
              <a:rPr lang="zh-CN" altLang="en-US" b="1" dirty="0" smtClean="0">
                <a:solidFill>
                  <a:srgbClr val="990099"/>
                </a:solidFill>
                <a:ea typeface="楷体_GB2312"/>
                <a:cs typeface="楷体_GB2312"/>
              </a:rPr>
              <a:t>”</a:t>
            </a:r>
            <a:r>
              <a:rPr lang="zh-CN" altLang="en-US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en-US" altLang="zh-CN" b="1" dirty="0" smtClean="0">
              <a:solidFill>
                <a:srgbClr val="990099"/>
              </a:solidFill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b="1" dirty="0" smtClean="0">
                <a:solidFill>
                  <a:srgbClr val="990099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zh-CN" altLang="en-US" b="1" dirty="0" smtClean="0">
                <a:solidFill>
                  <a:srgbClr val="990099"/>
                </a:solidFill>
                <a:latin typeface="Times New Roman" pitchFamily="18" charset="0"/>
                <a:ea typeface="楷体_GB2312"/>
                <a:cs typeface="楷体_GB2312"/>
              </a:rPr>
              <a:t>对老王的死，作者深表同情。为自己对老王的关爱不够和自己无力真正改善老王的境遇，作者感到愧怍，呼吁关爱不幸人。</a:t>
            </a:r>
            <a:endParaRPr lang="zh-CN" altLang="en-US" b="1" dirty="0" smtClean="0">
              <a:solidFill>
                <a:srgbClr val="990099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3012" name="AutoShape 4">
            <a:hlinkClick r:id="rId3" action="ppaction://hlinksldjump"/>
          </p:cNvPr>
          <p:cNvSpPr>
            <a:spLocks/>
          </p:cNvSpPr>
          <p:nvPr/>
        </p:nvSpPr>
        <p:spPr bwMode="auto">
          <a:xfrm>
            <a:off x="7956550" y="6237288"/>
            <a:ext cx="647700" cy="288925"/>
          </a:xfrm>
          <a:custGeom>
            <a:avLst/>
            <a:gdLst>
              <a:gd name="T0" fmla="*/ 0 w 21600"/>
              <a:gd name="T1" fmla="*/ 1932360 h 21600"/>
              <a:gd name="T2" fmla="*/ 9711002 w 21600"/>
              <a:gd name="T3" fmla="*/ 0 h 21600"/>
              <a:gd name="T4" fmla="*/ 19422005 w 21600"/>
              <a:gd name="T5" fmla="*/ 1932360 h 21600"/>
              <a:gd name="T6" fmla="*/ 9711002 w 21600"/>
              <a:gd name="T7" fmla="*/ 3864707 h 21600"/>
              <a:gd name="T8" fmla="*/ 0 w 21600"/>
              <a:gd name="T9" fmla="*/ 1932360 h 21600"/>
              <a:gd name="T10" fmla="*/ 4855501 w 21600"/>
              <a:gd name="T11" fmla="*/ 1932360 h 21600"/>
              <a:gd name="T12" fmla="*/ 9711002 w 21600"/>
              <a:gd name="T13" fmla="*/ 2898533 h 21600"/>
              <a:gd name="T14" fmla="*/ 14566502 w 21600"/>
              <a:gd name="T15" fmla="*/ 1932360 h 21600"/>
              <a:gd name="T16" fmla="*/ 9711002 w 21600"/>
              <a:gd name="T17" fmla="*/ 966173 h 21600"/>
              <a:gd name="T18" fmla="*/ 4855501 w 21600"/>
              <a:gd name="T19" fmla="*/ 193236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539750" y="2060575"/>
            <a:ext cx="806608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18000" tIns="10800" rIns="18000" bIns="10800"/>
          <a:lstStyle/>
          <a:p>
            <a:pPr marL="342900" indent="-342900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现实生活中，你所知道的有哪些不幸的人？</a:t>
            </a:r>
            <a:r>
              <a:rPr kumimoji="1" lang="zh-CN" altLang="en-US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他有什么样的特点？</a:t>
            </a:r>
            <a:endParaRPr lang="zh-CN" altLang="en-US" sz="3600" b="1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auto">
          <a:xfrm>
            <a:off x="827088" y="620713"/>
            <a:ext cx="3024187" cy="1008062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/>
          </a:extLst>
        </p:spPr>
        <p:txBody>
          <a:bodyPr wrap="none" lIns="18000" tIns="10800" rIns="18000" bIns="10800" anchor="ctr"/>
          <a:lstStyle/>
          <a:p>
            <a:pPr algn="ctr" eaLnBrk="0" hangingPunct="0"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探究思考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77858" name="Rectangle 2"/>
          <p:cNvSpPr>
            <a:spLocks noGrp="1"/>
          </p:cNvSpPr>
          <p:nvPr>
            <p:ph type="title"/>
          </p:nvPr>
        </p:nvSpPr>
        <p:spPr>
          <a:xfrm>
            <a:off x="1547664" y="2349500"/>
            <a:ext cx="6336704" cy="129540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zh-CN" altLang="en-US" sz="5400" b="1" dirty="0" smtClean="0"/>
              <a:t>我们周围的“老王”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1028" descr="图片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8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7956376" y="1196752"/>
            <a:ext cx="792162" cy="1746250"/>
          </a:xfrm>
          <a:prstGeom prst="rect">
            <a:avLst/>
          </a:prstGeom>
          <a:solidFill>
            <a:srgbClr val="C0C0C0">
              <a:alpha val="54117"/>
            </a:srgbClr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</a:rPr>
              <a:t>杨绛</a:t>
            </a: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 rot="5400000">
            <a:off x="5974432" y="802432"/>
            <a:ext cx="2303462" cy="931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960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老王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idx="1"/>
          </p:nvPr>
        </p:nvSpPr>
        <p:spPr>
          <a:xfrm>
            <a:off x="698500" y="1665288"/>
            <a:ext cx="8750300" cy="51927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>
                <a:solidFill>
                  <a:srgbClr val="004AAE"/>
                </a:solidFill>
                <a:ea typeface=",arial"/>
                <a:cs typeface=",arial"/>
              </a:rPr>
              <a:t> </a:t>
            </a:r>
          </a:p>
        </p:txBody>
      </p:sp>
      <p:pic>
        <p:nvPicPr>
          <p:cNvPr id="33794" name="Picture 3" descr="3"/>
          <p:cNvPicPr>
            <a:picLocks noChangeAspect="1"/>
          </p:cNvPicPr>
          <p:nvPr/>
        </p:nvPicPr>
        <p:blipFill>
          <a:blip r:embed="rId2" cstate="print"/>
          <a:srcRect b="143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5302250" y="6034088"/>
            <a:ext cx="3841750" cy="823912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Times New Roman" pitchFamily="18" charset="0"/>
                <a:ea typeface="华文新魏"/>
                <a:cs typeface="华文新魏"/>
              </a:rPr>
              <a:t>角落里的哭泣</a:t>
            </a:r>
          </a:p>
        </p:txBody>
      </p:sp>
      <p:pic>
        <p:nvPicPr>
          <p:cNvPr id="5" name="图片 4" descr="-1FZ-fycnyhm16997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816" y="0"/>
            <a:ext cx="9163815" cy="6857999"/>
          </a:xfrm>
          <a:prstGeom prst="rect">
            <a:avLst/>
          </a:prstGeom>
        </p:spPr>
      </p:pic>
      <p:pic>
        <p:nvPicPr>
          <p:cNvPr id="6" name="图片 5" descr="2345_image_file_copy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2" y="0"/>
            <a:ext cx="9139475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84168" y="6021288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生活的无奈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79906" name="Rectangle 2"/>
          <p:cNvSpPr>
            <a:spLocks noChangeArrowheads="1"/>
          </p:cNvSpPr>
          <p:nvPr/>
        </p:nvSpPr>
        <p:spPr bwMode="auto">
          <a:xfrm>
            <a:off x="0" y="457201"/>
            <a:ext cx="914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2C2C2C"/>
                </a:solidFill>
                <a:latin typeface="+mn-ea"/>
                <a:ea typeface="+mn-ea"/>
              </a:rPr>
              <a:t>10</a:t>
            </a:r>
            <a:r>
              <a:rPr lang="zh-CN" altLang="en-US" sz="3200" b="1" dirty="0" smtClean="0">
                <a:solidFill>
                  <a:srgbClr val="2C2C2C"/>
                </a:solidFill>
                <a:latin typeface="+mn-ea"/>
                <a:ea typeface="+mn-ea"/>
              </a:rPr>
              <a:t>岁女孩成“候补妈妈”令人心酸</a:t>
            </a:r>
            <a:endParaRPr lang="zh-CN" altLang="en-US" sz="3200" b="1" i="0" dirty="0">
              <a:solidFill>
                <a:srgbClr val="2C2C2C"/>
              </a:solidFill>
              <a:latin typeface="+mn-ea"/>
              <a:ea typeface="+mn-ea"/>
            </a:endParaRPr>
          </a:p>
        </p:txBody>
      </p:sp>
      <p:sp>
        <p:nvSpPr>
          <p:cNvPr id="379907" name="Rectangle 3"/>
          <p:cNvSpPr>
            <a:spLocks noChangeArrowheads="1"/>
          </p:cNvSpPr>
          <p:nvPr/>
        </p:nvSpPr>
        <p:spPr bwMode="auto">
          <a:xfrm>
            <a:off x="304800" y="1392238"/>
            <a:ext cx="1114408" cy="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33CC"/>
                </a:solidFill>
                <a:latin typeface="宋体" charset="-122"/>
              </a:rPr>
              <a:t>    </a:t>
            </a:r>
            <a:endParaRPr lang="zh-CN" altLang="en-US" sz="3600" b="1" dirty="0">
              <a:solidFill>
                <a:schemeClr val="tx2"/>
              </a:solidFill>
              <a:latin typeface="宋体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980728"/>
            <a:ext cx="69847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    </a:t>
            </a:r>
            <a:r>
              <a:rPr lang="en-US" altLang="zh-CN" sz="2800" dirty="0" smtClean="0">
                <a:latin typeface="+mn-ea"/>
                <a:ea typeface="+mn-ea"/>
              </a:rPr>
              <a:t>2017</a:t>
            </a:r>
            <a:r>
              <a:rPr lang="zh-CN" altLang="en-US" sz="2800" dirty="0" smtClean="0">
                <a:latin typeface="+mn-ea"/>
                <a:ea typeface="+mn-ea"/>
              </a:rPr>
              <a:t>年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月</a:t>
            </a:r>
            <a:r>
              <a:rPr lang="en-US" altLang="zh-CN" sz="2800" dirty="0" smtClean="0">
                <a:latin typeface="+mn-ea"/>
                <a:ea typeface="+mn-ea"/>
              </a:rPr>
              <a:t>19</a:t>
            </a:r>
            <a:r>
              <a:rPr lang="zh-CN" altLang="en-US" sz="2800" dirty="0" smtClean="0">
                <a:latin typeface="+mn-ea"/>
                <a:ea typeface="+mn-ea"/>
              </a:rPr>
              <a:t>日，河南洛阳伊川县高山乡黄村，</a:t>
            </a:r>
            <a:r>
              <a:rPr lang="en-US" altLang="zh-CN" sz="2800" dirty="0" smtClean="0">
                <a:latin typeface="+mn-ea"/>
                <a:ea typeface="+mn-ea"/>
              </a:rPr>
              <a:t>10</a:t>
            </a:r>
            <a:r>
              <a:rPr lang="zh-CN" altLang="en-US" sz="2800" dirty="0" smtClean="0">
                <a:latin typeface="+mn-ea"/>
                <a:ea typeface="+mn-ea"/>
              </a:rPr>
              <a:t>岁的红红独自站在家中，目光呆滞，她知道妈妈再也回不来了，失去妈妈的痛苦没有打垮她，日子还要继续。再过几天父亲将要外出去建筑工地打工，为她们四个挣取生活费和学费。在姐弟四个中她最大，看管弟弟妹妹的担子就只有落在她的身上了。</a:t>
            </a:r>
            <a:br>
              <a:rPr lang="zh-CN" altLang="en-US" sz="2800" dirty="0" smtClean="0">
                <a:latin typeface="+mn-ea"/>
                <a:ea typeface="+mn-ea"/>
              </a:rPr>
            </a:br>
            <a:r>
              <a:rPr lang="zh-CN" altLang="en-US" sz="2800" dirty="0" smtClean="0">
                <a:latin typeface="+mn-ea"/>
                <a:ea typeface="+mn-ea"/>
              </a:rPr>
              <a:t>   现在红红的角色成了妈妈，要照顾三个兄妹的生活，</a:t>
            </a:r>
            <a:r>
              <a:rPr lang="en-US" altLang="zh-CN" sz="2800" dirty="0" smtClean="0">
                <a:latin typeface="+mn-ea"/>
                <a:ea typeface="+mn-ea"/>
              </a:rPr>
              <a:t>10</a:t>
            </a:r>
            <a:r>
              <a:rPr lang="zh-CN" altLang="en-US" sz="2800" dirty="0" smtClean="0">
                <a:latin typeface="+mn-ea"/>
                <a:ea typeface="+mn-ea"/>
              </a:rPr>
              <a:t>岁的孩子，本应享受父母关爱照顾的年龄，无奈的要挑起这副责任的重担。红红的爷爷奶奶早已不在，她们四人的生活都是靠妈妈打理，爸爸在外干建筑活养家，日子虽然艰难，但也很快乐。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照片 03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0931" name="Text Box 3"/>
          <p:cNvSpPr txBox="1">
            <a:spLocks noChangeArrowheads="1"/>
          </p:cNvSpPr>
          <p:nvPr/>
        </p:nvSpPr>
        <p:spPr bwMode="auto">
          <a:xfrm>
            <a:off x="4083050" y="6034088"/>
            <a:ext cx="5060950" cy="823912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Times New Roman" pitchFamily="18" charset="0"/>
                <a:ea typeface="华文新魏"/>
                <a:cs typeface="华文新魏"/>
              </a:rPr>
              <a:t>向往？茫然？</a:t>
            </a:r>
            <a:r>
              <a:rPr lang="en-US" altLang="zh-CN" sz="4800" b="1">
                <a:solidFill>
                  <a:schemeClr val="bg1"/>
                </a:solidFill>
                <a:latin typeface="Times New Roman" pitchFamily="18" charset="0"/>
              </a:rPr>
              <a:t>……</a:t>
            </a:r>
          </a:p>
        </p:txBody>
      </p:sp>
      <p:sp>
        <p:nvSpPr>
          <p:cNvPr id="380932" name="Rectangle 4"/>
          <p:cNvSpPr>
            <a:spLocks noChangeArrowheads="1"/>
          </p:cNvSpPr>
          <p:nvPr/>
        </p:nvSpPr>
        <p:spPr bwMode="auto">
          <a:xfrm>
            <a:off x="539750" y="3716338"/>
            <a:ext cx="8280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    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王致中，</a:t>
            </a:r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17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岁，在贵州以背煤为生。一筐煤</a:t>
            </a:r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40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公斤，从煤坑向上爬</a:t>
            </a:r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100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米，然后再走</a:t>
            </a:r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1000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米山路，挣</a:t>
            </a:r>
            <a:r>
              <a:rPr lang="en-US" altLang="zh-CN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1</a:t>
            </a:r>
            <a:r>
              <a:rPr lang="zh-CN" altLang="en-US" sz="3600" b="1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元人民币。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animBg="1"/>
      <p:bldP spid="3809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a1071043525_31924"/>
          <p:cNvPicPr>
            <a:picLocks noChangeAspect="1"/>
          </p:cNvPicPr>
          <p:nvPr/>
        </p:nvPicPr>
        <p:blipFill>
          <a:blip r:embed="rId2" cstate="print"/>
          <a:srcRect b="80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1955" name="Text Box 3"/>
          <p:cNvSpPr txBox="1">
            <a:spLocks noChangeArrowheads="1"/>
          </p:cNvSpPr>
          <p:nvPr/>
        </p:nvSpPr>
        <p:spPr bwMode="auto">
          <a:xfrm>
            <a:off x="4356100" y="6096000"/>
            <a:ext cx="4787900" cy="76200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4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4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生活的旋律</a:t>
            </a:r>
            <a:r>
              <a:rPr lang="en-US" altLang="zh-CN" sz="44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kumimoji="1" lang="en-US" altLang="zh-CN" sz="4400" b="1"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179388" y="549275"/>
            <a:ext cx="8748712" cy="2289175"/>
          </a:xfrm>
          <a:prstGeom prst="rect">
            <a:avLst/>
          </a:prstGeom>
          <a:solidFill>
            <a:srgbClr val="990099">
              <a:alpha val="39999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我们的生活被太多假象所蒙骗，以至于缺少了真爱与关怀，在大多数人的眼里，街边的乞讨，都是有组织的集团操纵，为此人们忽略了真正需要帮助的人群。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1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animBg="1"/>
      <p:bldP spid="3819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照片 02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6051" name="Text Box 3"/>
          <p:cNvSpPr txBox="1">
            <a:spLocks noChangeArrowheads="1"/>
          </p:cNvSpPr>
          <p:nvPr/>
        </p:nvSpPr>
        <p:spPr bwMode="auto">
          <a:xfrm>
            <a:off x="6521450" y="6034088"/>
            <a:ext cx="2622550" cy="823912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Times New Roman" pitchFamily="18" charset="0"/>
                <a:ea typeface="华文新魏"/>
                <a:cs typeface="华文新魏"/>
              </a:rPr>
              <a:t>午餐时刻</a:t>
            </a:r>
          </a:p>
        </p:txBody>
      </p:sp>
      <p:pic>
        <p:nvPicPr>
          <p:cNvPr id="4" name="图片 3" descr="2345_image_file_copy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332" y="0"/>
            <a:ext cx="90616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5949280"/>
            <a:ext cx="8748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这辆房车里，住着他们一家五口人。因其简陋，很多网友称这是“有车有房一族的最心酸解读”。也有很多媒体，将这解读成高房价年代，工作数年仍买房无望的打工族典范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3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539750" y="2060575"/>
            <a:ext cx="806608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18000" tIns="10800" rIns="18000" bIns="10800"/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en-US" altLang="zh-CN" sz="3600" b="1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sz="36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</a:t>
            </a:r>
            <a:r>
              <a:rPr lang="zh-CN" altLang="en-US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觉得，在今后的日子里，你将会怎么去对待那些不幸的人？和同学讨论后，写在作业本上。</a:t>
            </a: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auto">
          <a:xfrm>
            <a:off x="827088" y="620713"/>
            <a:ext cx="3024187" cy="1008062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/>
          </a:extLst>
        </p:spPr>
        <p:txBody>
          <a:bodyPr wrap="none" lIns="18000" tIns="10800" rIns="18000" bIns="10800" anchor="ctr"/>
          <a:lstStyle/>
          <a:p>
            <a:pPr algn="ctr" eaLnBrk="0" hangingPunct="0"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探究思考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3"/>
          <p:cNvSpPr>
            <a:spLocks noChangeArrowheads="1"/>
          </p:cNvSpPr>
          <p:nvPr/>
        </p:nvSpPr>
        <p:spPr bwMode="auto">
          <a:xfrm>
            <a:off x="3643313" y="571500"/>
            <a:ext cx="4895850" cy="1106488"/>
          </a:xfrm>
          <a:prstGeom prst="rect">
            <a:avLst/>
          </a:prstGeom>
          <a:solidFill>
            <a:srgbClr val="0000FF">
              <a:alpha val="3294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600" b="1" dirty="0">
                <a:solidFill>
                  <a:srgbClr val="FF0000"/>
                </a:solidFill>
                <a:ea typeface="黑体" pitchFamily="49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ea typeface="黑体" pitchFamily="49" charset="-122"/>
              </a:rPr>
              <a:t>关注身边的 “老王”</a:t>
            </a:r>
          </a:p>
        </p:txBody>
      </p:sp>
      <p:sp>
        <p:nvSpPr>
          <p:cNvPr id="39938" name="Rectangle 2"/>
          <p:cNvSpPr txBox="1">
            <a:spLocks noChangeArrowheads="1"/>
          </p:cNvSpPr>
          <p:nvPr/>
        </p:nvSpPr>
        <p:spPr bwMode="auto">
          <a:xfrm>
            <a:off x="611188" y="1844675"/>
            <a:ext cx="8075612" cy="4391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zh-CN" altLang="en-US" sz="3200" b="1" dirty="0">
              <a:latin typeface="Calibri" pitchFamily="34" charset="0"/>
              <a:ea typeface="华文新魏"/>
              <a:cs typeface="华文新魏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总有一种声音让我们泪流满面。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总有一张照片让我们隐隐作痛。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在我们享受着幸福的时候，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不要忘记——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有一群本应该和我们一样的人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正在——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苦苦挣扎</a:t>
            </a:r>
            <a:r>
              <a:rPr lang="zh-CN" altLang="en-US" sz="44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！</a:t>
            </a:r>
            <a:r>
              <a:rPr lang="zh-CN" altLang="en-US" sz="3200" b="1" dirty="0">
                <a:latin typeface="Calibri" pitchFamily="34" charset="0"/>
                <a:ea typeface="华文新魏"/>
                <a:cs typeface="华文新魏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6" descr="3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4" name="Oval 2"/>
          <p:cNvSpPr>
            <a:spLocks noChangeArrowheads="1"/>
          </p:cNvSpPr>
          <p:nvPr/>
        </p:nvSpPr>
        <p:spPr bwMode="auto">
          <a:xfrm>
            <a:off x="611188" y="333375"/>
            <a:ext cx="3024187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/>
          </a:extLst>
        </p:spPr>
        <p:txBody>
          <a:bodyPr wrap="none" lIns="18000" tIns="10800" rIns="18000" bIns="10800" anchor="ctr"/>
          <a:lstStyle/>
          <a:p>
            <a:pPr algn="ctr" eaLnBrk="0" hangingPunct="0"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赠  言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  <p:sp>
        <p:nvSpPr>
          <p:cNvPr id="50180" name="WordArt 3"/>
          <p:cNvSpPr>
            <a:spLocks noTextEdit="1"/>
          </p:cNvSpPr>
          <p:nvPr/>
        </p:nvSpPr>
        <p:spPr bwMode="auto">
          <a:xfrm>
            <a:off x="395288" y="53006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心存善良仁厚之意；胸怀平等博爱之念。</a:t>
            </a:r>
          </a:p>
        </p:txBody>
      </p:sp>
      <p:sp>
        <p:nvSpPr>
          <p:cNvPr id="50181" name="WordArt 4"/>
          <p:cNvSpPr>
            <a:spLocks noTextEdit="1"/>
          </p:cNvSpPr>
          <p:nvPr/>
        </p:nvSpPr>
        <p:spPr bwMode="auto">
          <a:xfrm>
            <a:off x="539750" y="40052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爱人者，人恒爱之；敬人者，人恒敬之。</a:t>
            </a: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430213" y="1341438"/>
            <a:ext cx="8713787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82502"/>
                </a:solidFill>
                <a:latin typeface="楷体_GB2312"/>
                <a:ea typeface="楷体_GB2312"/>
                <a:cs typeface="楷体_GB2312"/>
              </a:rPr>
              <a:t>平等    尊重   博爱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140200"/>
                </a:solidFill>
                <a:latin typeface="华文中宋"/>
                <a:ea typeface="华文中宋"/>
                <a:cs typeface="华文中宋"/>
              </a:rPr>
              <a:t>善待我们身边的每一位</a:t>
            </a:r>
            <a:r>
              <a:rPr lang="zh-CN" altLang="en-US" sz="4400" b="1" dirty="0">
                <a:solidFill>
                  <a:srgbClr val="1F10E2"/>
                </a:solidFill>
                <a:latin typeface="华文中宋"/>
                <a:ea typeface="华文中宋"/>
                <a:cs typeface="华文中宋"/>
              </a:rPr>
              <a:t>“老王”</a:t>
            </a:r>
            <a:r>
              <a:rPr lang="zh-CN" altLang="en-US" sz="4800" dirty="0">
                <a:solidFill>
                  <a:srgbClr val="140200"/>
                </a:solidFill>
                <a:latin typeface="华文中宋"/>
                <a:ea typeface="华文中宋"/>
                <a:cs typeface="华文中宋"/>
              </a:rPr>
              <a:t>。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81" grpId="0" animBg="1"/>
      <p:bldP spid="1566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作业布置，加强巩固</a:t>
            </a:r>
            <a:endParaRPr lang="zh-CN" altLang="en-US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请同学们关注像老王一样的基层人民的生活场景，结合课文写一篇题为</a:t>
            </a:r>
            <a:r>
              <a:rPr lang="en-US" altLang="zh-CN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老王，你在他乡还好吗</a:t>
            </a:r>
            <a:r>
              <a:rPr lang="en-US" altLang="zh-CN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的作文</a:t>
            </a:r>
            <a:r>
              <a:rPr lang="en-US" altLang="zh-CN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字数</a:t>
            </a:r>
            <a:r>
              <a:rPr lang="en-US" altLang="zh-CN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字以上。</a:t>
            </a:r>
            <a:endParaRPr lang="zh-CN" altLang="en-US" sz="4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Text Box 5"/>
          <p:cNvSpPr txBox="1">
            <a:spLocks noChangeArrowheads="1"/>
          </p:cNvSpPr>
          <p:nvPr/>
        </p:nvSpPr>
        <p:spPr bwMode="auto">
          <a:xfrm>
            <a:off x="838200" y="160020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方正行楷繁体" pitchFamily="2" charset="-122"/>
            </a:endParaRPr>
          </a:p>
        </p:txBody>
      </p:sp>
      <p:sp>
        <p:nvSpPr>
          <p:cNvPr id="11266" name="Rectangle 6"/>
          <p:cNvSpPr>
            <a:spLocks noChangeArrowheads="1"/>
          </p:cNvSpPr>
          <p:nvPr/>
        </p:nvSpPr>
        <p:spPr bwMode="auto">
          <a:xfrm>
            <a:off x="228600" y="22098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 sz="4400">
              <a:solidFill>
                <a:srgbClr val="0000CC"/>
              </a:solidFill>
            </a:endParaRPr>
          </a:p>
        </p:txBody>
      </p:sp>
      <p:sp>
        <p:nvSpPr>
          <p:cNvPr id="11267" name="TextBox 7"/>
          <p:cNvSpPr txBox="1">
            <a:spLocks noChangeArrowheads="1"/>
          </p:cNvSpPr>
          <p:nvPr/>
        </p:nvSpPr>
        <p:spPr bwMode="auto">
          <a:xfrm>
            <a:off x="0" y="990600"/>
            <a:ext cx="90773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谢谢指导！</a:t>
            </a:r>
          </a:p>
        </p:txBody>
      </p:sp>
      <p:sp>
        <p:nvSpPr>
          <p:cNvPr id="9" name="矩形 8"/>
          <p:cNvSpPr/>
          <p:nvPr/>
        </p:nvSpPr>
        <p:spPr>
          <a:xfrm>
            <a:off x="295552" y="3121025"/>
            <a:ext cx="8802411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方正行楷繁体" pitchFamily="2" charset="-122"/>
              </a:rPr>
              <a:t>开心快乐每一天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0515" name="Text Box 3"/>
          <p:cNvSpPr txBox="1">
            <a:spLocks noChangeArrowheads="1"/>
          </p:cNvSpPr>
          <p:nvPr/>
        </p:nvSpPr>
        <p:spPr bwMode="auto">
          <a:xfrm>
            <a:off x="2951163" y="0"/>
            <a:ext cx="6192837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行楷"/>
                <a:ea typeface="华文行楷"/>
                <a:cs typeface="华文行楷"/>
              </a:rPr>
              <a:t>   </a:t>
            </a:r>
            <a:r>
              <a:rPr lang="en-US" altLang="zh-CN" sz="2800" b="1" dirty="0">
                <a:latin typeface="华文行楷"/>
                <a:ea typeface="华文行楷"/>
                <a:cs typeface="华文行楷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行楷"/>
                <a:ea typeface="华文行楷"/>
                <a:cs typeface="华文行楷"/>
              </a:rPr>
              <a:t>杨绛</a:t>
            </a:r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,钱钟书夫人，原名杨季康,生于1911年，江苏无锡人。</a:t>
            </a:r>
            <a:r>
              <a:rPr lang="zh-CN" altLang="en-US" sz="2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作家、文学翻译家</a:t>
            </a:r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。1932年毕业于苏州东吴大学。1935</a:t>
            </a:r>
            <a:r>
              <a:rPr lang="zh-CN" altLang="en-US" sz="2800" b="1" dirty="0">
                <a:ea typeface="楷体_GB2312"/>
                <a:cs typeface="楷体_GB2312"/>
              </a:rPr>
              <a:t>——</a:t>
            </a:r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1938年留学英法，回国后曾在上海震旦女子文理学院、清华大学任教。1949年后，在中国社会科学院文学研究所、外国文学研究所工作。主要</a:t>
            </a:r>
            <a:r>
              <a:rPr lang="zh-CN" altLang="en-US" sz="2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译著有《堂</a:t>
            </a:r>
            <a:r>
              <a:rPr lang="zh-CN" altLang="en-US" sz="2800" b="1" dirty="0">
                <a:solidFill>
                  <a:srgbClr val="0000FF"/>
                </a:solidFill>
                <a:ea typeface="楷体_GB2312"/>
                <a:cs typeface="楷体_GB231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吉诃德》，散文集《干校六记》《将饮茶》等，长篇小说《洗澡》</a:t>
            </a:r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sp>
        <p:nvSpPr>
          <p:cNvPr id="320517" name="Text Box 5"/>
          <p:cNvSpPr txBox="1">
            <a:spLocks noChangeArrowheads="1"/>
          </p:cNvSpPr>
          <p:nvPr/>
        </p:nvSpPr>
        <p:spPr bwMode="auto">
          <a:xfrm>
            <a:off x="71438" y="4556125"/>
            <a:ext cx="55800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行楷"/>
                <a:ea typeface="华文行楷"/>
                <a:cs typeface="华文行楷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行楷"/>
                <a:ea typeface="华文行楷"/>
                <a:cs typeface="华文行楷"/>
              </a:rPr>
              <a:t>钱钟书</a:t>
            </a:r>
            <a:r>
              <a:rPr lang="zh-CN" altLang="en-US" sz="3200" b="1" dirty="0">
                <a:latin typeface="楷体_GB2312"/>
                <a:ea typeface="楷体_GB2312"/>
                <a:cs typeface="楷体_GB2312"/>
              </a:rPr>
              <a:t>（1910</a:t>
            </a:r>
            <a:r>
              <a:rPr lang="zh-CN" altLang="en-US" sz="3200" b="1" dirty="0">
                <a:ea typeface="楷体_GB2312"/>
                <a:cs typeface="楷体_GB2312"/>
              </a:rPr>
              <a:t>—</a:t>
            </a:r>
            <a:r>
              <a:rPr lang="zh-CN" altLang="en-US" sz="3200" b="1" dirty="0">
                <a:latin typeface="楷体_GB2312"/>
                <a:ea typeface="楷体_GB2312"/>
                <a:cs typeface="楷体_GB2312"/>
              </a:rPr>
              <a:t>1998），江苏无锡人。</a:t>
            </a:r>
            <a:r>
              <a:rPr lang="zh-CN" altLang="en-US" sz="32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学者，</a:t>
            </a:r>
            <a:r>
              <a:rPr lang="zh-CN" altLang="zh-CN" sz="32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作家</a:t>
            </a:r>
            <a:r>
              <a:rPr lang="zh-CN" altLang="en-US" sz="32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，著有小说《围城》和学术著作《谈艺录》《管锥编》</a:t>
            </a:r>
            <a:r>
              <a:rPr lang="zh-CN" altLang="en-US" sz="3200" b="1" dirty="0">
                <a:latin typeface="楷体_GB2312"/>
                <a:ea typeface="楷体_GB2312"/>
                <a:cs typeface="楷体_GB2312"/>
              </a:rPr>
              <a:t>等。</a:t>
            </a:r>
          </a:p>
        </p:txBody>
      </p:sp>
      <p:pic>
        <p:nvPicPr>
          <p:cNvPr id="320518" name="Picture 6" descr="杨绛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149725"/>
            <a:ext cx="33845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杨绛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27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/>
      <p:bldP spid="3205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818" name="内容占位符 34817"/>
          <p:cNvSpPr>
            <a:spLocks noGrp="1"/>
          </p:cNvSpPr>
          <p:nvPr>
            <p:ph idx="1"/>
          </p:nvPr>
        </p:nvSpPr>
        <p:spPr>
          <a:xfrm>
            <a:off x="323850" y="1295400"/>
            <a:ext cx="8286750" cy="4725988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、知识与能力目标：整体把握文章内容，通过具体事件理解老王这个人物形象。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、过程与方法目标：探究合作、反复品读、拓展延伸等环节，领会文章主旨，把握作者感情倾向。</a:t>
            </a:r>
          </a:p>
          <a:p>
            <a:pPr eaLnBrk="1" hangingPunct="1"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、情感、态度与价值观目标：体会老王的善良，学会以善良体察善良、回报善良，培养学生的爱心。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800" b="1" dirty="0" smtClean="0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5123" name="圆角矩形 34819"/>
          <p:cNvSpPr/>
          <p:nvPr/>
        </p:nvSpPr>
        <p:spPr bwMode="auto">
          <a:xfrm>
            <a:off x="2743200" y="404664"/>
            <a:ext cx="28956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  <a:tileRect/>
          </a:gradFill>
          <a:ln w="28575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34820"/>
          <p:cNvSpPr txBox="1">
            <a:spLocks noChangeArrowheads="1"/>
          </p:cNvSpPr>
          <p:nvPr/>
        </p:nvSpPr>
        <p:spPr bwMode="auto">
          <a:xfrm>
            <a:off x="2743200" y="480864"/>
            <a:ext cx="320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Times New Roman" pitchFamily="18" charset="0"/>
                <a:ea typeface="方正姚体"/>
                <a:cs typeface="方正姚体"/>
              </a:rPr>
              <a:t>学习目标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866" name="矩形 36865"/>
          <p:cNvSpPr>
            <a:spLocks noChangeArrowheads="1"/>
          </p:cNvSpPr>
          <p:nvPr/>
        </p:nvSpPr>
        <p:spPr bwMode="auto">
          <a:xfrm>
            <a:off x="914400" y="1752600"/>
            <a:ext cx="7391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itchFamily="18" charset="0"/>
                <a:ea typeface="楷体_GB2312"/>
                <a:cs typeface="楷体_GB2312"/>
              </a:rPr>
              <a:t>       </a:t>
            </a:r>
            <a:endParaRPr lang="en-US" altLang="zh-CN" sz="2800" dirty="0" smtClean="0">
              <a:latin typeface="Times New Roman" pitchFamily="18" charset="0"/>
              <a:ea typeface="楷体_GB2312"/>
              <a:cs typeface="楷体_GB2312"/>
            </a:endParaRPr>
          </a:p>
          <a:p>
            <a:r>
              <a:rPr lang="en-US" altLang="zh-CN" sz="2800" dirty="0" smtClean="0">
                <a:latin typeface="Times New Roman" pitchFamily="18" charset="0"/>
                <a:ea typeface="楷体_GB2312"/>
                <a:cs typeface="楷体_GB2312"/>
              </a:rPr>
              <a:t>  </a:t>
            </a:r>
            <a:r>
              <a:rPr lang="zh-CN" altLang="en-US" sz="2800" dirty="0" smtClean="0">
                <a:latin typeface="Times New Roman" pitchFamily="18" charset="0"/>
                <a:ea typeface="楷体_GB2312"/>
                <a:cs typeface="楷体_GB2312"/>
              </a:rPr>
              <a:t> 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、教学重点：反复品读，揣摩老王这一人物形象。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、教学难点：理解</a:t>
            </a:r>
            <a:r>
              <a:rPr lang="zh-CN" altLang="en-US" sz="2800" b="1" dirty="0">
                <a:ea typeface="黑体" pitchFamily="49" charset="-122"/>
                <a:cs typeface="Times New Roman" pitchFamily="18" charset="0"/>
              </a:rPr>
              <a:t>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那是一个幸运的人对一个不幸者的愧怍</a:t>
            </a:r>
            <a:r>
              <a:rPr lang="zh-CN" altLang="en-US" sz="2800" b="1" dirty="0">
                <a:ea typeface="黑体" pitchFamily="49" charset="-122"/>
                <a:cs typeface="Times New Roman" pitchFamily="18" charset="0"/>
              </a:rPr>
              <a:t>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进而培养学生爱心。 </a:t>
            </a:r>
          </a:p>
        </p:txBody>
      </p:sp>
      <p:grpSp>
        <p:nvGrpSpPr>
          <p:cNvPr id="36868" name="组合 36867"/>
          <p:cNvGrpSpPr>
            <a:grpSpLocks/>
          </p:cNvGrpSpPr>
          <p:nvPr/>
        </p:nvGrpSpPr>
        <p:grpSpPr bwMode="auto">
          <a:xfrm>
            <a:off x="2843238" y="692696"/>
            <a:ext cx="3200400" cy="990600"/>
            <a:chOff x="45" y="0"/>
            <a:chExt cx="2016" cy="624"/>
          </a:xfrm>
        </p:grpSpPr>
        <p:sp>
          <p:nvSpPr>
            <p:cNvPr id="7172" name="圆角矩形 36868"/>
            <p:cNvSpPr/>
            <p:nvPr/>
          </p:nvSpPr>
          <p:spPr>
            <a:xfrm>
              <a:off x="144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文本框 36869"/>
            <p:cNvSpPr txBox="1">
              <a:spLocks noChangeArrowheads="1"/>
            </p:cNvSpPr>
            <p:nvPr/>
          </p:nvSpPr>
          <p:spPr bwMode="auto">
            <a:xfrm>
              <a:off x="45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CC0000"/>
                  </a:solidFill>
                  <a:latin typeface="Times New Roman" pitchFamily="18" charset="0"/>
                  <a:ea typeface="方正姚体"/>
                  <a:cs typeface="方正姚体"/>
                </a:rPr>
                <a:t>学习重难点</a:t>
              </a: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字 词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9217025" cy="4465637"/>
          </a:xfrm>
          <a:extLst>
            <a:ext uri="{909E8E84-426E-40DD-AFC4-6F175D3DCCD1}"/>
          </a:extLst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伛               攥              惶恐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荒僻           塌败           取缔     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骷髅            翳              滞笨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愧怍</a:t>
            </a:r>
          </a:p>
        </p:txBody>
      </p:sp>
      <p:sp>
        <p:nvSpPr>
          <p:cNvPr id="397316" name="Rectangle 4"/>
          <p:cNvSpPr>
            <a:spLocks noChangeArrowheads="1"/>
          </p:cNvSpPr>
          <p:nvPr/>
        </p:nvSpPr>
        <p:spPr bwMode="auto">
          <a:xfrm>
            <a:off x="1187450" y="1052513"/>
            <a:ext cx="7777163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zh-CN" sz="3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yǔ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zuàn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huáng</a:t>
            </a:r>
            <a:endParaRPr lang="en-US" altLang="zh-CN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pì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tā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dì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kū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lóu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en-US" alt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yì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   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zhì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kuì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zuò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4" grpId="0"/>
      <p:bldP spid="3973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9" y="0"/>
            <a:ext cx="9127521" cy="6858000"/>
          </a:xfrm>
          <a:prstGeom prst="rect">
            <a:avLst/>
          </a:prstGeom>
        </p:spPr>
      </p:pic>
      <p:pic>
        <p:nvPicPr>
          <p:cNvPr id="21505" name="Picture 1026" descr="车夫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Text Box 1027"/>
          <p:cNvSpPr txBox="1">
            <a:spLocks noChangeArrowheads="1"/>
          </p:cNvSpPr>
          <p:nvPr/>
        </p:nvSpPr>
        <p:spPr bwMode="auto">
          <a:xfrm>
            <a:off x="4427538" y="404813"/>
            <a:ext cx="496887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5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初读课文，小组合作，整体感知。</a:t>
            </a:r>
          </a:p>
        </p:txBody>
      </p:sp>
      <p:pic>
        <p:nvPicPr>
          <p:cNvPr id="21507" name="Picture 1028" descr="图片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61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3" name="Oval 1029"/>
          <p:cNvSpPr>
            <a:spLocks noChangeArrowheads="1"/>
          </p:cNvSpPr>
          <p:nvPr/>
        </p:nvSpPr>
        <p:spPr bwMode="auto">
          <a:xfrm>
            <a:off x="539750" y="5013325"/>
            <a:ext cx="3240088" cy="1676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5400">
                <a:ea typeface="方正舒体"/>
                <a:cs typeface="方正舒体"/>
              </a:rPr>
              <a:t>走近老王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  <p:bldP spid="2017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29" name="文本框 39937"/>
          <p:cNvSpPr txBox="1">
            <a:spLocks noChangeArrowheads="1"/>
          </p:cNvSpPr>
          <p:nvPr/>
        </p:nvSpPr>
        <p:spPr bwMode="auto">
          <a:xfrm>
            <a:off x="311150" y="285750"/>
            <a:ext cx="235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9900CC"/>
                </a:solidFill>
                <a:ea typeface="楷体" pitchFamily="49" charset="-122"/>
              </a:rPr>
              <a:t>整体感知</a:t>
            </a:r>
          </a:p>
        </p:txBody>
      </p:sp>
      <p:sp>
        <p:nvSpPr>
          <p:cNvPr id="11266" name="文本框 39938"/>
          <p:cNvSpPr txBox="1">
            <a:spLocks noChangeArrowheads="1"/>
          </p:cNvSpPr>
          <p:nvPr/>
        </p:nvSpPr>
        <p:spPr bwMode="auto">
          <a:xfrm>
            <a:off x="311150" y="1054100"/>
            <a:ext cx="79359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1.速读课文，找出本文的主旨句。（原句回答）</a:t>
            </a:r>
          </a:p>
        </p:txBody>
      </p:sp>
      <p:sp>
        <p:nvSpPr>
          <p:cNvPr id="39940" name="文本框 39939"/>
          <p:cNvSpPr txBox="1">
            <a:spLocks noChangeArrowheads="1"/>
          </p:cNvSpPr>
          <p:nvPr/>
        </p:nvSpPr>
        <p:spPr bwMode="auto">
          <a:xfrm>
            <a:off x="1079500" y="1892300"/>
            <a:ext cx="726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楷体" pitchFamily="49" charset="-122"/>
              </a:rPr>
              <a:t>那是一个幸运的人对一个不幸者的愧怍。</a:t>
            </a:r>
          </a:p>
        </p:txBody>
      </p:sp>
      <p:sp>
        <p:nvSpPr>
          <p:cNvPr id="39941" name="文本框 39940"/>
          <p:cNvSpPr txBox="1">
            <a:spLocks noChangeArrowheads="1"/>
          </p:cNvSpPr>
          <p:nvPr/>
        </p:nvSpPr>
        <p:spPr bwMode="auto">
          <a:xfrm>
            <a:off x="311150" y="2730500"/>
            <a:ext cx="8074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2.本文是以什么为记叙线索的。</a:t>
            </a:r>
          </a:p>
        </p:txBody>
      </p:sp>
      <p:sp>
        <p:nvSpPr>
          <p:cNvPr id="39942" name="文本框 39941"/>
          <p:cNvSpPr txBox="1">
            <a:spLocks noChangeArrowheads="1"/>
          </p:cNvSpPr>
          <p:nvPr/>
        </p:nvSpPr>
        <p:spPr bwMode="auto">
          <a:xfrm>
            <a:off x="1079500" y="3498850"/>
            <a:ext cx="633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本文以“我”与老王的交往为线索。</a:t>
            </a:r>
          </a:p>
        </p:txBody>
      </p:sp>
      <p:sp>
        <p:nvSpPr>
          <p:cNvPr id="39943" name="文本框 39942"/>
          <p:cNvSpPr txBox="1">
            <a:spLocks noChangeArrowheads="1"/>
          </p:cNvSpPr>
          <p:nvPr/>
        </p:nvSpPr>
        <p:spPr bwMode="auto">
          <a:xfrm>
            <a:off x="323850" y="4365625"/>
            <a:ext cx="8242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3.老王是一个什么样的人？请用两个关键词概括。</a:t>
            </a:r>
          </a:p>
        </p:txBody>
      </p:sp>
      <p:sp>
        <p:nvSpPr>
          <p:cNvPr id="22535" name="文本框 39943"/>
          <p:cNvSpPr txBox="1">
            <a:spLocks noChangeArrowheads="1"/>
          </p:cNvSpPr>
          <p:nvPr/>
        </p:nvSpPr>
        <p:spPr bwMode="auto">
          <a:xfrm>
            <a:off x="2266950" y="6083300"/>
            <a:ext cx="3951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9945" name="文本框 39944"/>
          <p:cNvSpPr txBox="1">
            <a:spLocks noChangeArrowheads="1"/>
          </p:cNvSpPr>
          <p:nvPr/>
        </p:nvSpPr>
        <p:spPr bwMode="auto">
          <a:xfrm>
            <a:off x="1219200" y="5524500"/>
            <a:ext cx="2905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楷体" pitchFamily="49" charset="-122"/>
              </a:rPr>
              <a:t>不幸、善良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39940" grpId="0"/>
      <p:bldP spid="39941" grpId="0"/>
      <p:bldP spid="39942" grpId="0"/>
      <p:bldP spid="39943" grpId="0"/>
      <p:bldP spid="399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9" y="0"/>
            <a:ext cx="9127521" cy="6858000"/>
          </a:xfrm>
          <a:prstGeom prst="rect">
            <a:avLst/>
          </a:prstGeom>
        </p:spPr>
      </p:pic>
      <p:pic>
        <p:nvPicPr>
          <p:cNvPr id="23553" name="Picture 1026" descr="车夫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Text Box 1027"/>
          <p:cNvSpPr txBox="1">
            <a:spLocks noChangeArrowheads="1"/>
          </p:cNvSpPr>
          <p:nvPr/>
        </p:nvSpPr>
        <p:spPr bwMode="auto">
          <a:xfrm>
            <a:off x="4427538" y="404813"/>
            <a:ext cx="4968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5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再读课文，初步认识老</a:t>
            </a:r>
            <a:r>
              <a:rPr lang="zh-CN" altLang="en-US" sz="54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王。</a:t>
            </a:r>
          </a:p>
        </p:txBody>
      </p:sp>
      <p:pic>
        <p:nvPicPr>
          <p:cNvPr id="23555" name="Picture 1028" descr="图片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61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3" name="Oval 1029"/>
          <p:cNvSpPr>
            <a:spLocks noChangeArrowheads="1"/>
          </p:cNvSpPr>
          <p:nvPr/>
        </p:nvSpPr>
        <p:spPr bwMode="auto">
          <a:xfrm>
            <a:off x="539750" y="5013325"/>
            <a:ext cx="3240088" cy="1676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5400">
                <a:ea typeface="方正舒体"/>
                <a:cs typeface="方正舒体"/>
              </a:rPr>
              <a:t>了解老王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/>
      <p:bldP spid="201733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1889</Words>
  <Application>Microsoft Office PowerPoint</Application>
  <PresentationFormat>全屏显示(4:3)</PresentationFormat>
  <Paragraphs>125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默认设计模板</vt:lpstr>
      <vt:lpstr>幻灯片 1</vt:lpstr>
      <vt:lpstr>幻灯片 2</vt:lpstr>
      <vt:lpstr>幻灯片 3</vt:lpstr>
      <vt:lpstr>幻灯片 4</vt:lpstr>
      <vt:lpstr>幻灯片 5</vt:lpstr>
      <vt:lpstr>字 词</vt:lpstr>
      <vt:lpstr>幻灯片 7</vt:lpstr>
      <vt:lpstr>幻灯片 8</vt:lpstr>
      <vt:lpstr>幻灯片 9</vt:lpstr>
      <vt:lpstr>幻灯片 10</vt:lpstr>
      <vt:lpstr>幻灯片 11</vt:lpstr>
      <vt:lpstr>幻灯片 12</vt:lpstr>
      <vt:lpstr>精读课文，填写下表</vt:lpstr>
      <vt:lpstr>精读课文，填写下表</vt:lpstr>
      <vt:lpstr>幻灯片 15</vt:lpstr>
      <vt:lpstr>幻灯片 16</vt:lpstr>
      <vt:lpstr>文章最后一句话，你是怎样理解的？</vt:lpstr>
      <vt:lpstr>幻灯片 18</vt:lpstr>
      <vt:lpstr>我们周围的“老王”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作业布置，加强巩固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229</cp:revision>
  <dcterms:created xsi:type="dcterms:W3CDTF">2003-10-06T05:01:00Z</dcterms:created>
  <dcterms:modified xsi:type="dcterms:W3CDTF">2017-03-22T15:41:12Z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