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Override PartName="/ppt/notesSlides/notesSlide264.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notesSlides/notesSlide220.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notesSlides/notesSlide258.xml" ContentType="application/vnd.openxmlformats-officedocument.presentationml.notesSlide+xml"/>
  <Override PartName="/ppt/slides/slide237.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261.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notesSlides/notesSlide255.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78.xml" ContentType="application/vnd.openxmlformats-officedocument.presentationml.notesSlide+xml"/>
  <Override PartName="/ppt/notesSlides/notesSlide189.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notesSlides/notesSlide181.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notesSlides/notesSlide246.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notesSlides/notesSlide235.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notesSlides/notesSlide22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notesSlides/notesSlide218.xml" ContentType="application/vnd.openxmlformats-officedocument.presentationml.notesSlide+xml"/>
  <Override PartName="/ppt/notesSlides/notesSlide229.xml" ContentType="application/vnd.openxmlformats-officedocument.presentationml.notesSlide+xml"/>
  <Override PartName="/ppt/notesSlides/notesSlide265.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notesSlides/notesSlide53.xml" ContentType="application/vnd.openxmlformats-officedocument.presentationml.notesSlide+xml"/>
  <Override PartName="/ppt/notesSlides/notesSlide24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notesSlides/notesSlide221.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notesSlides/notesSlide210.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48.xml" ContentType="application/vnd.openxmlformats-officedocument.presentationml.notesSlide+xml"/>
  <Override PartName="/ppt/notesSlides/notesSlide25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3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notesSlides/notesSlide22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40.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notesSlides/notesSlide24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34.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244.xml" ContentType="application/vnd.openxmlformats-officedocument.presentationml.notesSlide+xml"/>
  <Default Extension="wmf" ContentType="image/x-wmf"/>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141.xml" ContentType="application/vnd.openxmlformats-officedocument.presentationml.slide+xml"/>
  <Override PartName="/ppt/slides/slide239.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67"/>
  </p:notesMasterIdLst>
  <p:handoutMasterIdLst>
    <p:handoutMasterId r:id="rId268"/>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8" r:id="rId20"/>
    <p:sldId id="280" r:id="rId21"/>
    <p:sldId id="281" r:id="rId22"/>
    <p:sldId id="282" r:id="rId23"/>
    <p:sldId id="283" r:id="rId24"/>
    <p:sldId id="284" r:id="rId25"/>
    <p:sldId id="286"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6" r:id="rId73"/>
    <p:sldId id="337" r:id="rId74"/>
    <p:sldId id="338" r:id="rId75"/>
    <p:sldId id="339" r:id="rId76"/>
    <p:sldId id="340" r:id="rId77"/>
    <p:sldId id="341" r:id="rId78"/>
    <p:sldId id="342" r:id="rId79"/>
    <p:sldId id="343" r:id="rId80"/>
    <p:sldId id="344" r:id="rId81"/>
    <p:sldId id="345" r:id="rId82"/>
    <p:sldId id="346" r:id="rId83"/>
    <p:sldId id="347" r:id="rId84"/>
    <p:sldId id="348" r:id="rId85"/>
    <p:sldId id="349" r:id="rId86"/>
    <p:sldId id="350" r:id="rId87"/>
    <p:sldId id="351" r:id="rId88"/>
    <p:sldId id="352" r:id="rId89"/>
    <p:sldId id="353" r:id="rId90"/>
    <p:sldId id="354" r:id="rId91"/>
    <p:sldId id="355" r:id="rId92"/>
    <p:sldId id="356" r:id="rId93"/>
    <p:sldId id="357" r:id="rId94"/>
    <p:sldId id="358" r:id="rId95"/>
    <p:sldId id="359" r:id="rId96"/>
    <p:sldId id="360" r:id="rId97"/>
    <p:sldId id="361" r:id="rId98"/>
    <p:sldId id="362" r:id="rId99"/>
    <p:sldId id="363" r:id="rId100"/>
    <p:sldId id="364" r:id="rId101"/>
    <p:sldId id="365" r:id="rId102"/>
    <p:sldId id="366" r:id="rId103"/>
    <p:sldId id="367" r:id="rId104"/>
    <p:sldId id="368" r:id="rId105"/>
    <p:sldId id="369" r:id="rId106"/>
    <p:sldId id="370" r:id="rId107"/>
    <p:sldId id="371" r:id="rId108"/>
    <p:sldId id="372" r:id="rId109"/>
    <p:sldId id="373" r:id="rId110"/>
    <p:sldId id="374" r:id="rId111"/>
    <p:sldId id="375" r:id="rId112"/>
    <p:sldId id="376" r:id="rId113"/>
    <p:sldId id="377" r:id="rId114"/>
    <p:sldId id="378" r:id="rId115"/>
    <p:sldId id="379" r:id="rId116"/>
    <p:sldId id="380" r:id="rId117"/>
    <p:sldId id="381" r:id="rId118"/>
    <p:sldId id="382" r:id="rId119"/>
    <p:sldId id="383" r:id="rId120"/>
    <p:sldId id="384" r:id="rId121"/>
    <p:sldId id="385" r:id="rId122"/>
    <p:sldId id="386" r:id="rId123"/>
    <p:sldId id="387" r:id="rId124"/>
    <p:sldId id="388" r:id="rId125"/>
    <p:sldId id="389" r:id="rId126"/>
    <p:sldId id="390" r:id="rId127"/>
    <p:sldId id="391" r:id="rId128"/>
    <p:sldId id="392" r:id="rId129"/>
    <p:sldId id="393" r:id="rId130"/>
    <p:sldId id="394" r:id="rId131"/>
    <p:sldId id="395" r:id="rId132"/>
    <p:sldId id="396" r:id="rId133"/>
    <p:sldId id="397" r:id="rId134"/>
    <p:sldId id="398" r:id="rId135"/>
    <p:sldId id="399" r:id="rId136"/>
    <p:sldId id="400" r:id="rId137"/>
    <p:sldId id="401" r:id="rId138"/>
    <p:sldId id="402" r:id="rId139"/>
    <p:sldId id="403" r:id="rId140"/>
    <p:sldId id="404" r:id="rId141"/>
    <p:sldId id="405" r:id="rId142"/>
    <p:sldId id="406" r:id="rId143"/>
    <p:sldId id="407" r:id="rId144"/>
    <p:sldId id="409" r:id="rId145"/>
    <p:sldId id="410" r:id="rId146"/>
    <p:sldId id="411" r:id="rId147"/>
    <p:sldId id="412" r:id="rId148"/>
    <p:sldId id="413" r:id="rId149"/>
    <p:sldId id="414" r:id="rId150"/>
    <p:sldId id="415" r:id="rId151"/>
    <p:sldId id="416" r:id="rId152"/>
    <p:sldId id="417" r:id="rId153"/>
    <p:sldId id="418" r:id="rId154"/>
    <p:sldId id="419" r:id="rId155"/>
    <p:sldId id="420" r:id="rId156"/>
    <p:sldId id="421" r:id="rId157"/>
    <p:sldId id="422" r:id="rId158"/>
    <p:sldId id="423" r:id="rId159"/>
    <p:sldId id="424" r:id="rId160"/>
    <p:sldId id="426" r:id="rId161"/>
    <p:sldId id="427" r:id="rId162"/>
    <p:sldId id="428" r:id="rId163"/>
    <p:sldId id="429" r:id="rId164"/>
    <p:sldId id="430" r:id="rId165"/>
    <p:sldId id="431" r:id="rId166"/>
    <p:sldId id="432" r:id="rId167"/>
    <p:sldId id="433" r:id="rId168"/>
    <p:sldId id="434" r:id="rId169"/>
    <p:sldId id="435" r:id="rId170"/>
    <p:sldId id="436" r:id="rId171"/>
    <p:sldId id="437" r:id="rId172"/>
    <p:sldId id="438" r:id="rId173"/>
    <p:sldId id="439" r:id="rId174"/>
    <p:sldId id="441" r:id="rId175"/>
    <p:sldId id="442" r:id="rId176"/>
    <p:sldId id="444" r:id="rId177"/>
    <p:sldId id="445" r:id="rId178"/>
    <p:sldId id="446" r:id="rId179"/>
    <p:sldId id="447" r:id="rId180"/>
    <p:sldId id="449" r:id="rId181"/>
    <p:sldId id="450" r:id="rId182"/>
    <p:sldId id="451" r:id="rId183"/>
    <p:sldId id="453" r:id="rId184"/>
    <p:sldId id="454" r:id="rId185"/>
    <p:sldId id="455" r:id="rId186"/>
    <p:sldId id="457" r:id="rId187"/>
    <p:sldId id="458" r:id="rId188"/>
    <p:sldId id="459" r:id="rId189"/>
    <p:sldId id="460" r:id="rId190"/>
    <p:sldId id="461" r:id="rId191"/>
    <p:sldId id="462" r:id="rId192"/>
    <p:sldId id="463" r:id="rId193"/>
    <p:sldId id="464" r:id="rId194"/>
    <p:sldId id="465" r:id="rId195"/>
    <p:sldId id="466" r:id="rId196"/>
    <p:sldId id="467" r:id="rId197"/>
    <p:sldId id="468" r:id="rId198"/>
    <p:sldId id="469" r:id="rId199"/>
    <p:sldId id="471" r:id="rId200"/>
    <p:sldId id="472" r:id="rId201"/>
    <p:sldId id="473" r:id="rId202"/>
    <p:sldId id="474" r:id="rId203"/>
    <p:sldId id="475" r:id="rId204"/>
    <p:sldId id="476" r:id="rId205"/>
    <p:sldId id="477" r:id="rId206"/>
    <p:sldId id="478" r:id="rId207"/>
    <p:sldId id="479" r:id="rId208"/>
    <p:sldId id="480" r:id="rId209"/>
    <p:sldId id="481" r:id="rId210"/>
    <p:sldId id="482" r:id="rId211"/>
    <p:sldId id="483" r:id="rId212"/>
    <p:sldId id="485" r:id="rId213"/>
    <p:sldId id="488" r:id="rId214"/>
    <p:sldId id="489" r:id="rId215"/>
    <p:sldId id="490" r:id="rId216"/>
    <p:sldId id="491" r:id="rId217"/>
    <p:sldId id="492" r:id="rId218"/>
    <p:sldId id="493" r:id="rId219"/>
    <p:sldId id="494" r:id="rId220"/>
    <p:sldId id="496" r:id="rId221"/>
    <p:sldId id="497" r:id="rId222"/>
    <p:sldId id="499" r:id="rId223"/>
    <p:sldId id="500" r:id="rId224"/>
    <p:sldId id="503" r:id="rId225"/>
    <p:sldId id="504" r:id="rId226"/>
    <p:sldId id="505" r:id="rId227"/>
    <p:sldId id="506" r:id="rId228"/>
    <p:sldId id="507" r:id="rId229"/>
    <p:sldId id="508" r:id="rId230"/>
    <p:sldId id="509" r:id="rId231"/>
    <p:sldId id="510" r:id="rId232"/>
    <p:sldId id="511" r:id="rId233"/>
    <p:sldId id="512" r:id="rId234"/>
    <p:sldId id="513" r:id="rId235"/>
    <p:sldId id="514" r:id="rId236"/>
    <p:sldId id="515" r:id="rId237"/>
    <p:sldId id="516" r:id="rId238"/>
    <p:sldId id="517" r:id="rId239"/>
    <p:sldId id="518" r:id="rId240"/>
    <p:sldId id="519" r:id="rId241"/>
    <p:sldId id="520" r:id="rId242"/>
    <p:sldId id="521" r:id="rId243"/>
    <p:sldId id="522" r:id="rId244"/>
    <p:sldId id="523" r:id="rId245"/>
    <p:sldId id="524" r:id="rId246"/>
    <p:sldId id="525" r:id="rId247"/>
    <p:sldId id="527" r:id="rId248"/>
    <p:sldId id="528" r:id="rId249"/>
    <p:sldId id="529" r:id="rId250"/>
    <p:sldId id="531" r:id="rId251"/>
    <p:sldId id="532" r:id="rId252"/>
    <p:sldId id="533" r:id="rId253"/>
    <p:sldId id="534" r:id="rId254"/>
    <p:sldId id="535" r:id="rId255"/>
    <p:sldId id="536" r:id="rId256"/>
    <p:sldId id="537" r:id="rId257"/>
    <p:sldId id="538" r:id="rId258"/>
    <p:sldId id="539" r:id="rId259"/>
    <p:sldId id="540" r:id="rId260"/>
    <p:sldId id="541" r:id="rId261"/>
    <p:sldId id="542" r:id="rId262"/>
    <p:sldId id="543" r:id="rId263"/>
    <p:sldId id="544" r:id="rId264"/>
    <p:sldId id="545" r:id="rId265"/>
    <p:sldId id="546" r:id="rId266"/>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50" d="100"/>
          <a:sy n="50" d="100"/>
        </p:scale>
        <p:origin x="-2118" y="-600"/>
      </p:cViewPr>
      <p:guideLst>
        <p:guide orient="horz" pos="2160"/>
        <p:guide pos="2880"/>
      </p:guideLst>
    </p:cSldViewPr>
  </p:slideViewPr>
  <p:notesTextViewPr>
    <p:cViewPr>
      <p:scale>
        <a:sx n="100" d="100"/>
        <a:sy n="100" d="100"/>
      </p:scale>
      <p:origin x="0" y="0"/>
    </p:cViewPr>
  </p:notesTextViewPr>
  <p:notesViewPr>
    <p:cSldViewPr>
      <p:cViewPr varScale="1">
        <p:scale>
          <a:sx n="54" d="100"/>
          <a:sy n="54" d="100"/>
        </p:scale>
        <p:origin x="-292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handoutMaster" Target="handoutMasters/handoutMaster1.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theme" Target="theme/theme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88BE358-9B98-4E31-B95A-A5ED6E1260F5}" type="datetimeFigureOut">
              <a:rPr lang="zh-CN" altLang="en-US"/>
              <a:pPr>
                <a:defRPr/>
              </a:pPr>
              <a:t>2016/7/19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DCE171A-45C2-425F-A993-AF4B82899CD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34F079D-B912-4DF2-BBB3-20BBD6D32DBB}"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5759D0C-8A60-44A1-AA43-F624EC0EE43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2"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3"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27" name="Picture 2" descr="C:\Users\Administrator\Desktop\未标题-3.png"/>
          <p:cNvPicPr>
            <a:picLocks noChangeAspect="1" noChangeArrowheads="1"/>
          </p:cNvPicPr>
          <p:nvPr/>
        </p:nvPicPr>
        <p:blipFill>
          <a:blip r:embed="rId6"/>
          <a:srcRect/>
          <a:stretch>
            <a:fillRect/>
          </a:stretch>
        </p:blipFill>
        <p:spPr bwMode="auto">
          <a:xfrm>
            <a:off x="711200" y="222250"/>
            <a:ext cx="642938"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6" r:id="rId2"/>
    <p:sldLayoutId id="2147483678" r:id="rId3"/>
    <p:sldLayoutId id="2147483675" r:id="rId4"/>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9.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1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4.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7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4.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8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0.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0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6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627313" y="3132138"/>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0" y="5992813"/>
            <a:ext cx="9144000" cy="500062"/>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专题八　古代诗歌阅读</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6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(1)奠定了词的情感基调。春风吹雨,残红满地,词一开始就给人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以掩抑低回之感;接下来写风雨虽停,红日却已西沉,凄凉的氛围非但没有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解除,反而又被抹上了一层暗淡的暮色。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(2)末尾两句表现了词中人物思绪纷乱、无法排遣的愁情。是通过人物自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身的动作来表现的。回身整理残棋并想续下,借以转移愁情,可又因心事重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重,以致犹豫不决,落子迟缓。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(1)鉴赏景物描写的作用,要理解描写景物的词句,体悟景中蕴含的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情感,指出景物描写的句子在结构、主旨表达、抒情方面的作用。</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词中末尾两句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主要是动作描写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抓住所描写的动作的特点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结合上文景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中所含之情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不难得出正确答案。分析时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首先要翻译词句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由动作中归</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纳、提炼体现词中人物情感的肢体语言。</a:t>
            </a:r>
            <a:endParaRPr lang="zh-CN" altLang="en-US" dirty="0">
              <a:latin typeface="+mn-lt"/>
              <a:ea typeface="+mn-ea"/>
            </a:endParaRPr>
          </a:p>
        </p:txBody>
      </p:sp>
      <p:pic>
        <p:nvPicPr>
          <p:cNvPr id="26626" name="图片 3" descr="textimage6.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pic>
        <p:nvPicPr>
          <p:cNvPr id="26627" name="图片 4" descr="textimage7.jpeg"/>
          <p:cNvPicPr>
            <a:picLocks noChangeAspect="1"/>
          </p:cNvPicPr>
          <p:nvPr/>
        </p:nvPicPr>
        <p:blipFill>
          <a:blip r:embed="rId3"/>
          <a:srcRect/>
          <a:stretch>
            <a:fillRect/>
          </a:stretch>
        </p:blipFill>
        <p:spPr bwMode="auto">
          <a:xfrm>
            <a:off x="542925" y="4068763"/>
            <a:ext cx="180975" cy="190500"/>
          </a:xfrm>
          <a:prstGeom prst="rect">
            <a:avLst/>
          </a:prstGeom>
          <a:noFill/>
          <a:ln w="9525">
            <a:noFill/>
            <a:miter lim="800000"/>
            <a:headEnd/>
            <a:tailEnd/>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典例11　阅读下面的宋词,然后回答问题。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雨霖铃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柳 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寒蝉凄切,对长亭晚,骤雨初歇。都门帐饮无绪,留恋处,兰舟催发。执手相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看泪眼,竟无语凝噎。念去去,千里烟波,暮霭沉沉楚天阔。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多情自古伤离别,更那堪,冷落清秋节!今宵酒醒何处?杨柳岸,晓风残月。此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去经年,应是良辰好景虚设。便纵有千种风情,更与何人说?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本词“婉约细腻”的语言风格具体体现在哪些地方?请做简要赏析。</a:t>
            </a:r>
            <a:endParaRPr lang="zh-CN" altLang="en-US" dirty="0">
              <a:latin typeface="+mn-lt"/>
              <a:ea typeface="+mn-ea"/>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全词围绕“伤离别”而构思。先写离别之前,重在勾勒环境,用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“寒蝉凄切”“骤雨初歇”“帐饮无绪 ”“兰舟催发”渲染离别前的气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氛;次写离别时候,重在描写情态,“执手相看泪眼,竟无语凝噎”,体现了离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别时的缠绵;再写别后想象,重在刻画心理,借“杨柳岸,晓风残月”,打发别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后之凄凉。三个层次,层层深入,从不同层面上写尽离情别绪。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此词为抒写离情别绪的千古名篇,也是柳词和宋代婉约词的杰出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代表。词中,作者将他离开汴京与恋人惜别时的真实情感表达得缠绵悱恻,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凄婉动人,给读者以强烈的艺术感染。全词虽为直写,但叙事清楚,写景工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致,以具体鲜明而又能触动离愁的自然景物画面来渲染主题,状难状之景,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达难达之情。</a:t>
            </a:r>
            <a:endParaRPr lang="zh-CN" altLang="en-US" dirty="0">
              <a:latin typeface="+mn-lt"/>
              <a:ea typeface="+mn-ea"/>
            </a:endParaRPr>
          </a:p>
        </p:txBody>
      </p:sp>
      <p:pic>
        <p:nvPicPr>
          <p:cNvPr id="212994" name="图片 3" descr="textimage83.jpeg"/>
          <p:cNvPicPr>
            <a:picLocks noChangeAspect="1"/>
          </p:cNvPicPr>
          <p:nvPr/>
        </p:nvPicPr>
        <p:blipFill>
          <a:blip r:embed="rId3"/>
          <a:srcRect/>
          <a:stretch>
            <a:fillRect/>
          </a:stretch>
        </p:blipFill>
        <p:spPr bwMode="auto">
          <a:xfrm>
            <a:off x="538163" y="3597275"/>
            <a:ext cx="180975" cy="190500"/>
          </a:xfrm>
          <a:prstGeom prst="rect">
            <a:avLst/>
          </a:prstGeom>
          <a:noFill/>
          <a:ln w="9525">
            <a:noFill/>
            <a:miter lim="800000"/>
            <a:headEnd/>
            <a:tailEnd/>
          </a:ln>
        </p:spPr>
      </p:pic>
      <p:pic>
        <p:nvPicPr>
          <p:cNvPr id="212995" name="图片 3" descr="textimage82.jpeg"/>
          <p:cNvPicPr>
            <a:picLocks noChangeAspect="1"/>
          </p:cNvPicPr>
          <p:nvPr/>
        </p:nvPicPr>
        <p:blipFill>
          <a:blip r:embed="rId3"/>
          <a:srcRect/>
          <a:stretch>
            <a:fillRect/>
          </a:stretch>
        </p:blipFill>
        <p:spPr bwMode="auto">
          <a:xfrm>
            <a:off x="571500" y="1276350"/>
            <a:ext cx="180975" cy="190500"/>
          </a:xfrm>
          <a:prstGeom prst="rect">
            <a:avLst/>
          </a:prstGeom>
          <a:noFill/>
          <a:ln w="9525">
            <a:no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6.含蓄委婉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即含有深意,藏而不露。这种风格的诗作往往不把意思直接说出来,而是藏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在形象中,让读者自己展开想象,思而得之。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典例12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闺意献张水部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朱庆馀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洞房昨夜停红烛,待晓堂前拜舅姑。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妆罢低声问夫婿,画眉深浅入时无?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这首诗作者要表达的真意是什么?由此可以看出诗歌的语言风格有什么特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a:t>
            </a:r>
            <a:endParaRPr lang="zh-CN" altLang="en-US" dirty="0">
              <a:latin typeface="+mn-lt"/>
              <a:ea typeface="+mn-ea"/>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真意是询问张水部自己这样的水平、风格,在科举中能否符合考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官口味。诗歌用比喻的修辞手法,将自己比作新嫁娘,将视为知音的张籍比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作夫婿,将知贡举的官员比作舅姑,又将自己的文章比作所画之眉。所咏在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此,寄意在彼,旨在言外,确实巧妙,很能引人玩味,体现了含蓄委婉的特点。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此诗一题“近试上张水部”,说明是在应试不久前献给张籍的。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唐代应进士科举的人有向名人行卷之风,朱庆馀平时向张籍行卷,已经得到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他的赏识。临到要考试了朱庆馀不好意思明说担心自己的作品不一定符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合考官的要求,于是写了这首诗,征求张籍的意见。</a:t>
            </a:r>
            <a:endParaRPr lang="zh-CN" altLang="en-US" dirty="0">
              <a:latin typeface="+mn-lt"/>
              <a:ea typeface="+mn-ea"/>
            </a:endParaRPr>
          </a:p>
        </p:txBody>
      </p:sp>
      <p:pic>
        <p:nvPicPr>
          <p:cNvPr id="217090" name="图片 3" descr="textimage85.jpeg"/>
          <p:cNvPicPr>
            <a:picLocks noChangeAspect="1"/>
          </p:cNvPicPr>
          <p:nvPr/>
        </p:nvPicPr>
        <p:blipFill>
          <a:blip r:embed="rId3"/>
          <a:srcRect/>
          <a:stretch>
            <a:fillRect/>
          </a:stretch>
        </p:blipFill>
        <p:spPr bwMode="auto">
          <a:xfrm>
            <a:off x="519113" y="3133725"/>
            <a:ext cx="180975" cy="190500"/>
          </a:xfrm>
          <a:prstGeom prst="rect">
            <a:avLst/>
          </a:prstGeom>
          <a:noFill/>
          <a:ln w="9525">
            <a:noFill/>
            <a:miter lim="800000"/>
            <a:headEnd/>
            <a:tailEnd/>
          </a:ln>
        </p:spPr>
      </p:pic>
      <p:pic>
        <p:nvPicPr>
          <p:cNvPr id="217091" name="图片 3" descr="textimage84.jpeg"/>
          <p:cNvPicPr>
            <a:picLocks noChangeAspect="1"/>
          </p:cNvPicPr>
          <p:nvPr/>
        </p:nvPicPr>
        <p:blipFill>
          <a:blip r:embed="rId3"/>
          <a:srcRect/>
          <a:stretch>
            <a:fillRect/>
          </a:stretch>
        </p:blipFill>
        <p:spPr bwMode="auto">
          <a:xfrm>
            <a:off x="538163" y="1295400"/>
            <a:ext cx="180975" cy="190500"/>
          </a:xfrm>
          <a:prstGeom prst="rect">
            <a:avLst/>
          </a:prstGeom>
          <a:noFill/>
          <a:ln w="9525">
            <a:noFill/>
            <a:miter lim="800000"/>
            <a:headEnd/>
            <a:tailEnd/>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7.清新明丽</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这是一种清朗明净、令人耳目一新的风格特色。主要表现于意境和语言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上。一般以新颖、轻巧的构思,生动、活泼的语言,描摹大自然的清幽秀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美,抒写轻快、隽永的情思。这种风格要求不蹈袭,不做作,少粉饰,有新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典例13　阅读下面的宋诗,然后回答问题。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暮热游荷池上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杨万里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细草摇头忽报侬,披襟拦得一西风。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荷花入暮犹愁热,低面深藏碧伞中。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试简析这首诗“清新明快”的语言风格。</a:t>
            </a:r>
            <a:endParaRPr lang="zh-CN" altLang="en-US" dirty="0">
              <a:latin typeface="+mn-lt"/>
              <a:ea typeface="+mn-ea"/>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本诗写在一个酷暑的傍晚,诗人来到荷池上渴望得到凉爽,恰遇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“细草摇头”,运用拟人手法,富有情趣。后两句写炎热得连荷花也躲在叶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底不愿露面,化静为动,富有动态美。整首诗充满浓郁的生活气息,基调活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泼有趣,语言清新明快,写的是热,透露出的却是无限“清爽”之情。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整首诗充满浓郁的生活气息。诗的前两句是说在一个酷暑的傍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晚,诗人来到荷池上渴望饱尝一阵轻风,用“细草摇头”来衬托自己的心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情,在移情于景时使用了拟人的修辞手法,鲜活生动,富有情趣。后两句写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正因为自己深感余热满怀,所以觉得荷花也害怕热气,到了傍晚还深深躲在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荷叶底下不愿露面,用“荷花”的“深藏”来写出天气的炎热,化静为动。</a:t>
            </a:r>
            <a:endParaRPr lang="zh-CN" altLang="en-US" dirty="0">
              <a:latin typeface="+mn-lt"/>
              <a:ea typeface="+mn-ea"/>
            </a:endParaRPr>
          </a:p>
        </p:txBody>
      </p:sp>
      <p:pic>
        <p:nvPicPr>
          <p:cNvPr id="221186" name="图片 3" descr="textimage86.jpeg"/>
          <p:cNvPicPr>
            <a:picLocks noChangeAspect="1"/>
          </p:cNvPicPr>
          <p:nvPr/>
        </p:nvPicPr>
        <p:blipFill>
          <a:blip r:embed="rId3"/>
          <a:srcRect/>
          <a:stretch>
            <a:fillRect/>
          </a:stretch>
        </p:blipFill>
        <p:spPr bwMode="auto">
          <a:xfrm>
            <a:off x="542925" y="1276350"/>
            <a:ext cx="180975" cy="190500"/>
          </a:xfrm>
          <a:prstGeom prst="rect">
            <a:avLst/>
          </a:prstGeom>
          <a:noFill/>
          <a:ln w="9525">
            <a:noFill/>
            <a:miter lim="800000"/>
            <a:headEnd/>
            <a:tailEnd/>
          </a:ln>
        </p:spPr>
      </p:pic>
      <p:pic>
        <p:nvPicPr>
          <p:cNvPr id="221187" name="图片 4" descr="textimage87.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8.幽默讽刺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在诗中多指诙谐、风趣或辛辣的笔调和趣味。</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典例14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焚书坑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章 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竹帛烟销帝业虚,关河空锁祖龙居。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坑灰未冷山东乱,刘项原来不读书。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这首诗在语言上有什么特点?请做简要赏析。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这首诗就秦末动乱的局面,对秦始皇焚书的暴虐行径进行了辛辣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的嘲讽和无情的谴责。全诗采用了近乎喜剧的表现手法,揭示矛盾。结句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说“刘项原来不读书”,而能灭亡“焚书”之秦,全然是幽默调侃的口吻,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包含着极为辛辣的讽刺意味。这样写表面似乎很委婉,很冷静,其实反对的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态度和憎恶的感情十分鲜明。</a:t>
            </a:r>
            <a:endParaRPr lang="zh-CN" altLang="en-US" dirty="0">
              <a:latin typeface="+mn-lt"/>
              <a:ea typeface="+mn-ea"/>
            </a:endParaRPr>
          </a:p>
        </p:txBody>
      </p:sp>
      <p:pic>
        <p:nvPicPr>
          <p:cNvPr id="223234" name="图片 3" descr="textimage88.jpeg"/>
          <p:cNvPicPr>
            <a:picLocks noChangeAspect="1"/>
          </p:cNvPicPr>
          <p:nvPr/>
        </p:nvPicPr>
        <p:blipFill>
          <a:blip r:embed="rId3"/>
          <a:srcRect/>
          <a:stretch>
            <a:fillRect/>
          </a:stretch>
        </p:blipFill>
        <p:spPr bwMode="auto">
          <a:xfrm>
            <a:off x="571500" y="4421188"/>
            <a:ext cx="180975" cy="190500"/>
          </a:xfrm>
          <a:prstGeom prst="rect">
            <a:avLst/>
          </a:prstGeom>
          <a:noFill/>
          <a:ln w="9525">
            <a:noFill/>
            <a:miter lim="800000"/>
            <a:headEnd/>
            <a:tailEnd/>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诗一开始就直奔主题。首句用略带夸张的语言揭示矛盾:竹简帛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书化为灰烟销毁了,秦始皇的帝业也就跟着灭亡了,好像当初在焚书坑里焚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烧的就是嬴政的天下。次句就“帝业虚”之意深进一层,说虽然有关河的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险固,也保卫不住秦始皇在都城中的宫殿。第三句点题,进一步用历史事实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对“焚书”一事做出评判。秦始皇和李斯等人把“书”看成祸乱的根源,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以为焚了书就可以消灾弭祸,从此天下太平。结果适得其反,秦王朝很快陷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入风雨飘摇、朝不保夕的境地。末句抒发议论、感慨。山东之乱持续了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一个时期,秦王朝最后亡于刘邦和项羽之手。这两人,一个曾长期在市井中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厮混,一个出身行伍,都不是读书人。可见“书”未必就是祸乱的根源,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“焚书”也未必就是巩固“子孙帝王万世之业”(《过秦论》)的有效措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施。</a:t>
            </a:r>
            <a:endParaRPr lang="zh-CN" altLang="en-US">
              <a:latin typeface="+mn-lt"/>
              <a:ea typeface="+mn-ea"/>
            </a:endParaRPr>
          </a:p>
        </p:txBody>
      </p:sp>
      <p:pic>
        <p:nvPicPr>
          <p:cNvPr id="225282" name="图片 3" descr="textimage89.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07181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鉴赏语言特色题答题步骤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鉴赏语言特色,就是对诗歌语言的格调、色彩、境界、情味等进行赏析。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1.用一两个词准确点明语言特色,如清新自然、朴实无华、华美绚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丽、明白晓畅、委婉含蓄、雄浑豪放、简练生动等。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2.结合有关诗句具体分析这种特色是如何体现的。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3.指出在表情达意、描绘形象等方面的作用。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227330" name="图片 3" descr="textimage90.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1.阅读下面一首唐诗,然后回答问题。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观祈雨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 约</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桑条无叶土生烟,箫管迎龙水庙前。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朱门几处看歌舞,犹恐春阴咽管弦。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这首诗在表达技巧和语言方面有哪些突出的特点?试做简要赏析。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语言含蓄,极具讽刺性(或批判性)。第一句中的桑无叶、土生烟,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景中带情,含蓄地抒发了农民盼春雨心忧如焚的感情。第四句写朱门心忧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春阴(雨)使管弦受潮而影响其享乐。一样“忧”,两样情,诗人的同情与愤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慨渗透其间,溢于诗外。</a:t>
            </a:r>
            <a:endParaRPr lang="zh-CN" altLang="en-US" dirty="0">
              <a:latin typeface="+mn-lt"/>
              <a:ea typeface="+mn-ea"/>
            </a:endParaRPr>
          </a:p>
        </p:txBody>
      </p:sp>
      <p:pic>
        <p:nvPicPr>
          <p:cNvPr id="229378" name="图片 4" descr="textimage93.jpeg"/>
          <p:cNvPicPr>
            <a:picLocks noChangeAspect="1"/>
          </p:cNvPicPr>
          <p:nvPr/>
        </p:nvPicPr>
        <p:blipFill>
          <a:blip r:embed="rId3"/>
          <a:srcRect/>
          <a:stretch>
            <a:fillRect/>
          </a:stretch>
        </p:blipFill>
        <p:spPr bwMode="auto">
          <a:xfrm>
            <a:off x="533400" y="4492625"/>
            <a:ext cx="180975" cy="190500"/>
          </a:xfrm>
          <a:prstGeom prst="rect">
            <a:avLst/>
          </a:prstGeom>
          <a:noFill/>
          <a:ln w="9525">
            <a:noFill/>
            <a:miter lim="800000"/>
            <a:headEnd/>
            <a:tailEnd/>
          </a:ln>
        </p:spPr>
      </p:pic>
      <p:pic>
        <p:nvPicPr>
          <p:cNvPr id="229379" name="图片 4" descr="textimage91.jpeg"/>
          <p:cNvPicPr>
            <a:picLocks noChangeAspect="1"/>
          </p:cNvPicPr>
          <p:nvPr/>
        </p:nvPicPr>
        <p:blipFill>
          <a:blip r:embed="rId4"/>
          <a:srcRect/>
          <a:stretch>
            <a:fillRect/>
          </a:stretch>
        </p:blipFill>
        <p:spPr bwMode="auto">
          <a:xfrm>
            <a:off x="609600" y="1276350"/>
            <a:ext cx="123825" cy="200025"/>
          </a:xfrm>
          <a:prstGeom prst="rect">
            <a:avLst/>
          </a:prstGeom>
          <a:noFill/>
          <a:ln w="9525">
            <a:noFill/>
            <a:miter lim="800000"/>
            <a:headEnd/>
            <a:tailEnd/>
          </a:ln>
        </p:spPr>
      </p:pic>
      <p:sp>
        <p:nvSpPr>
          <p:cNvPr id="6" name="矩形 5"/>
          <p:cNvSpPr/>
          <p:nvPr/>
        </p:nvSpPr>
        <p:spPr>
          <a:xfrm>
            <a:off x="0" y="4421188"/>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32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4.(2014课标Ⅱ,8—9)阅读下面两首诗,完成问题。(11分)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含山店梦觉作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[唐]韦庄</a:t>
            </a:r>
            <a:r>
              <a:rPr lang="zh-CN" altLang="en-US" sz="1515" kern="0" baseline="59000" dirty="0">
                <a:solidFill>
                  <a:srgbClr val="000000"/>
                </a:solidFill>
                <a:latin typeface="Times New Roman" pitchFamily="65" charset="-122"/>
                <a:ea typeface="宋体" pitchFamily="65" charset="-122"/>
              </a:rPr>
              <a:t>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曾为流离惯别家,等闲挥袂客天涯。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灯前一觉江南梦,惆怅起来山月斜。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宿渔家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[宋]郭震</a:t>
            </a:r>
            <a:r>
              <a:rPr lang="zh-CN" altLang="en-US" sz="1515" kern="0" baseline="59000" dirty="0">
                <a:solidFill>
                  <a:srgbClr val="000000"/>
                </a:solidFill>
                <a:latin typeface="Times New Roman" pitchFamily="65" charset="-122"/>
                <a:ea typeface="宋体" pitchFamily="65" charset="-122"/>
              </a:rPr>
              <a:t>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几代生涯傍海涯,两三间屋盖芦花。</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灯前笑说归来夜,明月随船送到家。</a:t>
            </a:r>
            <a:endParaRPr lang="zh-CN" altLang="en-US" dirty="0">
              <a:latin typeface="+mn-lt"/>
              <a:ea typeface="+mn-ea"/>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此诗写观看祈雨的感慨。通过大旱之日两种不同生活场面、不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同思想感情的对比,深刻揭露了封建社会尖锐的阶级矛盾。水庙前是无数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小百姓,箫管追随,恭迎龙神;而少数“几处”豪家,同时也在品味管弦,欣赏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歌舞。一方是唯恐不雨,一方却“犹恐春阴”。唯恐不雨者,是因生死攸关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的生计问题;“犹恐春阴”者,则仅仅是怕丝竹受潮,声音哑咽而已。这样,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一方是深重的殷忧与不幸,另一方却是荒嬉与闲愁。这样的对比,潜台词可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以说是:世道竟然如此不平啊!这一点作者虽已说明却未说尽,仍给读者以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广阔联想的空间。此诗对比手法不像“农夫心内如汤煮,公子王孙把扇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摇”那样一目了然。因而它的讽刺更为曲折委婉,也更耐人寻味。</a:t>
            </a:r>
            <a:endParaRPr lang="zh-CN" altLang="en-US" dirty="0">
              <a:latin typeface="+mn-lt"/>
              <a:ea typeface="+mn-ea"/>
            </a:endParaRPr>
          </a:p>
        </p:txBody>
      </p:sp>
      <p:pic>
        <p:nvPicPr>
          <p:cNvPr id="231426" name="图片 3" descr="textimage92.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2515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2.阅读下面这首宋词,然后回答问题。</a:t>
            </a:r>
            <a:endParaRPr lang="zh-CN" altLang="en-US" sz="1950" dirty="0">
              <a:latin typeface="+mn-lt"/>
              <a:ea typeface="+mn-ea"/>
            </a:endParaRPr>
          </a:p>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卜算子·送鲍浩然之浙东</a:t>
            </a:r>
            <a:endParaRPr lang="zh-CN" altLang="en-US" sz="1950" dirty="0">
              <a:latin typeface="+mn-lt"/>
              <a:ea typeface="+mn-ea"/>
            </a:endParaRPr>
          </a:p>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王 观</a:t>
            </a:r>
            <a:endParaRPr lang="zh-CN" altLang="en-US" sz="1950" dirty="0">
              <a:latin typeface="+mn-lt"/>
              <a:ea typeface="+mn-ea"/>
            </a:endParaRPr>
          </a:p>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水是眼波横,山是眉峰聚。欲问行人去那边?眉眼盈盈处。</a:t>
            </a:r>
            <a:endParaRPr lang="zh-CN" altLang="en-US" sz="1950" dirty="0">
              <a:latin typeface="+mn-lt"/>
              <a:ea typeface="+mn-ea"/>
            </a:endParaRPr>
          </a:p>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才始送春归,又送君归去。若到江南赶上春,千万和春住。</a:t>
            </a:r>
            <a:endParaRPr lang="zh-CN" altLang="en-US" sz="1950" dirty="0">
              <a:latin typeface="+mn-lt"/>
              <a:ea typeface="+mn-ea"/>
            </a:endParaRPr>
          </a:p>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宋人王灼《碧鸡漫志》评王观词是“新丽处与轻狂处皆足惊人”。这首</a:t>
            </a:r>
            <a:r>
              <a:rPr sz="1950" dirty="0">
                <a:latin typeface="+mn-lt"/>
                <a:ea typeface="+mn-ea"/>
              </a:rPr>
              <a:t/>
            </a:r>
            <a:br>
              <a:rPr sz="1950" dirty="0">
                <a:latin typeface="+mn-lt"/>
                <a:ea typeface="+mn-ea"/>
              </a:rPr>
            </a:br>
            <a:r>
              <a:rPr lang="zh-CN" altLang="en-US" sz="1950" kern="0" dirty="0">
                <a:solidFill>
                  <a:srgbClr val="000000"/>
                </a:solidFill>
                <a:latin typeface="Times New Roman" pitchFamily="65" charset="-122"/>
                <a:ea typeface="宋体" pitchFamily="65" charset="-122"/>
              </a:rPr>
              <a:t>词“新丽”的特点主要表现在哪些方面?请做简要分析。</a:t>
            </a:r>
            <a:endParaRPr lang="zh-CN" altLang="en-US" sz="1950" dirty="0">
              <a:latin typeface="+mn-lt"/>
              <a:ea typeface="+mn-ea"/>
            </a:endParaRPr>
          </a:p>
          <a:p>
            <a:pPr eaLnBrk="0" fontAlgn="auto" latinLnBrk="1" hangingPunct="0">
              <a:lnSpc>
                <a:spcPct val="150000"/>
              </a:lnSpc>
              <a:spcBef>
                <a:spcPts val="0"/>
              </a:spcBef>
              <a:spcAft>
                <a:spcPts val="0"/>
              </a:spcAft>
              <a:defRPr/>
            </a:pPr>
            <a:r>
              <a:rPr lang="zh-CN" altLang="en-US" sz="1950" kern="0" spc="73" dirty="0">
                <a:solidFill>
                  <a:srgbClr val="000000"/>
                </a:solidFill>
                <a:latin typeface="Times New Roman" pitchFamily="65" charset="-122"/>
                <a:ea typeface="宋体" pitchFamily="65" charset="-122"/>
              </a:rPr>
              <a:t> </a:t>
            </a:r>
            <a:r>
              <a:rPr lang="zh-CN" altLang="en-US" sz="1950" kern="0" dirty="0">
                <a:solidFill>
                  <a:srgbClr val="000000"/>
                </a:solidFill>
                <a:latin typeface="Times New Roman" pitchFamily="65" charset="-122"/>
                <a:ea typeface="宋体" pitchFamily="65" charset="-122"/>
              </a:rPr>
              <a:t>答案　修辞巧妙,用语绮丽,如“水是眼波横,山是眉峰聚”“送春归”</a:t>
            </a:r>
            <a:endParaRPr lang="en-US" altLang="zh-CN" sz="1950"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“和春住”。想象别致,意蕴生动。如“眉眼盈盈处”“若到江南赶上春,</a:t>
            </a:r>
            <a:endParaRPr lang="en-US" altLang="zh-CN" sz="1950"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千万和春住”。</a:t>
            </a:r>
            <a:endParaRPr lang="zh-CN" altLang="en-US" sz="1950" dirty="0">
              <a:latin typeface="+mn-lt"/>
              <a:ea typeface="+mn-ea"/>
            </a:endParaRPr>
          </a:p>
          <a:p>
            <a:pPr eaLnBrk="0" fontAlgn="auto" latinLnBrk="1" hangingPunct="0">
              <a:lnSpc>
                <a:spcPct val="150000"/>
              </a:lnSpc>
              <a:spcBef>
                <a:spcPts val="0"/>
              </a:spcBef>
              <a:spcAft>
                <a:spcPts val="0"/>
              </a:spcAft>
              <a:defRPr/>
            </a:pPr>
            <a:r>
              <a:rPr lang="zh-CN" altLang="en-US" sz="1950" kern="0" spc="73" dirty="0">
                <a:solidFill>
                  <a:srgbClr val="000000"/>
                </a:solidFill>
                <a:latin typeface="Times New Roman" pitchFamily="65" charset="-122"/>
                <a:ea typeface="宋体" pitchFamily="65" charset="-122"/>
              </a:rPr>
              <a:t> </a:t>
            </a:r>
            <a:r>
              <a:rPr lang="zh-CN" altLang="en-US" sz="1950" kern="0" dirty="0">
                <a:solidFill>
                  <a:srgbClr val="000000"/>
                </a:solidFill>
                <a:latin typeface="Times New Roman" pitchFamily="65" charset="-122"/>
                <a:ea typeface="宋体" pitchFamily="65" charset="-122"/>
              </a:rPr>
              <a:t>解析　要赏析这首诗“新丽”的特点,首先要注意到前两句的暗喻,诗人</a:t>
            </a:r>
            <a:endParaRPr lang="zh-CN" altLang="en-US" sz="1950" dirty="0">
              <a:latin typeface="+mn-lt"/>
              <a:ea typeface="+mn-ea"/>
            </a:endParaRPr>
          </a:p>
          <a:p>
            <a:pPr eaLnBrk="0" fontAlgn="auto" latinLnBrk="1" hangingPunct="0">
              <a:lnSpc>
                <a:spcPct val="150000"/>
              </a:lnSpc>
              <a:spcBef>
                <a:spcPts val="0"/>
              </a:spcBef>
              <a:spcAft>
                <a:spcPts val="0"/>
              </a:spcAft>
              <a:defRPr/>
            </a:pPr>
            <a:r>
              <a:rPr lang="zh-CN" altLang="en-US" sz="1950" kern="0" dirty="0">
                <a:solidFill>
                  <a:srgbClr val="000000"/>
                </a:solidFill>
                <a:latin typeface="Times New Roman" pitchFamily="65" charset="-122"/>
                <a:ea typeface="宋体" pitchFamily="65" charset="-122"/>
              </a:rPr>
              <a:t>以美人的眉眼来描写山水的清秀;其次要注意到下阕把春比拟为人,想象送</a:t>
            </a:r>
            <a:r>
              <a:rPr sz="1950" dirty="0">
                <a:latin typeface="+mn-lt"/>
                <a:ea typeface="+mn-ea"/>
              </a:rPr>
              <a:t/>
            </a:r>
            <a:br>
              <a:rPr sz="1950" dirty="0">
                <a:latin typeface="+mn-lt"/>
                <a:ea typeface="+mn-ea"/>
              </a:rPr>
            </a:br>
            <a:r>
              <a:rPr lang="zh-CN" altLang="en-US" sz="1950" kern="0" dirty="0">
                <a:solidFill>
                  <a:srgbClr val="000000"/>
                </a:solidFill>
                <a:latin typeface="Times New Roman" pitchFamily="65" charset="-122"/>
                <a:ea typeface="宋体" pitchFamily="65" charset="-122"/>
              </a:rPr>
              <a:t>走的美丽春光还能和友人在江南同住。这样,诗人就把山水景物写得清新</a:t>
            </a:r>
            <a:r>
              <a:rPr sz="1950" dirty="0">
                <a:latin typeface="+mn-lt"/>
                <a:ea typeface="+mn-ea"/>
              </a:rPr>
              <a:t/>
            </a:r>
            <a:br>
              <a:rPr sz="1950" dirty="0">
                <a:latin typeface="+mn-lt"/>
                <a:ea typeface="+mn-ea"/>
              </a:rPr>
            </a:br>
            <a:r>
              <a:rPr lang="zh-CN" altLang="en-US" sz="1950" kern="0" dirty="0">
                <a:solidFill>
                  <a:srgbClr val="000000"/>
                </a:solidFill>
                <a:latin typeface="Times New Roman" pitchFamily="65" charset="-122"/>
                <a:ea typeface="宋体" pitchFamily="65" charset="-122"/>
              </a:rPr>
              <a:t>秀丽如佳人一般,体现了“新丽”的特点。</a:t>
            </a:r>
            <a:endParaRPr lang="zh-CN" altLang="en-US" sz="1950" dirty="0">
              <a:latin typeface="+mn-lt"/>
              <a:ea typeface="+mn-ea"/>
            </a:endParaRPr>
          </a:p>
        </p:txBody>
      </p:sp>
      <p:pic>
        <p:nvPicPr>
          <p:cNvPr id="233474" name="图片 3" descr="textimage94.jpeg"/>
          <p:cNvPicPr>
            <a:picLocks noChangeAspect="1"/>
          </p:cNvPicPr>
          <p:nvPr/>
        </p:nvPicPr>
        <p:blipFill>
          <a:blip r:embed="rId3"/>
          <a:srcRect/>
          <a:stretch>
            <a:fillRect/>
          </a:stretch>
        </p:blipFill>
        <p:spPr bwMode="auto">
          <a:xfrm>
            <a:off x="609600" y="3814763"/>
            <a:ext cx="180975" cy="190500"/>
          </a:xfrm>
          <a:prstGeom prst="rect">
            <a:avLst/>
          </a:prstGeom>
          <a:noFill/>
          <a:ln w="9525">
            <a:noFill/>
            <a:miter lim="800000"/>
            <a:headEnd/>
            <a:tailEnd/>
          </a:ln>
        </p:spPr>
      </p:pic>
      <p:pic>
        <p:nvPicPr>
          <p:cNvPr id="233475" name="图片 4" descr="textimage95.jpeg"/>
          <p:cNvPicPr>
            <a:picLocks noChangeAspect="1"/>
          </p:cNvPicPr>
          <p:nvPr/>
        </p:nvPicPr>
        <p:blipFill>
          <a:blip r:embed="rId3"/>
          <a:srcRect/>
          <a:stretch>
            <a:fillRect/>
          </a:stretch>
        </p:blipFill>
        <p:spPr bwMode="auto">
          <a:xfrm>
            <a:off x="619125" y="5192713"/>
            <a:ext cx="180975" cy="190500"/>
          </a:xfrm>
          <a:prstGeom prst="rect">
            <a:avLst/>
          </a:prstGeom>
          <a:noFill/>
          <a:ln w="9525">
            <a:noFill/>
            <a:miter lim="800000"/>
            <a:headEnd/>
            <a:tailEnd/>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考点三　鉴赏古代诗歌的表达技巧</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表达技巧就是指诗人在创作时驾驭语言、塑造形象、创设意境、表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达思想、反映生活的巧妙技能。鉴赏诗歌的表达技巧就是分析作品运用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了哪些表达技巧,这些表达技巧在作品中表达了什么内容,达到了什么效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表达技巧是一个含义很宽泛的概念,而古典诗歌的表达技巧十分丰富,它主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要包括四方面的内容:一是修辞手法,如比喻、对偶、比拟、夸张等;二是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表达方式,如记叙、议论、描写、抒情等,其中描写、抒情是考查的重点,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而抒情方式又包括直接抒情和间接抒情两种;三是表现手法,如象征、衬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托、用典、想象、联想、渲染、动静、虚实等;四是篇章结构,如照应、过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渡等。</a:t>
            </a:r>
            <a:endParaRPr lang="zh-CN" altLang="en-US" dirty="0">
              <a:latin typeface="+mn-lt"/>
              <a:ea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鉴赏表达技巧的策略如下: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1.掌握相关的鉴赏专业术语,鉴赏时能说规范、专业的名词术语,常见的表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达技巧类型及它们的效果要烂熟于心。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2.审清题意,多角度考虑。先要审清问的是什么,如问“修辞手法”,则必须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具体准确地回答出修辞手法;如问“表达技巧”“艺术特色”,则要先考虑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修辞手法,再考虑其他表现手法,后考虑表达方式和谋篇布局。其次要审清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问的是“一种”还是“多种”,是“主要”还是“哪些”。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3.注意表达技巧具有多样化,不同诗词可能各有侧重,要根据题干要求,选取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具体技巧作答。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4.注意回答技巧时要具体、完善,特别是要结合诗句来分析,不要罗列术语,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搞“空对空”式的分析。</a:t>
            </a:r>
            <a:endParaRPr lang="zh-CN" altLang="en-US">
              <a:latin typeface="+mn-lt"/>
              <a:ea typeface="+mn-ea"/>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修辞手法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古人十分注重修辞手法的运用,采用比喻、比拟、象征、起兴等手法使描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写的事物更为形象生动;采用夸张、衬托、对比、婉曲、设问、反问等手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法来突出诗的主旨;采用通感、借代、双关、叠字、对偶、反复等手法使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诗中字句更为精巧。高考对于修辞手法的考查,一般分两部分,即辨认修辞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手法和阐释表达效果。要求结合具体内容做相应的具体分析,而不能只就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共性的作用说说而已。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1.比喻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比喻除使诗歌所描绘的意象更加形象生动外,还可体现出意象的情态特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征。</a:t>
            </a:r>
            <a:endParaRPr lang="zh-CN" altLang="en-US" dirty="0">
              <a:latin typeface="+mn-lt"/>
              <a:ea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阅读下面的元曲,回答后面的问题。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[正宫]塞鸿秋　浔阳即景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周德清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长江万里白如练,淮山</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数点清如淀</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江帆几片疾如箭,山泉千尺飞如电。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晚云都变露,新月初学扇,塞鸿一字来如线。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①淮山:淮河一带的远山。②淀:即“蓝靛”,深蓝色染料。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这首元曲最主要的修辞手法是什么?其中“长江万里白如练”和“塞鸿一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字来如线”两句在运用这种手法的角度上有什么不同?</a:t>
            </a:r>
            <a:endParaRPr lang="zh-CN" altLang="en-US" dirty="0">
              <a:latin typeface="+mn-lt"/>
              <a:ea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最主要的修辞手法是比喻。而且句句用比,一句一景,千姿百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态,气象雄伟。“长江万里白如练”一句从色和形的角度写远望长江,形象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而有气势;“塞鸿一字来如线”一句则只从形的角度,描写南归的大雁一字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排开,划过江天的景象,这既点明时令,又引人遐想。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这首曲是作者清秋傍晚登上浔阳楼的即兴写景之作,曲词描绘作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者在浔阳楼头所见长江等景象,七个比喻句,从物象的远近高低、动静明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暗、声光色态着墨,组成了一幅充满生机的图景。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2.比拟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比拟包含拟人和拟物两种。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(1)拟人</a:t>
            </a:r>
            <a:endParaRPr lang="zh-CN" altLang="en-US" dirty="0">
              <a:latin typeface="+mn-lt"/>
              <a:ea typeface="+mn-ea"/>
            </a:endParaRPr>
          </a:p>
        </p:txBody>
      </p:sp>
      <p:pic>
        <p:nvPicPr>
          <p:cNvPr id="243714" name="图片 3" descr="textimage97.jpeg"/>
          <p:cNvPicPr>
            <a:picLocks noChangeAspect="1"/>
          </p:cNvPicPr>
          <p:nvPr/>
        </p:nvPicPr>
        <p:blipFill>
          <a:blip r:embed="rId3"/>
          <a:srcRect/>
          <a:stretch>
            <a:fillRect/>
          </a:stretch>
        </p:blipFill>
        <p:spPr bwMode="auto">
          <a:xfrm>
            <a:off x="538163" y="3133725"/>
            <a:ext cx="180975" cy="190500"/>
          </a:xfrm>
          <a:prstGeom prst="rect">
            <a:avLst/>
          </a:prstGeom>
          <a:noFill/>
          <a:ln w="9525">
            <a:noFill/>
            <a:miter lim="800000"/>
            <a:headEnd/>
            <a:tailEnd/>
          </a:ln>
        </p:spPr>
      </p:pic>
      <p:pic>
        <p:nvPicPr>
          <p:cNvPr id="243715" name="图片 3" descr="textimage96.jpeg"/>
          <p:cNvPicPr>
            <a:picLocks noChangeAspect="1"/>
          </p:cNvPicPr>
          <p:nvPr/>
        </p:nvPicPr>
        <p:blipFill>
          <a:blip r:embed="rId3"/>
          <a:srcRect/>
          <a:stretch>
            <a:fillRect/>
          </a:stretch>
        </p:blipFill>
        <p:spPr bwMode="auto">
          <a:xfrm>
            <a:off x="1071563" y="1276350"/>
            <a:ext cx="180975" cy="190500"/>
          </a:xfrm>
          <a:prstGeom prst="rect">
            <a:avLst/>
          </a:prstGeom>
          <a:noFill/>
          <a:ln w="9525">
            <a:noFill/>
            <a:miter lim="800000"/>
            <a:headEnd/>
            <a:tailEnd/>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阅读下面的宋诗,然后回答问题。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野　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周 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麦陇风来翠浪斜,草根肥水噪新蛙。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羡他无事双蝴蝶,烂醉东风野草花。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诗的三、四句运用了一种什么修辞手法来表达作者的内心情感?请做简要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诗的三、四句运用了拟人的手法,赋予蝴蝶以人的感情。和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煦的春风让纷飞的蝴蝶陶醉了,“烂醉”二字形象地摹写出蝴蝶似乎沉醉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花丛、留恋不去的翻飞形态,也把作者目睹此景时的陶然之情和盘托出。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诗中描写的是诗人漫步郊野所见的春日景色。诗歌移步换景,依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次展现,字里行间洋溢着盎然生机,给人触目皆新的感觉。</a:t>
            </a:r>
            <a:endParaRPr lang="zh-CN" altLang="en-US" dirty="0">
              <a:latin typeface="+mn-lt"/>
              <a:ea typeface="+mn-ea"/>
            </a:endParaRPr>
          </a:p>
        </p:txBody>
      </p:sp>
      <p:pic>
        <p:nvPicPr>
          <p:cNvPr id="245762" name="图片 3" descr="textimage98.jpeg"/>
          <p:cNvPicPr>
            <a:picLocks noChangeAspect="1"/>
          </p:cNvPicPr>
          <p:nvPr/>
        </p:nvPicPr>
        <p:blipFill>
          <a:blip r:embed="rId3"/>
          <a:srcRect/>
          <a:stretch>
            <a:fillRect/>
          </a:stretch>
        </p:blipFill>
        <p:spPr bwMode="auto">
          <a:xfrm>
            <a:off x="1054100" y="3906838"/>
            <a:ext cx="180975" cy="190500"/>
          </a:xfrm>
          <a:prstGeom prst="rect">
            <a:avLst/>
          </a:prstGeom>
          <a:noFill/>
          <a:ln w="9525">
            <a:noFill/>
            <a:miter lim="800000"/>
            <a:headEnd/>
            <a:tailEnd/>
          </a:ln>
        </p:spPr>
      </p:pic>
      <p:pic>
        <p:nvPicPr>
          <p:cNvPr id="245763" name="图片 4" descr="textimage99.jpeg"/>
          <p:cNvPicPr>
            <a:picLocks noChangeAspect="1"/>
          </p:cNvPicPr>
          <p:nvPr/>
        </p:nvPicPr>
        <p:blipFill>
          <a:blip r:embed="rId3"/>
          <a:srcRect/>
          <a:stretch>
            <a:fillRect/>
          </a:stretch>
        </p:blipFill>
        <p:spPr bwMode="auto">
          <a:xfrm>
            <a:off x="542925" y="5302250"/>
            <a:ext cx="180975" cy="190500"/>
          </a:xfrm>
          <a:prstGeom prst="rect">
            <a:avLst/>
          </a:prstGeom>
          <a:noFill/>
          <a:ln w="9525">
            <a:noFill/>
            <a:miter lim="800000"/>
            <a:headEnd/>
            <a:tailEnd/>
          </a:ln>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(2)拟物</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阅读下面的宋词,然后回答问题。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武陵春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李清照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风住尘香花已尽,日晚倦梳头。物是人非事事休,欲语泪先流。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闻说双溪春尚好,也拟泛轻舟,只恐双溪舴艋舟,载不动许多愁。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愁用舟载,这是否合乎逻辑?它运用了什么修辞手法?请做简要赏析。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这句运用拟物的修辞手法,把没有重量没有形状的愁绪当作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有重量有形体的物来写,看似不合逻辑,实则形象地表现了词人愁绪之浓、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之重。</a:t>
            </a:r>
            <a:endParaRPr lang="zh-CN" altLang="en-US" dirty="0">
              <a:latin typeface="+mn-lt"/>
              <a:ea typeface="+mn-ea"/>
            </a:endParaRPr>
          </a:p>
        </p:txBody>
      </p:sp>
      <p:pic>
        <p:nvPicPr>
          <p:cNvPr id="247810" name="图片 3" descr="textimage100.jpeg"/>
          <p:cNvPicPr>
            <a:picLocks noChangeAspect="1"/>
          </p:cNvPicPr>
          <p:nvPr/>
        </p:nvPicPr>
        <p:blipFill>
          <a:blip r:embed="rId3"/>
          <a:srcRect/>
          <a:stretch>
            <a:fillRect/>
          </a:stretch>
        </p:blipFill>
        <p:spPr bwMode="auto">
          <a:xfrm>
            <a:off x="1019175" y="4506913"/>
            <a:ext cx="180975" cy="190500"/>
          </a:xfrm>
          <a:prstGeom prst="rect">
            <a:avLst/>
          </a:prstGeom>
          <a:noFill/>
          <a:ln w="9525">
            <a:noFill/>
            <a:miter lim="800000"/>
            <a:headEnd/>
            <a:tailEnd/>
          </a:ln>
        </p:spPr>
      </p:pic>
      <p:sp>
        <p:nvSpPr>
          <p:cNvPr id="5" name="矩形 4"/>
          <p:cNvSpPr/>
          <p:nvPr/>
        </p:nvSpPr>
        <p:spPr>
          <a:xfrm>
            <a:off x="0" y="4349750"/>
            <a:ext cx="9144000" cy="1928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首句写当前所见,本是风狂花尽,一片凄清,但却避免了从正面描写</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风之狂暴、花之狼藉,而只用“风住尘香”四字来表明这一场小小灾难的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后果,则狂风摧花,落红满地,均在其中,出笔极为蕴藉。三、四两句,由含蓄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而转为纵笔直写,点明一切悲苦,由来都是“物是人非”,下片从远处谈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起。这位女词人是最喜爱游山玩水的,想借游览以排遣凄楚的心情,有泛舟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双溪的想法。她的痛苦是太大了,哀愁是太深了,岂是泛舟一游所能消释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的?所以在未游之前,就已经预料到愁重舟轻,不能承载了。结果呢,还是一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个人坐在家里发愁罢了。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3.夸张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对事物的形象、特征、作用、程度等做扩大或缩小的描述,能更突出、更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鲜明地表现事物。</a:t>
            </a:r>
            <a:endParaRPr lang="zh-CN" altLang="en-US" dirty="0">
              <a:latin typeface="+mn-lt"/>
              <a:ea typeface="+mn-ea"/>
            </a:endParaRPr>
          </a:p>
        </p:txBody>
      </p:sp>
      <p:pic>
        <p:nvPicPr>
          <p:cNvPr id="249858" name="图片 4" descr="textimage101.jpeg"/>
          <p:cNvPicPr>
            <a:picLocks noChangeAspect="1"/>
          </p:cNvPicPr>
          <p:nvPr/>
        </p:nvPicPr>
        <p:blipFill>
          <a:blip r:embed="rId3"/>
          <a:srcRect/>
          <a:stretch>
            <a:fillRect/>
          </a:stretch>
        </p:blipFill>
        <p:spPr bwMode="auto">
          <a:xfrm>
            <a:off x="519113" y="1290638"/>
            <a:ext cx="180975" cy="1905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①韦庄(约836—910):字端己,长安杜陵(今陕西西安东南)人。曾流离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迁徙于汴洛、吴越等地。②郭震:字希声,成都人。生卒年及生平不详。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(1)韦庄在诗中是用什么方法表现感情的?请简要分析。(5分)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(2)两首诗都写到“灯前”,这两处“灯前”各自表达了诗人什么样的感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(1)诗人是用衬托的方法来表现感情的。诗人虽然到处漂泊,但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好像对此并不在意,认为这是“等闲”之事;而客中一觉梦醒,思家乡、念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亲人的惆怅之情不禁油然而生。(写出“衬托”方法的,给2分;进行具体分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析的,给3分。意思答对即可。如有其他答案,只要言之成理,可酌情给分)</a:t>
            </a:r>
            <a:endParaRPr lang="zh-CN" altLang="en-US" dirty="0">
              <a:latin typeface="+mn-lt"/>
              <a:ea typeface="+mn-ea"/>
            </a:endParaRPr>
          </a:p>
        </p:txBody>
      </p:sp>
      <p:pic>
        <p:nvPicPr>
          <p:cNvPr id="30722" name="图片 3" descr="textimage8.jpeg"/>
          <p:cNvPicPr>
            <a:picLocks noChangeAspect="1"/>
          </p:cNvPicPr>
          <p:nvPr/>
        </p:nvPicPr>
        <p:blipFill>
          <a:blip r:embed="rId3"/>
          <a:srcRect/>
          <a:stretch>
            <a:fillRect/>
          </a:stretch>
        </p:blipFill>
        <p:spPr bwMode="auto">
          <a:xfrm>
            <a:off x="571500" y="3602038"/>
            <a:ext cx="180975" cy="190500"/>
          </a:xfrm>
          <a:prstGeom prst="rect">
            <a:avLst/>
          </a:prstGeom>
          <a:noFill/>
          <a:ln w="9525">
            <a:noFill/>
            <a:miter lim="800000"/>
            <a:headEnd/>
            <a:tailEnd/>
          </a:ln>
        </p:spPr>
      </p:pic>
      <p:sp>
        <p:nvSpPr>
          <p:cNvPr id="4" name="矩形 3"/>
          <p:cNvSpPr/>
          <p:nvPr/>
        </p:nvSpPr>
        <p:spPr>
          <a:xfrm>
            <a:off x="0" y="3492500"/>
            <a:ext cx="9144000" cy="2214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典例4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逢入京使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岑 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故园东望路漫漫,双袖龙钟</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泪不干。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马上相逢无纸笔,凭君传语报平安。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龙钟:湿漉漉的样子。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“双袖龙钟泪不干”一句,诗人运用的是什么修辞手法?表达了什么样的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思想感情?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诗人运用夸张的手法,说泪下如雨湿袖难干,借以表达自己深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切思念亲人的心情。常言道:“男儿有泪不轻弹,只因未到伤心处。”诗人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托入京使捎话时内心波澜起伏,可见一斑。这种夸张手法的运用,强烈地表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达了诗人思念亲人、爱怜亲人的思想感情。</a:t>
            </a:r>
            <a:endParaRPr lang="zh-CN" altLang="en-US" dirty="0">
              <a:latin typeface="+mn-lt"/>
              <a:ea typeface="+mn-ea"/>
            </a:endParaRPr>
          </a:p>
        </p:txBody>
      </p:sp>
      <p:pic>
        <p:nvPicPr>
          <p:cNvPr id="251906" name="图片 3" descr="textimage102.jpeg"/>
          <p:cNvPicPr>
            <a:picLocks noChangeAspect="1"/>
          </p:cNvPicPr>
          <p:nvPr/>
        </p:nvPicPr>
        <p:blipFill>
          <a:blip r:embed="rId3"/>
          <a:srcRect/>
          <a:stretch>
            <a:fillRect/>
          </a:stretch>
        </p:blipFill>
        <p:spPr bwMode="auto">
          <a:xfrm>
            <a:off x="1052513" y="4954588"/>
            <a:ext cx="180975" cy="190500"/>
          </a:xfrm>
          <a:prstGeom prst="rect">
            <a:avLst/>
          </a:prstGeom>
          <a:noFill/>
          <a:ln w="9525">
            <a:noFill/>
            <a:miter lim="800000"/>
            <a:headEnd/>
            <a:tailEnd/>
          </a:ln>
        </p:spPr>
      </p:pic>
      <p:sp>
        <p:nvSpPr>
          <p:cNvPr id="4" name="矩形 3"/>
          <p:cNvSpPr/>
          <p:nvPr/>
        </p:nvSpPr>
        <p:spPr>
          <a:xfrm>
            <a:off x="0" y="4849813"/>
            <a:ext cx="9144000" cy="1990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这是一首边塞诗。岑参前半生功名不如意,无奈之下,出塞任职。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第一次远赴西域,充安西节度使高仙芝幕府书记。远离京都和家园的心情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是凄凉的,又正遇上和自己反向而行之人,因而不免感伤。但远行之人又想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安慰家人,说自己在外平安,不必担心。这样朴素而又复杂的人之常情,用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朴实无华的叙述式语气道出,更觉得真切感人。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4.借代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借用相关的事物来代替所要表达的事物。借代的运用使语言简练、形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象、含蓄。</a:t>
            </a:r>
            <a:endParaRPr lang="zh-CN" altLang="en-US" dirty="0">
              <a:latin typeface="+mn-lt"/>
              <a:ea typeface="+mn-ea"/>
            </a:endParaRPr>
          </a:p>
        </p:txBody>
      </p:sp>
      <p:pic>
        <p:nvPicPr>
          <p:cNvPr id="253954" name="图片 3" descr="textimage103.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
        <p:nvSpPr>
          <p:cNvPr id="4" name="矩形 3"/>
          <p:cNvSpPr/>
          <p:nvPr/>
        </p:nvSpPr>
        <p:spPr>
          <a:xfrm>
            <a:off x="0" y="1133475"/>
            <a:ext cx="9144000" cy="2295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典例5　阅读下面的宋词,然后回答问题。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如梦令</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李清照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昨夜雨疏风骤。浓睡不消残酒。试问卷帘人,却道海棠依旧。知否、知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否?应是绿肥红瘦。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“绿肥红瘦”历来为人所称道,请从修辞的角度分析此句的妙处。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本句运用借代的修辞手法。“绿”“红”以颜色分别借代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“叶”“花”,“肥”“瘦”分别形容叶的茂盛和花的凋零。生动形象,新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鲜而又奇特。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词是李清照早期的作品,它通过对海棠“绿肥红瘦”的描写,抒发了女词人暮春时节的感伤情绪。这种感伤来自她对春光的留恋和惜别,也是对自己青春将逝的烦恼与苦闷。作者在表达这种心情的时候,没有采取直抒胸臆的手法,而是委婉含蓄地通过一问一答把自己的情感轻轻地吐露了出来。</a:t>
            </a:r>
            <a:endParaRPr lang="zh-CN" altLang="en-US" dirty="0">
              <a:latin typeface="+mn-lt"/>
              <a:ea typeface="+mn-ea"/>
            </a:endParaRPr>
          </a:p>
        </p:txBody>
      </p:sp>
      <p:pic>
        <p:nvPicPr>
          <p:cNvPr id="256002" name="图片 3" descr="textimage104.jpeg"/>
          <p:cNvPicPr>
            <a:picLocks noChangeAspect="1"/>
          </p:cNvPicPr>
          <p:nvPr/>
        </p:nvPicPr>
        <p:blipFill>
          <a:blip r:embed="rId3"/>
          <a:srcRect/>
          <a:stretch>
            <a:fillRect/>
          </a:stretch>
        </p:blipFill>
        <p:spPr bwMode="auto">
          <a:xfrm>
            <a:off x="1054100" y="3478213"/>
            <a:ext cx="180975" cy="190500"/>
          </a:xfrm>
          <a:prstGeom prst="rect">
            <a:avLst/>
          </a:prstGeom>
          <a:noFill/>
          <a:ln w="9525">
            <a:noFill/>
            <a:miter lim="800000"/>
            <a:headEnd/>
            <a:tailEnd/>
          </a:ln>
        </p:spPr>
      </p:pic>
      <p:pic>
        <p:nvPicPr>
          <p:cNvPr id="256003" name="图片 4" descr="textimage105.jpeg"/>
          <p:cNvPicPr>
            <a:picLocks noChangeAspect="1"/>
          </p:cNvPicPr>
          <p:nvPr/>
        </p:nvPicPr>
        <p:blipFill>
          <a:blip r:embed="rId3"/>
          <a:srcRect/>
          <a:stretch>
            <a:fillRect/>
          </a:stretch>
        </p:blipFill>
        <p:spPr bwMode="auto">
          <a:xfrm>
            <a:off x="542925" y="4873625"/>
            <a:ext cx="180975" cy="190500"/>
          </a:xfrm>
          <a:prstGeom prst="rect">
            <a:avLst/>
          </a:prstGeom>
          <a:noFill/>
          <a:ln w="9525">
            <a:noFill/>
            <a:miter lim="800000"/>
            <a:headEnd/>
            <a:tailEnd/>
          </a:ln>
        </p:spPr>
      </p:pic>
      <p:sp>
        <p:nvSpPr>
          <p:cNvPr id="5" name="矩形 4"/>
          <p:cNvSpPr/>
          <p:nvPr/>
        </p:nvSpPr>
        <p:spPr>
          <a:xfrm>
            <a:off x="0" y="3429000"/>
            <a:ext cx="9144000" cy="320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5.设问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先提出问题,接着自己把看法说出。或问题引入,带动全篇;或中间设问,承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上启下;或结尾设问,深化主题,令人回味。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典例6　阅读下面的元曲,然后回答问题。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[双调]蟾宫曲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阿鲁威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问人间谁是英雄?有酾酒临江,横槊曹公。紫盖黄旗,多应借得,赤壁东风。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更惊起南阳卧龙,便成名八阵图中。鼎足三分,一分西蜀,一分江东。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本曲以设问开头有何作用?请结合全曲简析。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用设问句开篇,点明题旨,领起下文三个典故,分层次地叙述三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国英雄人物的业绩。</a:t>
            </a:r>
            <a:endParaRPr lang="zh-CN" altLang="en-US">
              <a:latin typeface="+mn-lt"/>
              <a:ea typeface="+mn-ea"/>
            </a:endParaRPr>
          </a:p>
        </p:txBody>
      </p:sp>
      <p:pic>
        <p:nvPicPr>
          <p:cNvPr id="258050" name="图片 3" descr="textimage106.jpeg"/>
          <p:cNvPicPr>
            <a:picLocks noChangeAspect="1"/>
          </p:cNvPicPr>
          <p:nvPr/>
        </p:nvPicPr>
        <p:blipFill>
          <a:blip r:embed="rId3"/>
          <a:srcRect/>
          <a:stretch>
            <a:fillRect/>
          </a:stretch>
        </p:blipFill>
        <p:spPr bwMode="auto">
          <a:xfrm>
            <a:off x="1054100" y="5421313"/>
            <a:ext cx="180975" cy="190500"/>
          </a:xfrm>
          <a:prstGeom prst="rect">
            <a:avLst/>
          </a:prstGeom>
          <a:noFill/>
          <a:ln w="9525">
            <a:noFill/>
            <a:miter lim="800000"/>
            <a:headEnd/>
            <a:tailEnd/>
          </a:ln>
        </p:spPr>
      </p:pic>
      <p:sp>
        <p:nvSpPr>
          <p:cNvPr id="4" name="矩形 3"/>
          <p:cNvSpPr/>
          <p:nvPr/>
        </p:nvSpPr>
        <p:spPr>
          <a:xfrm>
            <a:off x="0" y="5349875"/>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这是一首咏史怀古之作。开头一个设问提得十分突兀,但作者笔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锋一转,把读者的目光引入波澜壮阔的三国时代,曹操、孙权、诸葛亮都是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英雄。作者以大开大合之笔,再现了三国人物的历史风采,歌颂了他们的英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雄业绩,含蓄地表达了自己追慕古贤、大展抱负的宏愿。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6.反问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用疑问语气表达确定的意思。用于加强语气,发人深思,增强说服力和感染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典例7　阅读下面的宋诗,然后回答问题。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叠题乌江亭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王安石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百战疲劳壮士哀,中原一败势难回。</a:t>
            </a:r>
            <a:endParaRPr lang="zh-CN" altLang="en-US">
              <a:latin typeface="+mn-lt"/>
              <a:ea typeface="+mn-ea"/>
            </a:endParaRPr>
          </a:p>
        </p:txBody>
      </p:sp>
      <p:pic>
        <p:nvPicPr>
          <p:cNvPr id="260098" name="图片 3" descr="textimage107.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
        <p:nvSpPr>
          <p:cNvPr id="4" name="矩形 3"/>
          <p:cNvSpPr/>
          <p:nvPr/>
        </p:nvSpPr>
        <p:spPr>
          <a:xfrm>
            <a:off x="71438" y="1062038"/>
            <a:ext cx="9144000" cy="1857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江东子弟今虽在,肯与君王卷土来?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诗歌末句用反问对表情达意有何作用?请结合全诗做简要赏析。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使用反问句式,语气冷峻,强调了历史之必然,指出项羽的失败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已无法挽回,江东子弟是不会跟随他卷土重来的。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这首诗是从民心向背的角度来评价项羽的。王安石认为民心和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形势决定了战争的胜负,历史的规律不可违背。“百战疲劳壮士哀”是根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本原因,“中原一败势难回”是结果。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7.双关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双关是在一定的语言环境中,利用词的多义或同音的条件,有意使语句具有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双重意义,言在此而意在彼的一种修辞手法。</a:t>
            </a:r>
            <a:endParaRPr lang="zh-CN" altLang="en-US" dirty="0">
              <a:latin typeface="+mn-lt"/>
              <a:ea typeface="+mn-ea"/>
            </a:endParaRPr>
          </a:p>
        </p:txBody>
      </p:sp>
      <p:pic>
        <p:nvPicPr>
          <p:cNvPr id="262146" name="图片 3" descr="textimage108.jpeg"/>
          <p:cNvPicPr>
            <a:picLocks noChangeAspect="1"/>
          </p:cNvPicPr>
          <p:nvPr/>
        </p:nvPicPr>
        <p:blipFill>
          <a:blip r:embed="rId3"/>
          <a:srcRect/>
          <a:stretch>
            <a:fillRect/>
          </a:stretch>
        </p:blipFill>
        <p:spPr bwMode="auto">
          <a:xfrm>
            <a:off x="1054100" y="2201863"/>
            <a:ext cx="180975" cy="190500"/>
          </a:xfrm>
          <a:prstGeom prst="rect">
            <a:avLst/>
          </a:prstGeom>
          <a:noFill/>
          <a:ln w="9525">
            <a:noFill/>
            <a:miter lim="800000"/>
            <a:headEnd/>
            <a:tailEnd/>
          </a:ln>
        </p:spPr>
      </p:pic>
      <p:pic>
        <p:nvPicPr>
          <p:cNvPr id="262147" name="图片 4" descr="textimage109.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
        <p:nvSpPr>
          <p:cNvPr id="5" name="矩形 4"/>
          <p:cNvSpPr/>
          <p:nvPr/>
        </p:nvSpPr>
        <p:spPr>
          <a:xfrm>
            <a:off x="0" y="2133600"/>
            <a:ext cx="9144000" cy="2144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典例8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竹枝词二首(其一)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刘禹锡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杨柳青青江水平,闻郎江上唱歌声。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东边日出西边雨,道是无晴却有晴。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诗的最后一句使用了什么手法?表达了女主人公怎样的情感?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最后一句使用了谐音双关的修辞手法。这里晴雨的“晴”,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是用来暗指感情的“情”,“道是无晴却有晴”,也就是“道是无情却有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情”。作者明确而又含蓄地表达出一位沉浸在初恋中的少女的心情,她的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迷惘、她的眷恋、她的忐忑不安、她的希望和等待便都刻画出来了。</a:t>
            </a:r>
            <a:endParaRPr lang="zh-CN" altLang="en-US" dirty="0">
              <a:latin typeface="+mn-lt"/>
              <a:ea typeface="+mn-ea"/>
            </a:endParaRPr>
          </a:p>
        </p:txBody>
      </p:sp>
      <p:pic>
        <p:nvPicPr>
          <p:cNvPr id="264194" name="图片 3" descr="textimage110.jpeg"/>
          <p:cNvPicPr>
            <a:picLocks noChangeAspect="1"/>
          </p:cNvPicPr>
          <p:nvPr/>
        </p:nvPicPr>
        <p:blipFill>
          <a:blip r:embed="rId3"/>
          <a:srcRect/>
          <a:stretch>
            <a:fillRect/>
          </a:stretch>
        </p:blipFill>
        <p:spPr bwMode="auto">
          <a:xfrm>
            <a:off x="1038225" y="4064000"/>
            <a:ext cx="180975" cy="190500"/>
          </a:xfrm>
          <a:prstGeom prst="rect">
            <a:avLst/>
          </a:prstGeom>
          <a:noFill/>
          <a:ln w="9525">
            <a:noFill/>
            <a:miter lim="800000"/>
            <a:headEnd/>
            <a:tailEnd/>
          </a:ln>
        </p:spPr>
      </p:pic>
      <p:sp>
        <p:nvSpPr>
          <p:cNvPr id="5" name="矩形 4"/>
          <p:cNvSpPr/>
          <p:nvPr/>
        </p:nvSpPr>
        <p:spPr>
          <a:xfrm>
            <a:off x="0" y="3921125"/>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第一句写景,是她眼前所见。第二句写她耳中所闻。第三、四句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接着写她听到这熟悉的歌声之后的心理活动:这个人啊,倒是有点像黄梅时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节晴雨不定的天气,说它是晴天吧,西边还下着雨;说它是雨天吧,东边又还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出着太阳,可真有点让人捉摸不定了。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8.顶真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上句结尾的词语用作下句的开头,或前文的末尾句用作下文的开头。主要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作用是贯通语气,突出事物之间的环环相扣。</a:t>
            </a:r>
            <a:endParaRPr lang="zh-CN" altLang="en-US" dirty="0">
              <a:latin typeface="+mn-lt"/>
              <a:ea typeface="+mn-ea"/>
            </a:endParaRPr>
          </a:p>
        </p:txBody>
      </p:sp>
      <p:pic>
        <p:nvPicPr>
          <p:cNvPr id="266242" name="图片 4" descr="textimage111.jpeg"/>
          <p:cNvPicPr>
            <a:picLocks noChangeAspect="1"/>
          </p:cNvPicPr>
          <p:nvPr/>
        </p:nvPicPr>
        <p:blipFill>
          <a:blip r:embed="rId3"/>
          <a:srcRect/>
          <a:stretch>
            <a:fillRect/>
          </a:stretch>
        </p:blipFill>
        <p:spPr bwMode="auto">
          <a:xfrm>
            <a:off x="519113" y="1271588"/>
            <a:ext cx="180975" cy="190500"/>
          </a:xfrm>
          <a:prstGeom prst="rect">
            <a:avLst/>
          </a:prstGeom>
          <a:noFill/>
          <a:ln w="9525">
            <a:noFill/>
            <a:miter lim="800000"/>
            <a:headEnd/>
            <a:tailEnd/>
          </a:ln>
        </p:spPr>
      </p:pic>
      <p:sp>
        <p:nvSpPr>
          <p:cNvPr id="4" name="矩形 3"/>
          <p:cNvSpPr/>
          <p:nvPr/>
        </p:nvSpPr>
        <p:spPr>
          <a:xfrm>
            <a:off x="0" y="1133475"/>
            <a:ext cx="9144000" cy="1857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a:t>
            </a:r>
            <a:r>
              <a:rPr lang="en-US" altLang="zh-CN" sz="2012" kern="0" dirty="0">
                <a:solidFill>
                  <a:srgbClr val="000000"/>
                </a:solidFill>
                <a:latin typeface="Times New Roman" pitchFamily="65" charset="-122"/>
                <a:ea typeface="宋体" pitchFamily="65" charset="-122"/>
              </a:rPr>
              <a:t>9</a:t>
            </a:r>
            <a:r>
              <a:rPr lang="zh-CN" altLang="en-US" sz="2012" kern="0" dirty="0">
                <a:solidFill>
                  <a:srgbClr val="000000"/>
                </a:solidFill>
                <a:latin typeface="Times New Roman" pitchFamily="65" charset="-122"/>
                <a:ea typeface="宋体" pitchFamily="65" charset="-122"/>
              </a:rPr>
              <a:t>　元代马致远的杂剧</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汉宫秋</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第三折戏中</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汉元帝在灞桥送别和</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亲的王昭君出塞时</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有下面一段元曲。阅读这段元曲</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呀!俺向着这迥野悲凉,草已添黄,兔早迎霜。犬褪得毛苍,人搠起缨枪,马负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着行装,车运着糇粮,打猎起围场。他、他、他,伤心辞汉主;我、我、我,携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手上河梁。他部从入穷荒,我銮舆返咸阳。返咸阳,过宫墙;过宫墙,绕回廊;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绕回廊,近椒房;近椒房,月昏黄;月昏黄,夜生凉;夜生凉,泣寒螿</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;泣寒螿,绿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纱窗;绿纱窗,不思量!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寒螿:寒蝉。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这段曲词中运用了顶真的修辞手法,试简析它的艺术效果。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47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     答案　曲的后半部分全部运用了顶真的修辞手法。顶真的运用使</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文段具有回环跌宕的旋律美</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表现了汉元帝离恨未已、相思又继、千结百</a:t>
            </a:r>
            <a:r>
              <a:rPr lang="zh-CN" altLang="en-US" sz="2010" dirty="0">
                <a:latin typeface="+mn-lt"/>
                <a:ea typeface="+mn-ea"/>
              </a:rPr>
              <a:t/>
            </a:r>
            <a:br>
              <a:rPr lang="zh-CN" altLang="en-US" sz="2010" dirty="0">
                <a:latin typeface="+mn-lt"/>
                <a:ea typeface="+mn-ea"/>
              </a:rPr>
            </a:br>
            <a:r>
              <a:rPr lang="zh-CN" altLang="en-US" sz="2010" kern="0" dirty="0">
                <a:solidFill>
                  <a:srgbClr val="000000"/>
                </a:solidFill>
                <a:latin typeface="Times New Roman" pitchFamily="65" charset="-122"/>
                <a:ea typeface="宋体" pitchFamily="65" charset="-122"/>
              </a:rPr>
              <a:t>转的愁绪。</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这段曲词写的是王昭君远嫁匈奴离别后汉元帝的感受。那空旷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的深秋原野在他的想象中是如此悲凉,当他回眸自视时,他将面对的是更孤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独寂寥的情景。这里写的景,并非实景,而是幻景,是作者采用幻觉的形式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做间接抒情,透过这些景物所创造的凄清、阴冷的朦胧氛围,深一层地展示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了汉元帝与王昭君诀别后的相思之痛。</a:t>
            </a:r>
            <a:endParaRPr lang="zh-CN" altLang="en-US" dirty="0">
              <a:latin typeface="+mn-lt"/>
              <a:ea typeface="+mn-ea"/>
            </a:endParaRPr>
          </a:p>
        </p:txBody>
      </p:sp>
      <p:pic>
        <p:nvPicPr>
          <p:cNvPr id="270338" name="图片 3" descr="textimage113.jpeg"/>
          <p:cNvPicPr>
            <a:picLocks noChangeAspect="1"/>
          </p:cNvPicPr>
          <p:nvPr/>
        </p:nvPicPr>
        <p:blipFill>
          <a:blip r:embed="rId3"/>
          <a:srcRect/>
          <a:stretch>
            <a:fillRect/>
          </a:stretch>
        </p:blipFill>
        <p:spPr bwMode="auto">
          <a:xfrm>
            <a:off x="661988" y="1276350"/>
            <a:ext cx="180975" cy="190500"/>
          </a:xfrm>
          <a:prstGeom prst="rect">
            <a:avLst/>
          </a:prstGeom>
          <a:noFill/>
          <a:ln w="9525">
            <a:noFill/>
            <a:miter lim="800000"/>
            <a:headEnd/>
            <a:tailEnd/>
          </a:ln>
        </p:spPr>
      </p:pic>
      <p:pic>
        <p:nvPicPr>
          <p:cNvPr id="270339" name="图片 3" descr="textimage112.jpeg"/>
          <p:cNvPicPr>
            <a:picLocks noChangeAspect="1"/>
          </p:cNvPicPr>
          <p:nvPr/>
        </p:nvPicPr>
        <p:blipFill>
          <a:blip r:embed="rId3"/>
          <a:srcRect/>
          <a:stretch>
            <a:fillRect/>
          </a:stretch>
        </p:blipFill>
        <p:spPr bwMode="auto">
          <a:xfrm>
            <a:off x="538163" y="2652713"/>
            <a:ext cx="180975" cy="1905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(2)韦诗中,“灯前”表现了诗人旅途漂泊中的凄清、失神、怅惘之情;郭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诗中,“灯前”表现了诗人住宿在渔家所感到的温暖、愉悦之情。(答出韦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诗中“灯前”表现出什么样感情的,给3分;答出郭诗中“灯前”表现出什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么样感情的,给3分。意思答对即可。如有其他答案,只要言之成理,可酌情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给分)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(1)韦庄是唐末乱世的漂泊者,他的行迹遍及大半个中国。首句写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羁旅漂泊的身世已让他习以为常,其中“惯别家”体现了韦庄的无奈与辛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酸。通过“等闲”一词可看出,诗人好像对此并不在意,认为这只是“等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闲”之事而已。诗人长久漂泊江南,远离家乡,但思乡思亲之情深埋心间,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挥之不去。一觉醒来,面对无言的山月,这个孤独的游子倍感惆怅。</a:t>
            </a:r>
            <a:endParaRPr lang="zh-CN" altLang="en-US">
              <a:latin typeface="+mn-lt"/>
              <a:ea typeface="+mn-ea"/>
            </a:endParaRPr>
          </a:p>
        </p:txBody>
      </p:sp>
      <p:pic>
        <p:nvPicPr>
          <p:cNvPr id="32770" name="图片 3" descr="textimage9.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修辞手法鉴赏题答题步骤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解答修辞手法鉴赏类题目,一是必须熟练掌握古代诗歌中各种常见修辞手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法的内涵,以便准确无误地辨别赏析,特别是注意区分一些易混修辞手法,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如借代与借喻、比喻与比拟、设问与反问等;二要了解常见修辞手法的表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达效果,如比喻、比拟,使形象生动、传神,夸张能突出事物特征,借代使语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言简练、含蓄,用典促使人联想而意于言外,等等。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1.准确指出诗歌所使用的修辞手法。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2.在诗歌中找到体现这种手法的具体诗句,加以阐释。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3.指出该手法的表达效果。</a:t>
            </a:r>
            <a:endParaRPr lang="zh-CN" altLang="en-US" dirty="0">
              <a:latin typeface="+mn-lt"/>
              <a:ea typeface="+mn-ea"/>
            </a:endParaRPr>
          </a:p>
        </p:txBody>
      </p:sp>
      <p:pic>
        <p:nvPicPr>
          <p:cNvPr id="272386" name="图片 3" descr="textimage114.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1.阅读下面这首词,完成后面的题目。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唐多令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邓 剡</a:t>
            </a:r>
            <a:r>
              <a:rPr lang="zh-CN" altLang="en-US" sz="1515" kern="0" baseline="59000" dirty="0">
                <a:solidFill>
                  <a:srgbClr val="000000"/>
                </a:solidFill>
                <a:latin typeface="Times New Roman" pitchFamily="65" charset="-122"/>
                <a:ea typeface="宋体" pitchFamily="65" charset="-122"/>
              </a:rPr>
              <a:t>[注]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雨过水明霞,潮回岸带沙。叶声寒,飞透窗纱。堪恨西风吹世换,更吹我,落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天涯。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寂寞古豪华,乌衣日又斜。说兴亡,燕入谁家?惟有南来无数雁,和明月,宿芦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邓剡,字光荐,号中斋,文天祥的同乡和朋友。本词为南宋灭亡之后,邓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剡被俘,过建康(今南京)时所写。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上阕中“堪恨西风吹世换”一句运用了什么修辞手法?请结合诗句简要分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析。</a:t>
            </a:r>
            <a:endParaRPr lang="zh-CN" altLang="en-US" dirty="0">
              <a:latin typeface="+mn-lt"/>
              <a:ea typeface="+mn-ea"/>
            </a:endParaRPr>
          </a:p>
        </p:txBody>
      </p:sp>
      <p:pic>
        <p:nvPicPr>
          <p:cNvPr id="274434" name="图片 4" descr="textimage115.jpeg"/>
          <p:cNvPicPr>
            <a:picLocks noChangeAspect="1"/>
          </p:cNvPicPr>
          <p:nvPr/>
        </p:nvPicPr>
        <p:blipFill>
          <a:blip r:embed="rId3"/>
          <a:srcRect/>
          <a:stretch>
            <a:fillRect/>
          </a:stretch>
        </p:blipFill>
        <p:spPr bwMode="auto">
          <a:xfrm>
            <a:off x="519113" y="1063625"/>
            <a:ext cx="123825" cy="200025"/>
          </a:xfrm>
          <a:prstGeom prst="rect">
            <a:avLst/>
          </a:prstGeom>
          <a:noFill/>
          <a:ln w="9525">
            <a:noFill/>
            <a:miter lim="800000"/>
            <a:headEnd/>
            <a:tailEnd/>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双关。明写恼恨“西风”使季节更换,暗写痛恨元朝统治者使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南宋灭亡,让自己沦落天涯。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本词作者邓剡曾参加文天祥领导的抗元斗争,是一个有爱国心、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有民族气节的人。这首《唐多令》是宋亡之后他在金陵的吊友之作。本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词的上阕写景,在景物描写中隐含着亡国之痛;下阕抒情,直截了当地写这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种哀痛的感情。最后三句,作者又把笔触落到眼前的景物上来,将凄凉孤苦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的图景和作者痛伤亡国的感慨之情完全融会在一起,收到了感人的艺术效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a:t>
            </a:r>
            <a:endParaRPr lang="zh-CN" altLang="en-US" dirty="0">
              <a:latin typeface="+mn-lt"/>
              <a:ea typeface="+mn-ea"/>
            </a:endParaRPr>
          </a:p>
        </p:txBody>
      </p:sp>
      <p:pic>
        <p:nvPicPr>
          <p:cNvPr id="276482" name="图片 3" descr="textimage116.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pic>
        <p:nvPicPr>
          <p:cNvPr id="276483" name="图片 4" descr="textimage117.jpeg"/>
          <p:cNvPicPr>
            <a:picLocks noChangeAspect="1"/>
          </p:cNvPicPr>
          <p:nvPr/>
        </p:nvPicPr>
        <p:blipFill>
          <a:blip r:embed="rId3"/>
          <a:srcRect/>
          <a:stretch>
            <a:fillRect/>
          </a:stretch>
        </p:blipFill>
        <p:spPr bwMode="auto">
          <a:xfrm>
            <a:off x="542925" y="2201863"/>
            <a:ext cx="180975" cy="190500"/>
          </a:xfrm>
          <a:prstGeom prst="rect">
            <a:avLst/>
          </a:prstGeom>
          <a:noFill/>
          <a:ln w="9525">
            <a:noFill/>
            <a:miter lim="800000"/>
            <a:headEnd/>
            <a:tailEnd/>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2.阅读下面一首诗,然后回答问题。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出　栈</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张问陶</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马嘶人语乱斜阳,漠漠连阡水稻香。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送险亭</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边一回首,万峰飞舞下陈仓</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①送险亭:在栈道终点处。②陈仓:地名,在今陕西省宝鸡市东。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“万峰飞舞下陈仓”一句采用什么修辞手法表达了诗人怎样的情感?试结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合全诗做简要分析。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夸张,拟人。走出险境后,回首走过的险峰,它们好像在飞舞,生动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形象地表现了诗人走过险途之后的轻松、欣慰和愉悦的心情。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由动词“飞舞”可知,使用了拟人的修辞手法,表达了作者下陈仓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时轻松愉悦的心情。</a:t>
            </a:r>
            <a:endParaRPr lang="zh-CN" altLang="en-US" dirty="0">
              <a:latin typeface="+mn-lt"/>
              <a:ea typeface="+mn-ea"/>
            </a:endParaRPr>
          </a:p>
        </p:txBody>
      </p:sp>
      <p:pic>
        <p:nvPicPr>
          <p:cNvPr id="278530" name="图片 3" descr="textimage118.jpeg"/>
          <p:cNvPicPr>
            <a:picLocks noChangeAspect="1"/>
          </p:cNvPicPr>
          <p:nvPr/>
        </p:nvPicPr>
        <p:blipFill>
          <a:blip r:embed="rId3"/>
          <a:srcRect/>
          <a:stretch>
            <a:fillRect/>
          </a:stretch>
        </p:blipFill>
        <p:spPr bwMode="auto">
          <a:xfrm>
            <a:off x="533400" y="4954588"/>
            <a:ext cx="180975" cy="190500"/>
          </a:xfrm>
          <a:prstGeom prst="rect">
            <a:avLst/>
          </a:prstGeom>
          <a:noFill/>
          <a:ln w="9525">
            <a:noFill/>
            <a:miter lim="800000"/>
            <a:headEnd/>
            <a:tailEnd/>
          </a:ln>
        </p:spPr>
      </p:pic>
      <p:pic>
        <p:nvPicPr>
          <p:cNvPr id="278531" name="图片 4" descr="textimage119.jpeg"/>
          <p:cNvPicPr>
            <a:picLocks noChangeAspect="1"/>
          </p:cNvPicPr>
          <p:nvPr/>
        </p:nvPicPr>
        <p:blipFill>
          <a:blip r:embed="rId3"/>
          <a:srcRect/>
          <a:stretch>
            <a:fillRect/>
          </a:stretch>
        </p:blipFill>
        <p:spPr bwMode="auto">
          <a:xfrm>
            <a:off x="542925" y="5911850"/>
            <a:ext cx="180975" cy="190500"/>
          </a:xfrm>
          <a:prstGeom prst="rect">
            <a:avLst/>
          </a:prstGeom>
          <a:noFill/>
          <a:ln w="9525">
            <a:noFill/>
            <a:miter lim="800000"/>
            <a:headEnd/>
            <a:tailEnd/>
          </a:ln>
        </p:spPr>
      </p:pic>
      <p:sp>
        <p:nvSpPr>
          <p:cNvPr id="5" name="矩形 4"/>
          <p:cNvSpPr/>
          <p:nvPr/>
        </p:nvSpPr>
        <p:spPr>
          <a:xfrm>
            <a:off x="0" y="4921250"/>
            <a:ext cx="9144000" cy="1919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表达方式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诗词中主要运用记叙、描写、议论、抒情四种表达方式,这其中描写、抒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情是考查的重点。描写方式有动静结合、虚实结合等;抒情方式主要有直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接抒情和间接抒情,具体地说,就是直抒胸臆和借景抒情、寓情于景、情景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交融、情景相生、情因景生、以景衬情、融情入景、一切景语皆情语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1.抒情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诗歌最大的特点就是抒情,抒情是古代诗歌创作中运用最多、也是最重要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的表达方式。它可以分直接抒情和间接抒情两种,间接抒情又分借景抒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情、触景生情、寓情于景、借古讽今和托物言志等。</a:t>
            </a:r>
            <a:endParaRPr lang="zh-CN" altLang="en-US" dirty="0">
              <a:latin typeface="+mn-lt"/>
              <a:ea typeface="+mn-ea"/>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(1)直接抒情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又称直抒胸臆,是以第一人称“我”为抒情主体,直接表达作者思想感情的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写作手法。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典例10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南园十三首(其五)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 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男儿何不带吴钩,收取关山五十州?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请君暂上凌烟阁,若个书生万户侯?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这首诗表达了作者怎样的思想感情?是怎样表达的?请做简要说明。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085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这首诗表达了作者投笔从戎的愿望和建功卫国的理想。是</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用直抒胸臆的方式表达的。诗人大发感慨</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书生从来无用</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应该拿起武器去</a:t>
            </a:r>
            <a:r>
              <a:rPr lang="zh-CN" altLang="en-US" sz="2010" dirty="0">
                <a:latin typeface="+mn-lt"/>
                <a:ea typeface="+mn-ea"/>
              </a:rPr>
              <a:t/>
            </a:r>
            <a:br>
              <a:rPr lang="zh-CN" altLang="en-US" sz="2010" dirty="0">
                <a:latin typeface="+mn-lt"/>
                <a:ea typeface="+mn-ea"/>
              </a:rPr>
            </a:br>
            <a:r>
              <a:rPr lang="zh-CN" altLang="en-US" sz="2010" kern="0" dirty="0">
                <a:solidFill>
                  <a:srgbClr val="000000"/>
                </a:solidFill>
                <a:latin typeface="Times New Roman" pitchFamily="65" charset="-122"/>
                <a:ea typeface="宋体" pitchFamily="65" charset="-122"/>
              </a:rPr>
              <a:t>收取关山。</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此诗清新俊爽,明快自然,在李贺诗中是风格独特之作。诗中表达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了对宪宗削藩事业的拥护和投笔从戎的愿望,也含有“百无一用是书生”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的感慨,对唐王朝重武轻文的国策不无微词。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(2)间接抒情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多数情况下,诗人的思想情感不是直接表达而是借助于其他事物表达的。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①借景抒情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指的是借助对客观景物的描写来抒发诗人的主观感情。借景抒情的手法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往往使情感含而不露,蕴藉悠远,深切动人。</a:t>
            </a:r>
            <a:endParaRPr lang="zh-CN" altLang="en-US" dirty="0">
              <a:latin typeface="+mn-lt"/>
              <a:ea typeface="+mn-ea"/>
            </a:endParaRPr>
          </a:p>
        </p:txBody>
      </p:sp>
      <p:pic>
        <p:nvPicPr>
          <p:cNvPr id="284674" name="图片 3" descr="textimage121.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pic>
        <p:nvPicPr>
          <p:cNvPr id="284675" name="图片 3" descr="textimage120.jpeg"/>
          <p:cNvPicPr>
            <a:picLocks noChangeAspect="1"/>
          </p:cNvPicPr>
          <p:nvPr/>
        </p:nvPicPr>
        <p:blipFill>
          <a:blip r:embed="rId3"/>
          <a:srcRect/>
          <a:stretch>
            <a:fillRect/>
          </a:stretch>
        </p:blipFill>
        <p:spPr bwMode="auto">
          <a:xfrm>
            <a:off x="538163" y="2652713"/>
            <a:ext cx="180975" cy="190500"/>
          </a:xfrm>
          <a:prstGeom prst="rect">
            <a:avLst/>
          </a:prstGeom>
          <a:noFill/>
          <a:ln w="9525">
            <a:noFill/>
            <a:miter lim="800000"/>
            <a:headEnd/>
            <a:tailEnd/>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典例11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三闾庙</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戴叔伦</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沅湘流不尽,屈子怨何深!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日暮秋风起,萧萧枫树林。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本诗表达了怎样的感情?诗的后两句有什么作用?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本诗凭吊屈原。用沅湘长流不尽的江水比喻屈原千年不尽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的怨恨,表达了对他的极大同情。后两句借景抒情,通过日暮秋风吹落无边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落叶的萧瑟之景,进一步烘托了屈子的哀怨,寄托了作者的同情。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此诗为凭吊屈原而作。三闾庙,是奉祀屈原的庙宇。诗人围绕一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个“怨”字,以明朗而含蓄的诗句,抒发了对屈原其人其事的感怀。前两句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直接抒情,后两句写景(借景抒情),要回答此题,就必须弄清两者之间的关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a:t>
            </a:r>
            <a:endParaRPr lang="zh-CN" altLang="en-US" dirty="0">
              <a:latin typeface="+mn-lt"/>
              <a:ea typeface="+mn-ea"/>
            </a:endParaRPr>
          </a:p>
        </p:txBody>
      </p:sp>
      <p:pic>
        <p:nvPicPr>
          <p:cNvPr id="286722" name="图片 3" descr="textimage122.jpeg"/>
          <p:cNvPicPr>
            <a:picLocks noChangeAspect="1"/>
          </p:cNvPicPr>
          <p:nvPr/>
        </p:nvPicPr>
        <p:blipFill>
          <a:blip r:embed="rId3"/>
          <a:srcRect/>
          <a:stretch>
            <a:fillRect/>
          </a:stretch>
        </p:blipFill>
        <p:spPr bwMode="auto">
          <a:xfrm>
            <a:off x="1033463" y="3606800"/>
            <a:ext cx="180975" cy="190500"/>
          </a:xfrm>
          <a:prstGeom prst="rect">
            <a:avLst/>
          </a:prstGeom>
          <a:noFill/>
          <a:ln w="9525">
            <a:noFill/>
            <a:miter lim="800000"/>
            <a:headEnd/>
            <a:tailEnd/>
          </a:ln>
        </p:spPr>
      </p:pic>
      <p:pic>
        <p:nvPicPr>
          <p:cNvPr id="286723" name="图片 4" descr="textimage123.jpeg"/>
          <p:cNvPicPr>
            <a:picLocks noChangeAspect="1"/>
          </p:cNvPicPr>
          <p:nvPr/>
        </p:nvPicPr>
        <p:blipFill>
          <a:blip r:embed="rId3"/>
          <a:srcRect/>
          <a:stretch>
            <a:fillRect/>
          </a:stretch>
        </p:blipFill>
        <p:spPr bwMode="auto">
          <a:xfrm>
            <a:off x="552450" y="4992688"/>
            <a:ext cx="180975" cy="190500"/>
          </a:xfrm>
          <a:prstGeom prst="rect">
            <a:avLst/>
          </a:prstGeom>
          <a:noFill/>
          <a:ln w="9525">
            <a:noFill/>
            <a:miter lim="800000"/>
            <a:headEnd/>
            <a:tailEnd/>
          </a:ln>
        </p:spPr>
      </p:pic>
      <p:sp>
        <p:nvSpPr>
          <p:cNvPr id="5" name="矩形 4"/>
          <p:cNvSpPr/>
          <p:nvPr/>
        </p:nvSpPr>
        <p:spPr>
          <a:xfrm>
            <a:off x="0" y="3490913"/>
            <a:ext cx="9144000" cy="334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②触景生情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是指诗人受到眼前景物的触动,引发联想,从而产生某种感情的抒情方式。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典例12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闺　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王昌龄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闺中少妇不曾愁,春日凝妆上翠楼。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忽见陌头杨柳色,悔教夫婿觅封侯。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有人说第三句是全诗的转关,你是怎样理解的?说说你的理由。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第三句是全诗的转关。女主人公由开始的“不曾愁”到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“悔”的心理的变化,主要原因是“忽见陌头杨柳色”。女主人公触景生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情,看到陌头杨柳色(春色),联想到千里之外的夫婿,自身的孤独寂寞、对夫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婿的思念和担忧,一时涌上心头,自然而然产生“悔”的心理活动。</a:t>
            </a:r>
            <a:endParaRPr lang="zh-CN" altLang="en-US" dirty="0">
              <a:latin typeface="+mn-lt"/>
              <a:ea typeface="+mn-ea"/>
            </a:endParaRPr>
          </a:p>
        </p:txBody>
      </p:sp>
      <p:pic>
        <p:nvPicPr>
          <p:cNvPr id="288770" name="图片 3" descr="textimage124.jpeg"/>
          <p:cNvPicPr>
            <a:picLocks noChangeAspect="1"/>
          </p:cNvPicPr>
          <p:nvPr/>
        </p:nvPicPr>
        <p:blipFill>
          <a:blip r:embed="rId3"/>
          <a:srcRect/>
          <a:stretch>
            <a:fillRect/>
          </a:stretch>
        </p:blipFill>
        <p:spPr bwMode="auto">
          <a:xfrm>
            <a:off x="985838" y="4730750"/>
            <a:ext cx="180975" cy="190500"/>
          </a:xfrm>
          <a:prstGeom prst="rect">
            <a:avLst/>
          </a:prstGeom>
          <a:noFill/>
          <a:ln w="9525">
            <a:noFill/>
            <a:miter lim="800000"/>
            <a:headEnd/>
            <a:tailEnd/>
          </a:ln>
        </p:spPr>
      </p:pic>
      <p:sp>
        <p:nvSpPr>
          <p:cNvPr id="4" name="矩形 3"/>
          <p:cNvSpPr/>
          <p:nvPr/>
        </p:nvSpPr>
        <p:spPr>
          <a:xfrm>
            <a:off x="0" y="4714875"/>
            <a:ext cx="9144000" cy="2125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本诗用细腻而含蓄的笔触,描写闺中女子的心理状态及其微妙变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化,耐人寻味。问题是“第三句是全诗的转关”,就必须弄清楚是从什么转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到什么上来。诗中有两个明显的点:第一句中的“不曾愁”,第四句中的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“悔”。找准了这两个点,问题就很容易解决。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③寓情于景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诗人的喜怒哀乐与写景状物结合在一起。诗人通过对景物的描写来表现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自己的感情。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典例13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滁州西涧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韦应物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独怜幽草涧边生,上有黄鹂深树鸣。</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春潮带雨晚来急,野渡无人舟自横。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　　这首诗在情与景的关系上有何特色?试略做分析。</a:t>
            </a:r>
            <a:endParaRPr lang="zh-CN" altLang="en-US" dirty="0">
              <a:latin typeface="+mn-lt"/>
              <a:ea typeface="+mn-ea"/>
            </a:endParaRPr>
          </a:p>
        </p:txBody>
      </p:sp>
      <p:pic>
        <p:nvPicPr>
          <p:cNvPr id="290818" name="图片 3" descr="textimage125.jpeg"/>
          <p:cNvPicPr>
            <a:picLocks noChangeAspect="1"/>
          </p:cNvPicPr>
          <p:nvPr/>
        </p:nvPicPr>
        <p:blipFill>
          <a:blip r:embed="rId3"/>
          <a:srcRect/>
          <a:stretch>
            <a:fillRect/>
          </a:stretch>
        </p:blipFill>
        <p:spPr bwMode="auto">
          <a:xfrm>
            <a:off x="542925" y="842963"/>
            <a:ext cx="180975" cy="1905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(2)韦诗前两句,虽一再表白“流离”“惯别家”“客天涯”不过“等闲”,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可客中一觉梦醒,孤苦凄清之情油然而生。把握韦诗“灯前”的感情,关键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扣住“惆怅”一词,“惆怅”是诗人情感表达的转折点。郭诗首句写渔家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世代与海为伴,二句写渔家简陋的生活环境,三句写一家人其乐融融,和谐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幸福的场景,这让诗人这个游子倍感家的温暖。诗人虽是夜宿渔家,但其漂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泊的孤独凄苦被渔家的温暖愉悦融化。把握郭诗“灯前”的感情,关键扣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住“笑说”一词,“笑说”透露出诗人的情感指向。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5.(2013课标Ⅰ,8—9)阅读下面这首宋词,完成问题。(11分)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鹊桥仙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陆 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华灯纵博,雕鞍驰射,谁记当年豪举</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?酒徒一一取封侯,独去作江边渔父。</a:t>
            </a:r>
            <a:endParaRPr lang="zh-CN" altLang="en-US" dirty="0">
              <a:latin typeface="+mn-lt"/>
              <a:ea typeface="+mn-ea"/>
            </a:endParaRPr>
          </a:p>
        </p:txBody>
      </p:sp>
      <p:sp>
        <p:nvSpPr>
          <p:cNvPr id="3" name="矩形 2"/>
          <p:cNvSpPr/>
          <p:nvPr/>
        </p:nvSpPr>
        <p:spPr>
          <a:xfrm>
            <a:off x="0" y="1204913"/>
            <a:ext cx="9144000" cy="307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这首诗运用了寓情于景的手法。诗人独爱自甘寂寞的涧边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幽草,无意居高媚时的黄鹂。郊野渡口一派水急舟横的悠闲景象,表露出诗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人恬淡的胸襟以及不在其位、不得其用的无奈而忧伤的情怀。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诗里写的虽然是平常的景物,但经诗人的点染,却成了一幅意境幽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深的有韵之画。诗的前两句是说:诗人独独喜爱涧边生长的幽草,上有黄莺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在树荫深处啼鸣。这是清丽的色彩与动听的音乐交织成的幽雅景致。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“独怜”是偏爱的意思,偏爱幽草,流露着诗人恬淡的胸怀。后两句是说: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傍晚下雨潮水涨得更急,郊野的渡口没有行人,一只渡船横泊河里。这雨中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渡口扁舟闲横的画面,蕴含着诗人对自己无所作为的忧伤,引人思索。</a:t>
            </a:r>
            <a:endParaRPr lang="zh-CN" altLang="en-US" dirty="0">
              <a:latin typeface="+mn-lt"/>
              <a:ea typeface="+mn-ea"/>
            </a:endParaRPr>
          </a:p>
        </p:txBody>
      </p:sp>
      <p:pic>
        <p:nvPicPr>
          <p:cNvPr id="292866" name="图片 3" descr="textimage126.jpeg"/>
          <p:cNvPicPr>
            <a:picLocks noChangeAspect="1"/>
          </p:cNvPicPr>
          <p:nvPr/>
        </p:nvPicPr>
        <p:blipFill>
          <a:blip r:embed="rId3"/>
          <a:srcRect/>
          <a:stretch>
            <a:fillRect/>
          </a:stretch>
        </p:blipFill>
        <p:spPr bwMode="auto">
          <a:xfrm>
            <a:off x="1054100" y="1276350"/>
            <a:ext cx="180975" cy="190500"/>
          </a:xfrm>
          <a:prstGeom prst="rect">
            <a:avLst/>
          </a:prstGeom>
          <a:noFill/>
          <a:ln w="9525">
            <a:noFill/>
            <a:miter lim="800000"/>
            <a:headEnd/>
            <a:tailEnd/>
          </a:ln>
        </p:spPr>
      </p:pic>
      <p:pic>
        <p:nvPicPr>
          <p:cNvPr id="292867" name="图片 4" descr="textimage127.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④借古讽今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诗人借助历史人物或事件影射、讽刺现实,抒发自己的思想情感的手法。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典例14　阅读下面这一首唐诗,然后回答问题。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西塞山</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怀古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刘禹锡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玉濬楼船下益州</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,金陵王气黯然收。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千寻铁锁沉江底</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,一片降幡出石头。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人世几回伤往事,山形依旧枕寒流。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今逢四海为家日,故垒萧萧芦荻秋。</a:t>
            </a:r>
            <a:endParaRPr lang="zh-CN" altLang="en-US">
              <a:latin typeface="+mn-lt"/>
              <a:ea typeface="+mn-ea"/>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①西塞山:三国时吴国的西部要塞。在今湖北大冶东面的长江边。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②下益州:太康元年(280)晋武帝命王濬率领水军,顺江而下,讨伐东吴。③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千寻铁锁沉江底:东吴的末代皇帝孙皓,凭借长江天险,并在江中暗置铁锥,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再加以千寻铁链横锁江面,自以为是万全之计。谁知王濬用大筏数十,冲走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铁锥,以火炬烧毁铁链,结果顺流鼓棹,径造三山,直取金陵。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诗人看似怀古,却另有其意义,其弦外之音是什么?请做具体分析。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诗歌借东吴和六朝破亡的历史,无情嘲讽了割据一方的藩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镇。这破败荒凉的西塞山就像那些割据一方的藩镇,它们最终逃脱不了灭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亡的命运。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作者是唐代的人,写的却是三国的人和事,很显然不是为写古而写</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古这么简单。诗的前四句主要是叙事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后四句主要是抒情。刘禹锡写此诗时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正是</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藩镇势力意欲抬头之时。刘禹锡此诗的确有所指。</a:t>
            </a:r>
            <a:endParaRPr lang="zh-CN" altLang="en-US" dirty="0">
              <a:latin typeface="+mn-lt"/>
              <a:ea typeface="+mn-ea"/>
            </a:endParaRPr>
          </a:p>
        </p:txBody>
      </p:sp>
      <p:pic>
        <p:nvPicPr>
          <p:cNvPr id="296962" name="图片 3" descr="textimage128.jpeg"/>
          <p:cNvPicPr>
            <a:picLocks noChangeAspect="1"/>
          </p:cNvPicPr>
          <p:nvPr/>
        </p:nvPicPr>
        <p:blipFill>
          <a:blip r:embed="rId3"/>
          <a:srcRect/>
          <a:stretch>
            <a:fillRect/>
          </a:stretch>
        </p:blipFill>
        <p:spPr bwMode="auto">
          <a:xfrm>
            <a:off x="1054100" y="3776663"/>
            <a:ext cx="180975" cy="190500"/>
          </a:xfrm>
          <a:prstGeom prst="rect">
            <a:avLst/>
          </a:prstGeom>
          <a:noFill/>
          <a:ln w="9525">
            <a:noFill/>
            <a:miter lim="800000"/>
            <a:headEnd/>
            <a:tailEnd/>
          </a:ln>
        </p:spPr>
      </p:pic>
      <p:pic>
        <p:nvPicPr>
          <p:cNvPr id="296963" name="图片 4" descr="textimage129.jpeg"/>
          <p:cNvPicPr>
            <a:picLocks noChangeAspect="1"/>
          </p:cNvPicPr>
          <p:nvPr/>
        </p:nvPicPr>
        <p:blipFill>
          <a:blip r:embed="rId3"/>
          <a:srcRect/>
          <a:stretch>
            <a:fillRect/>
          </a:stretch>
        </p:blipFill>
        <p:spPr bwMode="auto">
          <a:xfrm>
            <a:off x="542925" y="5172075"/>
            <a:ext cx="180975" cy="190500"/>
          </a:xfrm>
          <a:prstGeom prst="rect">
            <a:avLst/>
          </a:prstGeom>
          <a:noFill/>
          <a:ln w="9525">
            <a:noFill/>
            <a:miter lim="800000"/>
            <a:headEnd/>
            <a:tailEnd/>
          </a:ln>
        </p:spPr>
      </p:pic>
      <p:sp>
        <p:nvSpPr>
          <p:cNvPr id="5" name="矩形 4"/>
          <p:cNvSpPr/>
          <p:nvPr/>
        </p:nvSpPr>
        <p:spPr>
          <a:xfrm>
            <a:off x="0" y="3635375"/>
            <a:ext cx="9144000" cy="2928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117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⑤托物言志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诗人不直接表露自己的思想、感情,而是采用象征、寄兴等手法,把自己的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某种理想、人格、观点,寄托在描摹的事物上,咏物和咏怀合二为一。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典例15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咏　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骆宾王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西陆蝉声唱,南冠客思深。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不堪玄鬓影,来对白头吟。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露重飞难进,风多响易沉。</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无人信高洁,谁为表予心?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这首诗向人们表明了怎样的心迹?运用了什么手法?</a:t>
            </a:r>
            <a:endParaRPr lang="zh-CN" altLang="en-US" dirty="0">
              <a:latin typeface="+mn-lt"/>
              <a:ea typeface="+mn-ea"/>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68338"/>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本诗运用了托物言志的手法,以蝉的高洁象征自己品行的高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洁,表现了希望得到援救、昭雪冤狱的愿望。</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诗的开头两句点题,分别从蝉和自己两方面写起。蝉最喜炎热的盛夏,那是它生命的辉煌时期。如今,到了白露已降、金风飒飒的清秋时节,临近它生命的尽头,这时的蝉鸣自然会变得凄切。诗人身陷囹圄,从荣耀的朝廷命官变成阶下之囚,也走上了人生的末路。颔联从自身感受的角度写蝉的外形、蝉的悲鸣。蝉通体黑色,薄薄的蝉翼的纹络亦呈黑色。诗人正当盛年,却遭逢厄运,早生白发,本当乌黑的双鬓已成昔日旧影。如今树上那乌黑的寒蝉对着自己哀吟,让人怎能承受得了?颈联从蝉着笔,写蝉的生态形象及生存环境,实为借蝉喻己。“露重”“风多”,既实写蝉所处的季节性气候特点,又比喻自己所处的社会、政治环境。“飞难进”“响易沉”,既是刻画蝉的生态形象,同时也喻写自己内心的痛苦。“飞难进”,喻仕途受阻,赴诉无门;“响易沉”,喻有志难伸,心迹难明。尾联主要写己,但仍切合写蝉。</a:t>
            </a:r>
            <a:endParaRPr lang="zh-CN" altLang="en-US" dirty="0">
              <a:latin typeface="+mn-lt"/>
              <a:ea typeface="+mn-ea"/>
            </a:endParaRPr>
          </a:p>
        </p:txBody>
      </p:sp>
      <p:pic>
        <p:nvPicPr>
          <p:cNvPr id="301058" name="图片 3" descr="textimage130.jpeg"/>
          <p:cNvPicPr>
            <a:picLocks noChangeAspect="1"/>
          </p:cNvPicPr>
          <p:nvPr/>
        </p:nvPicPr>
        <p:blipFill>
          <a:blip r:embed="rId3"/>
          <a:srcRect/>
          <a:stretch>
            <a:fillRect/>
          </a:stretch>
        </p:blipFill>
        <p:spPr bwMode="auto">
          <a:xfrm>
            <a:off x="657225" y="814388"/>
            <a:ext cx="180975" cy="190500"/>
          </a:xfrm>
          <a:prstGeom prst="rect">
            <a:avLst/>
          </a:prstGeom>
          <a:noFill/>
          <a:ln w="9525">
            <a:noFill/>
            <a:miter lim="800000"/>
            <a:headEnd/>
            <a:tailEnd/>
          </a:ln>
        </p:spPr>
      </p:pic>
      <p:pic>
        <p:nvPicPr>
          <p:cNvPr id="301059" name="图片 4" descr="textimage131.jpeg"/>
          <p:cNvPicPr>
            <a:picLocks noChangeAspect="1"/>
          </p:cNvPicPr>
          <p:nvPr/>
        </p:nvPicPr>
        <p:blipFill>
          <a:blip r:embed="rId3"/>
          <a:srcRect/>
          <a:stretch>
            <a:fillRect/>
          </a:stretch>
        </p:blipFill>
        <p:spPr bwMode="auto">
          <a:xfrm>
            <a:off x="552450" y="1744663"/>
            <a:ext cx="180975" cy="190500"/>
          </a:xfrm>
          <a:prstGeom prst="rect">
            <a:avLst/>
          </a:prstGeom>
          <a:noFill/>
          <a:ln w="9525">
            <a:noFill/>
            <a:miter lim="800000"/>
            <a:headEnd/>
            <a:tailEnd/>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这两句直抒胸臆,明确表达希望得到援救、昭雪冤狱,从而点明诗的主旨。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从蝉的角度看,是说蝉高居乔木,餐风饮露,本是清廉高洁的;自己与蝉一样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有着高洁的品性,却不被人理解。这样,人格化身之自然物的“蝉”又与品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格高洁的“予”相契合了。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2.描写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(1)虚实相生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“实”是指眼前的景;“虚”可以是过去的景,也可以是想象的景。</a:t>
            </a:r>
            <a:endParaRPr lang="zh-CN" altLang="en-US" dirty="0">
              <a:latin typeface="+mn-lt"/>
              <a:ea typeface="+mn-ea"/>
            </a:endParaRPr>
          </a:p>
        </p:txBody>
      </p:sp>
      <p:sp>
        <p:nvSpPr>
          <p:cNvPr id="3" name="矩形 2"/>
          <p:cNvSpPr/>
          <p:nvPr/>
        </p:nvSpPr>
        <p:spPr>
          <a:xfrm>
            <a:off x="0" y="847725"/>
            <a:ext cx="9144000" cy="2214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典例16    (2013天津,14&lt;3&gt;)阅读下面这首词,完成后面的题目。(3分)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鹧鸪天　送廓之秋试</a:t>
            </a:r>
            <a:r>
              <a:rPr lang="zh-CN" altLang="en-US" sz="1515" kern="0" baseline="59000" dirty="0">
                <a:solidFill>
                  <a:srgbClr val="000000"/>
                </a:solidFill>
                <a:latin typeface="Times New Roman" pitchFamily="65" charset="-122"/>
                <a:ea typeface="宋体" pitchFamily="65" charset="-122"/>
              </a:rPr>
              <a:t>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[宋]辛弃疾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白苎</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新袍入嫩凉。春蚕食叶响回廊。禹门</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已准桃花浪,月殿先收桂子香。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鹏北海,凤朝阳。又携书剑路茫茫。明年此日青云去,却笑人间举子忙。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①秋试:科举时代秋季举行的考试。②白苎(zhù):用白色苎麻织成的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布。③禹门:即龙门,古时以“鱼跃龙门”喻指考试得中。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请举一例分析本词虚实相生的艺术手法。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(示例)“白苎新袍入嫩凉”“春蚕食叶响回廊”是实写,点明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时令和环境;“明年此日青云去,却笑人间举子忙”是虚写,想象金榜题名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后轻松愉悦的心情。虚实相生,表达对应考者的良好祝愿。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结合例子指明虚写和实写的内容,以及词人借此表达的情感即可。</a:t>
            </a:r>
            <a:endParaRPr lang="zh-CN" altLang="en-US" dirty="0">
              <a:latin typeface="+mn-lt"/>
              <a:ea typeface="+mn-ea"/>
            </a:endParaRPr>
          </a:p>
        </p:txBody>
      </p:sp>
      <p:pic>
        <p:nvPicPr>
          <p:cNvPr id="305154" name="图片 3" descr="textimage132.jpeg"/>
          <p:cNvPicPr>
            <a:picLocks noChangeAspect="1"/>
          </p:cNvPicPr>
          <p:nvPr/>
        </p:nvPicPr>
        <p:blipFill>
          <a:blip r:embed="rId3"/>
          <a:srcRect/>
          <a:stretch>
            <a:fillRect/>
          </a:stretch>
        </p:blipFill>
        <p:spPr bwMode="auto">
          <a:xfrm>
            <a:off x="1054100" y="4619625"/>
            <a:ext cx="180975" cy="190500"/>
          </a:xfrm>
          <a:prstGeom prst="rect">
            <a:avLst/>
          </a:prstGeom>
          <a:noFill/>
          <a:ln w="9525">
            <a:noFill/>
            <a:miter lim="800000"/>
            <a:headEnd/>
            <a:tailEnd/>
          </a:ln>
        </p:spPr>
      </p:pic>
      <p:pic>
        <p:nvPicPr>
          <p:cNvPr id="305155" name="图片 4" descr="textimage133.jpeg"/>
          <p:cNvPicPr>
            <a:picLocks noChangeAspect="1"/>
          </p:cNvPicPr>
          <p:nvPr/>
        </p:nvPicPr>
        <p:blipFill>
          <a:blip r:embed="rId3"/>
          <a:srcRect/>
          <a:stretch>
            <a:fillRect/>
          </a:stretch>
        </p:blipFill>
        <p:spPr bwMode="auto">
          <a:xfrm>
            <a:off x="542925" y="6016625"/>
            <a:ext cx="180975" cy="190500"/>
          </a:xfrm>
          <a:prstGeom prst="rect">
            <a:avLst/>
          </a:prstGeom>
          <a:noFill/>
          <a:ln w="9525">
            <a:noFill/>
            <a:miter lim="800000"/>
            <a:headEnd/>
            <a:tailEnd/>
          </a:ln>
        </p:spPr>
      </p:pic>
      <p:sp>
        <p:nvSpPr>
          <p:cNvPr id="5" name="矩形 4"/>
          <p:cNvSpPr/>
          <p:nvPr/>
        </p:nvSpPr>
        <p:spPr>
          <a:xfrm>
            <a:off x="0" y="4492625"/>
            <a:ext cx="9144000" cy="1857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(2)正面描写和侧面描写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典例17　阅读《陌上桑》的开头部分,然后回答问题。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日出东南隅,照我秦氏楼。秦氏有好女,自名为罗敷。罗敷善蚕桑,采桑城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南隅;青丝为笼系,桂枝为笼钩。头上倭堕髻,耳中明月珠;缃绮为下裙,紫绮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为上襦。行者见罗敷,下担捋髭须。少年见罗敷,脱帽着帩头。耕者忘其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犁,锄者忘其锄;来归相怨怒,但坐观罗敷。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这段描写突出了罗敷的美丽动人,诗歌是怎样体现的?运用了什么手法?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主要运用了正面描写和侧面描写相结合的手法来突出人物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的美丽动人。极力描写罗敷的衣着打扮,属正面描写;极力描写行人的痴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态,是侧面描写。正面和侧面相结合,刻画了罗敷的美丽非凡。</a:t>
            </a:r>
            <a:endParaRPr lang="zh-CN" altLang="en-US" dirty="0">
              <a:latin typeface="+mn-lt"/>
              <a:ea typeface="+mn-ea"/>
            </a:endParaRPr>
          </a:p>
        </p:txBody>
      </p:sp>
      <p:pic>
        <p:nvPicPr>
          <p:cNvPr id="307202" name="图片 3" descr="textimage134.jpeg"/>
          <p:cNvPicPr>
            <a:picLocks noChangeAspect="1"/>
          </p:cNvPicPr>
          <p:nvPr/>
        </p:nvPicPr>
        <p:blipFill>
          <a:blip r:embed="rId3"/>
          <a:srcRect/>
          <a:stretch>
            <a:fillRect/>
          </a:stretch>
        </p:blipFill>
        <p:spPr bwMode="auto">
          <a:xfrm>
            <a:off x="1054100" y="4527550"/>
            <a:ext cx="180975" cy="190500"/>
          </a:xfrm>
          <a:prstGeom prst="rect">
            <a:avLst/>
          </a:prstGeom>
          <a:noFill/>
          <a:ln w="9525">
            <a:noFill/>
            <a:miter lim="800000"/>
            <a:headEnd/>
            <a:tailEnd/>
          </a:ln>
        </p:spPr>
      </p:pic>
      <p:sp>
        <p:nvSpPr>
          <p:cNvPr id="4" name="矩形 3"/>
          <p:cNvSpPr/>
          <p:nvPr/>
        </p:nvSpPr>
        <p:spPr>
          <a:xfrm>
            <a:off x="0" y="4421188"/>
            <a:ext cx="9144000" cy="1571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《陌上桑》是汉代乐府诗中一首著名的叙事诗,它描写了一个名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为罗敷的采桑女子巧妙拒绝太守调戏的故事。全诗集中笔墨,塑造了一个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美丽、机智、坚贞的农家女子的形象。《陌上桑》对人物形象的塑造,不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仅影响着后来的诗歌创作,也是其他艺术形式学习的榜样。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(3)动静结合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客观事物有动有静,动和静是相互矛盾的,它们相互依存和转化,世界因此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而多彩多姿。静的境界是不容易表现的,古代诗人常常用恰当的动态来衬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托渲染,把动静对立统一的情态摄入诗歌,使得诗中的人、事、景的动与静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有机地结合,构成或动中有静,或静中有动,或动静相衬的和谐画面。</a:t>
            </a:r>
            <a:endParaRPr lang="zh-CN" altLang="en-US" dirty="0">
              <a:latin typeface="+mn-lt"/>
              <a:ea typeface="+mn-ea"/>
            </a:endParaRPr>
          </a:p>
        </p:txBody>
      </p:sp>
      <p:pic>
        <p:nvPicPr>
          <p:cNvPr id="309250" name="图片 3" descr="textimage135.jpeg"/>
          <p:cNvPicPr>
            <a:picLocks noChangeAspect="1"/>
          </p:cNvPicPr>
          <p:nvPr/>
        </p:nvPicPr>
        <p:blipFill>
          <a:blip r:embed="rId3"/>
          <a:srcRect/>
          <a:stretch>
            <a:fillRect/>
          </a:stretch>
        </p:blipFill>
        <p:spPr bwMode="auto">
          <a:xfrm>
            <a:off x="542925" y="1287463"/>
            <a:ext cx="180975" cy="190500"/>
          </a:xfrm>
          <a:prstGeom prst="rect">
            <a:avLst/>
          </a:prstGeom>
          <a:noFill/>
          <a:ln w="9525">
            <a:noFill/>
            <a:miter lim="800000"/>
            <a:headEnd/>
            <a:tailEnd/>
          </a:ln>
        </p:spPr>
      </p:pic>
      <p:sp>
        <p:nvSpPr>
          <p:cNvPr id="4" name="矩形 3"/>
          <p:cNvSpPr/>
          <p:nvPr/>
        </p:nvSpPr>
        <p:spPr>
          <a:xfrm>
            <a:off x="0" y="847725"/>
            <a:ext cx="9144000" cy="2214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典例18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漫成一首</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杜 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江月去人只数尺,风灯照夜欲三更。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沙头宿鹭联拳静,船尾跳鱼拨剌鸣。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诗歌后两句是如何描写景物的?请结合诗句简要赏析。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诗人进行了生动的描写,白鹭蜷曲着身子,恬静地夜宿在月照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下的沙滩,船尾大鱼跃出水面而发出泼剌的响声,一动一静构成了江上月夜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宁静的美景。</a:t>
            </a:r>
            <a:endParaRPr lang="zh-CN" altLang="en-US" dirty="0">
              <a:latin typeface="+mn-lt"/>
              <a:ea typeface="+mn-ea"/>
            </a:endParaRPr>
          </a:p>
        </p:txBody>
      </p:sp>
      <p:pic>
        <p:nvPicPr>
          <p:cNvPr id="311298" name="图片 4" descr="textimage137.jpeg"/>
          <p:cNvPicPr>
            <a:picLocks noChangeAspect="1"/>
          </p:cNvPicPr>
          <p:nvPr/>
        </p:nvPicPr>
        <p:blipFill>
          <a:blip r:embed="rId3"/>
          <a:srcRect/>
          <a:stretch>
            <a:fillRect/>
          </a:stretch>
        </p:blipFill>
        <p:spPr bwMode="auto">
          <a:xfrm>
            <a:off x="1033463" y="4064000"/>
            <a:ext cx="180975" cy="190500"/>
          </a:xfrm>
          <a:prstGeom prst="rect">
            <a:avLst/>
          </a:prstGeom>
          <a:noFill/>
          <a:ln w="9525">
            <a:noFill/>
            <a:miter lim="800000"/>
            <a:headEnd/>
            <a:tailEnd/>
          </a:ln>
        </p:spPr>
      </p:pic>
      <p:sp>
        <p:nvSpPr>
          <p:cNvPr id="5" name="矩形 4"/>
          <p:cNvSpPr/>
          <p:nvPr/>
        </p:nvSpPr>
        <p:spPr>
          <a:xfrm>
            <a:off x="0" y="3992563"/>
            <a:ext cx="9144000" cy="1571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轻舟八尺,低篷三扇,占断</a:t>
            </a:r>
            <a:r>
              <a:rPr lang="zh-CN" altLang="en-US" sz="1383" kern="0" spc="4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洲烟雨</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。镜湖</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元自属闲人,又何必君恩赐与?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①这三句是追忆当年军中的生活。博,古代的一种棋戏。②占断:占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尽。</a:t>
            </a:r>
            <a:r>
              <a:rPr lang="zh-CN" altLang="en-US" sz="1383" kern="0" spc="4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洲烟雨:指长满</a:t>
            </a:r>
            <a:r>
              <a:rPr lang="zh-CN" altLang="en-US" sz="1383" kern="0" spc="4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草、烟雨空濛的风光。③镜湖:即鉴湖,在今浙江绍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兴。唐天宝初,贺知章请求回家乡会稽当道士,玄宗诏赐他镜湖一角。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(1)上阕最后两句是什么意思?它表达了作者什么样的情感?(5分)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(2)词的结尾借用了贺知章的故事,这有什么用意?请简要分析。(6分)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(1)那些整天酣饮的酒徒一个个都受赏封侯,而自己只能做个闲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散的江边渔翁。表达了对自己壮志未酬而只能隐居的无奈与牢骚。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(2)用来含蓄地表现对统治者的不屑以及愤慨不平。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皇帝既置我于闲散,镜湖风月原本就属于闲散之人,又何必要你皇帝恩赐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呢?再说,天地之大,何处容不下我一个闲散之人,谁又稀罕你皇帝的恩赐!</a:t>
            </a:r>
            <a:endParaRPr lang="zh-CN" altLang="en-US" dirty="0">
              <a:latin typeface="+mn-lt"/>
              <a:ea typeface="+mn-ea"/>
            </a:endParaRPr>
          </a:p>
        </p:txBody>
      </p:sp>
      <p:pic>
        <p:nvPicPr>
          <p:cNvPr id="36866" name="图片 3" descr="textimage10.jpeg"/>
          <p:cNvPicPr>
            <a:picLocks noChangeAspect="1"/>
          </p:cNvPicPr>
          <p:nvPr/>
        </p:nvPicPr>
        <p:blipFill>
          <a:blip r:embed="rId3"/>
          <a:srcRect/>
          <a:stretch>
            <a:fillRect/>
          </a:stretch>
        </p:blipFill>
        <p:spPr bwMode="auto">
          <a:xfrm>
            <a:off x="3227388" y="1266825"/>
            <a:ext cx="180975" cy="200025"/>
          </a:xfrm>
          <a:prstGeom prst="rect">
            <a:avLst/>
          </a:prstGeom>
          <a:noFill/>
          <a:ln w="9525">
            <a:noFill/>
            <a:miter lim="800000"/>
            <a:headEnd/>
            <a:tailEnd/>
          </a:ln>
        </p:spPr>
      </p:pic>
      <p:pic>
        <p:nvPicPr>
          <p:cNvPr id="36867" name="图片 5" descr="textimage12.jpeg"/>
          <p:cNvPicPr>
            <a:picLocks noChangeAspect="1"/>
          </p:cNvPicPr>
          <p:nvPr/>
        </p:nvPicPr>
        <p:blipFill>
          <a:blip r:embed="rId3"/>
          <a:srcRect/>
          <a:stretch>
            <a:fillRect/>
          </a:stretch>
        </p:blipFill>
        <p:spPr bwMode="auto">
          <a:xfrm>
            <a:off x="2840038" y="2197100"/>
            <a:ext cx="180975" cy="200025"/>
          </a:xfrm>
          <a:prstGeom prst="rect">
            <a:avLst/>
          </a:prstGeom>
          <a:noFill/>
          <a:ln w="9525">
            <a:noFill/>
            <a:miter lim="800000"/>
            <a:headEnd/>
            <a:tailEnd/>
          </a:ln>
        </p:spPr>
      </p:pic>
      <p:pic>
        <p:nvPicPr>
          <p:cNvPr id="36868" name="图片 6" descr="textimage13.jpeg"/>
          <p:cNvPicPr>
            <a:picLocks noChangeAspect="1"/>
          </p:cNvPicPr>
          <p:nvPr/>
        </p:nvPicPr>
        <p:blipFill>
          <a:blip r:embed="rId4"/>
          <a:srcRect/>
          <a:stretch>
            <a:fillRect/>
          </a:stretch>
        </p:blipFill>
        <p:spPr bwMode="auto">
          <a:xfrm>
            <a:off x="571500" y="4062413"/>
            <a:ext cx="180975" cy="190500"/>
          </a:xfrm>
          <a:prstGeom prst="rect">
            <a:avLst/>
          </a:prstGeom>
          <a:noFill/>
          <a:ln w="9525">
            <a:noFill/>
            <a:miter lim="800000"/>
            <a:headEnd/>
            <a:tailEnd/>
          </a:ln>
        </p:spPr>
      </p:pic>
      <p:sp>
        <p:nvSpPr>
          <p:cNvPr id="7" name="矩形 6"/>
          <p:cNvSpPr/>
          <p:nvPr/>
        </p:nvSpPr>
        <p:spPr>
          <a:xfrm>
            <a:off x="0" y="3921125"/>
            <a:ext cx="9144000" cy="2214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在高考中,主要是将描写和鉴赏形象、表达技巧联系在一起进行</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考查。诗人使用点面结合、明暗结合、动静结合、正面描写与侧面描写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相结合等多种技巧,多角度、全方位地表现形象。这首诗共四句,每句构成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一幅相对独立的画面,合起来又组成一幅更有意境的画面。后两句一写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“宿鹭”,一写“跳鱼”;一用“静”,一用“鸣”;动静结合。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(4)细节描写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细节描写看似无关紧要,可有可无,但都是诗人精心的设置和安排,不能随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意取代。一首诗歌,恰到好处地运用细节描写,能起到烘托环境气氛、刻画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人物性格和心理、揭示主题思想等的作用。</a:t>
            </a:r>
            <a:endParaRPr lang="zh-CN" altLang="en-US" dirty="0">
              <a:latin typeface="+mn-lt"/>
              <a:ea typeface="+mn-ea"/>
            </a:endParaRPr>
          </a:p>
        </p:txBody>
      </p:sp>
      <p:pic>
        <p:nvPicPr>
          <p:cNvPr id="313346" name="图片 3" descr="textimage136.jpeg"/>
          <p:cNvPicPr>
            <a:picLocks noChangeAspect="1"/>
          </p:cNvPicPr>
          <p:nvPr/>
        </p:nvPicPr>
        <p:blipFill>
          <a:blip r:embed="rId3"/>
          <a:srcRect/>
          <a:stretch>
            <a:fillRect/>
          </a:stretch>
        </p:blipFill>
        <p:spPr bwMode="auto">
          <a:xfrm>
            <a:off x="542925" y="1276350"/>
            <a:ext cx="180975" cy="190500"/>
          </a:xfrm>
          <a:prstGeom prst="rect">
            <a:avLst/>
          </a:prstGeom>
          <a:noFill/>
          <a:ln w="9525">
            <a:noFill/>
            <a:miter lim="800000"/>
            <a:headEnd/>
            <a:tailEnd/>
          </a:ln>
        </p:spPr>
      </p:pic>
      <p:sp>
        <p:nvSpPr>
          <p:cNvPr id="4" name="矩形 3"/>
          <p:cNvSpPr/>
          <p:nvPr/>
        </p:nvSpPr>
        <p:spPr>
          <a:xfrm>
            <a:off x="0" y="1062038"/>
            <a:ext cx="9144000" cy="2366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典例19　阅读下面的宋诗,然后回答问题。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约　客</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赵师秀</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黄梅时节家家雨,青草池塘处处蛙。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有约不来过夜半,闲敲棋子落灯花。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“闲敲棋子”虽是诗人一个小小的动作,却将诗人的心理刻画得细致入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微。请结合全诗简要赏析。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末句“闲敲棋子”是一个细节描写。诗人约客下棋,可是时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间已过夜半,客人还未到来,诗人百无聊赖之际,有意无意地拿起棋子在棋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盘上敲打,将灯花都震落了。这一细节貌似闲暇,实则反映出诗人内心的焦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躁烦闷。</a:t>
            </a:r>
            <a:endParaRPr lang="zh-CN" altLang="en-US" dirty="0">
              <a:latin typeface="+mn-lt"/>
              <a:ea typeface="+mn-ea"/>
            </a:endParaRPr>
          </a:p>
        </p:txBody>
      </p:sp>
      <p:pic>
        <p:nvPicPr>
          <p:cNvPr id="315394" name="图片 3" descr="textimage138.jpeg"/>
          <p:cNvPicPr>
            <a:picLocks noChangeAspect="1"/>
          </p:cNvPicPr>
          <p:nvPr/>
        </p:nvPicPr>
        <p:blipFill>
          <a:blip r:embed="rId3"/>
          <a:srcRect/>
          <a:stretch>
            <a:fillRect/>
          </a:stretch>
        </p:blipFill>
        <p:spPr bwMode="auto">
          <a:xfrm>
            <a:off x="1000125" y="4492625"/>
            <a:ext cx="180975" cy="190500"/>
          </a:xfrm>
          <a:prstGeom prst="rect">
            <a:avLst/>
          </a:prstGeom>
          <a:noFill/>
          <a:ln w="9525">
            <a:noFill/>
            <a:miter lim="800000"/>
            <a:headEnd/>
            <a:tailEnd/>
          </a:ln>
        </p:spPr>
      </p:pic>
      <p:sp>
        <p:nvSpPr>
          <p:cNvPr id="5" name="矩形 4"/>
          <p:cNvSpPr/>
          <p:nvPr/>
        </p:nvSpPr>
        <p:spPr>
          <a:xfrm>
            <a:off x="0" y="4421188"/>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与人约会而久候不至,难免焦躁不安,这大概是每一个人都会有的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经验。然而,赵师秀这首小诗却写得深蕴含蓄,余味无穷。诗的前两句是写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景,既交代了时令,又描写了约会的环境。第三句是点题,同时引出下文对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诗人动作的描写。第四句是意蕴丰富的句子,历来为人所称道。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(5)白描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白描主要用简练的文字描摹对象,不重辞藻修饰与渲染烘托,具有传神和突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出主体的作用。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典例20　阅读下面的唐诗,完成后面的问题。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田　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聂夷中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父耕原上田,子劚山下荒。六月禾未秀,官家已修仓。</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本诗表现“田家”的悲苦命运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却没有一句议论和抒情的句子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诗歌是怎样</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表现这一主题的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请做简要赏析。</a:t>
            </a:r>
            <a:endParaRPr lang="zh-CN" altLang="en-US" dirty="0">
              <a:latin typeface="+mn-lt"/>
              <a:ea typeface="+mn-ea"/>
            </a:endParaRPr>
          </a:p>
        </p:txBody>
      </p:sp>
      <p:pic>
        <p:nvPicPr>
          <p:cNvPr id="317442" name="图片 4" descr="textimage139.jpeg"/>
          <p:cNvPicPr>
            <a:picLocks noChangeAspect="1"/>
          </p:cNvPicPr>
          <p:nvPr/>
        </p:nvPicPr>
        <p:blipFill>
          <a:blip r:embed="rId3"/>
          <a:srcRect/>
          <a:stretch>
            <a:fillRect/>
          </a:stretch>
        </p:blipFill>
        <p:spPr bwMode="auto">
          <a:xfrm>
            <a:off x="552450" y="766763"/>
            <a:ext cx="180975" cy="190500"/>
          </a:xfrm>
          <a:prstGeom prst="rect">
            <a:avLst/>
          </a:prstGeom>
          <a:noFill/>
          <a:ln w="9525">
            <a:noFill/>
            <a:miter lim="800000"/>
            <a:headEnd/>
            <a:tailEnd/>
          </a:ln>
        </p:spPr>
      </p:pic>
      <p:sp>
        <p:nvSpPr>
          <p:cNvPr id="4" name="矩形 3"/>
          <p:cNvSpPr/>
          <p:nvPr/>
        </p:nvSpPr>
        <p:spPr>
          <a:xfrm>
            <a:off x="0" y="633413"/>
            <a:ext cx="9144000" cy="1928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本诗运用白描手法,寥寥数语勾勒了父子辛勤耕耘劳作、官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家筑仓虎视以待的画面,表现封建统治者残酷剥削、压榨农民的深刻主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本诗四句写了四个场面,似乎不见作者的情感态度,但作者的情感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态度又充满字里行间,显示了高超的表现艺术。白描即用最朴素、最简练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的笔墨,不事雕饰,不加烘托,抓住描写对象的特征,如实地勾勒出人物、事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件与景物的情态面貌。回答本题只要抓住题干中“没有一句议论和抒情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的句子”的提示语,自然就会联想到白描的手法。</a:t>
            </a:r>
            <a:endParaRPr lang="zh-CN" altLang="en-US" dirty="0">
              <a:latin typeface="+mn-lt"/>
              <a:ea typeface="+mn-ea"/>
            </a:endParaRPr>
          </a:p>
        </p:txBody>
      </p:sp>
      <p:pic>
        <p:nvPicPr>
          <p:cNvPr id="319490" name="图片 3" descr="textimage140.jpeg"/>
          <p:cNvPicPr>
            <a:picLocks noChangeAspect="1"/>
          </p:cNvPicPr>
          <p:nvPr/>
        </p:nvPicPr>
        <p:blipFill>
          <a:blip r:embed="rId3"/>
          <a:srcRect/>
          <a:stretch>
            <a:fillRect/>
          </a:stretch>
        </p:blipFill>
        <p:spPr bwMode="auto">
          <a:xfrm>
            <a:off x="1054100" y="1276350"/>
            <a:ext cx="180975" cy="190500"/>
          </a:xfrm>
          <a:prstGeom prst="rect">
            <a:avLst/>
          </a:prstGeom>
          <a:noFill/>
          <a:ln w="9525">
            <a:noFill/>
            <a:miter lim="800000"/>
            <a:headEnd/>
            <a:tailEnd/>
          </a:ln>
        </p:spPr>
      </p:pic>
      <p:pic>
        <p:nvPicPr>
          <p:cNvPr id="319491" name="图片 4" descr="textimage141.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表达方式鉴赏题答题步骤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在鉴赏诗歌时,要求能够识别表达方式,并且指出它在表达思想感情上的作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用。在高考中有直接赏析表达方式的题目,也有不直接赏析表达方式,但在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赏析时需要涉及表达方式的题目。下面是较为理想的答题规范: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1.判断运用了何种表达方式。如果是抒情,看是属于直接抒情还是间接抒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2.结合诗句分析是如何运用这种抒情手法或描写手法的。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3.指出这种表达方式的表达效果。要用到术语,如含蓄蕴藉、淋漓尽致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dirty="0">
              <a:latin typeface="+mn-lt"/>
              <a:ea typeface="+mn-ea"/>
            </a:endParaRPr>
          </a:p>
        </p:txBody>
      </p:sp>
      <p:pic>
        <p:nvPicPr>
          <p:cNvPr id="321538" name="图片 3" descr="textimage14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1.(2013广东,10&lt;1&gt;)阅读下面的宋词,然后回答问题。(4分)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鹧鸪天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[宋]张 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楼上谁将玉笛吹,山前水阔暝云低。劳劳</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燕子人千里,落落梨花雨一枝。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修禊</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近,卖饧</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时,故乡惟有梦相随。夜来折得江头柳,不是苏堤</a:t>
            </a:r>
            <a:r>
              <a:rPr lang="zh-CN" altLang="en-US" sz="1515" kern="0" baseline="59000" dirty="0">
                <a:solidFill>
                  <a:srgbClr val="000000"/>
                </a:solidFill>
                <a:latin typeface="Times New Roman" pitchFamily="65" charset="-122"/>
                <a:ea typeface="宋体" pitchFamily="65" charset="-122"/>
              </a:rPr>
              <a:t>④</a:t>
            </a:r>
            <a:r>
              <a:rPr lang="zh-CN" altLang="en-US" sz="2012" kern="0" dirty="0">
                <a:solidFill>
                  <a:srgbClr val="000000"/>
                </a:solidFill>
                <a:latin typeface="Times New Roman" pitchFamily="65" charset="-122"/>
                <a:ea typeface="宋体" pitchFamily="65" charset="-122"/>
              </a:rPr>
              <a:t>也皱眉。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①劳劳:遥远。②修禊:古俗春季于水滨设祭。③卖饧:清明前后卖糖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粥。④苏堤:作者家乡杭州的名胜,以柳闻名。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作者在词的上片是怎样借景抒情的?</a:t>
            </a:r>
            <a:endParaRPr lang="zh-CN" altLang="en-US" dirty="0">
              <a:latin typeface="+mn-lt"/>
              <a:ea typeface="+mn-ea"/>
            </a:endParaRPr>
          </a:p>
        </p:txBody>
      </p:sp>
      <p:pic>
        <p:nvPicPr>
          <p:cNvPr id="323586" name="图片 4" descr="textimage143.jpeg"/>
          <p:cNvPicPr>
            <a:picLocks noChangeAspect="1"/>
          </p:cNvPicPr>
          <p:nvPr/>
        </p:nvPicPr>
        <p:blipFill>
          <a:blip r:embed="rId3"/>
          <a:srcRect/>
          <a:stretch>
            <a:fillRect/>
          </a:stretch>
        </p:blipFill>
        <p:spPr bwMode="auto">
          <a:xfrm>
            <a:off x="500063" y="1276350"/>
            <a:ext cx="123825" cy="200025"/>
          </a:xfrm>
          <a:prstGeom prst="rect">
            <a:avLst/>
          </a:prstGeom>
          <a:noFill/>
          <a:ln w="9525">
            <a:noFill/>
            <a:miter lim="800000"/>
            <a:headEnd/>
            <a:tailEnd/>
          </a:ln>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借楼上笛声、春水暝云、千里燕子、雨中梨花,从听觉、视觉</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的角度,以用典的手法委婉含蓄地表达了愁苦的思乡之情。</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“词的上片是怎样借景抒情的”明确了范围是“上片”,问题的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关键是“怎样借景抒情”,答题时应注意:①思路清晰,有条理;②三个方面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必须答出,即借什么景(意象),用什么方法,抒什么情。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2.阅读下面的宋词,根据提示,完成赏析。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鹧鸪天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辛弃疾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鹅湖</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归,病起作。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枕簟溪堂冷欲秋,断云依水晚来收。红莲相倚浑如醉,白鸟无言定自愁。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书咄咄</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 ,且休休</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。一丘一壑也风流。不知筋力衰多少,但觉新来懒上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楼。</a:t>
            </a:r>
            <a:endParaRPr lang="zh-CN" altLang="en-US" dirty="0">
              <a:latin typeface="+mn-lt"/>
              <a:ea typeface="+mn-ea"/>
            </a:endParaRPr>
          </a:p>
        </p:txBody>
      </p:sp>
      <p:pic>
        <p:nvPicPr>
          <p:cNvPr id="325634" name="图片 3" descr="textimage145.jpeg"/>
          <p:cNvPicPr>
            <a:picLocks noChangeAspect="1"/>
          </p:cNvPicPr>
          <p:nvPr/>
        </p:nvPicPr>
        <p:blipFill>
          <a:blip r:embed="rId3"/>
          <a:srcRect/>
          <a:stretch>
            <a:fillRect/>
          </a:stretch>
        </p:blipFill>
        <p:spPr bwMode="auto">
          <a:xfrm>
            <a:off x="590550" y="1276350"/>
            <a:ext cx="180975" cy="190500"/>
          </a:xfrm>
          <a:prstGeom prst="rect">
            <a:avLst/>
          </a:prstGeom>
          <a:noFill/>
          <a:ln w="9525">
            <a:noFill/>
            <a:miter lim="800000"/>
            <a:headEnd/>
            <a:tailEnd/>
          </a:ln>
        </p:spPr>
      </p:pic>
      <p:pic>
        <p:nvPicPr>
          <p:cNvPr id="325635" name="图片 3" descr="textimage144.jpeg"/>
          <p:cNvPicPr>
            <a:picLocks noChangeAspect="1"/>
          </p:cNvPicPr>
          <p:nvPr/>
        </p:nvPicPr>
        <p:blipFill>
          <a:blip r:embed="rId3"/>
          <a:srcRect/>
          <a:stretch>
            <a:fillRect/>
          </a:stretch>
        </p:blipFill>
        <p:spPr bwMode="auto">
          <a:xfrm>
            <a:off x="571500" y="2185988"/>
            <a:ext cx="180975" cy="190500"/>
          </a:xfrm>
          <a:prstGeom prst="rect">
            <a:avLst/>
          </a:prstGeom>
          <a:noFill/>
          <a:ln w="9525">
            <a:noFill/>
            <a:miter lim="800000"/>
            <a:headEnd/>
            <a:tailEnd/>
          </a:ln>
        </p:spPr>
      </p:pic>
      <p:sp>
        <p:nvSpPr>
          <p:cNvPr id="5" name="矩形 4"/>
          <p:cNvSpPr/>
          <p:nvPr/>
        </p:nvSpPr>
        <p:spPr>
          <a:xfrm>
            <a:off x="0" y="919163"/>
            <a:ext cx="9144000" cy="2509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①鹅湖:山名,在江西铅山县东北。原名荷湖,因山中有湖,多生荷。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晋人龚氏居山,养鹅湖中,乃更名鹅湖。②咄咄:叹词,表示惊诧。语出南朝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宋刘义庆《世说新语·黜免》:“殷中军被废,在信安,终日恒书空作字。扬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州吏民寻义逐之,窃视,唯作‘咄咄怪事’四字而已。”③休休:唐司空图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晚号“耐辱居士”,隐居虞乡王官谷,建“休休亭”。“休休”即闲适之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从动与静关系的角度,赏析“红莲相倚浑如醉,白鸟无言定自愁”两句词。</a:t>
            </a:r>
            <a:endParaRPr lang="zh-CN" altLang="en-US" dirty="0">
              <a:latin typeface="+mn-lt"/>
              <a:ea typeface="+mn-ea"/>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4497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“红莲”本来是静景,词人却用拟人手法,写成红莲相互依偎在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一起的动景;“白鸟”本是动景,词人却写出它的静态,赋予白鸟人的思想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感情,说它静静地思考着、愁苦着。这两句词运用动静结合的手法,将词人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无端被贬、壮志难酬的悲愤情绪生动地表现了出来,耐人寻味,发人深思。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(意思对即可)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这首词是作者罢官闲居上饶期间的作品。作者当时从鹅湖归来,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曾患病一场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病后登楼观赏江村晚景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感触顿生而有此作。作者移情入景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将自己内</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心的复杂情绪巧妙融入到眼前景物之中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为我们描绘了一幅清幽静谧的池塘晚景图。池塘里的红莲盛开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相互依靠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宛若喝醉了酒的相互搀扶将倒而未倒的绝色女子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岸</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边上的白鸟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白鹭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静静站立着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一言不发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好像</a:t>
            </a:r>
            <a:endParaRPr lang="zh-CN" altLang="en-US" dirty="0">
              <a:latin typeface="+mn-lt"/>
              <a:ea typeface="+mn-ea"/>
            </a:endParaRPr>
          </a:p>
        </p:txBody>
      </p:sp>
      <p:pic>
        <p:nvPicPr>
          <p:cNvPr id="329730" name="图片 3" descr="textimage147.jpeg"/>
          <p:cNvPicPr>
            <a:picLocks noChangeAspect="1"/>
          </p:cNvPicPr>
          <p:nvPr/>
        </p:nvPicPr>
        <p:blipFill>
          <a:blip r:embed="rId3"/>
          <a:srcRect/>
          <a:stretch>
            <a:fillRect/>
          </a:stretch>
        </p:blipFill>
        <p:spPr bwMode="auto">
          <a:xfrm>
            <a:off x="533400" y="3582988"/>
            <a:ext cx="180975" cy="190500"/>
          </a:xfrm>
          <a:prstGeom prst="rect">
            <a:avLst/>
          </a:prstGeom>
          <a:noFill/>
          <a:ln w="9525">
            <a:noFill/>
            <a:miter lim="800000"/>
            <a:headEnd/>
            <a:tailEnd/>
          </a:ln>
        </p:spPr>
      </p:pic>
      <p:pic>
        <p:nvPicPr>
          <p:cNvPr id="329731" name="图片 3" descr="textimage146.jpeg"/>
          <p:cNvPicPr>
            <a:picLocks noChangeAspect="1"/>
          </p:cNvPicPr>
          <p:nvPr/>
        </p:nvPicPr>
        <p:blipFill>
          <a:blip r:embed="rId3"/>
          <a:srcRect/>
          <a:stretch>
            <a:fillRect/>
          </a:stretch>
        </p:blipFill>
        <p:spPr bwMode="auto">
          <a:xfrm>
            <a:off x="533400" y="1290638"/>
            <a:ext cx="180975" cy="190500"/>
          </a:xfrm>
          <a:prstGeom prst="rect">
            <a:avLst/>
          </a:prstGeom>
          <a:noFill/>
          <a:ln w="9525">
            <a:noFill/>
            <a:miter lim="800000"/>
            <a:headEnd/>
            <a:tailEnd/>
          </a:ln>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0338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内心充满了难言的愁苦。作者写红莲相依如醉,有另外的意义。此时辛弃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疾罢官闲居,面对金人入侵而自己却无法去前线杀敌,内心岂能不充满了功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业难成的忧虑和念老惊衰的感伤?然而愁苦无人能解,唯有借酒消愁罢了,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可更让作者感伤的是红莲一醉彼此“相倚”,尚有知己相扶,而自己只能独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自面对,内心愁苦自然又加了一层。白鸟之“愁”首先是由鸟头之白而生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发来的。人遇愁苦之事白发皆生,故有伍子胥过昭关而一夜白头之说。</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作者闲居在家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筋力渐衰而抱负不展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壮志难伸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这怎能不让作者悲从心来</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“红莲”“白鸟” 二句互相映衬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造语新奇、画面优美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但其中却包蕴着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作者心中难尽的愁苦。</a:t>
            </a:r>
            <a:endParaRPr lang="zh-CN" altLang="en-US" dirty="0">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(1)本词发端便以一往情深的笔触追忆当年与同僚纵情博弈,猎射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驰驱的豪迈戎马生涯。第三句由前两句回忆而折入现实,如今无人记得当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年豪情壮志,愤慨之情便油然而生。因此上阕最后两句便描绘出了两类人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物的两条道路,以此对比,作者的深沉孤愤与掉头不顾的傲岸之情全面展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(2)本词为作者闲居故乡山阴时所作,表现的是身寄湖山、心存河岳之情。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下片前三句写湖上生活,无拘无束,占断烟雨。四、五句借用典故翻出新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意:官家既置我于闲散,这镜湖风月本属闲人,何用官家赐予?再说天地之大,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江湖之迥,谁又稀罕官家赐予?夷然不屑之态,愤慨不平之情,蓄积而出。</a:t>
            </a:r>
            <a:endParaRPr lang="zh-CN" altLang="en-US" dirty="0">
              <a:latin typeface="+mn-lt"/>
              <a:ea typeface="+mn-ea"/>
            </a:endParaRPr>
          </a:p>
        </p:txBody>
      </p:sp>
      <p:pic>
        <p:nvPicPr>
          <p:cNvPr id="38914" name="图片 3" descr="textimage14.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表现手法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从广义上来讲,表现手法是指作者在行文措辞和表达思想感情时所使用的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特殊的语句组织方式。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1.衬托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衬托就是利用其他一些近似或对立的事物作为陪衬来突出所要表现的事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物的表现手法。它可以使被陪衬的事物性格更加突出,形象更加鲜明。衬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托有正衬、反衬两类。利用事物的相似条件来衬托的是正衬,利用事物的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相反条件来衬托的是反衬。</a:t>
            </a:r>
            <a:endParaRPr lang="zh-CN" altLang="en-US" dirty="0">
              <a:latin typeface="+mn-lt"/>
              <a:ea typeface="+mn-ea"/>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典例21　阅读下面这首宋诗,然后回答问题。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别　滁</a:t>
            </a:r>
            <a:r>
              <a:rPr lang="zh-CN" altLang="en-US" sz="1515" kern="0" baseline="59000" dirty="0">
                <a:solidFill>
                  <a:srgbClr val="000000"/>
                </a:solidFill>
                <a:latin typeface="Times New Roman" pitchFamily="65" charset="-122"/>
                <a:ea typeface="宋体" pitchFamily="65" charset="-122"/>
              </a:rPr>
              <a:t>[注]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欧阳修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花光浓烂柳轻明,酌酒花前送我行。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我亦且如常日醉,莫教弦管作离声。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庆历八年,欧阳修由滁州知州改任扬州知州,此诗乃当时所作。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请简析诗的结句主要运用了什么表现手法,对诗人抒发情感起着怎样的作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结句主要运用了反衬手法。因为离别在即,所以诗人在饯别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宴会上听到的作为助兴的音乐越是悦耳,内心就越是感到一种难舍和难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受。这种以喜相送反衬悲离别的结句,渲染了诗人与当地民众的深情厚谊,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使得诗意余韵不尽。</a:t>
            </a:r>
            <a:endParaRPr lang="zh-CN" altLang="en-US" dirty="0">
              <a:latin typeface="+mn-lt"/>
              <a:ea typeface="+mn-ea"/>
            </a:endParaRPr>
          </a:p>
        </p:txBody>
      </p:sp>
      <p:pic>
        <p:nvPicPr>
          <p:cNvPr id="335874" name="图片 3" descr="textimage148.jpeg"/>
          <p:cNvPicPr>
            <a:picLocks noChangeAspect="1"/>
          </p:cNvPicPr>
          <p:nvPr/>
        </p:nvPicPr>
        <p:blipFill>
          <a:blip r:embed="rId3"/>
          <a:srcRect/>
          <a:stretch>
            <a:fillRect/>
          </a:stretch>
        </p:blipFill>
        <p:spPr bwMode="auto">
          <a:xfrm>
            <a:off x="985838" y="4973638"/>
            <a:ext cx="180975" cy="190500"/>
          </a:xfrm>
          <a:prstGeom prst="rect">
            <a:avLst/>
          </a:prstGeom>
          <a:noFill/>
          <a:ln w="9525">
            <a:noFill/>
            <a:miter lim="800000"/>
            <a:headEnd/>
            <a:tailEnd/>
          </a:ln>
        </p:spPr>
      </p:pic>
      <p:sp>
        <p:nvSpPr>
          <p:cNvPr id="5" name="矩形 4"/>
          <p:cNvSpPr/>
          <p:nvPr/>
        </p:nvSpPr>
        <p:spPr>
          <a:xfrm>
            <a:off x="0" y="4849813"/>
            <a:ext cx="9144000" cy="1990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9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这首诗首句写景,点明别滁的时间是光景融和的春天。次句叙事,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写当地吏民为他饯行。第三、四两句是抒情,诗人把自己矛盾、激动的心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情以坦然自若的语言含蓄地表达了出来。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对比,是为了充分显示事物的矛盾,突出被表现事物的本质特征,加强诗歌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的表达效果和感染力,把具有明显差异、矛盾和对立的双方安排在一起,进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行对照比较的表现手法。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典例22　阅读下面的宋词,回答后面的问题。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生查子　元夕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欧阳修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去年元夜时,花市灯如昼。月上柳梢头,人约黄昏后。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今年元夜时,月与灯依旧。不见去年人,泪湿春衫袖。</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简析这首词中运用对比手法的好处。</a:t>
            </a:r>
            <a:endParaRPr lang="zh-CN" altLang="en-US" dirty="0">
              <a:latin typeface="+mn-lt"/>
              <a:ea typeface="+mn-ea"/>
            </a:endParaRPr>
          </a:p>
        </p:txBody>
      </p:sp>
      <p:pic>
        <p:nvPicPr>
          <p:cNvPr id="337922" name="图片 4" descr="textimage149.jpeg"/>
          <p:cNvPicPr>
            <a:picLocks noChangeAspect="1"/>
          </p:cNvPicPr>
          <p:nvPr/>
        </p:nvPicPr>
        <p:blipFill>
          <a:blip r:embed="rId3"/>
          <a:srcRect/>
          <a:stretch>
            <a:fillRect/>
          </a:stretch>
        </p:blipFill>
        <p:spPr bwMode="auto">
          <a:xfrm>
            <a:off x="466725" y="847725"/>
            <a:ext cx="180975" cy="190500"/>
          </a:xfrm>
          <a:prstGeom prst="rect">
            <a:avLst/>
          </a:prstGeom>
          <a:noFill/>
          <a:ln w="9525">
            <a:noFill/>
            <a:miter lim="800000"/>
            <a:headEnd/>
            <a:tailEnd/>
          </a:ln>
        </p:spPr>
      </p:pic>
      <p:sp>
        <p:nvSpPr>
          <p:cNvPr id="4" name="矩形 3"/>
          <p:cNvSpPr/>
          <p:nvPr/>
        </p:nvSpPr>
        <p:spPr>
          <a:xfrm>
            <a:off x="0" y="633413"/>
            <a:ext cx="9144000"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这首词主要运用了对比手法。上阕写去年元夜时的幸福欢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乐,下阕写今年元夜时的苦闷伤感,对比鲜明。今昔对比的凄凉,将物是人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非、旧情难续的感伤表现得很充分。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词中描写了作者昔日一段缠绵悱恻、难以忘怀的爱情,抒发了旧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日恋情破灭后的失落感与孤独感。此词既写出了情人的美丽和当日相恋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时的温馨甜蜜,又写出了今日伊人不见的怅惘和忧伤。写法上,它采用了去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年与今年对比的手法,使得今昔情景之间形成哀乐迥异的鲜明对比,从而有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效地表达了词人所欲吐露的爱情遭遇上的伤感、苦痛体验。</a:t>
            </a:r>
            <a:endParaRPr lang="zh-CN" altLang="en-US" dirty="0">
              <a:latin typeface="+mn-lt"/>
              <a:ea typeface="+mn-ea"/>
            </a:endParaRPr>
          </a:p>
        </p:txBody>
      </p:sp>
      <p:pic>
        <p:nvPicPr>
          <p:cNvPr id="339970" name="图片 3" descr="textimage150.jpeg"/>
          <p:cNvPicPr>
            <a:picLocks noChangeAspect="1"/>
          </p:cNvPicPr>
          <p:nvPr/>
        </p:nvPicPr>
        <p:blipFill>
          <a:blip r:embed="rId3"/>
          <a:srcRect/>
          <a:stretch>
            <a:fillRect/>
          </a:stretch>
        </p:blipFill>
        <p:spPr bwMode="auto">
          <a:xfrm>
            <a:off x="1054100" y="1276350"/>
            <a:ext cx="180975" cy="190500"/>
          </a:xfrm>
          <a:prstGeom prst="rect">
            <a:avLst/>
          </a:prstGeom>
          <a:noFill/>
          <a:ln w="9525">
            <a:noFill/>
            <a:miter lim="800000"/>
            <a:headEnd/>
            <a:tailEnd/>
          </a:ln>
        </p:spPr>
      </p:pic>
      <p:pic>
        <p:nvPicPr>
          <p:cNvPr id="339971" name="图片 4" descr="textimage151.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3.象征</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象征借用某种具体的形象的事物暗示特定的人物或事理,托物言志,以表达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真挚的感情和深刻的寓意,可以收到含而不露的艺术效果。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典例23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李商隐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曾逐东风拂舞筵,乐游春苑断肠天。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如何肯到清秋日,已带斜阳又带蝉!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清人冯浩评论此诗“有神无迹”的象征手法高妙无比,请简析其作用。</a:t>
            </a:r>
            <a:endParaRPr lang="zh-CN" altLang="en-US" dirty="0">
              <a:latin typeface="+mn-lt"/>
              <a:ea typeface="+mn-ea"/>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李商隐的《柳》是借咏柳自伤迟暮、倾诉隐衷的一首七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绝。诗人运用象征手法,句句写柳,而全篇不着一个“柳”字;句句是景,句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句咏物,而又句句写人,抒发对稀疏衰落的秋柳的悲叹之情。诗中经历今昔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荣枯悬殊变化的秋柳正是诗人自叹身世的生动写照。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前两句诗情画意、生机无限,读者以相似联想也许会意识到这是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诗人青年时代豪情壮志的形象化写照。然而,这只是欲抑先扬之笔,重点在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后两句,笔势陡然一转,寒秋夕阳,枝枯叶黄的杨柳已不堪凄凉,更有寒蝉在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其间发出低吟哀鸣,这孤寂凄楚的悲凉意境,是诗人暮年境遇的艺术概括。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象征手法的运用,使作品显得意蕴深邃。冯浩评论说:“迟暮之伤,沉沦之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痛,触物皆悲,故措辞沉着如许,有神无迹,任人领味,真高唱也。”(《玉溪生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年谱会笺》)评论很有见地,也道出了在“有神无迹”的象征手法的作品鉴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赏中,相似联想不失为探求艺术美的一个途径。</a:t>
            </a:r>
            <a:endParaRPr lang="zh-CN" altLang="en-US" dirty="0">
              <a:latin typeface="+mn-lt"/>
              <a:ea typeface="+mn-ea"/>
            </a:endParaRPr>
          </a:p>
        </p:txBody>
      </p:sp>
      <p:pic>
        <p:nvPicPr>
          <p:cNvPr id="344066" name="图片 3" descr="textimage153.jpeg"/>
          <p:cNvPicPr>
            <a:picLocks noChangeAspect="1"/>
          </p:cNvPicPr>
          <p:nvPr/>
        </p:nvPicPr>
        <p:blipFill>
          <a:blip r:embed="rId3"/>
          <a:srcRect/>
          <a:stretch>
            <a:fillRect/>
          </a:stretch>
        </p:blipFill>
        <p:spPr bwMode="auto">
          <a:xfrm>
            <a:off x="538163" y="2921000"/>
            <a:ext cx="180975" cy="190500"/>
          </a:xfrm>
          <a:prstGeom prst="rect">
            <a:avLst/>
          </a:prstGeom>
          <a:noFill/>
          <a:ln w="9525">
            <a:noFill/>
            <a:miter lim="800000"/>
            <a:headEnd/>
            <a:tailEnd/>
          </a:ln>
        </p:spPr>
      </p:pic>
      <p:pic>
        <p:nvPicPr>
          <p:cNvPr id="344067" name="图片 3" descr="textimage152.jpeg"/>
          <p:cNvPicPr>
            <a:picLocks noChangeAspect="1"/>
          </p:cNvPicPr>
          <p:nvPr/>
        </p:nvPicPr>
        <p:blipFill>
          <a:blip r:embed="rId3"/>
          <a:srcRect/>
          <a:stretch>
            <a:fillRect/>
          </a:stretch>
        </p:blipFill>
        <p:spPr bwMode="auto">
          <a:xfrm>
            <a:off x="647700" y="1068388"/>
            <a:ext cx="180975" cy="190500"/>
          </a:xfrm>
          <a:prstGeom prst="rect">
            <a:avLst/>
          </a:prstGeom>
          <a:noFill/>
          <a:ln w="9525">
            <a:noFill/>
            <a:miter lim="800000"/>
            <a:headEnd/>
            <a:tailEnd/>
          </a:ln>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4.比兴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比兴是古代诗歌常用的技巧。“比者,以彼物比此物也”,“兴者,先言他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物以引起所咏之词也”。通俗地讲,“比”就是譬喻,是对物加以形象的比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喻,使其特征更加鲜明突出。“兴”就是起兴,即借助其他事物作为诗歌发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端,以引起所要歌咏的内容。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典例24　阅读《关雎》的开头部分,然后回答问题。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关关雎鸠,在河之洲。窈窕淑女,君子好逑。</a:t>
            </a:r>
            <a:r>
              <a:rPr lang="zh-CN" altLang="en-US" sz="2012" kern="0" dirty="0">
                <a:solidFill>
                  <a:srgbClr val="000000"/>
                </a:solidFill>
                <a:latin typeface="黑体"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这四句运用了什么表现手法?请简要赏析。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这四句运用了起兴的手法,首句借雎鸠鸟一声声的相互和鸣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起兴,引起男子无限的情思,想到那位美丽贤淑的少女,正是自己理想的佳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偶。(说“比兴”也正确,兴中有比)</a:t>
            </a:r>
            <a:endParaRPr lang="zh-CN" altLang="en-US" dirty="0">
              <a:latin typeface="+mn-lt"/>
              <a:ea typeface="+mn-ea"/>
            </a:endParaRPr>
          </a:p>
        </p:txBody>
      </p:sp>
      <p:pic>
        <p:nvPicPr>
          <p:cNvPr id="346114" name="图片 3" descr="textimage154.jpeg"/>
          <p:cNvPicPr>
            <a:picLocks noChangeAspect="1"/>
          </p:cNvPicPr>
          <p:nvPr/>
        </p:nvPicPr>
        <p:blipFill>
          <a:blip r:embed="rId3"/>
          <a:srcRect/>
          <a:stretch>
            <a:fillRect/>
          </a:stretch>
        </p:blipFill>
        <p:spPr bwMode="auto">
          <a:xfrm>
            <a:off x="1054100" y="4992688"/>
            <a:ext cx="180975" cy="190500"/>
          </a:xfrm>
          <a:prstGeom prst="rect">
            <a:avLst/>
          </a:prstGeom>
          <a:noFill/>
          <a:ln w="9525">
            <a:noFill/>
            <a:miter lim="800000"/>
            <a:headEnd/>
            <a:tailEnd/>
          </a:ln>
        </p:spPr>
      </p:pic>
      <p:sp>
        <p:nvSpPr>
          <p:cNvPr id="4" name="矩形 3"/>
          <p:cNvSpPr/>
          <p:nvPr/>
        </p:nvSpPr>
        <p:spPr>
          <a:xfrm>
            <a:off x="0" y="4849813"/>
            <a:ext cx="9144000" cy="1500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《关雎》是《诗经》中的第一首诗,对其主旨历来有不同的理解,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现在一般认为是一首爱情诗,描写青年男子对理想爱人的追求。雎鸠是一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种水鸟,传说这种鸟儿雌雄相爱,情真意专,形影不离。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5.渲染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渲染一般是用景物、环境来烘托情感,对景物环境多做正面的描写。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典例25　阅读下面的宋词,然后回答问题。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青玉案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贺 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凌波不过横塘路,但目送、芳尘去。锦瑟年华谁与度?月桥花院,琐窗朱户,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只有春知处。</a:t>
            </a:r>
            <a:endParaRPr lang="zh-CN" altLang="en-US">
              <a:latin typeface="+mn-lt"/>
              <a:ea typeface="+mn-ea"/>
            </a:endParaRPr>
          </a:p>
        </p:txBody>
      </p:sp>
      <p:pic>
        <p:nvPicPr>
          <p:cNvPr id="348162" name="图片 3" descr="textimage155.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飞云冉冉蘅皋暮,彩笔新题断肠句。若问闲愁都几许?一川烟草,满城风絮,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梅子黄时雨!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词的下阕“若问闲愁都几许”,却用“一川烟草,满城风絮,梅子黄时雨”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来作答,这是运用了什么手法?请简要赏析。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这里运用了渲染的表现手法,词人紧扣季节,用满地的青草、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满城的柳絮、满天的梅雨来渲染这闲愁之浓、之深。用博喻的修辞手法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将无形变有形,将抽象变形象,变无可捉摸为有形有质,显示了高超的艺术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表现力。</a:t>
            </a:r>
            <a:endParaRPr lang="zh-CN" altLang="en-US" dirty="0">
              <a:latin typeface="+mn-lt"/>
              <a:ea typeface="+mn-ea"/>
            </a:endParaRPr>
          </a:p>
        </p:txBody>
      </p:sp>
      <p:pic>
        <p:nvPicPr>
          <p:cNvPr id="350210" name="图片 3" descr="textimage156.jpeg"/>
          <p:cNvPicPr>
            <a:picLocks noChangeAspect="1"/>
          </p:cNvPicPr>
          <p:nvPr/>
        </p:nvPicPr>
        <p:blipFill>
          <a:blip r:embed="rId3"/>
          <a:srcRect/>
          <a:stretch>
            <a:fillRect/>
          </a:stretch>
        </p:blipFill>
        <p:spPr bwMode="auto">
          <a:xfrm>
            <a:off x="1054100" y="3132138"/>
            <a:ext cx="180975" cy="190500"/>
          </a:xfrm>
          <a:prstGeom prst="rect">
            <a:avLst/>
          </a:prstGeom>
          <a:noFill/>
          <a:ln w="9525">
            <a:noFill/>
            <a:miter lim="800000"/>
            <a:headEnd/>
            <a:tailEnd/>
          </a:ln>
        </p:spPr>
      </p:pic>
      <p:sp>
        <p:nvSpPr>
          <p:cNvPr id="5" name="矩形 4"/>
          <p:cNvSpPr/>
          <p:nvPr/>
        </p:nvSpPr>
        <p:spPr>
          <a:xfrm>
            <a:off x="0" y="3062288"/>
            <a:ext cx="9144000" cy="2216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上阕是说美人的脚步在横塘前匆匆走过,作者只有遥遥地目送她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的倩影渐行渐远。基于这种可望而不可即的遗憾,作者展开丰富的想象,推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测那位美妙的佳人是怎样生活的。下阕则承上阕词意,遥想美人独处幽闺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的怅惘情怀。伫立良久,直到暮色四合,笼罩了周围的景物,才蓦然醒觉。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不由悲从中来,提笔写下柔肠寸断的诗句。诗句里有“闲愁”,正因为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“闲”,所以才漫无目的,漫无边际,缥缥缈缈,捉摸不定,却又无处不在,无时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不有。这种若有若无、似真还幻的形象,只有那“一川烟草,满城风絮,梅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子黄时雨”可堪比拟。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6.烘托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与渲染不同,烘托多从侧面着意描写,作为陪衬,使要突出的事物更加鲜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a:t>
            </a:r>
            <a:endParaRPr lang="zh-CN" altLang="en-US" dirty="0">
              <a:latin typeface="+mn-lt"/>
              <a:ea typeface="+mn-ea"/>
            </a:endParaRPr>
          </a:p>
        </p:txBody>
      </p:sp>
      <p:pic>
        <p:nvPicPr>
          <p:cNvPr id="352258" name="图片 4" descr="textimage157.jpeg"/>
          <p:cNvPicPr>
            <a:picLocks noChangeAspect="1"/>
          </p:cNvPicPr>
          <p:nvPr/>
        </p:nvPicPr>
        <p:blipFill>
          <a:blip r:embed="rId3"/>
          <a:srcRect/>
          <a:stretch>
            <a:fillRect/>
          </a:stretch>
        </p:blipFill>
        <p:spPr bwMode="auto">
          <a:xfrm>
            <a:off x="547688" y="1276350"/>
            <a:ext cx="180975" cy="190500"/>
          </a:xfrm>
          <a:prstGeom prst="rect">
            <a:avLst/>
          </a:prstGeom>
          <a:noFill/>
          <a:ln w="9525">
            <a:noFill/>
            <a:miter lim="800000"/>
            <a:headEnd/>
            <a:tailEnd/>
          </a:ln>
        </p:spPr>
      </p:pic>
      <p:sp>
        <p:nvSpPr>
          <p:cNvPr id="4" name="矩形 3"/>
          <p:cNvSpPr/>
          <p:nvPr/>
        </p:nvSpPr>
        <p:spPr>
          <a:xfrm>
            <a:off x="0" y="990600"/>
            <a:ext cx="9144000" cy="3859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6.(2013课标Ⅱ,8—9)阅读下面这首宋诗,完成问题。(11分)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次韵雪后书事二首(其一)</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朱 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惆怅江头几树梅,杖藜行绕去还来。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前时雪压无寻处,昨夜月明依旧开。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折寄遥怜人似玉,相思应恨劫成灰。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沉吟日落寒鸦起,却望柴荆独自回。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(1)这首咏梅诗中,作者是用什么手法来表现梅花的?请简要分析。(5分)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(2)诗的最后一联表达了作者什么样的心情?请简要分析。(6分)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(1)运用了烘托和渲染的手法。全诗几乎未涉及梅花的色香,而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注重环境的烘托和感情的渲染,从而表现梅花的精神和品格。(答出烘托和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渲染的,给2分;能作简要分析的,给3分。意思答对即可。如有其他答案,只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要言之成理,可酌情给分)</a:t>
            </a:r>
            <a:endParaRPr lang="zh-CN" altLang="en-US" dirty="0">
              <a:latin typeface="+mn-lt"/>
              <a:ea typeface="+mn-ea"/>
            </a:endParaRPr>
          </a:p>
        </p:txBody>
      </p:sp>
      <p:pic>
        <p:nvPicPr>
          <p:cNvPr id="40962" name="图片 3" descr="textimage15.jpeg"/>
          <p:cNvPicPr>
            <a:picLocks noChangeAspect="1"/>
          </p:cNvPicPr>
          <p:nvPr/>
        </p:nvPicPr>
        <p:blipFill>
          <a:blip r:embed="rId3"/>
          <a:srcRect/>
          <a:stretch>
            <a:fillRect/>
          </a:stretch>
        </p:blipFill>
        <p:spPr bwMode="auto">
          <a:xfrm>
            <a:off x="533400" y="4992688"/>
            <a:ext cx="180975" cy="190500"/>
          </a:xfrm>
          <a:prstGeom prst="rect">
            <a:avLst/>
          </a:prstGeom>
          <a:noFill/>
          <a:ln w="9525">
            <a:noFill/>
            <a:miter lim="800000"/>
            <a:headEnd/>
            <a:tailEnd/>
          </a:ln>
        </p:spPr>
      </p:pic>
      <p:sp>
        <p:nvSpPr>
          <p:cNvPr id="4" name="矩形 3"/>
          <p:cNvSpPr/>
          <p:nvPr/>
        </p:nvSpPr>
        <p:spPr>
          <a:xfrm>
            <a:off x="0" y="4921250"/>
            <a:ext cx="9144000" cy="1919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典例26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琵琶行(节选)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白居易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转轴拨弦三两声,未成曲调先有情。弦弦掩抑声声思,似诉平生不得志。低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眉信手续续弹,说尽心中无限事。轻拢慢捻抹复挑,初为《霓裳》后《六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幺》。大弦嘈嘈如急雨,小弦切切如私语。嘈嘈切切错杂弹,大珠小珠落玉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盘。间关莺语花底滑,幽咽泉流冰下难。冰泉冷涩弦凝绝,凝绝不通声暂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歇。别有幽愁暗恨生,此时无声胜有声。银瓶乍破水浆迸,铁骑突出刀枪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鸣。曲终收拨当心画,四弦一声如裂帛。东船西舫悄无言,唯见江心秋月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这是《琵琶行》中对琵琶女演奏过程的描写,最后两句的作用是什么?运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用了什么样的手法?</a:t>
            </a:r>
            <a:endParaRPr lang="zh-CN" altLang="en-US" dirty="0">
              <a:latin typeface="+mn-lt"/>
              <a:ea typeface="+mn-ea"/>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“东船西舫悄无言,唯见江心秋月白”这两句描写的是周围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环境的寂静,说明听众完全沉浸在动人的艺术境界中,从侧面写出了音乐的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美妙动人,用的是烘托的表现手法。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最后两句的意思是说“东面、西面的画舫和游船都静悄悄的,只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看见江中心映着的秋月泛着白光”。用的是侧面烘托的手法。通过写东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船西舫的人们都陶醉在“嘈嘈切切错杂弹,大珠小珠落玉盘”的悠然、悦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耳的琵琶声中的情景,运用侧面的烘托,让读者感受到琵琶女的高超技艺。</a:t>
            </a:r>
            <a:endParaRPr lang="zh-CN" altLang="en-US" dirty="0">
              <a:latin typeface="+mn-lt"/>
              <a:ea typeface="+mn-ea"/>
            </a:endParaRPr>
          </a:p>
        </p:txBody>
      </p:sp>
      <p:pic>
        <p:nvPicPr>
          <p:cNvPr id="356354" name="图片 3" descr="textimage158.jpeg"/>
          <p:cNvPicPr>
            <a:picLocks noChangeAspect="1"/>
          </p:cNvPicPr>
          <p:nvPr/>
        </p:nvPicPr>
        <p:blipFill>
          <a:blip r:embed="rId3"/>
          <a:srcRect/>
          <a:stretch>
            <a:fillRect/>
          </a:stretch>
        </p:blipFill>
        <p:spPr bwMode="auto">
          <a:xfrm>
            <a:off x="1054100" y="1271588"/>
            <a:ext cx="180975" cy="190500"/>
          </a:xfrm>
          <a:prstGeom prst="rect">
            <a:avLst/>
          </a:prstGeom>
          <a:noFill/>
          <a:ln w="9525">
            <a:noFill/>
            <a:miter lim="800000"/>
            <a:headEnd/>
            <a:tailEnd/>
          </a:ln>
        </p:spPr>
      </p:pic>
      <p:pic>
        <p:nvPicPr>
          <p:cNvPr id="356355" name="图片 4" descr="textimage159.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7.用典</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用典有用事和摘引前人诗文两种。用事是借用历史故事来表达作者的思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想感情,包括表明对现实生活中某些问题的立场和态度、个人的意绪和愿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望等等,属于借古抒怀。引用或化用前人诗文,目的是加深诗词中的意境,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促使人联想而寓意于言外。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典例27　阅读下面的宋诗,然后回答问题。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庆全庵桃花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谢枋得</a:t>
            </a:r>
            <a:r>
              <a:rPr lang="zh-CN" altLang="en-US" sz="1515" kern="0" baseline="59000" dirty="0">
                <a:solidFill>
                  <a:srgbClr val="000000"/>
                </a:solidFill>
                <a:latin typeface="Times New Roman" pitchFamily="65" charset="-122"/>
                <a:ea typeface="宋体" pitchFamily="65" charset="-122"/>
              </a:rPr>
              <a:t>[注]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寻得桃源好避秦,桃红又是一年春。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花飞莫遣随流水,怕有渔郎来问津。</a:t>
            </a:r>
            <a:endParaRPr lang="zh-CN" altLang="en-US" dirty="0">
              <a:latin typeface="+mn-lt"/>
              <a:ea typeface="+mn-ea"/>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794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谢枋得:南宋人,宋亡后,仍以江东提刑、江西招谕使知信州的身份抗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击元兵,兵败后潜入山中,隐居达12年之久,拒不出仕。后被强迫北行,至元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都燕京,绝食而死。此诗即写于隐居期间。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本诗主要运用的表现手法是什么?结合诗句简要分析。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本诗的主要表现手法是用典。“桃源”“避秦”“渔郎”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“问津”等语,都出自陶渊明的《桃花源记》。诗人通过用典表现自己不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与元朝合作的决绝态度。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作者没有直接描绘庵中桃花盛开的景色,而是借景抒情,把这所幽</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静的小庙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比作逃避秦王朝暴政的世外桃源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希望在这里隐居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从此不与世人交往。但诗人也有担忧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在家种植桃树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营构自己的“桃花源”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这毕竟是一厢情愿的事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所以才有“花飞莫遣随流水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怕有渔郎来问津”这样的诗句。作者身逢改朝换代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眼见异族骚扰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江山易主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无力回天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只好沉潜隐居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这首诗的字里行间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正流露了作者这种重名节、弃荣华的高洁情怀。</a:t>
            </a:r>
            <a:endParaRPr lang="zh-CN" altLang="en-US" dirty="0">
              <a:latin typeface="+mn-lt"/>
              <a:ea typeface="+mn-ea"/>
            </a:endParaRPr>
          </a:p>
        </p:txBody>
      </p:sp>
      <p:pic>
        <p:nvPicPr>
          <p:cNvPr id="360450" name="图片 3" descr="textimage160.jpeg"/>
          <p:cNvPicPr>
            <a:picLocks noChangeAspect="1"/>
          </p:cNvPicPr>
          <p:nvPr/>
        </p:nvPicPr>
        <p:blipFill>
          <a:blip r:embed="rId3"/>
          <a:srcRect/>
          <a:stretch>
            <a:fillRect/>
          </a:stretch>
        </p:blipFill>
        <p:spPr bwMode="auto">
          <a:xfrm>
            <a:off x="1054100" y="2774950"/>
            <a:ext cx="180975" cy="190500"/>
          </a:xfrm>
          <a:prstGeom prst="rect">
            <a:avLst/>
          </a:prstGeom>
          <a:noFill/>
          <a:ln w="9525">
            <a:noFill/>
            <a:miter lim="800000"/>
            <a:headEnd/>
            <a:tailEnd/>
          </a:ln>
        </p:spPr>
      </p:pic>
      <p:pic>
        <p:nvPicPr>
          <p:cNvPr id="360451" name="图片 4" descr="textimage161.jpeg"/>
          <p:cNvPicPr>
            <a:picLocks noChangeAspect="1"/>
          </p:cNvPicPr>
          <p:nvPr/>
        </p:nvPicPr>
        <p:blipFill>
          <a:blip r:embed="rId3"/>
          <a:srcRect/>
          <a:stretch>
            <a:fillRect/>
          </a:stretch>
        </p:blipFill>
        <p:spPr bwMode="auto">
          <a:xfrm>
            <a:off x="542925" y="4170363"/>
            <a:ext cx="180975" cy="190500"/>
          </a:xfrm>
          <a:prstGeom prst="rect">
            <a:avLst/>
          </a:prstGeom>
          <a:noFill/>
          <a:ln w="9525">
            <a:noFill/>
            <a:miter lim="800000"/>
            <a:headEnd/>
            <a:tailEnd/>
          </a:ln>
        </p:spPr>
      </p:pic>
      <p:sp>
        <p:nvSpPr>
          <p:cNvPr id="5" name="矩形 4"/>
          <p:cNvSpPr/>
          <p:nvPr/>
        </p:nvSpPr>
        <p:spPr>
          <a:xfrm>
            <a:off x="0" y="2705100"/>
            <a:ext cx="9144000" cy="3859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5059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鉴赏表现手法题答题步骤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1.准确指出用何种手法。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2.结合诗句内容说明作者是怎样运用了这种手法的。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3.说明此种手法有效传达了诗人怎样的感情。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1.阅读下面这首词,然后回答问题。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点绛唇　途中逢管倅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赵彦端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憔悴天涯,故人相遇情如故。别离何遽,忍唱《阳关》句!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我是行人,更送行人去。愁无据。寒蝉鸣处,回首斜阳暮。</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本词上阕用了什么典故?在词中的作用是什么?</a:t>
            </a:r>
            <a:endParaRPr lang="zh-CN" altLang="en-US" dirty="0">
              <a:latin typeface="+mn-lt"/>
              <a:ea typeface="+mn-ea"/>
            </a:endParaRPr>
          </a:p>
        </p:txBody>
      </p:sp>
      <p:pic>
        <p:nvPicPr>
          <p:cNvPr id="362498" name="图片 3" descr="textimage16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pic>
        <p:nvPicPr>
          <p:cNvPr id="362499" name="图片 4" descr="textimage163.jpeg"/>
          <p:cNvPicPr>
            <a:picLocks noChangeAspect="1"/>
          </p:cNvPicPr>
          <p:nvPr/>
        </p:nvPicPr>
        <p:blipFill>
          <a:blip r:embed="rId4"/>
          <a:srcRect/>
          <a:stretch>
            <a:fillRect/>
          </a:stretch>
        </p:blipFill>
        <p:spPr bwMode="auto">
          <a:xfrm>
            <a:off x="542925" y="3475038"/>
            <a:ext cx="123825" cy="200025"/>
          </a:xfrm>
          <a:prstGeom prst="rect">
            <a:avLst/>
          </a:prstGeom>
          <a:noFill/>
          <a:ln w="9525">
            <a:noFill/>
            <a:miter lim="800000"/>
            <a:headEnd/>
            <a:tailEnd/>
          </a:ln>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180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王维《渭城曲》(写《阳关三叠》《阳关曲》也对)。突出作者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在漂泊天涯时与故人刚刚相逢又匆匆别离的悲苦的心情。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“别离何遽,忍唱《阳关》句!”久别重逢后却要分离,那种苦痛是</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难以表达的。唐代诗人李益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喜见外弟又言别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别来沧海事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语罢暮</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天钟。明日巴陵道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秋山又几重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司空曙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云阳馆与韩绅宿别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见翻疑梦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相悲各问年</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更有明朝恨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离杯惜共传。”他们都细致地表达</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出那种因乍见时大喜过望而别离时却悲苦加倍的心情。赵彦端也不例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外。他联想起王维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送元二使安西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中“西出阳关无故人”的著名诗句</a:t>
            </a:r>
            <a:r>
              <a:rPr lang="zh-CN" altLang="en-US" dirty="0">
                <a:latin typeface="+mn-lt"/>
                <a:ea typeface="+mn-ea"/>
              </a:rPr>
              <a:t/>
            </a:r>
            <a:br>
              <a:rPr lang="zh-CN" altLang="en-US" dirty="0">
                <a:latin typeface="+mn-lt"/>
                <a:ea typeface="+mn-ea"/>
              </a:rPr>
            </a:b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此诗后来谱入乐府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阳关曲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为送别之歌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但作者此时连唱</a:t>
            </a:r>
            <a:r>
              <a:rPr lang="zh-CN" altLang="en-US" dirty="0">
                <a:latin typeface="+mn-lt"/>
                <a:ea typeface="+mn-ea"/>
              </a:rPr>
              <a:t/>
            </a:r>
            <a:br>
              <a:rPr lang="zh-CN" altLang="en-US" dirty="0">
                <a:latin typeface="+mn-lt"/>
                <a:ea typeface="+mn-ea"/>
              </a:rPr>
            </a:b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阳关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的心情也没了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为什么呢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因为他是客中送别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比王维居长安送友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人西行时更多了一层愁苦。</a:t>
            </a:r>
            <a:endParaRPr lang="zh-CN" altLang="en-US" dirty="0">
              <a:latin typeface="+mn-lt"/>
              <a:ea typeface="+mn-ea"/>
            </a:endParaRPr>
          </a:p>
        </p:txBody>
      </p:sp>
      <p:pic>
        <p:nvPicPr>
          <p:cNvPr id="364546" name="图片 3" descr="textimage164.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pic>
        <p:nvPicPr>
          <p:cNvPr id="364547" name="图片 4" descr="textimage165.jpeg"/>
          <p:cNvPicPr>
            <a:picLocks noChangeAspect="1"/>
          </p:cNvPicPr>
          <p:nvPr/>
        </p:nvPicPr>
        <p:blipFill>
          <a:blip r:embed="rId3"/>
          <a:srcRect/>
          <a:stretch>
            <a:fillRect/>
          </a:stretch>
        </p:blipFill>
        <p:spPr bwMode="auto">
          <a:xfrm>
            <a:off x="533400" y="2208213"/>
            <a:ext cx="180975" cy="190500"/>
          </a:xfrm>
          <a:prstGeom prst="rect">
            <a:avLst/>
          </a:prstGeom>
          <a:noFill/>
          <a:ln w="9525">
            <a:noFill/>
            <a:miter lim="800000"/>
            <a:headEnd/>
            <a:tailEnd/>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2.阅读下面这首唐诗,回答问题。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灞上秋居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 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灞原风雨定,晚见雁行频。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落叶他乡树,寒灯独夜人。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空园白露滴,孤壁野僧邻。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寄卧郊扉久,何年致此身?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本诗的五、六两句运用了什么表现手法?试具体分析。直到傍晚</a:t>
            </a:r>
            <a:endParaRPr lang="zh-CN" altLang="en-US" dirty="0">
              <a:latin typeface="+mn-lt"/>
              <a:ea typeface="+mn-ea"/>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衬托</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反衬</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的手法。第五句以动衬静</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以露珠滴落在枯叶上的响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声反衬出环境的寂静</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更加细致地写出了作者思潮起伏、长夜无眠的情状</a:t>
            </a:r>
            <a:r>
              <a:rPr lang="en-US" altLang="zh-CN" sz="2012" kern="0" dirty="0">
                <a:solidFill>
                  <a:srgbClr val="000000"/>
                </a:solidFill>
                <a:latin typeface="Times New Roman" pitchFamily="65" charset="-122"/>
                <a:ea typeface="宋体" pitchFamily="65" charset="-122"/>
              </a:rPr>
              <a:t>;</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第六句以有衬无</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以一个绝迹尘世的僧人邻居衬托自己的孤单无依</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更加突</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出了诗人处境的孤单和心境的孤独。</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此诗纯写闭门寂寞之感。首联写撩人愁思的秋风秋雨才停歇,在暮霭沉沉的天际,接连不断的雁群自北向南急急飞过。颔联写风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雨中片片黄叶从树上飘落下来,而寄居在孤寺中的一位旅客正独对孤灯,默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默地出神。颈联写夜阑人静,连秋虫都已停止了歌唱,只有露珠滴落在枯叶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上的响声,一滴接着一滴,虽很微弱,却很清晰。诗人孑然一身,孤单无助,与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野僧为邻。最后两句直接说出诗人的感慨:在灞上已寄居多时,一直没有找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到进身之阶。这里率直地道出了诗人怀才不遇的苦境和进身希望的渺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茫。</a:t>
            </a:r>
            <a:endParaRPr lang="zh-CN" altLang="en-US" dirty="0">
              <a:latin typeface="+mn-lt"/>
              <a:ea typeface="+mn-ea"/>
            </a:endParaRPr>
          </a:p>
        </p:txBody>
      </p:sp>
      <p:pic>
        <p:nvPicPr>
          <p:cNvPr id="368642" name="图片 3" descr="textimage166.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pic>
        <p:nvPicPr>
          <p:cNvPr id="368643" name="图片 4" descr="textimage167.jpeg"/>
          <p:cNvPicPr>
            <a:picLocks noChangeAspect="1"/>
          </p:cNvPicPr>
          <p:nvPr/>
        </p:nvPicPr>
        <p:blipFill>
          <a:blip r:embed="rId3"/>
          <a:srcRect/>
          <a:stretch>
            <a:fillRect/>
          </a:stretch>
        </p:blipFill>
        <p:spPr bwMode="auto">
          <a:xfrm>
            <a:off x="533400" y="3138488"/>
            <a:ext cx="180975" cy="190500"/>
          </a:xfrm>
          <a:prstGeom prst="rect">
            <a:avLst/>
          </a:prstGeom>
          <a:noFill/>
          <a:ln w="9525">
            <a:noFill/>
            <a:miter lim="800000"/>
            <a:headEnd/>
            <a:tailEnd/>
          </a:ln>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角度四　构思技巧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诗歌构思立意的精心高妙往往由篇章结构的技巧体现出来。以小见大、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卒章显志、以景结情、欲扬先抑或先扬后抑、翻因为果等都是比较具体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的构思技巧,对于提高诗歌表现力有很大作用。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1.以小见大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典例28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　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金昌绪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打起黄莺儿,莫教枝上啼。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啼时惊妾梦,不得到辽西。</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“以小见大”就是以小景传大境界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以平凡细微的事情反映重大的主题。</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请结合诗句谈谈本诗是如何运用这种手法来表现主旨的。</a:t>
            </a:r>
            <a:endParaRPr lang="zh-CN" altLang="en-US" dirty="0">
              <a:latin typeface="+mn-lt"/>
              <a:ea typeface="+mn-ea"/>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467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本诗采用以小见大的手法写了一位闺中少妇打跑啼叫惊梦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的黄莺的情景,看似是一首抒写儿女之情的小诗,却有深刻的时代内容。它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通过写少妇怀念征人的小情景,反映了当时兵役制下广大人民所承受的痛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苦的大主题。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本诗摄取了一位少妇日常生活中一个饶有趣味的细节,反映了一</a:t>
            </a:r>
            <a:r>
              <a:rPr lang="zh-CN" altLang="en-US" kern="0" dirty="0">
                <a:solidFill>
                  <a:srgbClr val="000000"/>
                </a:solidFill>
                <a:latin typeface="Times New Roman" pitchFamily="65" charset="-122"/>
                <a:ea typeface="宋体" pitchFamily="65" charset="-122"/>
              </a:rPr>
              <a:t>个重大的社会课题。诗中所说的辽西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为唐朝东北边境军事要地。据史载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当时在唐朝东北边境上居住着契丹等少数民族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唐王朝和契丹族之间多次发生战争。因此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广大人民希望统治者能够安抚边庭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过安定团聚的生活。在结构上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这首诗不同于惯常的起承转合的思路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而是突如其来地先写一个“打起黄莺儿”的动作意象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然后层层递进地叙明原因。为何“打起黄莺儿”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是因为不让黄莺在枝间啼叫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为何“莫教枝上啼”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是因为黄莺的歌声惊扰了佳人的好梦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为何特别恼怒黄莺“惊妾梦”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是因为它把佳人在梦中到辽西与丈夫会面这一线可怜的希望也给无情地打消了。四句小诗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句句设疑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句句作答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犹如撕蕉剥笋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剥去一层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还有一层。所以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它不仅篇法圆熟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而且在结构上也曲尽其妙。</a:t>
            </a:r>
            <a:endParaRPr lang="zh-CN" altLang="en-US" dirty="0">
              <a:latin typeface="+mn-lt"/>
              <a:ea typeface="+mn-ea"/>
            </a:endParaRPr>
          </a:p>
        </p:txBody>
      </p:sp>
      <p:pic>
        <p:nvPicPr>
          <p:cNvPr id="372738" name="图片 3" descr="textimage168.jpeg"/>
          <p:cNvPicPr>
            <a:picLocks noChangeAspect="1"/>
          </p:cNvPicPr>
          <p:nvPr/>
        </p:nvPicPr>
        <p:blipFill>
          <a:blip r:embed="rId3"/>
          <a:srcRect/>
          <a:stretch>
            <a:fillRect/>
          </a:stretch>
        </p:blipFill>
        <p:spPr bwMode="auto">
          <a:xfrm>
            <a:off x="1054100" y="920750"/>
            <a:ext cx="180975" cy="190500"/>
          </a:xfrm>
          <a:prstGeom prst="rect">
            <a:avLst/>
          </a:prstGeom>
          <a:noFill/>
          <a:ln w="9525">
            <a:noFill/>
            <a:miter lim="800000"/>
            <a:headEnd/>
            <a:tailEnd/>
          </a:ln>
        </p:spPr>
      </p:pic>
      <p:pic>
        <p:nvPicPr>
          <p:cNvPr id="372739" name="图片 4" descr="textimage169.jpeg"/>
          <p:cNvPicPr>
            <a:picLocks noChangeAspect="1"/>
          </p:cNvPicPr>
          <p:nvPr/>
        </p:nvPicPr>
        <p:blipFill>
          <a:blip r:embed="rId3"/>
          <a:srcRect/>
          <a:stretch>
            <a:fillRect/>
          </a:stretch>
        </p:blipFill>
        <p:spPr bwMode="auto">
          <a:xfrm>
            <a:off x="542925" y="2781300"/>
            <a:ext cx="180975" cy="1905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467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(2)表现了作者落寞惆怅、若有所失的心情。作者将自己复杂的情感投射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到梅花上,思绪万端却又无从说起,以至在梅树下沉吟许久,直到日暮才独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自离开。(答出作者心情的,给3分;能作简要分析的,给3分。意思答对即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可。如有其他答案,只要言之成理,可酌情给分)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(1)哲学和诗歌,仿佛是两个冤家,不能相容。而王夫之认为诗缘于</a:t>
            </a:r>
            <a:r>
              <a:rPr lang="zh-CN" altLang="en-US" kern="0" dirty="0">
                <a:solidFill>
                  <a:srgbClr val="000000"/>
                </a:solidFill>
                <a:latin typeface="Times New Roman" pitchFamily="65" charset="-122"/>
                <a:ea typeface="宋体" pitchFamily="65" charset="-122"/>
              </a:rPr>
              <a:t>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理缘于性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未必一定分辕反驾。而朱熹这位大哲学家的诗集中确有一些“不堕理障、富于情趣”的作品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次韵雪后书事二首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其一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便是其中极为出色的一篇。江边几株梅树令作者牵挂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多次拄杖前往探访。大风雪后再次踏雪寻梅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却苦寻无着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直到昨夜明月之下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才发现梅花凌寒傲雪盛开。可作者没有直接描写梅花的冰姿玉肌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也几乎未涉及梅的色与香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而是运用了烘托和渲染的手法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注重环境的烘托和感情的渲染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间接表现梅花高洁孤傲的精神品格。“春秋代序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阴阳惨舒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物色之动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心亦摇焉。”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刘勰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文心雕龙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物色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外界景物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在作诗之前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引发作者的灵感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作诗之时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影响其情感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诗成之后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又反映在作品的风格之中。这首诗的语言清丽动人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心物相感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情景交融。</a:t>
            </a:r>
            <a:endParaRPr lang="zh-CN" altLang="en-US" dirty="0">
              <a:latin typeface="+mn-lt"/>
              <a:ea typeface="+mn-ea"/>
            </a:endParaRPr>
          </a:p>
        </p:txBody>
      </p:sp>
      <p:pic>
        <p:nvPicPr>
          <p:cNvPr id="43010" name="图片 3" descr="textimage16.jpeg"/>
          <p:cNvPicPr>
            <a:picLocks noChangeAspect="1"/>
          </p:cNvPicPr>
          <p:nvPr/>
        </p:nvPicPr>
        <p:blipFill>
          <a:blip r:embed="rId3"/>
          <a:srcRect/>
          <a:stretch>
            <a:fillRect/>
          </a:stretch>
        </p:blipFill>
        <p:spPr bwMode="auto">
          <a:xfrm>
            <a:off x="542925" y="27749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2.卒章显志</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典例29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行路难(其一)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 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金樽清酒斗十千,玉盘珍羞直万钱。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停杯投箸不能食,拔剑四顾心茫然。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欲渡黄河冰塞川,将登太行雪满山。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闲来垂钓碧溪上,忽复乘舟梦日边。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行路难!行路难!多歧路,今安在?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长风破浪会有时,直挂云帆济沧海。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这首诗的尾句“长风破浪会有时,直挂云帆济沧海”在结构上有什么作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用?请做简要分析。</a:t>
            </a:r>
            <a:endParaRPr lang="zh-CN" altLang="en-US" dirty="0">
              <a:latin typeface="+mn-lt"/>
              <a:ea typeface="+mn-ea"/>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此两句在全篇中起到卒章显志的结构作用。诗歌四个层次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跌宕起伏,弥散着失意困顿和前途渺茫的惆怅,但尾句“长风破浪会有时,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直挂云帆济沧海”的句意则显得高昂乐观,境界顿开,表达对未来的期望,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实现理想的向往。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诗歌开篇四句形象地显示了诗人内心的苦闷抑郁、感情的激荡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变化。后边四句紧承“心茫然”,正面写“行路难”。而此间想到吕尚(八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十岁在磻溪钓鱼,得遇文王)和伊尹(在被商汤委以国政时曾梦见自己乘舟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绕日月而过)这两位历史人物的经历,又给诗人增强了信心。“行路难”四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句则写当他的思路回到眼前现实中来的时候,又再一次感到人生道路的艰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难。结尾二句,经过前面的反复回旋以后,境界顿开,唱出了高昂乐观的调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子,相信自己的理想抱负总有实现的一天。此可谓:卒章显志,云开日出。</a:t>
            </a:r>
            <a:endParaRPr lang="zh-CN" altLang="en-US" dirty="0">
              <a:latin typeface="+mn-lt"/>
              <a:ea typeface="+mn-ea"/>
            </a:endParaRPr>
          </a:p>
        </p:txBody>
      </p:sp>
      <p:pic>
        <p:nvPicPr>
          <p:cNvPr id="376834" name="图片 3" descr="textimage170.jpeg"/>
          <p:cNvPicPr>
            <a:picLocks noChangeAspect="1"/>
          </p:cNvPicPr>
          <p:nvPr/>
        </p:nvPicPr>
        <p:blipFill>
          <a:blip r:embed="rId3"/>
          <a:srcRect/>
          <a:stretch>
            <a:fillRect/>
          </a:stretch>
        </p:blipFill>
        <p:spPr bwMode="auto">
          <a:xfrm>
            <a:off x="1054100" y="1271588"/>
            <a:ext cx="180975" cy="190500"/>
          </a:xfrm>
          <a:prstGeom prst="rect">
            <a:avLst/>
          </a:prstGeom>
          <a:noFill/>
          <a:ln w="9525">
            <a:noFill/>
            <a:miter lim="800000"/>
            <a:headEnd/>
            <a:tailEnd/>
          </a:ln>
        </p:spPr>
      </p:pic>
      <p:pic>
        <p:nvPicPr>
          <p:cNvPr id="376835" name="图片 4" descr="textimage171.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4276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3.欲扬先抑或先扬后抑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典例30　阅读下面的唐诗,然后回答问题。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贾　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李商隐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宣室求贤访逐臣,贾生才调更无伦。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可怜夜半虚前席,不问苍生问鬼神。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“可怜”一词表达了作者怎样的感情?这首诗在行文结构方面有什么特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点?请做简要的赏析。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“可怜”是可惜、可悲的意思,是全诗的关键,表达了作者对</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文帝不顾百姓疾苦的批评之情。在结构上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本诗采用先扬后抑的手法</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前两句围绕“重贤”逐步升级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节节上扬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三、四句一转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由强烈对照而形</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成的贬抑之情便显得特别有力。</a:t>
            </a:r>
            <a:endParaRPr lang="zh-CN" altLang="en-US" dirty="0">
              <a:latin typeface="+mn-lt"/>
              <a:ea typeface="+mn-ea"/>
            </a:endParaRPr>
          </a:p>
        </p:txBody>
      </p:sp>
      <p:pic>
        <p:nvPicPr>
          <p:cNvPr id="378882" name="图片 3" descr="textimage172.jpeg"/>
          <p:cNvPicPr>
            <a:picLocks noChangeAspect="1"/>
          </p:cNvPicPr>
          <p:nvPr/>
        </p:nvPicPr>
        <p:blipFill>
          <a:blip r:embed="rId3"/>
          <a:srcRect/>
          <a:stretch>
            <a:fillRect/>
          </a:stretch>
        </p:blipFill>
        <p:spPr bwMode="auto">
          <a:xfrm>
            <a:off x="1054100" y="4992688"/>
            <a:ext cx="180975" cy="190500"/>
          </a:xfrm>
          <a:prstGeom prst="rect">
            <a:avLst/>
          </a:prstGeom>
          <a:noFill/>
          <a:ln w="9525">
            <a:noFill/>
            <a:miter lim="800000"/>
            <a:headEnd/>
            <a:tailEnd/>
          </a:ln>
        </p:spPr>
      </p:pic>
      <p:sp>
        <p:nvSpPr>
          <p:cNvPr id="4" name="矩形 3"/>
          <p:cNvSpPr/>
          <p:nvPr/>
        </p:nvSpPr>
        <p:spPr>
          <a:xfrm>
            <a:off x="0" y="4849813"/>
            <a:ext cx="9144000" cy="171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诗题中的“贾生”就是指西汉政治家、文学家贾谊。第一句从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正面着笔,“求”“访”,仿佛热烈颂扬文帝求贤意愿之切、之殷,待贤态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度之诚、之谦,所谓求贤若渴,虚怀若谷。次句隐括文帝对贾谊的赞叹之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词,表现了文帝对贾生的器重。第三句承、转交错,是全诗枢纽。承,即所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谓“夜半虚前席”,把文帝当时那种虚心垂询、凝神倾听,以至于“不自知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膝之前于席”的情状描绘得惟妙惟肖。通过这个生动的细节描写,才把由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“求”而“访”而“赞”的那架“重贤”的云梯升到了最高处;而“转”,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也就在这戏剧高潮中同时开始。末句紧承“可怜”与“虚”,郑重求贤,虚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心垂询,推重叹服,乃至“夜半虚前席”,不是为了询求治国安民之道,却是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为了“问鬼神”的本原问题!诗人只点破而不说尽——通过“问”与“不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问”的对照,让读者自己对此得出应有的结论。词锋极犀利,讽刺极辛竦,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感慨极深沉,却又极抑扬吞吐之妙。</a:t>
            </a:r>
            <a:endParaRPr lang="zh-CN" altLang="en-US" dirty="0">
              <a:latin typeface="+mn-lt"/>
              <a:ea typeface="+mn-ea"/>
            </a:endParaRPr>
          </a:p>
        </p:txBody>
      </p:sp>
      <p:pic>
        <p:nvPicPr>
          <p:cNvPr id="380930" name="图片 3" descr="textimage173.jpeg"/>
          <p:cNvPicPr>
            <a:picLocks noChangeAspect="1"/>
          </p:cNvPicPr>
          <p:nvPr/>
        </p:nvPicPr>
        <p:blipFill>
          <a:blip r:embed="rId3"/>
          <a:srcRect/>
          <a:stretch>
            <a:fillRect/>
          </a:stretch>
        </p:blipFill>
        <p:spPr bwMode="auto">
          <a:xfrm>
            <a:off x="571500" y="1276350"/>
            <a:ext cx="180975" cy="190500"/>
          </a:xfrm>
          <a:prstGeom prst="rect">
            <a:avLst/>
          </a:prstGeom>
          <a:noFill/>
          <a:ln w="9525">
            <a:noFill/>
            <a:miter lim="800000"/>
            <a:headEnd/>
            <a:tailEnd/>
          </a:ln>
        </p:spPr>
      </p:pic>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23950"/>
            <a:ext cx="8505825" cy="5475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鉴赏构思技巧题答题步骤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1.概述诗句的内容。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2.揭示诗句之间的联系。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3.指出这种构思传达出什么思想感情。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1.阅读下面一首诗,然后回答问题。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出　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张问陶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马嘶人语乱斜阳,漠漠连阡水稻香。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送险亭</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边一回首,万峰飞舞下陈仓</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[注]    ①送险亭:在栈道终点处。②陈仓:地名,在今陕西省宝鸡市东。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本诗在布局上有何特点?你从诗中可以感悟到一种怎样的人生道理?</a:t>
            </a:r>
            <a:endParaRPr lang="zh-CN" altLang="en-US" dirty="0">
              <a:latin typeface="+mn-lt"/>
              <a:ea typeface="+mn-ea"/>
            </a:endParaRPr>
          </a:p>
        </p:txBody>
      </p:sp>
      <p:pic>
        <p:nvPicPr>
          <p:cNvPr id="382978" name="图片 3" descr="textimage174.jpeg"/>
          <p:cNvPicPr>
            <a:picLocks noChangeAspect="1"/>
          </p:cNvPicPr>
          <p:nvPr/>
        </p:nvPicPr>
        <p:blipFill>
          <a:blip r:embed="rId3"/>
          <a:srcRect/>
          <a:stretch>
            <a:fillRect/>
          </a:stretch>
        </p:blipFill>
        <p:spPr bwMode="auto">
          <a:xfrm>
            <a:off x="542925" y="776288"/>
            <a:ext cx="8101013" cy="347662"/>
          </a:xfrm>
          <a:prstGeom prst="rect">
            <a:avLst/>
          </a:prstGeom>
          <a:noFill/>
          <a:ln w="9525">
            <a:noFill/>
            <a:miter lim="800000"/>
            <a:headEnd/>
            <a:tailEnd/>
          </a:ln>
        </p:spPr>
      </p:pic>
      <p:pic>
        <p:nvPicPr>
          <p:cNvPr id="382979" name="图片 4" descr="textimage175.jpeg"/>
          <p:cNvPicPr>
            <a:picLocks noChangeAspect="1"/>
          </p:cNvPicPr>
          <p:nvPr/>
        </p:nvPicPr>
        <p:blipFill>
          <a:blip r:embed="rId4"/>
          <a:srcRect/>
          <a:stretch>
            <a:fillRect/>
          </a:stretch>
        </p:blipFill>
        <p:spPr bwMode="auto">
          <a:xfrm>
            <a:off x="542925" y="3475038"/>
            <a:ext cx="123825" cy="200025"/>
          </a:xfrm>
          <a:prstGeom prst="rect">
            <a:avLst/>
          </a:prstGeom>
          <a:noFill/>
          <a:ln w="9525">
            <a:noFill/>
            <a:miter lim="800000"/>
            <a:headEnd/>
            <a:tailEnd/>
          </a:ln>
        </p:spPr>
      </p:pic>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67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特点:打破历险在前、喜悦在后的常规,先写喜悦,后写历险。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感悟:在人生征途上,如果处于逆境,一定要保持乐观进取的心态,这样才能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享受到胜利的喜悦。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这首诗的布局别具匠心。按常理,应是历险在前,喜悦在后,而诗人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却做了相反的安排。人们在大难面前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考虑的往往是如何战胜它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早已把生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死置之度外。只有在享受了胜利的喜悦之后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抚摸伤口之时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才感到先前的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经历竟是如此艰险。诗人这样写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给人以新奇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给人以欣慰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确实高明。另</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修辞手法用得也极为巧妙。“马嘶人语乱斜阳”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斜阳”怎么会</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“乱”呢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那是诗人在欣喜若狂中的错觉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突出了他出栈后的欣喜之情。</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“万峰飞舞下陈仓”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万峰”怎么会“飞舞”呢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这是运用了拟人的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手法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突出山势的险峻。</a:t>
            </a:r>
            <a:endParaRPr lang="zh-CN" altLang="en-US" dirty="0">
              <a:latin typeface="+mn-lt"/>
              <a:ea typeface="+mn-ea"/>
            </a:endParaRPr>
          </a:p>
        </p:txBody>
      </p:sp>
      <p:pic>
        <p:nvPicPr>
          <p:cNvPr id="385026" name="图片 3" descr="textimage176.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pic>
        <p:nvPicPr>
          <p:cNvPr id="385027" name="图片 4" descr="textimage177.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2.阅读下面一首诗,然后回答问题。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山房春事二首(其二)</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岑 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梁园日暮乱飞鸦,极目萧条三两家。</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庭树不知人去尽,春来还发旧时花。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请简析本诗的构思之妙。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一、二句写梁园的繁盛不在——仰望空中乱鸦翻飞,遥望前方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一片萧条;三、四句以“旧时花开”反衬现在的人去园空。这样,一、二句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烘托出凄凉的气氛,为全诗奠定了感情基调,三、四句就在此基础上抒发感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慨,显示主旨。从而表达了物是人非世事沧桑的悲凉之感。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首先概述诗句的内容,然后揭示诗句之间的联系,最后指出这种构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思传达出什么思想感情。</a:t>
            </a:r>
            <a:endParaRPr lang="zh-CN" altLang="en-US" dirty="0">
              <a:latin typeface="+mn-lt"/>
              <a:ea typeface="+mn-ea"/>
            </a:endParaRPr>
          </a:p>
        </p:txBody>
      </p:sp>
      <p:pic>
        <p:nvPicPr>
          <p:cNvPr id="387074" name="图片 3" descr="textimage178.jpeg"/>
          <p:cNvPicPr>
            <a:picLocks noChangeAspect="1"/>
          </p:cNvPicPr>
          <p:nvPr/>
        </p:nvPicPr>
        <p:blipFill>
          <a:blip r:embed="rId3"/>
          <a:srcRect/>
          <a:stretch>
            <a:fillRect/>
          </a:stretch>
        </p:blipFill>
        <p:spPr bwMode="auto">
          <a:xfrm>
            <a:off x="571500" y="3706813"/>
            <a:ext cx="180975" cy="190500"/>
          </a:xfrm>
          <a:prstGeom prst="rect">
            <a:avLst/>
          </a:prstGeom>
          <a:noFill/>
          <a:ln w="9525">
            <a:noFill/>
            <a:miter lim="800000"/>
            <a:headEnd/>
            <a:tailEnd/>
          </a:ln>
        </p:spPr>
      </p:pic>
      <p:pic>
        <p:nvPicPr>
          <p:cNvPr id="387075" name="图片 4" descr="textimage179.jpeg"/>
          <p:cNvPicPr>
            <a:picLocks noChangeAspect="1"/>
          </p:cNvPicPr>
          <p:nvPr/>
        </p:nvPicPr>
        <p:blipFill>
          <a:blip r:embed="rId3"/>
          <a:srcRect/>
          <a:stretch>
            <a:fillRect/>
          </a:stretch>
        </p:blipFill>
        <p:spPr bwMode="auto">
          <a:xfrm>
            <a:off x="542925" y="5564188"/>
            <a:ext cx="180975" cy="190500"/>
          </a:xfrm>
          <a:prstGeom prst="rect">
            <a:avLst/>
          </a:prstGeom>
          <a:noFill/>
          <a:ln w="9525">
            <a:noFill/>
            <a:miter lim="800000"/>
            <a:headEnd/>
            <a:tailEnd/>
          </a:ln>
        </p:spPr>
      </p:pic>
      <p:sp>
        <p:nvSpPr>
          <p:cNvPr id="5" name="矩形 4"/>
          <p:cNvSpPr/>
          <p:nvPr/>
        </p:nvSpPr>
        <p:spPr>
          <a:xfrm>
            <a:off x="0" y="3635375"/>
            <a:ext cx="9144000" cy="2928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鉴赏诗歌表达技巧题注意事项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1.审准题干,避免答非所问。比如表达方式、修辞手法、表现手法等。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2.表述全面,思路清晰。一般思路如下:指出手法→结合诗句阐释→表达效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果(景物特色、主旨或感情)。因为高考评卷是按点给分。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3.宁多勿少,避免答不准而失分。如:“烘托”“反衬”如果定不准的话再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补充一个“对比”,“托物言志”可以补充写上“象征”。这样,可以应对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高考评卷“多答不扣分答不上不给分”的标准,避免失分。</a:t>
            </a:r>
            <a:endParaRPr lang="zh-CN" altLang="en-US" dirty="0">
              <a:latin typeface="+mn-lt"/>
              <a:ea typeface="+mn-ea"/>
            </a:endParaRPr>
          </a:p>
        </p:txBody>
      </p:sp>
      <p:pic>
        <p:nvPicPr>
          <p:cNvPr id="389122" name="图片 3" descr="textimage180.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9906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考点四　概括评价古代诗歌的思想内容和作者的观点态度</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《考试大纲》对这一考点的要求是评价文章的思想内容和作者的观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点态度,能力层级为D级。诗歌的思想内容和作者的观点态度,就是诗人用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诗化的语言所反映的社会现实生活,并由此所表现出来的作者的思想感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情、生活态度、个人理想和政治倾向等。对古代诗歌思想内容和作者观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点态度的评价,就是理解诗歌所表现的思想内容,把握其情感基调,分析其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社会意义,评判其社会价值。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在高考命题实践中,真正的“文章的思想内容和作者的观点态度”的评价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题很少见,通常是要求考生回答“表现了什么思想”“抒发了怎样的感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情”这类“是什么”的问题。从高考实际看,在诗歌思想感情的理解、把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握上设题,是诗歌阅读命题的重中之重,常呈现以下特点: </a:t>
            </a:r>
            <a:endParaRPr lang="zh-CN" altLang="en-US" dirty="0">
              <a:latin typeface="+mn-lt"/>
              <a:ea typeface="+mn-ea"/>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1.从不同的角度和层面关涉思想感情;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2.切口小,多从一两句或一联或某些具体词语切入,多角度、多层面设点;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3.答案设置上多层面分解思想感情,要求多层面、多点答题。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对古代诗歌思想内容和观点态度的评价,一般包括三个方面:一是对内容主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旨的概括,二是对思想情感的分析,三是对作者观点态度的评价。</a:t>
            </a:r>
            <a:endParaRPr lang="zh-CN" altLang="en-US" dirty="0">
              <a:latin typeface="+mn-lt"/>
              <a:ea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490538"/>
            <a:ext cx="8505825" cy="63087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(2)诗人折梅遥寄,想到友人和自己的身世遭遇,进而联想到大宋朝廷用人不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专,和战不定,使大好河山,未能收复,但在诗中又不便明加指斥。中原未复,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国势岌岌可危,志士失气,作者难免在落寞惆怅、若有所失之际,想到梅花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凌寒傲雪,受尽折磨与摧残,依然气节不改的高尚品质。大宋金瓯残缺,治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国者偏安一隅,令作者内心如焚。“相思应恨劫成灰”,沉郁苍凉,悲不可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胜,正如他在《赋水仙花》中所写:“卓哉有遗烈,千载不可忘。”作者把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心头种种难以言说的、复杂的情感投射到梅花上,思绪万端却又无从说起,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“精忠贯宸极,孤愤摩穹苍”,以至寒冬里,在梅树下徘徊良久,沉吟思索,不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觉已是日落寒枝,归鸦乱鸣,暮色四合,遥望柴门白屋,踽踽而归。宋室南渡,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中原已尽入金人掌握中,诗翁未曾北上,却又怎能于此游玩吟赏?“情以物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迁,辞以情发。</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”唯其感情深沉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方能状此深远之境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也唯有如此意境深远之作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方能寓先</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生深沉之情。但从内心情感的流露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到作品意境的形成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往往有待外界景物</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的触发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作者咏梅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来寄托其对国势的担忧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故沉郁苍凉。</a:t>
            </a:r>
            <a:endParaRPr lang="zh-CN" altLang="en-US" dirty="0">
              <a:latin typeface="+mn-lt"/>
              <a:ea typeface="+mn-ea"/>
            </a:endParaRP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概括内容主旨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诗歌内容主旨指诗歌中描写的人、事、物的总和,是诗人写作的主要用意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或目的。分析诗歌的内容要结合诗歌中的意象、人物、事件等因素,综合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观照,这样才能顺利地解读诗歌,领会诗歌的内容,体味作者的创作意图。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阅读下面这首宋词,然后回答问题。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卜算子　送鲍浩然之浙东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 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水是眼波横,山是眉峰聚。欲问行人去那边?眉眼盈盈处。　　才始送春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归,又送君归去。若到江南赶上春,千万和春住。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本词上、下阕各写了什么?请做简要概括。</a:t>
            </a:r>
            <a:endParaRPr lang="zh-CN" altLang="en-US" dirty="0">
              <a:latin typeface="+mn-lt"/>
              <a:ea typeface="+mn-ea"/>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1857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　    </a:t>
            </a: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上阕写浙东山水的美好;下阕抒发作者送别的情意。</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通过分析我们发现,解答本题应注意上阕写景,把所写之景用一两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个词语概括一下即可;下阕抒情,能概括出送别意即可。在解题时注意归纳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概括,语言简洁。</a:t>
            </a:r>
            <a:endParaRPr lang="zh-CN" altLang="en-US" dirty="0">
              <a:latin typeface="+mn-lt"/>
              <a:ea typeface="+mn-ea"/>
            </a:endParaRPr>
          </a:p>
        </p:txBody>
      </p:sp>
      <p:pic>
        <p:nvPicPr>
          <p:cNvPr id="397314" name="图片 3" descr="textimage182.jpeg"/>
          <p:cNvPicPr>
            <a:picLocks noChangeAspect="1"/>
          </p:cNvPicPr>
          <p:nvPr/>
        </p:nvPicPr>
        <p:blipFill>
          <a:blip r:embed="rId3"/>
          <a:srcRect/>
          <a:stretch>
            <a:fillRect/>
          </a:stretch>
        </p:blipFill>
        <p:spPr bwMode="auto">
          <a:xfrm>
            <a:off x="519113" y="1724025"/>
            <a:ext cx="180975" cy="190500"/>
          </a:xfrm>
          <a:prstGeom prst="rect">
            <a:avLst/>
          </a:prstGeom>
          <a:noFill/>
          <a:ln w="9525">
            <a:noFill/>
            <a:miter lim="800000"/>
            <a:headEnd/>
            <a:tailEnd/>
          </a:ln>
        </p:spPr>
      </p:pic>
      <p:pic>
        <p:nvPicPr>
          <p:cNvPr id="397315" name="图片 3" descr="textimage181.jpeg"/>
          <p:cNvPicPr>
            <a:picLocks noChangeAspect="1"/>
          </p:cNvPicPr>
          <p:nvPr/>
        </p:nvPicPr>
        <p:blipFill>
          <a:blip r:embed="rId3"/>
          <a:srcRect/>
          <a:stretch>
            <a:fillRect/>
          </a:stretch>
        </p:blipFill>
        <p:spPr bwMode="auto">
          <a:xfrm>
            <a:off x="1090613" y="1290638"/>
            <a:ext cx="180975" cy="190500"/>
          </a:xfrm>
          <a:prstGeom prst="rect">
            <a:avLst/>
          </a:prstGeom>
          <a:noFill/>
          <a:ln w="9525">
            <a:noFill/>
            <a:miter lim="800000"/>
            <a:headEnd/>
            <a:tailEnd/>
          </a:ln>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38263"/>
            <a:ext cx="8505825" cy="3662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概括诗歌内容主旨题答题步骤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1.根据诗歌题材的不同,确定这是一首什么样的诗。如:怀古咏史诗、咏物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抒怀诗、送别贬谪诗、爱情怨女诗、边塞征戍诗、思乡怀人诗、山水田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园诗等。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2.根据诗句描述内容,分析所涉及的诗句分别写了什么。作答形式是:“</a:t>
            </a:r>
            <a:r>
              <a:rPr lang="zh-CN" altLang="en-US" sz="2012" kern="0" dirty="0">
                <a:solidFill>
                  <a:srgbClr val="000000"/>
                </a:solidFill>
                <a:latin typeface="Arial Narrow" pitchFamily="65" charset="-122"/>
                <a:ea typeface="Arial Unicode MS" pitchFamily="65" charset="-122"/>
              </a:rPr>
              <a:t>××</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联描写了(写了)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3.揭示诗歌主旨或诗人的思想情感。作答形式是:“抒发了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寓了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”或“揭露了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399362" name="图片 3" descr="textimage183.jpeg"/>
          <p:cNvPicPr>
            <a:picLocks noChangeAspect="1"/>
          </p:cNvPicPr>
          <p:nvPr/>
        </p:nvPicPr>
        <p:blipFill>
          <a:blip r:embed="rId3"/>
          <a:srcRect/>
          <a:stretch>
            <a:fillRect/>
          </a:stretch>
        </p:blipFill>
        <p:spPr bwMode="auto">
          <a:xfrm>
            <a:off x="542925" y="990600"/>
            <a:ext cx="8101013" cy="347663"/>
          </a:xfrm>
          <a:prstGeom prst="rect">
            <a:avLst/>
          </a:prstGeom>
          <a:noFill/>
          <a:ln w="9525">
            <a:noFill/>
            <a:miter lim="800000"/>
            <a:headEnd/>
            <a:tailEnd/>
          </a:ln>
        </p:spPr>
      </p:pic>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1.阅读下面这首唐诗,然后回答问题。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登金陵凤凰台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 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凤凰台上凤凰游,凤去台空江自流。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吴宫花草埋幽径,晋代衣冠成古丘。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三山半落青天外,一水</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中分白鹭洲。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总为浮云能蔽日,长安不见使人愁。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一水:亦作“二水”。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分别概括这首诗颔联和颈联的内容,并说说其中寄寓了诗人什么样的感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慨。</a:t>
            </a:r>
            <a:endParaRPr lang="zh-CN" altLang="en-US" dirty="0">
              <a:latin typeface="+mn-lt"/>
              <a:ea typeface="+mn-ea"/>
            </a:endParaRPr>
          </a:p>
        </p:txBody>
      </p:sp>
      <p:pic>
        <p:nvPicPr>
          <p:cNvPr id="401410" name="图片 4" descr="textimage184.jpeg"/>
          <p:cNvPicPr>
            <a:picLocks noChangeAspect="1"/>
          </p:cNvPicPr>
          <p:nvPr/>
        </p:nvPicPr>
        <p:blipFill>
          <a:blip r:embed="rId3"/>
          <a:srcRect/>
          <a:stretch>
            <a:fillRect/>
          </a:stretch>
        </p:blipFill>
        <p:spPr bwMode="auto">
          <a:xfrm>
            <a:off x="519113" y="1290638"/>
            <a:ext cx="123825" cy="200025"/>
          </a:xfrm>
          <a:prstGeom prst="rect">
            <a:avLst/>
          </a:prstGeom>
          <a:noFill/>
          <a:ln w="9525">
            <a:noFill/>
            <a:miter lim="800000"/>
            <a:headEnd/>
            <a:tailEnd/>
          </a:ln>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22313"/>
            <a:ext cx="8505825" cy="57705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答案　颔联写六朝古都的历史遗迹,颈联写金陵美丽的自然风物;寄寓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人事沧桑、自然永恒以及六朝兴废的感慨。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“总为浮云能蔽日”中的“浮云”比喻奸邪小人,“日”比喻君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王。尾联寄寓爱君之忱,抒发忧国伤时的情感,意旨深远。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2.阅读下面的唐诗,回答问题。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谢亭</a:t>
            </a:r>
            <a:r>
              <a:rPr lang="zh-CN" altLang="en-US" kern="0" baseline="59000" dirty="0">
                <a:solidFill>
                  <a:srgbClr val="000000"/>
                </a:solidFill>
                <a:latin typeface="Times New Roman" pitchFamily="65" charset="-122"/>
                <a:ea typeface="宋体" pitchFamily="65" charset="-122"/>
              </a:rPr>
              <a:t>①</a:t>
            </a:r>
            <a:r>
              <a:rPr lang="zh-CN" altLang="en-US" kern="0" dirty="0">
                <a:solidFill>
                  <a:srgbClr val="000000"/>
                </a:solidFill>
                <a:latin typeface="Times New Roman" pitchFamily="65" charset="-122"/>
                <a:ea typeface="宋体" pitchFamily="65" charset="-122"/>
              </a:rPr>
              <a:t>送别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许 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劳歌</a:t>
            </a:r>
            <a:r>
              <a:rPr lang="zh-CN" altLang="en-US" kern="0" baseline="59000" dirty="0">
                <a:solidFill>
                  <a:srgbClr val="000000"/>
                </a:solidFill>
                <a:latin typeface="Times New Roman" pitchFamily="65" charset="-122"/>
                <a:ea typeface="宋体" pitchFamily="65" charset="-122"/>
              </a:rPr>
              <a:t>②</a:t>
            </a:r>
            <a:r>
              <a:rPr lang="zh-CN" altLang="en-US" kern="0" dirty="0">
                <a:solidFill>
                  <a:srgbClr val="000000"/>
                </a:solidFill>
                <a:latin typeface="Times New Roman" pitchFamily="65" charset="-122"/>
                <a:ea typeface="宋体" pitchFamily="65" charset="-122"/>
              </a:rPr>
              <a:t>一曲解行舟,红叶青山水急流。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日暮酒醒人已远,满天风雨下西楼。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[注]    ①谢亭:又叫谢公亭,在宣城北面,南齐诗人谢朓任宣城太守时所建。</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他曾在这里送别朋友范云,后来谢亭就成为宣城著名的送别之地。②劳歌:</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本指在劳劳亭(旧址在今南京市南面,也是一个著名的送别之地)送客时唱</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的歌,后来遂成为送别歌的代称。</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本诗写诗人送别友人,共写了几个场景?表达了诗人怎样的情感?</a:t>
            </a:r>
            <a:endParaRPr lang="zh-CN" altLang="en-US" dirty="0">
              <a:latin typeface="+mn-lt"/>
              <a:ea typeface="+mn-ea"/>
            </a:endParaRPr>
          </a:p>
        </p:txBody>
      </p:sp>
      <p:pic>
        <p:nvPicPr>
          <p:cNvPr id="403458" name="图片 3" descr="textimage186.jpeg"/>
          <p:cNvPicPr>
            <a:picLocks noChangeAspect="1"/>
          </p:cNvPicPr>
          <p:nvPr/>
        </p:nvPicPr>
        <p:blipFill>
          <a:blip r:embed="rId3"/>
          <a:srcRect/>
          <a:stretch>
            <a:fillRect/>
          </a:stretch>
        </p:blipFill>
        <p:spPr bwMode="auto">
          <a:xfrm>
            <a:off x="609600" y="865188"/>
            <a:ext cx="180975" cy="190500"/>
          </a:xfrm>
          <a:prstGeom prst="rect">
            <a:avLst/>
          </a:prstGeom>
          <a:noFill/>
          <a:ln w="9525">
            <a:noFill/>
            <a:miter lim="800000"/>
            <a:headEnd/>
            <a:tailEnd/>
          </a:ln>
        </p:spPr>
      </p:pic>
      <p:pic>
        <p:nvPicPr>
          <p:cNvPr id="403459" name="图片 3" descr="textimage185.jpeg"/>
          <p:cNvPicPr>
            <a:picLocks noChangeAspect="1"/>
          </p:cNvPicPr>
          <p:nvPr/>
        </p:nvPicPr>
        <p:blipFill>
          <a:blip r:embed="rId3"/>
          <a:srcRect/>
          <a:stretch>
            <a:fillRect/>
          </a:stretch>
        </p:blipFill>
        <p:spPr bwMode="auto">
          <a:xfrm>
            <a:off x="604838" y="1657350"/>
            <a:ext cx="180975" cy="190500"/>
          </a:xfrm>
          <a:prstGeom prst="rect">
            <a:avLst/>
          </a:prstGeom>
          <a:noFill/>
          <a:ln w="9525">
            <a:noFill/>
            <a:miter lim="800000"/>
            <a:headEnd/>
            <a:tailEnd/>
          </a:ln>
        </p:spPr>
      </p:pic>
      <p:sp>
        <p:nvSpPr>
          <p:cNvPr id="5" name="矩形 4"/>
          <p:cNvSpPr/>
          <p:nvPr/>
        </p:nvSpPr>
        <p:spPr>
          <a:xfrm>
            <a:off x="0" y="633413"/>
            <a:ext cx="9144000" cy="171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共两个场景。第一个场景是诗人与友人送别的情景,表达诗人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对友人离去的依依不舍。第二个场景是日暮独下西楼,写出了友人离去之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后诗人孤寂凄清的情怀。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第一句写友人乘舟离去。第二句写友人乘舟出发后所见江上景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色,这一句并没有直接写到友人的行舟,但通过“水急流”的刻画,舟行的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迅疾自可想见,诗人目送行舟穿行于夹岸青山红叶的江面上的情景也宛然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在目。第三句极写别后酒醒的怅惘空寂。第四句却并不接着直抒离愁,而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是宕开写景。但由于这景物所特具的凄黯迷茫色彩与诗人当时的心境正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相契合,因此读者完全可以从中感受到诗人的孤寂凄清情怀。</a:t>
            </a:r>
            <a:endParaRPr lang="zh-CN" altLang="en-US" dirty="0">
              <a:latin typeface="+mn-lt"/>
              <a:ea typeface="+mn-ea"/>
            </a:endParaRPr>
          </a:p>
        </p:txBody>
      </p:sp>
      <p:pic>
        <p:nvPicPr>
          <p:cNvPr id="405506" name="图片 3" descr="textimage187.jpeg"/>
          <p:cNvPicPr>
            <a:picLocks noChangeAspect="1"/>
          </p:cNvPicPr>
          <p:nvPr/>
        </p:nvPicPr>
        <p:blipFill>
          <a:blip r:embed="rId3"/>
          <a:srcRect/>
          <a:stretch>
            <a:fillRect/>
          </a:stretch>
        </p:blipFill>
        <p:spPr bwMode="auto">
          <a:xfrm>
            <a:off x="549275" y="1276350"/>
            <a:ext cx="180975" cy="190500"/>
          </a:xfrm>
          <a:prstGeom prst="rect">
            <a:avLst/>
          </a:prstGeom>
          <a:noFill/>
          <a:ln w="9525">
            <a:noFill/>
            <a:miter lim="800000"/>
            <a:headEnd/>
            <a:tailEnd/>
          </a:ln>
        </p:spPr>
      </p:pic>
      <p:pic>
        <p:nvPicPr>
          <p:cNvPr id="405507" name="图片 4" descr="textimage188.jpeg"/>
          <p:cNvPicPr>
            <a:picLocks noChangeAspect="1"/>
          </p:cNvPicPr>
          <p:nvPr/>
        </p:nvPicPr>
        <p:blipFill>
          <a:blip r:embed="rId3"/>
          <a:srcRect/>
          <a:stretch>
            <a:fillRect/>
          </a:stretch>
        </p:blipFill>
        <p:spPr bwMode="auto">
          <a:xfrm>
            <a:off x="533400" y="2673350"/>
            <a:ext cx="180975" cy="190500"/>
          </a:xfrm>
          <a:prstGeom prst="rect">
            <a:avLst/>
          </a:prstGeom>
          <a:noFill/>
          <a:ln w="9525">
            <a:noFill/>
            <a:miter lim="800000"/>
            <a:headEnd/>
            <a:tailEnd/>
          </a:ln>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概括诗歌的内容主旨,首先要读懂诗歌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1.理解诗句内容:把含蓄跳跃的诗句泡开。方法:补充内容,调整语序,整合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句意,通译全诗。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2.领会思想感情:抓住信息品读,合理联想揣摩。一要知人论世——关注诗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人生平经历、诗歌写作背景(有注释一定要关注)。二要把握诗句信息——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看标题、意象、情感关键词句(特别关注诗眼、首尾句)、典故</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3.对意象内涵和情感关键词句的把握一定要结合全诗进行,不能断章取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4.由语言到情感,层层读懂内容;由表及里,联想揣摩,准确理解思想感情。</a:t>
            </a:r>
            <a:endParaRPr lang="zh-CN" altLang="en-US">
              <a:latin typeface="+mn-lt"/>
              <a:ea typeface="+mn-ea"/>
            </a:endParaRPr>
          </a:p>
        </p:txBody>
      </p:sp>
      <p:pic>
        <p:nvPicPr>
          <p:cNvPr id="407554" name="图片 3" descr="textimage189.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分析思想情感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诗歌,无论是写景还是叙事,无论是咏物还是怀古,都会寄寓着诗人一定的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思想感情,对诗歌思想情感的分析是诗歌阅读的重点。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分析思想情感,就是理解诗歌所表现的生活内容,把握其情感基调,分析其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社会意义,评判其深层内涵;对古代诗歌中流露出来的复杂情感,能站在一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定的高度进行客观具体的分析评价。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(2014北京,14&lt;3&gt;)阅读下面诗歌,然后回答问题。(4分)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奉陪郑驸马韦曲</a:t>
            </a:r>
            <a:r>
              <a:rPr lang="zh-CN" altLang="en-US" sz="1515" kern="0" baseline="59000" dirty="0">
                <a:solidFill>
                  <a:srgbClr val="000000"/>
                </a:solidFill>
                <a:latin typeface="Times New Roman" pitchFamily="65" charset="-122"/>
                <a:ea typeface="宋体" pitchFamily="65" charset="-122"/>
              </a:rPr>
              <a:t>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杜 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韦曲花无赖,家家恼煞人。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绿樽须尽日,白发好禁</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石角钩衣破,藤梢刺眼新。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何时占丛竹,头戴小乌巾。</a:t>
            </a:r>
            <a:endParaRPr lang="zh-CN" altLang="en-US" dirty="0">
              <a:latin typeface="+mn-lt"/>
              <a:ea typeface="+mn-ea"/>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794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①韦曲:唐代长安游览胜地。杜甫作此诗时,求仕于长安而未果。②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禁:消受。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前人引《南史》注诗中“小乌巾”:“刘岩隐逸不仕,常著缁衣小乌巾。”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结合这一注解,说说诗的最后两句表达了诗人怎样的思想感情。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要点一:借向往隐居生活,表达对韦曲春景的喜爱。(或:因韦曲春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色美景而生隐居山林之情。)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要点二:隐含求仕未果的复杂心情。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刘岩隐居不做官,常常身穿黑衣头戴小乌巾,“小乌巾”即黑头巾,</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古代多为隐居不仕者佩戴。“何时”一词表达了一种急切和渴望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占丛</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竹”表达了对韦曲春光美好的喜爱和向往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头戴小乌巾”表达了对像刘</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岩那样的隐居不仕的生活的向往与渴望。这首诗是杜甫在长安求仕未果</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游历韦曲时写下的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我们从“何时”一词中隐约感受到此时杜甫在求仕与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隐居之间纠结、彷徨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欲罢不能的无奈等复杂心情。</a:t>
            </a:r>
            <a:endParaRPr lang="zh-CN" altLang="en-US" dirty="0">
              <a:latin typeface="+mn-lt"/>
              <a:ea typeface="+mn-ea"/>
            </a:endParaRPr>
          </a:p>
        </p:txBody>
      </p:sp>
      <p:pic>
        <p:nvPicPr>
          <p:cNvPr id="411650" name="图片 3" descr="textimage190.jpeg"/>
          <p:cNvPicPr>
            <a:picLocks noChangeAspect="1"/>
          </p:cNvPicPr>
          <p:nvPr/>
        </p:nvPicPr>
        <p:blipFill>
          <a:blip r:embed="rId3"/>
          <a:srcRect/>
          <a:stretch>
            <a:fillRect/>
          </a:stretch>
        </p:blipFill>
        <p:spPr bwMode="auto">
          <a:xfrm>
            <a:off x="542925" y="2778125"/>
            <a:ext cx="180975" cy="190500"/>
          </a:xfrm>
          <a:prstGeom prst="rect">
            <a:avLst/>
          </a:prstGeom>
          <a:noFill/>
          <a:ln w="9525">
            <a:noFill/>
            <a:miter lim="800000"/>
            <a:headEnd/>
            <a:tailEnd/>
          </a:ln>
        </p:spPr>
      </p:pic>
      <p:pic>
        <p:nvPicPr>
          <p:cNvPr id="411651" name="图片 4" descr="textimage191.jpeg"/>
          <p:cNvPicPr>
            <a:picLocks noChangeAspect="1"/>
          </p:cNvPicPr>
          <p:nvPr/>
        </p:nvPicPr>
        <p:blipFill>
          <a:blip r:embed="rId3"/>
          <a:srcRect/>
          <a:stretch>
            <a:fillRect/>
          </a:stretch>
        </p:blipFill>
        <p:spPr bwMode="auto">
          <a:xfrm>
            <a:off x="542925" y="4173538"/>
            <a:ext cx="180975" cy="190500"/>
          </a:xfrm>
          <a:prstGeom prst="rect">
            <a:avLst/>
          </a:prstGeom>
          <a:noFill/>
          <a:ln w="9525">
            <a:noFill/>
            <a:miter lim="800000"/>
            <a:headEnd/>
            <a:tailEnd/>
          </a:ln>
        </p:spPr>
      </p:pic>
      <p:sp>
        <p:nvSpPr>
          <p:cNvPr id="5" name="矩形 4"/>
          <p:cNvSpPr/>
          <p:nvPr/>
        </p:nvSpPr>
        <p:spPr>
          <a:xfrm>
            <a:off x="0" y="2705100"/>
            <a:ext cx="9144000" cy="3859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662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分析诗歌思想情感题答题步骤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1.抒发了怎样的思想情感。如:哀怨、激愤、憎恶、忧愁、欣喜、欢快、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向往、离愁别恨、怀古伤今等。(抒感情)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2.通过什么手法(技巧不明确则忽略)。如:直抒胸臆、融情于景,托物言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志、触景生情等。(明技巧)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3.分析所涉及的诗句分别写了什么内容,展现了什么场景。或分析不同的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情感载体(意象)渗透着作者什么情感。如:杨柳——惜别,菊花——傲视,圆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月——思念等。(析内容)</a:t>
            </a:r>
            <a:endParaRPr lang="zh-CN" altLang="en-US" dirty="0">
              <a:latin typeface="+mn-lt"/>
              <a:ea typeface="+mn-ea"/>
            </a:endParaRPr>
          </a:p>
        </p:txBody>
      </p:sp>
      <p:pic>
        <p:nvPicPr>
          <p:cNvPr id="413698" name="图片 3" descr="textimage19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1.(2015课标Ⅰ,8—9)阅读下面这首唐诗,完成问题。(11分)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发临洮将赴北庭留别</a:t>
            </a:r>
            <a:r>
              <a:rPr lang="zh-CN" altLang="en-US" sz="1515" kern="0" baseline="59000" dirty="0">
                <a:solidFill>
                  <a:srgbClr val="000000"/>
                </a:solidFill>
                <a:latin typeface="Times New Roman" pitchFamily="65" charset="-122"/>
                <a:ea typeface="宋体" pitchFamily="65" charset="-122"/>
              </a:rPr>
              <a:t>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岑 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闻说轮台路</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,连年见雪飞。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春风不曾到,汉使亦应稀。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白草通疏勒,青山过武威。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勤王敢道远,私向梦中归。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①临洮:在今甘肃临潭西。北庭:唐六都护府之一,治所为庭州(今新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疆吉木萨尔北)。②轮台:庭州属县,在今新疆乌鲁木齐。</a:t>
            </a:r>
            <a:endParaRPr lang="zh-CN" altLang="en-US">
              <a:latin typeface="+mn-lt"/>
              <a:ea typeface="+mn-ea"/>
            </a:endParaRPr>
          </a:p>
        </p:txBody>
      </p:sp>
      <p:pic>
        <p:nvPicPr>
          <p:cNvPr id="10242" name="图片 3" descr="textimage1.jpeg"/>
          <p:cNvPicPr>
            <a:picLocks noChangeAspect="1"/>
          </p:cNvPicPr>
          <p:nvPr/>
        </p:nvPicPr>
        <p:blipFill>
          <a:blip r:embed="rId3"/>
          <a:srcRect/>
          <a:stretch>
            <a:fillRect/>
          </a:stretch>
        </p:blipFill>
        <p:spPr bwMode="auto">
          <a:xfrm>
            <a:off x="428625" y="1490663"/>
            <a:ext cx="1368425" cy="38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4572000"/>
        </p:xfrm>
        <a:graphic>
          <a:graphicData uri="http://schemas.openxmlformats.org/drawingml/2006/table">
            <a:tbl>
              <a:tblPr/>
              <a:tblGrid>
                <a:gridCol w="1105714"/>
                <a:gridCol w="1105714"/>
                <a:gridCol w="1105714"/>
                <a:gridCol w="1105714"/>
                <a:gridCol w="1105714"/>
                <a:gridCol w="1105714"/>
                <a:gridCol w="1105714"/>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高考</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试卷</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2015</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2015</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2014</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2014</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2013</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2013</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所选</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诗歌</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《发临洮</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将赴北</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庭留别》</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《残春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旅舍》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《阮</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郎归》</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《含山</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店梦觉</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作》《宿</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渔家》</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《鹊桥仙》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《次韵</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雪后书</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事二首</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(其一)》</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诗歌</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作者</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岑参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韩偓</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[宋]</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无名氏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韦庄、</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[宋]</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郭震</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[宋]</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陆游</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[宋]朱熹</a:t>
                      </a:r>
                    </a:p>
                  </a:txBody>
                  <a:tcPr marL="45720" marR="45720"/>
                </a:tc>
              </a:tr>
              <a:tr h="694368">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涉及</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鉴赏表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达技巧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鉴赏表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达技巧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鉴赏表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达技巧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鉴赏表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达技巧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评价思</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想内容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鉴赏表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达技巧</a:t>
                      </a:r>
                    </a:p>
                  </a:txBody>
                  <a:tcPr marL="45720" marR="45720"/>
                </a:tc>
              </a:tr>
              <a:tr h="694368">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评价思</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想内容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评价思</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想内容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评价思</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想内容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评价思</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想内容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鉴赏表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达技巧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评价思</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想内容</a:t>
                      </a:r>
                    </a:p>
                  </a:txBody>
                  <a:tcPr marL="45720" marR="45720"/>
                </a:tc>
              </a:tr>
            </a:tbl>
          </a:graphicData>
        </a:graphic>
      </p:graphicFrame>
      <p:pic>
        <p:nvPicPr>
          <p:cNvPr id="47154" name="图片 4" descr="textimage20.jpeg"/>
          <p:cNvPicPr>
            <a:picLocks noChangeAspect="1"/>
          </p:cNvPicPr>
          <p:nvPr/>
        </p:nvPicPr>
        <p:blipFill>
          <a:blip r:embed="rId3"/>
          <a:srcRect/>
          <a:stretch>
            <a:fillRect/>
          </a:stretch>
        </p:blipFill>
        <p:spPr bwMode="auto">
          <a:xfrm>
            <a:off x="428625" y="776288"/>
            <a:ext cx="1357313" cy="381000"/>
          </a:xfrm>
          <a:prstGeom prst="rect">
            <a:avLst/>
          </a:prstGeom>
          <a:noFill/>
          <a:ln w="9525">
            <a:noFill/>
            <a:miter lim="800000"/>
            <a:headEnd/>
            <a:tailEnd/>
          </a:ln>
        </p:spPr>
      </p:pic>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1.阅读下面这首宋词,完成问题。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生查子　独游西岩</a:t>
            </a:r>
            <a:r>
              <a:rPr lang="zh-CN" altLang="en-US" sz="1515" kern="0" baseline="59000" dirty="0">
                <a:solidFill>
                  <a:srgbClr val="000000"/>
                </a:solidFill>
                <a:latin typeface="Times New Roman" pitchFamily="65" charset="-122"/>
                <a:ea typeface="宋体" pitchFamily="65" charset="-122"/>
              </a:rPr>
              <a:t>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辛弃疾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青山招不来,偃蹇</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谁怜汝?岁晚太寒生</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,劝我溪边住。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山头明月来,本在天高处。夜夜入青溪,听读《离骚》去。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①本词为作者罢官闲居上饶时作。②偃蹇:高耸的样子。③生:语助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词,无义。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简析本词的思想感情。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作者写青山明月,暗示自己高洁的品行;借读《离骚》,抒发壮志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难酬、报国无门的孤愤之情。</a:t>
            </a:r>
            <a:endParaRPr lang="zh-CN" altLang="en-US" dirty="0">
              <a:latin typeface="+mn-lt"/>
              <a:ea typeface="+mn-ea"/>
            </a:endParaRPr>
          </a:p>
        </p:txBody>
      </p:sp>
      <p:pic>
        <p:nvPicPr>
          <p:cNvPr id="415746" name="图片 4" descr="textimage195.jpeg"/>
          <p:cNvPicPr>
            <a:picLocks noChangeAspect="1"/>
          </p:cNvPicPr>
          <p:nvPr/>
        </p:nvPicPr>
        <p:blipFill>
          <a:blip r:embed="rId3"/>
          <a:srcRect/>
          <a:stretch>
            <a:fillRect/>
          </a:stretch>
        </p:blipFill>
        <p:spPr bwMode="auto">
          <a:xfrm>
            <a:off x="533400" y="5421313"/>
            <a:ext cx="180975" cy="190500"/>
          </a:xfrm>
          <a:prstGeom prst="rect">
            <a:avLst/>
          </a:prstGeom>
          <a:noFill/>
          <a:ln w="9525">
            <a:noFill/>
            <a:miter lim="800000"/>
            <a:headEnd/>
            <a:tailEnd/>
          </a:ln>
        </p:spPr>
      </p:pic>
      <p:pic>
        <p:nvPicPr>
          <p:cNvPr id="415747" name="图片 4" descr="textimage193.jpeg"/>
          <p:cNvPicPr>
            <a:picLocks noChangeAspect="1"/>
          </p:cNvPicPr>
          <p:nvPr/>
        </p:nvPicPr>
        <p:blipFill>
          <a:blip r:embed="rId4"/>
          <a:srcRect/>
          <a:stretch>
            <a:fillRect/>
          </a:stretch>
        </p:blipFill>
        <p:spPr bwMode="auto">
          <a:xfrm>
            <a:off x="485775" y="1295400"/>
            <a:ext cx="123825" cy="200025"/>
          </a:xfrm>
          <a:prstGeom prst="rect">
            <a:avLst/>
          </a:prstGeom>
          <a:noFill/>
          <a:ln w="9525">
            <a:noFill/>
            <a:miter lim="800000"/>
            <a:headEnd/>
            <a:tailEnd/>
          </a:ln>
        </p:spPr>
      </p:pic>
      <p:sp>
        <p:nvSpPr>
          <p:cNvPr id="6" name="矩形 5"/>
          <p:cNvSpPr/>
          <p:nvPr/>
        </p:nvSpPr>
        <p:spPr>
          <a:xfrm>
            <a:off x="0" y="5349875"/>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这首词语言简洁,内容深刻含蓄。初读全词,似乎作者寄情山水,与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青山明月相交游,心情轻松愉快。细加品味则不然。词中描写的是岁暮天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寒,素月清辉与澄澈的溪水相映,词人孑然一身居于山中溪畔,长夜无眠,独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咏《离骚》。这是一幅多么凄清、幽独而又含有晶莹色泽的图画!这图画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中的主人公,不正是有志难申、怀才不遇、忧国忧民的作者形象吗?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2.阅读下面的宋词,然后回答问题。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减字木兰花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苏 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莺初解语,最是一年春好处。微雨如酥,草色遥看近却无。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休辞醉倒,花不看开人易老。莫待春回,颠倒红英间绿苔。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结合全词,简要分析词中所表达的思想感情。</a:t>
            </a:r>
            <a:endParaRPr lang="zh-CN" altLang="en-US" dirty="0">
              <a:latin typeface="+mn-lt"/>
              <a:ea typeface="+mn-ea"/>
            </a:endParaRPr>
          </a:p>
        </p:txBody>
      </p:sp>
      <p:pic>
        <p:nvPicPr>
          <p:cNvPr id="417794" name="图片 3" descr="textimage194.jpeg"/>
          <p:cNvPicPr>
            <a:picLocks noChangeAspect="1"/>
          </p:cNvPicPr>
          <p:nvPr/>
        </p:nvPicPr>
        <p:blipFill>
          <a:blip r:embed="rId3"/>
          <a:srcRect/>
          <a:stretch>
            <a:fillRect/>
          </a:stretch>
        </p:blipFill>
        <p:spPr bwMode="auto">
          <a:xfrm>
            <a:off x="547688" y="1295400"/>
            <a:ext cx="180975" cy="190500"/>
          </a:xfrm>
          <a:prstGeom prst="rect">
            <a:avLst/>
          </a:prstGeom>
          <a:noFill/>
          <a:ln w="9525">
            <a:noFill/>
            <a:miter lim="800000"/>
            <a:headEnd/>
            <a:tailEnd/>
          </a:ln>
        </p:spPr>
      </p:pic>
      <p:sp>
        <p:nvSpPr>
          <p:cNvPr id="4" name="矩形 3"/>
          <p:cNvSpPr/>
          <p:nvPr/>
        </p:nvSpPr>
        <p:spPr>
          <a:xfrm>
            <a:off x="0" y="1062038"/>
            <a:ext cx="9144000" cy="2366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由上阕“最是一年春好处”表达了作者对美好春光的喜爱赞美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之情;下阕“休辞醉倒,花不看开人易老”说明作者不忍看落花飘散绿苔丛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生的景象,表达了作者的惜春、伤春之情和对青春易逝、人生易老的感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词的下阕大意是不要以醉倒为借口不去看花,人生易老,这辈子能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看到几次花开?等到春要归去了,落花满地,绿苔丛生,再想看就晚了。由此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不难看出作者的爱春、惜春、伤春之情。</a:t>
            </a:r>
            <a:endParaRPr lang="zh-CN" altLang="en-US" dirty="0">
              <a:latin typeface="+mn-lt"/>
              <a:ea typeface="+mn-ea"/>
            </a:endParaRPr>
          </a:p>
        </p:txBody>
      </p:sp>
      <p:pic>
        <p:nvPicPr>
          <p:cNvPr id="419842" name="图片 3" descr="textimage196.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pic>
        <p:nvPicPr>
          <p:cNvPr id="419843" name="图片 4" descr="textimage197.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分析诗歌思想情感应注意以下几点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1.应联系诗人的生平事迹、创作风格。如辛弃疾曾经在抗金斗争的最前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线出生入死,南归之后又遭到投降派的排挤打击,所以其词多为回忆过去如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火如荼的战斗生活,或表达报国无门的愤懑情绪,风格豪放悲慨。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2.应联系诗人所处的时代背景。如唐代国力强盛,投笔从戎的知识分子大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多精神昂扬,情感豪迈,反映在边塞诗的创作中,虽有对塞外恶劣环境的描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写,也有对故乡亲人的深切思念,但更多的是同仇敌忾的豪情,保家卫国的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决心,因而格调高亢,情绪激荡。而宋代则大不相同,积贫积弱、国力衰微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的宋朝已没有了大唐的气象,在知识分子的笔下,豪迈之气少了,悲凉之气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多了,雄伟气魄少了,家国之愁多了。</a:t>
            </a:r>
            <a:endParaRPr lang="zh-CN" altLang="en-US">
              <a:latin typeface="+mn-lt"/>
              <a:ea typeface="+mn-ea"/>
            </a:endParaRPr>
          </a:p>
        </p:txBody>
      </p:sp>
      <p:pic>
        <p:nvPicPr>
          <p:cNvPr id="421890" name="图片 3" descr="textimage198.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3.避免先入为主,具体诗歌具体分析。许多大诗人往往是多面手,其诗歌的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风格也是丰富多彩的,比如杜甫的诗歌风格固然以沉郁为多,常常抒写忧国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忧民的慨叹,但也有像“两个黄鹂鸣翠柳,一行白鹭上青天”这样轻快明丽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的诗句;李清照的词风固然多为婉约凄切之作,但也有“九万里风鹏正举。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风休住,蓬舟吹取三山去”这样豪迈的诗句。因此在赏析的时候应具体作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品具体分析,切忌生搬硬套。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4.细读序言和注释。许多古代诗词的前面都有一个不长的“序”,或在诗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后附有注释,有的交代了创作的年代,有的交代了创作的缘由,有的交代了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创作的经过,有的交代了创作的背景,有的又为整个作品奠定了情感基调,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它对理解作品的思想内容也是至关重要的,因而不能忽视。</a:t>
            </a:r>
            <a:endParaRPr lang="zh-CN" altLang="en-US">
              <a:latin typeface="+mn-lt"/>
              <a:ea typeface="+mn-ea"/>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评价观点态度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作者的态度包括:对事物、人物的态度,对社会现实的态度,对历史事件、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历史人物的态度,对人生感悟的倾吐,等等。所谓评价,是指在把握文中观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点和作者态度的基础上,对作者的观点和态度做出自己的评价。如:文章的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观点是否正确,认识是否全面,论述是否透彻,感情是否健康,对读者有什么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有益的启示,在今天有什么现实意义,等等。有时还需要对别人的评价进行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分析比较,做出正确的判断。</a:t>
            </a:r>
            <a:endParaRPr lang="zh-CN" altLang="en-US" dirty="0">
              <a:latin typeface="+mn-lt"/>
              <a:ea typeface="+mn-ea"/>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阅读下面这首宋词,联系其写作背景,回答问题。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临江仙</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[宋]侯蒙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未遇行藏谁肯信,如今方表名踪。无端良匠画形容。当风轻借力,一举入高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才得吹嘘身渐稳,只疑远赴蟾宫。雨余时候夕阳红。几人平地上,看我碧霄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据宋人洪迈《夷坚志》记载:侯蒙其貌不扬,年长无成,屡屡被人讥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笑。有轻薄少年画其形貌于风筝上,侯蒙见之大笑,作《临江仙》词题其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上。后一举登第,官至宰相。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这首词体现了侯蒙什么样的人生态度?请结合词作予以简析。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①侯蒙幽默诙谐。如戏称画他形貌的人为“良匠”,机智地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应对别人的嘲讽。②侯蒙乐观自信。别人把他的形貌画在风筝上送入天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空,他不自卑,而是想象成去“蟾宫”折桂。③侯蒙志向高远。如结句所表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达的:等到我事业有成时,“看我”怎样在“碧霄中”自由驰骋吧!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解答本题时要注意有整体意识,结合诗词的题目、诗句、注释去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理解,特别是不要忽略了所给的注释中的信息。解答时首先要对诗词进行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文字的理解、内容的梳理;其次要对诗词中的表达技巧进行赏析;再次要认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真咀嚼文中的重要句子、关键字词,进而对全诗从形式、内容上有一个深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刻的把握。理解诗词内容是正确评价作者观点态度的关键,联系注释中的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侯蒙遇人讥笑,“后一举登第”,戏称画他形貌的人为“良匠”,“看我碧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霄中”等,可以总结出诗人的人生态度:幽默、乐观、志向高远。注意回答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时要结合具体诗句来分析印证,而不只是空洞地下结论。 </a:t>
            </a:r>
            <a:endParaRPr lang="zh-CN" altLang="en-US" dirty="0">
              <a:latin typeface="+mn-lt"/>
              <a:ea typeface="+mn-ea"/>
            </a:endParaRPr>
          </a:p>
        </p:txBody>
      </p:sp>
      <p:pic>
        <p:nvPicPr>
          <p:cNvPr id="430082" name="图片 3" descr="textimage200.jpeg"/>
          <p:cNvPicPr>
            <a:picLocks noChangeAspect="1"/>
          </p:cNvPicPr>
          <p:nvPr/>
        </p:nvPicPr>
        <p:blipFill>
          <a:blip r:embed="rId3"/>
          <a:srcRect/>
          <a:stretch>
            <a:fillRect/>
          </a:stretch>
        </p:blipFill>
        <p:spPr bwMode="auto">
          <a:xfrm>
            <a:off x="538163" y="2992438"/>
            <a:ext cx="180975" cy="190500"/>
          </a:xfrm>
          <a:prstGeom prst="rect">
            <a:avLst/>
          </a:prstGeom>
          <a:noFill/>
          <a:ln w="9525">
            <a:noFill/>
            <a:miter lim="800000"/>
            <a:headEnd/>
            <a:tailEnd/>
          </a:ln>
        </p:spPr>
      </p:pic>
      <p:pic>
        <p:nvPicPr>
          <p:cNvPr id="430083" name="图片 3" descr="textimage199.jpeg"/>
          <p:cNvPicPr>
            <a:picLocks noChangeAspect="1"/>
          </p:cNvPicPr>
          <p:nvPr/>
        </p:nvPicPr>
        <p:blipFill>
          <a:blip r:embed="rId3"/>
          <a:srcRect/>
          <a:stretch>
            <a:fillRect/>
          </a:stretch>
        </p:blipFill>
        <p:spPr bwMode="auto">
          <a:xfrm>
            <a:off x="533400" y="1135063"/>
            <a:ext cx="180975" cy="190500"/>
          </a:xfrm>
          <a:prstGeom prst="rect">
            <a:avLst/>
          </a:prstGeom>
          <a:noFill/>
          <a:ln w="9525">
            <a:noFill/>
            <a:miter lim="800000"/>
            <a:headEnd/>
            <a:tailEnd/>
          </a:ln>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662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评价作者观点态度题答题步骤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1.结合原诗相关内容,概括出作者的观点态度。要有得分点意识,答出关键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2.通过分析所涉及诗句的内容来分析评价诗歌主旨或内容。注意点面结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合,所谓的“点”,就是分析所涉及的诗句分别写了什么;所谓的“面”,就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是概括写出对诗歌相关内容的整体认识或总体评价。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3.根据题目要求,有时还需要用历史的眼光、辩证的方法对作者的观点态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度给予中肯的评价。评价时可联系全诗也可联系现实。</a:t>
            </a:r>
            <a:endParaRPr lang="zh-CN" altLang="en-US" dirty="0">
              <a:latin typeface="+mn-lt"/>
              <a:ea typeface="+mn-ea"/>
            </a:endParaRPr>
          </a:p>
        </p:txBody>
      </p:sp>
      <p:pic>
        <p:nvPicPr>
          <p:cNvPr id="432130" name="图片 3" descr="textimage201.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1.阅读下面这首词,完成问题。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西江月　黄陵庙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张孝祥</a:t>
            </a:r>
            <a:r>
              <a:rPr lang="zh-CN" altLang="en-US" sz="1515" kern="0" baseline="59000" dirty="0">
                <a:solidFill>
                  <a:srgbClr val="000000"/>
                </a:solidFill>
                <a:latin typeface="Times New Roman" pitchFamily="65" charset="-122"/>
                <a:ea typeface="宋体" pitchFamily="65" charset="-122"/>
              </a:rPr>
              <a:t>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满载一船秋色,平铺十里湖光。波神</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留我看斜阳,唤起鳞鳞细浪。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明日风回更好,今宵露宿何妨?水晶宫里奏《霓裳》,准拟</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岳阳楼上。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①张孝祥:南宋初词人。这首词,因船行洞庭湖畔黄陵庙下为风浪所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阻而作。作者与友人信中提到:“某离长沙且十日,尚在黄陵庙下,波神风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伯亦善戏矣。”②波神:水神。③准拟:准定。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在这首词中,作者是以怎样的胸怀对待风波险阻的?举出两处具体描写,略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做分析。</a:t>
            </a:r>
            <a:endParaRPr lang="zh-CN" altLang="en-US" dirty="0">
              <a:latin typeface="+mn-lt"/>
              <a:ea typeface="+mn-ea"/>
            </a:endParaRPr>
          </a:p>
        </p:txBody>
      </p:sp>
      <p:pic>
        <p:nvPicPr>
          <p:cNvPr id="434178" name="图片 4" descr="textimage202.jpeg"/>
          <p:cNvPicPr>
            <a:picLocks noChangeAspect="1"/>
          </p:cNvPicPr>
          <p:nvPr/>
        </p:nvPicPr>
        <p:blipFill>
          <a:blip r:embed="rId3"/>
          <a:srcRect/>
          <a:stretch>
            <a:fillRect/>
          </a:stretch>
        </p:blipFill>
        <p:spPr bwMode="auto">
          <a:xfrm>
            <a:off x="519113" y="1276350"/>
            <a:ext cx="123825" cy="2000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一、选文特点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1.近三年,课标卷的古代诗歌阅读题,以唐宋诗词为阅读文本,而且所选诗词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“言不甚深,语不甚俗,典不冷僻”,为考生备考提供了导向。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2.选文不避名家,著名诗人词人纷纷登场。这样使考生容易上手,思路易打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开,同时也是对考生文学文化知识积累的一种隐性考查。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3.题材类型以抒情咏怀类诗词为主。考生在复习备考中应对送别类、怀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古类、思亲类、咏物类、田园类、边塞类等类别的诗词重点关注。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二、考查形式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古代诗歌阅读在题量、题型、分值上一直比较稳定,两道简答题,共11分。</a:t>
            </a:r>
            <a:endParaRPr lang="zh-CN" altLang="en-US" dirty="0">
              <a:latin typeface="+mn-lt"/>
              <a:ea typeface="+mn-ea"/>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达观、豪迈的胸怀。“波神留我看斜阳,唤起鳞鳞细浪”两句,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作者不说自己的行程为大风浪所阻,而是抒写想象的意象,水神怀着深情挽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留他欣赏那美好的夕照景象。“明日风回更好,今宵露宿何妨?”面对风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浪阻遏行舟的情况,作者处之泰然。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在这首词中,作者倾注了浓烈的主观色彩,有浪漫的想象,显示了他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的英姿奇气以及豪迈的气势,展示了他的杰出才华和独具的词作风采。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2.阅读下面这首唐诗,回答问题。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子夜吴歌　秋歌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 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长安一片月,万户捣衣声。          秋风吹不尽,总是玉关情。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何日平胡虏,良人罢远征?</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前人曾说过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余窃谓删去末两句做绝句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更觉浑含无尽。”你是否同意这个说法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请说说理由。</a:t>
            </a:r>
            <a:endParaRPr lang="zh-CN" altLang="en-US" dirty="0">
              <a:latin typeface="+mn-lt"/>
              <a:ea typeface="+mn-ea"/>
            </a:endParaRPr>
          </a:p>
        </p:txBody>
      </p:sp>
      <p:pic>
        <p:nvPicPr>
          <p:cNvPr id="436226" name="图片 3" descr="textimage204.jpeg"/>
          <p:cNvPicPr>
            <a:picLocks noChangeAspect="1"/>
          </p:cNvPicPr>
          <p:nvPr/>
        </p:nvPicPr>
        <p:blipFill>
          <a:blip r:embed="rId3"/>
          <a:srcRect/>
          <a:stretch>
            <a:fillRect/>
          </a:stretch>
        </p:blipFill>
        <p:spPr bwMode="auto">
          <a:xfrm>
            <a:off x="571500" y="2616200"/>
            <a:ext cx="180975" cy="190500"/>
          </a:xfrm>
          <a:prstGeom prst="rect">
            <a:avLst/>
          </a:prstGeom>
          <a:noFill/>
          <a:ln w="9525">
            <a:noFill/>
            <a:miter lim="800000"/>
            <a:headEnd/>
            <a:tailEnd/>
          </a:ln>
        </p:spPr>
      </p:pic>
      <p:pic>
        <p:nvPicPr>
          <p:cNvPr id="436227" name="图片 3" descr="textimage203.jpeg"/>
          <p:cNvPicPr>
            <a:picLocks noChangeAspect="1"/>
          </p:cNvPicPr>
          <p:nvPr/>
        </p:nvPicPr>
        <p:blipFill>
          <a:blip r:embed="rId3"/>
          <a:srcRect/>
          <a:stretch>
            <a:fillRect/>
          </a:stretch>
        </p:blipFill>
        <p:spPr bwMode="auto">
          <a:xfrm>
            <a:off x="552450" y="777875"/>
            <a:ext cx="180975" cy="190500"/>
          </a:xfrm>
          <a:prstGeom prst="rect">
            <a:avLst/>
          </a:prstGeom>
          <a:noFill/>
          <a:ln w="9525">
            <a:noFill/>
            <a:miter lim="800000"/>
            <a:headEnd/>
            <a:tailEnd/>
          </a:ln>
        </p:spPr>
      </p:pic>
      <p:sp>
        <p:nvSpPr>
          <p:cNvPr id="5" name="矩形 4"/>
          <p:cNvSpPr/>
          <p:nvPr/>
        </p:nvSpPr>
        <p:spPr>
          <a:xfrm>
            <a:off x="0" y="704850"/>
            <a:ext cx="9144000" cy="2724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329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(示例1)同意。理由:第四句中的“玉关情”写的是女子思念征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人,而女子思念征人的哀怨已经涵盖了诗歌最后两句“何日平胡虏,良人罢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远征”的诗意,删去后不会影响诗意的表达,反而更显精练含蓄。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(示例2)不同意。理由:最后两句“何日平胡虏,良人罢远征”加深了对前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面“玉关情”的内容的表达,由亲人之情上升到家国之爱,扩展了诗歌的内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容,升华了诗歌的境界。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首先认真研读诗歌和前人的评价。诗歌的前四句很明显是写一</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个女子思念出征之人的哀怨之情的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考生完全可以从“捣衣声”和“玉关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情”这六个字中感受得到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而最后两句虽然也是写这种哀怨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却忽然跃上了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一个台阶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因为她把这种个人的哀怨寄托于对国家平息外患的希望上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最后两句的内容要明显深于前面四句。由此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形成自己的看法。再去结合</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原诗句具体分析你观点的依据。</a:t>
            </a:r>
            <a:endParaRPr lang="zh-CN" altLang="en-US" dirty="0">
              <a:latin typeface="+mn-lt"/>
              <a:ea typeface="+mn-ea"/>
            </a:endParaRPr>
          </a:p>
        </p:txBody>
      </p:sp>
      <p:pic>
        <p:nvPicPr>
          <p:cNvPr id="438274" name="图片 3" descr="textimage205.jpeg"/>
          <p:cNvPicPr>
            <a:picLocks noChangeAspect="1"/>
          </p:cNvPicPr>
          <p:nvPr/>
        </p:nvPicPr>
        <p:blipFill>
          <a:blip r:embed="rId3"/>
          <a:srcRect/>
          <a:stretch>
            <a:fillRect/>
          </a:stretch>
        </p:blipFill>
        <p:spPr bwMode="auto">
          <a:xfrm>
            <a:off x="549275" y="1152525"/>
            <a:ext cx="180975" cy="190500"/>
          </a:xfrm>
          <a:prstGeom prst="rect">
            <a:avLst/>
          </a:prstGeom>
          <a:noFill/>
          <a:ln w="9525">
            <a:noFill/>
            <a:miter lim="800000"/>
            <a:headEnd/>
            <a:tailEnd/>
          </a:ln>
        </p:spPr>
      </p:pic>
      <p:pic>
        <p:nvPicPr>
          <p:cNvPr id="438275" name="图片 4" descr="textimage206.jpeg"/>
          <p:cNvPicPr>
            <a:picLocks noChangeAspect="1"/>
          </p:cNvPicPr>
          <p:nvPr/>
        </p:nvPicPr>
        <p:blipFill>
          <a:blip r:embed="rId3"/>
          <a:srcRect/>
          <a:stretch>
            <a:fillRect/>
          </a:stretch>
        </p:blipFill>
        <p:spPr bwMode="auto">
          <a:xfrm>
            <a:off x="519113" y="3873500"/>
            <a:ext cx="180975" cy="190500"/>
          </a:xfrm>
          <a:prstGeom prst="rect">
            <a:avLst/>
          </a:prstGeom>
          <a:noFill/>
          <a:ln w="9525">
            <a:noFill/>
            <a:miter lim="800000"/>
            <a:headEnd/>
            <a:tailEnd/>
          </a:ln>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38263"/>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评价作者的观点与态度时应注意以下几点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1.把握作者的观点与态度要从一首诗的整体上去考虑,不能忽略对语言、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形象、表达技巧等诗歌外在形式的赏析而去架空分析。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2.对作者的观点与态度的概括要准确、恰当,不夸大,不缩小,不绝对化。要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用历史的观点去看古人,不能用今天的眼光去评价古人的思想观点和态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3.要因诗论诗,因人论诗,因事论诗。因事论诗不能随便“套用”某首诗的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评价内容,尤其要防止想当然式地搬用某些现成的词语,使得评价似是而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非,言不及义。鉴赏时要认真体味,仔细分析,依据特定的诗、特定的作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者、特定的时代做出特定的分析。</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4.概括时要注意完整性、全面性,要防止以偏概全。</a:t>
            </a:r>
            <a:endParaRPr lang="zh-CN" altLang="en-US" dirty="0">
              <a:latin typeface="+mn-lt"/>
              <a:ea typeface="+mn-ea"/>
            </a:endParaRPr>
          </a:p>
        </p:txBody>
      </p:sp>
      <p:pic>
        <p:nvPicPr>
          <p:cNvPr id="440322" name="图片 3" descr="textimage207.jpeg"/>
          <p:cNvPicPr>
            <a:picLocks noChangeAspect="1"/>
          </p:cNvPicPr>
          <p:nvPr/>
        </p:nvPicPr>
        <p:blipFill>
          <a:blip r:embed="rId3"/>
          <a:srcRect/>
          <a:stretch>
            <a:fillRect/>
          </a:stretch>
        </p:blipFill>
        <p:spPr bwMode="auto">
          <a:xfrm>
            <a:off x="542925" y="990600"/>
            <a:ext cx="8101013" cy="347663"/>
          </a:xfrm>
          <a:prstGeom prst="rect">
            <a:avLst/>
          </a:prstGeom>
          <a:noFill/>
          <a:ln w="9525">
            <a:noFill/>
            <a:miter lim="800000"/>
            <a:headEnd/>
            <a:tailEnd/>
          </a:ln>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97000"/>
            <a:ext cx="8505825" cy="15224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古代诗歌中常见的人物形象</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诗中“我”的形象也就是抒情主人公的形象,实际上是“诗化了的作者”,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是作者在诗中的“代言人”。在古代诗歌中,一般有下面几种形象类型:</a:t>
            </a:r>
            <a:endParaRPr lang="zh-CN" altLang="en-US" dirty="0">
              <a:latin typeface="+mn-lt"/>
              <a:ea typeface="+mn-ea"/>
            </a:endParaRPr>
          </a:p>
        </p:txBody>
      </p:sp>
      <p:pic>
        <p:nvPicPr>
          <p:cNvPr id="442370" name="图片 3" descr="textimage209.jpeg"/>
          <p:cNvPicPr>
            <a:picLocks noChangeAspect="1"/>
          </p:cNvPicPr>
          <p:nvPr/>
        </p:nvPicPr>
        <p:blipFill>
          <a:blip r:embed="rId3"/>
          <a:srcRect/>
          <a:stretch>
            <a:fillRect/>
          </a:stretch>
        </p:blipFill>
        <p:spPr bwMode="auto">
          <a:xfrm>
            <a:off x="692150" y="1489075"/>
            <a:ext cx="1236663" cy="376238"/>
          </a:xfrm>
          <a:prstGeom prst="rect">
            <a:avLst/>
          </a:prstGeom>
          <a:noFill/>
          <a:ln w="9525">
            <a:noFill/>
            <a:miter lim="800000"/>
            <a:headEnd/>
            <a:tailEnd/>
          </a:ln>
        </p:spPr>
      </p:pic>
      <p:grpSp>
        <p:nvGrpSpPr>
          <p:cNvPr id="442371" name="组合 3"/>
          <p:cNvGrpSpPr>
            <a:grpSpLocks/>
          </p:cNvGrpSpPr>
          <p:nvPr/>
        </p:nvGrpSpPr>
        <p:grpSpPr bwMode="auto">
          <a:xfrm>
            <a:off x="3143250" y="704850"/>
            <a:ext cx="2000250" cy="601663"/>
            <a:chOff x="3571875" y="1314450"/>
            <a:chExt cx="2000250" cy="600884"/>
          </a:xfrm>
        </p:grpSpPr>
        <p:sp>
          <p:nvSpPr>
            <p:cNvPr id="5" name="对角圆角矩形 4"/>
            <p:cNvSpPr/>
            <p:nvPr/>
          </p:nvSpPr>
          <p:spPr>
            <a:xfrm>
              <a:off x="3571875" y="1314450"/>
              <a:ext cx="2000250" cy="561247"/>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442373" name="TextBox 5"/>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4572000"/>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人物形象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例　子</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傲视权贵、傲岸不羁的形象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如李白。“安能摧眉折腰事权贵,使我不得开心颜”表现</a:t>
                      </a:r>
                      <a:r>
                        <a:t/>
                      </a:r>
                      <a:br/>
                      <a:r>
                        <a:rPr lang="zh-CN" altLang="en-US" sz="1190" kern="0" dirty="0" smtClean="0">
                          <a:solidFill>
                            <a:srgbClr val="000000"/>
                          </a:solidFill>
                          <a:latin typeface="Times New Roman" pitchFamily="65" charset="-122"/>
                          <a:ea typeface="宋体" pitchFamily="65" charset="-122"/>
                        </a:rPr>
                        <a:t>了李白淡于富贵、傲视权贵的思想,塑造了一个不慕权</a:t>
                      </a:r>
                      <a:r>
                        <a:t/>
                      </a:r>
                      <a:br/>
                      <a:r>
                        <a:rPr lang="zh-CN" altLang="en-US" sz="1190" kern="0" dirty="0" smtClean="0">
                          <a:solidFill>
                            <a:srgbClr val="000000"/>
                          </a:solidFill>
                          <a:latin typeface="Times New Roman" pitchFamily="65" charset="-122"/>
                          <a:ea typeface="宋体" pitchFamily="65" charset="-122"/>
                        </a:rPr>
                        <a:t>贵、豪放洒脱、傲岸不羁的形象。</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心忧天下、忧国忧民的形象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如杜甫。“安得广厦千万间,大庇天下寒士俱欢颜!风雨不</a:t>
                      </a:r>
                      <a:r>
                        <a:t/>
                      </a:r>
                      <a:br/>
                      <a:r>
                        <a:rPr lang="zh-CN" altLang="en-US" sz="1190" kern="0" dirty="0" smtClean="0">
                          <a:solidFill>
                            <a:srgbClr val="000000"/>
                          </a:solidFill>
                          <a:latin typeface="Times New Roman" pitchFamily="65" charset="-122"/>
                          <a:ea typeface="宋体" pitchFamily="65" charset="-122"/>
                        </a:rPr>
                        <a:t>动安如山。呜呼!何时眼前突兀见此屋,吾庐独破受冻死亦</a:t>
                      </a:r>
                      <a:r>
                        <a:t/>
                      </a:r>
                      <a:br/>
                      <a:r>
                        <a:rPr lang="zh-CN" altLang="en-US" sz="1190" kern="0" dirty="0" smtClean="0">
                          <a:solidFill>
                            <a:srgbClr val="000000"/>
                          </a:solidFill>
                          <a:latin typeface="Times New Roman" pitchFamily="65" charset="-122"/>
                          <a:ea typeface="宋体" pitchFamily="65" charset="-122"/>
                        </a:rPr>
                        <a:t>足!”诗人并不仅仅停留在个人的哀怨中,而能推己及人,</a:t>
                      </a:r>
                      <a:r>
                        <a:t/>
                      </a:r>
                      <a:br/>
                      <a:r>
                        <a:rPr lang="zh-CN" altLang="en-US" sz="1190" kern="0" dirty="0" smtClean="0">
                          <a:solidFill>
                            <a:srgbClr val="000000"/>
                          </a:solidFill>
                          <a:latin typeface="Times New Roman" pitchFamily="65" charset="-122"/>
                          <a:ea typeface="宋体" pitchFamily="65" charset="-122"/>
                        </a:rPr>
                        <a:t>表现了他忧国忧民的性格。</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寄情山水 、归隐田园的隐者形象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如陶渊明。“采菊东篱下,悠然见南山”展现的是悠游自</a:t>
                      </a:r>
                      <a:r>
                        <a:t/>
                      </a:r>
                      <a:br/>
                      <a:r>
                        <a:rPr lang="zh-CN" altLang="en-US" sz="1190" kern="0" dirty="0" smtClean="0">
                          <a:solidFill>
                            <a:srgbClr val="000000"/>
                          </a:solidFill>
                          <a:latin typeface="Times New Roman" pitchFamily="65" charset="-122"/>
                          <a:ea typeface="宋体" pitchFamily="65" charset="-122"/>
                        </a:rPr>
                        <a:t>在的隐居生活,表现出诗人对官场的厌恶,对田园的喜爱。</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怀才不遇、壮志难酬的形象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如陈子昂。《登幽州台歌》写前不见圣贤之君,后不见贤</a:t>
                      </a:r>
                      <a:r>
                        <a:t/>
                      </a:r>
                      <a:br/>
                      <a:r>
                        <a:rPr lang="zh-CN" altLang="en-US" sz="1190" kern="0" dirty="0" smtClean="0">
                          <a:solidFill>
                            <a:srgbClr val="000000"/>
                          </a:solidFill>
                          <a:latin typeface="Times New Roman" pitchFamily="65" charset="-122"/>
                          <a:ea typeface="宋体" pitchFamily="65" charset="-122"/>
                        </a:rPr>
                        <a:t>明之主,想起天地茫茫悠悠无限,不觉悲伤得流下眼泪。塑</a:t>
                      </a:r>
                      <a:r>
                        <a:t/>
                      </a:r>
                      <a:br/>
                      <a:r>
                        <a:rPr lang="zh-CN" altLang="en-US" sz="1190" kern="0" dirty="0" smtClean="0">
                          <a:solidFill>
                            <a:srgbClr val="000000"/>
                          </a:solidFill>
                          <a:latin typeface="Times New Roman" pitchFamily="65" charset="-122"/>
                          <a:ea typeface="宋体" pitchFamily="65" charset="-122"/>
                        </a:rPr>
                        <a:t>造了一个空怀报国为民之心却不得施展的怀才不遇的知</a:t>
                      </a:r>
                      <a:r>
                        <a:t/>
                      </a:r>
                      <a:br/>
                      <a:r>
                        <a:rPr lang="zh-CN" altLang="en-US" sz="1190" kern="0" dirty="0" smtClean="0">
                          <a:solidFill>
                            <a:srgbClr val="000000"/>
                          </a:solidFill>
                          <a:latin typeface="Times New Roman" pitchFamily="65" charset="-122"/>
                          <a:ea typeface="宋体" pitchFamily="65" charset="-122"/>
                        </a:rPr>
                        <a:t>识分子形象。</a:t>
                      </a:r>
                    </a:p>
                  </a:txBody>
                  <a:tcPr marL="45720" marR="45720"/>
                </a:tc>
              </a:tr>
            </a:tbl>
          </a:graphicData>
        </a:graphic>
      </p:graphicFrame>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3052763"/>
        </p:xfrm>
        <a:graphic>
          <a:graphicData uri="http://schemas.openxmlformats.org/drawingml/2006/table">
            <a:tbl>
              <a:tblPr/>
              <a:tblGrid>
                <a:gridCol w="3870000"/>
                <a:gridCol w="3870000"/>
              </a:tblGrid>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矢志报国、慷慨愤世的形象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如陆游和辛弃疾。两位诗人的许多诗歌都反映出他们忠</a:t>
                      </a:r>
                      <a:r>
                        <a:t/>
                      </a:r>
                      <a:br/>
                      <a:r>
                        <a:rPr lang="zh-CN" altLang="en-US" sz="1190" kern="0" dirty="0" smtClean="0">
                          <a:solidFill>
                            <a:srgbClr val="000000"/>
                          </a:solidFill>
                          <a:latin typeface="Times New Roman" pitchFamily="65" charset="-122"/>
                          <a:ea typeface="宋体" pitchFamily="65" charset="-122"/>
                        </a:rPr>
                        <a:t>心报国,而不被重用的情感。如《十一月四日风雨大作》</a:t>
                      </a:r>
                      <a:r>
                        <a:t/>
                      </a:r>
                      <a:br/>
                      <a:r>
                        <a:rPr lang="zh-CN" altLang="en-US" sz="1190" kern="0" dirty="0" smtClean="0">
                          <a:solidFill>
                            <a:srgbClr val="000000"/>
                          </a:solidFill>
                          <a:latin typeface="Times New Roman" pitchFamily="65" charset="-122"/>
                          <a:ea typeface="宋体" pitchFamily="65" charset="-122"/>
                        </a:rPr>
                        <a:t>《破阵子》等诗词中的主人公形象。</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友人送别、思念故乡的形象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如李白的《赠汪伦》、王维的《九月九日忆山东兄弟》</a:t>
                      </a:r>
                      <a:r>
                        <a:t/>
                      </a:r>
                      <a:br/>
                      <a:r>
                        <a:rPr lang="zh-CN" altLang="en-US" sz="1190" kern="0" dirty="0" smtClean="0">
                          <a:solidFill>
                            <a:srgbClr val="000000"/>
                          </a:solidFill>
                          <a:latin typeface="Times New Roman" pitchFamily="65" charset="-122"/>
                          <a:ea typeface="宋体" pitchFamily="65" charset="-122"/>
                        </a:rPr>
                        <a:t>中的主人公形象。</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献身边塞、反对征伐的形象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如王翰的《凉州词》、王昌龄的《出塞》刻画了忠心报</a:t>
                      </a:r>
                      <a:r>
                        <a:t/>
                      </a:r>
                      <a:br/>
                      <a:r>
                        <a:rPr lang="zh-CN" altLang="en-US" sz="1190" kern="0" dirty="0" smtClean="0">
                          <a:solidFill>
                            <a:srgbClr val="000000"/>
                          </a:solidFill>
                          <a:latin typeface="Times New Roman" pitchFamily="65" charset="-122"/>
                          <a:ea typeface="宋体" pitchFamily="65" charset="-122"/>
                        </a:rPr>
                        <a:t>国、献身边塞的主人公形象。</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爱恨情长的形象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如柳永的《雨霖铃》写与所爱女子离别时的无限忧伤和</a:t>
                      </a:r>
                      <a:r>
                        <a:t/>
                      </a:r>
                      <a:br/>
                      <a:r>
                        <a:rPr lang="zh-CN" altLang="en-US" sz="1190" kern="0" dirty="0" smtClean="0">
                          <a:solidFill>
                            <a:srgbClr val="000000"/>
                          </a:solidFill>
                          <a:latin typeface="Times New Roman" pitchFamily="65" charset="-122"/>
                          <a:ea typeface="宋体" pitchFamily="65" charset="-122"/>
                        </a:rPr>
                        <a:t>别后相思的绵绵情意,塑造了一个爱恨情长的艺术形象。</a:t>
                      </a:r>
                    </a:p>
                  </a:txBody>
                  <a:tcPr marL="45720" marR="45720"/>
                </a:tc>
              </a:tr>
            </a:tbl>
          </a:graphicData>
        </a:graphic>
      </p:graphicFrame>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[附]常用术语:不慕权贵、豪放洒脱、傲岸不羁、心忧天下、忧国忧民、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寄情山水、归隐田园、怀才不遇、壮志难酬、矢志报国、慷慨愤世、友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人送别、思念故乡、献身边塞、反对征伐、爱恨情长、建功立业、悯农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怜农、热爱山川、哀叹昔盛今衰等。</a:t>
            </a:r>
            <a:endParaRPr lang="zh-CN" altLang="en-US">
              <a:latin typeface="+mn-lt"/>
              <a:ea typeface="+mn-ea"/>
            </a:endParaRP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古代诗歌中常见的意象分类及其作用</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意象是分析、研究诗歌特有的名词,“意”是指诗人的主观情意,“象”是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指诗人感受到的客观物象,“意象”即意中之象,融入了诗人情思的形象。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如柳宗元的《江雪》:“千山鸟飞绝,万径人踪灭。孤舟蓑笠翁,独钓寒江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雪。”这首诗中的“千山”“鸟”“孤舟”“蓑笠翁”“寒江”“雪”,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就已经不再是简单的物象,而是熔铸了诗人的感情——不屈服于环境,傲然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倔强,充满主观情绪意味的意象了。正是这些独特的意象充分地表达了诗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人孤愤、倔强的思想感情。诗歌的意象,是构成优美诗篇的基础,也是读者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对诗的审美评价的依据。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(一)古代诗歌中常见的意象类别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1.送别类意象(或表达依依不舍之情,或叙写别后的思念)</a:t>
            </a:r>
            <a:endParaRPr lang="zh-CN" altLang="en-US">
              <a:latin typeface="+mn-lt"/>
              <a:ea typeface="+mn-ea"/>
            </a:endParaRPr>
          </a:p>
        </p:txBody>
      </p:sp>
      <p:pic>
        <p:nvPicPr>
          <p:cNvPr id="450562" name="图片 3" descr="textimage210.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3733800"/>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名 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解　析</a:t>
                      </a:r>
                    </a:p>
                  </a:txBody>
                  <a:tcPr marL="45720" marR="45720"/>
                </a:tc>
              </a:tr>
              <a:tr h="179510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杨柳</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它源于《诗经·小雅·采薇》“昔我往矣,杨柳依依。今我</a:t>
                      </a:r>
                      <a:r>
                        <a:t/>
                      </a:r>
                      <a:br/>
                      <a:r>
                        <a:rPr lang="zh-CN" altLang="en-US" sz="1190" kern="0" dirty="0" smtClean="0">
                          <a:solidFill>
                            <a:srgbClr val="000000"/>
                          </a:solidFill>
                          <a:latin typeface="Times New Roman" pitchFamily="65" charset="-122"/>
                          <a:ea typeface="宋体" pitchFamily="65" charset="-122"/>
                        </a:rPr>
                        <a:t>来思,雨雪霏霏”,杨柳的依依之态和惜别的依依之情融合</a:t>
                      </a:r>
                      <a:r>
                        <a:t/>
                      </a:r>
                      <a:br/>
                      <a:r>
                        <a:rPr lang="zh-CN" altLang="en-US" sz="1190" kern="0" dirty="0" smtClean="0">
                          <a:solidFill>
                            <a:srgbClr val="000000"/>
                          </a:solidFill>
                          <a:latin typeface="Times New Roman" pitchFamily="65" charset="-122"/>
                          <a:ea typeface="宋体" pitchFamily="65" charset="-122"/>
                        </a:rPr>
                        <a:t>在一起。“柳”与“留”谐音,古人在送别之时,往往折柳</a:t>
                      </a:r>
                      <a:r>
                        <a:t/>
                      </a:r>
                      <a:br/>
                      <a:r>
                        <a:rPr lang="zh-CN" altLang="en-US" sz="1190" kern="0" dirty="0" smtClean="0">
                          <a:solidFill>
                            <a:srgbClr val="000000"/>
                          </a:solidFill>
                          <a:latin typeface="Times New Roman" pitchFamily="65" charset="-122"/>
                          <a:ea typeface="宋体" pitchFamily="65" charset="-122"/>
                        </a:rPr>
                        <a:t>相送,以表达依依惜别的深情,以至许多文人用它来传达怨</a:t>
                      </a:r>
                      <a:r>
                        <a:t/>
                      </a:r>
                      <a:br/>
                      <a:r>
                        <a:rPr lang="zh-CN" altLang="en-US" sz="1190" kern="0" dirty="0" smtClean="0">
                          <a:solidFill>
                            <a:srgbClr val="000000"/>
                          </a:solidFill>
                          <a:latin typeface="Times New Roman" pitchFamily="65" charset="-122"/>
                          <a:ea typeface="宋体" pitchFamily="65" charset="-122"/>
                        </a:rPr>
                        <a:t>别、怀远等情思。如柳永《雨霖铃》中的“今宵酒醒何</a:t>
                      </a:r>
                      <a:r>
                        <a:t/>
                      </a:r>
                      <a:br/>
                      <a:r>
                        <a:rPr lang="zh-CN" altLang="en-US" sz="1190" kern="0" dirty="0" smtClean="0">
                          <a:solidFill>
                            <a:srgbClr val="000000"/>
                          </a:solidFill>
                          <a:latin typeface="Times New Roman" pitchFamily="65" charset="-122"/>
                          <a:ea typeface="宋体" pitchFamily="65" charset="-122"/>
                        </a:rPr>
                        <a:t>处?杨柳岸,晓风残月”等。</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长亭</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古代路旁置有亭子,供行旅停息休憩或饯别送行。如庾信</a:t>
                      </a:r>
                      <a:r>
                        <a:t/>
                      </a:r>
                      <a:br/>
                      <a:r>
                        <a:rPr lang="zh-CN" altLang="en-US" sz="1190" kern="0" dirty="0" smtClean="0">
                          <a:solidFill>
                            <a:srgbClr val="000000"/>
                          </a:solidFill>
                          <a:latin typeface="Times New Roman" pitchFamily="65" charset="-122"/>
                          <a:ea typeface="宋体" pitchFamily="65" charset="-122"/>
                        </a:rPr>
                        <a:t>《哀江南赋》:“十里五里,长亭短亭。”谓十里一长亭,</a:t>
                      </a:r>
                      <a:r>
                        <a:t/>
                      </a:r>
                      <a:br/>
                      <a:r>
                        <a:rPr lang="zh-CN" altLang="en-US" sz="1190" kern="0" dirty="0" smtClean="0">
                          <a:solidFill>
                            <a:srgbClr val="000000"/>
                          </a:solidFill>
                          <a:latin typeface="Times New Roman" pitchFamily="65" charset="-122"/>
                          <a:ea typeface="宋体" pitchFamily="65" charset="-122"/>
                        </a:rPr>
                        <a:t>五里一短亭。“长亭”成为一个蕴含着依依惜别之情的</a:t>
                      </a:r>
                      <a:r>
                        <a:t/>
                      </a:r>
                      <a:br/>
                      <a:r>
                        <a:rPr lang="zh-CN" altLang="en-US" sz="1190" kern="0" dirty="0" smtClean="0">
                          <a:solidFill>
                            <a:srgbClr val="000000"/>
                          </a:solidFill>
                          <a:latin typeface="Times New Roman" pitchFamily="65" charset="-122"/>
                          <a:ea typeface="宋体" pitchFamily="65" charset="-122"/>
                        </a:rPr>
                        <a:t>意象,在古代送别诗词中不断出现。如柳永《雨霖铃》中</a:t>
                      </a:r>
                      <a:r>
                        <a:t/>
                      </a:r>
                      <a:br/>
                      <a:r>
                        <a:rPr lang="zh-CN" altLang="en-US" sz="1190" kern="0" dirty="0" smtClean="0">
                          <a:solidFill>
                            <a:srgbClr val="000000"/>
                          </a:solidFill>
                          <a:latin typeface="Times New Roman" pitchFamily="65" charset="-122"/>
                          <a:ea typeface="宋体" pitchFamily="65" charset="-122"/>
                        </a:rPr>
                        <a:t>“寒蝉凄切,对长亭晚”等。</a:t>
                      </a:r>
                    </a:p>
                  </a:txBody>
                  <a:tcPr marL="45720" marR="45720"/>
                </a:tc>
              </a:tr>
            </a:tbl>
          </a:graphicData>
        </a:graphic>
      </p:graphicFrame>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3590925"/>
        </p:xfrm>
        <a:graphic>
          <a:graphicData uri="http://schemas.openxmlformats.org/drawingml/2006/table">
            <a:tbl>
              <a:tblPr/>
              <a:tblGrid>
                <a:gridCol w="3870000"/>
                <a:gridCol w="3870000"/>
              </a:tblGrid>
              <a:tr h="207028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南浦</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南浦多见于南方水路送别的诗词中,它成为送别诗词中的</a:t>
                      </a:r>
                      <a:r>
                        <a:t/>
                      </a:r>
                      <a:br/>
                      <a:r>
                        <a:rPr lang="zh-CN" altLang="en-US" sz="1190" kern="0" dirty="0" smtClean="0">
                          <a:solidFill>
                            <a:srgbClr val="000000"/>
                          </a:solidFill>
                          <a:latin typeface="Times New Roman" pitchFamily="65" charset="-122"/>
                          <a:ea typeface="宋体" pitchFamily="65" charset="-122"/>
                        </a:rPr>
                        <a:t>常见意象与屈原《九歌·河伯》中“子交手兮东行,送美人</a:t>
                      </a:r>
                      <a:r>
                        <a:t/>
                      </a:r>
                      <a:br/>
                      <a:r>
                        <a:rPr lang="zh-CN" altLang="en-US" sz="1190" kern="0" dirty="0" smtClean="0">
                          <a:solidFill>
                            <a:srgbClr val="000000"/>
                          </a:solidFill>
                          <a:latin typeface="Times New Roman" pitchFamily="65" charset="-122"/>
                          <a:ea typeface="宋体" pitchFamily="65" charset="-122"/>
                        </a:rPr>
                        <a:t>兮南浦”这一名句有很大关系。南朝文学家江淹作《别</a:t>
                      </a:r>
                      <a:r>
                        <a:t/>
                      </a:r>
                      <a:br/>
                      <a:r>
                        <a:rPr lang="zh-CN" altLang="en-US" sz="1190" kern="0" dirty="0" smtClean="0">
                          <a:solidFill>
                            <a:srgbClr val="000000"/>
                          </a:solidFill>
                          <a:latin typeface="Times New Roman" pitchFamily="65" charset="-122"/>
                          <a:ea typeface="宋体" pitchFamily="65" charset="-122"/>
                        </a:rPr>
                        <a:t>赋》:“春草碧色,春水绿波,送君南浦,伤如之何”之后,南</a:t>
                      </a:r>
                      <a:r>
                        <a:t/>
                      </a:r>
                      <a:br/>
                      <a:r>
                        <a:rPr lang="zh-CN" altLang="en-US" sz="1190" kern="0" dirty="0" smtClean="0">
                          <a:solidFill>
                            <a:srgbClr val="000000"/>
                          </a:solidFill>
                          <a:latin typeface="Times New Roman" pitchFamily="65" charset="-122"/>
                          <a:ea typeface="宋体" pitchFamily="65" charset="-122"/>
                        </a:rPr>
                        <a:t>浦在送别诗中明显多了起来;到唐宋送别诗词中出现得则</a:t>
                      </a:r>
                      <a:r>
                        <a:t/>
                      </a:r>
                      <a:br/>
                      <a:r>
                        <a:rPr lang="zh-CN" altLang="en-US" sz="1190" kern="0" dirty="0" smtClean="0">
                          <a:solidFill>
                            <a:srgbClr val="000000"/>
                          </a:solidFill>
                          <a:latin typeface="Times New Roman" pitchFamily="65" charset="-122"/>
                          <a:ea typeface="宋体" pitchFamily="65" charset="-122"/>
                        </a:rPr>
                        <a:t>更为普遍,如唐代白居易《南浦别》中的“南浦凄凄别,西</a:t>
                      </a:r>
                      <a:r>
                        <a:t/>
                      </a:r>
                      <a:br/>
                      <a:r>
                        <a:rPr lang="zh-CN" altLang="en-US" sz="1190" kern="0" dirty="0" smtClean="0">
                          <a:solidFill>
                            <a:srgbClr val="000000"/>
                          </a:solidFill>
                          <a:latin typeface="Times New Roman" pitchFamily="65" charset="-122"/>
                          <a:ea typeface="宋体" pitchFamily="65" charset="-122"/>
                        </a:rPr>
                        <a:t>风袅袅秋”等。</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酒</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酒除排解愁绪之外,还饱含着深深的祝福。将美酒和离情</a:t>
                      </a:r>
                      <a:r>
                        <a:t/>
                      </a:r>
                      <a:br/>
                      <a:r>
                        <a:rPr lang="zh-CN" altLang="en-US" sz="1190" kern="0" dirty="0" smtClean="0">
                          <a:solidFill>
                            <a:srgbClr val="000000"/>
                          </a:solidFill>
                          <a:latin typeface="Times New Roman" pitchFamily="65" charset="-122"/>
                          <a:ea typeface="宋体" pitchFamily="65" charset="-122"/>
                        </a:rPr>
                        <a:t>联系在一起的诗词多不胜举,如王维《渭城曲》中的“劝</a:t>
                      </a:r>
                      <a:r>
                        <a:t/>
                      </a:r>
                      <a:br/>
                      <a:r>
                        <a:rPr lang="zh-CN" altLang="en-US" sz="1190" kern="0" dirty="0" smtClean="0">
                          <a:solidFill>
                            <a:srgbClr val="000000"/>
                          </a:solidFill>
                          <a:latin typeface="Times New Roman" pitchFamily="65" charset="-122"/>
                          <a:ea typeface="宋体" pitchFamily="65" charset="-122"/>
                        </a:rPr>
                        <a:t>君更尽一杯酒,西出阳关无故人”,白居易《琵琶行》中的</a:t>
                      </a:r>
                      <a:r>
                        <a:t/>
                      </a:r>
                      <a:br/>
                      <a:r>
                        <a:rPr lang="zh-CN" altLang="en-US" sz="1190" kern="0" dirty="0" smtClean="0">
                          <a:solidFill>
                            <a:srgbClr val="000000"/>
                          </a:solidFill>
                          <a:latin typeface="Times New Roman" pitchFamily="65" charset="-122"/>
                          <a:ea typeface="宋体" pitchFamily="65" charset="-122"/>
                        </a:rPr>
                        <a:t>“醉不成欢惨将别,别时茫茫江浸月”等,都是以酒抒写别</a:t>
                      </a:r>
                      <a:r>
                        <a:t/>
                      </a:r>
                      <a:br/>
                      <a:r>
                        <a:rPr lang="zh-CN" altLang="en-US" sz="1190" kern="0" dirty="0" smtClean="0">
                          <a:solidFill>
                            <a:srgbClr val="000000"/>
                          </a:solidFill>
                          <a:latin typeface="Times New Roman" pitchFamily="65" charset="-122"/>
                          <a:ea typeface="宋体" pitchFamily="65" charset="-122"/>
                        </a:rPr>
                        <a:t>离之情。</a:t>
                      </a:r>
                    </a:p>
                  </a:txBody>
                  <a:tcPr marL="45720" marR="45720"/>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三、考查内容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1.鉴赏古代诗歌的形象,是高考诗歌阅读试题中出现频率很高的题目,包括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鉴赏景物形象、事物形象和人物形象。诗歌形象的常见考查角度很多,涉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及景(事)物的选取运用、景(事)物的形象特点、景(事)物的作用效果、景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(事)物蕴含的情感,人物形象的把握以及意象意境的鉴赏等。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2.鉴赏古代诗歌的语言既是重要考查内容,也是重要的鉴赏方法。不仅诗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歌语言本身会直接设题,而且借助语言能够帮助我们更好地把握诗歌形象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和所表达的思想感情。鉴赏古代诗歌的语言需要从遣词、造句、修辞等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不同方面推敲、揣摩;就高考试题考查角度来看,一般包括理解关键词语、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分析语言形式、品味语言风格等。</a:t>
            </a:r>
            <a:endParaRPr lang="zh-CN" altLang="en-US" dirty="0">
              <a:latin typeface="+mn-lt"/>
              <a:ea typeface="+mn-ea"/>
            </a:endParaRP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642938" y="1419225"/>
          <a:ext cx="7740650" cy="3459163"/>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名 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解　析</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月亮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一般说来,古诗中的月亮是思乡的代名词。如李白《静夜</a:t>
                      </a:r>
                      <a:r>
                        <a:rPr dirty="0"/>
                        <a:t/>
                      </a:r>
                      <a:br>
                        <a:rPr dirty="0"/>
                      </a:br>
                      <a:r>
                        <a:rPr lang="zh-CN" altLang="en-US" sz="1190" kern="0" dirty="0" smtClean="0">
                          <a:solidFill>
                            <a:srgbClr val="000000"/>
                          </a:solidFill>
                          <a:latin typeface="Times New Roman" pitchFamily="65" charset="-122"/>
                          <a:ea typeface="宋体" pitchFamily="65" charset="-122"/>
                        </a:rPr>
                        <a:t>思》:“床前明月光,疑是地上霜。举头望明月,低头思故</a:t>
                      </a:r>
                      <a:r>
                        <a:rPr dirty="0"/>
                        <a:t/>
                      </a:r>
                      <a:br>
                        <a:rPr dirty="0"/>
                      </a:br>
                      <a:r>
                        <a:rPr lang="zh-CN" altLang="en-US" sz="1190" kern="0" dirty="0" smtClean="0">
                          <a:solidFill>
                            <a:srgbClr val="000000"/>
                          </a:solidFill>
                          <a:latin typeface="Times New Roman" pitchFamily="65" charset="-122"/>
                          <a:ea typeface="宋体" pitchFamily="65" charset="-122"/>
                        </a:rPr>
                        <a:t>乡。”特别是苏轼《水调歌头》:“但愿人长久,千里共婵</a:t>
                      </a:r>
                      <a:r>
                        <a:rPr dirty="0"/>
                        <a:t/>
                      </a:r>
                      <a:br>
                        <a:rPr dirty="0"/>
                      </a:br>
                      <a:r>
                        <a:rPr lang="zh-CN" altLang="en-US" sz="1190" kern="0" dirty="0" smtClean="0">
                          <a:solidFill>
                            <a:srgbClr val="000000"/>
                          </a:solidFill>
                          <a:latin typeface="Times New Roman" pitchFamily="65" charset="-122"/>
                          <a:ea typeface="宋体" pitchFamily="65" charset="-122"/>
                        </a:rPr>
                        <a:t>娟。”从良好的祝愿出发,写兄弟之情,意境豁达开朗,意</a:t>
                      </a:r>
                      <a:r>
                        <a:rPr dirty="0"/>
                        <a:t/>
                      </a:r>
                      <a:br>
                        <a:rPr dirty="0"/>
                      </a:br>
                      <a:r>
                        <a:rPr lang="zh-CN" altLang="en-US" sz="1190" kern="0" dirty="0" smtClean="0">
                          <a:solidFill>
                            <a:srgbClr val="000000"/>
                          </a:solidFill>
                          <a:latin typeface="Times New Roman" pitchFamily="65" charset="-122"/>
                          <a:ea typeface="宋体" pitchFamily="65" charset="-122"/>
                        </a:rPr>
                        <a:t>味深长,用深邃无底而又美妙无空的自然境界体会人生。</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鸿雁</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鸿雁是大型候鸟,每年秋季奋力飞回故巢的景象,常常引起</a:t>
                      </a:r>
                      <a:r>
                        <a:rPr dirty="0"/>
                        <a:t/>
                      </a:r>
                      <a:br>
                        <a:rPr dirty="0"/>
                      </a:br>
                      <a:r>
                        <a:rPr lang="zh-CN" altLang="en-US" sz="1190" kern="0" dirty="0" smtClean="0">
                          <a:solidFill>
                            <a:srgbClr val="000000"/>
                          </a:solidFill>
                          <a:latin typeface="Times New Roman" pitchFamily="65" charset="-122"/>
                          <a:ea typeface="宋体" pitchFamily="65" charset="-122"/>
                        </a:rPr>
                        <a:t>游子思乡怀亲和羁旅伤感之情,因此诗人常常借鸿雁抒</a:t>
                      </a:r>
                      <a:r>
                        <a:rPr dirty="0"/>
                        <a:t/>
                      </a:r>
                      <a:br>
                        <a:rPr dirty="0"/>
                      </a:br>
                      <a:r>
                        <a:rPr lang="zh-CN" altLang="en-US" sz="1190" kern="0" dirty="0" smtClean="0">
                          <a:solidFill>
                            <a:srgbClr val="000000"/>
                          </a:solidFill>
                          <a:latin typeface="Times New Roman" pitchFamily="65" charset="-122"/>
                          <a:ea typeface="宋体" pitchFamily="65" charset="-122"/>
                        </a:rPr>
                        <a:t>情。如元代《西厢记》崔莺莺长亭送别时唱的“碧云天,</a:t>
                      </a:r>
                      <a:r>
                        <a:rPr dirty="0"/>
                        <a:t/>
                      </a:r>
                      <a:br>
                        <a:rPr dirty="0"/>
                      </a:br>
                      <a:r>
                        <a:rPr lang="zh-CN" altLang="en-US" sz="1190" kern="0" dirty="0" smtClean="0">
                          <a:solidFill>
                            <a:srgbClr val="000000"/>
                          </a:solidFill>
                          <a:latin typeface="Times New Roman" pitchFamily="65" charset="-122"/>
                          <a:ea typeface="宋体" pitchFamily="65" charset="-122"/>
                        </a:rPr>
                        <a:t>黄花地,西风紧,北雁南飞。晓来谁染霜林醉?总是离人</a:t>
                      </a:r>
                      <a:r>
                        <a:rPr dirty="0"/>
                        <a:t/>
                      </a:r>
                      <a:br>
                        <a:rPr dirty="0"/>
                      </a:br>
                      <a:r>
                        <a:rPr lang="zh-CN" altLang="en-US" sz="1190" kern="0" dirty="0" smtClean="0">
                          <a:solidFill>
                            <a:srgbClr val="000000"/>
                          </a:solidFill>
                          <a:latin typeface="Times New Roman" pitchFamily="65" charset="-122"/>
                          <a:ea typeface="宋体" pitchFamily="65" charset="-122"/>
                        </a:rPr>
                        <a:t>泪”,情景相生,其情不堪,成千古绝唱。</a:t>
                      </a:r>
                    </a:p>
                  </a:txBody>
                  <a:tcPr marL="45720" marR="45720"/>
                </a:tc>
              </a:tr>
            </a:tbl>
          </a:graphicData>
        </a:graphic>
      </p:graphicFrame>
      <p:sp>
        <p:nvSpPr>
          <p:cNvPr id="3" name="矩形 2"/>
          <p:cNvSpPr/>
          <p:nvPr/>
        </p:nvSpPr>
        <p:spPr>
          <a:xfrm>
            <a:off x="357188" y="776288"/>
            <a:ext cx="8429625" cy="557212"/>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2.思乡类意象(或表达对家乡的思念,或表达对亲人的牵挂)</a:t>
            </a:r>
            <a:endParaRPr lang="zh-CN" altLang="en-US" sz="2010" dirty="0">
              <a:latin typeface="+mn-lt"/>
              <a:ea typeface="+mn-ea"/>
            </a:endParaRP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4010025"/>
        </p:xfrm>
        <a:graphic>
          <a:graphicData uri="http://schemas.openxmlformats.org/drawingml/2006/table">
            <a:tbl>
              <a:tblPr/>
              <a:tblGrid>
                <a:gridCol w="3870000"/>
                <a:gridCol w="3870000"/>
              </a:tblGrid>
              <a:tr h="1244735">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莼羹</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鲈脍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典出《世说新语》。传说晋朝的张翰当时在洛阳做官,因</a:t>
                      </a:r>
                      <a:r>
                        <a:t/>
                      </a:r>
                      <a:br/>
                      <a:r>
                        <a:rPr lang="zh-CN" altLang="en-US" sz="1190" kern="0" dirty="0" smtClean="0">
                          <a:solidFill>
                            <a:srgbClr val="000000"/>
                          </a:solidFill>
                          <a:latin typeface="Times New Roman" pitchFamily="65" charset="-122"/>
                          <a:ea typeface="宋体" pitchFamily="65" charset="-122"/>
                        </a:rPr>
                        <a:t>见秋风起,思念家乡的美味“莼羹鲈脍”,便毅然弃官归</a:t>
                      </a:r>
                      <a:r>
                        <a:t/>
                      </a:r>
                      <a:br/>
                      <a:r>
                        <a:rPr lang="zh-CN" altLang="en-US" sz="1190" kern="0" dirty="0" smtClean="0">
                          <a:solidFill>
                            <a:srgbClr val="000000"/>
                          </a:solidFill>
                          <a:latin typeface="Times New Roman" pitchFamily="65" charset="-122"/>
                          <a:ea typeface="宋体" pitchFamily="65" charset="-122"/>
                        </a:rPr>
                        <a:t>乡,从此引出了“莼鲈之思”这个表达思乡之情的成语。</a:t>
                      </a:r>
                      <a:r>
                        <a:t/>
                      </a:r>
                      <a:br/>
                      <a:r>
                        <a:rPr lang="zh-CN" altLang="en-US" sz="1190" kern="0" dirty="0" smtClean="0">
                          <a:solidFill>
                            <a:srgbClr val="000000"/>
                          </a:solidFill>
                          <a:latin typeface="Times New Roman" pitchFamily="65" charset="-122"/>
                          <a:ea typeface="宋体" pitchFamily="65" charset="-122"/>
                        </a:rPr>
                        <a:t>后来文人以“莼羹鲈脍”“莼鲈之思”借指思乡之情。</a:t>
                      </a:r>
                    </a:p>
                  </a:txBody>
                  <a:tcPr marL="45720" marR="45720"/>
                </a:tc>
              </a:tr>
              <a:tr h="1244735">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捣衣</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表达对亲人的牵挂。月下捣衣,风送砧声这种境界,最易触</a:t>
                      </a:r>
                      <a:r>
                        <a:t/>
                      </a:r>
                      <a:br/>
                      <a:r>
                        <a:rPr lang="zh-CN" altLang="en-US" sz="1190" kern="0" dirty="0" smtClean="0">
                          <a:solidFill>
                            <a:srgbClr val="000000"/>
                          </a:solidFill>
                          <a:latin typeface="Times New Roman" pitchFamily="65" charset="-122"/>
                          <a:ea typeface="宋体" pitchFamily="65" charset="-122"/>
                        </a:rPr>
                        <a:t>动游子的情怀,因此捣衣也是思乡主题的传统意象之一。</a:t>
                      </a:r>
                      <a:r>
                        <a:t/>
                      </a:r>
                      <a:br/>
                      <a:r>
                        <a:rPr lang="zh-CN" altLang="en-US" sz="1190" kern="0" dirty="0" smtClean="0">
                          <a:solidFill>
                            <a:srgbClr val="000000"/>
                          </a:solidFill>
                          <a:latin typeface="Times New Roman" pitchFamily="65" charset="-122"/>
                          <a:ea typeface="宋体" pitchFamily="65" charset="-122"/>
                        </a:rPr>
                        <a:t>如李白《子夜吴歌·秋歌》:“长安一片月,万户捣衣声。</a:t>
                      </a:r>
                      <a:r>
                        <a:t/>
                      </a:r>
                      <a:br/>
                      <a:r>
                        <a:rPr lang="zh-CN" altLang="en-US" sz="1190" kern="0" dirty="0" smtClean="0">
                          <a:solidFill>
                            <a:srgbClr val="000000"/>
                          </a:solidFill>
                          <a:latin typeface="Times New Roman" pitchFamily="65" charset="-122"/>
                          <a:ea typeface="宋体" pitchFamily="65" charset="-122"/>
                        </a:rPr>
                        <a:t>秋风吹不尽,总是玉关情。何日平胡虏,良人罢远征?”</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双鲤</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鲤鱼代指书信,这个典故出自汉乐府诗《饮马长城窟行》:</a:t>
                      </a:r>
                      <a:r>
                        <a:t/>
                      </a:r>
                      <a:br/>
                      <a:r>
                        <a:rPr lang="zh-CN" altLang="en-US" sz="1190" kern="0" dirty="0" smtClean="0">
                          <a:solidFill>
                            <a:srgbClr val="000000"/>
                          </a:solidFill>
                          <a:latin typeface="Times New Roman" pitchFamily="65" charset="-122"/>
                          <a:ea typeface="宋体" pitchFamily="65" charset="-122"/>
                        </a:rPr>
                        <a:t>“客从远方来,遗我双鲤鱼。呼儿烹鲤鱼,中有尺素书。”</a:t>
                      </a:r>
                      <a:r>
                        <a:t/>
                      </a:r>
                      <a:br/>
                      <a:r>
                        <a:rPr lang="zh-CN" altLang="en-US" sz="1190" kern="0" dirty="0" smtClean="0">
                          <a:solidFill>
                            <a:srgbClr val="000000"/>
                          </a:solidFill>
                          <a:latin typeface="Times New Roman" pitchFamily="65" charset="-122"/>
                          <a:ea typeface="宋体" pitchFamily="65" charset="-122"/>
                        </a:rPr>
                        <a:t>再有古时人们多以鲤鱼形状的函套藏书信,因此不少文人</a:t>
                      </a:r>
                      <a:r>
                        <a:t/>
                      </a:r>
                      <a:br/>
                      <a:r>
                        <a:rPr lang="zh-CN" altLang="en-US" sz="1190" kern="0" dirty="0" smtClean="0">
                          <a:solidFill>
                            <a:srgbClr val="000000"/>
                          </a:solidFill>
                          <a:latin typeface="Times New Roman" pitchFamily="65" charset="-122"/>
                          <a:ea typeface="宋体" pitchFamily="65" charset="-122"/>
                        </a:rPr>
                        <a:t>也在诗文中以鲤鱼代指书信。如赵令畤《蝶恋花》词:</a:t>
                      </a:r>
                      <a:r>
                        <a:t/>
                      </a:r>
                      <a:br/>
                      <a:r>
                        <a:rPr lang="zh-CN" altLang="en-US" sz="1190" kern="0" dirty="0" smtClean="0">
                          <a:solidFill>
                            <a:srgbClr val="000000"/>
                          </a:solidFill>
                          <a:latin typeface="Times New Roman" pitchFamily="65" charset="-122"/>
                          <a:ea typeface="宋体" pitchFamily="65" charset="-122"/>
                        </a:rPr>
                        <a:t>“蝶去莺飞无处问,隔水高楼,望断双鱼信。”</a:t>
                      </a:r>
                    </a:p>
                  </a:txBody>
                  <a:tcPr marL="45720" marR="45720"/>
                </a:tc>
              </a:tr>
            </a:tbl>
          </a:graphicData>
        </a:graphic>
      </p:graphicFrame>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71500" y="1562100"/>
          <a:ext cx="7740650" cy="2908300"/>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名 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解　析</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梧桐</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梧桐在中国古典诗歌中,是凄凉悲伤的象征。如李清照</a:t>
                      </a:r>
                      <a:r>
                        <a:t/>
                      </a:r>
                      <a:br/>
                      <a:r>
                        <a:rPr lang="zh-CN" altLang="en-US" sz="1190" kern="0" dirty="0" smtClean="0">
                          <a:solidFill>
                            <a:srgbClr val="000000"/>
                          </a:solidFill>
                          <a:latin typeface="Times New Roman" pitchFamily="65" charset="-122"/>
                          <a:ea typeface="宋体" pitchFamily="65" charset="-122"/>
                        </a:rPr>
                        <a:t>《声声慢》“梧桐更兼细雨,到黄昏、点点滴滴”,徐再思</a:t>
                      </a:r>
                      <a:r>
                        <a:t/>
                      </a:r>
                      <a:br/>
                      <a:r>
                        <a:rPr lang="zh-CN" altLang="en-US" sz="1190" kern="0" dirty="0" smtClean="0">
                          <a:solidFill>
                            <a:srgbClr val="000000"/>
                          </a:solidFill>
                          <a:latin typeface="Times New Roman" pitchFamily="65" charset="-122"/>
                          <a:ea typeface="宋体" pitchFamily="65" charset="-122"/>
                        </a:rPr>
                        <a:t>《[双调]水仙子·夜雨》“一声梧叶一声秋。一点芭蕉一</a:t>
                      </a:r>
                      <a:r>
                        <a:t/>
                      </a:r>
                      <a:br/>
                      <a:r>
                        <a:rPr lang="zh-CN" altLang="en-US" sz="1190" kern="0" dirty="0" smtClean="0">
                          <a:solidFill>
                            <a:srgbClr val="000000"/>
                          </a:solidFill>
                          <a:latin typeface="Times New Roman" pitchFamily="65" charset="-122"/>
                          <a:ea typeface="宋体" pitchFamily="65" charset="-122"/>
                        </a:rPr>
                        <a:t>点愁。三更归梦三更后”,都以梧桐叶落来写凄苦愁思。</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芭蕉</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在诗词中常与孤独忧愁特别是离情别绪相联系。宋词有</a:t>
                      </a:r>
                      <a:r>
                        <a:rPr dirty="0"/>
                        <a:t/>
                      </a:r>
                      <a:br>
                        <a:rPr dirty="0"/>
                      </a:br>
                      <a:r>
                        <a:rPr lang="zh-CN" altLang="en-US" sz="1190" kern="0" dirty="0" smtClean="0">
                          <a:solidFill>
                            <a:srgbClr val="000000"/>
                          </a:solidFill>
                          <a:latin typeface="Times New Roman" pitchFamily="65" charset="-122"/>
                          <a:ea typeface="宋体" pitchFamily="65" charset="-122"/>
                        </a:rPr>
                        <a:t>李清照《添字丑奴儿·芭蕉》:“窗前谁种芭蕉树?阴满中</a:t>
                      </a:r>
                      <a:r>
                        <a:rPr dirty="0"/>
                        <a:t/>
                      </a:r>
                      <a:br>
                        <a:rPr dirty="0"/>
                      </a:br>
                      <a:r>
                        <a:rPr lang="zh-CN" altLang="en-US" sz="1190" kern="0" dirty="0" smtClean="0">
                          <a:solidFill>
                            <a:srgbClr val="000000"/>
                          </a:solidFill>
                          <a:latin typeface="Times New Roman" pitchFamily="65" charset="-122"/>
                          <a:ea typeface="宋体" pitchFamily="65" charset="-122"/>
                        </a:rPr>
                        <a:t>庭,阴满中庭。叶叶心心,舒卷有余情。”把伤心、愁闷一</a:t>
                      </a:r>
                      <a:r>
                        <a:rPr dirty="0"/>
                        <a:t/>
                      </a:r>
                      <a:br>
                        <a:rPr dirty="0"/>
                      </a:br>
                      <a:r>
                        <a:rPr lang="zh-CN" altLang="en-US" sz="1190" kern="0" dirty="0" smtClean="0">
                          <a:solidFill>
                            <a:srgbClr val="000000"/>
                          </a:solidFill>
                          <a:latin typeface="Times New Roman" pitchFamily="65" charset="-122"/>
                          <a:ea typeface="宋体" pitchFamily="65" charset="-122"/>
                        </a:rPr>
                        <a:t>股脑儿倾吐出来。</a:t>
                      </a:r>
                    </a:p>
                  </a:txBody>
                  <a:tcPr marL="45720" marR="45720"/>
                </a:tc>
              </a:tr>
            </a:tbl>
          </a:graphicData>
        </a:graphic>
      </p:graphicFrame>
      <p:sp>
        <p:nvSpPr>
          <p:cNvPr id="3" name="矩形 2"/>
          <p:cNvSpPr/>
          <p:nvPr/>
        </p:nvSpPr>
        <p:spPr>
          <a:xfrm>
            <a:off x="392113" y="847725"/>
            <a:ext cx="8359775" cy="557213"/>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3.愁苦类意象(或表达忧愁、悲伤之情,或渲染凄冷、悲凉气氛)</a:t>
            </a:r>
            <a:endParaRPr lang="zh-CN" altLang="en-US" sz="2010" dirty="0">
              <a:latin typeface="+mn-lt"/>
              <a:ea typeface="+mn-ea"/>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704850"/>
          <a:ext cx="7740650" cy="3314700"/>
        </p:xfrm>
        <a:graphic>
          <a:graphicData uri="http://schemas.openxmlformats.org/drawingml/2006/table">
            <a:tbl>
              <a:tblPr/>
              <a:tblGrid>
                <a:gridCol w="3870000"/>
                <a:gridCol w="3870000"/>
              </a:tblGrid>
              <a:tr h="179510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流水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水在我国古代诗歌里和绵绵的愁思连在一起,多传达人生</a:t>
                      </a:r>
                      <a:r>
                        <a:t/>
                      </a:r>
                      <a:br/>
                      <a:r>
                        <a:rPr lang="zh-CN" altLang="en-US" sz="1190" kern="0" dirty="0" smtClean="0">
                          <a:solidFill>
                            <a:srgbClr val="000000"/>
                          </a:solidFill>
                          <a:latin typeface="Times New Roman" pitchFamily="65" charset="-122"/>
                          <a:ea typeface="宋体" pitchFamily="65" charset="-122"/>
                        </a:rPr>
                        <a:t>苦短、命运无常的感伤与哀愁。如李白《宣州谢朓楼饯</a:t>
                      </a:r>
                      <a:r>
                        <a:t/>
                      </a:r>
                      <a:br/>
                      <a:r>
                        <a:rPr lang="zh-CN" altLang="en-US" sz="1190" kern="0" dirty="0" smtClean="0">
                          <a:solidFill>
                            <a:srgbClr val="000000"/>
                          </a:solidFill>
                          <a:latin typeface="Times New Roman" pitchFamily="65" charset="-122"/>
                          <a:ea typeface="宋体" pitchFamily="65" charset="-122"/>
                        </a:rPr>
                        <a:t>别校书叔云》:“抽刀断水水更流,举杯消愁愁更愁。”李</a:t>
                      </a:r>
                      <a:r>
                        <a:t/>
                      </a:r>
                      <a:br/>
                      <a:r>
                        <a:rPr lang="zh-CN" altLang="en-US" sz="1190" kern="0" dirty="0" smtClean="0">
                          <a:solidFill>
                            <a:srgbClr val="000000"/>
                          </a:solidFill>
                          <a:latin typeface="Times New Roman" pitchFamily="65" charset="-122"/>
                          <a:ea typeface="宋体" pitchFamily="65" charset="-122"/>
                        </a:rPr>
                        <a:t>煜《浪淘沙令》:“流水落花春去也,天上人间。”李煜</a:t>
                      </a:r>
                      <a:r>
                        <a:t/>
                      </a:r>
                      <a:br/>
                      <a:r>
                        <a:rPr lang="zh-CN" altLang="en-US" sz="1190" kern="0" dirty="0" smtClean="0">
                          <a:solidFill>
                            <a:srgbClr val="000000"/>
                          </a:solidFill>
                          <a:latin typeface="Times New Roman" pitchFamily="65" charset="-122"/>
                          <a:ea typeface="宋体" pitchFamily="65" charset="-122"/>
                        </a:rPr>
                        <a:t>《虞美人》:“问君能有几多愁?恰似一江春水向东</a:t>
                      </a:r>
                      <a:r>
                        <a:t/>
                      </a:r>
                      <a:br/>
                      <a:r>
                        <a:rPr lang="zh-CN" altLang="en-US" sz="1190" kern="0" dirty="0" smtClean="0">
                          <a:solidFill>
                            <a:srgbClr val="000000"/>
                          </a:solidFill>
                          <a:latin typeface="Times New Roman" pitchFamily="65" charset="-122"/>
                          <a:ea typeface="宋体" pitchFamily="65" charset="-122"/>
                        </a:rPr>
                        <a:t>流。”</a:t>
                      </a:r>
                    </a:p>
                  </a:txBody>
                  <a:tcPr marL="45720" marR="45720"/>
                </a:tc>
              </a:tr>
              <a:tr h="1519919">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猿猴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古诗词中常常借助于猿啼表达一种悲伤的感情。如郦道</a:t>
                      </a:r>
                      <a:r>
                        <a:t/>
                      </a:r>
                      <a:br/>
                      <a:r>
                        <a:rPr lang="zh-CN" altLang="en-US" sz="1190" kern="0" dirty="0" smtClean="0">
                          <a:solidFill>
                            <a:srgbClr val="000000"/>
                          </a:solidFill>
                          <a:latin typeface="Times New Roman" pitchFamily="65" charset="-122"/>
                          <a:ea typeface="宋体" pitchFamily="65" charset="-122"/>
                        </a:rPr>
                        <a:t>元《水经注》中渔者歌曰:“巴东三峡巫峡长,猿鸣三声泪</a:t>
                      </a:r>
                      <a:r>
                        <a:t/>
                      </a:r>
                      <a:br/>
                      <a:r>
                        <a:rPr lang="zh-CN" altLang="en-US" sz="1190" kern="0" dirty="0" smtClean="0">
                          <a:solidFill>
                            <a:srgbClr val="000000"/>
                          </a:solidFill>
                          <a:latin typeface="Times New Roman" pitchFamily="65" charset="-122"/>
                          <a:ea typeface="宋体" pitchFamily="65" charset="-122"/>
                        </a:rPr>
                        <a:t>沾裳。”杜甫《登高》:“风急天高猿啸哀,渚清沙白鸟飞</a:t>
                      </a:r>
                      <a:r>
                        <a:t/>
                      </a:r>
                      <a:br/>
                      <a:r>
                        <a:rPr lang="zh-CN" altLang="en-US" sz="1190" kern="0" dirty="0" smtClean="0">
                          <a:solidFill>
                            <a:srgbClr val="000000"/>
                          </a:solidFill>
                          <a:latin typeface="Times New Roman" pitchFamily="65" charset="-122"/>
                          <a:ea typeface="宋体" pitchFamily="65" charset="-122"/>
                        </a:rPr>
                        <a:t>回。”赵嘏《忆山阳》:“可怜时节堪归去,花落猿啼又一</a:t>
                      </a:r>
                      <a:r>
                        <a:t/>
                      </a:r>
                      <a:br/>
                      <a:r>
                        <a:rPr lang="zh-CN" altLang="en-US" sz="1190" kern="0" dirty="0" smtClean="0">
                          <a:solidFill>
                            <a:srgbClr val="000000"/>
                          </a:solidFill>
                          <a:latin typeface="Times New Roman" pitchFamily="65" charset="-122"/>
                          <a:ea typeface="宋体" pitchFamily="65" charset="-122"/>
                        </a:rPr>
                        <a:t>年。”</a:t>
                      </a:r>
                    </a:p>
                  </a:txBody>
                  <a:tcPr marL="45720" marR="45720"/>
                </a:tc>
              </a:tr>
            </a:tbl>
          </a:graphicData>
        </a:graphic>
      </p:graphicFrame>
      <p:graphicFrame>
        <p:nvGraphicFramePr>
          <p:cNvPr id="3" name="表格 2"/>
          <p:cNvGraphicFramePr>
            <a:graphicFrameLocks noGrp="1"/>
          </p:cNvGraphicFramePr>
          <p:nvPr/>
        </p:nvGraphicFramePr>
        <p:xfrm>
          <a:off x="760413" y="4008438"/>
          <a:ext cx="7740650" cy="2765425"/>
        </p:xfrm>
        <a:graphic>
          <a:graphicData uri="http://schemas.openxmlformats.org/drawingml/2006/table">
            <a:tbl>
              <a:tblPr/>
              <a:tblGrid>
                <a:gridCol w="3870000"/>
                <a:gridCol w="3870000"/>
              </a:tblGrid>
              <a:tr h="1519919">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杜鹃</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古代神话中,周朝末年蜀地的君主望帝,因被迫让位给他的</a:t>
                      </a:r>
                      <a:r>
                        <a:t/>
                      </a:r>
                      <a:br/>
                      <a:r>
                        <a:rPr lang="zh-CN" altLang="en-US" sz="1190" kern="0" dirty="0" smtClean="0">
                          <a:solidFill>
                            <a:srgbClr val="000000"/>
                          </a:solidFill>
                          <a:latin typeface="Times New Roman" pitchFamily="65" charset="-122"/>
                          <a:ea typeface="宋体" pitchFamily="65" charset="-122"/>
                        </a:rPr>
                        <a:t>臣子,自己隐居山林,死后灵魂化为杜鹃鸟,暮春啼哭,至于</a:t>
                      </a:r>
                      <a:r>
                        <a:t/>
                      </a:r>
                      <a:br/>
                      <a:r>
                        <a:rPr lang="zh-CN" altLang="en-US" sz="1190" kern="0" dirty="0" smtClean="0">
                          <a:solidFill>
                            <a:srgbClr val="000000"/>
                          </a:solidFill>
                          <a:latin typeface="Times New Roman" pitchFamily="65" charset="-122"/>
                          <a:ea typeface="宋体" pitchFamily="65" charset="-122"/>
                        </a:rPr>
                        <a:t>口中流血,其声哀怨凄悲,动人肺腑,于是古诗中的杜鹃就</a:t>
                      </a:r>
                      <a:r>
                        <a:t/>
                      </a:r>
                      <a:br/>
                      <a:r>
                        <a:rPr lang="zh-CN" altLang="en-US" sz="1190" kern="0" dirty="0" smtClean="0">
                          <a:solidFill>
                            <a:srgbClr val="000000"/>
                          </a:solidFill>
                          <a:latin typeface="Times New Roman" pitchFamily="65" charset="-122"/>
                          <a:ea typeface="宋体" pitchFamily="65" charset="-122"/>
                        </a:rPr>
                        <a:t>成为凄凉、哀伤的象征。如李白《蜀道难》:“又闻子规</a:t>
                      </a:r>
                      <a:r>
                        <a:t/>
                      </a:r>
                      <a:br/>
                      <a:r>
                        <a:rPr lang="zh-CN" altLang="en-US" sz="1190" kern="0" dirty="0" smtClean="0">
                          <a:solidFill>
                            <a:srgbClr val="000000"/>
                          </a:solidFill>
                          <a:latin typeface="Times New Roman" pitchFamily="65" charset="-122"/>
                          <a:ea typeface="宋体" pitchFamily="65" charset="-122"/>
                        </a:rPr>
                        <a:t>啼夜月,愁空山。”</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夕阳</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多传达凄凉失落、苍茫沉郁之情。如李商隐《乐游原》:</a:t>
                      </a:r>
                      <a:r>
                        <a:rPr dirty="0"/>
                        <a:t/>
                      </a:r>
                      <a:br>
                        <a:rPr dirty="0"/>
                      </a:br>
                      <a:r>
                        <a:rPr lang="zh-CN" altLang="en-US" sz="1190" kern="0" dirty="0" smtClean="0">
                          <a:solidFill>
                            <a:srgbClr val="000000"/>
                          </a:solidFill>
                          <a:latin typeface="Times New Roman" pitchFamily="65" charset="-122"/>
                          <a:ea typeface="宋体" pitchFamily="65" charset="-122"/>
                        </a:rPr>
                        <a:t>“夕阳无限好,只是近黄昏。”王维《使至塞上》:“大漠</a:t>
                      </a:r>
                      <a:r>
                        <a:rPr dirty="0"/>
                        <a:t/>
                      </a:r>
                      <a:br>
                        <a:rPr dirty="0"/>
                      </a:br>
                      <a:r>
                        <a:rPr lang="zh-CN" altLang="en-US" sz="1190" kern="0" dirty="0" smtClean="0">
                          <a:solidFill>
                            <a:srgbClr val="000000"/>
                          </a:solidFill>
                          <a:latin typeface="Times New Roman" pitchFamily="65" charset="-122"/>
                          <a:ea typeface="宋体" pitchFamily="65" charset="-122"/>
                        </a:rPr>
                        <a:t>孤烟直,长河落日圆。”王安石《桂枝香》:“征帆去棹残</a:t>
                      </a:r>
                      <a:r>
                        <a:rPr dirty="0"/>
                        <a:t/>
                      </a:r>
                      <a:br>
                        <a:rPr dirty="0"/>
                      </a:br>
                      <a:r>
                        <a:rPr lang="zh-CN" altLang="en-US" sz="1190" kern="0" dirty="0" smtClean="0">
                          <a:solidFill>
                            <a:srgbClr val="000000"/>
                          </a:solidFill>
                          <a:latin typeface="Times New Roman" pitchFamily="65" charset="-122"/>
                          <a:ea typeface="宋体" pitchFamily="65" charset="-122"/>
                        </a:rPr>
                        <a:t>阳里,背西风,酒旗斜矗。”</a:t>
                      </a:r>
                    </a:p>
                  </a:txBody>
                  <a:tcPr marL="45720" marR="45720"/>
                </a:tc>
              </a:tr>
            </a:tbl>
          </a:graphicData>
        </a:graphic>
      </p:graphicFrame>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642938" y="2338388"/>
          <a:ext cx="7740650" cy="1938337"/>
        </p:xfrm>
        <a:graphic>
          <a:graphicData uri="http://schemas.openxmlformats.org/drawingml/2006/table">
            <a:tbl>
              <a:tblPr/>
              <a:tblGrid>
                <a:gridCol w="2580000"/>
                <a:gridCol w="2580000"/>
                <a:gridCol w="258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名 称</a:t>
                      </a:r>
                    </a:p>
                  </a:txBody>
                  <a:tcPr marL="45720" marR="45720"/>
                </a:tc>
                <a:tc grid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解　析</a:t>
                      </a:r>
                    </a:p>
                  </a:txBody>
                  <a:tcPr marL="45720" marR="45720"/>
                </a:tc>
                <a:tc hMerge="1">
                  <a:txBody>
                    <a:bodyPr/>
                    <a:lstStyle/>
                    <a:p>
                      <a:pPr eaLnBrk="0" latinLnBrk="1" hangingPunct="0"/>
                      <a:r>
                        <a:t/>
                      </a:r>
                      <a:br/>
                      <a:endParaRP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菊花</a:t>
                      </a:r>
                    </a:p>
                  </a:txBody>
                  <a:tcPr marL="45720" marR="45720"/>
                </a:tc>
                <a:tc grid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菊花一直受到文人墨客的青睐,有人称赞它坚强的品格,有人欣赏它清高的气</a:t>
                      </a:r>
                      <a:r>
                        <a:rPr dirty="0"/>
                        <a:t/>
                      </a:r>
                      <a:br>
                        <a:rPr dirty="0"/>
                      </a:br>
                      <a:r>
                        <a:rPr lang="zh-CN" altLang="en-US" sz="1190" kern="0" dirty="0" smtClean="0">
                          <a:solidFill>
                            <a:srgbClr val="000000"/>
                          </a:solidFill>
                          <a:latin typeface="Times New Roman" pitchFamily="65" charset="-122"/>
                          <a:ea typeface="宋体" pitchFamily="65" charset="-122"/>
                        </a:rPr>
                        <a:t>质。屈原《离骚》:“朝饮木兰之坠露兮,夕餐秋菊之落英。”诗人以饮露餐</a:t>
                      </a:r>
                      <a:r>
                        <a:rPr dirty="0"/>
                        <a:t/>
                      </a:r>
                      <a:br>
                        <a:rPr dirty="0"/>
                      </a:br>
                      <a:r>
                        <a:rPr lang="zh-CN" altLang="en-US" sz="1190" kern="0" dirty="0" smtClean="0">
                          <a:solidFill>
                            <a:srgbClr val="000000"/>
                          </a:solidFill>
                          <a:latin typeface="Times New Roman" pitchFamily="65" charset="-122"/>
                          <a:ea typeface="宋体" pitchFamily="65" charset="-122"/>
                        </a:rPr>
                        <a:t>菊寄托他那玉洁冰清、超凡脱俗的品质。东晋田园诗人陶渊明写了很多咏菊</a:t>
                      </a:r>
                      <a:r>
                        <a:rPr dirty="0"/>
                        <a:t/>
                      </a:r>
                      <a:br>
                        <a:rPr dirty="0"/>
                      </a:br>
                      <a:r>
                        <a:rPr lang="zh-CN" altLang="en-US" sz="1190" kern="0" dirty="0" smtClean="0">
                          <a:solidFill>
                            <a:srgbClr val="000000"/>
                          </a:solidFill>
                          <a:latin typeface="Times New Roman" pitchFamily="65" charset="-122"/>
                          <a:ea typeface="宋体" pitchFamily="65" charset="-122"/>
                        </a:rPr>
                        <a:t>诗,将菊花素雅、淡泊的形象与自己不同流俗的志趣十分自然地联系在一起,</a:t>
                      </a:r>
                      <a:r>
                        <a:rPr dirty="0"/>
                        <a:t/>
                      </a:r>
                      <a:br>
                        <a:rPr dirty="0"/>
                      </a:br>
                      <a:r>
                        <a:rPr lang="zh-CN" altLang="en-US" sz="1190" kern="0" dirty="0" smtClean="0">
                          <a:solidFill>
                            <a:srgbClr val="000000"/>
                          </a:solidFill>
                          <a:latin typeface="Times New Roman" pitchFamily="65" charset="-122"/>
                          <a:ea typeface="宋体" pitchFamily="65" charset="-122"/>
                        </a:rPr>
                        <a:t>如“采菊东篱下,悠然见南山”。</a:t>
                      </a:r>
                    </a:p>
                  </a:txBody>
                  <a:tcPr marL="45720" marR="45720"/>
                </a:tc>
                <a:tc hMerge="1">
                  <a:txBody>
                    <a:bodyPr/>
                    <a:lstStyle/>
                    <a:p>
                      <a:pPr eaLnBrk="0" latinLnBrk="1" hangingPunct="0"/>
                      <a:r>
                        <a:t/>
                      </a:r>
                      <a:br/>
                      <a:endParaRPr/>
                    </a:p>
                  </a:txBody>
                  <a:tcPr marL="45720" marR="45720"/>
                </a:tc>
              </a:tr>
            </a:tbl>
          </a:graphicData>
        </a:graphic>
      </p:graphicFrame>
      <p:sp>
        <p:nvSpPr>
          <p:cNvPr id="3" name="矩形 2"/>
          <p:cNvSpPr/>
          <p:nvPr/>
        </p:nvSpPr>
        <p:spPr>
          <a:xfrm>
            <a:off x="357188" y="1766888"/>
            <a:ext cx="8429625" cy="555625"/>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4.抒怀类意象(或托物显示高洁的品质,或抒发感慨)</a:t>
            </a:r>
            <a:endParaRPr lang="zh-CN" altLang="en-US" sz="2010" dirty="0">
              <a:latin typeface="+mn-lt"/>
              <a:ea typeface="+mn-ea"/>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701675" y="1204913"/>
          <a:ext cx="7740650" cy="4010025"/>
        </p:xfrm>
        <a:graphic>
          <a:graphicData uri="http://schemas.openxmlformats.org/drawingml/2006/table">
            <a:tbl>
              <a:tblPr/>
              <a:tblGrid>
                <a:gridCol w="2580000"/>
                <a:gridCol w="2580000"/>
                <a:gridCol w="2580000"/>
              </a:tblGrid>
              <a:tr h="1519920">
                <a:tc rowSpan="3">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梅花</a:t>
                      </a:r>
                    </a:p>
                  </a:txBody>
                  <a:tcPr marL="45720" marR="45720"/>
                </a:tc>
                <a:tc rowSpan="3">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梅花在严寒中最先开放,因此梅花傲</a:t>
                      </a:r>
                      <a:r>
                        <a:rPr dirty="0"/>
                        <a:t/>
                      </a:r>
                      <a:br>
                        <a:rPr dirty="0"/>
                      </a:br>
                      <a:r>
                        <a:rPr lang="zh-CN" altLang="en-US" sz="1190" kern="0" dirty="0" smtClean="0">
                          <a:solidFill>
                            <a:srgbClr val="000000"/>
                          </a:solidFill>
                          <a:latin typeface="Times New Roman" pitchFamily="65" charset="-122"/>
                          <a:ea typeface="宋体" pitchFamily="65" charset="-122"/>
                        </a:rPr>
                        <a:t>雪、坚强、不屈不挠的品格,受到了</a:t>
                      </a:r>
                      <a:r>
                        <a:rPr dirty="0"/>
                        <a:t/>
                      </a:r>
                      <a:br>
                        <a:rPr dirty="0"/>
                      </a:br>
                      <a:r>
                        <a:rPr lang="zh-CN" altLang="en-US" sz="1190" kern="0" dirty="0" smtClean="0">
                          <a:solidFill>
                            <a:srgbClr val="000000"/>
                          </a:solidFill>
                          <a:latin typeface="Times New Roman" pitchFamily="65" charset="-122"/>
                          <a:ea typeface="宋体" pitchFamily="65" charset="-122"/>
                        </a:rPr>
                        <a:t>文人的敬仰与赞颂。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王安石《梅花》:“遥知不是雪,为有</a:t>
                      </a:r>
                      <a:r>
                        <a:rPr dirty="0"/>
                        <a:t/>
                      </a:r>
                      <a:br>
                        <a:rPr dirty="0"/>
                      </a:br>
                      <a:r>
                        <a:rPr lang="zh-CN" altLang="en-US" sz="1190" kern="0" dirty="0" smtClean="0">
                          <a:solidFill>
                            <a:srgbClr val="000000"/>
                          </a:solidFill>
                          <a:latin typeface="Times New Roman" pitchFamily="65" charset="-122"/>
                          <a:ea typeface="宋体" pitchFamily="65" charset="-122"/>
                        </a:rPr>
                        <a:t>暗香来。”诗句既写出了梅花的花香</a:t>
                      </a:r>
                      <a:r>
                        <a:rPr dirty="0"/>
                        <a:t/>
                      </a:r>
                      <a:br>
                        <a:rPr dirty="0"/>
                      </a:br>
                      <a:r>
                        <a:rPr lang="zh-CN" altLang="en-US" sz="1190" kern="0" dirty="0" smtClean="0">
                          <a:solidFill>
                            <a:srgbClr val="000000"/>
                          </a:solidFill>
                          <a:latin typeface="Times New Roman" pitchFamily="65" charset="-122"/>
                          <a:ea typeface="宋体" pitchFamily="65" charset="-122"/>
                        </a:rPr>
                        <a:t>因风布远,又含蓄地表现了梅花的纯</a:t>
                      </a:r>
                      <a:r>
                        <a:rPr dirty="0"/>
                        <a:t/>
                      </a:r>
                      <a:br>
                        <a:rPr dirty="0"/>
                      </a:br>
                      <a:r>
                        <a:rPr lang="zh-CN" altLang="en-US" sz="1190" kern="0" dirty="0" smtClean="0">
                          <a:solidFill>
                            <a:srgbClr val="000000"/>
                          </a:solidFill>
                          <a:latin typeface="Times New Roman" pitchFamily="65" charset="-122"/>
                          <a:ea typeface="宋体" pitchFamily="65" charset="-122"/>
                        </a:rPr>
                        <a:t>净洁白,收到了香色俱佳的艺术效</a:t>
                      </a:r>
                      <a:r>
                        <a:rPr dirty="0"/>
                        <a:t/>
                      </a:r>
                      <a:br>
                        <a:rPr dirty="0"/>
                      </a:br>
                      <a:r>
                        <a:rPr lang="zh-CN" altLang="en-US" sz="1190" kern="0" dirty="0" smtClean="0">
                          <a:solidFill>
                            <a:srgbClr val="000000"/>
                          </a:solidFill>
                          <a:latin typeface="Times New Roman" pitchFamily="65" charset="-122"/>
                          <a:ea typeface="宋体" pitchFamily="65" charset="-122"/>
                        </a:rPr>
                        <a:t>果。</a:t>
                      </a:r>
                    </a:p>
                  </a:txBody>
                  <a:tcPr marL="45720" marR="45720"/>
                </a:tc>
              </a:tr>
              <a:tr h="1244735">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陆游《卜算子·咏梅》:“零落成泥碾</a:t>
                      </a:r>
                      <a:r>
                        <a:t/>
                      </a:r>
                      <a:br/>
                      <a:r>
                        <a:rPr lang="zh-CN" altLang="en-US" sz="1190" kern="0" dirty="0" smtClean="0">
                          <a:solidFill>
                            <a:srgbClr val="000000"/>
                          </a:solidFill>
                          <a:latin typeface="Times New Roman" pitchFamily="65" charset="-122"/>
                          <a:ea typeface="宋体" pitchFamily="65" charset="-122"/>
                        </a:rPr>
                        <a:t>作尘,只有香如故。”借梅花来比喻</a:t>
                      </a:r>
                      <a:r>
                        <a:t/>
                      </a:r>
                      <a:br/>
                      <a:r>
                        <a:rPr lang="zh-CN" altLang="en-US" sz="1190" kern="0" dirty="0" smtClean="0">
                          <a:solidFill>
                            <a:srgbClr val="000000"/>
                          </a:solidFill>
                          <a:latin typeface="Times New Roman" pitchFamily="65" charset="-122"/>
                          <a:ea typeface="宋体" pitchFamily="65" charset="-122"/>
                        </a:rPr>
                        <a:t>自己备受摧残的不幸遭遇和不愿同流</a:t>
                      </a:r>
                      <a:r>
                        <a:t/>
                      </a:r>
                      <a:br/>
                      <a:r>
                        <a:rPr lang="zh-CN" altLang="en-US" sz="1190" kern="0" dirty="0" smtClean="0">
                          <a:solidFill>
                            <a:srgbClr val="000000"/>
                          </a:solidFill>
                          <a:latin typeface="Times New Roman" pitchFamily="65" charset="-122"/>
                          <a:ea typeface="宋体" pitchFamily="65" charset="-122"/>
                        </a:rPr>
                        <a:t>合污的高尚情操。</a:t>
                      </a:r>
                    </a:p>
                  </a:txBody>
                  <a:tcPr marL="45720" marR="45720"/>
                </a:tc>
              </a:tr>
              <a:tr h="1244735">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王冕《墨梅》:“不要人夸颜色好,只</a:t>
                      </a:r>
                      <a:r>
                        <a:rPr dirty="0"/>
                        <a:t/>
                      </a:r>
                      <a:br>
                        <a:rPr dirty="0"/>
                      </a:br>
                      <a:r>
                        <a:rPr lang="zh-CN" altLang="en-US" sz="1190" kern="0" dirty="0" smtClean="0">
                          <a:solidFill>
                            <a:srgbClr val="000000"/>
                          </a:solidFill>
                          <a:latin typeface="Times New Roman" pitchFamily="65" charset="-122"/>
                          <a:ea typeface="宋体" pitchFamily="65" charset="-122"/>
                        </a:rPr>
                        <a:t>留清气满乾坤。”以冰清玉洁的梅花</a:t>
                      </a:r>
                      <a:r>
                        <a:rPr dirty="0"/>
                        <a:t/>
                      </a:r>
                      <a:br>
                        <a:rPr dirty="0"/>
                      </a:br>
                      <a:r>
                        <a:rPr lang="zh-CN" altLang="en-US" sz="1190" kern="0" dirty="0" smtClean="0">
                          <a:solidFill>
                            <a:srgbClr val="000000"/>
                          </a:solidFill>
                          <a:latin typeface="Times New Roman" pitchFamily="65" charset="-122"/>
                          <a:ea typeface="宋体" pitchFamily="65" charset="-122"/>
                        </a:rPr>
                        <a:t>来写自己不愿同流合污的品质,言浅</a:t>
                      </a:r>
                      <a:r>
                        <a:rPr dirty="0"/>
                        <a:t/>
                      </a:r>
                      <a:br>
                        <a:rPr dirty="0"/>
                      </a:br>
                      <a:r>
                        <a:rPr lang="zh-CN" altLang="en-US" sz="1190" kern="0" dirty="0" smtClean="0">
                          <a:solidFill>
                            <a:srgbClr val="000000"/>
                          </a:solidFill>
                          <a:latin typeface="Times New Roman" pitchFamily="65" charset="-122"/>
                          <a:ea typeface="宋体" pitchFamily="65" charset="-122"/>
                        </a:rPr>
                        <a:t>而意深。</a:t>
                      </a:r>
                    </a:p>
                  </a:txBody>
                  <a:tcPr marL="45720" marR="45720"/>
                </a:tc>
              </a:tr>
            </a:tbl>
          </a:graphicData>
        </a:graphic>
      </p:graphicFrame>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4010025"/>
        </p:xfrm>
        <a:graphic>
          <a:graphicData uri="http://schemas.openxmlformats.org/drawingml/2006/table">
            <a:tbl>
              <a:tblPr/>
              <a:tblGrid>
                <a:gridCol w="2580000"/>
                <a:gridCol w="2580000"/>
                <a:gridCol w="2580000"/>
              </a:tblGrid>
              <a:tr h="1244735">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松柏</a:t>
                      </a:r>
                    </a:p>
                  </a:txBody>
                  <a:tcPr marL="45720" marR="45720"/>
                </a:tc>
                <a:tc grid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《论语·子罕》中说:“岁寒,然后知松柏之后凋也。”作者以松柏的耐寒来歌</a:t>
                      </a:r>
                      <a:r>
                        <a:t/>
                      </a:r>
                      <a:br/>
                      <a:r>
                        <a:rPr lang="zh-CN" altLang="en-US" sz="1190" kern="0" dirty="0" smtClean="0">
                          <a:solidFill>
                            <a:srgbClr val="000000"/>
                          </a:solidFill>
                          <a:latin typeface="Times New Roman" pitchFamily="65" charset="-122"/>
                          <a:ea typeface="宋体" pitchFamily="65" charset="-122"/>
                        </a:rPr>
                        <a:t>颂坚贞不屈的人格,形象鲜明,意境高远,启迪了后世文人无尽的诗情画意。刘</a:t>
                      </a:r>
                      <a:r>
                        <a:t/>
                      </a:r>
                      <a:br/>
                      <a:r>
                        <a:rPr lang="zh-CN" altLang="en-US" sz="1190" kern="0" dirty="0" smtClean="0">
                          <a:solidFill>
                            <a:srgbClr val="000000"/>
                          </a:solidFill>
                          <a:latin typeface="Times New Roman" pitchFamily="65" charset="-122"/>
                          <a:ea typeface="宋体" pitchFamily="65" charset="-122"/>
                        </a:rPr>
                        <a:t>禹锡《将赴汝州途出浚下留辞李相公》诗中的“后来富贵已零落,岁寒松柏</a:t>
                      </a:r>
                      <a:r>
                        <a:t/>
                      </a:r>
                      <a:br/>
                      <a:r>
                        <a:rPr lang="zh-CN" altLang="en-US" sz="1190" kern="0" dirty="0" smtClean="0">
                          <a:solidFill>
                            <a:srgbClr val="000000"/>
                          </a:solidFill>
                          <a:latin typeface="Times New Roman" pitchFamily="65" charset="-122"/>
                          <a:ea typeface="宋体" pitchFamily="65" charset="-122"/>
                        </a:rPr>
                        <a:t>犹依然”,也以松柏来象征孤直坚强的品格。</a:t>
                      </a:r>
                    </a:p>
                  </a:txBody>
                  <a:tcPr marL="45720" marR="45720"/>
                </a:tc>
                <a:tc hMerge="1">
                  <a:txBody>
                    <a:bodyPr/>
                    <a:lstStyle/>
                    <a:p>
                      <a:pPr eaLnBrk="0" latinLnBrk="1" hangingPunct="0"/>
                      <a:r>
                        <a:t/>
                      </a:r>
                      <a:br/>
                      <a:endParaRPr/>
                    </a:p>
                  </a:txBody>
                  <a:tcPr marL="45720" marR="45720"/>
                </a:tc>
              </a:tr>
              <a:tr h="969551">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竹</a:t>
                      </a:r>
                    </a:p>
                  </a:txBody>
                  <a:tcPr marL="45720" marR="45720"/>
                </a:tc>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亭亭玉立,挺拔多姿,以其“遭霜雪而</a:t>
                      </a:r>
                      <a:r>
                        <a:t/>
                      </a:r>
                      <a:br/>
                      <a:r>
                        <a:rPr lang="zh-CN" altLang="en-US" sz="1190" kern="0" dirty="0" smtClean="0">
                          <a:solidFill>
                            <a:srgbClr val="000000"/>
                          </a:solidFill>
                          <a:latin typeface="Times New Roman" pitchFamily="65" charset="-122"/>
                          <a:ea typeface="宋体" pitchFamily="65" charset="-122"/>
                        </a:rPr>
                        <a:t>不凋,历四时而常茂”的品格,赢得古</a:t>
                      </a:r>
                      <a:r>
                        <a:t/>
                      </a:r>
                      <a:br/>
                      <a:r>
                        <a:rPr lang="zh-CN" altLang="en-US" sz="1190" kern="0" dirty="0" smtClean="0">
                          <a:solidFill>
                            <a:srgbClr val="000000"/>
                          </a:solidFill>
                          <a:latin typeface="Times New Roman" pitchFamily="65" charset="-122"/>
                          <a:ea typeface="宋体" pitchFamily="65" charset="-122"/>
                        </a:rPr>
                        <a:t>今文人的喜爱和称颂。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张九龄《和黄门卢侍御咏竹》一诗言</a:t>
                      </a:r>
                      <a:r>
                        <a:t/>
                      </a:r>
                      <a:br/>
                      <a:r>
                        <a:rPr lang="zh-CN" altLang="en-US" sz="1190" kern="0" dirty="0" smtClean="0">
                          <a:solidFill>
                            <a:srgbClr val="000000"/>
                          </a:solidFill>
                          <a:latin typeface="Times New Roman" pitchFamily="65" charset="-122"/>
                          <a:ea typeface="宋体" pitchFamily="65" charset="-122"/>
                        </a:rPr>
                        <a:t>简意赅地赞美道:“高节人相重,虚心</a:t>
                      </a:r>
                      <a:r>
                        <a:t/>
                      </a:r>
                      <a:br/>
                      <a:r>
                        <a:rPr lang="zh-CN" altLang="en-US" sz="1190" kern="0" dirty="0" smtClean="0">
                          <a:solidFill>
                            <a:srgbClr val="000000"/>
                          </a:solidFill>
                          <a:latin typeface="Times New Roman" pitchFamily="65" charset="-122"/>
                          <a:ea typeface="宋体" pitchFamily="65" charset="-122"/>
                        </a:rPr>
                        <a:t>世所知。”</a:t>
                      </a:r>
                    </a:p>
                  </a:txBody>
                  <a:tcPr marL="45720" marR="45720"/>
                </a:tc>
              </a:tr>
              <a:tr h="1795104">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郑板桥一生咏竹画竹,留下了很多咏</a:t>
                      </a:r>
                      <a:r>
                        <a:t/>
                      </a:r>
                      <a:br/>
                      <a:r>
                        <a:rPr lang="zh-CN" altLang="en-US" sz="1190" kern="0" dirty="0" smtClean="0">
                          <a:solidFill>
                            <a:srgbClr val="000000"/>
                          </a:solidFill>
                          <a:latin typeface="Times New Roman" pitchFamily="65" charset="-122"/>
                          <a:ea typeface="宋体" pitchFamily="65" charset="-122"/>
                        </a:rPr>
                        <a:t>竹佳句,如:“咬定青山不放松,立根原</a:t>
                      </a:r>
                      <a:r>
                        <a:t/>
                      </a:r>
                      <a:br/>
                      <a:r>
                        <a:rPr lang="zh-CN" altLang="en-US" sz="1190" kern="0" dirty="0" smtClean="0">
                          <a:solidFill>
                            <a:srgbClr val="000000"/>
                          </a:solidFill>
                          <a:latin typeface="Times New Roman" pitchFamily="65" charset="-122"/>
                          <a:ea typeface="宋体" pitchFamily="65" charset="-122"/>
                        </a:rPr>
                        <a:t>在破岩中。千磨万击还坚劲,任尔东</a:t>
                      </a:r>
                      <a:r>
                        <a:t/>
                      </a:r>
                      <a:br/>
                      <a:r>
                        <a:rPr lang="zh-CN" altLang="en-US" sz="1190" kern="0" dirty="0" smtClean="0">
                          <a:solidFill>
                            <a:srgbClr val="000000"/>
                          </a:solidFill>
                          <a:latin typeface="Times New Roman" pitchFamily="65" charset="-122"/>
                          <a:ea typeface="宋体" pitchFamily="65" charset="-122"/>
                        </a:rPr>
                        <a:t>西南北风。”赞美了立于岩石之中的</a:t>
                      </a:r>
                      <a:r>
                        <a:t/>
                      </a:r>
                      <a:br/>
                      <a:r>
                        <a:rPr lang="zh-CN" altLang="en-US" sz="1190" kern="0" dirty="0" smtClean="0">
                          <a:solidFill>
                            <a:srgbClr val="000000"/>
                          </a:solidFill>
                          <a:latin typeface="Times New Roman" pitchFamily="65" charset="-122"/>
                          <a:ea typeface="宋体" pitchFamily="65" charset="-122"/>
                        </a:rPr>
                        <a:t>翠竹坚定顽强、不屈不挠的风骨和不</a:t>
                      </a:r>
                      <a:r>
                        <a:t/>
                      </a:r>
                      <a:br/>
                      <a:r>
                        <a:rPr lang="zh-CN" altLang="en-US" sz="1190" kern="0" dirty="0" smtClean="0">
                          <a:solidFill>
                            <a:srgbClr val="000000"/>
                          </a:solidFill>
                          <a:latin typeface="Times New Roman" pitchFamily="65" charset="-122"/>
                          <a:ea typeface="宋体" pitchFamily="65" charset="-122"/>
                        </a:rPr>
                        <a:t>畏逆境、蒸蒸日上的禀性。</a:t>
                      </a:r>
                    </a:p>
                  </a:txBody>
                  <a:tcPr marL="45720" marR="45720"/>
                </a:tc>
              </a:tr>
            </a:tbl>
          </a:graphicData>
        </a:graphic>
      </p:graphicFrame>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2489200"/>
        </p:xfrm>
        <a:graphic>
          <a:graphicData uri="http://schemas.openxmlformats.org/drawingml/2006/table">
            <a:tbl>
              <a:tblPr/>
              <a:tblGrid>
                <a:gridCol w="2580000"/>
                <a:gridCol w="2580000"/>
                <a:gridCol w="2580000"/>
              </a:tblGrid>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黍离</a:t>
                      </a:r>
                    </a:p>
                  </a:txBody>
                  <a:tcPr marL="45720" marR="45720"/>
                </a:tc>
                <a:tc grid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常用来表示对国家今衰昔盛的痛惜伤感之情,典出《诗经·王风·黍离》。旧说</a:t>
                      </a:r>
                      <a:r>
                        <a:t/>
                      </a:r>
                      <a:br/>
                      <a:r>
                        <a:rPr lang="zh-CN" altLang="en-US" sz="1190" kern="0" dirty="0" smtClean="0">
                          <a:solidFill>
                            <a:srgbClr val="000000"/>
                          </a:solidFill>
                          <a:latin typeface="Times New Roman" pitchFamily="65" charset="-122"/>
                          <a:ea typeface="宋体" pitchFamily="65" charset="-122"/>
                        </a:rPr>
                        <a:t>周平王东迁以后,周大夫经过西周古都,悲叹宫廷宗庙毁坏,长满禾黍,就作了</a:t>
                      </a:r>
                      <a:r>
                        <a:t/>
                      </a:r>
                      <a:br/>
                      <a:r>
                        <a:rPr lang="zh-CN" altLang="en-US" sz="1190" kern="0" dirty="0" smtClean="0">
                          <a:solidFill>
                            <a:srgbClr val="000000"/>
                          </a:solidFill>
                          <a:latin typeface="Times New Roman" pitchFamily="65" charset="-122"/>
                          <a:ea typeface="宋体" pitchFamily="65" charset="-122"/>
                        </a:rPr>
                        <a:t>《黍离》这首诗寄托悲思。后世遂以“黍离之思”用作昔盛今衰等亡国之</a:t>
                      </a:r>
                      <a:r>
                        <a:t/>
                      </a:r>
                      <a:br/>
                      <a:r>
                        <a:rPr lang="zh-CN" altLang="en-US" sz="1190" kern="0" dirty="0" smtClean="0">
                          <a:solidFill>
                            <a:srgbClr val="000000"/>
                          </a:solidFill>
                          <a:latin typeface="Times New Roman" pitchFamily="65" charset="-122"/>
                          <a:ea typeface="宋体" pitchFamily="65" charset="-122"/>
                        </a:rPr>
                        <a:t>悲。如姜夔《扬州慢》中有:“予怀怆然,感慨今昔,因自度此曲。千岩老人以</a:t>
                      </a:r>
                      <a:r>
                        <a:t/>
                      </a:r>
                      <a:br/>
                      <a:r>
                        <a:rPr lang="zh-CN" altLang="en-US" sz="1190" kern="0" dirty="0" smtClean="0">
                          <a:solidFill>
                            <a:srgbClr val="000000"/>
                          </a:solidFill>
                          <a:latin typeface="Times New Roman" pitchFamily="65" charset="-122"/>
                          <a:ea typeface="宋体" pitchFamily="65" charset="-122"/>
                        </a:rPr>
                        <a:t>为有《黍离》之悲也。”</a:t>
                      </a:r>
                    </a:p>
                  </a:txBody>
                  <a:tcPr marL="45720" marR="45720"/>
                </a:tc>
                <a:tc hMerge="1">
                  <a:txBody>
                    <a:bodyPr/>
                    <a:lstStyle/>
                    <a:p>
                      <a:pPr eaLnBrk="0" latinLnBrk="1" hangingPunct="0"/>
                      <a:r>
                        <a:t/>
                      </a:r>
                      <a:br/>
                      <a:endParaRP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冰雪</a:t>
                      </a:r>
                    </a:p>
                  </a:txBody>
                  <a:tcPr marL="45720" marR="45720"/>
                </a:tc>
                <a:tc grid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古代诗歌中,常以冰雪的晶莹比喻心志的忠贞、品格的高尚。如王昌龄《芙</a:t>
                      </a:r>
                      <a:r>
                        <a:t/>
                      </a:r>
                      <a:br/>
                      <a:r>
                        <a:rPr lang="zh-CN" altLang="en-US" sz="1190" kern="0" dirty="0" smtClean="0">
                          <a:solidFill>
                            <a:srgbClr val="000000"/>
                          </a:solidFill>
                          <a:latin typeface="Times New Roman" pitchFamily="65" charset="-122"/>
                          <a:ea typeface="宋体" pitchFamily="65" charset="-122"/>
                        </a:rPr>
                        <a:t>蓉楼送辛渐》:“洛阳亲友如相问,一片冰心在玉壶。”以“冰心在玉壶”比</a:t>
                      </a:r>
                      <a:r>
                        <a:t/>
                      </a:r>
                      <a:br/>
                      <a:r>
                        <a:rPr lang="zh-CN" altLang="en-US" sz="1190" kern="0" dirty="0" smtClean="0">
                          <a:solidFill>
                            <a:srgbClr val="000000"/>
                          </a:solidFill>
                          <a:latin typeface="Times New Roman" pitchFamily="65" charset="-122"/>
                          <a:ea typeface="宋体" pitchFamily="65" charset="-122"/>
                        </a:rPr>
                        <a:t>喻个人光明磊落的心性。</a:t>
                      </a:r>
                    </a:p>
                  </a:txBody>
                  <a:tcPr marL="45720" marR="45720"/>
                </a:tc>
                <a:tc hMerge="1">
                  <a:txBody>
                    <a:bodyPr/>
                    <a:lstStyle/>
                    <a:p>
                      <a:pPr eaLnBrk="0" latinLnBrk="1" hangingPunct="0"/>
                      <a:r>
                        <a:t/>
                      </a:r>
                      <a:br/>
                      <a:endParaRPr/>
                    </a:p>
                  </a:txBody>
                  <a:tcPr marL="45720" marR="45720"/>
                </a:tc>
              </a:tr>
            </a:tbl>
          </a:graphicData>
        </a:graphic>
      </p:graphicFrame>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(二)意象的作用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1.营造氛围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如白居易《琵琶行》中的“枫叶荻花秋瑟瑟”句,就营造出与朋友离别时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的萧瑟、落寞的氛围。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2.借景抒情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一切景语皆情语。凡诗歌中有描写的景物,一般都具有这一作用。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3.塑造背景或环境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这一作用与“营造氛围”有相似之处,但亦有不同,那就是通过多个意象组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合——意象群,为人物的活动提供背景或环境,这种作用在山水诗、边塞诗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中运用较多,如王昌龄《从军行七首》(其四)之“青海长云暗雪山”即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endParaRPr lang="zh-CN" altLang="en-US">
              <a:latin typeface="+mn-lt"/>
              <a:ea typeface="+mn-ea"/>
            </a:endParaRP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4.营造意境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意境是作者描绘的自然景物中景物表现出来的境界和情调,目的是让读者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“临其境”或“入其境”感知境界之妙以及作者的情感。如“明月松间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照,清泉石上流”“渡头余落日, 墟里上孤烟”“大漠孤烟直,长河落日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圆”“落霞与孤鹜齐飞,秋水共长天一色”“千嶂里,长烟落日孤城闭”等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都是意境深远的诗句。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5.衬托人物气节、品质或性格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这种作用在写物诗中较为普遍,在表达技巧上,常用象征手法或比喻修辞,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如雪、竹、梅、松、鹤、荷、金风玉露等,衬托人物品行高洁、性格坚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毅、情感纯洁等。</a:t>
            </a:r>
            <a:endParaRPr lang="zh-CN" altLang="en-US" dirty="0">
              <a:latin typeface="+mn-lt"/>
              <a:ea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3.鉴赏古代诗歌的表达技巧是古代诗歌阅读考查的常规题型,命题形式有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单独设题,也有结合形象、语言或思想内容等综合设题。在高考中,考查表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达技巧的鉴赏,重点考查的不是“是什么”,而是“为什么”和“怎么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样”。即仅知道表达技巧“是什么”是不行的,更重要的是要知道“为什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么”(这种表达技巧是如何运用的)和“怎么样”(这种表达技巧对表达诗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歌思想感情的作用和表达效果)。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4.评价诗歌的思想内容和作者的观点态度是诗歌的考查重点,更是考查热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点,考查内容主要是概括诗歌的主要内容,分析、评价诗歌中蕴含的情感或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观点态度。由于诗歌的内容及作者观点总是要通过诗歌的语言、形象、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意境、表达技巧等得以表现,因而诗歌的内容及作者观点一般都和诗歌的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形象、语言、表达技巧结合在一起进行考查。</a:t>
            </a:r>
            <a:endParaRPr lang="zh-CN" altLang="en-US">
              <a:latin typeface="+mn-lt"/>
              <a:ea typeface="+mn-ea"/>
            </a:endParaRP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6.奠定情感基调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如柳永《雨霖铃》开头三句“寒蝉凄切,对长亭晚,骤雨初歇”,为全词奠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定了凄凉、伤感的基调。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7.以景衬境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这一作用在山水诗中运用最多,如以闹景衬静境——“竹喧归浣女”,以动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景衬静境——“莲动下渔舟”,以暖景衬冷境——“日色冷青松”,以亮景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衬暗境——“返景入深林,复照青苔上”,以满景衬空境——“雁字回时,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月满西楼”,以物语(或物态)衬心境——“废池乔木,犹厌言兵”,等等。</a:t>
            </a:r>
            <a:endParaRPr lang="zh-CN" altLang="en-US" dirty="0">
              <a:latin typeface="+mn-lt"/>
              <a:ea typeface="+mn-ea"/>
            </a:endParaRPr>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941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诗歌的常见语言风格</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语言风格包括格调、色彩、境界、情味等。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1.平实质朴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其特点是选用确切的字眼直接陈述,或用白描,不加修饰,显得真切深刻,平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易近人。语言力求平淡,不追求辞藻的华丽,显现出质朴无华的特点,但平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淡中蕴含着深意。如贾岛《寻隐者不遇》:“松下问童子,言师采药去。只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在此山中,云深不知处。”全篇4句20字,毫无难解之处。又如陶渊明《饮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酒》:“采菊东篱下,悠然见南山。山气日夕佳,飞鸟相与还。”</a:t>
            </a:r>
            <a:endParaRPr lang="zh-CN" altLang="en-US" dirty="0">
              <a:latin typeface="+mn-lt"/>
              <a:ea typeface="+mn-ea"/>
            </a:endParaRPr>
          </a:p>
        </p:txBody>
      </p:sp>
      <p:pic>
        <p:nvPicPr>
          <p:cNvPr id="479234" name="图片 3" descr="textimage211.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2.含蓄隽永</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诗歌最富有灵气,诗的灵气在于隽永,在于“字短情长”,字里行间总是留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着启人联想、开人悟性的“空白”,含有深意,藏而不露。这种风格往往不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把意思直接说出来,而是藏在形象中,让读者自己展开想象,思而得之。如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李商隐《夜雨寄北》:“君问归期未有期,巴山夜雨涨秋池。何当共剪西窗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烛,却话巴山夜雨时。”天各一方的夫妻间挂念问候,其时其境其情,归家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团聚作长夜之谈的憧憬,统统显于言外,隐于空白。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3.清新雅致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这种风格往往用清丽的语言来营造优美的意境,表达怡然喜悦的感情。其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艺术境界多如大雨过后的青青柳色,荷叶上颤动着的晶莹水珠。如杨万里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《小池》:“小荷才露尖尖角,早有蜻蜓立上头。”用语新颖别致,不落俗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套,给人一种清新美好的愉悦之感。</a:t>
            </a:r>
            <a:endParaRPr lang="zh-CN" altLang="en-US" dirty="0">
              <a:latin typeface="+mn-lt"/>
              <a:ea typeface="+mn-ea"/>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4.形象生动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诗歌的语言往往以其生动形象而感人至深。如苏轼《念奴娇·赤壁怀古》: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“乱石穿空,惊涛拍岸,卷起千堆雪。”既是诗又是画,有形有声有色地展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现了赤壁的壮丽景色,气势雄伟,境界开阔。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5.绚丽飘逸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如李白《望庐山瀑布》:“日照香炉生紫烟,遥看瀑布挂前川。飞流直下三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千尺,疑是银河落九天。”李白的诗大都写得色彩缤纷,景象绮丽,变幻莫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测,这是绚丽飘逸之美。</a:t>
            </a:r>
            <a:endParaRPr lang="zh-CN" altLang="en-US" dirty="0">
              <a:latin typeface="+mn-lt"/>
              <a:ea typeface="+mn-ea"/>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6.婉约细腻</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这种风格往往体现出“曲、细、柔”的特点,即曲径通幽,情调缠绵,表达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感情细如抽丝。如李清照《武陵春》:“风住尘香花已尽,日晚倦梳头。物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是人非事事休,欲语泪先流。闻说双溪春尚好,也拟泛轻舟。只恐双溪舴艋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舟,载不动许多愁。”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7.幽默讽刺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这种风格在诗中多指诙谐、风趣或辛辣的笔调和趣味。如章碣《焚书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坑》:“竹帛烟销帝业虚,关河空锁祖龙居。坑灰未冷山东乱,刘项原来不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读书。”</a:t>
            </a:r>
            <a:endParaRPr lang="zh-CN" altLang="en-US" dirty="0">
              <a:latin typeface="+mn-lt"/>
              <a:ea typeface="+mn-ea"/>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8.雄浑</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雄浑是指力的至大至刚,气的浑厚磅礴。其特点是:骨力挺健,气壮山河,气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吞宇宙,气度豁达,气概恢弘,气宇轩昂,气势浩瀚,气魄雄伟。它如奔腾咆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哮、汹涌澎湃的大海,而不像碧波荡漾、涟漪粼粼的西湖;它若横空出世便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如千嶂连云的昆仑山,而不似一丘一壑、小巧宜人的苏州园林。在具体作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品中,有的壮志凌云,刚毅雄健,如刘邦之《大风歌》;有的慷慨悲歌,视死如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归,如项羽之《垓下歌》;有的胸襟豁达,豪情横溢,如曹操的《观沧海》。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雄浑是盛唐诗歌的时代风格,它反映了盛唐欣欣向荣的景象和朝气蓬勃的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活力。</a:t>
            </a:r>
            <a:endParaRPr lang="zh-CN" altLang="en-US" dirty="0">
              <a:latin typeface="+mn-lt"/>
              <a:ea typeface="+mn-ea"/>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王昌龄的《出塞》(秦时明月汉时关)气势浩瀚,雄伟壮丽;王之涣的《凉州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词》(黄河远上白云间)想象丰富,境界辽阔;孟浩然的《临洞庭湖赠张丞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相》(气蒸云梦泽)气魄宏大,气势壮观;王维的《使至塞上》(大漠孤烟直)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何其高远,多么壮丽!而真正能够称为“雄浑”的是以高适、岑参为代表的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边塞诗人。在他们的笔下,有狼山,有大漠,有绝域,有孤城,有奇寒,有酷热,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有同仇敌忾的愤慨,有誓死戍边的决心。</a:t>
            </a:r>
            <a:endParaRPr lang="zh-CN" altLang="en-US" dirty="0">
              <a:latin typeface="+mn-lt"/>
              <a:ea typeface="+mn-ea"/>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9.豪放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豪迈奔放,谓之豪放。其特点既表现了作为主体的诗人的特点,又表现了作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为客体的描绘对象的特点。就主体而言,其表现为情感激荡,格调昂扬;想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象奇特,夸张出格;志向高远,襟怀旷达;气吞宇宙,力拔山河;傲骨嶙峋,狂荡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不羁。就客体而言,往往拥有巨大的体积、伟大的力量而显示出特有的壮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美、崇高,或显示出苍茫、浩渺的无限阔大的景象,因而气势峥嵘,场面壮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阔,境界缥缈,极目无垠。李白是豪放风格之集大成者,情感激荡,格调昂扬,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想象奇特,夸张出格,是李白豪放诗风的特点。“君不见黄河之水天上来,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奔流到海不复回”(《将进酒》),气势浩荡,一泻千里。宋词中的豪放派,以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苏、辛为杰出代表,苏轼注重将慷慨激昂、悲壮苍凉的感情融入词中,善于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在写人、咏景、状物时,以奔放豪迈的形象、飞动峥嵘的气势、阔大雄壮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的场面取胜,《念奴娇·赤壁怀古》是其代表作。</a:t>
            </a:r>
            <a:endParaRPr lang="zh-CN" altLang="en-US" dirty="0">
              <a:latin typeface="+mn-lt"/>
              <a:ea typeface="+mn-ea"/>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10.沉郁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如果说豪放是火山爆发,那么沉郁就是海底潜流。当诗人飘逸飞动、奔放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不羁时,就形成豪放;当诗人沉思默处、义愤填膺时,就变得沉郁。李白豪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放,其体轻,其气清,故袅袅上升,飞入云霄,若野鹤闲云,随处飘逸;杜甫沉郁,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其体重,故沉沉下坠,潜入心海,感情激荡,回旋纡曲。何为沉郁?沉郁,就是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指情感的浑厚、浓郁、忧愤、蕴藉。“沉则不浮,郁则不薄。”杜甫之诗,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为浓郁之极致。忧愁是杜诗沉郁的主要内容,他的忧愁,不只是个人的,更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是国家的、民族的、人民的,因而这种忧愁具有丰富的情感层次,使其沉郁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获得深厚的情感和崇高的价值。他的“三吏”“三别”以及《兵车行》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《茅屋为秋风所破歌》都是沉郁的力作。</a:t>
            </a:r>
            <a:endParaRPr lang="zh-CN" altLang="en-US" dirty="0">
              <a:latin typeface="+mn-lt"/>
              <a:ea typeface="+mn-ea"/>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45926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11.悲慨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触景生情,睹物伤怀,悲壮慷慨,谓之悲慨。大凡诗人,慨叹风云变幻之疾,痛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惜韶光流逝之速,目击人民灾难之重,身受命运坎坷之苦,郁积壮志未酬之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愤,而忧心忡忡、慷慨悲歌者,均以悲慨称之。可见,悲慨是时代的心声、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诗人的呼喊,诗人面对动乱的现实,出于严肃的责任感,遂作悲慨。陈子昂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的诗就以悲慨而驰誉诗坛。他的《登幽州台歌》是最激动人心的悲慨之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诗。诗人怀着壮志难酬的极度悲愤,登上城楼,泫然流涕,感慨万端。面对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着悠悠苍天,茫茫大地,用如椽之笔,勾勒出过去、现在、未来的连绵不断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的时间图卷,描绘出辽阔无垠的宇宙空间画面。其悲壮歌声响彻云霄,慷慨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之气横绝太空。</a:t>
            </a:r>
            <a:endParaRPr lang="zh-CN" altLang="en-US" dirty="0">
              <a:latin typeface="+mn-lt"/>
              <a:ea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“鉴赏诗歌的表达技巧”“评价作品的思想内容和观点态度”这两个考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点近三年课标卷年年涉及,复习中当以此为重中之重。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另外,诗句理解类的题目渐成考试热点。没有对诗歌的准确理解而单靠答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题套路是根本无法应对高考的,读懂诗歌已经成为当下高考语文古诗备考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的首要任务。</a:t>
            </a:r>
            <a:endParaRPr lang="zh-CN" altLang="en-US">
              <a:latin typeface="+mn-lt"/>
              <a:ea typeface="+mn-ea"/>
            </a:endParaRP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45926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12.俊爽</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俊爽,即英俊豪纵,飒爽流利。代表诗人是杜牧。他的诗,纵横古今,雄视万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代,畅谈历史,痛砭时弊,总结教训,忧国忧民,怀撑天之宏志,感报效之无门;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另一方面,又矫健豪举,潇洒风流,流转飞动,畅快爽利。如《过华清宫》: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“长安回望绣成堆,山顶千门次第开。一骑红尘妃子笑,无人知是荔枝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来。”以含蓄讽刺的笔调深刻揭露了唐玄宗纵情声色、骄奢淫逸、醉生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梦死的生活。再如《赤壁》(折戟沉沙铁未销)的节奏明快,《山行》(远上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寒山石径斜)的轻盈飘拂,《江南春》(千里莺啼绿映红)的俊逸秀美,“十年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一觉扬州梦,赢得青楼薄倖名”(《遣怀》)的秀而不冶、艳而不妖,均是脍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炙人口的佳作。</a:t>
            </a:r>
            <a:endParaRPr lang="zh-CN" altLang="en-US" dirty="0">
              <a:latin typeface="+mn-lt"/>
              <a:ea typeface="+mn-ea"/>
            </a:endParaRP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37163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13.冲淡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冲淡,即冲和、淡泊,含有闲逸、静穆、淡泊、深远的特点。王维的山水诗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有闲、静、淡、远的特点,他是冲淡派大师。如《鸟鸣涧》:“人闲桂花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落,夜静春山空。月出惊山鸟,时鸣春涧中。”诗人笔下的大自然,就是诗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人自己,它反映了诗人冲淡的心境。诗人自己已消融在大自然中了。这种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消融,是把主观的情思化入客观的景物中,追求忘我无我的空寂境界,这就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是冲淡的极致。不过,冲淡不是幻灭、死寂,而是富于生机的,它是诗人把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活跃的生命转化为凝固的生命的结果,生命力由流动而转为静谧。</a:t>
            </a:r>
            <a:endParaRPr lang="zh-CN" altLang="en-US" dirty="0">
              <a:latin typeface="+mn-lt"/>
              <a:ea typeface="+mn-ea"/>
            </a:endParaRP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14.旷达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旷达,即疏狂不羁,通脱豁达,潇洒飘逸,高洁特立。代表人物是苏轼。苏轼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的词除了豪放外,更多的是旷达的词风。有雄才大略而又怀才不遇的苏轼,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既要坚持不苟合随俗,又要随缘自适,既要“尽人事”,又要“知天命”,使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其性格中带有典型的旷达的特征。“人生如梦,一尊还酹江月”(《念奴娇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·赤壁怀古》),“老夫聊发少年狂”(《江城子·密州出猎》)这样的诗句,就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带有明显的旷达的色彩。</a:t>
            </a:r>
            <a:endParaRPr lang="zh-CN" altLang="en-US" dirty="0">
              <a:latin typeface="+mn-lt"/>
              <a:ea typeface="+mn-ea"/>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22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诗歌的表达技巧</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诗歌的表达技巧多种多样,但常见的不外乎是抑扬结合、点面结合、动静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结合、叙议结合、情景交融、映衬对比、伏笔照应、借古讽今、托物言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志、白描细描、铺垫悬念、开门见山、承上启下、卒章显志等,应结合具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体的诗歌加以分析。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(一)抒情手法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1.直抒胸臆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即直接对有关人物和事件表明爱憎态度的抒情方式。如陈子昂《登幽州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台歌》,全诗以慷慨悲凉的基调,通过登幽州台直接表达了诗人功业难就、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空怀壮志的悲愤和失意苦闷的情怀。</a:t>
            </a:r>
            <a:endParaRPr lang="zh-CN" altLang="en-US" dirty="0">
              <a:latin typeface="+mn-lt"/>
              <a:ea typeface="+mn-ea"/>
            </a:endParaRPr>
          </a:p>
        </p:txBody>
      </p:sp>
      <p:pic>
        <p:nvPicPr>
          <p:cNvPr id="503810" name="图片 3" descr="textimage212.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2.借景抒情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即诗人把自身所要抒发的情感、表达的思想寄寓在景物之中,通过描写景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物予以抒发。如杜甫《绝句二首》(其二):“江碧鸟逾白,山青花欲燃。今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春看又过,何日是归年?”全诗抒发了羁旅异乡的感慨,诗人借对清新美好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的春光景色的描写,透露出了思归的感伤,以乐景写哀情,别具韵致。又如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李华《春行即兴》:“宜阳城下草萋萋,涧水东流复向西。芳树无人花自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落,春山一路鸟空啼。”“花自落”“鸟空啼”强调了春山一路山花烂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漫、鸟语婉转的佳境却“无人”来欣赏,以乐写哀,以闹写寂,写出了诗人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对时代的感慨。又如李白《黄鹤楼送孟浩然之广陵》:“故人西辞黄鹤楼,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烟花三月下扬州。孤帆远影碧空尽,唯见长江天际流。”全诗没有一字说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惜别,没有一字说伤怀,但伤怀惜别之情悠悠无尽,随水长流。可谓“不着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一字,尽得风流”,意蕴含蓄深远。</a:t>
            </a:r>
            <a:endParaRPr lang="zh-CN" altLang="en-US" dirty="0">
              <a:latin typeface="+mn-lt"/>
              <a:ea typeface="+mn-ea"/>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3.情景交融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如白居易《琵琶行》:“东船西舫悄无言,唯见江心秋月白。”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4.托物言志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即诗人借自然界中的某物自身具有的特征,来表达某种志向或情感,使诗中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的物带有人格化的色彩。如虞世南《蝉》:“垂纟委饮清露,流响出疏桐。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居高声自远,非是藉秋风。”诗中三、四句借蝉声远传的独特感受,道出了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蕴含的真理,也就是立身品格高洁的人,不需要某种外在的凭借,自能声名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远播,从而表达出对人的内在品格的热情赞颂和高度自信。</a:t>
            </a:r>
            <a:endParaRPr lang="zh-CN" altLang="en-US" dirty="0">
              <a:latin typeface="+mn-lt"/>
              <a:ea typeface="+mn-ea"/>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5.用典抒情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即借用典故来抒发自己的感情,讽刺时事。如秦观《踏莎行》(雾失楼台)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中以“驿寄梅花,鱼传尺素”来表达远离故土、他乡为官、前途渺茫的无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数重的恨。李白《登金陵凤凰台》把历史上的典故、眼前的景物和自己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的感受交织在一起,抒发了忧国伤时的怀抱,意旨悠远。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6.借古讽今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这是咏史诗中常见的表现手法,借历史上的事件来讽喻当朝。如刘禹锡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《台城》:“台城六代竞豪华,结绮临春事最奢。万户千门成野草,只缘一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曲《后庭花》。”全诗以台城这一六朝帝王起居临政的地方为题,描写了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六朝纵情作乐的荒淫生活,和野草丛生的凄凉景象形成了鲜明对比,把严肃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的历史教训化作了触目惊心的具体形象,寄托了吊古伤今的无限感慨。</a:t>
            </a:r>
            <a:endParaRPr lang="zh-CN" altLang="en-US" dirty="0">
              <a:latin typeface="+mn-lt"/>
              <a:ea typeface="+mn-ea"/>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7.叙事抒情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在古风作品中比较常见。如杜甫《兵车行》、白居易《卖炭翁》等。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(二)描写手法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1.渲染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本是一种国画技法,一般是在需要强调的地方浓墨重彩,使画面形象的某一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方面更为突出。用于艺术创作,就是从正面着意描写。如汉乐府古诗《江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南》:“江南可采莲,莲叶何田田。鱼戏莲叶间。鱼戏莲叶东,鱼戏莲叶西,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鱼戏莲叶南,鱼戏莲叶北。”诗中“鱼戏莲叶东”等四句的渲染描写,使得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全诗生动活泼,音调优美,把水上采莲的画面和人们采莲时欢愉的情境活灵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活现地展示在读者面前。又如赵师秀《约客》中以“家家雨”“处处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蛙”渲染一种气氛,衬托夜的深和夜的静。韦应物《赋得暮雨送李胄》中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的“微雨”“暮钟”“漠漠”“冥冥”“浦树远含滋”都是在渲染一种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离别时伤感的气氛。</a:t>
            </a:r>
            <a:endParaRPr lang="zh-CN" altLang="en-US" dirty="0">
              <a:latin typeface="+mn-lt"/>
              <a:ea typeface="+mn-ea"/>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2.烘托衬托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本是国画的一种技法,用水墨或色彩在物象的轮廓外面渲染衬托,使物象明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显突出。用于艺术创作,指从侧面着意描写,作为陪衬。衬托包括两种,一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是正衬,二是反衬。正衬是用相同的东西来衬托,如李白《赠汪伦》:“李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白乘舟将欲行,忽闻岸上踏歌声。桃花潭水深千尺,不及汪伦送我情。”第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三句形象鲜明地正衬出汪伦对诗人的真挚纯洁的深厚感情。反衬是用相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反的东西衬托,如王维《鸟鸣涧》:“人闲桂花落,夜静春山空。月出惊山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鸟,时鸣春涧中。”诗中写到了花落、月出、鸟鸣这些动的景物,既使诗显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得富有生机而不枯寂,同时又通过动,更加突出了春涧的寂静。贾岛《题李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凝幽居》里“僧敲月下门”句以响衬静,与名句“鸟鸣山更幽”有异曲同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工之妙。</a:t>
            </a:r>
            <a:endParaRPr lang="zh-CN" altLang="en-US" dirty="0">
              <a:latin typeface="+mn-lt"/>
              <a:ea typeface="+mn-ea"/>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3.白描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本是国画的一种技法,这里指纯用线条勾画,不加渲染烘托的写作手法。如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聂夷中《田家》:“父耕原上田,子劚山下荒。六月禾未秀,官家已修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仓。”全诗以小见大,寥寥数语就勾勒出了父子辛勤劳作、官家修筑粮仓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的画面,表现了封建统治者残酷剥削、压榨农民的深刻主题。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4.动和静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艺术创作中离不开动态描写和静态描写,或以动衬静,或以静衬动;或一动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一静,相辅相成。前者属于烘托手法,后者如戴叔伦《兰溪棹歌》:“凉月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如眉挂柳湾,越中山色镜中看。兰溪三日桃花雨,半夜鲤鱼来上滩。”诗中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前两句写了山水的明丽动人和月色的清爽皎洁,是静景;后两句写了鱼抢新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水,涌上溪头浅滩的调皮,是动景。全诗动静结合,写出了兰溪山水的美好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和蓬勃生机。</a:t>
            </a:r>
            <a:endParaRPr lang="zh-CN" altLang="en-US" dirty="0">
              <a:latin typeface="+mn-lt"/>
              <a:ea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695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古诗鉴赏,其前提是要读懂诗歌。对于命题者来说,如何引导考生先读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懂后鉴赏,命题的导向至关重要。对于考生来说,能否全面理解、深刻领悟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作品的内容和技巧,能否读懂诗歌极其关键。因此,必须扭转轻读诗、重做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题的倾向,而应沉下心来,反复咀嚼,一定要重视古诗本身给我们传达的内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容,从而来解读古诗。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1.读标题</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诗歌的标题往往是诗歌的眼睛、灵魂、核心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常起到统领全篇的作用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鉴赏时可以根据诗歌提供的信息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较为准确地理解诗歌。有的诗题点明了诗作所涉及的季节与时令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如唐代杨巨源的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城东早春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有的诗题点明了作品涉及的主题或重点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如唐代王维的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九月九日忆山东兄弟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有的诗题则确定了全诗的感情基调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如唐代杜甫的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春夜喜雨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。从形式上看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诗的标题往往是或记叙或议论或说明性的文字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一般来说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诗题是按照时间、地点、人物、事件、感想排列的。如对李白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春夜洛城闻笛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的标题稍加分析</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即可知道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时间是“春夜”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地点是“洛城”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事件是“闻笛”。</a:t>
            </a:r>
            <a:endParaRPr lang="zh-CN" altLang="en-US" dirty="0">
              <a:latin typeface="+mn-lt"/>
              <a:ea typeface="+mn-ea"/>
            </a:endParaRPr>
          </a:p>
        </p:txBody>
      </p:sp>
      <p:grpSp>
        <p:nvGrpSpPr>
          <p:cNvPr id="57346" name="组合 2"/>
          <p:cNvGrpSpPr>
            <a:grpSpLocks/>
          </p:cNvGrpSpPr>
          <p:nvPr/>
        </p:nvGrpSpPr>
        <p:grpSpPr bwMode="auto">
          <a:xfrm>
            <a:off x="3571875" y="633413"/>
            <a:ext cx="2000250" cy="614362"/>
            <a:chOff x="3571875" y="1314450"/>
            <a:chExt cx="2000250" cy="613584"/>
          </a:xfrm>
        </p:grpSpPr>
        <p:sp>
          <p:nvSpPr>
            <p:cNvPr id="4" name="对角圆角矩形 3"/>
            <p:cNvSpPr/>
            <p:nvPr/>
          </p:nvSpPr>
          <p:spPr>
            <a:xfrm>
              <a:off x="3571875" y="1314450"/>
              <a:ext cx="2000250" cy="561263"/>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57348"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5.虚和实</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文艺作品在写到较为复杂的事情时,往往采用虚实结合的写法,使作品结构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更加紧凑,形象更加鲜明。在中国画的传统技法中,“虚”是指图画中笔画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稀疏的部分或空白的部分。它给人以想象的空间,让人回味无穷。诗歌中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的“虚”,是指直觉中看不见、摸不清,却又能从字里行间体味出的那些虚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像和空灵的境界。在中国画中,“实”是指图画细致丰富的地方。而在诗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歌中,“实”是指客观世界中存在的实像、实事、实境。如杨万里《晓出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净慈寺送林子方》:“毕竟西湖六月中,风光不与四时同。接天莲叶无穷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碧,映日荷花别样红。”诗中前两句泛说西湖六月的风光自有特色,是虚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写;后两句描写满湖莲叶荷花在朝阳的辉映下,无边无际的碧绿和艳红和谐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地搭配着,是实写。全诗虚实相生,收到相得益彰的效果。</a:t>
            </a:r>
            <a:endParaRPr lang="zh-CN" altLang="en-US" dirty="0">
              <a:latin typeface="+mn-lt"/>
              <a:ea typeface="+mn-ea"/>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又如辛弃疾《破阵子·为陈同甫赋壮词以寄之》中梦中胜利的虚幻之景与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醒来的“白发”现实形成鲜明对比,让人体味出空有大志、报国无门的悲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6.欲扬先抑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指不从正面平铺直陈,先从反面着笔,加以贬抑,而后透露出自己的真实意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图。如赵希桐《次萧冰崖梅花韵》:“冰姿琼骨净无瑕,竹外溪边处士家。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若使牡丹开得早,有谁风雪看梅花?”诗中三、四句忽发奇想:如果牡丹花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开早于梅花,谁会冲风踏雪顾及梅花呢?然而,牡丹毕竟不会开在梅花之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前。诗人欲扬先抑,只有冰清玉洁的梅花才能在凛冽的风雪中吐芳争艳,受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到人们的青睐。</a:t>
            </a:r>
            <a:endParaRPr lang="zh-CN" altLang="en-US" dirty="0">
              <a:latin typeface="+mn-lt"/>
              <a:ea typeface="+mn-ea"/>
            </a:endParaRP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(三)修辞手法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1.夸张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我国古典诗歌中,有用夸张手法单独描写自然景物的,也有用夸张手法单独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描写社会生活的,更多的情况则是把二者有机地结合在一起。如陆游《秋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夜将晓出篱门迎凉有感二首》:“三万里河东入海,五千仞岳上摩天。遗民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泪尽胡尘里,南望王师又一年!”诗中的“三万里”“五千仞”“上摩天”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“泪尽”都是夸张,正是这些夸张描写,把诗人对祖国的热爱,对苟且偷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安、不去收复失地的求和派的愤懑,以及对遗民遭受苦难的深切同情,表现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得淋漓尽致。</a:t>
            </a:r>
            <a:endParaRPr lang="zh-CN" altLang="en-US" dirty="0">
              <a:latin typeface="+mn-lt"/>
              <a:ea typeface="+mn-ea"/>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2.拟人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把物人格化,可以使描绘生动形象,表意更加丰富。如刘攽《新晴》:“青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苔满地初晴后,绿树无人昼梦余。唯有南风旧相识,偷开门户又翻书。”诗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中将“南风”人格化,通过一系列动作描写,表现了久雨初晴后作者宁静恬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适的心情,以及对南风“恶作剧”的亲切喜爱之情。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3.对比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运用对比,可以把不同的人物、不同的生活现象、不同的思想感情,区别得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更加鲜明,使美者更美,丑者更丑。如梅尧臣《陶者》:“陶尽门前土,屋上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无片瓦。寸指不沾泥,鳞鳞居大厦。”全诗通过陶者和富家的强烈鲜明的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对比,深刻地揭露了封建社会制度的极端不合理,表达了诗人对劳苦人民的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深切同情。</a:t>
            </a:r>
            <a:endParaRPr lang="zh-CN" altLang="en-US" dirty="0">
              <a:latin typeface="+mn-lt"/>
              <a:ea typeface="+mn-ea"/>
            </a:endParaRP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4.比兴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从古典诗歌中我们可以看出,比兴能用具体的常见的事物表述那些不很常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见的事物,从而使读者易于理解;能突出事物某一方面的特征,使其形象鲜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明;还能避免叙事或说理的直白,使之委婉含蓄。如李白《哭晁卿衡》: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“日本晁卿辞帝都,征帆一片绕蓬壶。明月不归沉碧海,白云愁色满苍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梧。”诗中三、四句运用比兴手法,前句暗指晁衡遇难,明月象征晁衡高洁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的品德;后句寄兴深微,连天宇也好似愁容满面,表达了自己对朋友的无限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怀念之情。</a:t>
            </a:r>
            <a:endParaRPr lang="zh-CN" altLang="en-US" dirty="0">
              <a:latin typeface="+mn-lt"/>
              <a:ea typeface="+mn-ea"/>
            </a:endParaRP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诗歌鉴赏中的易混点</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诗歌鉴赏难点是对表达技巧的鉴赏。关于表达技巧,到底包含哪些方面,各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家说法不一。通常的看法是表达技巧包含:修辞手法、表达方式(记叙、议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论、抒情、描写)和表现手法。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表达技巧中有容易混淆而致误的地方。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1.借景抒情和托物言志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借景抒情是通过对景物的描写,抒发情感,表现情绪,诗人在诗中表达的是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含蓄的感受,所以它有乐、哀、愁,但我们绝不会把这种情绪看成一种思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想。借景抒情的“景”是指自然风景,而不是某种物品。</a:t>
            </a:r>
            <a:endParaRPr lang="zh-CN" altLang="en-US" dirty="0">
              <a:latin typeface="+mn-lt"/>
              <a:ea typeface="+mn-ea"/>
            </a:endParaRPr>
          </a:p>
        </p:txBody>
      </p:sp>
      <p:pic>
        <p:nvPicPr>
          <p:cNvPr id="528386" name="图片 3" descr="textimage213.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托物言志,常常借助于某物的一些特性,此“物”可以是景物,也可以是动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物或其他事物,常含有象征意义;托物言志的“志”可以指感情、志向、情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操、爱好、愿望、要求等;更重要的是诗人要通过描写的物来表明心迹,以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及人生的态度和对人生的感悟。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另外,托物言志与比喻修辞有些联系,与咏物抒怀也有些联系,而且,它还与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象征、比兴有联系。象征要有象征体,那便是物,象征要表达的思想就在作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者对物的描写和评价之中。比兴呢?最早的解释是“先言他物以引起所咏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之辞”,这里的“他物”与作者所要抒发的情感必然是有着紧密联系的。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例如“孔雀东南飞,五里一徘徊”,既是比兴,又是托物,同时也是象征,因为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它奠定了全诗的感情基调,也表现了刘、焦之情的难舍难分、留恋相许,更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是刘、焦爱情悲剧的象征。</a:t>
            </a:r>
            <a:endParaRPr lang="zh-CN" altLang="en-US">
              <a:latin typeface="+mn-lt"/>
              <a:ea typeface="+mn-ea"/>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2.烘托、衬托和对比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诗歌中的“对比”,是指把两个相对或相反的事物,或者一个事物的两个方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面并列在一起,以共同表现某种意境或情感。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“衬托”指用事物间相似或对立的条件,以一些事物为陪衬来突出主体事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物的手法。“衬托”分为正衬和反衬。正衬是指利用事物间的近似条件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来衬托主体事物,反衬是指利用事物的对立条件来衬托主体事物。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“对比”和“衬托”的区别在于:对比是相反或相似的两种事物互相比照,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以共同表现某种思想或意境,对比双方不分主次;而衬托是以次要事物为陪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衬突出一个主要事物,一方是工具,一方是目的,两者主次分明。</a:t>
            </a:r>
            <a:endParaRPr lang="zh-CN" altLang="en-US">
              <a:latin typeface="+mn-lt"/>
              <a:ea typeface="+mn-ea"/>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“烘托”是指通过侧面描写,使所要表现的对象鲜明突出的表现手法。侧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面描写即间接描写,即通过对周围人物或环境的描写来表现主要对象。如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《琵琶行》中“东船西舫悄无言,唯见江心秋月白”一句,用环境描写烘托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音乐的魅力,给读者留下了广阔的回味空间。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“烘托”与“衬托”不同,“烘托”是通过别的事物把想要表达的事物写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出来,所以用一事物暗示出另一事物就叫烘托。这与“衬托”不同,因为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“衬托”是两种事物都写。</a:t>
            </a:r>
            <a:endParaRPr lang="zh-CN" altLang="en-US" dirty="0">
              <a:latin typeface="+mn-lt"/>
              <a:ea typeface="+mn-ea"/>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3.借景抒情与情景交融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诗人对某种景象或某种客观事物有所感触时,把自身所要抒发的感情、表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达的思想寄寓在此景此物中,通过描写此景此物予以抒发,这种抒情方式叫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借景或借物抒情。在我国古代诗歌中,松竹梅兰、芭蕉残荷、梧桐细雨、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飞蓬浮萍、鸿雁闲鹤、大漠古道、长亭短亭等等,常常是诗人借以抒情的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对象,这些景物也就不再是纯粹的自然之物了,而是承载传递了人们极为丰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富复杂的思想情感。如柳永的“今宵酒醒何处?杨柳岸,晓风残月”,场景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描写之中,寄寓着词人的无限离愁别恨。一般情况下,是乐景写乐情,哀景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抒哀情,但也有以乐景衬哀情或哀景写乐情的写法,最典型的如《诗经·采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薇》中:“昔我往矣,杨柳依依。今我来思,雨雪霏霏。”依依杨柳,美好春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色留人沉醉,却是黯然离别之际;霏霏雨雪,冰天坼地的寒冷,竟是征夫回乡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之时!以乐景写哀情或以哀景写乐情,可以起到倍增其哀乐的效果。</a:t>
            </a:r>
            <a:endParaRPr lang="zh-CN" altLang="en-US" dirty="0">
              <a:latin typeface="+mn-lt"/>
              <a:ea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2.知作者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诗歌鉴赏讲究“知人论世”,即鉴赏诗歌时要了解作者的生平和当时所处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环境。如陶渊明、王维、孟浩然,他们的诗多表现远离浊世、向往朴素的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田园生活和热爱大自然的美好情趣,多具有质朴、清新、恬淡、闲适的风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格;王昌龄、王之涣、岑参、高适等人的诗多描写戍边将士杀敌立功的慷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慨激昂及“捐躯赴国难”的悲壮,同时也包含望月思乡的苍凉和长年征战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的悲苦之情;杜甫、白居易、李绅等人的诗多关心民生疾苦,感情深沉,风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格多沉郁、顿挫、朴素、凝重。</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情景交融也叫寓情于景(物),融情于景。这种方式将诗人的主观思想和感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情融合在有声有色的景物描写中。这种方式使客观景物明显地涂上了诗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人浓郁的主观感情色彩,如杜甫的“感时花溅泪,恨别鸟惊心”。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4.虚与实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在诗歌欣赏中,虚与实是相对的。有者为实,无者为虚;有据为实,假托为虚;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客观为实,主观为虚;具体为实,抽象为虚;当前为实,未来是虚;已知为实,未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知为虚;等等。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具体说来,诗歌中的“虚”包括以下三类:</a:t>
            </a:r>
            <a:endParaRPr lang="zh-CN" altLang="en-US">
              <a:latin typeface="+mn-lt"/>
              <a:ea typeface="+mn-ea"/>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(1)神仙鬼怪世界和梦境。诗人往往借助这类虚无的境界来反衬现实。这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就叫以虚像显实境。如李白《梦游天姥吟留别》中的仙境就是一个虚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像。“日月照耀金银台”“霓为衣兮风为马”“虎鼓瑟兮鸾回车”“仙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之人兮列如麻”,李白描绘了一幅美好的图景,图景的美好反衬出现实的黑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(2)已逝之景之境。这类虚景是作者曾经经历过或历史上曾经发生过的景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象,但是现时却不在眼前。如李煜《虞美人》中“雕栏玉砌应犹在,只是朱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颜改”,句中“故国”的“雕栏玉砌”存在,但此时并不在眼前,也是虚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像。作者将“雕栏玉砌”与“朱颜”对照着写,颇有故国凄凉、物是人非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之感。又如苏轼《念奴娇·赤壁怀古》中“谈笑间,樯橹灰飞烟灭”,再现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了火烧赤壁这一史实,显然不是发生在眼前,故也是虚景。</a:t>
            </a:r>
            <a:endParaRPr lang="zh-CN" altLang="en-US">
              <a:latin typeface="+mn-lt"/>
              <a:ea typeface="+mn-ea"/>
            </a:endParaRPr>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(3)设想的未来之境。这类虚境是还没有发生的,它表现的情将一直延伸到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未来而不断绝。故写愁将倍增其愁,写乐将倍增其乐。如柳永《雨霖铃》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中“今宵酒醒何处?杨柳岸,晓风残月”,这是设想的别后的景物,即一舟离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岸,词人酒醒梦回,只见习习晓风吹拂萧萧疏柳,一弯残月高挂柳梢。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再看看诗歌中的“实”。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在诗歌中,“实”是指客观世界中存在的实像、实事、实境。如李白《梦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游天姥吟留别》中的黑暗现实,李煜《虞美人》中的“春花秋月何时了”,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苏轼《念奴娇·赤壁怀古》中的“乱石穿空,惊涛拍岸,卷起千堆雪”。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“虚实相生”是指虚与实二者之间互相联系、互相渗透、互相转化,以达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到虚中有实、实中有虚的境界,从而大大丰富诗中的意象,开拓诗中的意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境,为读者提供广阔的审美空间,充实人们的审美趣味。</a:t>
            </a:r>
            <a:endParaRPr lang="zh-CN" altLang="en-US">
              <a:latin typeface="+mn-lt"/>
              <a:ea typeface="+mn-ea"/>
            </a:endParaRP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虚景和实景的关系,有时形成强烈的对比从而突出中心。如姜夔《扬州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慢》中的虚景是指“春风十里”,写往日扬州城十里长街的繁荣景象;实景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是“尽荠麦青青”,写词人今日所见的凄凉情形。由这一虚一实两幅对比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鲜明的图景,寄寓着词人昔盛今衰的感慨。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虚景和实景的关系,有时则是相辅相成形成渲染烘托从而突出中心。如欧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阳修《踏莎行》:“候馆梅残,溪桥柳细。草薰风暖摇征辔。离愁渐远渐无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穷,迢迢不断如春水。　　寸寸柔肠,盈盈粉泪,楼高莫近危阑倚。平芜尽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处是春山,行人更在春山外。”上阕写实,通过初春景象反衬“行人”的离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愁别绪。下阕写虚,通过“行人”设想妻子凭栏远望,思念“行人”的愁苦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之象,来写愁思。妻思夫,夫想妻,虚实相生,从而将离愁别绪抒发得淋漓尽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致。</a:t>
            </a:r>
            <a:endParaRPr lang="zh-CN" altLang="en-US">
              <a:latin typeface="+mn-lt"/>
              <a:ea typeface="+mn-ea"/>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5.联想和想象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多为浪漫主义诗人所采用。如李白常把现实与梦境、仙境,自然界与人类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社会打成一片,他的《梦游天姥吟留别》以飞越的神思结构全诗,诗人的想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象犹如天马行空,所描绘的梦境、仙境,正是他所向往追求的光明美好的理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想世界。“小时不识月,呼作白玉盘”“我寄愁心与明月,随风直到夜郎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西”“我歌月徘徊,我舞影零乱”都是奇思遐想与自然天真相结合的神来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之笔。大胆丰富的想象也常表现为夸张手法的运用。在浪漫主义诗歌中,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夸张的手法随处可见。如李白《梦游天姥吟留别》中“天台四万八千丈,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对此欲倒东南倾”,该句就运用了夸张和烘托的手法来表现天姥山的巍峨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高峻。</a:t>
            </a:r>
            <a:endParaRPr lang="zh-CN" altLang="en-US" dirty="0">
              <a:latin typeface="+mn-lt"/>
              <a:ea typeface="+mn-ea"/>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6.比喻与象征</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比喻本是一种把一事物比成另一本质不同的事物的修辞手法,运用在诗歌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当中,也称“比兴”。诗词当中经常运用这一手法以达到形象生动和化实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为虚的艺术效果。如朱庆馀《近试上张水部》巧借新妇拜见公婆前的忐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忑不安而又充满希望的心理,写自己应试前紧张而又希望得到赏识的心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态。如果通篇贯穿着这种比兴的意象,则是象征。如李白常借雄奇不平凡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的事物,如大鹏、天马、雄剑及高山大河,来寄托他的理想,象征他的才能;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喜欢选取高洁美好的事物,如明月、凤凰、松柏、美人等,来象征人品节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操;又常选取遭摧残、受拘羁的人物事件来比喻他的经历和处境。屈原的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诗歌也有这一特点,常以香草美人象征贤能,以燕雀乌鹊比喻小人。</a:t>
            </a:r>
            <a:endParaRPr lang="zh-CN" altLang="en-US" dirty="0">
              <a:latin typeface="+mn-lt"/>
              <a:ea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3.看注释</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注释是对诗歌写作的说明或提示,它往往隐含着写作的动因、背景等重要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信息。诗出有因,其因主要在作者写诗的背景上,我们阅读鉴赏诗歌当然也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应结合诗歌的创作背景。一般情况下,高考试卷中的注释不是可有可无的,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往往对解题起着关键的作用。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4.找意象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写诗是为了抒情、言志,而情和志是虚的,需要借助于实物来传达,我们可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以通过分析景或物的自然属性,来联系它所表达的和此物或景有关联的社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会属性(即作者的情或志)。而古典诗歌在写作的过程中一些意象已经有了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较为固定的社会属性,我们可以抓住这些典型的意象,把握诗歌的意境和主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旨。通过诗中的意象,我们就能拿住诗人跳动的脉搏。</a:t>
            </a:r>
            <a:endParaRPr lang="zh-CN" altLang="en-US" dirty="0">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5.明题干</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理解了诗歌的大意,然后阅读题干,根据题干对诗的内容或形式来做初步的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解读。古代诗歌的考查主要包括对作品的形象、语言和表达技巧进行初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步的鉴赏,对作品的思想内容进行评价。如果题干有明确要求,那就要按照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题干的要求进行解答,而不能面面俱到。有些鉴赏题目没有明确要求从哪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个角度进行鉴赏,只要求写一段鉴赏文字,考生就其中任一方面进行点评、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鉴赏都是合乎要求的。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6.写答案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首先,我们应该明确鉴赏的文体归属。鉴赏文字,一般来说是属于议论文的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范畴。虽然这段文字未必符合一篇议论文的整体要求,但表达方式、组织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结构、语言特色应该尽可能符合议论文的文体特征。因而,那些求新求异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的改编类、联想类、引申类文章就不符合此类题型的要求。</a:t>
            </a:r>
            <a:endParaRPr lang="zh-CN" altLang="en-US" dirty="0">
              <a:latin typeface="+mn-lt"/>
              <a:ea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270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其次,我们应该掌握基本的表述格式。这里的表述格式,对于考生来讲,就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是一段文字的组织和表达。鉴赏古代诗歌,我们可以像写一篇议论文一样: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先找出论点、论据,然后用合适的论证方法加以证明。</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鉴赏古代诗歌的形象</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所谓“形象”,就是诗歌中所展示出来的生活图景,一般可分为人物形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象、自然景物形象和客观事物的形象。诗歌中的形象是客观之“象”与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诗人主观之“意”的结合,因而蕴含着强烈的情感,寄托着丰富的主旨。鉴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赏诗歌的形象就是通过理解、品味把握诗歌形象的内涵,分析其蕴含的情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感和意旨。高考命题时,主要考查对“形象”的情感认识和理性思考。</a:t>
            </a:r>
            <a:endParaRPr lang="zh-CN" altLang="en-US" dirty="0">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(1)与《白雪歌送武判官归京》相比,本诗描写塞外景物的角度有何不同?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请简要分析。(5分)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(2)诗的尾联表达了作者什么样的思想感情?对全诗的情感抒发有怎样的作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(1)本诗描写的边塞风光并非作者亲眼所见,而是出于想象。从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标题可以看出,作者此时尚处于前往边塞的途中;开头“闻说”二字也表明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后面的描写是凭听闻所得。(答出描写出于想象的,给3分;进行简要分析的,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(2)第一问:表现了诗人虽有羁旅思乡之愁,却能以国事为重的爱国热忱。(3</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第二问:使得诗中的思乡之情不至流于感伤,也提升了全诗的格调。(3分)</a:t>
            </a:r>
            <a:endParaRPr lang="zh-CN" altLang="en-US" dirty="0">
              <a:latin typeface="+mn-lt"/>
              <a:ea typeface="+mn-ea"/>
            </a:endParaRPr>
          </a:p>
        </p:txBody>
      </p:sp>
      <p:pic>
        <p:nvPicPr>
          <p:cNvPr id="12290" name="图片 3" descr="textimage2.jpeg"/>
          <p:cNvPicPr>
            <a:picLocks noChangeAspect="1"/>
          </p:cNvPicPr>
          <p:nvPr/>
        </p:nvPicPr>
        <p:blipFill>
          <a:blip r:embed="rId3"/>
          <a:srcRect/>
          <a:stretch>
            <a:fillRect/>
          </a:stretch>
        </p:blipFill>
        <p:spPr bwMode="auto">
          <a:xfrm>
            <a:off x="533400" y="3132138"/>
            <a:ext cx="180975" cy="190500"/>
          </a:xfrm>
          <a:prstGeom prst="rect">
            <a:avLst/>
          </a:prstGeom>
          <a:noFill/>
          <a:ln w="9525">
            <a:noFill/>
            <a:miter lim="800000"/>
            <a:headEnd/>
            <a:tailEnd/>
          </a:ln>
        </p:spPr>
      </p:pic>
      <p:sp>
        <p:nvSpPr>
          <p:cNvPr id="4" name="矩形 3"/>
          <p:cNvSpPr/>
          <p:nvPr/>
        </p:nvSpPr>
        <p:spPr>
          <a:xfrm>
            <a:off x="0" y="3062288"/>
            <a:ext cx="9144000" cy="3359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鉴赏人物形象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古诗词中的人物形象,一般包括两种:一是抒情主人公自己的形象,如李白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《梦游天姥吟留别》中,抒情主人公就是一个轻富贵、傲王侯、强烈追求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个性自由的人物形象。这类诗歌多用第一人称的写法。二是诗人作品中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刻画的人物形象,这类诗歌多用第三人称的写法。如柳宗元的《江雪》,诗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中的“独钓寒江”的渔翁就是一个清高孤傲者的形象。这两种形象有时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又是同一的,即诗中刻画的人物形象也是诗人自己,是诗人自身情感的寄托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者。《江雪》中的渔翁,其实就是柳宗元在政治革新失败后不屈而又孤独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的精神面貌的反映。</a:t>
            </a:r>
            <a:endParaRPr lang="zh-CN" altLang="en-US" dirty="0">
              <a:latin typeface="+mn-lt"/>
              <a:ea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17550"/>
            <a:ext cx="8505825" cy="5989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1.鉴赏抒情主人公自己的形象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诗歌是诗人主观情感的产物,必然带有诗人的痕迹。鉴赏诗歌中抒情主人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公的形象,就是把我们在阅读这首诗中所感悟和想象到的诗人的形象用语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言准确形象地描述出来。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(2013辽宁,9)阅读下面这首宋诗,完成问题。(6分)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竹轩诗兴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 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柴门风卷却吹开,狭径初成竹旋栽。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梢影细从茶碗入,叶声轻逐篆</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烟来。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暑天倦卧星穿过,冬昼闲吟雪压摧。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预想此时应更好,莫移墙下一株梅。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篆:盘香。因盘香曲绕如篆文,故称。</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请结合全诗,简要分析诗人的形象。</a:t>
            </a:r>
            <a:endParaRPr lang="zh-CN" altLang="en-US" dirty="0">
              <a:latin typeface="+mn-lt"/>
              <a:ea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塑造了闲适、洒脱、高雅的诗人形象。通过对“竹轩”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“柴门”“狭径”等简朴清幽的生活环境的描写,表现了诗人日常生活的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闲适自得;“倦卧”“闲吟”等反映了诗人洒脱的生活态度;“竹”“雪”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“梅”等意象表现出诗人高雅的人生志趣。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应先概括诗人形象,然后结合诗中意象分点分析。诗人心志清隽,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爱好闲雅。他身处竹轩,轻掩柴门,漫步小径,品茶焚香,或倦卧,或闲吟,悠然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自得。竹轩之中四时皆佳趣,赏竹,观雪,品梅,均非别处所能领略,亦足见诗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人的清雅之趣。</a:t>
            </a:r>
            <a:endParaRPr lang="zh-CN" altLang="en-US" dirty="0">
              <a:latin typeface="+mn-lt"/>
              <a:ea typeface="+mn-ea"/>
            </a:endParaRPr>
          </a:p>
        </p:txBody>
      </p:sp>
      <p:pic>
        <p:nvPicPr>
          <p:cNvPr id="71682" name="图片 3" descr="textimage19.jpeg"/>
          <p:cNvPicPr>
            <a:picLocks noChangeAspect="1"/>
          </p:cNvPicPr>
          <p:nvPr/>
        </p:nvPicPr>
        <p:blipFill>
          <a:blip r:embed="rId3"/>
          <a:srcRect/>
          <a:stretch>
            <a:fillRect/>
          </a:stretch>
        </p:blipFill>
        <p:spPr bwMode="auto">
          <a:xfrm>
            <a:off x="1054100" y="1276350"/>
            <a:ext cx="180975" cy="190500"/>
          </a:xfrm>
          <a:prstGeom prst="rect">
            <a:avLst/>
          </a:prstGeom>
          <a:noFill/>
          <a:ln w="9525">
            <a:noFill/>
            <a:miter lim="800000"/>
            <a:headEnd/>
            <a:tailEnd/>
          </a:ln>
        </p:spPr>
      </p:pic>
      <p:pic>
        <p:nvPicPr>
          <p:cNvPr id="71683" name="图片 4" descr="textimage20.jpeg"/>
          <p:cNvPicPr>
            <a:picLocks noChangeAspect="1"/>
          </p:cNvPicPr>
          <p:nvPr/>
        </p:nvPicPr>
        <p:blipFill>
          <a:blip r:embed="rId3"/>
          <a:srcRect/>
          <a:stretch>
            <a:fillRect/>
          </a:stretch>
        </p:blipFill>
        <p:spPr bwMode="auto">
          <a:xfrm>
            <a:off x="542925" y="3138488"/>
            <a:ext cx="180975" cy="1905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96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2.鉴赏作品刻画的人物形象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在偏重叙事或诗人隐身的诗歌作品中,诗人往往借助笔下塑造的人物或隐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喻的人物表达自己对生活的感受、对社会的看法、对人生的领悟,或者寄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托自己的理想。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(2014山东,14&lt;2&gt;)阅读下面两首宋诗,回答问题。(4分)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寻诗两绝句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陈与义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楚酒困人三日醉,园花经雨百般红。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无人画出陈居士</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,亭角寻诗满袖风。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爱把山瓢</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莫笑侬,愁时引睡有奇功。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醒来推户寻诗去,乔木峥嵘明月中。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①居士:指文人雅士。②山瓢:天然粗陋的酒器。</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诗中“陈居士”的形象特点是什么?请结合两首诗加以分析。</a:t>
            </a:r>
            <a:endParaRPr lang="zh-CN" altLang="en-US" dirty="0">
              <a:latin typeface="+mn-lt"/>
              <a:ea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①行为洒脱　②情趣高雅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①“楚酒困人三日醉”“爱把山瓢莫笑侬”,从陈居士喜欢喝酒可以看出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他洒脱的性格特点。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②“亭角寻诗满袖风”“醒来推户寻诗去”,白天寻诗,夜晚寻诗,表现了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陈居士沉迷于诗歌创作的高雅情趣。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要读懂诗歌内容,从一些关键词语入手,见微知著,注意准确理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解题干要求,结合诗句分析人物形象。</a:t>
            </a:r>
            <a:endParaRPr lang="zh-CN" altLang="en-US" dirty="0">
              <a:latin typeface="+mn-lt"/>
              <a:ea typeface="+mn-ea"/>
            </a:endParaRPr>
          </a:p>
        </p:txBody>
      </p:sp>
      <p:pic>
        <p:nvPicPr>
          <p:cNvPr id="75778" name="图片 3" descr="textimage21.jpeg"/>
          <p:cNvPicPr>
            <a:picLocks noChangeAspect="1"/>
          </p:cNvPicPr>
          <p:nvPr/>
        </p:nvPicPr>
        <p:blipFill>
          <a:blip r:embed="rId3"/>
          <a:srcRect/>
          <a:stretch>
            <a:fillRect/>
          </a:stretch>
        </p:blipFill>
        <p:spPr bwMode="auto">
          <a:xfrm>
            <a:off x="542925" y="1260475"/>
            <a:ext cx="180975" cy="190500"/>
          </a:xfrm>
          <a:prstGeom prst="rect">
            <a:avLst/>
          </a:prstGeom>
          <a:noFill/>
          <a:ln w="9525">
            <a:noFill/>
            <a:miter lim="800000"/>
            <a:headEnd/>
            <a:tailEnd/>
          </a:ln>
        </p:spPr>
      </p:pic>
      <p:pic>
        <p:nvPicPr>
          <p:cNvPr id="75779" name="图片 4" descr="textimage22.jpeg"/>
          <p:cNvPicPr>
            <a:picLocks noChangeAspect="1"/>
          </p:cNvPicPr>
          <p:nvPr/>
        </p:nvPicPr>
        <p:blipFill>
          <a:blip r:embed="rId3"/>
          <a:srcRect/>
          <a:stretch>
            <a:fillRect/>
          </a:stretch>
        </p:blipFill>
        <p:spPr bwMode="auto">
          <a:xfrm>
            <a:off x="1054100" y="3587750"/>
            <a:ext cx="180975" cy="1905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鉴赏人物形象题答题步骤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1.点特点:说出个人观点,概括形象特点。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2.析例句:结合诗句具体分析。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3.明作用:形象的典型性或代表意义以及对表现主题和作者情感的作用。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1.(2013重庆,12&lt;1&gt;)阅读下面这首词,然后回答问题。(4分)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鹧鸪天　酬孝峙</a:t>
            </a:r>
            <a:r>
              <a:rPr lang="zh-CN" altLang="en-US" sz="1515" kern="0" baseline="59000" dirty="0">
                <a:solidFill>
                  <a:srgbClr val="000000"/>
                </a:solidFill>
                <a:latin typeface="Times New Roman" pitchFamily="65" charset="-122"/>
                <a:ea typeface="宋体" pitchFamily="65" charset="-122"/>
              </a:rPr>
              <a:t>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[清]钱继章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发短髯长眉有棱,病容突兀怪于僧。霜侵雨打寻常事,仿佛终南石里藤。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闲倚杖,戏临罾</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。折腰久矣谢无能。熏风</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未解池亭暑,捧出新词字字冰。</a:t>
            </a:r>
            <a:endParaRPr lang="zh-CN" altLang="en-US">
              <a:latin typeface="+mn-lt"/>
              <a:ea typeface="+mn-ea"/>
            </a:endParaRPr>
          </a:p>
        </p:txBody>
      </p:sp>
      <p:pic>
        <p:nvPicPr>
          <p:cNvPr id="77826" name="图片 3" descr="textimage23.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pic>
        <p:nvPicPr>
          <p:cNvPr id="77827" name="图片 4" descr="textimage24.jpeg"/>
          <p:cNvPicPr>
            <a:picLocks noChangeAspect="1"/>
          </p:cNvPicPr>
          <p:nvPr/>
        </p:nvPicPr>
        <p:blipFill>
          <a:blip r:embed="rId4"/>
          <a:srcRect/>
          <a:stretch>
            <a:fillRect/>
          </a:stretch>
        </p:blipFill>
        <p:spPr bwMode="auto">
          <a:xfrm>
            <a:off x="542925" y="3475038"/>
            <a:ext cx="123825" cy="2000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[作者简介]钱继章,字尔斐,号菊农,浙江嘉善人。明崇祯九年(1636)举人,明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朝曾为官,入清不仕,撰有《菊农词》。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①孝峙:王屋,字孝峙,浙江嘉善人,明末文学家。②罾:用竹竿做支架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的方形渔网。③熏风:东南风。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上片刻画了词人怎样的自我形象?运用了什么手法?</a:t>
            </a:r>
            <a:endParaRPr lang="zh-CN" altLang="en-US" dirty="0">
              <a:latin typeface="+mn-lt"/>
              <a:ea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容貌病态怪异,性格坚韧不拔。用描写刻画外貌,用比喻突出性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格。</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首先应关注诗句本身,在读懂大意的基础上分析人物形象。不仅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要关注人物的肖像,更要注意诗句中所表现出来的人物的精神风貌。本词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中的人物意象即词人的自我形象。上片一、二句是对作者的外貌刻画,结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合作者所处时代来看,词人自己显得与众不同,短发长须、眉毛棱角高突,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病容憔悴怪异,这与当时清初人们的长辫有明显差别,这也正是作者精神思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想的表现,表示出自己不与清朝统治者合作的态度,说明自己不忘明朝遗民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的身份,体现了作者的勇气和傲岸的民族气节。尽管此时生活环境恶劣艰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苦,但自己的意志就如山上石罅中生长的青藤一样坚韧顽强。人物形象刻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画的手法在词中比较容易找到的是外貌描写和比喻的修辞。</a:t>
            </a:r>
            <a:endParaRPr lang="zh-CN" altLang="en-US" dirty="0">
              <a:latin typeface="+mn-lt"/>
              <a:ea typeface="+mn-ea"/>
            </a:endParaRPr>
          </a:p>
        </p:txBody>
      </p:sp>
      <p:pic>
        <p:nvPicPr>
          <p:cNvPr id="81922" name="图片 3" descr="textimage25.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pic>
        <p:nvPicPr>
          <p:cNvPr id="81923" name="图片 4" descr="textimage26.jpeg"/>
          <p:cNvPicPr>
            <a:picLocks noChangeAspect="1"/>
          </p:cNvPicPr>
          <p:nvPr/>
        </p:nvPicPr>
        <p:blipFill>
          <a:blip r:embed="rId3"/>
          <a:srcRect/>
          <a:stretch>
            <a:fillRect/>
          </a:stretch>
        </p:blipFill>
        <p:spPr bwMode="auto">
          <a:xfrm>
            <a:off x="542925" y="2208213"/>
            <a:ext cx="180975" cy="1905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2.阅读下面这首唐诗,完成问题。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送邹明府游灵武</a:t>
            </a:r>
            <a:r>
              <a:rPr lang="zh-CN" altLang="en-US" sz="1515" kern="0" baseline="59000" dirty="0">
                <a:solidFill>
                  <a:srgbClr val="000000"/>
                </a:solidFill>
                <a:latin typeface="Times New Roman" pitchFamily="65" charset="-122"/>
                <a:ea typeface="宋体" pitchFamily="65" charset="-122"/>
              </a:rPr>
              <a:t>[注]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贾 岛</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曾宰西畿县,三年马不肥。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债多凭剑与,官满载书归。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边雪藏行径,林风透卧衣。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灵州听晓角,客馆未开扉。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明府:对县令的尊称。灵武:即灵州(治所在今宁夏灵武县)。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请概括邹明府这个人物形象的主要特点,并做简要分析。</a:t>
            </a:r>
            <a:endParaRPr lang="zh-CN" altLang="en-US" dirty="0">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53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诗中邹明府形象的主要特点是</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清正廉洁。三年县令任满离去</a:t>
            </a:r>
            <a:r>
              <a:rPr lang="en-US" altLang="zh-CN" sz="2010" kern="0" dirty="0">
                <a:solidFill>
                  <a:srgbClr val="000000"/>
                </a:solidFill>
                <a:latin typeface="Times New Roman" pitchFamily="65" charset="-122"/>
                <a:ea typeface="宋体" pitchFamily="65" charset="-122"/>
              </a:rPr>
              <a:t>,</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马依旧瘦弱</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随身相伴的还是那些书。如今冒雪远游朔方</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前程艰险</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单薄</a:t>
            </a:r>
            <a:r>
              <a:rPr lang="zh-CN" altLang="en-US" sz="2010" dirty="0">
                <a:latin typeface="+mn-lt"/>
                <a:ea typeface="+mn-ea"/>
              </a:rPr>
              <a:t/>
            </a:r>
            <a:br>
              <a:rPr lang="zh-CN" altLang="en-US" sz="2010" dirty="0">
                <a:latin typeface="+mn-lt"/>
                <a:ea typeface="+mn-ea"/>
              </a:rPr>
            </a:br>
            <a:r>
              <a:rPr lang="zh-CN" altLang="en-US" sz="2010" kern="0" dirty="0">
                <a:solidFill>
                  <a:srgbClr val="000000"/>
                </a:solidFill>
                <a:latin typeface="Times New Roman" pitchFamily="65" charset="-122"/>
                <a:ea typeface="宋体" pitchFamily="65" charset="-122"/>
              </a:rPr>
              <a:t>的衣衫哪抵得住透骨寒风。正是通过这些细节的刻画</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展现了邹明府至清</a:t>
            </a:r>
            <a:r>
              <a:rPr lang="zh-CN" altLang="en-US" sz="2010" dirty="0">
                <a:latin typeface="+mn-lt"/>
                <a:ea typeface="+mn-ea"/>
              </a:rPr>
              <a:t/>
            </a:r>
            <a:br>
              <a:rPr lang="zh-CN" altLang="en-US" sz="2010" dirty="0">
                <a:latin typeface="+mn-lt"/>
                <a:ea typeface="+mn-ea"/>
              </a:rPr>
            </a:br>
            <a:r>
              <a:rPr lang="zh-CN" altLang="en-US" sz="2010" kern="0" dirty="0">
                <a:solidFill>
                  <a:srgbClr val="000000"/>
                </a:solidFill>
                <a:latin typeface="Times New Roman" pitchFamily="65" charset="-122"/>
                <a:ea typeface="宋体" pitchFamily="65" charset="-122"/>
              </a:rPr>
              <a:t>至廉的形象。</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spc="-204"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解析　据诗题及注解可知诗人对邹明府的尊敬和赞扬。根据“马不</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肥”“债多”可推断其为官清廉,生活清贫,而“载书归”除了印证其“清</a:t>
            </a:r>
            <a:r>
              <a:rPr sz="2010" dirty="0">
                <a:latin typeface="+mn-lt"/>
                <a:ea typeface="+mn-ea"/>
              </a:rPr>
              <a:t/>
            </a:r>
            <a:br>
              <a:rPr sz="2010" dirty="0">
                <a:latin typeface="+mn-lt"/>
                <a:ea typeface="+mn-ea"/>
              </a:rPr>
            </a:br>
            <a:r>
              <a:rPr lang="zh-CN" altLang="en-US" sz="2010" kern="0" dirty="0">
                <a:solidFill>
                  <a:srgbClr val="000000"/>
                </a:solidFill>
                <a:latin typeface="Times New Roman" pitchFamily="65" charset="-122"/>
                <a:ea typeface="宋体" pitchFamily="65" charset="-122"/>
              </a:rPr>
              <a:t>廉”的特点外,也表现出主人公的情趣爱好,以及为人清高,不与官场世俗</a:t>
            </a:r>
            <a:r>
              <a:rPr sz="2010" dirty="0">
                <a:latin typeface="+mn-lt"/>
                <a:ea typeface="+mn-ea"/>
              </a:rPr>
              <a:t/>
            </a:r>
            <a:br>
              <a:rPr sz="2010" dirty="0">
                <a:latin typeface="+mn-lt"/>
                <a:ea typeface="+mn-ea"/>
              </a:rPr>
            </a:br>
            <a:r>
              <a:rPr lang="zh-CN" altLang="en-US" sz="2010" kern="0" dirty="0">
                <a:solidFill>
                  <a:srgbClr val="000000"/>
                </a:solidFill>
                <a:latin typeface="Times New Roman" pitchFamily="65" charset="-122"/>
                <a:ea typeface="宋体" pitchFamily="65" charset="-122"/>
              </a:rPr>
              <a:t>同污的性格。此诗除以叙事写人外,还以景衬人,颈联中的“雪”隐隐透露</a:t>
            </a:r>
            <a:r>
              <a:rPr sz="2010" dirty="0">
                <a:latin typeface="+mn-lt"/>
                <a:ea typeface="+mn-ea"/>
              </a:rPr>
              <a:t/>
            </a:r>
            <a:br>
              <a:rPr sz="2010" dirty="0">
                <a:latin typeface="+mn-lt"/>
                <a:ea typeface="+mn-ea"/>
              </a:rPr>
            </a:br>
            <a:r>
              <a:rPr lang="zh-CN" altLang="en-US" sz="2010" kern="0" dirty="0">
                <a:solidFill>
                  <a:srgbClr val="000000"/>
                </a:solidFill>
                <a:latin typeface="Times New Roman" pitchFamily="65" charset="-122"/>
                <a:ea typeface="宋体" pitchFamily="65" charset="-122"/>
              </a:rPr>
              <a:t>出其清廉清高,而“风透卧衣”更显示出身上衣单的困窘之状,由此可见其</a:t>
            </a:r>
            <a:r>
              <a:rPr sz="2010" dirty="0">
                <a:latin typeface="+mn-lt"/>
                <a:ea typeface="+mn-ea"/>
              </a:rPr>
              <a:t/>
            </a:r>
            <a:br>
              <a:rPr sz="2010" dirty="0">
                <a:latin typeface="+mn-lt"/>
                <a:ea typeface="+mn-ea"/>
              </a:rPr>
            </a:br>
            <a:r>
              <a:rPr lang="zh-CN" altLang="en-US" sz="2010" kern="0" dirty="0">
                <a:solidFill>
                  <a:srgbClr val="000000"/>
                </a:solidFill>
                <a:latin typeface="Times New Roman" pitchFamily="65" charset="-122"/>
                <a:ea typeface="宋体" pitchFamily="65" charset="-122"/>
              </a:rPr>
              <a:t>清贫自守。</a:t>
            </a:r>
            <a:endParaRPr lang="zh-CN" altLang="en-US" sz="2010" dirty="0">
              <a:latin typeface="+mn-lt"/>
              <a:ea typeface="+mn-ea"/>
            </a:endParaRPr>
          </a:p>
        </p:txBody>
      </p:sp>
      <p:pic>
        <p:nvPicPr>
          <p:cNvPr id="86018" name="图片 3" descr="textimage28.jpeg"/>
          <p:cNvPicPr>
            <a:picLocks noChangeAspect="1"/>
          </p:cNvPicPr>
          <p:nvPr/>
        </p:nvPicPr>
        <p:blipFill>
          <a:blip r:embed="rId3"/>
          <a:srcRect/>
          <a:stretch>
            <a:fillRect/>
          </a:stretch>
        </p:blipFill>
        <p:spPr bwMode="auto">
          <a:xfrm>
            <a:off x="585788" y="3602038"/>
            <a:ext cx="180975" cy="190500"/>
          </a:xfrm>
          <a:prstGeom prst="rect">
            <a:avLst/>
          </a:prstGeom>
          <a:noFill/>
          <a:ln w="9525">
            <a:noFill/>
            <a:miter lim="800000"/>
            <a:headEnd/>
            <a:tailEnd/>
          </a:ln>
        </p:spPr>
      </p:pic>
      <p:pic>
        <p:nvPicPr>
          <p:cNvPr id="86019" name="图片 3" descr="textimage27.jpeg"/>
          <p:cNvPicPr>
            <a:picLocks noChangeAspect="1"/>
          </p:cNvPicPr>
          <p:nvPr/>
        </p:nvPicPr>
        <p:blipFill>
          <a:blip r:embed="rId3"/>
          <a:srcRect/>
          <a:stretch>
            <a:fillRect/>
          </a:stretch>
        </p:blipFill>
        <p:spPr bwMode="auto">
          <a:xfrm>
            <a:off x="604838" y="1728788"/>
            <a:ext cx="180975" cy="1905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(1)两首诗描写塞外景物的角度明显的不同在于:《白雪歌送武判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官归京》是实写,写的就是诗人眼前所见之景;《发临洮将赴北庭留别》是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虚写,写的是诗人出发之前想象之景。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(2)鉴赏思想情感,首先要明确诗句大意,诗歌尾联的大意是:勤于王事不敢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嫌道路遥远,只有在梦中才能偷偷回到家乡。然后通观全诗,把握情感。前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六句极言北庭环境的艰苦,最后两句笔锋一转,表达了诗人虽有勤于王事和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思念家乡的矛盾心理,但思想上还是爱国情感占上风。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2.(2015课标Ⅱ,8—9)阅读下面这首唐诗,完成问题。(11分)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残春旅舍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韩 偓</a:t>
            </a:r>
            <a:r>
              <a:rPr lang="zh-CN" altLang="en-US" sz="1515" kern="0" baseline="59000" dirty="0">
                <a:solidFill>
                  <a:srgbClr val="000000"/>
                </a:solidFill>
                <a:latin typeface="Times New Roman" pitchFamily="65" charset="-122"/>
                <a:ea typeface="宋体" pitchFamily="65" charset="-122"/>
              </a:rPr>
              <a:t>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旅舍残春宿雨晴,恍然心地忆咸京</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p:txBody>
      </p:sp>
      <p:pic>
        <p:nvPicPr>
          <p:cNvPr id="14338" name="图片 3" descr="textimage3.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
        <p:nvSpPr>
          <p:cNvPr id="4" name="矩形 3"/>
          <p:cNvSpPr/>
          <p:nvPr/>
        </p:nvSpPr>
        <p:spPr>
          <a:xfrm>
            <a:off x="0" y="1133475"/>
            <a:ext cx="9144000" cy="3144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鉴赏事物形象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古代诗歌中有一类诗叫“咏物诗”,这类诗歌以某些事物为具体描写对象,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在形象描写中将事物人格化。从全诗看,即把诗人要表现的品格节操或思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想感情用象征性的形象曲折地表达出来,这种象征性的形象就是事物形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象。大自然中的万物,大至山川河流,小至花鸟虫鱼,都可以成为诗人描摹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的对象,都可以寄托诗人的感情。所谓物象,即被作者人格化了的描写对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象。诗人通过这种象征性的物象描写来曲折地表现他的品格节操、思想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感情。作者塑造物象是为了言志、言情、言心声。</a:t>
            </a:r>
            <a:endParaRPr lang="zh-CN" altLang="en-US">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高考中对事物形象的考查主要是针对某些事物形象的象征意义设题。通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过分析事物形象的特点,来探求象征体和本体之间的联系,进而分析并把握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诗歌的思想和情感。答题时只要提炼所写物象描写特征的词语,挖掘物象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内在的品格、精神,抓物与志的“契合点”,就能明白作者意在何为,情为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何端。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1.鉴赏具有象征意义的形象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咏物诗运用的是托物言志(象征)的手法,通过对某一具体事物的描绘来表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达自己的某种理想和人格,以物喻人,言在此而意在彼。</a:t>
            </a:r>
            <a:endParaRPr lang="zh-CN" altLang="en-US" dirty="0">
              <a:latin typeface="+mn-lt"/>
              <a:ea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阅读下面的诗歌,回答后面的问题。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石灰吟</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 谦</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千锤万击出深山,烈火焚烧若等闲。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粉骨碎身浑不怕,要留清白在人间。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诗中的石灰有何比喻或象征意义?抒发了诗人怎样的一种情怀?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诗中的石灰象征一种不畏艰险的精神和清白自守的节操。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诗人以石灰自喻,抒发了自己不畏艰险、勇于牺牲的高尚精神,表达了洁身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自好、清白自守的高风亮节,展示了诗人的远大理想和坦荡的胸襟。</a:t>
            </a:r>
            <a:endParaRPr lang="zh-CN" altLang="en-US" dirty="0">
              <a:latin typeface="+mn-lt"/>
              <a:ea typeface="+mn-ea"/>
            </a:endParaRPr>
          </a:p>
        </p:txBody>
      </p:sp>
      <p:pic>
        <p:nvPicPr>
          <p:cNvPr id="92162" name="图片 3" descr="textimage29.jpeg"/>
          <p:cNvPicPr>
            <a:picLocks noChangeAspect="1"/>
          </p:cNvPicPr>
          <p:nvPr/>
        </p:nvPicPr>
        <p:blipFill>
          <a:blip r:embed="rId3"/>
          <a:srcRect/>
          <a:stretch>
            <a:fillRect/>
          </a:stretch>
        </p:blipFill>
        <p:spPr bwMode="auto">
          <a:xfrm>
            <a:off x="1054100" y="4048125"/>
            <a:ext cx="180975" cy="190500"/>
          </a:xfrm>
          <a:prstGeom prst="rect">
            <a:avLst/>
          </a:prstGeom>
          <a:noFill/>
          <a:ln w="9525">
            <a:noFill/>
            <a:miter lim="800000"/>
            <a:headEnd/>
            <a:tailEnd/>
          </a:ln>
        </p:spPr>
      </p:pic>
      <p:sp>
        <p:nvSpPr>
          <p:cNvPr id="5" name="矩形 4"/>
          <p:cNvSpPr/>
          <p:nvPr/>
        </p:nvSpPr>
        <p:spPr>
          <a:xfrm>
            <a:off x="0" y="3921125"/>
            <a:ext cx="9144000" cy="1571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341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这是一首托物言志诗。作为咏物诗,若只是事物的机械实录而无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寓意,那就没有多大价值。这首诗的价值就在于处处以石灰自喻,从采石到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炼石到出灰到成品,整个过程即吟咏石灰的诞生过程,但从“若等闲”“浑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不怕”等用语可以体会出,诗人是在抒发君子是如何炼成的的感慨,故而咏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石灰即咏自己磊落的襟怀和崇高的人格。作者以石灰作喻,表达自己为国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尽忠、不怕牺牲的意愿和坚守高洁情操的决心。</a:t>
            </a:r>
            <a:endParaRPr lang="zh-CN" altLang="en-US" dirty="0">
              <a:latin typeface="+mn-lt"/>
              <a:ea typeface="+mn-ea"/>
            </a:endParaRPr>
          </a:p>
        </p:txBody>
      </p:sp>
      <p:pic>
        <p:nvPicPr>
          <p:cNvPr id="94210" name="图片 4" descr="textimage30.jpeg"/>
          <p:cNvPicPr>
            <a:picLocks noChangeAspect="1"/>
          </p:cNvPicPr>
          <p:nvPr/>
        </p:nvPicPr>
        <p:blipFill>
          <a:blip r:embed="rId3"/>
          <a:srcRect/>
          <a:stretch>
            <a:fillRect/>
          </a:stretch>
        </p:blipFill>
        <p:spPr bwMode="auto">
          <a:xfrm>
            <a:off x="533400" y="1838325"/>
            <a:ext cx="180975" cy="1905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37163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2.鉴赏具有特定含意的形象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一个民族,不但有共同的语言,也有着共同的心理状态,往往对自然或社会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的某些事物有着相同的感受。因此,在阅读古代诗歌时,对于诗中出现的草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木花果、鸟兽虫鱼以及月露风云的形象描写,我们应注意到作者由于当时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的习惯看法,赋予这些平常事物以特定含意。比如:柳,谐音“留”,古代有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折柳送别之俗,所以“柳”有惜别怀远之意。今天读古诗,对诗中那些平常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事物(形象),要把握其中积淀着的历史文化内涵。只有了解形象所蕴含的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文化意义,才能准确地欣赏作品的思想内容和艺术手法。</a:t>
            </a:r>
            <a:endParaRPr lang="zh-CN" altLang="en-US" dirty="0">
              <a:latin typeface="+mn-lt"/>
              <a:ea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典例4    (2013江西,14&lt;1&gt;)阅读下面这首词,完成后面的题目。(2分)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水调歌头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壬子被召,端仁相饯席上作</a:t>
            </a:r>
            <a:r>
              <a:rPr lang="zh-CN" altLang="en-US" sz="1515" kern="0" baseline="59000" dirty="0">
                <a:solidFill>
                  <a:srgbClr val="000000"/>
                </a:solidFill>
                <a:latin typeface="Times New Roman" pitchFamily="65" charset="-122"/>
                <a:ea typeface="宋体" pitchFamily="65" charset="-122"/>
              </a:rPr>
              <a:t>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辛弃疾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长恨复长恨,裁作短歌行。何人为我楚舞,听我楚狂声?余既滋兰九畹,又树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蕙之百亩,秋菊更餐英</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。门外沧浪水,可以濯吾缨。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一杯酒,问何似,身后名?人间万事,毫发常重泰山轻。悲莫悲生离别,乐莫乐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新相识,儿女古今情。富贵非吾事,归与白鸥盟。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①绍熙三年(壬子),辛弃疾奉召赴临安,在陈端仁的饯行席上赋此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词。②“余既”三句出自《离骚》:“余既滋兰之九畹,又树蕙之百亩”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“朝饮木兰之坠露兮,夕餐秋菊之落英”。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概括“兰”“蕙”“菊”三种意象的共同内涵。</a:t>
            </a:r>
            <a:endParaRPr lang="zh-CN" altLang="en-US" dirty="0">
              <a:latin typeface="+mn-lt"/>
              <a:ea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798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　    </a:t>
            </a: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兰、蕙、菊都是花草,在词中都用来象征词人高尚、纯洁的</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品格和节操。</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阅读辛词时最大的障碍应是词中多而杂的意象。但为了便于准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确解读,出题人有意给出注释②降低了理解的难度,利用注释提供的信息可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以联想到屈原惯用“兰”“蕙”“菊”等香花香草来比喻(象征)美好的品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德和志节。词人正是借用屈原的高尚情趣和志节自况在困苦处境中坚定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地持其“内美”,执着地追求自己的理想,表明自己决不肯随波逐流与投降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派同流合污的品格和光明磊落的精神。</a:t>
            </a:r>
            <a:endParaRPr lang="zh-CN" altLang="en-US" dirty="0">
              <a:latin typeface="+mn-lt"/>
              <a:ea typeface="+mn-ea"/>
            </a:endParaRPr>
          </a:p>
        </p:txBody>
      </p:sp>
      <p:pic>
        <p:nvPicPr>
          <p:cNvPr id="100354" name="图片 3" descr="textimage32.jpeg"/>
          <p:cNvPicPr>
            <a:picLocks noChangeAspect="1"/>
          </p:cNvPicPr>
          <p:nvPr/>
        </p:nvPicPr>
        <p:blipFill>
          <a:blip r:embed="rId3"/>
          <a:srcRect/>
          <a:stretch>
            <a:fillRect/>
          </a:stretch>
        </p:blipFill>
        <p:spPr bwMode="auto">
          <a:xfrm>
            <a:off x="1143000" y="1728788"/>
            <a:ext cx="180975" cy="190500"/>
          </a:xfrm>
          <a:prstGeom prst="rect">
            <a:avLst/>
          </a:prstGeom>
          <a:noFill/>
          <a:ln w="9525">
            <a:noFill/>
            <a:miter lim="800000"/>
            <a:headEnd/>
            <a:tailEnd/>
          </a:ln>
        </p:spPr>
      </p:pic>
      <p:pic>
        <p:nvPicPr>
          <p:cNvPr id="100355" name="图片 3" descr="textimage31.jpeg"/>
          <p:cNvPicPr>
            <a:picLocks noChangeAspect="1"/>
          </p:cNvPicPr>
          <p:nvPr/>
        </p:nvPicPr>
        <p:blipFill>
          <a:blip r:embed="rId3"/>
          <a:srcRect/>
          <a:stretch>
            <a:fillRect/>
          </a:stretch>
        </p:blipFill>
        <p:spPr bwMode="auto">
          <a:xfrm>
            <a:off x="533400" y="2657475"/>
            <a:ext cx="180975" cy="1905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38263"/>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鉴赏诗歌事物形象题答题思路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1.总结概括出诗中描绘歌咏的主要物象的特点。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2.结合诗句分析所咏物象的特点,关注描写用语及评价用语的感情色彩,尤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其要分析出其内在神韵。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3.结合诗人自身的经历、思想感情剖析所托之情。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1.阅读下面一首宋词,然后回答问题。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卜算子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黄州定慧院寓居作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苏 轼</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缺月挂疏桐,漏断</a:t>
            </a:r>
            <a:r>
              <a:rPr lang="zh-CN" altLang="en-US" sz="1200" kern="0" baseline="59000" dirty="0">
                <a:solidFill>
                  <a:srgbClr val="000000"/>
                </a:solidFill>
                <a:latin typeface="Times New Roman" pitchFamily="65" charset="-122"/>
                <a:ea typeface="宋体" pitchFamily="65" charset="-122"/>
              </a:rPr>
              <a:t>[注]</a:t>
            </a:r>
            <a:r>
              <a:rPr lang="zh-CN" altLang="en-US" kern="0" dirty="0">
                <a:solidFill>
                  <a:srgbClr val="000000"/>
                </a:solidFill>
                <a:latin typeface="Times New Roman" pitchFamily="65" charset="-122"/>
                <a:ea typeface="宋体" pitchFamily="65" charset="-122"/>
              </a:rPr>
              <a:t>人初静。谁见幽人独往来,缥缈孤鸿影。</a:t>
            </a:r>
            <a:endParaRPr lang="zh-CN" altLang="en-US" dirty="0">
              <a:latin typeface="+mn-lt"/>
              <a:ea typeface="+mn-ea"/>
            </a:endParaRPr>
          </a:p>
        </p:txBody>
      </p:sp>
      <p:pic>
        <p:nvPicPr>
          <p:cNvPr id="102402" name="图片 3" descr="textimage33.jpeg"/>
          <p:cNvPicPr>
            <a:picLocks noChangeAspect="1"/>
          </p:cNvPicPr>
          <p:nvPr/>
        </p:nvPicPr>
        <p:blipFill>
          <a:blip r:embed="rId3"/>
          <a:srcRect/>
          <a:stretch>
            <a:fillRect/>
          </a:stretch>
        </p:blipFill>
        <p:spPr bwMode="auto">
          <a:xfrm>
            <a:off x="542925" y="990600"/>
            <a:ext cx="8101013" cy="347663"/>
          </a:xfrm>
          <a:prstGeom prst="rect">
            <a:avLst/>
          </a:prstGeom>
          <a:noFill/>
          <a:ln w="9525">
            <a:noFill/>
            <a:miter lim="800000"/>
            <a:headEnd/>
            <a:tailEnd/>
          </a:ln>
        </p:spPr>
      </p:pic>
      <p:pic>
        <p:nvPicPr>
          <p:cNvPr id="102403" name="图片 4" descr="textimage34.jpeg"/>
          <p:cNvPicPr>
            <a:picLocks noChangeAspect="1"/>
          </p:cNvPicPr>
          <p:nvPr/>
        </p:nvPicPr>
        <p:blipFill>
          <a:blip r:embed="rId4"/>
          <a:srcRect/>
          <a:stretch>
            <a:fillRect/>
          </a:stretch>
        </p:blipFill>
        <p:spPr bwMode="auto">
          <a:xfrm>
            <a:off x="542925" y="3797300"/>
            <a:ext cx="123825" cy="20002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惊起却回头,有恨无人省。拣尽寒枝不肯栖,寂寞沙洲冷。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漏断:指夜深。漏,指漏壶,古人计时的器具。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词中所描写的孤鸿的形象是怎样的?请做简要赏析。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本词用“缺月”“疏桐”“漏断”“寒枝”“沙洲冷”等词语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为孤鸿描绘了一个清冷萧瑟的环境;用“孤”“惊”“回”“恨”“寂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寞”等词语极写孤鸿的神态和心理。全词刻画了一个飘飞不定、惊恐不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安、心怀幽恨、孤独寂寞的孤鸿形象。作者运用托物言志的手法,表达了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自己贬谪黄州时期的孤寂处境和高洁自许、不愿随波逐流的心境。</a:t>
            </a:r>
            <a:r>
              <a:rPr lang="zh-CN" altLang="en-US" sz="1351" kern="0" spc="73"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104450" name="图片 3" descr="textimage35.jpeg"/>
          <p:cNvPicPr>
            <a:picLocks noChangeAspect="1"/>
          </p:cNvPicPr>
          <p:nvPr/>
        </p:nvPicPr>
        <p:blipFill>
          <a:blip r:embed="rId3"/>
          <a:srcRect/>
          <a:stretch>
            <a:fillRect/>
          </a:stretch>
        </p:blipFill>
        <p:spPr bwMode="auto">
          <a:xfrm>
            <a:off x="571500" y="2657475"/>
            <a:ext cx="180975" cy="190500"/>
          </a:xfrm>
          <a:prstGeom prst="rect">
            <a:avLst/>
          </a:prstGeom>
          <a:noFill/>
          <a:ln w="9525">
            <a:noFill/>
            <a:miter lim="800000"/>
            <a:headEnd/>
            <a:tailEnd/>
          </a:ln>
        </p:spPr>
      </p:pic>
      <p:sp>
        <p:nvSpPr>
          <p:cNvPr id="5" name="矩形 4"/>
          <p:cNvSpPr/>
          <p:nvPr/>
        </p:nvSpPr>
        <p:spPr>
          <a:xfrm>
            <a:off x="0" y="2562225"/>
            <a:ext cx="9144000" cy="2716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解析　这首词是苏轼被贬到黄州时所作。上片一、二句写深夜,用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“缺”“疏”“断”几个字极写幽独凄清的心境。三、四句用“孤鸿”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衬托“幽人”,说只有幽人独自往来。下片写孤鸿,实际也是写幽人(作者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自己)。“惊”“恨”“寒”“寂寞”“冷”等词语,写尽了“孤鸿”实际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也是幽人漂泊不定的境遇和孤独寂寞的心态。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鉴赏词中“孤鸿”的形象,要抓住下片的四句话:“惊起却回头”,是说孤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鸿惊恐不安,非常警惕;“有恨无人省”,说它身怀怨恨,却无人知晓,是不敢,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也是不愿;“拣尽寒枝不肯栖,寂寞沙洲冷”,虽有“栖息地”,却“不肯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栖”,只好寄宿在寒冷、寂寞的沙洲里。当然“孤鸿”的形象首先是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“孤”。</a:t>
            </a:r>
            <a:endParaRPr lang="zh-CN" altLang="en-US" dirty="0">
              <a:latin typeface="+mn-lt"/>
              <a:ea typeface="+mn-ea"/>
            </a:endParaRPr>
          </a:p>
        </p:txBody>
      </p:sp>
      <p:pic>
        <p:nvPicPr>
          <p:cNvPr id="106498" name="图片 4" descr="textimage36.jpeg"/>
          <p:cNvPicPr>
            <a:picLocks noChangeAspect="1"/>
          </p:cNvPicPr>
          <p:nvPr/>
        </p:nvPicPr>
        <p:blipFill>
          <a:blip r:embed="rId3"/>
          <a:srcRect/>
          <a:stretch>
            <a:fillRect/>
          </a:stretch>
        </p:blipFill>
        <p:spPr bwMode="auto">
          <a:xfrm>
            <a:off x="642938" y="1276350"/>
            <a:ext cx="180975" cy="1905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树头蜂抱花须落,池面鱼吹柳絮行。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禅伏诗魔归净域,酒冲愁阵出奇兵。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两梁免被尘埃污</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,拂拭朝簪待眼明</a:t>
            </a:r>
            <a:r>
              <a:rPr lang="zh-CN" altLang="en-US" sz="1515" kern="0" baseline="59000" dirty="0">
                <a:solidFill>
                  <a:srgbClr val="000000"/>
                </a:solidFill>
                <a:latin typeface="Times New Roman" pitchFamily="65" charset="-122"/>
                <a:ea typeface="宋体" pitchFamily="65" charset="-122"/>
              </a:rPr>
              <a:t>④</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①韩偓(约842—923):字致尧,京兆万年(今陕西西安)人。这首诗是作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者流徙闽地时所作。②咸京:这里借指都城长安。③梁:官帽上的横脊,古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代以梁的多少区分官阶。④朝簪:朝廷官员的冠饰。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(1)古人认为这首诗的颔联“乃晚唐巧句”,请指出这一联巧在哪里,并简要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赏析。(5分)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(2)这首诗的后两联表达了作者什么样的感情?请简要分析。(6分)</a:t>
            </a:r>
            <a:endParaRPr lang="zh-CN" altLang="en-US" dirty="0">
              <a:latin typeface="+mn-lt"/>
              <a:ea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57705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2.阅读下面这首律诗,按要求作答。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野　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[宋]杨万里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未与骚人当糗粮</a:t>
            </a:r>
            <a:r>
              <a:rPr lang="zh-CN" altLang="en-US" kern="0" baseline="59000" dirty="0">
                <a:solidFill>
                  <a:srgbClr val="000000"/>
                </a:solidFill>
                <a:latin typeface="Times New Roman" pitchFamily="65" charset="-122"/>
                <a:ea typeface="宋体" pitchFamily="65" charset="-122"/>
              </a:rPr>
              <a:t>①</a:t>
            </a:r>
            <a:r>
              <a:rPr lang="zh-CN" altLang="en-US" kern="0" dirty="0">
                <a:solidFill>
                  <a:srgbClr val="000000"/>
                </a:solidFill>
                <a:latin typeface="Times New Roman" pitchFamily="65" charset="-122"/>
                <a:ea typeface="宋体" pitchFamily="65" charset="-122"/>
              </a:rPr>
              <a:t>,况随流俗作重阳。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政</a:t>
            </a:r>
            <a:r>
              <a:rPr lang="zh-CN" altLang="en-US" kern="0" baseline="59000" dirty="0">
                <a:solidFill>
                  <a:srgbClr val="000000"/>
                </a:solidFill>
                <a:latin typeface="Times New Roman" pitchFamily="65" charset="-122"/>
                <a:ea typeface="宋体" pitchFamily="65" charset="-122"/>
              </a:rPr>
              <a:t>②</a:t>
            </a:r>
            <a:r>
              <a:rPr lang="zh-CN" altLang="en-US" kern="0" dirty="0">
                <a:solidFill>
                  <a:srgbClr val="000000"/>
                </a:solidFill>
                <a:latin typeface="Times New Roman" pitchFamily="65" charset="-122"/>
                <a:ea typeface="宋体" pitchFamily="65" charset="-122"/>
              </a:rPr>
              <a:t>缘在野有幽色,肯为无人减妙香?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已晚相逢半山碧,便忙也折一枝黄。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花应冷笑东篱族,犹向陶翁觅宠光。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[注]    ①糗粮:干粮。首句典出屈原《离骚》“夕餐秋菊之落英”句。②</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政:通“正”。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颔联描绘了怎样的野菊形象?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答案　野菊生长于山野,花色清淡,香气清馨。不因无人欣赏而自减其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香,不为外部环境而改变内心的高洁。</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政缘:正因为。肯:表反问。野菊的形象正在这一正一反的描写里,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抓住反问句和诗歌的寄托,可得出野菊品性高洁的结论。</a:t>
            </a:r>
            <a:endParaRPr lang="zh-CN" altLang="en-US" dirty="0">
              <a:latin typeface="+mn-lt"/>
              <a:ea typeface="+mn-ea"/>
            </a:endParaRPr>
          </a:p>
        </p:txBody>
      </p:sp>
      <p:pic>
        <p:nvPicPr>
          <p:cNvPr id="108546" name="图片 3" descr="textimage37.jpeg"/>
          <p:cNvPicPr>
            <a:picLocks noChangeAspect="1"/>
          </p:cNvPicPr>
          <p:nvPr/>
        </p:nvPicPr>
        <p:blipFill>
          <a:blip r:embed="rId3"/>
          <a:srcRect/>
          <a:stretch>
            <a:fillRect/>
          </a:stretch>
        </p:blipFill>
        <p:spPr bwMode="auto">
          <a:xfrm>
            <a:off x="590550" y="5640388"/>
            <a:ext cx="180975" cy="190500"/>
          </a:xfrm>
          <a:prstGeom prst="rect">
            <a:avLst/>
          </a:prstGeom>
          <a:noFill/>
          <a:ln w="9525">
            <a:noFill/>
            <a:miter lim="800000"/>
            <a:headEnd/>
            <a:tailEnd/>
          </a:ln>
        </p:spPr>
      </p:pic>
      <p:pic>
        <p:nvPicPr>
          <p:cNvPr id="108547" name="图片 3" descr="textimage38.jpeg"/>
          <p:cNvPicPr>
            <a:picLocks noChangeAspect="1"/>
          </p:cNvPicPr>
          <p:nvPr/>
        </p:nvPicPr>
        <p:blipFill>
          <a:blip r:embed="rId3"/>
          <a:srcRect/>
          <a:stretch>
            <a:fillRect/>
          </a:stretch>
        </p:blipFill>
        <p:spPr bwMode="auto">
          <a:xfrm>
            <a:off x="576263" y="4797425"/>
            <a:ext cx="180975" cy="1905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鉴赏景物形象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景物形象是指诗歌中描绘的自然景物和人文景物。在古代诗歌中一般都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讲究“一切景语皆情语”的天人感应模式,诗中的景物往往也是人物(往往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是诗人自己)感情的外在表现,它往往带上了一定的主观色彩。所以在鉴赏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的过程中我们往往也要联系诗人的形象。这两者是一致的。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一般有景物描写(季节、时令、地域等)、场面描写(农事、战争、狩猎、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离别等)、色彩描写。鉴赏诗歌的景物形象,就是要把握景物所体现出来的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绚丽、明丽、雄奇、清幽、凄冷等特点,感受它所表达出来的意境和氛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高考题对于景物形象的考查一般有两种类型,即考查意象类和分析意境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类。</a:t>
            </a:r>
            <a:endParaRPr lang="zh-CN" altLang="en-US">
              <a:latin typeface="+mn-lt"/>
              <a:ea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1.考查意象类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意象,就是表意之象,即诗歌中熔铸了作者主观感情的客观物象,是作者内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在的思想情感与外在的客观物象的统一。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意象就是(物)象与(情)意的组合。即诗中的形象,它不仅包含人物形象,也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包括诗中所写的景和物,还包含了作者的情思。诗歌意象因物象的不同,有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的是景,有的是物;有的是事,有的是人;有的是单一的,有的是多个的。如苏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轼的《卜算子·黄州定慧院寓居作》,词人的怅惘心境正是由“缺月”“疏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桐”“幽人”“孤鸿”“寒枝”等意象来表达的。</a:t>
            </a:r>
            <a:endParaRPr lang="zh-CN" altLang="en-US" dirty="0">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典例5　阅读下面一首宋词,完成后面的题目。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江城子</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 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西城杨柳弄春柔。动离忧,泪难收。犹记多情曾为系归舟。碧野朱桥当日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事,人不见,水空流。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韶华</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不为少年留。恨悠悠,几时休?飞絮落花时候一登楼。便做</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春江都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是泪,流不尽,许多愁。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①韶华:青春年华,又指美好的春光。②便做:纵使。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概括“杨柳”“飞絮”意象的内涵,并分析这首词表达的情感。驿的长</a:t>
            </a:r>
            <a:endParaRPr lang="zh-CN" altLang="en-US" dirty="0">
              <a:latin typeface="+mn-lt"/>
              <a:ea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意象的内涵:杨柳,代指初春季节,暗寓男女离别。飞絮,代指暮春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季节,暗寓青春流逝。</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表达的情感:伤春伤别之愁,久别怀人之情。</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意象“杨柳”发新枝在初春季节,且这里的杨柳是靠近水亭之柳,因此当年曾系归舟,曾有离别情事在这里发生。明写景,实有深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意。意象“飞絮”正是落花的暮春时节,由柳萌芽到飞絮满天,让人由柳色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不由得联想到青春易逝,使人感伤离别。</a:t>
            </a:r>
            <a:endParaRPr lang="zh-CN" altLang="en-US" dirty="0">
              <a:latin typeface="+mn-lt"/>
              <a:ea typeface="+mn-ea"/>
            </a:endParaRPr>
          </a:p>
        </p:txBody>
      </p:sp>
      <p:pic>
        <p:nvPicPr>
          <p:cNvPr id="116738" name="图片 3" descr="textimage39.jpeg"/>
          <p:cNvPicPr>
            <a:picLocks noChangeAspect="1"/>
          </p:cNvPicPr>
          <p:nvPr/>
        </p:nvPicPr>
        <p:blipFill>
          <a:blip r:embed="rId3"/>
          <a:srcRect/>
          <a:stretch>
            <a:fillRect/>
          </a:stretch>
        </p:blipFill>
        <p:spPr bwMode="auto">
          <a:xfrm>
            <a:off x="542925" y="1276350"/>
            <a:ext cx="180975" cy="190500"/>
          </a:xfrm>
          <a:prstGeom prst="rect">
            <a:avLst/>
          </a:prstGeom>
          <a:noFill/>
          <a:ln w="9525">
            <a:noFill/>
            <a:miter lim="800000"/>
            <a:headEnd/>
            <a:tailEnd/>
          </a:ln>
        </p:spPr>
      </p:pic>
      <p:pic>
        <p:nvPicPr>
          <p:cNvPr id="116739" name="图片 4" descr="textimage40.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2.</a:t>
            </a:r>
            <a:r>
              <a:rPr lang="zh-CN" altLang="en-US" sz="2012" kern="0" dirty="0">
                <a:solidFill>
                  <a:srgbClr val="000000"/>
                </a:solidFill>
                <a:latin typeface="Times New Roman" pitchFamily="65" charset="-122"/>
                <a:ea typeface="宋体" pitchFamily="65" charset="-122"/>
              </a:rPr>
              <a:t>分析意境类</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意境是诗人的主观情思与客观景物相交融而创造出来的浑然一体的艺术</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境界。诗歌创作离不开意象</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意象的选择只是第一步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是诗的基础</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组合意</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象创造出“意与境谐”的诗的艺术境界才是目的。意境与意象在本质上</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有一定的联系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它们都是主观与客观统一的产物</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都是情与物的结合体。但</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它们又有区别</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从形式上看</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意象与词句相关</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意境则与全篇对应。所以品</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味意境一定要借助意象</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两者是密不可分的。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如李白《黄鹤楼送孟浩然之广陵》:“故人西辞黄鹤楼,烟花三月下扬州。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孤帆远影碧空尽,唯见长江天际流。”这首诗有如下意象:黄鹤楼、烟花、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孤帆、长江等。这些意象组合起来便成了一幅融情于景的画面。诗中没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有直抒对友人依依不舍的眷念,而是通过孤帆消失、江水悠悠和久立江边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若有所失的诗人形象,表达送别友人的深情挚意。字面上句句写景,实际上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句句都在抒情,可谓一切景语皆情语。</a:t>
            </a:r>
            <a:endParaRPr lang="zh-CN" altLang="en-US" dirty="0">
              <a:latin typeface="+mn-lt"/>
              <a:ea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典例6　阅读下面的唐诗,完成题目。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度破讷沙</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(其二)</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 益</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破讷沙头雁正飞,鹈泉</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上战初归。</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平明日出东南地,满碛寒光生铁衣。</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①破讷沙:沙漠名。②鹈泉:泉水名。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请从意境营造的角度,赏析全诗。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全诗描绘了戍边将士战罢归来的图景。前两句写大漠辽远、大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雁高飞,既有胜利者的喜悦,也有征人的乡思;后两句写日出东南、铁衣生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寒,既表现了壮阔背景上军容的整肃,也暗含了军旅生活的艰辛。诗歌撷取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极具边塞特色的含蕴丰富的意象,通过喜忧、暖冷、声色等的比照映衬,营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造出雄健、壮美的意境,抒写了征人慷慨悲壮的情怀。</a:t>
            </a:r>
            <a:endParaRPr lang="zh-CN" altLang="en-US" dirty="0">
              <a:latin typeface="+mn-lt"/>
              <a:ea typeface="+mn-ea"/>
            </a:endParaRPr>
          </a:p>
        </p:txBody>
      </p:sp>
      <p:pic>
        <p:nvPicPr>
          <p:cNvPr id="120834" name="图片 4" descr="textimage42.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sp>
        <p:nvSpPr>
          <p:cNvPr id="5" name="矩形 4"/>
          <p:cNvSpPr/>
          <p:nvPr/>
        </p:nvSpPr>
        <p:spPr>
          <a:xfrm>
            <a:off x="0" y="4421188"/>
            <a:ext cx="9144000" cy="2214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341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题目中有两个关键点:“角度”“全诗”。就给定角度,对全诗赏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析。所谓“意境”,即景与情融合的境界,故先要找出诗中景物意象,然后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分析意象所指向的情感;所谓“营造”,即有计划有目的地构造,也就是说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“景”与“情”融合的方法手段,分析时应指向诗之构思及表现手法;所谓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“赏析”,即欣赏并分析,应对意境有一定的描绘后再进行分析。答案应该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包括以下要点:意境的描绘、概括,表现手法的分析,诗歌情感的揭示。</a:t>
            </a:r>
            <a:endParaRPr lang="zh-CN" altLang="en-US" dirty="0">
              <a:latin typeface="+mn-lt"/>
              <a:ea typeface="+mn-ea"/>
            </a:endParaRPr>
          </a:p>
        </p:txBody>
      </p:sp>
      <p:pic>
        <p:nvPicPr>
          <p:cNvPr id="122882" name="图片 3" descr="textimage41.jpeg"/>
          <p:cNvPicPr>
            <a:picLocks noChangeAspect="1"/>
          </p:cNvPicPr>
          <p:nvPr/>
        </p:nvPicPr>
        <p:blipFill>
          <a:blip r:embed="rId3"/>
          <a:srcRect/>
          <a:stretch>
            <a:fillRect/>
          </a:stretch>
        </p:blipFill>
        <p:spPr bwMode="auto">
          <a:xfrm>
            <a:off x="542925" y="1830388"/>
            <a:ext cx="180975" cy="19050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鉴赏诗歌中景物形象的方法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1.诗中赏画——看画面形、色、动、静,欣赏诗的画面美。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古代许多写景诗多具有“诗中有画”的特征。欣赏诗的画面美,主要从四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方面着手:一是物象的组合方式;二是画面色彩;三是动态;四是静态。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2.画中品诗——由形象画面的色调,把握诗人的情感思想。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读一首诗,首先看它描写了什么形象,它呈现一种怎样的色调,并由此推及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其内在情感。一般而言,作品所描绘的外在形象画面,具有鲜活、明丽和昂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扬向上色调的,其内在形象情感则是高昂乐观的;反之,外在形象画面具有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阴暗、凄冷和低沉色调的,其内在形象情感则是低沉伤感的。</a:t>
            </a:r>
            <a:endParaRPr lang="zh-CN" altLang="en-US" dirty="0">
              <a:latin typeface="+mn-lt"/>
              <a:ea typeface="+mn-ea"/>
            </a:endParaRPr>
          </a:p>
        </p:txBody>
      </p:sp>
      <p:pic>
        <p:nvPicPr>
          <p:cNvPr id="124930" name="图片 3" descr="textimage43.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3.借助意象,品味意境情感。</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意象是意与象的融合,是生活外在景象与诗人内在情思的统一,是主观心意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与客观物象在语言文字上的融合与表现;是一首诗的构成单位,是诗歌构思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的核心。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(1)借助意象,品味意境。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意境是作者主观情感与自然客观物象融合的整体。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江月去人只数尺,风灯照夜欲三更。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沙头宿鹭联拳静,船尾跳鱼拨剌鸣。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明月、风灯、宿鹭、跳鱼等意象有机地组合成清幽、静谧的意境。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(2)借助意象,体味情感。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一曲新词酒一杯,去年天气旧亭台。夕阳西下几时回?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无可奈何花落去,似曾相识燕归来。小园香径独徘徊。</a:t>
            </a:r>
            <a:endParaRPr lang="zh-CN" altLang="en-US" dirty="0">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(1)①构思巧妙,把“花须落”“柳絮行”这些常见的残春景象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与“蜂抱”“鱼吹”联系起来,十分新奇;②用词巧妙,“抱”“吹”的使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用虽然出人意料,却又显得非常自然。(答出①的,给3分;答出②的,给2分。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意思答对即可。如有其他答案,只要言之成理,可酌情给分)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(2)表达了作者内心孤寂愁苦,但仍忠于大唐、心系故国之情。通过参禅使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自己平静,通过饮酒化解“愁阵”,表明他内心孤寂愁苦;避免染“尘埃”,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整理朝冠期待“眼明”,表明他不愿依附奸佞,对大唐一片忠心。(答出什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么感情的,给3分;进行简要分析的,给3分。意思答对即可。如有其他答案,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只要言之成理,可酌情给分)</a:t>
            </a:r>
            <a:endParaRPr lang="zh-CN" altLang="en-US" dirty="0">
              <a:latin typeface="+mn-lt"/>
              <a:ea typeface="+mn-ea"/>
            </a:endParaRPr>
          </a:p>
        </p:txBody>
      </p:sp>
      <p:pic>
        <p:nvPicPr>
          <p:cNvPr id="18434" name="图片 3" descr="textimage4.jpeg"/>
          <p:cNvPicPr>
            <a:picLocks noChangeAspect="1"/>
          </p:cNvPicPr>
          <p:nvPr/>
        </p:nvPicPr>
        <p:blipFill>
          <a:blip r:embed="rId3"/>
          <a:srcRect/>
          <a:stretch>
            <a:fillRect/>
          </a:stretch>
        </p:blipFill>
        <p:spPr bwMode="auto">
          <a:xfrm>
            <a:off x="519113" y="1281113"/>
            <a:ext cx="180975" cy="190500"/>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由坠落的夕阳、无声的落花、寻旧巢的归燕几个意象,可体会到全词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的感情基调是抒写对人事变迁的无比惆怅之情。就其不变者而言,天气、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亭台阁与去年毫无二致;就其变者而言,夕阳虽美好,但终究要沉没。好鸟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相鸣似有意,但落花流水却无情。词人在好鸟娇花中叹人生虽美好,终将消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亡。但“似曾相识燕归来”寓意着消亡中又含有的存在而令人欣慰。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鉴赏意象题答题思路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1.找到相关诗句,识别诗歌意象,并根据诗中诗句或体现景物特点的关键词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语概括意象的特点。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2.能结合诗歌主旨分析诗人为什么要写这一意象。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3.指出描绘意象的作用或效果。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鉴赏意境题答题思路</a:t>
            </a:r>
            <a:endParaRPr lang="zh-CN" altLang="en-US">
              <a:latin typeface="+mn-lt"/>
              <a:ea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1.描绘诗中展现的图景画面。考生应抓住诗中的主要景物,用自己的语言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再现画面。描述时一要忠实于原诗,二要用自己的联想和想象加以再创造,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语言力求优美。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2.概括景物所营造的氛围特点。一般用两个双音节词即可,例如孤寂冷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清、恬静优美、雄浑壮阔、萧瑟凄凉等,注意要能准确地体现景物的特点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和情调。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3.分析作者的思想感情。切忌空洞,要答具体。比如光答“表达了作者感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伤的情怀”是不行的,应答出为什么而“感伤”。</a:t>
            </a:r>
            <a:endParaRPr lang="zh-CN" altLang="en-US" dirty="0">
              <a:latin typeface="+mn-lt"/>
              <a:ea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0388"/>
            <a:ext cx="8505825" cy="6091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900" kern="0" spc="-408" dirty="0">
                <a:solidFill>
                  <a:srgbClr val="000000"/>
                </a:solidFill>
                <a:latin typeface="Times New Roman" pitchFamily="65" charset="-122"/>
                <a:ea typeface="宋体" pitchFamily="65" charset="-122"/>
              </a:rPr>
              <a:t> </a:t>
            </a:r>
            <a:r>
              <a:rPr lang="zh-CN" altLang="en-US" sz="1900" kern="0" dirty="0">
                <a:solidFill>
                  <a:srgbClr val="000000"/>
                </a:solidFill>
                <a:latin typeface="Times New Roman" pitchFamily="65" charset="-122"/>
                <a:ea typeface="宋体" pitchFamily="65" charset="-122"/>
              </a:rPr>
              <a:t>对点演练</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1.阅读下面这首宋诗,然后回答问题。</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宿济州西门外旅馆</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晁端友</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寒林残日欲栖乌</a:t>
            </a:r>
            <a:r>
              <a:rPr lang="zh-CN" altLang="en-US" sz="1900" kern="0" baseline="59000" dirty="0">
                <a:solidFill>
                  <a:srgbClr val="000000"/>
                </a:solidFill>
                <a:latin typeface="Times New Roman" pitchFamily="65" charset="-122"/>
                <a:ea typeface="宋体" pitchFamily="65" charset="-122"/>
              </a:rPr>
              <a:t>①</a:t>
            </a:r>
            <a:r>
              <a:rPr lang="zh-CN" altLang="en-US" sz="1900" kern="0" dirty="0">
                <a:solidFill>
                  <a:srgbClr val="000000"/>
                </a:solidFill>
                <a:latin typeface="Times New Roman" pitchFamily="65" charset="-122"/>
                <a:ea typeface="宋体" pitchFamily="65" charset="-122"/>
              </a:rPr>
              <a:t>,壁里青灯乍有无。</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小雨愔愔</a:t>
            </a:r>
            <a:r>
              <a:rPr lang="zh-CN" altLang="en-US" sz="1900" kern="0" baseline="59000" dirty="0">
                <a:solidFill>
                  <a:srgbClr val="000000"/>
                </a:solidFill>
                <a:latin typeface="Times New Roman" pitchFamily="65" charset="-122"/>
                <a:ea typeface="宋体" pitchFamily="65" charset="-122"/>
              </a:rPr>
              <a:t>②</a:t>
            </a:r>
            <a:r>
              <a:rPr lang="zh-CN" altLang="en-US" sz="1900" kern="0" dirty="0">
                <a:solidFill>
                  <a:srgbClr val="000000"/>
                </a:solidFill>
                <a:latin typeface="Times New Roman" pitchFamily="65" charset="-122"/>
                <a:ea typeface="宋体" pitchFamily="65" charset="-122"/>
              </a:rPr>
              <a:t>人假寐,卧听疲马啮残刍。</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[注]    ①乌:乌鸦。②愔愔:寂静无声。</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诗中的“乌”和“马”两个意象有何作用?请简要说明。</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spc="73" dirty="0">
                <a:solidFill>
                  <a:srgbClr val="000000"/>
                </a:solidFill>
                <a:latin typeface="Times New Roman" pitchFamily="65" charset="-122"/>
                <a:ea typeface="宋体" pitchFamily="65" charset="-122"/>
              </a:rPr>
              <a:t> </a:t>
            </a:r>
            <a:r>
              <a:rPr lang="zh-CN" altLang="en-US" sz="1900" kern="0" dirty="0">
                <a:solidFill>
                  <a:srgbClr val="000000"/>
                </a:solidFill>
                <a:latin typeface="Times New Roman" pitchFamily="65" charset="-122"/>
                <a:ea typeface="宋体" pitchFamily="65" charset="-122"/>
              </a:rPr>
              <a:t>答案　诗中的“乌”和“马”既是实景,又倾注着诗人的感情:乌鸦暮</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投林,而诗人却无家可归,疲马尚且夜不眠,人更是如此,“乌”和“马”,一</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反一正衬托了诗人奔波劳顿、凄风苦雨的人生漂泊之情。</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spc="73" dirty="0">
                <a:solidFill>
                  <a:srgbClr val="000000"/>
                </a:solidFill>
                <a:latin typeface="Times New Roman" pitchFamily="65" charset="-122"/>
                <a:ea typeface="宋体" pitchFamily="65" charset="-122"/>
              </a:rPr>
              <a:t> </a:t>
            </a:r>
            <a:r>
              <a:rPr lang="zh-CN" altLang="en-US" sz="1900" kern="0" dirty="0">
                <a:solidFill>
                  <a:srgbClr val="000000"/>
                </a:solidFill>
                <a:latin typeface="Times New Roman" pitchFamily="65" charset="-122"/>
                <a:ea typeface="宋体" pitchFamily="65" charset="-122"/>
              </a:rPr>
              <a:t>解析　冬日黄昏,残晖笼罩着疏林,乌鸦欲归未归,构成了黯淡凄冷的意</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境,勾起诗人无家可归的愁情。“卧听疲马啮残刍”,触动着诗人疲于奔</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波、深感孤寂的情怀,使诗人久久不能入眠。</a:t>
            </a:r>
            <a:endParaRPr lang="zh-CN" altLang="en-US" sz="1900" dirty="0">
              <a:latin typeface="+mn-lt"/>
              <a:ea typeface="+mn-ea"/>
            </a:endParaRPr>
          </a:p>
        </p:txBody>
      </p:sp>
      <p:pic>
        <p:nvPicPr>
          <p:cNvPr id="133122" name="图片 3" descr="textimage45.jpeg"/>
          <p:cNvPicPr>
            <a:picLocks noChangeAspect="1"/>
          </p:cNvPicPr>
          <p:nvPr/>
        </p:nvPicPr>
        <p:blipFill>
          <a:blip r:embed="rId3"/>
          <a:srcRect/>
          <a:stretch>
            <a:fillRect/>
          </a:stretch>
        </p:blipFill>
        <p:spPr bwMode="auto">
          <a:xfrm>
            <a:off x="666750" y="4187825"/>
            <a:ext cx="180975" cy="190500"/>
          </a:xfrm>
          <a:prstGeom prst="rect">
            <a:avLst/>
          </a:prstGeom>
          <a:noFill/>
          <a:ln w="9525">
            <a:noFill/>
            <a:miter lim="800000"/>
            <a:headEnd/>
            <a:tailEnd/>
          </a:ln>
        </p:spPr>
      </p:pic>
      <p:pic>
        <p:nvPicPr>
          <p:cNvPr id="133123" name="图片 4" descr="textimage46.jpeg"/>
          <p:cNvPicPr>
            <a:picLocks noChangeAspect="1"/>
          </p:cNvPicPr>
          <p:nvPr/>
        </p:nvPicPr>
        <p:blipFill>
          <a:blip r:embed="rId3"/>
          <a:srcRect/>
          <a:stretch>
            <a:fillRect/>
          </a:stretch>
        </p:blipFill>
        <p:spPr bwMode="auto">
          <a:xfrm>
            <a:off x="642938" y="5486400"/>
            <a:ext cx="180975" cy="190500"/>
          </a:xfrm>
          <a:prstGeom prst="rect">
            <a:avLst/>
          </a:prstGeom>
          <a:noFill/>
          <a:ln w="9525">
            <a:noFill/>
            <a:miter lim="800000"/>
            <a:headEnd/>
            <a:tailEnd/>
          </a:ln>
        </p:spPr>
      </p:pic>
      <p:pic>
        <p:nvPicPr>
          <p:cNvPr id="133124" name="图片 3" descr="textimage44.jpeg"/>
          <p:cNvPicPr>
            <a:picLocks noChangeAspect="1"/>
          </p:cNvPicPr>
          <p:nvPr/>
        </p:nvPicPr>
        <p:blipFill>
          <a:blip r:embed="rId4"/>
          <a:srcRect/>
          <a:stretch>
            <a:fillRect/>
          </a:stretch>
        </p:blipFill>
        <p:spPr bwMode="auto">
          <a:xfrm>
            <a:off x="542925" y="717550"/>
            <a:ext cx="123825" cy="200025"/>
          </a:xfrm>
          <a:prstGeom prst="rect">
            <a:avLst/>
          </a:prstGeom>
          <a:noFill/>
          <a:ln w="9525">
            <a:noFill/>
            <a:miter lim="800000"/>
            <a:headEnd/>
            <a:tailEnd/>
          </a:ln>
        </p:spPr>
      </p:pic>
      <p:sp>
        <p:nvSpPr>
          <p:cNvPr id="6" name="矩形 5"/>
          <p:cNvSpPr/>
          <p:nvPr/>
        </p:nvSpPr>
        <p:spPr>
          <a:xfrm>
            <a:off x="0" y="4135438"/>
            <a:ext cx="9144000" cy="2428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3071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2.(2014大纲,12&lt;1&gt;)阅读下面这首唐诗,然后回答问题。(4分)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寻南溪常山道人隐居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刘长卿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一路经行处,莓苔见履痕。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白云依静渚,春草闭闲门。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过雨看松色,随山到水源。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溪花与禅意,相对亦忘言。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诗人眼中常山道人隐居地周围环境的最大特色是什么?请简要说明。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幽静。沿途是莓苔,远望白云缭绕,近看芳草当门。白云、静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渚、春草、闲门都营造出一种静谧的气氛。</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本题问的是环境的特色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实际上要回答的就是意境。颔联中“闲门”二字点出此为常山道人隐居之地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则居住环境就在这一联中去分析。一个“静”字直接点出环境特点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再根据春草之闭门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可得其“幽”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再联系颔联意象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分析是怎样营造出“幽静”意境的即可。</a:t>
            </a:r>
            <a:endParaRPr lang="zh-CN" altLang="en-US" dirty="0">
              <a:latin typeface="+mn-lt"/>
              <a:ea typeface="+mn-ea"/>
            </a:endParaRPr>
          </a:p>
        </p:txBody>
      </p:sp>
      <p:pic>
        <p:nvPicPr>
          <p:cNvPr id="135170" name="图片 3" descr="textimage47.jpeg"/>
          <p:cNvPicPr>
            <a:picLocks noChangeAspect="1"/>
          </p:cNvPicPr>
          <p:nvPr/>
        </p:nvPicPr>
        <p:blipFill>
          <a:blip r:embed="rId3"/>
          <a:srcRect/>
          <a:stretch>
            <a:fillRect/>
          </a:stretch>
        </p:blipFill>
        <p:spPr bwMode="auto">
          <a:xfrm>
            <a:off x="533400" y="4421188"/>
            <a:ext cx="180975" cy="190500"/>
          </a:xfrm>
          <a:prstGeom prst="rect">
            <a:avLst/>
          </a:prstGeom>
          <a:noFill/>
          <a:ln w="9525">
            <a:noFill/>
            <a:miter lim="800000"/>
            <a:headEnd/>
            <a:tailEnd/>
          </a:ln>
        </p:spPr>
      </p:pic>
      <p:pic>
        <p:nvPicPr>
          <p:cNvPr id="135171" name="图片 3" descr="textimage48.jpeg"/>
          <p:cNvPicPr>
            <a:picLocks noChangeAspect="1"/>
          </p:cNvPicPr>
          <p:nvPr/>
        </p:nvPicPr>
        <p:blipFill>
          <a:blip r:embed="rId3"/>
          <a:srcRect/>
          <a:stretch>
            <a:fillRect/>
          </a:stretch>
        </p:blipFill>
        <p:spPr bwMode="auto">
          <a:xfrm>
            <a:off x="519113" y="5297488"/>
            <a:ext cx="180975" cy="190500"/>
          </a:xfrm>
          <a:prstGeom prst="rect">
            <a:avLst/>
          </a:prstGeom>
          <a:noFill/>
          <a:ln w="9525">
            <a:noFill/>
            <a:miter lim="800000"/>
            <a:headEnd/>
            <a:tailEnd/>
          </a:ln>
        </p:spPr>
      </p:pic>
      <p:sp>
        <p:nvSpPr>
          <p:cNvPr id="5" name="矩形 4"/>
          <p:cNvSpPr/>
          <p:nvPr/>
        </p:nvSpPr>
        <p:spPr>
          <a:xfrm>
            <a:off x="0" y="4278313"/>
            <a:ext cx="9144000" cy="2562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876550"/>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鉴赏古代诗歌的语言</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诗歌是语言的艺术,诗人通过语言这一载体来塑造形象、抒发情感。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鉴赏诗歌,首先就是要正确理解诗歌词句的意思,通过品味语言的艺术效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果,去领悟作品中表现出的生活内容和思想感情,进入作品美的意境。高考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命题,主要考查语言及其意境,即艺术效果的鉴赏。从多年的高考试题看,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对诗歌语言的鉴赏包括三个方面:炼字、炼句和语言风格。</a:t>
            </a:r>
            <a:endParaRPr lang="zh-CN" altLang="en-US" dirty="0">
              <a:latin typeface="+mn-lt"/>
              <a:ea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炼　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古人作诗讲究炼字,要求用极少的文字表现尽可能多的内容,因而其语言讲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究以少胜多,甚至一字传神。凡在节骨眼儿处炼得好,便能使全诗游龙飞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凤。令人刮目相看的字,便是所谓的“诗眼”“词眼”。如李清照《醉花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阴》写主人公多愁善感、顾花自怜的性格情态,结尾写道:“莫道不销魂,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帘卷西风,人比黄花瘦。”这一个“瘦”字便是全篇的词眼。它形象地概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括了全篇的词意,画龙点睛,使人物形象与环境显得十分协调。我们鉴赏诗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词时,只有领略了古人炼字的精妙之处,才能理解诗词美的真谛。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抓住这些关键性的字词来命题往往可以以小见大,考查考生对全诗的把握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程度,所以备受命题者青睐。一般说来,炼字主要是锤炼动词、形容词和虚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词。</a:t>
            </a:r>
            <a:endParaRPr lang="zh-CN" altLang="en-US">
              <a:latin typeface="+mn-lt"/>
              <a:ea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阅读下面这首唐诗,然后回答问题。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移家别湖上亭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戎 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好是春风湖上亭,柳条藤蔓系离情。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黄莺久住浑相识,欲别频啼四五声。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古人写诗很讲究炼字,诗中的“系”和“啼”两个动词就用得准确传神,请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分别予以简要分析。</a:t>
            </a:r>
            <a:endParaRPr lang="zh-CN" altLang="en-US" dirty="0">
              <a:latin typeface="+mn-lt"/>
              <a:ea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用“系”字既切合柳条藤蔓修长柔软的特点,又写出了柳条藤蔓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牵衣拉裾的动作,表现它们依恋主人、不忍主人离去的深情。用“啼”字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既符合黄莺鸣叫的特点,又似殷殷挽留、凄凄惜别,让人联想到离别的眼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这首诗作于搬家之时,诗人采用拟人化的表现手法,创造了一个童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话般的意境,抒写了对故居一草一木依恋难舍的深厚感情。全诗是说:春风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骀荡,景色宜人,我要告别往日最喜欢的湖上亭了。微风中,亭边的柳条、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藤蔓轻盈招展,仿佛是伸出无数多情的手臂牵扯我的衣襟,不让我离去,这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情景叫人留恋。住久了,连枝头的黄莺也跟我是老相识了。在这分别之际,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别情依依,鸣声悠悠,透出离别的伤感。要回答此题,首先要弄清题干的含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意。所谓“准确”,就是符合“柳条藤蔓”“黄莺”等事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物的特点;所谓“传神”,就是用了拟人的手法,寄寓了人的情感。</a:t>
            </a:r>
            <a:endParaRPr lang="zh-CN" altLang="en-US" dirty="0">
              <a:latin typeface="+mn-lt"/>
              <a:ea typeface="+mn-ea"/>
            </a:endParaRPr>
          </a:p>
        </p:txBody>
      </p:sp>
      <p:pic>
        <p:nvPicPr>
          <p:cNvPr id="143362" name="图片 3" descr="textimage50.jpeg"/>
          <p:cNvPicPr>
            <a:picLocks noChangeAspect="1"/>
          </p:cNvPicPr>
          <p:nvPr/>
        </p:nvPicPr>
        <p:blipFill>
          <a:blip r:embed="rId3"/>
          <a:srcRect/>
          <a:stretch>
            <a:fillRect/>
          </a:stretch>
        </p:blipFill>
        <p:spPr bwMode="auto">
          <a:xfrm>
            <a:off x="519113" y="3133725"/>
            <a:ext cx="180975" cy="190500"/>
          </a:xfrm>
          <a:prstGeom prst="rect">
            <a:avLst/>
          </a:prstGeom>
          <a:noFill/>
          <a:ln w="9525">
            <a:noFill/>
            <a:miter lim="800000"/>
            <a:headEnd/>
            <a:tailEnd/>
          </a:ln>
        </p:spPr>
      </p:pic>
      <p:pic>
        <p:nvPicPr>
          <p:cNvPr id="143363" name="图片 3" descr="textimage49.jpeg"/>
          <p:cNvPicPr>
            <a:picLocks noChangeAspect="1"/>
          </p:cNvPicPr>
          <p:nvPr/>
        </p:nvPicPr>
        <p:blipFill>
          <a:blip r:embed="rId3"/>
          <a:srcRect/>
          <a:stretch>
            <a:fillRect/>
          </a:stretch>
        </p:blipFill>
        <p:spPr bwMode="auto">
          <a:xfrm>
            <a:off x="519113" y="1309688"/>
            <a:ext cx="180975" cy="190500"/>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阅读下面一首唐诗,然后回答问题。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新晴野望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 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新晴原野旷,极目无氛垢</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郭门临渡头,村树连溪口。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白水明田外,碧峰出山后。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农月无闲人,倾家事南亩。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氛垢:尘埃。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颈联“白水明田外”中“明”字最精练传神,请简要分析。</a:t>
            </a:r>
            <a:endParaRPr lang="zh-CN" altLang="en-US">
              <a:latin typeface="+mn-lt"/>
              <a:ea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“明”充分显示出雨后的“新晴”,诗人极目“野望”所见的景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色:田野外河水上涨,在阳光照射下“白水”波光粼粼,比平时更加明亮夺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这是一首田园诗,描写初夏的乡村,雨后新晴,诗人眺望原野所见到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的景色。诗的开头两句,总写新晴野望时的感受。中间四句具体写所见的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景色,随着目之所及,由远而近,又由近及远,有层次,有格局,有色彩,有亮度,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意境清幽秀丽,俨然构成了一幅天然绝妙的图画。这一首诗基调明朗、健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康,表现了诗人爱自然、爱田园、爱生活的思想感情。</a:t>
            </a:r>
            <a:endParaRPr lang="zh-CN" altLang="en-US" dirty="0">
              <a:latin typeface="+mn-lt"/>
              <a:ea typeface="+mn-ea"/>
            </a:endParaRPr>
          </a:p>
        </p:txBody>
      </p:sp>
      <p:pic>
        <p:nvPicPr>
          <p:cNvPr id="147458" name="图片 3" descr="textimage51.jpeg"/>
          <p:cNvPicPr>
            <a:picLocks noChangeAspect="1"/>
          </p:cNvPicPr>
          <p:nvPr/>
        </p:nvPicPr>
        <p:blipFill>
          <a:blip r:embed="rId3"/>
          <a:srcRect/>
          <a:stretch>
            <a:fillRect/>
          </a:stretch>
        </p:blipFill>
        <p:spPr bwMode="auto">
          <a:xfrm>
            <a:off x="542925" y="1268413"/>
            <a:ext cx="180975" cy="190500"/>
          </a:xfrm>
          <a:prstGeom prst="rect">
            <a:avLst/>
          </a:prstGeom>
          <a:noFill/>
          <a:ln w="9525">
            <a:noFill/>
            <a:miter lim="800000"/>
            <a:headEnd/>
            <a:tailEnd/>
          </a:ln>
        </p:spPr>
      </p:pic>
      <p:pic>
        <p:nvPicPr>
          <p:cNvPr id="147459" name="图片 4" descr="textimage52.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341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(1)颔联首先抒写诗人对皇都美好春光的回忆:仰望绿暗红稀的树</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梢,蜜蜂抱着花须随花飞落;俯观柳絮飘坠的池水,鱼儿吞吐着,像是在吹着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柳絮游弋玩耍。飞花、落絮本是残春景物,而蜜蜂、鱼儿却为这残春平添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了无穷意趣与几分生机,故没有半点伤春伤别的落寞,更不见晚唐衰飒的诗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风。因为诗人是带着曾经沐浴皇恩的深情在回忆这皇都的风物,所以在诗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人笔下,虽然已是暮春,这长安的晨昏与草木也总带着几分温暖与芳菲。</a:t>
            </a:r>
            <a:endParaRPr lang="zh-CN" altLang="en-US" dirty="0">
              <a:latin typeface="+mn-lt"/>
              <a:ea typeface="+mn-ea"/>
            </a:endParaRPr>
          </a:p>
        </p:txBody>
      </p:sp>
      <p:pic>
        <p:nvPicPr>
          <p:cNvPr id="20482" name="图片 3" descr="textimage5.jpeg"/>
          <p:cNvPicPr>
            <a:picLocks noChangeAspect="1"/>
          </p:cNvPicPr>
          <p:nvPr/>
        </p:nvPicPr>
        <p:blipFill>
          <a:blip r:embed="rId3"/>
          <a:srcRect/>
          <a:stretch>
            <a:fillRect/>
          </a:stretch>
        </p:blipFill>
        <p:spPr bwMode="auto">
          <a:xfrm>
            <a:off x="533400" y="1828800"/>
            <a:ext cx="180975" cy="190500"/>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阅读下面两首宋诗,然后回答问题。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江宁夹口(其三)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王安石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落帆江口月黄昏,小店无灯欲闭门。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侧出岸沙枫半死,系船应有去年痕。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舟下建溪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方惟深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客航收浦月黄昏,野店无灯欲闭门。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倒出岸沙枫半死,系舟犹有去年痕。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两首诗的末句,一用“应”字,一用“犹”字,哪个更好?为什么?请简要赏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析。</a:t>
            </a:r>
            <a:endParaRPr lang="zh-CN" altLang="en-US" dirty="0">
              <a:latin typeface="+mn-lt"/>
              <a:ea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329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(示例1)“应”字更好,“应”字蕴含丰富,传达出了诗人在孤寂中</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力寻旧影时的复杂心情,其中既有希冀与自信,也有失意与怅惘,更有寻而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未见的不甘心,可谓传神之笔;“犹”字则无此意趣。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犹”字更好,“犹”字自然道出,却出人意料,去年系舟的痕迹还保存到现在,说明在此停留的旅客不多,进一步传达出了诗人孤寂怅惘的心绪;而“应”字却不能道出此意。(也可以认为二者各有其妙,但要分析二字的妙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本题要求比较两个副词运用的巧妙程度。考生要联系诗歌的景</a:t>
            </a:r>
            <a:r>
              <a:rPr lang="zh-CN" altLang="en-US" kern="0" dirty="0">
                <a:solidFill>
                  <a:srgbClr val="000000"/>
                </a:solidFill>
                <a:latin typeface="Times New Roman" pitchFamily="65" charset="-122"/>
                <a:ea typeface="宋体" pitchFamily="65" charset="-122"/>
              </a:rPr>
              <a:t>物描写和诗人的思想感情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立足于炼字的修辞效果。答案不止一种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见仁见智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贵在言之成理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自圆其说。“应”字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表达了诗人对岁月易逝、人生易老的慨叹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也表达出诗人在孤寂愁苦中力求开拓的一种心情。“犹”也很新奇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去年系舟的痕迹如今仍在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意在暗示在此停泊的客船不多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突出了荒村野店的孤独寂寞。考生能通过比较鉴别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答出“应”“犹”两字的妙处即可。</a:t>
            </a:r>
            <a:endParaRPr lang="zh-CN" altLang="en-US" dirty="0">
              <a:latin typeface="+mn-lt"/>
              <a:ea typeface="+mn-ea"/>
            </a:endParaRPr>
          </a:p>
        </p:txBody>
      </p:sp>
      <p:pic>
        <p:nvPicPr>
          <p:cNvPr id="151554" name="图片 3" descr="textimage54.jpeg"/>
          <p:cNvPicPr>
            <a:picLocks noChangeAspect="1"/>
          </p:cNvPicPr>
          <p:nvPr/>
        </p:nvPicPr>
        <p:blipFill>
          <a:blip r:embed="rId3"/>
          <a:srcRect/>
          <a:stretch>
            <a:fillRect/>
          </a:stretch>
        </p:blipFill>
        <p:spPr bwMode="auto">
          <a:xfrm>
            <a:off x="542925" y="3919538"/>
            <a:ext cx="180975" cy="190500"/>
          </a:xfrm>
          <a:prstGeom prst="rect">
            <a:avLst/>
          </a:prstGeom>
          <a:noFill/>
          <a:ln w="9525">
            <a:noFill/>
            <a:miter lim="800000"/>
            <a:headEnd/>
            <a:tailEnd/>
          </a:ln>
        </p:spPr>
      </p:pic>
      <p:pic>
        <p:nvPicPr>
          <p:cNvPr id="151555" name="图片 3" descr="textimage53.jpeg"/>
          <p:cNvPicPr>
            <a:picLocks noChangeAspect="1"/>
          </p:cNvPicPr>
          <p:nvPr/>
        </p:nvPicPr>
        <p:blipFill>
          <a:blip r:embed="rId3"/>
          <a:srcRect/>
          <a:stretch>
            <a:fillRect/>
          </a:stretch>
        </p:blipFill>
        <p:spPr bwMode="auto">
          <a:xfrm>
            <a:off x="538163" y="1139825"/>
            <a:ext cx="180975" cy="19050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4.数量词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典例4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江南春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杜 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千里莺啼绿映红,水村山郭酒旗风。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南朝四百八十寺,多少楼台烟雨中。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前人在评论这首诗时有两种看法:一种认为此诗好在“千里”,另一种认为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“千里”改作“十里”更切实际。你赞成哪一种?为什么?请结合诗的主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旨做简要分析。</a:t>
            </a:r>
            <a:endParaRPr lang="zh-CN" altLang="en-US" dirty="0">
              <a:latin typeface="+mn-lt"/>
              <a:ea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示例</a:t>
            </a:r>
            <a:r>
              <a:rPr lang="en-US" altLang="zh-CN" sz="2012" kern="0" dirty="0">
                <a:solidFill>
                  <a:srgbClr val="000000"/>
                </a:solidFill>
                <a:latin typeface="Times New Roman" pitchFamily="65" charset="-122"/>
                <a:ea typeface="宋体" pitchFamily="65" charset="-122"/>
              </a:rPr>
              <a:t>1)</a:t>
            </a:r>
            <a:r>
              <a:rPr lang="zh-CN" altLang="en-US" sz="2012" kern="0" dirty="0">
                <a:solidFill>
                  <a:srgbClr val="000000"/>
                </a:solidFill>
                <a:latin typeface="Times New Roman" pitchFamily="65" charset="-122"/>
                <a:ea typeface="宋体" pitchFamily="65" charset="-122"/>
              </a:rPr>
              <a:t>赞成用“千里”。这首诗既写了江南春景的丰富多彩</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写了江南的广阔、深邃和迷离。诗题为“江南春”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不专指某一处</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所以只</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有用“千里”才能写出江南之广阔、深邃</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才能与“四百八十寺”和谐一</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(示例2)赞成用“十里”。诗的一、二句都是写眼前的景,唯有十里才能听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到莺啼,唯有十里才能看到绿树红花,唯有十里才能看到风中酒旗。总之,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“十里”是言其近,更能体现对眼前景物的描写;同时,诗歌以小见大,给人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无限想象的空间。</a:t>
            </a:r>
            <a:endParaRPr lang="zh-CN" altLang="en-US" dirty="0">
              <a:latin typeface="+mn-lt"/>
              <a:ea typeface="+mn-ea"/>
            </a:endParaRPr>
          </a:p>
        </p:txBody>
      </p:sp>
      <p:pic>
        <p:nvPicPr>
          <p:cNvPr id="155650" name="图片 3" descr="textimage55.jpeg"/>
          <p:cNvPicPr>
            <a:picLocks noChangeAspect="1"/>
          </p:cNvPicPr>
          <p:nvPr/>
        </p:nvPicPr>
        <p:blipFill>
          <a:blip r:embed="rId3"/>
          <a:srcRect/>
          <a:stretch>
            <a:fillRect/>
          </a:stretch>
        </p:blipFill>
        <p:spPr bwMode="auto">
          <a:xfrm>
            <a:off x="571500" y="1276350"/>
            <a:ext cx="180975" cy="190500"/>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这首《江南春》,千百年来素享盛誉。四句诗,既写出了江南春景</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的丰富多彩,也写出了它的广阔、深邃和迷离。明代杨慎在《升庵诗话》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中说:“千里莺啼,谁人听得?千里绿映红,谁人见得?若作十里,则莺啼绿红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之景,村郭、楼台、僧寺、酒旗,皆在其中矣。”对于这种意见,清代何文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焕在《历代诗话考索》中曾驳斥道:“即作十里,亦未必尽听得着,看得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见。题云‘江南春’,江南方广千里,千里之中,莺啼而绿映焉,水村山郭无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处无酒旗,四百八十寺楼台多在烟雨中也。此诗之意既广,不得专指一处,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故总而命曰‘江南春’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”本题是一道开放性的题目,“千里”“十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里”都有道理,所以关键在于分析。</a:t>
            </a:r>
            <a:endParaRPr lang="zh-CN" altLang="en-US" dirty="0">
              <a:latin typeface="+mn-lt"/>
              <a:ea typeface="+mn-ea"/>
            </a:endParaRPr>
          </a:p>
        </p:txBody>
      </p:sp>
      <p:pic>
        <p:nvPicPr>
          <p:cNvPr id="157698" name="图片 3" descr="textimage56.jpeg"/>
          <p:cNvPicPr>
            <a:picLocks noChangeAspect="1"/>
          </p:cNvPicPr>
          <p:nvPr/>
        </p:nvPicPr>
        <p:blipFill>
          <a:blip r:embed="rId3"/>
          <a:srcRect/>
          <a:stretch>
            <a:fillRect/>
          </a:stretch>
        </p:blipFill>
        <p:spPr bwMode="auto">
          <a:xfrm>
            <a:off x="533400" y="1290638"/>
            <a:ext cx="180975" cy="190500"/>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5.叠词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典例5　阅读下面的明诗,回答问题。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黄氏延绿轩</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[明]高启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葱葱溪树暗,靡靡江芜</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雨过晓开帘,一时放春入。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芜:丛生的草。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“葱葱”“靡靡”两个叠音词有什么作用?</a:t>
            </a:r>
            <a:endParaRPr lang="zh-CN" altLang="en-US" dirty="0">
              <a:latin typeface="+mn-lt"/>
              <a:ea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写出春雨后水边草木之貌,富有韵律感,增强了表达效果。</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叠音词对于考生来说并不陌生,它们大量出现在写景抒情的诗文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中,其主要作用有三:一是能突出景物的特征,使景物的特征更加鲜明;二是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具有抒情性;三是能唤起读者的情感和想象。在了解了叠音词的共同作用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后,再结合诗歌本身来理解其具体的表达效果。这首五言绝句题为“黄氏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延绿轩”,写的是春景。“葱葱”一词常用来形容草木苍翠茂盛的样子,亦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用来形容气象旺盛、美好。“靡靡”常用以形容风行草偃貌。两个叠音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词的运用,可见作者写景之用心。</a:t>
            </a:r>
            <a:endParaRPr lang="zh-CN" altLang="en-US" dirty="0">
              <a:latin typeface="+mn-lt"/>
              <a:ea typeface="+mn-ea"/>
            </a:endParaRPr>
          </a:p>
        </p:txBody>
      </p:sp>
      <p:pic>
        <p:nvPicPr>
          <p:cNvPr id="161794" name="图片 3" descr="textimage57.jpeg"/>
          <p:cNvPicPr>
            <a:picLocks noChangeAspect="1"/>
          </p:cNvPicPr>
          <p:nvPr/>
        </p:nvPicPr>
        <p:blipFill>
          <a:blip r:embed="rId3"/>
          <a:srcRect/>
          <a:stretch>
            <a:fillRect/>
          </a:stretch>
        </p:blipFill>
        <p:spPr bwMode="auto">
          <a:xfrm>
            <a:off x="542925" y="1276350"/>
            <a:ext cx="180975" cy="190500"/>
          </a:xfrm>
          <a:prstGeom prst="rect">
            <a:avLst/>
          </a:prstGeom>
          <a:noFill/>
          <a:ln w="9525">
            <a:noFill/>
            <a:miter lim="800000"/>
            <a:headEnd/>
            <a:tailEnd/>
          </a:ln>
        </p:spPr>
      </p:pic>
      <p:pic>
        <p:nvPicPr>
          <p:cNvPr id="161795" name="图片 4" descr="textimage58.jpeg"/>
          <p:cNvPicPr>
            <a:picLocks noChangeAspect="1"/>
          </p:cNvPicPr>
          <p:nvPr/>
        </p:nvPicPr>
        <p:blipFill>
          <a:blip r:embed="rId3"/>
          <a:srcRect/>
          <a:stretch>
            <a:fillRect/>
          </a:stretch>
        </p:blipFill>
        <p:spPr bwMode="auto">
          <a:xfrm>
            <a:off x="542925" y="1743075"/>
            <a:ext cx="180975" cy="190500"/>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炼字题答题步骤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炼字题往往要求品味这些经过锤炼的字所深藏的情思,或品味其更为形象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生动的效果。答题时不能把字词孤立起来品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味,而必须将其放在句中,并结合全诗的意境和情感来分析,这样答题才能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丰满,才有说服力。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1.(指明要鉴赏的字)简明解释这个字在具体诗句中的含义。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2.把该字还原到诗句中,展开想象和联想描述这个字(与整个诗句)所展现的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3.简明指出这个字营造了怎样的情境或者表达了作者什么样的感情。</a:t>
            </a:r>
            <a:endParaRPr lang="zh-CN" altLang="en-US" dirty="0">
              <a:latin typeface="+mn-lt"/>
              <a:ea typeface="+mn-ea"/>
            </a:endParaRPr>
          </a:p>
        </p:txBody>
      </p:sp>
      <p:pic>
        <p:nvPicPr>
          <p:cNvPr id="163842" name="图片 3" descr="textimage59.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1.(2014四川,13&lt;1&gt;)阅读下面的清诗,回答问题。(3分)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秋暮吟望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赵执信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小阁高栖老一枝</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,闲吟了不为秋悲。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寒山常带斜阳色,新月偏明落叶时。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烟水极天鸿有影,霜风卷地菊无姿。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二更短烛三升酒,北斗低横未拟窥。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“一枝”语出《庄子·逍遥游》“鹪鹩巢于深林,不过一枝”。“老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一枝”意为终老山林。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简要赏析颔联中“常”“偏”两字的妙处。</a:t>
            </a:r>
            <a:endParaRPr lang="zh-CN" altLang="en-US" dirty="0">
              <a:latin typeface="+mn-lt"/>
              <a:ea typeface="+mn-ea"/>
            </a:endParaRPr>
          </a:p>
        </p:txBody>
      </p:sp>
      <p:pic>
        <p:nvPicPr>
          <p:cNvPr id="165890" name="图片 4" descr="textimage60.jpeg"/>
          <p:cNvPicPr>
            <a:picLocks noChangeAspect="1"/>
          </p:cNvPicPr>
          <p:nvPr/>
        </p:nvPicPr>
        <p:blipFill>
          <a:blip r:embed="rId3"/>
          <a:srcRect/>
          <a:stretch>
            <a:fillRect/>
          </a:stretch>
        </p:blipFill>
        <p:spPr bwMode="auto">
          <a:xfrm>
            <a:off x="519113" y="1276350"/>
            <a:ext cx="123825" cy="200025"/>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“常”强调时间频度,将随朝暮变化的山色写为常著落日之色;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“偏”突出情态,将新月照落叶的自然现象视为有意为之。“常”与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“偏”改变景物的客观性,为情造景,凸显诗人心绪与情感。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可按解释意思、结合具体诗句分析、指出表达效果三个步骤进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行。“常”与“偏”使客观景物带有强烈的主观色彩,好像是“寒山”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“新月”有意为之,增强了作者的悲秋之感。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2.(2013湖南,10&lt;2&gt;)阅读下面的宋词,完成后面的题目。(3分)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钓船归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贺 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绿</a:t>
            </a:r>
            <a:r>
              <a:rPr lang="zh-CN" altLang="en-US" sz="2012" u="sng" kern="0" dirty="0">
                <a:solidFill>
                  <a:srgbClr val="000000"/>
                </a:solidFill>
                <a:latin typeface="Times New Roman" pitchFamily="65" charset="-122"/>
                <a:ea typeface="宋体" pitchFamily="65" charset="-122"/>
              </a:rPr>
              <a:t>净</a:t>
            </a:r>
            <a:r>
              <a:rPr lang="zh-CN" altLang="en-US" sz="2012" kern="0" dirty="0">
                <a:solidFill>
                  <a:srgbClr val="000000"/>
                </a:solidFill>
                <a:latin typeface="Times New Roman" pitchFamily="65" charset="-122"/>
                <a:ea typeface="宋体" pitchFamily="65" charset="-122"/>
              </a:rPr>
              <a:t>春深好染衣,际柴扉。溶溶漾漾白鸥飞,两忘机。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南去北来徒自老,故人稀。夕阳长送钓船归,鳜鱼肥。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简析首句中“净”字的妙处。</a:t>
            </a:r>
            <a:endParaRPr lang="zh-CN" altLang="en-US" dirty="0">
              <a:latin typeface="+mn-lt"/>
              <a:ea typeface="+mn-ea"/>
            </a:endParaRPr>
          </a:p>
        </p:txBody>
      </p:sp>
      <p:pic>
        <p:nvPicPr>
          <p:cNvPr id="167938" name="图片 3" descr="textimage61.jpeg"/>
          <p:cNvPicPr>
            <a:picLocks noChangeAspect="1"/>
          </p:cNvPicPr>
          <p:nvPr/>
        </p:nvPicPr>
        <p:blipFill>
          <a:blip r:embed="rId3"/>
          <a:srcRect/>
          <a:stretch>
            <a:fillRect/>
          </a:stretch>
        </p:blipFill>
        <p:spPr bwMode="auto">
          <a:xfrm>
            <a:off x="519113" y="1276350"/>
            <a:ext cx="180975" cy="190500"/>
          </a:xfrm>
          <a:prstGeom prst="rect">
            <a:avLst/>
          </a:prstGeom>
          <a:noFill/>
          <a:ln w="9525">
            <a:noFill/>
            <a:miter lim="800000"/>
            <a:headEnd/>
            <a:tailEnd/>
          </a:ln>
        </p:spPr>
      </p:pic>
      <p:pic>
        <p:nvPicPr>
          <p:cNvPr id="167939" name="图片 4" descr="textimage62.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
        <p:nvSpPr>
          <p:cNvPr id="5" name="矩形 4"/>
          <p:cNvSpPr/>
          <p:nvPr/>
        </p:nvSpPr>
        <p:spPr>
          <a:xfrm>
            <a:off x="0" y="1204913"/>
            <a:ext cx="9144000" cy="2716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(2)颈联的“禅伏诗魔归净域,酒冲愁阵出奇兵”,具体写诗人客居馆舍的寂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寞。诗人客居馆舍,感到无聊,想用诗来抒写自己的心境。然而,几番思考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终未写成。诗人只好以“禅伏诗魔归净域”来为自己解嘲。诗未写成,悲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忧郁愤越积越深,只好用酒来冲荡这重重愁阵。酒精的作用使诗人产生了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信心和希望:“两梁免被尘埃污,拂拭朝簪待眼明。”要好好地保存珍贵的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朝帽,千万不能让它被尘埃污染。诗人的言外之意是宁肯终生潦倒,也不改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变自己的气节。想到这儿,诗人不愁了,也不悲了,他轻轻地擦拭着朝簪,心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中暗暗地决定:一定要耐心地等待,一直等到大唐复兴,到那时我再戴上朝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帽、穿上朝服来参与朝政。闻一多说:“作者深知唐王朝避免不了灭亡的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命运,而自己又无所作为,故所作之诗多缅怀往事,情调悲凉。</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”这首诗中作者没有直抒悲凉之思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但他深深眷顾的往日温馨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实已成为今</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日悲凉的衬托。</a:t>
            </a:r>
            <a:endParaRPr lang="zh-CN" altLang="en-US" dirty="0">
              <a:latin typeface="+mn-lt"/>
              <a:ea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联系“春深”“染衣”,“净”字巧妙展现了暮春时节芳菲凋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尽,“绿”成了自然的主色调的情景,委婉道出词人内心的纯净。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这是一道以炼字题形式出现的语言赏析题,主要抓住“净”字在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词句中的含义,以及由此反映出的作者的内心世界。首句为写景句,“净”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字表现为芳菲凋尽的状况;而景语即情语,联系“绿”字以及“好染衣”可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揭示出作者内心世界的纯净。</a:t>
            </a:r>
            <a:endParaRPr lang="zh-CN" altLang="en-US" dirty="0">
              <a:latin typeface="+mn-lt"/>
              <a:ea typeface="+mn-ea"/>
            </a:endParaRPr>
          </a:p>
        </p:txBody>
      </p:sp>
      <p:pic>
        <p:nvPicPr>
          <p:cNvPr id="169986" name="图片 3" descr="textimage63.jpeg"/>
          <p:cNvPicPr>
            <a:picLocks noChangeAspect="1"/>
          </p:cNvPicPr>
          <p:nvPr/>
        </p:nvPicPr>
        <p:blipFill>
          <a:blip r:embed="rId3"/>
          <a:srcRect/>
          <a:stretch>
            <a:fillRect/>
          </a:stretch>
        </p:blipFill>
        <p:spPr bwMode="auto">
          <a:xfrm>
            <a:off x="549275" y="1276350"/>
            <a:ext cx="180975" cy="190500"/>
          </a:xfrm>
          <a:prstGeom prst="rect">
            <a:avLst/>
          </a:prstGeom>
          <a:noFill/>
          <a:ln w="9525">
            <a:noFill/>
            <a:miter lim="800000"/>
            <a:headEnd/>
            <a:tailEnd/>
          </a:ln>
        </p:spPr>
      </p:pic>
      <p:pic>
        <p:nvPicPr>
          <p:cNvPr id="169987" name="图片 4" descr="textimage64.jpeg"/>
          <p:cNvPicPr>
            <a:picLocks noChangeAspect="1"/>
          </p:cNvPicPr>
          <p:nvPr/>
        </p:nvPicPr>
        <p:blipFill>
          <a:blip r:embed="rId3"/>
          <a:srcRect/>
          <a:stretch>
            <a:fillRect/>
          </a:stretch>
        </p:blipFill>
        <p:spPr bwMode="auto">
          <a:xfrm>
            <a:off x="533400" y="2208213"/>
            <a:ext cx="180975" cy="19050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炼　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古代诗歌十分讲究炼句,“炼句”就是诗人精心提炼出的名句、警句,它是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诗中最富有艺术魅力,非常精确地表现主旨或情感,具有高度典型性,能引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起后人共鸣的句子。古人有“二句三年得,一吟双泪流”之说,即讲炼句的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艰辛。四言、五言、七言和杂言,在诗句结构上变化多样而又有规则可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循。有时出于格律上的需要或为了更好地表情达意,突破常规语序,采用倒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装句式,收到出奇制胜的效果。如杜甫《秋兴八首》中的“香稻啄余鹦鹉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粒,碧梧栖老凤凰枝”,从字面看,不好理解,细品方知是妙句。炼句要注意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与诗歌思想感情、表现手法相联系,要注意知人论世。</a:t>
            </a:r>
            <a:endParaRPr lang="zh-CN" altLang="en-US" dirty="0">
              <a:latin typeface="+mn-lt"/>
              <a:ea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典例6　阅读下面这首词,回答问题。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望江南</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[宋]李纲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江上雪,独立钓鱼翁。箬笠但闻冰散响,蓑衣时振玉花</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空。图画若为工。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云水暮,归去远烟中。茅舍竹篱依小屿,缩鳊圆鲫入轻笼。欢笑有儿童。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(选自《御选历代诗余》卷二十五)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玉花:喻雪花。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“箬笠但闻冰散响,蓑衣时振玉花空”,这两句的描写颇为精妙,请简要赏析。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(要点)“箬笠”“蓑衣”勾勒出钓翁雪天垂钓的外在形象,画面简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约,意境空灵。“冰散响”描写轻细的声音,衬托出环境的寂静、钓翁的宁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静。钓翁“时振玉花空”的动作,衬托出钓翁的凝定。“但”字写出了钓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翁的心无旁骛。</a:t>
            </a:r>
            <a:endParaRPr lang="zh-CN" altLang="en-US" dirty="0">
              <a:latin typeface="+mn-lt"/>
              <a:ea typeface="+mn-ea"/>
            </a:endParaRPr>
          </a:p>
        </p:txBody>
      </p:sp>
      <p:pic>
        <p:nvPicPr>
          <p:cNvPr id="174082" name="图片 3" descr="textimage65.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sp>
        <p:nvSpPr>
          <p:cNvPr id="4" name="矩形 3"/>
          <p:cNvSpPr/>
          <p:nvPr/>
        </p:nvSpPr>
        <p:spPr>
          <a:xfrm>
            <a:off x="0" y="4492625"/>
            <a:ext cx="9144000" cy="2071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宜从内容、描写手法、情感三个方面进行综合考虑。在内容上,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词句很容易让我们想到柳宗元《江雪》中那位“孤舟蓑笠翁”在“独钓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寒江雪”的场景。因而,可以抓住句中“箬笠”“蓑衣”等意象,明确答出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作者笔下所勾勒的人物形象。同时,应点明词句意境的特点——简约空明,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以表现其精妙所在。在手法上,考生应从描写手法入手,找出环境与人物内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心、行为动作与思想感情之间的关系。答出以动衬静,以动作反映心理的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特点即可。在思想感情上,除了把握整个意境所要传达的感情,还要关注句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中的细处描写所体现的人物内心世界,如一个“但”字传达出了钓翁心之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宁静的特点。</a:t>
            </a:r>
            <a:endParaRPr lang="zh-CN" altLang="en-US">
              <a:latin typeface="+mn-lt"/>
              <a:ea typeface="+mn-ea"/>
            </a:endParaRPr>
          </a:p>
        </p:txBody>
      </p:sp>
      <p:pic>
        <p:nvPicPr>
          <p:cNvPr id="176130" name="图片 3" descr="textimage66.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炼句题答题步骤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我们在赏析句子时,一定要联系上下句并结合全诗进行,要善于从中概括基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本内容,从而更好地把握作者的情感。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1.找出诗句的典型意象及特点,阐明语表意,发掘深层意;如果句子较复杂,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可以把这句分成几个小部分逐一解说。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2.分析诗句在写景或抒情或写人方面的表达作用。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3.有时还可简要说明艺术效果。</a:t>
            </a:r>
            <a:endParaRPr lang="zh-CN" altLang="en-US" dirty="0">
              <a:latin typeface="+mn-lt"/>
              <a:ea typeface="+mn-ea"/>
            </a:endParaRPr>
          </a:p>
        </p:txBody>
      </p:sp>
      <p:pic>
        <p:nvPicPr>
          <p:cNvPr id="178178" name="图片 3" descr="textimage67.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1.(2013江苏,9&lt;1&gt;&lt;2&gt;)阅读下面这首诗,完成后面的题目。(6分)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醉　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唐 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山静似太古,日长如小年。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馀花犹可醉,好鸟不妨眠。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世味门常掩,时光簟已便。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梦中频得句,拈笔又忘筌。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唐庚,北宋文学家,此诗为其谪居惠州时所作。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(1)说明“山静似太古”一句的含意。(2分)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(2)“世味门常掩,时光簟已便”一联表达了诗人什么样的心境?(4分)</a:t>
            </a:r>
            <a:endParaRPr lang="zh-CN" altLang="en-US" dirty="0">
              <a:latin typeface="+mn-lt"/>
              <a:ea typeface="+mn-ea"/>
            </a:endParaRPr>
          </a:p>
        </p:txBody>
      </p:sp>
      <p:pic>
        <p:nvPicPr>
          <p:cNvPr id="180226" name="图片 4" descr="textimage68.jpeg"/>
          <p:cNvPicPr>
            <a:picLocks noChangeAspect="1"/>
          </p:cNvPicPr>
          <p:nvPr/>
        </p:nvPicPr>
        <p:blipFill>
          <a:blip r:embed="rId3"/>
          <a:srcRect/>
          <a:stretch>
            <a:fillRect/>
          </a:stretch>
        </p:blipFill>
        <p:spPr bwMode="auto">
          <a:xfrm>
            <a:off x="500063" y="1295400"/>
            <a:ext cx="123825" cy="200025"/>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(1)用远古时期的宁静写出山中的幽静。</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(2)表达了厌恶官场、追求恬淡的心境。</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(1)“山静似太古”一句,用太古时期,万物沉静,仿佛一切都不存在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来形容此时的“山静”,诗人化实为虚,化有形之山势为无形之山阴,在这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远离尘嚣的地方,没有名利的诱惑、人事的烦扰,仿佛一切都沉静下来,都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已凝固,作者借写山间宁静来表达自己的精神世界,自己的精神世界一如这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宁静的山峦一片澄静,一尘不染。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(2)对重点词语的理解是解题的关键,如“世味”指的是世道人心,世态炎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凉;“门常掩”意为“世味进不来,远离人间是非”;“簟”为“竹席”,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“时光簟已便”是说盛夏虽炎热难耐,但醉卧竹席,却感到十分舒适。通过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“门常掩”这一动作,“簟已便”这一感受,传达出此刻厌恶“世味”官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场、世嚣,追求恬淡、舒适生活的心境。</a:t>
            </a:r>
            <a:endParaRPr lang="zh-CN" altLang="en-US" dirty="0">
              <a:latin typeface="+mn-lt"/>
              <a:ea typeface="+mn-ea"/>
            </a:endParaRPr>
          </a:p>
        </p:txBody>
      </p:sp>
      <p:pic>
        <p:nvPicPr>
          <p:cNvPr id="182274" name="图片 3" descr="textimage70.jpeg"/>
          <p:cNvPicPr>
            <a:picLocks noChangeAspect="1"/>
          </p:cNvPicPr>
          <p:nvPr/>
        </p:nvPicPr>
        <p:blipFill>
          <a:blip r:embed="rId3"/>
          <a:srcRect/>
          <a:stretch>
            <a:fillRect/>
          </a:stretch>
        </p:blipFill>
        <p:spPr bwMode="auto">
          <a:xfrm>
            <a:off x="581025" y="858838"/>
            <a:ext cx="180975" cy="190500"/>
          </a:xfrm>
          <a:prstGeom prst="rect">
            <a:avLst/>
          </a:prstGeom>
          <a:noFill/>
          <a:ln w="9525">
            <a:noFill/>
            <a:miter lim="800000"/>
            <a:headEnd/>
            <a:tailEnd/>
          </a:ln>
        </p:spPr>
      </p:pic>
      <p:pic>
        <p:nvPicPr>
          <p:cNvPr id="182275" name="图片 3" descr="textimage69.jpeg"/>
          <p:cNvPicPr>
            <a:picLocks noChangeAspect="1"/>
          </p:cNvPicPr>
          <p:nvPr/>
        </p:nvPicPr>
        <p:blipFill>
          <a:blip r:embed="rId3"/>
          <a:srcRect/>
          <a:stretch>
            <a:fillRect/>
          </a:stretch>
        </p:blipFill>
        <p:spPr bwMode="auto">
          <a:xfrm>
            <a:off x="571500" y="1778000"/>
            <a:ext cx="180975" cy="190500"/>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2.阅读下面这首唐诗,回答后面的问题。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送夏侯审</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校书东归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钱 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楚乡</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飞鸟没,独与碧云还。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破镜催归客,残阳见旧山。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诗成流水上,梦尽落花间。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傥寄相思字,愁人定解颜。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①夏侯审:唐德宗建中元年中进士,曾任校书郎。②楚乡:指夏侯审的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故乡安徽亳州谯县,该县旧属楚地,故称。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前人评此诗时,认为颈联“最妙”,你认为妙在何处?</a:t>
            </a:r>
            <a:endParaRPr lang="zh-CN" altLang="en-US" dirty="0">
              <a:latin typeface="+mn-lt"/>
              <a:ea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一是形式上,对仗精工奇巧。“诗”对“梦”,“成”对“尽”,</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“流水”对“落花”,“上”对“间”。二是内容上,转换自然贴切。此联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由上文绘眼前景转至写手中诗,并由梦引出下联的“思”与“愁”,景情相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生,象意互映,令人产生惜别的强烈共鸣。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送别类诗词在唐宋诗词中占有相当大的比例,而且内容丰富,可谓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“说尽故人离别情”。解答时可采用以下方法:①从主题入手,把握诗歌情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感的本质;②抓住诗中所描绘的景物;③领会诗中所蕴含的典故的意义;④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抓住赠别诗中的细节描写;⑤从语言突破,如谐音手法起到含蓄隽永的表达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效果;⑥从构思着手,探寻其巧妙的寄情方式与匠心所在。</a:t>
            </a:r>
            <a:endParaRPr lang="zh-CN" altLang="en-US" dirty="0">
              <a:latin typeface="+mn-lt"/>
              <a:ea typeface="+mn-ea"/>
            </a:endParaRPr>
          </a:p>
        </p:txBody>
      </p:sp>
      <p:pic>
        <p:nvPicPr>
          <p:cNvPr id="186370" name="图片 3" descr="textimage72.jpeg"/>
          <p:cNvPicPr>
            <a:picLocks noChangeAspect="1"/>
          </p:cNvPicPr>
          <p:nvPr/>
        </p:nvPicPr>
        <p:blipFill>
          <a:blip r:embed="rId3"/>
          <a:srcRect/>
          <a:stretch>
            <a:fillRect/>
          </a:stretch>
        </p:blipFill>
        <p:spPr bwMode="auto">
          <a:xfrm>
            <a:off x="542925" y="3157538"/>
            <a:ext cx="180975" cy="190500"/>
          </a:xfrm>
          <a:prstGeom prst="rect">
            <a:avLst/>
          </a:prstGeom>
          <a:noFill/>
          <a:ln w="9525">
            <a:noFill/>
            <a:miter lim="800000"/>
            <a:headEnd/>
            <a:tailEnd/>
          </a:ln>
        </p:spPr>
      </p:pic>
      <p:pic>
        <p:nvPicPr>
          <p:cNvPr id="186371" name="图片 3" descr="textimage71.jpeg"/>
          <p:cNvPicPr>
            <a:picLocks noChangeAspect="1"/>
          </p:cNvPicPr>
          <p:nvPr/>
        </p:nvPicPr>
        <p:blipFill>
          <a:blip r:embed="rId3"/>
          <a:srcRect/>
          <a:stretch>
            <a:fillRect/>
          </a:stretch>
        </p:blipFill>
        <p:spPr bwMode="auto">
          <a:xfrm>
            <a:off x="519113" y="1295400"/>
            <a:ext cx="180975" cy="190500"/>
          </a:xfrm>
          <a:prstGeom prst="rect">
            <a:avLst/>
          </a:prstGeom>
          <a:noFill/>
          <a:ln w="9525">
            <a:noFill/>
            <a:miter lim="800000"/>
            <a:headEnd/>
            <a:tailEnd/>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炼字、赏句题解题切入点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1.从表情达意的角度去推敲。鉴赏古代诗歌的语言首先应认真揣摩词语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或诗句在表情达意方面的作用及效果,赏析古代诗歌的语言是怎样巧妙地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传达出丰富的思想内容,怎样使表达更准确、更生动、更含蓄的。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2.从表达技巧的角度去推敲。鉴赏古代诗歌的语言要着重关注其表达技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巧的运用。古代诗歌常用的表达技巧有比喻、对偶、借代、双关、用典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3.从语言风格的角度去推敲。鉴赏古代诗歌的语言要善于赏析其语言风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格。常见的语言风格有沉郁顿挫、清新质朴、生动形象、绮丽典雅等。</a:t>
            </a:r>
            <a:endParaRPr lang="zh-CN" altLang="en-US">
              <a:latin typeface="+mn-lt"/>
              <a:ea typeface="+mn-ea"/>
            </a:endParaRPr>
          </a:p>
        </p:txBody>
      </p:sp>
      <p:pic>
        <p:nvPicPr>
          <p:cNvPr id="188418" name="图片 3" descr="textimage73.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32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3.(2014课标Ⅰ,8—9)阅读下面这首宋词,完成问题。(11分)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阮郎归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无名氏</a:t>
            </a:r>
            <a:r>
              <a:rPr lang="zh-CN" altLang="en-US" sz="1515" kern="0" baseline="59000" dirty="0">
                <a:solidFill>
                  <a:srgbClr val="000000"/>
                </a:solidFill>
                <a:latin typeface="Times New Roman" pitchFamily="65" charset="-122"/>
                <a:ea typeface="宋体" pitchFamily="65" charset="-122"/>
              </a:rPr>
              <a:t>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春风吹雨绕残枝,落花无可飞。小池寒渌欲生漪,雨晴还日西。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帘半卷,燕双归。讳愁无奈眉</a:t>
            </a:r>
            <a:r>
              <a:rPr lang="zh-CN" altLang="en-US" sz="1515" kern="0" baseline="59000" dirty="0">
                <a:solidFill>
                  <a:srgbClr val="000000"/>
                </a:solidFill>
                <a:latin typeface="Times New Roman" pitchFamily="65" charset="-122"/>
                <a:ea typeface="宋体" pitchFamily="65" charset="-122"/>
              </a:rPr>
              <a:t>②</a:t>
            </a:r>
            <a:r>
              <a:rPr lang="zh-CN" altLang="en-US" sz="2012" kern="0" dirty="0">
                <a:solidFill>
                  <a:srgbClr val="000000"/>
                </a:solidFill>
                <a:latin typeface="Times New Roman" pitchFamily="65" charset="-122"/>
                <a:ea typeface="宋体" pitchFamily="65" charset="-122"/>
              </a:rPr>
              <a:t>。翻身整顿着残棋,沉吟应劫迟</a:t>
            </a:r>
            <a:r>
              <a:rPr lang="zh-CN" altLang="en-US" sz="1515" kern="0" baseline="59000" dirty="0">
                <a:solidFill>
                  <a:srgbClr val="000000"/>
                </a:solidFill>
                <a:latin typeface="Times New Roman" pitchFamily="65" charset="-122"/>
                <a:ea typeface="宋体" pitchFamily="65" charset="-122"/>
              </a:rPr>
              <a:t>③</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①作者一作秦观。②讳愁:隐瞒内心的痛苦。③劫:围棋术语。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(1)词上半阕的景物描写对全词的感情抒发起了什么作用?请结合内容分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析。(5分)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末尾两句表现了词中人物什么样的情绪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是如何表现的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请简要阐述。</a:t>
            </a:r>
            <a:r>
              <a:rPr lang="en-US" altLang="zh-CN" kern="0" dirty="0">
                <a:solidFill>
                  <a:srgbClr val="000000"/>
                </a:solidFill>
                <a:latin typeface="Times New Roman" pitchFamily="65" charset="-122"/>
                <a:ea typeface="宋体" pitchFamily="65" charset="-122"/>
              </a:rPr>
              <a:t>(6</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语言风格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所谓语言风格,是指诗人在长期的创作实践中逐渐形成的独特的语言艺术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个性,是诗人的个人气质、诗歌美学观念在作品中的凝结,是具有恒定性的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区别于其他诗人的艺术特色。风格是多种多样的,不同的诗人、同一诗人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的不同作品往往表现出不同的风格。在此有必要提醒大家的是,我们往往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给某些诗人冠以“婉约派”或“豪放派”的头衔,这只是说明这位诗人的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诗作整体上呈现某种风格,并非说这位诗人的全部作品都是一种风格。我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们鉴赏诗歌的语言风格,还是应当就诗论诗。</a:t>
            </a:r>
            <a:endParaRPr lang="zh-CN" altLang="en-US">
              <a:latin typeface="+mn-lt"/>
              <a:ea typeface="+mn-e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语言风格和诗词的风格往往有一致的地方。诗词作品的风格包括其意境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(思想内容)、艺术手法和语言。豪放词的语言绝不婉约,而婉约词的语言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绝不豪放。因此我们鉴赏诗词的语言风格,难免用到表述诗词风格的专用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词汇。语言风格种类繁多,但就高考而言,我们需注意了解下列几种常见的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语言风格。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1.豪迈雄奇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此种风格的诗,多用具有气势和节奏奔放的语言来塑造豪迈博大的形象,营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造恢弘阔远的意境,表现积极向上的思想感情。</a:t>
            </a:r>
            <a:endParaRPr lang="zh-CN" altLang="en-US" dirty="0">
              <a:latin typeface="+mn-lt"/>
              <a:ea typeface="+mn-e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典例7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别董大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 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千里黄云白日曛,北风吹雁雪纷纷。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莫愁前路无知己,天下谁人不识君。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全诗的语言呈豪放的风格,请结合具体的诗句做简要赏析。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诗的前两句写景,如“千里黄云”“雪纷纷”,天地之广,风雪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之大,景物之壮阔,折射出诗人心胸之壮阔。后两句言情,“天下谁人不识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君”,悲壮之中充满信心。“天下”与前面的“千里”相照应,营造恢弘阔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远的意境,表现积极向上的思想感情。</a:t>
            </a:r>
            <a:endParaRPr lang="zh-CN" altLang="en-US" dirty="0">
              <a:latin typeface="+mn-lt"/>
              <a:ea typeface="+mn-ea"/>
            </a:endParaRPr>
          </a:p>
        </p:txBody>
      </p:sp>
      <p:pic>
        <p:nvPicPr>
          <p:cNvPr id="194562" name="图片 3" descr="textimage74.jpeg"/>
          <p:cNvPicPr>
            <a:picLocks noChangeAspect="1"/>
          </p:cNvPicPr>
          <p:nvPr/>
        </p:nvPicPr>
        <p:blipFill>
          <a:blip r:embed="rId3"/>
          <a:srcRect/>
          <a:stretch>
            <a:fillRect/>
          </a:stretch>
        </p:blipFill>
        <p:spPr bwMode="auto">
          <a:xfrm>
            <a:off x="1054100" y="4064000"/>
            <a:ext cx="180975" cy="190500"/>
          </a:xfrm>
          <a:prstGeom prst="rect">
            <a:avLst/>
          </a:prstGeom>
          <a:noFill/>
          <a:ln w="9525">
            <a:noFill/>
            <a:miter lim="800000"/>
            <a:headEnd/>
            <a:tailEnd/>
          </a:ln>
        </p:spPr>
      </p:pic>
      <p:sp>
        <p:nvSpPr>
          <p:cNvPr id="5" name="矩形 4"/>
          <p:cNvSpPr/>
          <p:nvPr/>
        </p:nvSpPr>
        <p:spPr>
          <a:xfrm>
            <a:off x="0" y="3921125"/>
            <a:ext cx="9144000" cy="2143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这是一首送别诗,送别的对象就是诗题中的董大。诗人起笔便渲</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染了一个荒凉、凄寒而又令人仿佛没有了着落的送别背景。诗的后两句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“莫愁前路无知己,天下谁人不识君”,是劝慰朋友,话说得响亮、有力,充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满着激励,充满着信心和力量。此诗一反某些赠别诗的那种凄清缠绵、低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回流连,表现了送别时刻的一种超乎他人的昂扬和悲壮,同时也从另一个角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度给后人以启示,“天生我材必有用”,是金子,在哪里都会发光。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2.沉郁顿挫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沉郁就是深沉蕴藉。沉郁的诗作中,作者似乎有千言万语积压在胸,而后沉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吟再三,勃发于笔端。</a:t>
            </a:r>
            <a:endParaRPr lang="zh-CN" altLang="en-US" dirty="0">
              <a:latin typeface="+mn-lt"/>
              <a:ea typeface="+mn-ea"/>
            </a:endParaRPr>
          </a:p>
        </p:txBody>
      </p:sp>
      <p:pic>
        <p:nvPicPr>
          <p:cNvPr id="196610" name="图片 4" descr="textimage75.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sp>
        <p:nvSpPr>
          <p:cNvPr id="4" name="矩形 3"/>
          <p:cNvSpPr/>
          <p:nvPr/>
        </p:nvSpPr>
        <p:spPr>
          <a:xfrm>
            <a:off x="0" y="1062038"/>
            <a:ext cx="9144000" cy="278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典例8　阅读下面这首诗,然后回答问题。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酬王处士九日见怀之作</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顾炎武</a:t>
            </a:r>
            <a:r>
              <a:rPr lang="zh-CN" altLang="en-US" sz="1515" kern="0" baseline="59000" dirty="0">
                <a:solidFill>
                  <a:srgbClr val="000000"/>
                </a:solidFill>
                <a:latin typeface="Times New Roman" pitchFamily="65" charset="-122"/>
                <a:ea typeface="宋体" pitchFamily="65" charset="-122"/>
              </a:rPr>
              <a:t>[注]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是日惊秋老,相望各一涯。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离怀销浊酒,愁眼见黄花。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天地存肝胆,江山阅鬓华。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多蒙千里讯,逐客已无家。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顾炎武:明清之际著名学者、诗人。明末,投身反宦官、权贵斗争,清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兵南下,参加人民抗清起义。入清后,多次拒绝清廷征召,流亡北方,考察山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川形势,志存恢复。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一般认为顾炎武的诗风接近杜甫,请指出顾炎武这首诗的风格特征,并做简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要分析。</a:t>
            </a:r>
            <a:endParaRPr lang="zh-CN" altLang="en-US" dirty="0">
              <a:latin typeface="+mn-lt"/>
              <a:ea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这首诗的风格特征是沉郁悲怆(或深沉凝重)。诗人把深沉的爱国</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情怀与自己的人生遭际、眼前的具体情境紧密结合在一起,熔铸为凝练精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纯的诗句,形成了沉郁、凝重的风格。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回答本题需要考生对杜甫诗歌的语言风格有所了解。杜甫后期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主要生活在安史之乱中,形成了以沉郁顿挫为主的诗歌艺术风格。例如杜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甫的《登高》:“万里悲秋常作客,百年多病独登台。艰难苦恨繁霜鬓,潦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倒新停浊酒杯。”诗中借江边萧瑟苍凉的秋景,写出了诗人晚年的不幸遭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遇和深沉悲愤的心情。掌握了这些,再参看注释,不难做出正确回答。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3.悲壮慷慨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此风格的作品,含思悲壮,出语高昂,充满着对时代的感慨,或雄才不得施展,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或感时伤乱,或忧国忧民,心中郁结,愤慨不平。</a:t>
            </a:r>
            <a:endParaRPr lang="zh-CN" altLang="en-US" dirty="0">
              <a:latin typeface="+mn-lt"/>
              <a:ea typeface="+mn-ea"/>
            </a:endParaRPr>
          </a:p>
        </p:txBody>
      </p:sp>
      <p:pic>
        <p:nvPicPr>
          <p:cNvPr id="200706" name="图片 3" descr="textimage77.jpeg"/>
          <p:cNvPicPr>
            <a:picLocks noChangeAspect="1"/>
          </p:cNvPicPr>
          <p:nvPr/>
        </p:nvPicPr>
        <p:blipFill>
          <a:blip r:embed="rId3"/>
          <a:srcRect/>
          <a:stretch>
            <a:fillRect/>
          </a:stretch>
        </p:blipFill>
        <p:spPr bwMode="auto">
          <a:xfrm>
            <a:off x="533400" y="2705100"/>
            <a:ext cx="180975" cy="190500"/>
          </a:xfrm>
          <a:prstGeom prst="rect">
            <a:avLst/>
          </a:prstGeom>
          <a:noFill/>
          <a:ln w="9525">
            <a:noFill/>
            <a:miter lim="800000"/>
            <a:headEnd/>
            <a:tailEnd/>
          </a:ln>
        </p:spPr>
      </p:pic>
      <p:pic>
        <p:nvPicPr>
          <p:cNvPr id="200707" name="图片 3" descr="textimage76.jpeg"/>
          <p:cNvPicPr>
            <a:picLocks noChangeAspect="1"/>
          </p:cNvPicPr>
          <p:nvPr/>
        </p:nvPicPr>
        <p:blipFill>
          <a:blip r:embed="rId3"/>
          <a:srcRect/>
          <a:stretch>
            <a:fillRect/>
          </a:stretch>
        </p:blipFill>
        <p:spPr bwMode="auto">
          <a:xfrm>
            <a:off x="504825" y="1309688"/>
            <a:ext cx="180975" cy="190500"/>
          </a:xfrm>
          <a:prstGeom prst="rect">
            <a:avLst/>
          </a:prstGeom>
          <a:noFill/>
          <a:ln w="9525">
            <a:noFill/>
            <a:miter lim="800000"/>
            <a:headEnd/>
            <a:tailEnd/>
          </a:ln>
        </p:spPr>
      </p:pic>
      <p:sp>
        <p:nvSpPr>
          <p:cNvPr id="5" name="矩形 4"/>
          <p:cNvSpPr/>
          <p:nvPr/>
        </p:nvSpPr>
        <p:spPr>
          <a:xfrm>
            <a:off x="0" y="1133475"/>
            <a:ext cx="9144000" cy="3644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典例9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登幽州台歌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陈子昂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前不见古人,后不见来者。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念天地之悠悠,独怆然而涕下!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请结合具体的内容,简要赏析本诗“悲壮慷慨”的语言风格。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“前不见古人,后不见来者”表现了主人公在时间上的孤独,无论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在前朝,还是后代,都无与我相知的人;“念天地之悠悠,独怆然而涕下”表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现了主人公在空间上的孤独,纵有天地之阔,依然没有能与我相知之人。于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是,在时间仿佛凝固、空间辽阔无垠的大地上,寂寞地站着一位诗人,感叹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着苍凉与孤独,潸然泪下。</a:t>
            </a:r>
            <a:endParaRPr lang="zh-CN" altLang="en-US" dirty="0">
              <a:latin typeface="+mn-lt"/>
              <a:ea typeface="+mn-ea"/>
            </a:endParaRPr>
          </a:p>
        </p:txBody>
      </p:sp>
      <p:pic>
        <p:nvPicPr>
          <p:cNvPr id="202754" name="图片 3" descr="textimage78.jpeg"/>
          <p:cNvPicPr>
            <a:picLocks noChangeAspect="1"/>
          </p:cNvPicPr>
          <p:nvPr/>
        </p:nvPicPr>
        <p:blipFill>
          <a:blip r:embed="rId3"/>
          <a:srcRect/>
          <a:stretch>
            <a:fillRect/>
          </a:stretch>
        </p:blipFill>
        <p:spPr bwMode="auto">
          <a:xfrm>
            <a:off x="571500" y="4016375"/>
            <a:ext cx="180975" cy="190500"/>
          </a:xfrm>
          <a:prstGeom prst="rect">
            <a:avLst/>
          </a:prstGeom>
          <a:noFill/>
          <a:ln w="9525">
            <a:noFill/>
            <a:miter lim="800000"/>
            <a:headEnd/>
            <a:tailEnd/>
          </a:ln>
        </p:spPr>
      </p:pic>
      <p:sp>
        <p:nvSpPr>
          <p:cNvPr id="4" name="矩形 3"/>
          <p:cNvSpPr/>
          <p:nvPr/>
        </p:nvSpPr>
        <p:spPr>
          <a:xfrm>
            <a:off x="0" y="3992563"/>
            <a:ext cx="9144000" cy="2214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本诗是陈子昂随建安王武攸宜东征时所作。由于武攸宜的轻率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和无能,致使东征军全军陷于覆没境地。陈子昂两次进谏,请求遣万人作前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驱以击敌,结果武攸宜恼羞成怒,反将他贬为军曹。陈子昂“因登蓟北楼,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感昔乐生、燕昭之事”而作此诗,表达了自己生不逢时、怀才不遇的悲愤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情怀。诗中尽管没有提到什么具体环境,却创造出一种辽阔幽远、空旷苍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茫的意境。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4.朴素自然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主要是指语言表达上不堆砌辞藻,不搬弄典故,不矫揉造作,不露雕琢涂饰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的痕迹,所谓“清水出芙蓉,天然去雕饰”,显现出质朴无华的特点,但于平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淡中蕴含着深意。</a:t>
            </a:r>
            <a:endParaRPr lang="zh-CN" altLang="en-US" dirty="0">
              <a:latin typeface="+mn-lt"/>
              <a:ea typeface="+mn-ea"/>
            </a:endParaRPr>
          </a:p>
        </p:txBody>
      </p:sp>
      <p:pic>
        <p:nvPicPr>
          <p:cNvPr id="204802" name="图片 3" descr="textimage79.jpeg"/>
          <p:cNvPicPr>
            <a:picLocks noChangeAspect="1"/>
          </p:cNvPicPr>
          <p:nvPr/>
        </p:nvPicPr>
        <p:blipFill>
          <a:blip r:embed="rId3"/>
          <a:srcRect/>
          <a:stretch>
            <a:fillRect/>
          </a:stretch>
        </p:blipFill>
        <p:spPr bwMode="auto">
          <a:xfrm>
            <a:off x="542925" y="1300163"/>
            <a:ext cx="180975" cy="190500"/>
          </a:xfrm>
          <a:prstGeom prst="rect">
            <a:avLst/>
          </a:prstGeom>
          <a:noFill/>
          <a:ln w="9525">
            <a:noFill/>
            <a:miter lim="800000"/>
            <a:headEnd/>
            <a:tailEnd/>
          </a:ln>
        </p:spPr>
      </p:pic>
      <p:sp>
        <p:nvSpPr>
          <p:cNvPr id="4" name="矩形 3"/>
          <p:cNvSpPr/>
          <p:nvPr/>
        </p:nvSpPr>
        <p:spPr>
          <a:xfrm>
            <a:off x="0" y="1276350"/>
            <a:ext cx="9144000" cy="2573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典例10　阅读下面的唐诗,然后回答问题。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山中送别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 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山中相送罢,日暮掩柴扉。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春草年年绿,王孙归不归?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本诗的语言风格有什么特色?请简要赏析。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本诗一、二句简要叙写送别的结果,三、四句是对朋友的询问和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期待。语言不作任何雕琢,显得朴素自然,感情真挚。</a:t>
            </a:r>
            <a:endParaRPr lang="zh-CN" altLang="en-US" dirty="0">
              <a:latin typeface="+mn-lt"/>
              <a:ea typeface="+mn-ea"/>
            </a:endParaRPr>
          </a:p>
        </p:txBody>
      </p:sp>
      <p:pic>
        <p:nvPicPr>
          <p:cNvPr id="206850" name="图片 3" descr="textimage80.jpeg"/>
          <p:cNvPicPr>
            <a:picLocks noChangeAspect="1"/>
          </p:cNvPicPr>
          <p:nvPr/>
        </p:nvPicPr>
        <p:blipFill>
          <a:blip r:embed="rId3"/>
          <a:srcRect/>
          <a:stretch>
            <a:fillRect/>
          </a:stretch>
        </p:blipFill>
        <p:spPr bwMode="auto">
          <a:xfrm>
            <a:off x="538163" y="4049713"/>
            <a:ext cx="180975" cy="190500"/>
          </a:xfrm>
          <a:prstGeom prst="rect">
            <a:avLst/>
          </a:prstGeom>
          <a:noFill/>
          <a:ln w="9525">
            <a:noFill/>
            <a:miter lim="800000"/>
            <a:headEnd/>
            <a:tailEnd/>
          </a:ln>
        </p:spPr>
      </p:pic>
      <p:sp>
        <p:nvSpPr>
          <p:cNvPr id="5" name="矩形 4"/>
          <p:cNvSpPr/>
          <p:nvPr/>
        </p:nvSpPr>
        <p:spPr>
          <a:xfrm>
            <a:off x="0" y="3992563"/>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诗的题目是“山中送别”,但却没有写送别的过程,一、二句只写</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了送别后的情景。一个“罢”字把过程一笔带过。三、四句是用询问的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语气,表达对朋友再来的期盼。这首诗拾取生活中平凡的素材,运用朴素、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自然的语言,跳跃性地叙述了一次送别的过程,却表达了深厚真挚的感情。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题目要求回答这首诗的语言特色。首先,我们的心中要有诗歌语言特点的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几种类型,如清新自然、委婉含蓄、工整典雅、简洁洗练、雄奇奔放等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等。然后对比归位。本诗基本上是明白晓畅的语言,没有生动形象的词语,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没有含蓄深奥的词汇,没有修辞手法的运用,像口语一样。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5.婉约细腻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这种风格往往体现出“曲、细、柔”的特点,曲径通幽,情调缠绵,表达感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情如抽丝。</a:t>
            </a:r>
            <a:endParaRPr lang="zh-CN" altLang="en-US" dirty="0">
              <a:latin typeface="+mn-lt"/>
              <a:ea typeface="+mn-ea"/>
            </a:endParaRPr>
          </a:p>
        </p:txBody>
      </p:sp>
      <p:pic>
        <p:nvPicPr>
          <p:cNvPr id="208898" name="图片 4" descr="textimage81.jpeg"/>
          <p:cNvPicPr>
            <a:picLocks noChangeAspect="1"/>
          </p:cNvPicPr>
          <p:nvPr/>
        </p:nvPicPr>
        <p:blipFill>
          <a:blip r:embed="rId3"/>
          <a:srcRect/>
          <a:stretch>
            <a:fillRect/>
          </a:stretch>
        </p:blipFill>
        <p:spPr bwMode="auto">
          <a:xfrm>
            <a:off x="519113" y="1281113"/>
            <a:ext cx="180975" cy="1905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142</TotalTime>
  <Words>54549</Words>
  <PresentationFormat>自定义</PresentationFormat>
  <Paragraphs>1591</Paragraphs>
  <Slides>265</Slides>
  <Notes>265</Notes>
  <HiddenSlides>0</HiddenSlides>
  <MMClips>0</MMClips>
  <ScaleCrop>false</ScaleCrop>
  <HeadingPairs>
    <vt:vector size="6" baseType="variant">
      <vt:variant>
        <vt:lpstr>已用的字体</vt:lpstr>
      </vt:variant>
      <vt:variant>
        <vt:i4>7</vt:i4>
      </vt:variant>
      <vt:variant>
        <vt:lpstr>演示文稿设计模板</vt:lpstr>
      </vt:variant>
      <vt:variant>
        <vt:i4>3</vt:i4>
      </vt:variant>
      <vt:variant>
        <vt:lpstr>幻灯片标题</vt:lpstr>
      </vt:variant>
      <vt:variant>
        <vt:i4>265</vt:i4>
      </vt:variant>
    </vt:vector>
  </HeadingPairs>
  <TitlesOfParts>
    <vt:vector size="275" baseType="lpstr">
      <vt:lpstr>Arial</vt:lpstr>
      <vt:lpstr>宋体</vt:lpstr>
      <vt:lpstr>Calibri</vt:lpstr>
      <vt:lpstr>黑体</vt:lpstr>
      <vt:lpstr>Times New Roman</vt:lpstr>
      <vt:lpstr>Arial Narrow</vt:lpstr>
      <vt:lpstr>Arial Unicode MS</vt:lpstr>
      <vt:lpstr>主题1</vt:lpstr>
      <vt:lpstr>主题1</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386</cp:revision>
  <dcterms:modified xsi:type="dcterms:W3CDTF">2016-07-19T03:29:11Z</dcterms:modified>
</cp:coreProperties>
</file>