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952" r:id="rId3"/>
    <p:sldId id="256" r:id="rId4"/>
    <p:sldId id="293" r:id="rId5"/>
    <p:sldId id="257" r:id="rId6"/>
    <p:sldId id="656" r:id="rId7"/>
    <p:sldId id="260" r:id="rId8"/>
    <p:sldId id="655" r:id="rId9"/>
    <p:sldId id="289" r:id="rId10"/>
    <p:sldId id="953" r:id="rId11"/>
    <p:sldId id="276" r:id="rId12"/>
    <p:sldId id="652" r:id="rId13"/>
    <p:sldId id="268" r:id="rId14"/>
    <p:sldId id="653" r:id="rId15"/>
    <p:sldId id="971" r:id="rId16"/>
    <p:sldId id="2010" r:id="rId17"/>
    <p:sldId id="1907" r:id="rId18"/>
    <p:sldId id="1910" r:id="rId19"/>
    <p:sldId id="2053" r:id="rId20"/>
    <p:sldId id="2054" r:id="rId21"/>
    <p:sldId id="2039" r:id="rId22"/>
    <p:sldId id="2055" r:id="rId23"/>
    <p:sldId id="2056" r:id="rId24"/>
    <p:sldId id="2057" r:id="rId25"/>
    <p:sldId id="2058" r:id="rId26"/>
    <p:sldId id="2059" r:id="rId27"/>
    <p:sldId id="2060" r:id="rId28"/>
    <p:sldId id="2061" r:id="rId29"/>
    <p:sldId id="2062" r:id="rId30"/>
    <p:sldId id="2063" r:id="rId31"/>
    <p:sldId id="312" r:id="rId32"/>
    <p:sldId id="654" r:id="rId33"/>
    <p:sldId id="483" r:id="rId34"/>
    <p:sldId id="949" r:id="rId35"/>
    <p:sldId id="783" r:id="rId36"/>
    <p:sldId id="265" r:id="rId37"/>
  </p:sldIdLst>
  <p:sldSz cx="12192000" cy="6858000"/>
  <p:notesSz cx="7104063" cy="10234613"/>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958" autoAdjust="0"/>
    <p:restoredTop sz="94660"/>
  </p:normalViewPr>
  <p:slideViewPr>
    <p:cSldViewPr snapToGrid="0">
      <p:cViewPr varScale="1">
        <p:scale>
          <a:sx n="69" d="100"/>
          <a:sy n="69" d="100"/>
        </p:scale>
        <p:origin x="216" y="1080"/>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tags" Target="tags/tag1.xml" /><Relationship Id="rId39" Type="http://schemas.openxmlformats.org/officeDocument/2006/relationships/presProps" Target="presProps.xml" /><Relationship Id="rId4" Type="http://schemas.openxmlformats.org/officeDocument/2006/relationships/slide" Target="slides/slide2.xml" /><Relationship Id="rId40" Type="http://schemas.openxmlformats.org/officeDocument/2006/relationships/viewProps" Target="viewProps.xml" /><Relationship Id="rId41" Type="http://schemas.openxmlformats.org/officeDocument/2006/relationships/theme" Target="theme/theme1.xml" /><Relationship Id="rId42"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2021/3/22</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6411189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35.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213386633"/>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t>15</a:t>
            </a:fld>
            <a:endParaRPr lang="zh-CN" altLang="en-US">
              <a:solidFill>
                <a:prstClr val="black"/>
              </a:solidFill>
            </a:endParaRPr>
          </a:p>
        </p:txBody>
      </p:sp>
    </p:spTree>
    <p:extLst>
      <p:ext uri="{BB962C8B-B14F-4D97-AF65-F5344CB8AC3E}">
        <p14:creationId xmlns:p14="http://schemas.microsoft.com/office/powerpoint/2010/main" val="3473834575"/>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t>16</a:t>
            </a:fld>
            <a:endParaRPr lang="zh-CN" altLang="en-US"/>
          </a:p>
        </p:txBody>
      </p:sp>
    </p:spTree>
    <p:extLst>
      <p:ext uri="{BB962C8B-B14F-4D97-AF65-F5344CB8AC3E}">
        <p14:creationId xmlns:p14="http://schemas.microsoft.com/office/powerpoint/2010/main" val="1349601383"/>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t>17</a:t>
            </a:fld>
            <a:endParaRPr lang="zh-CN" altLang="en-US"/>
          </a:p>
        </p:txBody>
      </p:sp>
    </p:spTree>
    <p:extLst>
      <p:ext uri="{BB962C8B-B14F-4D97-AF65-F5344CB8AC3E}">
        <p14:creationId xmlns:p14="http://schemas.microsoft.com/office/powerpoint/2010/main" val="1045957091"/>
      </p:ext>
    </p:extLst>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t>18</a:t>
            </a:fld>
            <a:endParaRPr lang="zh-CN" altLang="en-US">
              <a:solidFill>
                <a:prstClr val="black"/>
              </a:solidFill>
            </a:endParaRPr>
          </a:p>
        </p:txBody>
      </p:sp>
    </p:spTree>
    <p:extLst>
      <p:ext uri="{BB962C8B-B14F-4D97-AF65-F5344CB8AC3E}">
        <p14:creationId xmlns:p14="http://schemas.microsoft.com/office/powerpoint/2010/main" val="1882761766"/>
      </p:ext>
    </p:extLst>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t>19</a:t>
            </a:fld>
            <a:endParaRPr lang="zh-CN" altLang="en-US">
              <a:solidFill>
                <a:prstClr val="black"/>
              </a:solidFill>
            </a:endParaRPr>
          </a:p>
        </p:txBody>
      </p:sp>
    </p:spTree>
    <p:extLst>
      <p:ext uri="{BB962C8B-B14F-4D97-AF65-F5344CB8AC3E}">
        <p14:creationId xmlns:p14="http://schemas.microsoft.com/office/powerpoint/2010/main" val="2752391985"/>
      </p:ext>
    </p:extLst>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31</a:t>
            </a:fld>
            <a:endParaRPr lang="zh-CN" altLang="en-US"/>
          </a:p>
        </p:txBody>
      </p:sp>
    </p:spTree>
    <p:extLst>
      <p:ext uri="{BB962C8B-B14F-4D97-AF65-F5344CB8AC3E}">
        <p14:creationId xmlns:p14="http://schemas.microsoft.com/office/powerpoint/2010/main" val="3553743740"/>
      </p:ext>
    </p:extLst>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2A0C8F4B-CCF0-ED40-BDFF-CC770F26CDDE}" type="slidenum">
              <a:rPr kumimoji="1" lang="zh-CN" altLang="en-US" smtClean="0"/>
              <a:t>35</a:t>
            </a:fld>
            <a:endParaRPr kumimoji="1" lang="zh-CN" altLang="en-US"/>
          </a:p>
        </p:txBody>
      </p:sp>
    </p:spTree>
    <p:extLst>
      <p:ext uri="{BB962C8B-B14F-4D97-AF65-F5344CB8AC3E}">
        <p14:creationId xmlns:p14="http://schemas.microsoft.com/office/powerpoint/2010/main" val="2386907227"/>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3223136246"/>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2684453931"/>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1199129434"/>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1107586558"/>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4144724132"/>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11</a:t>
            </a:fld>
            <a:endParaRPr lang="zh-CN" altLang="en-US"/>
          </a:p>
        </p:txBody>
      </p:sp>
    </p:spTree>
    <p:extLst>
      <p:ext uri="{BB962C8B-B14F-4D97-AF65-F5344CB8AC3E}">
        <p14:creationId xmlns:p14="http://schemas.microsoft.com/office/powerpoint/2010/main" val="596914830"/>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253167940"/>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13</a:t>
            </a:fld>
            <a:endParaRPr lang="zh-CN" altLang="en-US"/>
          </a:p>
        </p:txBody>
      </p:sp>
    </p:spTree>
    <p:extLst>
      <p:ext uri="{BB962C8B-B14F-4D97-AF65-F5344CB8AC3E}">
        <p14:creationId xmlns:p14="http://schemas.microsoft.com/office/powerpoint/2010/main" val="947743750"/>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2021/3/22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reserve="1">
  <p:cSld name="内容">
    <p:spTree>
      <p:nvGrpSpPr>
        <p:cNvPr id="1" name=""/>
        <p:cNvGrpSpPr/>
        <p:nvPr/>
      </p:nvGrpSpPr>
      <p:grpSpPr>
        <a:xfrm>
          <a:off x="0" y="0"/>
          <a: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2021/3/22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2021/3/22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2021/3/22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2021/3/22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2021/3/22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2021/3/22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2021/3/22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2021/3/22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2021/3/22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image" Target="../media/image1.png"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2021/3/22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pic>
        <p:nvPicPr>
          <p:cNvPr id="8" name="图片 7">
            <a:extLst>
              <a:ext uri="{FF2B5EF4-FFF2-40B4-BE49-F238E27FC236}">
                <a16:creationId xmlns:a16="http://schemas.microsoft.com/office/drawing/2014/main" id="{1C2CE589-E490-DD49-BE09-3BD6421859CD}"/>
              </a:ext>
            </a:extLst>
          </p:cNvPr>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10623550" y="66675"/>
            <a:ext cx="1460500" cy="5969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xml" /><Relationship Id="rId3" Type="http://schemas.openxmlformats.org/officeDocument/2006/relationships/image" Target="../media/image6.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8.xml" /><Relationship Id="rId3" Type="http://schemas.openxmlformats.org/officeDocument/2006/relationships/image" Target="../media/image10.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9.xml" /><Relationship Id="rId3" Type="http://schemas.openxmlformats.org/officeDocument/2006/relationships/image" Target="../media/image6.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0.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1.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3.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4.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2.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5.xml" /><Relationship Id="rId3" Type="http://schemas.openxmlformats.org/officeDocument/2006/relationships/image" Target="../media/image6.jpe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6.xml" /><Relationship Id="rId3" Type="http://schemas.openxmlformats.org/officeDocument/2006/relationships/image" Target="../media/image12.png" /><Relationship Id="rId4" Type="http://schemas.openxmlformats.org/officeDocument/2006/relationships/image" Target="../media/image2.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 Id="rId3" Type="http://schemas.openxmlformats.org/officeDocument/2006/relationships/image" Target="../media/image3.png" /><Relationship Id="rId4" Type="http://schemas.microsoft.com/office/2007/relationships/hdphoto" Target="../media/image4.wdp"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xml" /><Relationship Id="rId3" Type="http://schemas.openxmlformats.org/officeDocument/2006/relationships/image" Target="../media/image6.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xml" /><Relationship Id="rId3" Type="http://schemas.openxmlformats.org/officeDocument/2006/relationships/image" Target="../media/image7.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xml" /><Relationship Id="rId3" Type="http://schemas.openxmlformats.org/officeDocument/2006/relationships/image" Target="../media/image9.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144780" y="160020"/>
            <a:ext cx="11832590" cy="646938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313690" y="1363916"/>
            <a:ext cx="11494770" cy="2797048"/>
          </a:xfrm>
          <a:prstGeom prst="rect">
            <a:avLst/>
          </a:prstGeom>
          <a:noFill/>
          <a:effectLst/>
        </p:spPr>
        <p:txBody>
          <a:bodyPr wrap="square" rtlCol="0">
            <a:spAutoFit/>
          </a:bodyPr>
          <a:lstStyle/>
          <a:p>
            <a:pPr algn="ctr">
              <a:lnSpc>
                <a:spcPct val="150000"/>
              </a:lnSpc>
            </a:pPr>
            <a:r>
              <a:rPr lang="en-US" altLang="zh-CN" sz="2400" b="1">
                <a:solidFill>
                  <a:schemeClr val="bg1"/>
                </a:solidFill>
                <a:latin typeface="Microsoft YaHei" panose="020b0503020204020204" pitchFamily="34" charset="-122"/>
                <a:ea typeface="Microsoft YaHei" panose="020b0503020204020204" pitchFamily="34" charset="-122"/>
              </a:rPr>
              <a:t>【</a:t>
            </a:r>
            <a:r>
              <a:rPr lang="zh-CN" altLang="en-US" sz="2400" b="1">
                <a:solidFill>
                  <a:schemeClr val="bg1"/>
                </a:solidFill>
                <a:latin typeface="Microsoft YaHei" panose="020b0503020204020204" pitchFamily="34" charset="-122"/>
                <a:ea typeface="Microsoft YaHei" panose="020b0503020204020204" pitchFamily="34" charset="-122"/>
              </a:rPr>
              <a:t>文本解读</a:t>
            </a:r>
            <a:r>
              <a:rPr lang="en-US" altLang="zh-CN" sz="2400" b="1">
                <a:solidFill>
                  <a:schemeClr val="bg1"/>
                </a:solidFill>
                <a:latin typeface="Microsoft YaHei" panose="020b0503020204020204" pitchFamily="34" charset="-122"/>
                <a:ea typeface="Microsoft YaHei" panose="020b0503020204020204" pitchFamily="34" charset="-122"/>
              </a:rPr>
              <a:t>】</a:t>
            </a:r>
          </a:p>
          <a:p>
            <a:pPr>
              <a:lnSpc>
                <a:spcPct val="150000"/>
              </a:lnSpc>
            </a:pPr>
            <a:r>
              <a:rPr lang="zh-CN" altLang="en-US" sz="2400">
                <a:solidFill>
                  <a:schemeClr val="bg1"/>
                </a:solidFill>
                <a:latin typeface="Microsoft YaHei" panose="020b0503020204020204" pitchFamily="34" charset="-122"/>
                <a:ea typeface="Microsoft YaHei" panose="020b0503020204020204" pitchFamily="34" charset="-122"/>
              </a:rPr>
              <a:t>      </a:t>
            </a:r>
            <a:r>
              <a:rPr lang="en-US" altLang="zh-CN" sz="2400">
                <a:solidFill>
                  <a:schemeClr val="bg1"/>
                </a:solidFill>
                <a:latin typeface="Microsoft YaHei" panose="020b0503020204020204" pitchFamily="34" charset="-122"/>
                <a:ea typeface="Microsoft YaHei" panose="020b0503020204020204" pitchFamily="34" charset="-122"/>
              </a:rPr>
              <a:t>《</a:t>
            </a:r>
            <a:r>
              <a:rPr lang="zh-CN" altLang="en-US" sz="2400">
                <a:solidFill>
                  <a:schemeClr val="bg1"/>
                </a:solidFill>
                <a:latin typeface="Microsoft YaHei" panose="020b0503020204020204" pitchFamily="34" charset="-122"/>
                <a:ea typeface="Microsoft YaHei" panose="020b0503020204020204" pitchFamily="34" charset="-122"/>
              </a:rPr>
              <a:t>项脊轩志</a:t>
            </a:r>
            <a:r>
              <a:rPr lang="en-US" altLang="zh-CN" sz="2400">
                <a:solidFill>
                  <a:schemeClr val="bg1"/>
                </a:solidFill>
                <a:latin typeface="Microsoft YaHei" panose="020b0503020204020204" pitchFamily="34" charset="-122"/>
                <a:ea typeface="Microsoft YaHei" panose="020b0503020204020204" pitchFamily="34" charset="-122"/>
              </a:rPr>
              <a:t>》</a:t>
            </a:r>
            <a:r>
              <a:rPr lang="zh-CN" altLang="en-US" sz="2400">
                <a:solidFill>
                  <a:schemeClr val="bg1"/>
                </a:solidFill>
                <a:latin typeface="Microsoft YaHei" panose="020b0503020204020204" pitchFamily="34" charset="-122"/>
                <a:ea typeface="Microsoft YaHei" panose="020b0503020204020204" pitchFamily="34" charset="-122"/>
              </a:rPr>
              <a:t>所写不过一间小屋，无非一些身边琐事、日常话语和寻常景物，却饱含深情。文章围绕“喜”和“悲”展开，志物怀人，悼亡念存，很能打动人心。文中一些细节，如项脊轩遭火不焚，“室坏不修”，复萁不居等，用语平淡而情感浓厚，阅读时要注意领会其中的妙处。</a:t>
            </a:r>
          </a:p>
        </p:txBody>
      </p:sp>
    </p:spTree>
    <p:extLst>
      <p:ext uri="{BB962C8B-B14F-4D97-AF65-F5344CB8AC3E}">
        <p14:creationId xmlns:p14="http://schemas.microsoft.com/office/powerpoint/2010/main" val="137687284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3287395" y="776605"/>
            <a:ext cx="76200" cy="530415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5pPr>
          </a:lstStyle>
          <a:p>
            <a:pPr lvl="0" algn="ctr"/>
            <a:endParaRPr lang="zh-CN" altLang="en-US">
              <a:solidFill>
                <a:srgbClr val="FFFFFF"/>
              </a:solidFill>
              <a:latin typeface="Calibri"/>
              <a:ea typeface="MComic PRC Medium"/>
            </a:endParaRPr>
          </a:p>
        </p:txBody>
      </p:sp>
      <p:sp>
        <p:nvSpPr>
          <p:cNvPr id="6" name="矩形 5"/>
          <p:cNvSpPr/>
          <p:nvPr/>
        </p:nvSpPr>
        <p:spPr>
          <a:xfrm>
            <a:off x="1413933" y="776605"/>
            <a:ext cx="1117601" cy="222694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679998" y="1099820"/>
            <a:ext cx="620818" cy="1396473"/>
          </a:xfrm>
          <a:prstGeom prst="rect">
            <a:avLst/>
          </a:prstGeom>
          <a:noFill/>
        </p:spPr>
        <p:txBody>
          <a:bodyPr wrap="square" rtlCol="0">
            <a:spAutoFit/>
          </a:bodyPr>
          <a:lstStyle/>
          <a:p>
            <a:pPr algn="l">
              <a:lnSpc>
                <a:spcPct val="140000"/>
              </a:lnSpc>
            </a:pPr>
            <a:r>
              <a:rPr lang="zh-CN" altLang="en-US" sz="3200">
                <a:solidFill>
                  <a:schemeClr val="tx1"/>
                </a:solidFill>
                <a:latin typeface="Microsoft YaHei" panose="020b0503020204020204" pitchFamily="34" charset="-122"/>
                <a:ea typeface="Microsoft YaHei" panose="020b0503020204020204" pitchFamily="34" charset="-122"/>
                <a:sym typeface="+mn-ea"/>
              </a:rPr>
              <a:t>解题</a:t>
            </a:r>
            <a:endParaRPr lang="en-US" altLang="zh-CN" sz="3200">
              <a:solidFill>
                <a:schemeClr val="tx1"/>
              </a:solidFill>
              <a:latin typeface="Microsoft YaHei" panose="020b0503020204020204" pitchFamily="34" charset="-122"/>
              <a:ea typeface="Microsoft YaHei" panose="020b0503020204020204" pitchFamily="34" charset="-122"/>
              <a:sym typeface="+mn-ea"/>
            </a:endParaRPr>
          </a:p>
        </p:txBody>
      </p:sp>
      <p:sp>
        <p:nvSpPr>
          <p:cNvPr id="9" name="文本框 8">
            <a:extLst>
              <a:ext uri="{FF2B5EF4-FFF2-40B4-BE49-F238E27FC236}">
                <a16:creationId xmlns:a16="http://schemas.microsoft.com/office/drawing/2014/main" id="{BB0B13A2-7723-1441-96E7-6DF92B897931}"/>
              </a:ext>
            </a:extLst>
          </p:cNvPr>
          <p:cNvSpPr txBox="1"/>
          <p:nvPr/>
        </p:nvSpPr>
        <p:spPr>
          <a:xfrm>
            <a:off x="3649556" y="1348568"/>
            <a:ext cx="8097944" cy="2427716"/>
          </a:xfrm>
          <a:prstGeom prst="rect">
            <a:avLst/>
          </a:prstGeom>
          <a:noFill/>
        </p:spPr>
        <p:txBody>
          <a:bodyPr wrap="square" rtlCol="0">
            <a:spAutoFit/>
          </a:bodyPr>
          <a:lstStyle/>
          <a:p>
            <a:pPr algn="ctr">
              <a:lnSpc>
                <a:spcPct val="150000"/>
              </a:lnSpc>
            </a:pPr>
            <a:r>
              <a:rPr lang="en-US" altLang="zh-CN" sz="3200" b="1">
                <a:latin typeface="Microsoft YaHei" panose="020b0503020204020204" pitchFamily="34" charset="-122"/>
                <a:ea typeface="Microsoft YaHei" panose="020b0503020204020204" pitchFamily="34" charset="-122"/>
              </a:rPr>
              <a:t>《</a:t>
            </a:r>
            <a:r>
              <a:rPr lang="zh-CN" altLang="en-US" sz="3200" b="1">
                <a:latin typeface="Microsoft YaHei" panose="020b0503020204020204" pitchFamily="34" charset="-122"/>
                <a:ea typeface="Microsoft YaHei" panose="020b0503020204020204" pitchFamily="34" charset="-122"/>
              </a:rPr>
              <a:t>项脊轩志</a:t>
            </a:r>
            <a:r>
              <a:rPr lang="en-US" altLang="zh-CN" sz="3200" b="1">
                <a:latin typeface="Microsoft YaHei" panose="020b0503020204020204" pitchFamily="34" charset="-122"/>
                <a:ea typeface="Microsoft YaHei" panose="020b0503020204020204" pitchFamily="34" charset="-122"/>
              </a:rPr>
              <a:t>》</a:t>
            </a:r>
          </a:p>
          <a:p>
            <a:pPr>
              <a:lnSpc>
                <a:spcPct val="150000"/>
              </a:lnSpc>
            </a:pPr>
            <a:r>
              <a:rPr lang="zh-CN" altLang="en-US" sz="2400" b="1">
                <a:solidFill>
                  <a:srgbClr val="C00000"/>
                </a:solidFill>
                <a:latin typeface="Microsoft YaHei" panose="020b0503020204020204" pitchFamily="34" charset="-122"/>
                <a:ea typeface="Microsoft YaHei" panose="020b0503020204020204" pitchFamily="34" charset="-122"/>
              </a:rPr>
              <a:t>①“项脊”，</a:t>
            </a:r>
            <a:r>
              <a:rPr lang="zh-CN" altLang="en-US" sz="2400">
                <a:latin typeface="Microsoft YaHei" panose="020b0503020204020204" pitchFamily="34" charset="-122"/>
                <a:ea typeface="Microsoft YaHei" panose="020b0503020204020204" pitchFamily="34" charset="-122"/>
              </a:rPr>
              <a:t>地名，是作者九世祖归道隆所居之处；</a:t>
            </a:r>
          </a:p>
          <a:p>
            <a:pPr>
              <a:lnSpc>
                <a:spcPct val="150000"/>
              </a:lnSpc>
            </a:pPr>
            <a:r>
              <a:rPr lang="zh-CN" altLang="en-US" sz="2400" b="1">
                <a:solidFill>
                  <a:srgbClr val="C00000"/>
                </a:solidFill>
                <a:latin typeface="Microsoft YaHei" panose="020b0503020204020204" pitchFamily="34" charset="-122"/>
                <a:ea typeface="Microsoft YaHei" panose="020b0503020204020204" pitchFamily="34" charset="-122"/>
              </a:rPr>
              <a:t>②“轩”，</a:t>
            </a:r>
            <a:r>
              <a:rPr lang="zh-CN" altLang="en-US" sz="2400">
                <a:latin typeface="Microsoft YaHei" panose="020b0503020204020204" pitchFamily="34" charset="-122"/>
                <a:ea typeface="Microsoft YaHei" panose="020b0503020204020204" pitchFamily="34" charset="-122"/>
              </a:rPr>
              <a:t>这里指小屋，即书斋。</a:t>
            </a:r>
          </a:p>
          <a:p>
            <a:pPr>
              <a:lnSpc>
                <a:spcPct val="150000"/>
              </a:lnSpc>
            </a:pPr>
            <a:r>
              <a:rPr lang="zh-CN" altLang="en-US" sz="2400" b="1">
                <a:solidFill>
                  <a:srgbClr val="C00000"/>
                </a:solidFill>
                <a:latin typeface="Microsoft YaHei" panose="020b0503020204020204" pitchFamily="34" charset="-122"/>
                <a:ea typeface="Microsoft YaHei" panose="020b0503020204020204" pitchFamily="34" charset="-122"/>
              </a:rPr>
              <a:t>③“志”，</a:t>
            </a:r>
            <a:r>
              <a:rPr lang="zh-CN" altLang="en-US" sz="2400">
                <a:latin typeface="Microsoft YaHei" panose="020b0503020204020204" pitchFamily="34" charset="-122"/>
                <a:ea typeface="Microsoft YaHei" panose="020b0503020204020204" pitchFamily="34" charset="-122"/>
              </a:rPr>
              <a:t>记也，古代记叙事物，抒发感情的一种文体。</a:t>
            </a:r>
          </a:p>
        </p:txBody>
      </p:sp>
    </p:spTree>
    <p:extLst>
      <p:ext uri="{BB962C8B-B14F-4D97-AF65-F5344CB8AC3E}">
        <p14:creationId xmlns:p14="http://schemas.microsoft.com/office/powerpoint/2010/main" val="300451190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1"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500"/>
                                        <p:tgtEl>
                                          <p:spTgt spid="6"/>
                                        </p:tgtEl>
                                      </p:cBhvr>
                                    </p:animEffect>
                                  </p:childTnLst>
                                </p:cTn>
                              </p:par>
                            </p:childTnLst>
                          </p:cTn>
                        </p:par>
                        <p:par>
                          <p:cTn id="8" fill="hold" nodeType="afterGroup">
                            <p:stCondLst>
                              <p:cond delay="500"/>
                            </p:stCondLst>
                            <p:childTnLst>
                              <p:par>
                                <p:cTn id="9" presetID="29"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p:cTn id="11" dur="500" fill="hold"/>
                                        <p:tgtEl>
                                          <p:spTgt spid="26"/>
                                        </p:tgtEl>
                                        <p:attrNameLst>
                                          <p:attrName>ppt_x</p:attrName>
                                        </p:attrNameLst>
                                      </p:cBhvr>
                                      <p:tavLst>
                                        <p:tav tm="0">
                                          <p:val>
                                            <p:strVal val="#ppt_x-.2"/>
                                          </p:val>
                                        </p:tav>
                                        <p:tav tm="100000">
                                          <p:val>
                                            <p:strVal val="#ppt_x"/>
                                          </p:val>
                                        </p:tav>
                                      </p:tavLst>
                                    </p:anim>
                                    <p:anim calcmode="lin" valueType="num">
                                      <p:cBhvr>
                                        <p:cTn id="12" dur="5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13" dur="500"/>
                                        <p:tgtEl>
                                          <p:spTgt spid="26"/>
                                        </p:tgtEl>
                                      </p:cBhvr>
                                    </p:animEffect>
                                  </p:childTnLst>
                                </p:cTn>
                              </p:par>
                            </p:childTnLst>
                          </p:cTn>
                        </p:par>
                        <p:par>
                          <p:cTn id="14" fill="hold" nodeType="afterGroup">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nodeType="afterGroup">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anim calcmode="lin" valueType="num">
                                      <p:cBhvr>
                                        <p:cTn id="22" dur="500" fill="hold"/>
                                        <p:tgtEl>
                                          <p:spTgt spid="9"/>
                                        </p:tgtEl>
                                        <p:attrNameLst>
                                          <p:attrName>ppt_x</p:attrName>
                                        </p:attrNameLst>
                                      </p:cBhvr>
                                      <p:tavLst>
                                        <p:tav tm="0">
                                          <p:val>
                                            <p:strVal val="#ppt_x"/>
                                          </p:val>
                                        </p:tav>
                                        <p:tav tm="100000">
                                          <p:val>
                                            <p:strVal val="#ppt_x"/>
                                          </p:val>
                                        </p:tav>
                                      </p:tavLst>
                                    </p:anim>
                                    <p:anim calcmode="lin" valueType="num">
                                      <p:cBhvr>
                                        <p:cTn id="23"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1"/>
      <p:bldP spid="26" grpId="0"/>
      <p:bldP spid="9"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初读课文</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第二部分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57422295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7"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rcRect t="9419" b="9419"/>
          <a:stretch>
            <a:fillRect/>
          </a:stretch>
        </p:blipFill>
        <p:spPr>
          <a:xfrm>
            <a:off x="546947" y="608623"/>
            <a:ext cx="5210386" cy="5640754"/>
          </a:xfrm>
          <a:prstGeom prst="rect">
            <a:avLst/>
          </a:prstGeom>
          <a:ln w="228600" cap="sq" cmpd="thickThin">
            <a:solidFill>
              <a:srgbClr val="000000"/>
            </a:solidFill>
            <a:prstDash val="solid"/>
            <a:miter lim="800000"/>
          </a:ln>
          <a:effectLst>
            <a:innerShdw blurRad="76200">
              <a:srgbClr val="000000"/>
            </a:innerShdw>
          </a:effectLst>
        </p:spPr>
      </p:pic>
      <p:sp>
        <p:nvSpPr>
          <p:cNvPr id="5" name="矩形 4"/>
          <p:cNvSpPr/>
          <p:nvPr/>
        </p:nvSpPr>
        <p:spPr>
          <a:xfrm>
            <a:off x="1317129" y="1638300"/>
            <a:ext cx="10425487" cy="2479404"/>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2400">
                <a:solidFill>
                  <a:schemeClr val="bg1">
                    <a:lumMod val="95000"/>
                  </a:schemeClr>
                </a:solidFill>
                <a:latin typeface="Microsoft YaHei" panose="020b0503020204020204" pitchFamily="34" charset="-122"/>
                <a:ea typeface="Microsoft YaHei" panose="020b0503020204020204" pitchFamily="34" charset="-122"/>
              </a:rPr>
              <a:t>1.</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明确字音</a:t>
            </a:r>
          </a:p>
          <a:p>
            <a:pPr>
              <a:lnSpc>
                <a:spcPct val="150000"/>
              </a:lnSpc>
            </a:pPr>
            <a:r>
              <a:rPr lang="zh-CN" altLang="en-US" sz="2400">
                <a:solidFill>
                  <a:schemeClr val="bg1">
                    <a:lumMod val="95000"/>
                  </a:schemeClr>
                </a:solidFill>
                <a:latin typeface="Microsoft YaHei" panose="020b0503020204020204" pitchFamily="34" charset="-122"/>
                <a:ea typeface="Microsoft YaHei" panose="020b0503020204020204" pitchFamily="34" charset="-122"/>
              </a:rPr>
              <a:t>渗漉（</a:t>
            </a:r>
            <a:r>
              <a:rPr lang="en-US" altLang="zh-CN" sz="2400" b="1" err="1">
                <a:solidFill>
                  <a:schemeClr val="accent1">
                    <a:lumMod val="60000"/>
                    <a:lumOff val="40000"/>
                  </a:schemeClr>
                </a:solidFill>
                <a:latin typeface="Microsoft YaHei" panose="020b0503020204020204" pitchFamily="34" charset="-122"/>
                <a:ea typeface="Microsoft YaHei" panose="020b0503020204020204" pitchFamily="34" charset="-122"/>
              </a:rPr>
              <a:t>shèn lù</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垣（</a:t>
            </a:r>
            <a:r>
              <a:rPr lang="en-US" altLang="zh-CN" sz="2400" b="1" err="1">
                <a:solidFill>
                  <a:schemeClr val="accent1">
                    <a:lumMod val="60000"/>
                    <a:lumOff val="40000"/>
                  </a:schemeClr>
                </a:solidFill>
                <a:latin typeface="Microsoft YaHei" panose="020b0503020204020204" pitchFamily="34" charset="-122"/>
                <a:ea typeface="Microsoft YaHei" panose="020b0503020204020204" pitchFamily="34" charset="-122"/>
              </a:rPr>
              <a:t>yuán</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妪</a:t>
            </a:r>
            <a:r>
              <a:rPr lang="en-US" altLang="zh-CN" sz="2400">
                <a:solidFill>
                  <a:schemeClr val="bg1">
                    <a:lumMod val="95000"/>
                  </a:schemeClr>
                </a:solidFill>
                <a:latin typeface="Microsoft YaHei" panose="020b0503020204020204" pitchFamily="34" charset="-122"/>
                <a:ea typeface="Microsoft YaHei" panose="020b0503020204020204" pitchFamily="34" charset="-122"/>
              </a:rPr>
              <a:t>(</a:t>
            </a:r>
            <a:r>
              <a:rPr lang="en-US" altLang="zh-CN" sz="2400" b="1" err="1">
                <a:solidFill>
                  <a:schemeClr val="accent1">
                    <a:lumMod val="60000"/>
                    <a:lumOff val="40000"/>
                  </a:schemeClr>
                </a:solidFill>
                <a:latin typeface="Microsoft YaHei" panose="020b0503020204020204" pitchFamily="34" charset="-122"/>
                <a:ea typeface="Microsoft YaHei" panose="020b0503020204020204" pitchFamily="34" charset="-122"/>
              </a:rPr>
              <a:t>yù</a:t>
            </a:r>
            <a:r>
              <a:rPr lang="en-US" altLang="zh-CN" sz="2400">
                <a:solidFill>
                  <a:schemeClr val="bg1">
                    <a:lumMod val="95000"/>
                  </a:schemeClr>
                </a:solidFill>
                <a:latin typeface="Microsoft YaHei" panose="020b0503020204020204" pitchFamily="34" charset="-122"/>
                <a:ea typeface="Microsoft YaHei" panose="020b0503020204020204" pitchFamily="34" charset="-122"/>
              </a:rPr>
              <a:t>)   </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婢（</a:t>
            </a:r>
            <a:r>
              <a:rPr lang="en-US" altLang="zh-CN" sz="2400" b="1" err="1">
                <a:solidFill>
                  <a:schemeClr val="accent1">
                    <a:lumMod val="60000"/>
                    <a:lumOff val="40000"/>
                  </a:schemeClr>
                </a:solidFill>
                <a:latin typeface="Microsoft YaHei" panose="020b0503020204020204" pitchFamily="34" charset="-122"/>
                <a:ea typeface="Microsoft YaHei" panose="020b0503020204020204" pitchFamily="34" charset="-122"/>
              </a:rPr>
              <a:t>bì</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a:t>
            </a:r>
          </a:p>
          <a:p>
            <a:pPr>
              <a:lnSpc>
                <a:spcPct val="150000"/>
              </a:lnSpc>
            </a:pPr>
            <a:r>
              <a:rPr lang="zh-CN" altLang="en-US" sz="2400">
                <a:solidFill>
                  <a:schemeClr val="bg1">
                    <a:lumMod val="95000"/>
                  </a:schemeClr>
                </a:solidFill>
                <a:latin typeface="Microsoft YaHei" panose="020b0503020204020204" pitchFamily="34" charset="-122"/>
                <a:ea typeface="Microsoft YaHei" panose="020b0503020204020204" pitchFamily="34" charset="-122"/>
              </a:rPr>
              <a:t>妣（</a:t>
            </a:r>
            <a:r>
              <a:rPr lang="en-US" altLang="zh-CN" sz="2400" b="1" err="1">
                <a:solidFill>
                  <a:schemeClr val="accent1">
                    <a:lumMod val="60000"/>
                    <a:lumOff val="40000"/>
                  </a:schemeClr>
                </a:solidFill>
                <a:latin typeface="Microsoft YaHei" panose="020b0503020204020204" pitchFamily="34" charset="-122"/>
                <a:ea typeface="Microsoft YaHei" panose="020b0503020204020204" pitchFamily="34" charset="-122"/>
              </a:rPr>
              <a:t>bǐ</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姊（</a:t>
            </a:r>
            <a:r>
              <a:rPr lang="en-US" altLang="zh-CN" sz="2400" b="1" err="1">
                <a:solidFill>
                  <a:schemeClr val="accent1">
                    <a:lumMod val="60000"/>
                    <a:lumOff val="40000"/>
                  </a:schemeClr>
                </a:solidFill>
                <a:latin typeface="Microsoft YaHei" panose="020b0503020204020204" pitchFamily="34" charset="-122"/>
                <a:ea typeface="Microsoft YaHei" panose="020b0503020204020204" pitchFamily="34" charset="-122"/>
              </a:rPr>
              <a:t>zǐ</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呱呱（</a:t>
            </a:r>
            <a:r>
              <a:rPr lang="en-US" altLang="zh-CN" sz="2400" b="1" err="1">
                <a:solidFill>
                  <a:schemeClr val="accent1">
                    <a:lumMod val="60000"/>
                    <a:lumOff val="40000"/>
                  </a:schemeClr>
                </a:solidFill>
                <a:latin typeface="Microsoft YaHei" panose="020b0503020204020204" pitchFamily="34" charset="-122"/>
                <a:ea typeface="Microsoft YaHei" panose="020b0503020204020204" pitchFamily="34" charset="-122"/>
              </a:rPr>
              <a:t>gū</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阖（</a:t>
            </a:r>
            <a:r>
              <a:rPr lang="en-US" altLang="zh-CN" sz="2400" b="1" err="1">
                <a:solidFill>
                  <a:schemeClr val="accent1">
                    <a:lumMod val="60000"/>
                    <a:lumOff val="40000"/>
                  </a:schemeClr>
                </a:solidFill>
                <a:latin typeface="Microsoft YaHei" panose="020b0503020204020204" pitchFamily="34" charset="-122"/>
                <a:ea typeface="Microsoft YaHei" panose="020b0503020204020204" pitchFamily="34" charset="-122"/>
              </a:rPr>
              <a:t>hé</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笏（</a:t>
            </a:r>
            <a:r>
              <a:rPr lang="en-US" altLang="zh-CN" sz="2400" b="1" err="1">
                <a:solidFill>
                  <a:schemeClr val="accent1">
                    <a:lumMod val="60000"/>
                    <a:lumOff val="40000"/>
                  </a:schemeClr>
                </a:solidFill>
                <a:latin typeface="Microsoft YaHei" panose="020b0503020204020204" pitchFamily="34" charset="-122"/>
                <a:ea typeface="Microsoft YaHei" panose="020b0503020204020204" pitchFamily="34" charset="-122"/>
              </a:rPr>
              <a:t>hù</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a:t>
            </a:r>
          </a:p>
        </p:txBody>
      </p:sp>
      <p:sp>
        <p:nvSpPr>
          <p:cNvPr id="6" name="文本框 5"/>
          <p:cNvSpPr txBox="1"/>
          <p:nvPr/>
        </p:nvSpPr>
        <p:spPr>
          <a:xfrm>
            <a:off x="10045382" y="653193"/>
            <a:ext cx="4293235" cy="707053"/>
          </a:xfrm>
          <a:prstGeom prst="rect">
            <a:avLst/>
          </a:prstGeom>
          <a:noFill/>
        </p:spPr>
        <p:txBody>
          <a:bodyPr wrap="square" rtlCol="0">
            <a:spAutoFit/>
          </a:bodyPr>
          <a:lstStyle/>
          <a:p>
            <a:pPr algn="l">
              <a:lnSpc>
                <a:spcPct val="140000"/>
              </a:lnSpc>
            </a:pPr>
            <a:r>
              <a:rPr lang="zh-CN" altLang="en-US" sz="3200" b="1">
                <a:solidFill>
                  <a:schemeClr val="bg1">
                    <a:lumMod val="50000"/>
                  </a:schemeClr>
                </a:solidFill>
                <a:latin typeface="Microsoft YaHei" panose="020b0503020204020204" pitchFamily="34" charset="-122"/>
                <a:ea typeface="Microsoft YaHei" panose="020b0503020204020204" pitchFamily="34" charset="-122"/>
              </a:rPr>
              <a:t>预习检查</a:t>
            </a:r>
            <a:endParaRPr sz="3200" b="1">
              <a:solidFill>
                <a:schemeClr val="bg1">
                  <a:lumMod val="50000"/>
                </a:schemeClr>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93161460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par>
                          <p:cTn id="8" fill="hold" nodeType="afterGroup">
                            <p:stCondLst>
                              <p:cond delay="500"/>
                            </p:stCondLst>
                            <p:childTnLst>
                              <p:par>
                                <p:cTn id="9" presetID="41" presetClass="entr" presetSubtype="0" fill="hold" grpId="1"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文本研读</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第三部分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73063727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7"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95300" y="895136"/>
            <a:ext cx="8435603" cy="49962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解释词义、概括段意</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6" name="矩形 5">
            <a:extLst>
              <a:ext uri="{FF2B5EF4-FFF2-40B4-BE49-F238E27FC236}">
                <a16:creationId xmlns:a16="http://schemas.microsoft.com/office/drawing/2014/main" id="{05F8E82B-8791-A34C-B326-2E0FF819A349}"/>
              </a:ext>
            </a:extLst>
          </p:cNvPr>
          <p:cNvSpPr/>
          <p:nvPr/>
        </p:nvSpPr>
        <p:spPr>
          <a:xfrm>
            <a:off x="346846" y="1545134"/>
            <a:ext cx="11466640" cy="4571035"/>
          </a:xfrm>
          <a:prstGeom prst="rect">
            <a:avLst/>
          </a:prstGeom>
        </p:spPr>
        <p:txBody>
          <a:bodyPr wrap="square" lIns="121898" tIns="60948" rIns="121898" bIns="60948">
            <a:spAutoFit/>
          </a:bodyPr>
          <a:lstStyle/>
          <a:p>
            <a:pPr indent="720725" algn="just">
              <a:lnSpc>
                <a:spcPct val="150000"/>
              </a:lnSpc>
              <a:spcAft>
                <a:spcPct val="0"/>
              </a:spcAft>
              <a:tabLst>
                <a:tab pos="2250440"/>
              </a:tabLst>
            </a:pPr>
            <a:r>
              <a:rPr lang="en-US" altLang="zh-CN" sz="2800"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第一段</a:t>
            </a:r>
            <a:r>
              <a:rPr lang="en-US" altLang="zh-CN" sz="2800"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项脊轩，旧南阁子也。室仅</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方丈</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，可容一人居。百年老屋，尘泥</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渗漉</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，雨泽下注；</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每</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移</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案</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a:t>
            </a:r>
          </a:p>
          <a:p>
            <a:pPr indent="720725" algn="just">
              <a:lnSpc>
                <a:spcPct val="150000"/>
              </a:lnSpc>
              <a:spcAft>
                <a:spcPct val="0"/>
              </a:spcAft>
              <a:tabLst>
                <a:tab pos="2250440"/>
              </a:tabLst>
            </a:pP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顾</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视无可</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置</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者。又</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北向</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，不能</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得</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日，日过午已昏。余</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稍</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为</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修葺</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，使不上漏。前</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辟</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四窗，</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垣墙周庭</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，以</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当</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南日，日</a:t>
            </a:r>
            <a:r>
              <a:rPr lang="zh-CN" altLang="zh-CN" sz="2800" kern="100" spc="50">
                <a:latin typeface="Times New Roman" panose="02020603050405020304" pitchFamily="18" charset="0"/>
                <a:ea typeface="楷体_GB2312" panose="02010609030101010101" pitchFamily="49" charset="-122"/>
                <a:cs typeface="Times New Roman" panose="02020603050405020304" pitchFamily="18" charset="0"/>
              </a:rPr>
              <a:t>影反照，室</a:t>
            </a:r>
            <a:r>
              <a:rPr lang="zh-CN" altLang="zh-CN" sz="2800" kern="100" spc="5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始</a:t>
            </a:r>
            <a:r>
              <a:rPr lang="en-US" altLang="zh-CN" sz="2800" kern="100" spc="5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spc="50">
                <a:latin typeface="Times New Roman" panose="02020603050405020304" pitchFamily="18" charset="0"/>
                <a:ea typeface="楷体_GB2312" panose="02010609030101010101" pitchFamily="49" charset="-122"/>
                <a:cs typeface="Times New Roman" panose="02020603050405020304" pitchFamily="18" charset="0"/>
              </a:rPr>
              <a:t>洞然。又杂植兰桂竹木于庭，旧时</a:t>
            </a:r>
            <a:r>
              <a:rPr lang="zh-CN" altLang="zh-CN" sz="2800" kern="100" spc="5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栏</a:t>
            </a:r>
            <a:r>
              <a:rPr lang="zh-CN" altLang="zh-CN" sz="2800" kern="100" spc="50">
                <a:solidFill>
                  <a:srgbClr val="0000FF"/>
                </a:solidFill>
                <a:latin typeface="楷体" panose="02010609060101010101" pitchFamily="49" charset="-122"/>
                <a:ea typeface="楷体" panose="02010609060101010101" pitchFamily="49" charset="-122"/>
                <a:cs typeface="宋体" panose="02010600030101010101" pitchFamily="2" charset="-122"/>
              </a:rPr>
              <a:t>楯</a:t>
            </a:r>
            <a:r>
              <a:rPr lang="en-US" altLang="zh-CN" sz="2800" kern="100" spc="5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spc="50">
                <a:latin typeface="Times New Roman" panose="02020603050405020304" pitchFamily="18" charset="0"/>
                <a:ea typeface="楷体_GB2312" panose="02010609030101010101" pitchFamily="49" charset="-122"/>
                <a:cs typeface="Times New Roman" panose="02020603050405020304" pitchFamily="18" charset="0"/>
              </a:rPr>
              <a:t>，亦遂增</a:t>
            </a:r>
            <a:r>
              <a:rPr lang="zh-CN" altLang="zh-CN" sz="2800" kern="100" spc="5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胜</a:t>
            </a:r>
            <a:r>
              <a:rPr lang="en-US" altLang="zh-CN" sz="2800" kern="100" spc="5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spc="50">
                <a:latin typeface="Times New Roman" panose="02020603050405020304" pitchFamily="18" charset="0"/>
                <a:ea typeface="楷体_GB2312" panose="02010609030101010101" pitchFamily="49" charset="-122"/>
                <a:cs typeface="Times New Roman" panose="02020603050405020304" pitchFamily="18" charset="0"/>
              </a:rPr>
              <a:t>。借书满架，</a:t>
            </a:r>
            <a:r>
              <a:rPr lang="zh-CN" altLang="zh-CN" sz="2800" kern="100" spc="5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偃仰</a:t>
            </a:r>
            <a:r>
              <a:rPr lang="en-US" altLang="zh-CN" sz="2800" kern="100" spc="5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spc="5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啸歌</a:t>
            </a:r>
            <a:r>
              <a:rPr lang="en-US" altLang="zh-CN" sz="2800" kern="100" spc="5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spc="5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800" b="1" kern="100" spc="5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7" name="矩形 6">
            <a:extLst>
              <a:ext uri="{FF2B5EF4-FFF2-40B4-BE49-F238E27FC236}">
                <a16:creationId xmlns:a16="http://schemas.microsoft.com/office/drawing/2014/main" id="{EA11F9EA-58D0-9A43-A502-DF005AC448D3}"/>
              </a:ext>
            </a:extLst>
          </p:cNvPr>
          <p:cNvSpPr/>
          <p:nvPr/>
        </p:nvSpPr>
        <p:spPr>
          <a:xfrm>
            <a:off x="7573593" y="1706906"/>
            <a:ext cx="1620957" cy="523220"/>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一丈见方</a:t>
            </a:r>
            <a:endParaRPr lang="zh-CN" altLang="en-US" sz="2800" kern="100">
              <a:solidFill>
                <a:srgbClr val="C00000"/>
              </a:solidFill>
              <a:latin typeface="Times New Roman" panose="02020603050405020304" pitchFamily="18" charset="0"/>
              <a:ea typeface="楷体_GB2312" pitchFamily="49" charset="-122"/>
              <a:cs typeface="Times New Roman" panose="02020603050405020304" pitchFamily="18" charset="0"/>
            </a:endParaRPr>
          </a:p>
        </p:txBody>
      </p:sp>
      <p:sp>
        <p:nvSpPr>
          <p:cNvPr id="8" name="矩形 7">
            <a:extLst>
              <a:ext uri="{FF2B5EF4-FFF2-40B4-BE49-F238E27FC236}">
                <a16:creationId xmlns:a16="http://schemas.microsoft.com/office/drawing/2014/main" id="{8C0EB352-4728-9147-898E-DC65A0CC6E46}"/>
              </a:ext>
            </a:extLst>
          </p:cNvPr>
          <p:cNvSpPr/>
          <p:nvPr/>
        </p:nvSpPr>
        <p:spPr>
          <a:xfrm>
            <a:off x="3802543" y="2363856"/>
            <a:ext cx="902811" cy="523220"/>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渗漏</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9" name="矩形 8">
            <a:extLst>
              <a:ext uri="{FF2B5EF4-FFF2-40B4-BE49-F238E27FC236}">
                <a16:creationId xmlns:a16="http://schemas.microsoft.com/office/drawing/2014/main" id="{A5F7E3B6-322C-6943-89A6-049A5A6D439F}"/>
              </a:ext>
            </a:extLst>
          </p:cNvPr>
          <p:cNvSpPr/>
          <p:nvPr/>
        </p:nvSpPr>
        <p:spPr>
          <a:xfrm>
            <a:off x="7403609" y="2360505"/>
            <a:ext cx="2339102" cy="523220"/>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每一次，每当</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0" name="矩形 9">
            <a:extLst>
              <a:ext uri="{FF2B5EF4-FFF2-40B4-BE49-F238E27FC236}">
                <a16:creationId xmlns:a16="http://schemas.microsoft.com/office/drawing/2014/main" id="{42F0C16A-B37A-164E-9B55-60D07B0D5174}"/>
              </a:ext>
            </a:extLst>
          </p:cNvPr>
          <p:cNvSpPr/>
          <p:nvPr/>
        </p:nvSpPr>
        <p:spPr>
          <a:xfrm>
            <a:off x="10542425" y="2354978"/>
            <a:ext cx="1261884" cy="523220"/>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几案，</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2" name="矩形 11">
            <a:extLst>
              <a:ext uri="{FF2B5EF4-FFF2-40B4-BE49-F238E27FC236}">
                <a16:creationId xmlns:a16="http://schemas.microsoft.com/office/drawing/2014/main" id="{84C803D9-6D72-534B-9EE0-9794678924C6}"/>
              </a:ext>
            </a:extLst>
          </p:cNvPr>
          <p:cNvSpPr/>
          <p:nvPr/>
        </p:nvSpPr>
        <p:spPr>
          <a:xfrm>
            <a:off x="382357" y="2969854"/>
            <a:ext cx="902811" cy="523220"/>
          </a:xfrm>
          <a:prstGeom prst="rect">
            <a:avLst/>
          </a:prstGeom>
        </p:spPr>
        <p:txBody>
          <a:bodyPr wrap="none">
            <a:spAutoFit/>
          </a:bodyPr>
          <a:lstStyle/>
          <a:p>
            <a:pPr lvl="0"/>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桌子</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3" name="矩形 12">
            <a:extLst>
              <a:ext uri="{FF2B5EF4-FFF2-40B4-BE49-F238E27FC236}">
                <a16:creationId xmlns:a16="http://schemas.microsoft.com/office/drawing/2014/main" id="{22FF2EF8-E7D3-B549-9709-F448921C0D5E}"/>
              </a:ext>
            </a:extLst>
          </p:cNvPr>
          <p:cNvSpPr/>
          <p:nvPr/>
        </p:nvSpPr>
        <p:spPr>
          <a:xfrm>
            <a:off x="2110847" y="2994172"/>
            <a:ext cx="1620957" cy="523220"/>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环顾四周</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4" name="矩形 13">
            <a:extLst>
              <a:ext uri="{FF2B5EF4-FFF2-40B4-BE49-F238E27FC236}">
                <a16:creationId xmlns:a16="http://schemas.microsoft.com/office/drawing/2014/main" id="{9C76C086-CD3D-7545-BB23-629940E77B38}"/>
              </a:ext>
            </a:extLst>
          </p:cNvPr>
          <p:cNvSpPr/>
          <p:nvPr/>
        </p:nvSpPr>
        <p:spPr>
          <a:xfrm>
            <a:off x="5195110" y="3003050"/>
            <a:ext cx="902811" cy="523220"/>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挪置</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5" name="矩形 14">
            <a:extLst>
              <a:ext uri="{FF2B5EF4-FFF2-40B4-BE49-F238E27FC236}">
                <a16:creationId xmlns:a16="http://schemas.microsoft.com/office/drawing/2014/main" id="{1FAA09BA-AF9F-1848-8646-E85163E8B47F}"/>
              </a:ext>
            </a:extLst>
          </p:cNvPr>
          <p:cNvSpPr/>
          <p:nvPr/>
        </p:nvSpPr>
        <p:spPr>
          <a:xfrm>
            <a:off x="7954462" y="2999699"/>
            <a:ext cx="3057247" cy="523220"/>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向北，指坐南朝北</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6" name="矩形 15">
            <a:extLst>
              <a:ext uri="{FF2B5EF4-FFF2-40B4-BE49-F238E27FC236}">
                <a16:creationId xmlns:a16="http://schemas.microsoft.com/office/drawing/2014/main" id="{0FF8AD47-1F0F-274E-B2A8-D66790971E44}"/>
              </a:ext>
            </a:extLst>
          </p:cNvPr>
          <p:cNvSpPr/>
          <p:nvPr/>
        </p:nvSpPr>
        <p:spPr>
          <a:xfrm>
            <a:off x="1263378" y="3638893"/>
            <a:ext cx="1980029" cy="523220"/>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获得，得到</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7" name="矩形 16">
            <a:extLst>
              <a:ext uri="{FF2B5EF4-FFF2-40B4-BE49-F238E27FC236}">
                <a16:creationId xmlns:a16="http://schemas.microsoft.com/office/drawing/2014/main" id="{9FF2EB4C-B1AF-FE42-9155-7A3E5E46F7DB}"/>
              </a:ext>
            </a:extLst>
          </p:cNvPr>
          <p:cNvSpPr/>
          <p:nvPr/>
        </p:nvSpPr>
        <p:spPr>
          <a:xfrm>
            <a:off x="6853513" y="3645157"/>
            <a:ext cx="902811" cy="523220"/>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稍微</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8" name="矩形 17">
            <a:extLst>
              <a:ext uri="{FF2B5EF4-FFF2-40B4-BE49-F238E27FC236}">
                <a16:creationId xmlns:a16="http://schemas.microsoft.com/office/drawing/2014/main" id="{B85A3B33-F765-DA49-A7DF-2E52450C165B}"/>
              </a:ext>
            </a:extLst>
          </p:cNvPr>
          <p:cNvSpPr/>
          <p:nvPr/>
        </p:nvSpPr>
        <p:spPr>
          <a:xfrm>
            <a:off x="8976022" y="3647825"/>
            <a:ext cx="902811" cy="523220"/>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修补</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9" name="矩形 18">
            <a:extLst>
              <a:ext uri="{FF2B5EF4-FFF2-40B4-BE49-F238E27FC236}">
                <a16:creationId xmlns:a16="http://schemas.microsoft.com/office/drawing/2014/main" id="{93250A32-110B-0B46-8564-20E5B9831C30}"/>
              </a:ext>
            </a:extLst>
          </p:cNvPr>
          <p:cNvSpPr/>
          <p:nvPr/>
        </p:nvSpPr>
        <p:spPr>
          <a:xfrm>
            <a:off x="1297313" y="4272560"/>
            <a:ext cx="902811" cy="523220"/>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开辟</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0" name="矩形 19">
            <a:extLst>
              <a:ext uri="{FF2B5EF4-FFF2-40B4-BE49-F238E27FC236}">
                <a16:creationId xmlns:a16="http://schemas.microsoft.com/office/drawing/2014/main" id="{C4C0F688-2F32-8C4F-A5BB-6159C30726F6}"/>
              </a:ext>
            </a:extLst>
          </p:cNvPr>
          <p:cNvSpPr/>
          <p:nvPr/>
        </p:nvSpPr>
        <p:spPr>
          <a:xfrm>
            <a:off x="4801777" y="4264974"/>
            <a:ext cx="3416320" cy="523220"/>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四周围绕院子砌上墙</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1" name="矩形 20">
            <a:extLst>
              <a:ext uri="{FF2B5EF4-FFF2-40B4-BE49-F238E27FC236}">
                <a16:creationId xmlns:a16="http://schemas.microsoft.com/office/drawing/2014/main" id="{9B340706-986B-D34F-AAA3-9A6CE5766319}"/>
              </a:ext>
            </a:extLst>
          </p:cNvPr>
          <p:cNvSpPr/>
          <p:nvPr/>
        </p:nvSpPr>
        <p:spPr>
          <a:xfrm>
            <a:off x="9344940" y="4273852"/>
            <a:ext cx="902811" cy="523220"/>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抵挡</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2" name="矩形 21">
            <a:extLst>
              <a:ext uri="{FF2B5EF4-FFF2-40B4-BE49-F238E27FC236}">
                <a16:creationId xmlns:a16="http://schemas.microsoft.com/office/drawing/2014/main" id="{914116EB-CA86-9A4B-846F-062B0A85D6F3}"/>
              </a:ext>
            </a:extLst>
          </p:cNvPr>
          <p:cNvSpPr/>
          <p:nvPr/>
        </p:nvSpPr>
        <p:spPr>
          <a:xfrm>
            <a:off x="2848683" y="4917897"/>
            <a:ext cx="543739" cy="523220"/>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才</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3" name="矩形 22">
            <a:extLst>
              <a:ext uri="{FF2B5EF4-FFF2-40B4-BE49-F238E27FC236}">
                <a16:creationId xmlns:a16="http://schemas.microsoft.com/office/drawing/2014/main" id="{352403A6-78A9-184E-8FCE-2EB9BAF4EC42}"/>
              </a:ext>
            </a:extLst>
          </p:cNvPr>
          <p:cNvSpPr/>
          <p:nvPr/>
        </p:nvSpPr>
        <p:spPr>
          <a:xfrm>
            <a:off x="9715967" y="4907977"/>
            <a:ext cx="902811" cy="523220"/>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栏杆</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4" name="矩形 23">
            <a:extLst>
              <a:ext uri="{FF2B5EF4-FFF2-40B4-BE49-F238E27FC236}">
                <a16:creationId xmlns:a16="http://schemas.microsoft.com/office/drawing/2014/main" id="{7D0C7F0A-FC33-4A4F-9C0D-33131A4FB7F1}"/>
              </a:ext>
            </a:extLst>
          </p:cNvPr>
          <p:cNvSpPr/>
          <p:nvPr/>
        </p:nvSpPr>
        <p:spPr>
          <a:xfrm>
            <a:off x="1306102" y="5577582"/>
            <a:ext cx="543739" cy="523220"/>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美</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5" name="矩形 24">
            <a:extLst>
              <a:ext uri="{FF2B5EF4-FFF2-40B4-BE49-F238E27FC236}">
                <a16:creationId xmlns:a16="http://schemas.microsoft.com/office/drawing/2014/main" id="{33D132F8-9939-024F-A1AA-83382500D9AE}"/>
              </a:ext>
            </a:extLst>
          </p:cNvPr>
          <p:cNvSpPr/>
          <p:nvPr/>
        </p:nvSpPr>
        <p:spPr>
          <a:xfrm>
            <a:off x="4915784" y="5558504"/>
            <a:ext cx="4134465" cy="523220"/>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俯仰，这里指安居、休息</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6" name="矩形 25">
            <a:extLst>
              <a:ext uri="{FF2B5EF4-FFF2-40B4-BE49-F238E27FC236}">
                <a16:creationId xmlns:a16="http://schemas.microsoft.com/office/drawing/2014/main" id="{B2912AAB-3A72-DA4B-AE49-2211F9C30979}"/>
              </a:ext>
            </a:extLst>
          </p:cNvPr>
          <p:cNvSpPr/>
          <p:nvPr/>
        </p:nvSpPr>
        <p:spPr>
          <a:xfrm>
            <a:off x="9939710" y="5568704"/>
            <a:ext cx="1620957" cy="523220"/>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长啸歌吟</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Tree>
    <p:extLst>
      <p:ext uri="{BB962C8B-B14F-4D97-AF65-F5344CB8AC3E}">
        <p14:creationId xmlns:p14="http://schemas.microsoft.com/office/powerpoint/2010/main" val="133905170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linds(horizontal)">
                                      <p:cBhvr>
                                        <p:cTn id="14" dur="500"/>
                                        <p:tgtEl>
                                          <p:spTgt spid="7"/>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linds(horizontal)">
                                      <p:cBhvr>
                                        <p:cTn id="19" dur="500"/>
                                        <p:tgtEl>
                                          <p:spTgt spid="8"/>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linds(horizontal)">
                                      <p:cBhvr>
                                        <p:cTn id="24" dur="500"/>
                                        <p:tgtEl>
                                          <p:spTgt spid="9"/>
                                        </p:tgtEl>
                                      </p:cBhvr>
                                    </p:animEffect>
                                  </p:childTnLst>
                                </p:cTn>
                              </p:par>
                            </p:childTnLst>
                          </p:cTn>
                        </p:par>
                      </p:childTnLst>
                    </p:cTn>
                  </p:par>
                  <p:par>
                    <p:cTn id="25" fill="hold" nodeType="clickPar">
                      <p:stCondLst>
                        <p:cond delay="indefinite"/>
                        <p:cond evt="onBegin" delay="0">
                          <p:tn val="24"/>
                        </p:cond>
                      </p:stCondLst>
                      <p:childTnLst>
                        <p:par>
                          <p:cTn id="26" fill="hold" nodeType="afterGroup">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blinds(horizontal)">
                                      <p:cBhvr>
                                        <p:cTn id="29" dur="500"/>
                                        <p:tgtEl>
                                          <p:spTgt spid="10"/>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linds(horizontal)">
                                      <p:cBhvr>
                                        <p:cTn id="32" dur="500"/>
                                        <p:tgtEl>
                                          <p:spTgt spid="12"/>
                                        </p:tgtEl>
                                      </p:cBhvr>
                                    </p:animEffect>
                                  </p:childTnLst>
                                </p:cTn>
                              </p:par>
                            </p:childTnLst>
                          </p:cTn>
                        </p:par>
                      </p:childTnLst>
                    </p:cTn>
                  </p:par>
                  <p:par>
                    <p:cTn id="33" fill="hold" nodeType="clickPar">
                      <p:stCondLst>
                        <p:cond delay="indefinite"/>
                        <p:cond evt="onBegin" delay="0">
                          <p:tn val="32"/>
                        </p:cond>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linds(horizontal)">
                                      <p:cBhvr>
                                        <p:cTn id="37" dur="500"/>
                                        <p:tgtEl>
                                          <p:spTgt spid="13"/>
                                        </p:tgtEl>
                                      </p:cBhvr>
                                    </p:animEffect>
                                  </p:childTnLst>
                                </p:cTn>
                              </p:par>
                            </p:childTnLst>
                          </p:cTn>
                        </p:par>
                      </p:childTnLst>
                    </p:cTn>
                  </p:par>
                  <p:par>
                    <p:cTn id="38" fill="hold" nodeType="clickPar">
                      <p:stCondLst>
                        <p:cond delay="indefinite"/>
                        <p:cond evt="onBegin" delay="0">
                          <p:tn val="37"/>
                        </p:cond>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blinds(horizontal)">
                                      <p:cBhvr>
                                        <p:cTn id="42" dur="500"/>
                                        <p:tgtEl>
                                          <p:spTgt spid="14"/>
                                        </p:tgtEl>
                                      </p:cBhvr>
                                    </p:animEffect>
                                  </p:childTnLst>
                                </p:cTn>
                              </p:par>
                            </p:childTnLst>
                          </p:cTn>
                        </p:par>
                      </p:childTnLst>
                    </p:cTn>
                  </p:par>
                  <p:par>
                    <p:cTn id="43" fill="hold" nodeType="clickPar">
                      <p:stCondLst>
                        <p:cond delay="indefinite"/>
                        <p:cond evt="onBegin" delay="0">
                          <p:tn val="42"/>
                        </p:cond>
                      </p:stCondLst>
                      <p:childTnLst>
                        <p:par>
                          <p:cTn id="44" fill="hold" nodeType="after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blinds(horizontal)">
                                      <p:cBhvr>
                                        <p:cTn id="47" dur="500"/>
                                        <p:tgtEl>
                                          <p:spTgt spid="15"/>
                                        </p:tgtEl>
                                      </p:cBhvr>
                                    </p:animEffect>
                                  </p:childTnLst>
                                </p:cTn>
                              </p:par>
                            </p:childTnLst>
                          </p:cTn>
                        </p:par>
                      </p:childTnLst>
                    </p:cTn>
                  </p:par>
                  <p:par>
                    <p:cTn id="48" fill="hold" nodeType="clickPar">
                      <p:stCondLst>
                        <p:cond delay="indefinite"/>
                        <p:cond evt="onBegin" delay="0">
                          <p:tn val="47"/>
                        </p:cond>
                      </p:stCondLst>
                      <p:childTnLst>
                        <p:par>
                          <p:cTn id="49" fill="hold" nodeType="afterGroup">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blinds(horizontal)">
                                      <p:cBhvr>
                                        <p:cTn id="52" dur="500"/>
                                        <p:tgtEl>
                                          <p:spTgt spid="16"/>
                                        </p:tgtEl>
                                      </p:cBhvr>
                                    </p:animEffect>
                                  </p:childTnLst>
                                </p:cTn>
                              </p:par>
                            </p:childTnLst>
                          </p:cTn>
                        </p:par>
                      </p:childTnLst>
                    </p:cTn>
                  </p:par>
                  <p:par>
                    <p:cTn id="53" fill="hold" nodeType="clickPar">
                      <p:stCondLst>
                        <p:cond delay="indefinite"/>
                        <p:cond evt="onBegin" delay="0">
                          <p:tn val="52"/>
                        </p:cond>
                      </p:stCondLst>
                      <p:childTnLst>
                        <p:par>
                          <p:cTn id="54" fill="hold" nodeType="afterGroup">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blinds(horizontal)">
                                      <p:cBhvr>
                                        <p:cTn id="57" dur="500"/>
                                        <p:tgtEl>
                                          <p:spTgt spid="17"/>
                                        </p:tgtEl>
                                      </p:cBhvr>
                                    </p:animEffect>
                                  </p:childTnLst>
                                </p:cTn>
                              </p:par>
                            </p:childTnLst>
                          </p:cTn>
                        </p:par>
                      </p:childTnLst>
                    </p:cTn>
                  </p:par>
                  <p:par>
                    <p:cTn id="58" fill="hold" nodeType="clickPar">
                      <p:stCondLst>
                        <p:cond delay="indefinite"/>
                        <p:cond evt="onBegin" delay="0">
                          <p:tn val="57"/>
                        </p:cond>
                      </p:stCondLst>
                      <p:childTnLst>
                        <p:par>
                          <p:cTn id="59" fill="hold" nodeType="afterGroup">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blinds(horizontal)">
                                      <p:cBhvr>
                                        <p:cTn id="62" dur="500"/>
                                        <p:tgtEl>
                                          <p:spTgt spid="18"/>
                                        </p:tgtEl>
                                      </p:cBhvr>
                                    </p:animEffect>
                                  </p:childTnLst>
                                </p:cTn>
                              </p:par>
                            </p:childTnLst>
                          </p:cTn>
                        </p:par>
                      </p:childTnLst>
                    </p:cTn>
                  </p:par>
                  <p:par>
                    <p:cTn id="63" fill="hold" nodeType="clickPar">
                      <p:stCondLst>
                        <p:cond delay="indefinite"/>
                        <p:cond evt="onBegin" delay="0">
                          <p:tn val="62"/>
                        </p:cond>
                      </p:stCondLst>
                      <p:childTnLst>
                        <p:par>
                          <p:cTn id="64" fill="hold" nodeType="afterGroup">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blinds(horizontal)">
                                      <p:cBhvr>
                                        <p:cTn id="67" dur="500"/>
                                        <p:tgtEl>
                                          <p:spTgt spid="19"/>
                                        </p:tgtEl>
                                      </p:cBhvr>
                                    </p:animEffect>
                                  </p:childTnLst>
                                </p:cTn>
                              </p:par>
                            </p:childTnLst>
                          </p:cTn>
                        </p:par>
                      </p:childTnLst>
                    </p:cTn>
                  </p:par>
                  <p:par>
                    <p:cTn id="68" fill="hold" nodeType="clickPar">
                      <p:stCondLst>
                        <p:cond delay="indefinite"/>
                        <p:cond evt="onBegin" delay="0">
                          <p:tn val="67"/>
                        </p:cond>
                      </p:stCondLst>
                      <p:childTnLst>
                        <p:par>
                          <p:cTn id="69" fill="hold" nodeType="afterGroup">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blinds(horizontal)">
                                      <p:cBhvr>
                                        <p:cTn id="72" dur="500"/>
                                        <p:tgtEl>
                                          <p:spTgt spid="20"/>
                                        </p:tgtEl>
                                      </p:cBhvr>
                                    </p:animEffect>
                                  </p:childTnLst>
                                </p:cTn>
                              </p:par>
                            </p:childTnLst>
                          </p:cTn>
                        </p:par>
                      </p:childTnLst>
                    </p:cTn>
                  </p:par>
                  <p:par>
                    <p:cTn id="73" fill="hold" nodeType="clickPar">
                      <p:stCondLst>
                        <p:cond delay="indefinite"/>
                        <p:cond evt="onBegin" delay="0">
                          <p:tn val="72"/>
                        </p:cond>
                      </p:stCondLst>
                      <p:childTnLst>
                        <p:par>
                          <p:cTn id="74" fill="hold" nodeType="afterGroup">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blinds(horizontal)">
                                      <p:cBhvr>
                                        <p:cTn id="77" dur="500"/>
                                        <p:tgtEl>
                                          <p:spTgt spid="21"/>
                                        </p:tgtEl>
                                      </p:cBhvr>
                                    </p:animEffect>
                                  </p:childTnLst>
                                </p:cTn>
                              </p:par>
                            </p:childTnLst>
                          </p:cTn>
                        </p:par>
                      </p:childTnLst>
                    </p:cTn>
                  </p:par>
                  <p:par>
                    <p:cTn id="78" fill="hold" nodeType="clickPar">
                      <p:stCondLst>
                        <p:cond delay="indefinite"/>
                        <p:cond evt="onBegin" delay="0">
                          <p:tn val="77"/>
                        </p:cond>
                      </p:stCondLst>
                      <p:childTnLst>
                        <p:par>
                          <p:cTn id="79" fill="hold" nodeType="afterGroup">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blinds(horizontal)">
                                      <p:cBhvr>
                                        <p:cTn id="82" dur="500"/>
                                        <p:tgtEl>
                                          <p:spTgt spid="22"/>
                                        </p:tgtEl>
                                      </p:cBhvr>
                                    </p:animEffect>
                                  </p:childTnLst>
                                </p:cTn>
                              </p:par>
                            </p:childTnLst>
                          </p:cTn>
                        </p:par>
                      </p:childTnLst>
                    </p:cTn>
                  </p:par>
                  <p:par>
                    <p:cTn id="83" fill="hold" nodeType="clickPar">
                      <p:stCondLst>
                        <p:cond delay="indefinite"/>
                        <p:cond evt="onBegin" delay="0">
                          <p:tn val="82"/>
                        </p:cond>
                      </p:stCondLst>
                      <p:childTnLst>
                        <p:par>
                          <p:cTn id="84" fill="hold" nodeType="afterGroup">
                            <p:stCondLst>
                              <p:cond delay="0"/>
                            </p:stCondLst>
                            <p:childTnLst>
                              <p:par>
                                <p:cTn id="85" presetID="3" presetClass="entr" presetSubtype="10" fill="hold" grpId="0" nodeType="clickEffect">
                                  <p:stCondLst>
                                    <p:cond delay="0"/>
                                  </p:stCondLst>
                                  <p:childTnLst>
                                    <p:set>
                                      <p:cBhvr>
                                        <p:cTn id="86" dur="1" fill="hold">
                                          <p:stCondLst>
                                            <p:cond delay="0"/>
                                          </p:stCondLst>
                                        </p:cTn>
                                        <p:tgtEl>
                                          <p:spTgt spid="23"/>
                                        </p:tgtEl>
                                        <p:attrNameLst>
                                          <p:attrName>style.visibility</p:attrName>
                                        </p:attrNameLst>
                                      </p:cBhvr>
                                      <p:to>
                                        <p:strVal val="visible"/>
                                      </p:to>
                                    </p:set>
                                    <p:animEffect transition="in" filter="blinds(horizontal)">
                                      <p:cBhvr>
                                        <p:cTn id="87" dur="500"/>
                                        <p:tgtEl>
                                          <p:spTgt spid="23"/>
                                        </p:tgtEl>
                                      </p:cBhvr>
                                    </p:animEffect>
                                  </p:childTnLst>
                                </p:cTn>
                              </p:par>
                            </p:childTnLst>
                          </p:cTn>
                        </p:par>
                      </p:childTnLst>
                    </p:cTn>
                  </p:par>
                  <p:par>
                    <p:cTn id="88" fill="hold" nodeType="clickPar">
                      <p:stCondLst>
                        <p:cond delay="indefinite"/>
                        <p:cond evt="onBegin" delay="0">
                          <p:tn val="87"/>
                        </p:cond>
                      </p:stCondLst>
                      <p:childTnLst>
                        <p:par>
                          <p:cTn id="89" fill="hold" nodeType="afterGroup">
                            <p:stCondLst>
                              <p:cond delay="0"/>
                            </p:stCondLst>
                            <p:childTnLst>
                              <p:par>
                                <p:cTn id="90" presetID="3" presetClass="entr" presetSubtype="10" fill="hold" grpId="0" nodeType="clickEffect">
                                  <p:stCondLst>
                                    <p:cond delay="0"/>
                                  </p:stCondLst>
                                  <p:childTnLst>
                                    <p:set>
                                      <p:cBhvr>
                                        <p:cTn id="91" dur="1" fill="hold">
                                          <p:stCondLst>
                                            <p:cond delay="0"/>
                                          </p:stCondLst>
                                        </p:cTn>
                                        <p:tgtEl>
                                          <p:spTgt spid="24"/>
                                        </p:tgtEl>
                                        <p:attrNameLst>
                                          <p:attrName>style.visibility</p:attrName>
                                        </p:attrNameLst>
                                      </p:cBhvr>
                                      <p:to>
                                        <p:strVal val="visible"/>
                                      </p:to>
                                    </p:set>
                                    <p:animEffect transition="in" filter="blinds(horizontal)">
                                      <p:cBhvr>
                                        <p:cTn id="92" dur="500"/>
                                        <p:tgtEl>
                                          <p:spTgt spid="24"/>
                                        </p:tgtEl>
                                      </p:cBhvr>
                                    </p:animEffect>
                                  </p:childTnLst>
                                </p:cTn>
                              </p:par>
                            </p:childTnLst>
                          </p:cTn>
                        </p:par>
                      </p:childTnLst>
                    </p:cTn>
                  </p:par>
                  <p:par>
                    <p:cTn id="93" fill="hold" nodeType="clickPar">
                      <p:stCondLst>
                        <p:cond delay="indefinite"/>
                        <p:cond evt="onBegin" delay="0">
                          <p:tn val="92"/>
                        </p:cond>
                      </p:stCondLst>
                      <p:childTnLst>
                        <p:par>
                          <p:cTn id="94" fill="hold" nodeType="afterGroup">
                            <p:stCondLst>
                              <p:cond delay="0"/>
                            </p:stCondLst>
                            <p:childTnLst>
                              <p:par>
                                <p:cTn id="95" presetID="3" presetClass="entr" presetSubtype="10" fill="hold" grpId="0" nodeType="click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blinds(horizontal)">
                                      <p:cBhvr>
                                        <p:cTn id="97" dur="500"/>
                                        <p:tgtEl>
                                          <p:spTgt spid="25"/>
                                        </p:tgtEl>
                                      </p:cBhvr>
                                    </p:animEffect>
                                  </p:childTnLst>
                                </p:cTn>
                              </p:par>
                            </p:childTnLst>
                          </p:cTn>
                        </p:par>
                      </p:childTnLst>
                    </p:cTn>
                  </p:par>
                  <p:par>
                    <p:cTn id="98" fill="hold" nodeType="clickPar">
                      <p:stCondLst>
                        <p:cond delay="indefinite"/>
                        <p:cond evt="onBegin" delay="0">
                          <p:tn val="97"/>
                        </p:cond>
                      </p:stCondLst>
                      <p:childTnLst>
                        <p:par>
                          <p:cTn id="99" fill="hold" nodeType="afterGroup">
                            <p:stCondLst>
                              <p:cond delay="0"/>
                            </p:stCondLst>
                            <p:childTnLst>
                              <p:par>
                                <p:cTn id="100" presetID="3" presetClass="entr" presetSubtype="10" fill="hold" grpId="0" nodeType="clickEffect">
                                  <p:stCondLst>
                                    <p:cond delay="0"/>
                                  </p:stCondLst>
                                  <p:childTnLst>
                                    <p:set>
                                      <p:cBhvr>
                                        <p:cTn id="101" dur="1" fill="hold">
                                          <p:stCondLst>
                                            <p:cond delay="0"/>
                                          </p:stCondLst>
                                        </p:cTn>
                                        <p:tgtEl>
                                          <p:spTgt spid="26"/>
                                        </p:tgtEl>
                                        <p:attrNameLst>
                                          <p:attrName>style.visibility</p:attrName>
                                        </p:attrNameLst>
                                      </p:cBhvr>
                                      <p:to>
                                        <p:strVal val="visible"/>
                                      </p:to>
                                    </p:set>
                                    <p:animEffect transition="in" filter="blinds(horizontal)">
                                      <p:cBhvr>
                                        <p:cTn id="10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7" grpId="0"/>
      <p:bldP spid="8" grpId="0"/>
      <p:bldP spid="9" grpId="0"/>
      <p:bldP spid="10" grpId="0"/>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503725" y="1476582"/>
            <a:ext cx="11184550" cy="2707783"/>
          </a:xfrm>
          <a:prstGeom prst="rect">
            <a:avLst/>
          </a:prstGeom>
        </p:spPr>
        <p:txBody>
          <a:bodyPr wrap="square" lIns="121870" tIns="60934" rIns="121870" bIns="60934">
            <a:spAutoFit/>
          </a:bodyPr>
          <a:lstStyle/>
          <a:p>
            <a:pPr algn="just">
              <a:lnSpc>
                <a:spcPct val="150000"/>
              </a:lnSpc>
              <a:tabLst>
                <a:tab pos="2249990"/>
              </a:tabLst>
            </a:pP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冥然兀坐</a:t>
            </a:r>
            <a:r>
              <a:rPr lang="en-US" altLang="zh-CN" sz="2799"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万籁</a:t>
            </a:r>
            <a:r>
              <a:rPr lang="en-US" altLang="zh-CN" sz="2799"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有声，而庭阶寂寂，小鸟时来啄食，人至不</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去</a:t>
            </a:r>
            <a:r>
              <a:rPr lang="en-US" altLang="zh-CN" sz="2799"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三五</a:t>
            </a:r>
            <a:r>
              <a:rPr lang="en-US" altLang="zh-CN" sz="2799"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之夜，明月半墙，桂影斑驳，风移影动，</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珊珊</a:t>
            </a:r>
            <a:r>
              <a:rPr lang="en-US" altLang="zh-CN" sz="2799"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可爱。</a:t>
            </a:r>
            <a:endParaRPr lang="zh-CN" altLang="zh-CN" sz="2799" kern="100">
              <a:solidFill>
                <a:prstClr val="black"/>
              </a:solidFill>
              <a:latin typeface="宋体" panose="02010600030101010101" pitchFamily="2" charset="-122"/>
              <a:cs typeface="Courier New" panose="02070309020205020404" pitchFamily="49" charset="0"/>
            </a:endParaRPr>
          </a:p>
          <a:p>
            <a:pPr indent="717406">
              <a:lnSpc>
                <a:spcPct val="150000"/>
              </a:lnSpc>
            </a:pPr>
            <a:r>
              <a:rPr lang="zh-CN" altLang="zh-CN" sz="2799" kern="100">
                <a:solidFill>
                  <a:prstClr val="black"/>
                </a:solidFill>
                <a:latin typeface="Times New Roman" panose="02020603050405020304" pitchFamily="18" charset="0"/>
                <a:ea typeface="方正中等线简体" panose="03000509000000000000" pitchFamily="65" charset="-122"/>
                <a:cs typeface="Times New Roman" panose="02020603050405020304" pitchFamily="18" charset="0"/>
              </a:rPr>
              <a:t>请概括段意：</a:t>
            </a:r>
            <a:r>
              <a:rPr lang="en-US" altLang="zh-CN" sz="2799" u="sng" kern="100">
                <a:solidFill>
                  <a:prstClr val="black"/>
                </a:solidFill>
                <a:latin typeface="Times New Roman" panose="02020603050405020304" pitchFamily="18" charset="0"/>
                <a:ea typeface="方正中等线简体" panose="03000509000000000000" pitchFamily="65" charset="-122"/>
                <a:cs typeface="Times New Roman" panose="02020603050405020304" pitchFamily="18" charset="0"/>
              </a:rPr>
              <a:t>						</a:t>
            </a:r>
            <a:endParaRPr lang="zh-CN" altLang="zh-CN" sz="2799" b="1" kern="100">
              <a:solidFill>
                <a:prstClr val="black"/>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矩形 2"/>
          <p:cNvSpPr/>
          <p:nvPr/>
        </p:nvSpPr>
        <p:spPr>
          <a:xfrm>
            <a:off x="3478177" y="3519784"/>
            <a:ext cx="5569467"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叙写项脊轩修葺前后的不同变化。</a:t>
            </a:r>
            <a:endParaRPr lang="zh-CN" altLang="en-US">
              <a:solidFill>
                <a:srgbClr val="C00000"/>
              </a:solidFill>
            </a:endParaRPr>
          </a:p>
        </p:txBody>
      </p:sp>
      <p:sp>
        <p:nvSpPr>
          <p:cNvPr id="2" name="矩形 1"/>
          <p:cNvSpPr/>
          <p:nvPr/>
        </p:nvSpPr>
        <p:spPr>
          <a:xfrm>
            <a:off x="2110356" y="1648009"/>
            <a:ext cx="2697551"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静静地独自端坐</a:t>
            </a:r>
            <a:endParaRPr lang="zh-CN" altLang="en-US" sz="2799" kern="100">
              <a:solidFill>
                <a:srgbClr val="C00000"/>
              </a:solidFill>
              <a:latin typeface="Times New Roman" panose="02020603050405020304" pitchFamily="18" charset="0"/>
              <a:ea typeface="楷体_GB2312" pitchFamily="49" charset="-122"/>
              <a:cs typeface="Times New Roman" panose="02020603050405020304" pitchFamily="18" charset="0"/>
            </a:endParaRPr>
          </a:p>
        </p:txBody>
      </p:sp>
      <p:sp>
        <p:nvSpPr>
          <p:cNvPr id="4" name="矩形 3"/>
          <p:cNvSpPr/>
          <p:nvPr/>
        </p:nvSpPr>
        <p:spPr>
          <a:xfrm>
            <a:off x="5965731" y="1620015"/>
            <a:ext cx="3056539"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自然界的一切声响</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5" name="矩形 4"/>
          <p:cNvSpPr/>
          <p:nvPr/>
        </p:nvSpPr>
        <p:spPr>
          <a:xfrm>
            <a:off x="5379354" y="2277690"/>
            <a:ext cx="90260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离开</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6" name="矩形 5"/>
          <p:cNvSpPr/>
          <p:nvPr/>
        </p:nvSpPr>
        <p:spPr>
          <a:xfrm>
            <a:off x="7438519" y="2278265"/>
            <a:ext cx="2338561"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农历每月十五</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7" name="矩形 6"/>
          <p:cNvSpPr/>
          <p:nvPr/>
        </p:nvSpPr>
        <p:spPr>
          <a:xfrm>
            <a:off x="6018705" y="2915655"/>
            <a:ext cx="2697551"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树影摇动的样子</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9" name="矩形 8">
            <a:extLst>
              <a:ext uri="{FF2B5EF4-FFF2-40B4-BE49-F238E27FC236}">
                <a16:creationId xmlns:a16="http://schemas.microsoft.com/office/drawing/2014/main" id="{A86C9E46-4A00-0A4B-B43F-0CC25608448B}"/>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202517227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blinds(horizontal)">
                                      <p:cBhvr>
                                        <p:cTn id="3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4" grpId="0"/>
      <p:bldP spid="5" grpId="0"/>
      <p:bldP spid="6" grpId="0"/>
      <p:bldP spid="7"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391321" y="405365"/>
            <a:ext cx="11409359" cy="5938688"/>
          </a:xfrm>
          <a:prstGeom prst="rect">
            <a:avLst/>
          </a:prstGeom>
        </p:spPr>
        <p:txBody>
          <a:bodyPr wrap="square" lIns="121870" tIns="60934" rIns="121870" bIns="60934">
            <a:spAutoFit/>
          </a:bodyPr>
          <a:lstStyle/>
          <a:p>
            <a:pPr indent="717406" algn="just">
              <a:lnSpc>
                <a:spcPct val="150000"/>
              </a:lnSpc>
              <a:tabLst>
                <a:tab pos="2249990"/>
              </a:tabLst>
            </a:pPr>
            <a:r>
              <a:rPr lang="en-US" altLang="zh-CN" sz="2799"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799" kern="100">
                <a:latin typeface="Times New Roman" panose="02020603050405020304" pitchFamily="18" charset="0"/>
                <a:ea typeface="方正中等线简体" panose="03000509000000000000" pitchFamily="65" charset="-122"/>
                <a:cs typeface="Times New Roman" panose="02020603050405020304" pitchFamily="18" charset="0"/>
              </a:rPr>
              <a:t>第二段</a:t>
            </a:r>
            <a:r>
              <a:rPr lang="en-US" altLang="zh-CN" sz="2799"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然余居于此，多可喜，亦多可悲。</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先是</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庭中通南北为一。</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迨</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诸父</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异爨</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，内外多</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置</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小门墙，</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往往而是</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。东犬西吠，客</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逾庖</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而宴，鸡栖于厅。庭中</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始</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为</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篱，</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已</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为</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墙，凡</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再</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变矣。家有老妪，尝居于此。妪，</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先大母</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婢也，</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乳</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二世，</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先妣</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抚之甚厚。室西连于</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中闺</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，先妣尝一至。妪</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每</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谓余曰：</a:t>
            </a:r>
            <a:r>
              <a:rPr lang="en-US" altLang="zh-CN" sz="2799" kern="100">
                <a:latin typeface="宋体" panose="02010600030101010101" pitchFamily="2" charset="-122"/>
                <a:cs typeface="Times New Roman" panose="02020603050405020304" pitchFamily="18" charset="0"/>
              </a:rPr>
              <a:t>“</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某</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所</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而</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母立于</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兹</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799" kern="100">
                <a:latin typeface="宋体" panose="02010600030101010101" pitchFamily="2" charset="-122"/>
                <a:cs typeface="Times New Roman" panose="02020603050405020304" pitchFamily="18" charset="0"/>
              </a:rPr>
              <a:t>”</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妪又曰：</a:t>
            </a:r>
            <a:r>
              <a:rPr lang="en-US" altLang="zh-CN" sz="2799" kern="100">
                <a:latin typeface="宋体" panose="02010600030101010101" pitchFamily="2" charset="-122"/>
                <a:cs typeface="Times New Roman" panose="02020603050405020304" pitchFamily="18" charset="0"/>
              </a:rPr>
              <a:t>“</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汝姊在吾怀，</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呱呱</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而</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   </a:t>
            </a:r>
          </a:p>
          <a:p>
            <a:pPr indent="717406" algn="just">
              <a:lnSpc>
                <a:spcPct val="150000"/>
              </a:lnSpc>
              <a:tabLst>
                <a:tab pos="2249990"/>
              </a:tabLst>
            </a:pP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泣；娘</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以</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指叩门扉曰：</a:t>
            </a:r>
            <a:r>
              <a:rPr lang="en-US" altLang="zh-CN" sz="2799" kern="100">
                <a:latin typeface="宋体" panose="02010600030101010101" pitchFamily="2" charset="-122"/>
                <a:cs typeface="Times New Roman" panose="02020603050405020304" pitchFamily="18" charset="0"/>
              </a:rPr>
              <a:t>‘</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儿寒乎？欲食乎？</a:t>
            </a:r>
            <a:r>
              <a:rPr lang="en-US" altLang="zh-CN" sz="2799" kern="100">
                <a:latin typeface="宋体" panose="02010600030101010101" pitchFamily="2" charset="-122"/>
                <a:cs typeface="Times New Roman" panose="02020603050405020304" pitchFamily="18" charset="0"/>
              </a:rPr>
              <a:t>’</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吾从板</a:t>
            </a:r>
            <a:endParaRPr lang="zh-CN" altLang="zh-CN" sz="2799" kern="100">
              <a:latin typeface="宋体" panose="02010600030101010101" pitchFamily="2" charset="-122"/>
              <a:cs typeface="Courier New" panose="02070309020205020404" pitchFamily="49" charset="0"/>
            </a:endParaRPr>
          </a:p>
        </p:txBody>
      </p:sp>
      <p:sp>
        <p:nvSpPr>
          <p:cNvPr id="2" name="矩形 1"/>
          <p:cNvSpPr/>
          <p:nvPr/>
        </p:nvSpPr>
        <p:spPr>
          <a:xfrm>
            <a:off x="8606174" y="549347"/>
            <a:ext cx="162058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在此以前</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 name="矩形 2"/>
          <p:cNvSpPr/>
          <p:nvPr/>
        </p:nvSpPr>
        <p:spPr>
          <a:xfrm>
            <a:off x="2352451" y="1231169"/>
            <a:ext cx="90260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等到</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 name="矩形 3"/>
          <p:cNvSpPr/>
          <p:nvPr/>
        </p:nvSpPr>
        <p:spPr>
          <a:xfrm>
            <a:off x="4778710" y="1206791"/>
            <a:ext cx="3774519"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分灶做饭，意思是分家</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5" name="矩形 4"/>
          <p:cNvSpPr/>
          <p:nvPr/>
        </p:nvSpPr>
        <p:spPr>
          <a:xfrm>
            <a:off x="10396435" y="1216314"/>
            <a:ext cx="90260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设置</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6" name="矩形 5"/>
          <p:cNvSpPr/>
          <p:nvPr/>
        </p:nvSpPr>
        <p:spPr>
          <a:xfrm>
            <a:off x="3081887" y="1845191"/>
            <a:ext cx="162058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到处都是</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7" name="矩形 6"/>
          <p:cNvSpPr/>
          <p:nvPr/>
        </p:nvSpPr>
        <p:spPr>
          <a:xfrm>
            <a:off x="8121281" y="1849035"/>
            <a:ext cx="162058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越过厨房</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8" name="矩形 7"/>
          <p:cNvSpPr/>
          <p:nvPr/>
        </p:nvSpPr>
        <p:spPr>
          <a:xfrm>
            <a:off x="2659154" y="2493113"/>
            <a:ext cx="90260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开始</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9" name="矩形 8"/>
          <p:cNvSpPr/>
          <p:nvPr/>
        </p:nvSpPr>
        <p:spPr>
          <a:xfrm>
            <a:off x="4119475" y="2491625"/>
            <a:ext cx="1979571"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动词，插上</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0" name="矩形 9"/>
          <p:cNvSpPr/>
          <p:nvPr/>
        </p:nvSpPr>
        <p:spPr>
          <a:xfrm>
            <a:off x="7498087" y="2500801"/>
            <a:ext cx="126159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不久后</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1" name="矩形 10"/>
          <p:cNvSpPr/>
          <p:nvPr/>
        </p:nvSpPr>
        <p:spPr>
          <a:xfrm>
            <a:off x="9297519" y="2500801"/>
            <a:ext cx="1979571"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动词，砌上</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2" name="矩形 11"/>
          <p:cNvSpPr/>
          <p:nvPr/>
        </p:nvSpPr>
        <p:spPr>
          <a:xfrm>
            <a:off x="1263058" y="3122681"/>
            <a:ext cx="90260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两次</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3" name="矩形 12"/>
          <p:cNvSpPr/>
          <p:nvPr/>
        </p:nvSpPr>
        <p:spPr>
          <a:xfrm>
            <a:off x="8791982" y="3131398"/>
            <a:ext cx="1979571"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去世的祖母</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4" name="矩形 13"/>
          <p:cNvSpPr/>
          <p:nvPr/>
        </p:nvSpPr>
        <p:spPr>
          <a:xfrm>
            <a:off x="946524" y="3764579"/>
            <a:ext cx="1979571"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喂奶、哺育</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6" name="矩形 15"/>
          <p:cNvSpPr/>
          <p:nvPr/>
        </p:nvSpPr>
        <p:spPr>
          <a:xfrm>
            <a:off x="4769905" y="3764579"/>
            <a:ext cx="1979571"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去世的母亲</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7" name="矩形 16"/>
          <p:cNvSpPr/>
          <p:nvPr/>
        </p:nvSpPr>
        <p:spPr>
          <a:xfrm>
            <a:off x="10752508" y="3761995"/>
            <a:ext cx="90260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内室</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8" name="矩形 17"/>
          <p:cNvSpPr/>
          <p:nvPr/>
        </p:nvSpPr>
        <p:spPr>
          <a:xfrm>
            <a:off x="3460889" y="4417094"/>
            <a:ext cx="1979571"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经常，常常</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9" name="矩形 18"/>
          <p:cNvSpPr/>
          <p:nvPr/>
        </p:nvSpPr>
        <p:spPr>
          <a:xfrm>
            <a:off x="8189754" y="4425016"/>
            <a:ext cx="162058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处，地方</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0" name="矩形 19"/>
          <p:cNvSpPr/>
          <p:nvPr/>
        </p:nvSpPr>
        <p:spPr>
          <a:xfrm>
            <a:off x="10733809" y="4418008"/>
            <a:ext cx="90260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你的</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1" name="矩形 20"/>
          <p:cNvSpPr/>
          <p:nvPr/>
        </p:nvSpPr>
        <p:spPr>
          <a:xfrm>
            <a:off x="1982357" y="5056232"/>
            <a:ext cx="90260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这里</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2" name="矩形 21"/>
          <p:cNvSpPr/>
          <p:nvPr/>
        </p:nvSpPr>
        <p:spPr>
          <a:xfrm>
            <a:off x="8326779" y="5059458"/>
            <a:ext cx="1979571"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小孩的哭声</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3" name="矩形 22"/>
          <p:cNvSpPr/>
          <p:nvPr/>
        </p:nvSpPr>
        <p:spPr>
          <a:xfrm>
            <a:off x="10733808" y="5046482"/>
            <a:ext cx="126159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连词，</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5" name="矩形 24"/>
          <p:cNvSpPr/>
          <p:nvPr/>
        </p:nvSpPr>
        <p:spPr>
          <a:xfrm>
            <a:off x="391321" y="5703768"/>
            <a:ext cx="1261592" cy="523099"/>
          </a:xfrm>
          <a:prstGeom prst="rect">
            <a:avLst/>
          </a:prstGeom>
        </p:spPr>
        <p:txBody>
          <a:bodyPr wrap="none">
            <a:spAutoFit/>
          </a:bodyPr>
          <a:lstStyle/>
          <a:p>
            <a:pPr lvl="0"/>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表修饰</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6" name="矩形 25"/>
          <p:cNvSpPr/>
          <p:nvPr/>
        </p:nvSpPr>
        <p:spPr>
          <a:xfrm>
            <a:off x="3194025" y="5682882"/>
            <a:ext cx="162058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介词，用</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7" name="矩形 26">
            <a:extLst>
              <a:ext uri="{FF2B5EF4-FFF2-40B4-BE49-F238E27FC236}">
                <a16:creationId xmlns:a16="http://schemas.microsoft.com/office/drawing/2014/main" id="{F9C570A3-A832-FB4E-B28C-CF161392976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169720613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linds(horizontal)">
                                      <p:cBhvr>
                                        <p:cTn id="27" dur="500"/>
                                        <p:tgtEl>
                                          <p:spTgt spid="6"/>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linds(horizontal)">
                                      <p:cBhvr>
                                        <p:cTn id="32" dur="500"/>
                                        <p:tgtEl>
                                          <p:spTgt spid="7"/>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blinds(horizontal)">
                                      <p:cBhvr>
                                        <p:cTn id="37" dur="500"/>
                                        <p:tgtEl>
                                          <p:spTgt spid="8"/>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blinds(horizontal)">
                                      <p:cBhvr>
                                        <p:cTn id="42" dur="500"/>
                                        <p:tgtEl>
                                          <p:spTgt spid="9"/>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blinds(horizontal)">
                                      <p:cBhvr>
                                        <p:cTn id="47" dur="500"/>
                                        <p:tgtEl>
                                          <p:spTgt spid="10"/>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blinds(horizontal)">
                                      <p:cBhvr>
                                        <p:cTn id="52" dur="500"/>
                                        <p:tgtEl>
                                          <p:spTgt spid="11"/>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blinds(horizontal)">
                                      <p:cBhvr>
                                        <p:cTn id="57" dur="500"/>
                                        <p:tgtEl>
                                          <p:spTgt spid="12"/>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blinds(horizontal)">
                                      <p:cBhvr>
                                        <p:cTn id="62" dur="500"/>
                                        <p:tgtEl>
                                          <p:spTgt spid="13"/>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blinds(horizontal)">
                                      <p:cBhvr>
                                        <p:cTn id="67" dur="500"/>
                                        <p:tgtEl>
                                          <p:spTgt spid="14"/>
                                        </p:tgtEl>
                                      </p:cBhvr>
                                    </p:animEffect>
                                  </p:childTnLst>
                                </p:cTn>
                              </p:par>
                            </p:childTnLst>
                          </p:cTn>
                        </p:par>
                      </p:childTnLst>
                    </p:cTn>
                  </p:par>
                  <p:par>
                    <p:cTn id="68" fill="hold" nodeType="clickPar">
                      <p:stCondLst>
                        <p:cond delay="indefinite"/>
                      </p:stCondLst>
                      <p:childTnLst>
                        <p:par>
                          <p:cTn id="69" fill="hold" nodeType="afterGroup">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blinds(horizontal)">
                                      <p:cBhvr>
                                        <p:cTn id="72" dur="500"/>
                                        <p:tgtEl>
                                          <p:spTgt spid="16"/>
                                        </p:tgtEl>
                                      </p:cBhvr>
                                    </p:animEffect>
                                  </p:childTnLst>
                                </p:cTn>
                              </p:par>
                            </p:childTnLst>
                          </p:cTn>
                        </p:par>
                      </p:childTnLst>
                    </p:cTn>
                  </p:par>
                  <p:par>
                    <p:cTn id="73" fill="hold" nodeType="clickPar">
                      <p:stCondLst>
                        <p:cond delay="indefinite"/>
                      </p:stCondLst>
                      <p:childTnLst>
                        <p:par>
                          <p:cTn id="74" fill="hold" nodeType="afterGroup">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blinds(horizontal)">
                                      <p:cBhvr>
                                        <p:cTn id="77" dur="500"/>
                                        <p:tgtEl>
                                          <p:spTgt spid="17"/>
                                        </p:tgtEl>
                                      </p:cBhvr>
                                    </p:animEffect>
                                  </p:childTnLst>
                                </p:cTn>
                              </p:par>
                            </p:childTnLst>
                          </p:cTn>
                        </p:par>
                      </p:childTnLst>
                    </p:cTn>
                  </p:par>
                  <p:par>
                    <p:cTn id="78" fill="hold" nodeType="clickPar">
                      <p:stCondLst>
                        <p:cond delay="indefinite"/>
                      </p:stCondLst>
                      <p:childTnLst>
                        <p:par>
                          <p:cTn id="79" fill="hold" nodeType="afterGroup">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blinds(horizontal)">
                                      <p:cBhvr>
                                        <p:cTn id="82" dur="500"/>
                                        <p:tgtEl>
                                          <p:spTgt spid="18"/>
                                        </p:tgtEl>
                                      </p:cBhvr>
                                    </p:animEffect>
                                  </p:childTnLst>
                                </p:cTn>
                              </p:par>
                            </p:childTnLst>
                          </p:cTn>
                        </p:par>
                      </p:childTnLst>
                    </p:cTn>
                  </p:par>
                  <p:par>
                    <p:cTn id="83" fill="hold" nodeType="clickPar">
                      <p:stCondLst>
                        <p:cond delay="indefinite"/>
                      </p:stCondLst>
                      <p:childTnLst>
                        <p:par>
                          <p:cTn id="84" fill="hold" nodeType="afterGroup">
                            <p:stCondLst>
                              <p:cond delay="0"/>
                            </p:stCondLst>
                            <p:childTnLst>
                              <p:par>
                                <p:cTn id="85" presetID="3" presetClass="entr" presetSubtype="10" fill="hold" grpId="0" nodeType="clickEffect">
                                  <p:stCondLst>
                                    <p:cond delay="0"/>
                                  </p:stCondLst>
                                  <p:childTnLst>
                                    <p:set>
                                      <p:cBhvr>
                                        <p:cTn id="86" dur="1" fill="hold">
                                          <p:stCondLst>
                                            <p:cond delay="0"/>
                                          </p:stCondLst>
                                        </p:cTn>
                                        <p:tgtEl>
                                          <p:spTgt spid="19"/>
                                        </p:tgtEl>
                                        <p:attrNameLst>
                                          <p:attrName>style.visibility</p:attrName>
                                        </p:attrNameLst>
                                      </p:cBhvr>
                                      <p:to>
                                        <p:strVal val="visible"/>
                                      </p:to>
                                    </p:set>
                                    <p:animEffect transition="in" filter="blinds(horizontal)">
                                      <p:cBhvr>
                                        <p:cTn id="87" dur="500"/>
                                        <p:tgtEl>
                                          <p:spTgt spid="19"/>
                                        </p:tgtEl>
                                      </p:cBhvr>
                                    </p:animEffect>
                                  </p:childTnLst>
                                </p:cTn>
                              </p:par>
                            </p:childTnLst>
                          </p:cTn>
                        </p:par>
                      </p:childTnLst>
                    </p:cTn>
                  </p:par>
                  <p:par>
                    <p:cTn id="88" fill="hold" nodeType="clickPar">
                      <p:stCondLst>
                        <p:cond delay="indefinite"/>
                      </p:stCondLst>
                      <p:childTnLst>
                        <p:par>
                          <p:cTn id="89" fill="hold" nodeType="afterGroup">
                            <p:stCondLst>
                              <p:cond delay="0"/>
                            </p:stCondLst>
                            <p:childTnLst>
                              <p:par>
                                <p:cTn id="90" presetID="3" presetClass="entr" presetSubtype="10" fill="hold" grpId="0" nodeType="clickEffect">
                                  <p:stCondLst>
                                    <p:cond delay="0"/>
                                  </p:stCondLst>
                                  <p:childTnLst>
                                    <p:set>
                                      <p:cBhvr>
                                        <p:cTn id="91" dur="1" fill="hold">
                                          <p:stCondLst>
                                            <p:cond delay="0"/>
                                          </p:stCondLst>
                                        </p:cTn>
                                        <p:tgtEl>
                                          <p:spTgt spid="20"/>
                                        </p:tgtEl>
                                        <p:attrNameLst>
                                          <p:attrName>style.visibility</p:attrName>
                                        </p:attrNameLst>
                                      </p:cBhvr>
                                      <p:to>
                                        <p:strVal val="visible"/>
                                      </p:to>
                                    </p:set>
                                    <p:animEffect transition="in" filter="blinds(horizontal)">
                                      <p:cBhvr>
                                        <p:cTn id="92" dur="500"/>
                                        <p:tgtEl>
                                          <p:spTgt spid="20"/>
                                        </p:tgtEl>
                                      </p:cBhvr>
                                    </p:animEffect>
                                  </p:childTnLst>
                                </p:cTn>
                              </p:par>
                            </p:childTnLst>
                          </p:cTn>
                        </p:par>
                      </p:childTnLst>
                    </p:cTn>
                  </p:par>
                  <p:par>
                    <p:cTn id="93" fill="hold" nodeType="clickPar">
                      <p:stCondLst>
                        <p:cond delay="indefinite"/>
                      </p:stCondLst>
                      <p:childTnLst>
                        <p:par>
                          <p:cTn id="94" fill="hold" nodeType="afterGroup">
                            <p:stCondLst>
                              <p:cond delay="0"/>
                            </p:stCondLst>
                            <p:childTnLst>
                              <p:par>
                                <p:cTn id="95" presetID="3" presetClass="entr" presetSubtype="10" fill="hold" grpId="0" nodeType="clickEffect">
                                  <p:stCondLst>
                                    <p:cond delay="0"/>
                                  </p:stCondLst>
                                  <p:childTnLst>
                                    <p:set>
                                      <p:cBhvr>
                                        <p:cTn id="96" dur="1" fill="hold">
                                          <p:stCondLst>
                                            <p:cond delay="0"/>
                                          </p:stCondLst>
                                        </p:cTn>
                                        <p:tgtEl>
                                          <p:spTgt spid="21"/>
                                        </p:tgtEl>
                                        <p:attrNameLst>
                                          <p:attrName>style.visibility</p:attrName>
                                        </p:attrNameLst>
                                      </p:cBhvr>
                                      <p:to>
                                        <p:strVal val="visible"/>
                                      </p:to>
                                    </p:set>
                                    <p:animEffect transition="in" filter="blinds(horizontal)">
                                      <p:cBhvr>
                                        <p:cTn id="97" dur="500"/>
                                        <p:tgtEl>
                                          <p:spTgt spid="21"/>
                                        </p:tgtEl>
                                      </p:cBhvr>
                                    </p:animEffect>
                                  </p:childTnLst>
                                </p:cTn>
                              </p:par>
                            </p:childTnLst>
                          </p:cTn>
                        </p:par>
                      </p:childTnLst>
                    </p:cTn>
                  </p:par>
                  <p:par>
                    <p:cTn id="98" fill="hold" nodeType="clickPar">
                      <p:stCondLst>
                        <p:cond delay="indefinite"/>
                      </p:stCondLst>
                      <p:childTnLst>
                        <p:par>
                          <p:cTn id="99" fill="hold" nodeType="afterGroup">
                            <p:stCondLst>
                              <p:cond delay="0"/>
                            </p:stCondLst>
                            <p:childTnLst>
                              <p:par>
                                <p:cTn id="100" presetID="3" presetClass="entr" presetSubtype="10" fill="hold" grpId="0" nodeType="clickEffect">
                                  <p:stCondLst>
                                    <p:cond delay="0"/>
                                  </p:stCondLst>
                                  <p:childTnLst>
                                    <p:set>
                                      <p:cBhvr>
                                        <p:cTn id="101" dur="1" fill="hold">
                                          <p:stCondLst>
                                            <p:cond delay="0"/>
                                          </p:stCondLst>
                                        </p:cTn>
                                        <p:tgtEl>
                                          <p:spTgt spid="22"/>
                                        </p:tgtEl>
                                        <p:attrNameLst>
                                          <p:attrName>style.visibility</p:attrName>
                                        </p:attrNameLst>
                                      </p:cBhvr>
                                      <p:to>
                                        <p:strVal val="visible"/>
                                      </p:to>
                                    </p:set>
                                    <p:animEffect transition="in" filter="blinds(horizontal)">
                                      <p:cBhvr>
                                        <p:cTn id="102" dur="500"/>
                                        <p:tgtEl>
                                          <p:spTgt spid="22"/>
                                        </p:tgtEl>
                                      </p:cBhvr>
                                    </p:animEffect>
                                  </p:childTnLst>
                                </p:cTn>
                              </p:par>
                            </p:childTnLst>
                          </p:cTn>
                        </p:par>
                      </p:childTnLst>
                    </p:cTn>
                  </p:par>
                  <p:par>
                    <p:cTn id="103" fill="hold" nodeType="clickPar">
                      <p:stCondLst>
                        <p:cond delay="indefinite"/>
                      </p:stCondLst>
                      <p:childTnLst>
                        <p:par>
                          <p:cTn id="104" fill="hold" nodeType="afterGroup">
                            <p:stCondLst>
                              <p:cond delay="0"/>
                            </p:stCondLst>
                            <p:childTnLst>
                              <p:par>
                                <p:cTn id="105" presetID="3" presetClass="entr" presetSubtype="10" fill="hold" grpId="0" nodeType="clickEffect">
                                  <p:stCondLst>
                                    <p:cond delay="0"/>
                                  </p:stCondLst>
                                  <p:childTnLst>
                                    <p:set>
                                      <p:cBhvr>
                                        <p:cTn id="106" dur="1" fill="hold">
                                          <p:stCondLst>
                                            <p:cond delay="0"/>
                                          </p:stCondLst>
                                        </p:cTn>
                                        <p:tgtEl>
                                          <p:spTgt spid="23"/>
                                        </p:tgtEl>
                                        <p:attrNameLst>
                                          <p:attrName>style.visibility</p:attrName>
                                        </p:attrNameLst>
                                      </p:cBhvr>
                                      <p:to>
                                        <p:strVal val="visible"/>
                                      </p:to>
                                    </p:set>
                                    <p:animEffect transition="in" filter="blinds(horizontal)">
                                      <p:cBhvr>
                                        <p:cTn id="107" dur="500"/>
                                        <p:tgtEl>
                                          <p:spTgt spid="23"/>
                                        </p:tgtEl>
                                      </p:cBhvr>
                                    </p:animEffect>
                                  </p:childTnLst>
                                </p:cTn>
                              </p:par>
                              <p:par>
                                <p:cTn id="108" presetID="3" presetClass="entr" presetSubtype="10" fill="hold" grpId="0" nodeType="withEffect">
                                  <p:stCondLst>
                                    <p:cond delay="0"/>
                                  </p:stCondLst>
                                  <p:childTnLst>
                                    <p:set>
                                      <p:cBhvr>
                                        <p:cTn id="109" dur="1" fill="hold">
                                          <p:stCondLst>
                                            <p:cond delay="0"/>
                                          </p:stCondLst>
                                        </p:cTn>
                                        <p:tgtEl>
                                          <p:spTgt spid="25"/>
                                        </p:tgtEl>
                                        <p:attrNameLst>
                                          <p:attrName>style.visibility</p:attrName>
                                        </p:attrNameLst>
                                      </p:cBhvr>
                                      <p:to>
                                        <p:strVal val="visible"/>
                                      </p:to>
                                    </p:set>
                                    <p:animEffect transition="in" filter="blinds(horizontal)">
                                      <p:cBhvr>
                                        <p:cTn id="110" dur="500"/>
                                        <p:tgtEl>
                                          <p:spTgt spid="25"/>
                                        </p:tgtEl>
                                      </p:cBhvr>
                                    </p:animEffect>
                                  </p:childTnLst>
                                </p:cTn>
                              </p:par>
                            </p:childTnLst>
                          </p:cTn>
                        </p:par>
                      </p:childTnLst>
                    </p:cTn>
                  </p:par>
                  <p:par>
                    <p:cTn id="111" fill="hold" nodeType="clickPar">
                      <p:stCondLst>
                        <p:cond delay="indefinite"/>
                      </p:stCondLst>
                      <p:childTnLst>
                        <p:par>
                          <p:cTn id="112" fill="hold" nodeType="afterGroup">
                            <p:stCondLst>
                              <p:cond delay="0"/>
                            </p:stCondLst>
                            <p:childTnLst>
                              <p:par>
                                <p:cTn id="113" presetID="3" presetClass="entr" presetSubtype="10" fill="hold" grpId="0" nodeType="clickEffect">
                                  <p:stCondLst>
                                    <p:cond delay="0"/>
                                  </p:stCondLst>
                                  <p:childTnLst>
                                    <p:set>
                                      <p:cBhvr>
                                        <p:cTn id="114" dur="1" fill="hold">
                                          <p:stCondLst>
                                            <p:cond delay="0"/>
                                          </p:stCondLst>
                                        </p:cTn>
                                        <p:tgtEl>
                                          <p:spTgt spid="26"/>
                                        </p:tgtEl>
                                        <p:attrNameLst>
                                          <p:attrName>style.visibility</p:attrName>
                                        </p:attrNameLst>
                                      </p:cBhvr>
                                      <p:to>
                                        <p:strVal val="visible"/>
                                      </p:to>
                                    </p:set>
                                    <p:animEffect transition="in" filter="blinds(horizontal)">
                                      <p:cBhvr>
                                        <p:cTn id="11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0" grpId="0"/>
      <p:bldP spid="11" grpId="0"/>
      <p:bldP spid="12" grpId="0"/>
      <p:bldP spid="13" grpId="0"/>
      <p:bldP spid="14" grpId="0"/>
      <p:bldP spid="16" grpId="0"/>
      <p:bldP spid="17" grpId="0"/>
      <p:bldP spid="18" grpId="0"/>
      <p:bldP spid="19" grpId="0"/>
      <p:bldP spid="20" grpId="0"/>
      <p:bldP spid="21" grpId="0"/>
      <p:bldP spid="22" grpId="0"/>
      <p:bldP spid="23" grpId="0"/>
      <p:bldP spid="25" grpId="0"/>
      <p:bldP spid="26"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447802" y="568529"/>
            <a:ext cx="11296395" cy="5938688"/>
          </a:xfrm>
          <a:prstGeom prst="rect">
            <a:avLst/>
          </a:prstGeom>
        </p:spPr>
        <p:txBody>
          <a:bodyPr wrap="square" lIns="121870" tIns="60934" rIns="121870" bIns="60934">
            <a:spAutoFit/>
          </a:bodyPr>
          <a:lstStyle/>
          <a:p>
            <a:pPr algn="just">
              <a:lnSpc>
                <a:spcPct val="150000"/>
              </a:lnSpc>
              <a:tabLst>
                <a:tab pos="2249990"/>
              </a:tabLst>
            </a:pPr>
            <a:r>
              <a:rPr lang="zh-CN" altLang="zh-CN" sz="2799"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外</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相</a:t>
            </a:r>
            <a:r>
              <a:rPr lang="en-US" altLang="zh-CN" sz="2799"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为应答。</a:t>
            </a:r>
            <a:r>
              <a:rPr lang="en-US" altLang="zh-CN" sz="2799" kern="100">
                <a:solidFill>
                  <a:prstClr val="black"/>
                </a:solidFill>
                <a:latin typeface="宋体" panose="02010600030101010101" pitchFamily="2" charset="-122"/>
                <a:cs typeface="Times New Roman" panose="02020603050405020304" pitchFamily="18" charset="0"/>
              </a:rPr>
              <a:t>”</a:t>
            </a:r>
            <a:r>
              <a:rPr lang="zh-CN" altLang="zh-CN" sz="2799"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语未毕，余泣，妪亦泣。余自</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束发</a:t>
            </a:r>
            <a:r>
              <a:rPr lang="en-US" altLang="zh-CN" sz="2799"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a:t>
            </a:r>
          </a:p>
          <a:p>
            <a:pPr algn="just">
              <a:lnSpc>
                <a:spcPct val="150000"/>
              </a:lnSpc>
              <a:tabLst>
                <a:tab pos="2249990"/>
              </a:tabLst>
            </a:pPr>
            <a:r>
              <a:rPr lang="en-US" altLang="zh-CN" sz="2799"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读书轩中，一日，大母过余曰：</a:t>
            </a:r>
            <a:r>
              <a:rPr lang="en-US" altLang="zh-CN" sz="2799" kern="100">
                <a:solidFill>
                  <a:prstClr val="black"/>
                </a:solidFill>
                <a:latin typeface="宋体" panose="02010600030101010101" pitchFamily="2" charset="-122"/>
                <a:cs typeface="Times New Roman" panose="02020603050405020304" pitchFamily="18" charset="0"/>
              </a:rPr>
              <a:t>“</a:t>
            </a:r>
            <a:r>
              <a:rPr lang="zh-CN" altLang="zh-CN" sz="2799"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吾儿，久不见</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若</a:t>
            </a:r>
            <a:r>
              <a:rPr lang="en-US" altLang="zh-CN" sz="2799"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影，何</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竟日</a:t>
            </a:r>
            <a:r>
              <a:rPr lang="en-US" altLang="zh-CN" sz="2799"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默默在此，</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大类</a:t>
            </a:r>
            <a:r>
              <a:rPr lang="en-US" altLang="zh-CN" sz="2799"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女郎也？</a:t>
            </a:r>
            <a:r>
              <a:rPr lang="en-US" altLang="zh-CN" sz="2799" kern="100">
                <a:solidFill>
                  <a:prstClr val="black"/>
                </a:solidFill>
                <a:latin typeface="宋体" panose="02010600030101010101" pitchFamily="2" charset="-122"/>
                <a:cs typeface="Times New Roman" panose="02020603050405020304" pitchFamily="18" charset="0"/>
              </a:rPr>
              <a:t>”</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比</a:t>
            </a:r>
            <a:r>
              <a:rPr lang="en-US" altLang="zh-CN" sz="2799"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去，以手</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阖</a:t>
            </a:r>
            <a:r>
              <a:rPr lang="en-US" altLang="zh-CN" sz="2799"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门，自语曰：</a:t>
            </a:r>
            <a:r>
              <a:rPr lang="en-US" altLang="zh-CN" sz="2799" kern="100">
                <a:solidFill>
                  <a:prstClr val="black"/>
                </a:solidFill>
                <a:latin typeface="宋体" panose="02010600030101010101" pitchFamily="2" charset="-122"/>
                <a:cs typeface="Times New Roman" panose="02020603050405020304" pitchFamily="18" charset="0"/>
              </a:rPr>
              <a:t>“</a:t>
            </a:r>
            <a:r>
              <a:rPr lang="zh-CN" altLang="zh-CN" sz="2799"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吾家读书久不效，儿之成，</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则</a:t>
            </a:r>
            <a:r>
              <a:rPr lang="en-US" altLang="zh-CN" sz="2799"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可待乎！</a:t>
            </a:r>
            <a:r>
              <a:rPr lang="en-US" altLang="zh-CN" sz="2799" kern="100">
                <a:solidFill>
                  <a:prstClr val="black"/>
                </a:solidFill>
                <a:latin typeface="宋体" panose="02010600030101010101" pitchFamily="2" charset="-122"/>
                <a:cs typeface="Times New Roman" panose="02020603050405020304" pitchFamily="18" charset="0"/>
              </a:rPr>
              <a:t>”</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顷之</a:t>
            </a:r>
            <a:r>
              <a:rPr lang="en-US" altLang="zh-CN" sz="2799"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a:t>
            </a:r>
          </a:p>
          <a:p>
            <a:pPr algn="just">
              <a:lnSpc>
                <a:spcPct val="150000"/>
              </a:lnSpc>
              <a:tabLst>
                <a:tab pos="2249990"/>
              </a:tabLst>
            </a:pPr>
            <a:r>
              <a:rPr lang="en-US" altLang="zh-CN" sz="2799"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，持一象笏至，曰：</a:t>
            </a:r>
            <a:r>
              <a:rPr lang="en-US" altLang="zh-CN" sz="2799" kern="100">
                <a:solidFill>
                  <a:prstClr val="black"/>
                </a:solidFill>
                <a:latin typeface="宋体" panose="02010600030101010101" pitchFamily="2" charset="-122"/>
                <a:cs typeface="Times New Roman" panose="02020603050405020304" pitchFamily="18" charset="0"/>
              </a:rPr>
              <a:t>“</a:t>
            </a:r>
            <a:r>
              <a:rPr lang="zh-CN" altLang="zh-CN" sz="2799"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此吾祖太常公宣德间执此以</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朝</a:t>
            </a:r>
            <a:r>
              <a:rPr lang="en-US" altLang="zh-CN" sz="2799"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他日</a:t>
            </a:r>
            <a:r>
              <a:rPr lang="en-US" altLang="zh-CN" sz="2799"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汝当用之！</a:t>
            </a:r>
            <a:r>
              <a:rPr lang="en-US" altLang="zh-CN" sz="2799" kern="100">
                <a:solidFill>
                  <a:prstClr val="black"/>
                </a:solidFill>
                <a:latin typeface="宋体" panose="02010600030101010101" pitchFamily="2" charset="-122"/>
                <a:cs typeface="Times New Roman" panose="02020603050405020304" pitchFamily="18" charset="0"/>
              </a:rPr>
              <a:t>”</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瞻顾</a:t>
            </a:r>
            <a:r>
              <a:rPr lang="en-US" altLang="zh-CN" sz="2799"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遗迹，如在昨日，令人长号不自禁。</a:t>
            </a:r>
            <a:endParaRPr lang="zh-CN" altLang="zh-CN" sz="2799" kern="100">
              <a:solidFill>
                <a:prstClr val="black"/>
              </a:solidFill>
              <a:latin typeface="宋体" panose="02010600030101010101" pitchFamily="2" charset="-122"/>
              <a:cs typeface="Courier New" panose="02070309020205020404" pitchFamily="49" charset="0"/>
            </a:endParaRPr>
          </a:p>
          <a:p>
            <a:pPr indent="715820" algn="just">
              <a:lnSpc>
                <a:spcPct val="150000"/>
              </a:lnSpc>
              <a:tabLst>
                <a:tab pos="2249990"/>
              </a:tabLst>
            </a:pPr>
            <a:r>
              <a:rPr lang="zh-CN" altLang="zh-CN" sz="2799" kern="100">
                <a:solidFill>
                  <a:prstClr val="black"/>
                </a:solidFill>
                <a:latin typeface="Times New Roman" panose="02020603050405020304" pitchFamily="18" charset="0"/>
                <a:ea typeface="方正中等线简体" panose="03000509000000000000" pitchFamily="65" charset="-122"/>
                <a:cs typeface="Times New Roman" panose="02020603050405020304" pitchFamily="18" charset="0"/>
              </a:rPr>
              <a:t>请概括段意：</a:t>
            </a:r>
            <a:r>
              <a:rPr lang="en-US" altLang="zh-CN" sz="2799" u="sng" kern="100">
                <a:solidFill>
                  <a:prstClr val="black"/>
                </a:solidFill>
                <a:latin typeface="Times New Roman" panose="02020603050405020304" pitchFamily="18" charset="0"/>
                <a:ea typeface="方正中等线简体" panose="03000509000000000000" pitchFamily="65" charset="-122"/>
                <a:cs typeface="Times New Roman" panose="02020603050405020304" pitchFamily="18" charset="0"/>
              </a:rPr>
              <a:t>								</a:t>
            </a:r>
            <a:endParaRPr lang="zh-CN" altLang="zh-CN" sz="2799" kern="100">
              <a:solidFill>
                <a:prstClr val="black"/>
              </a:solidFill>
              <a:latin typeface="宋体" panose="02010600030101010101" pitchFamily="2" charset="-122"/>
              <a:cs typeface="Courier New" panose="02070309020205020404" pitchFamily="49" charset="0"/>
            </a:endParaRPr>
          </a:p>
        </p:txBody>
      </p:sp>
      <p:sp>
        <p:nvSpPr>
          <p:cNvPr id="4" name="矩形 3"/>
          <p:cNvSpPr/>
          <p:nvPr/>
        </p:nvSpPr>
        <p:spPr>
          <a:xfrm>
            <a:off x="3404823" y="5826765"/>
            <a:ext cx="7370613" cy="522971"/>
          </a:xfrm>
          <a:prstGeom prst="rect">
            <a:avLst/>
          </a:prstGeom>
        </p:spPr>
        <p:txBody>
          <a:bodyPr>
            <a:spAutoFit/>
          </a:bodyPr>
          <a:lstStyle/>
          <a:p>
            <a:r>
              <a:rPr lang="zh-CN" altLang="zh-CN" sz="2799"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叙写项脊轩的变迁，回忆母亲和祖母的往事。</a:t>
            </a:r>
            <a:endParaRPr lang="zh-CN" altLang="en-US">
              <a:solidFill>
                <a:srgbClr val="C00000"/>
              </a:solidFill>
            </a:endParaRPr>
          </a:p>
        </p:txBody>
      </p:sp>
      <p:sp>
        <p:nvSpPr>
          <p:cNvPr id="2" name="矩形 1"/>
          <p:cNvSpPr/>
          <p:nvPr/>
        </p:nvSpPr>
        <p:spPr>
          <a:xfrm>
            <a:off x="1325525" y="725001"/>
            <a:ext cx="2338561"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偏指一方，她</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5" name="矩形 4"/>
          <p:cNvSpPr/>
          <p:nvPr/>
        </p:nvSpPr>
        <p:spPr>
          <a:xfrm>
            <a:off x="10919419" y="734524"/>
            <a:ext cx="905450" cy="523099"/>
          </a:xfrm>
          <a:prstGeom prst="rect">
            <a:avLst/>
          </a:prstGeom>
        </p:spPr>
        <p:txBody>
          <a:bodyPr>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古人</a:t>
            </a:r>
            <a:endParaRPr lang="zh-CN" altLang="en-US">
              <a:solidFill>
                <a:srgbClr val="C00000"/>
              </a:solidFill>
            </a:endParaRPr>
          </a:p>
        </p:txBody>
      </p:sp>
      <p:sp>
        <p:nvSpPr>
          <p:cNvPr id="7" name="矩形 6"/>
          <p:cNvSpPr/>
          <p:nvPr/>
        </p:nvSpPr>
        <p:spPr>
          <a:xfrm>
            <a:off x="459641" y="1395050"/>
            <a:ext cx="5928456"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成童之年，把头发束起来盘到头顶上</a:t>
            </a:r>
            <a:endParaRPr lang="zh-CN" altLang="en-US"/>
          </a:p>
        </p:txBody>
      </p:sp>
      <p:sp>
        <p:nvSpPr>
          <p:cNvPr id="8" name="矩形 7"/>
          <p:cNvSpPr/>
          <p:nvPr/>
        </p:nvSpPr>
        <p:spPr>
          <a:xfrm>
            <a:off x="3471483" y="2001799"/>
            <a:ext cx="90260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你的</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9" name="矩形 8"/>
          <p:cNvSpPr/>
          <p:nvPr/>
        </p:nvSpPr>
        <p:spPr>
          <a:xfrm>
            <a:off x="6239982" y="2007082"/>
            <a:ext cx="126159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一整天</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0" name="矩形 9"/>
          <p:cNvSpPr/>
          <p:nvPr/>
        </p:nvSpPr>
        <p:spPr>
          <a:xfrm>
            <a:off x="10243940" y="2030368"/>
            <a:ext cx="90260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很像</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1" name="矩形 10"/>
          <p:cNvSpPr/>
          <p:nvPr/>
        </p:nvSpPr>
        <p:spPr>
          <a:xfrm>
            <a:off x="2424441" y="2679308"/>
            <a:ext cx="90260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等到</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2" name="矩形 11"/>
          <p:cNvSpPr/>
          <p:nvPr/>
        </p:nvSpPr>
        <p:spPr>
          <a:xfrm>
            <a:off x="5284637" y="2655502"/>
            <a:ext cx="90260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关闭</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4" name="矩形 13"/>
          <p:cNvSpPr/>
          <p:nvPr/>
        </p:nvSpPr>
        <p:spPr>
          <a:xfrm>
            <a:off x="2424441" y="3297643"/>
            <a:ext cx="5928456"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用于判断句表示肯定，相当于</a:t>
            </a:r>
            <a:r>
              <a:rPr lang="en-US" altLang="zh-CN" sz="2799" kern="100">
                <a:solidFill>
                  <a:srgbClr val="C00000"/>
                </a:solidFill>
                <a:latin typeface="宋体" panose="02010600030101010101" pitchFamily="2" charset="-122"/>
                <a:cs typeface="Times New Roman" panose="02020603050405020304" pitchFamily="18" charset="0"/>
              </a:rPr>
              <a:t>“</a:t>
            </a:r>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就</a:t>
            </a:r>
            <a:r>
              <a:rPr lang="en-US" altLang="zh-CN" sz="2799" kern="100">
                <a:solidFill>
                  <a:srgbClr val="C00000"/>
                </a:solidFill>
                <a:latin typeface="宋体" panose="02010600030101010101" pitchFamily="2" charset="-122"/>
                <a:cs typeface="Times New Roman" panose="02020603050405020304" pitchFamily="18" charset="0"/>
              </a:rPr>
              <a:t>”</a:t>
            </a:r>
            <a:endParaRPr lang="zh-CN" altLang="en-US">
              <a:solidFill>
                <a:srgbClr val="C00000"/>
              </a:solidFill>
            </a:endParaRPr>
          </a:p>
        </p:txBody>
      </p:sp>
      <p:sp>
        <p:nvSpPr>
          <p:cNvPr id="17" name="矩形 16"/>
          <p:cNvSpPr/>
          <p:nvPr/>
        </p:nvSpPr>
        <p:spPr>
          <a:xfrm>
            <a:off x="10841020" y="3307166"/>
            <a:ext cx="126159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不久，</a:t>
            </a:r>
            <a:endParaRPr lang="zh-CN" altLang="en-US">
              <a:solidFill>
                <a:srgbClr val="C00000"/>
              </a:solidFill>
            </a:endParaRPr>
          </a:p>
        </p:txBody>
      </p:sp>
      <p:sp>
        <p:nvSpPr>
          <p:cNvPr id="19" name="矩形 18"/>
          <p:cNvSpPr/>
          <p:nvPr/>
        </p:nvSpPr>
        <p:spPr>
          <a:xfrm>
            <a:off x="478687" y="3979701"/>
            <a:ext cx="1620582" cy="523099"/>
          </a:xfrm>
          <a:prstGeom prst="rect">
            <a:avLst/>
          </a:prstGeom>
        </p:spPr>
        <p:txBody>
          <a:bodyPr wrap="none">
            <a:spAutoFit/>
          </a:bodyPr>
          <a:lstStyle/>
          <a:p>
            <a:pPr lvl="0"/>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不一会儿</a:t>
            </a:r>
            <a:endParaRPr lang="zh-CN" altLang="en-US">
              <a:solidFill>
                <a:srgbClr val="C00000"/>
              </a:solidFill>
            </a:endParaRPr>
          </a:p>
        </p:txBody>
      </p:sp>
      <p:sp>
        <p:nvSpPr>
          <p:cNvPr id="20" name="矩形 19"/>
          <p:cNvSpPr/>
          <p:nvPr/>
        </p:nvSpPr>
        <p:spPr>
          <a:xfrm>
            <a:off x="10549325" y="3930615"/>
            <a:ext cx="90260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上朝</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1" name="矩形 20"/>
          <p:cNvSpPr/>
          <p:nvPr/>
        </p:nvSpPr>
        <p:spPr>
          <a:xfrm>
            <a:off x="1329294" y="4565245"/>
            <a:ext cx="126159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某一天</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2" name="矩形 21"/>
          <p:cNvSpPr/>
          <p:nvPr/>
        </p:nvSpPr>
        <p:spPr>
          <a:xfrm>
            <a:off x="5606915" y="4583851"/>
            <a:ext cx="162058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瞻视回顾</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8" name="矩形 17">
            <a:extLst>
              <a:ext uri="{FF2B5EF4-FFF2-40B4-BE49-F238E27FC236}">
                <a16:creationId xmlns:a16="http://schemas.microsoft.com/office/drawing/2014/main" id="{C565E9C7-FB95-3945-8E65-7B4A4D51CDF5}"/>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250899189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linds(horizontal)">
                                      <p:cBhvr>
                                        <p:cTn id="20" dur="500"/>
                                        <p:tgtEl>
                                          <p:spTgt spid="8"/>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linds(horizontal)">
                                      <p:cBhvr>
                                        <p:cTn id="25" dur="500"/>
                                        <p:tgtEl>
                                          <p:spTgt spid="9"/>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blinds(horizontal)">
                                      <p:cBhvr>
                                        <p:cTn id="30" dur="500"/>
                                        <p:tgtEl>
                                          <p:spTgt spid="10"/>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blinds(horizontal)">
                                      <p:cBhvr>
                                        <p:cTn id="35" dur="500"/>
                                        <p:tgtEl>
                                          <p:spTgt spid="11"/>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blinds(horizontal)">
                                      <p:cBhvr>
                                        <p:cTn id="40" dur="500"/>
                                        <p:tgtEl>
                                          <p:spTgt spid="12"/>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blinds(horizontal)">
                                      <p:cBhvr>
                                        <p:cTn id="45" dur="500"/>
                                        <p:tgtEl>
                                          <p:spTgt spid="14"/>
                                        </p:tgtEl>
                                      </p:cBhvr>
                                    </p:animEffect>
                                  </p:childTnLst>
                                </p:cTn>
                              </p:par>
                            </p:childTnLst>
                          </p:cTn>
                        </p:par>
                      </p:childTnLst>
                    </p:cTn>
                  </p:par>
                  <p:par>
                    <p:cTn id="46" fill="hold" nodeType="clickPar">
                      <p:stCondLst>
                        <p:cond delay="indefinite"/>
                      </p:stCondLst>
                      <p:childTnLst>
                        <p:par>
                          <p:cTn id="47" fill="hold" nodeType="afterGroup">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blinds(horizontal)">
                                      <p:cBhvr>
                                        <p:cTn id="50" dur="500"/>
                                        <p:tgtEl>
                                          <p:spTgt spid="17"/>
                                        </p:tgtEl>
                                      </p:cBhvr>
                                    </p:animEffect>
                                  </p:childTnLst>
                                </p:cTn>
                              </p:par>
                              <p:par>
                                <p:cTn id="51" presetID="3" presetClass="entr" presetSubtype="10" fill="hold" grpId="0"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blinds(horizontal)">
                                      <p:cBhvr>
                                        <p:cTn id="53" dur="500"/>
                                        <p:tgtEl>
                                          <p:spTgt spid="19"/>
                                        </p:tgtEl>
                                      </p:cBhvr>
                                    </p:animEffect>
                                  </p:childTnLst>
                                </p:cTn>
                              </p:par>
                            </p:childTnLst>
                          </p:cTn>
                        </p:par>
                      </p:childTnLst>
                    </p:cTn>
                  </p:par>
                  <p:par>
                    <p:cTn id="54" fill="hold" nodeType="clickPar">
                      <p:stCondLst>
                        <p:cond delay="indefinite"/>
                      </p:stCondLst>
                      <p:childTnLst>
                        <p:par>
                          <p:cTn id="55" fill="hold" nodeType="afterGroup">
                            <p:stCondLst>
                              <p:cond delay="0"/>
                            </p:stCondLst>
                            <p:childTnLst>
                              <p:par>
                                <p:cTn id="56" presetID="3" presetClass="entr" presetSubtype="10" fill="hold" grpId="0" nodeType="click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blinds(horizontal)">
                                      <p:cBhvr>
                                        <p:cTn id="58" dur="500"/>
                                        <p:tgtEl>
                                          <p:spTgt spid="20"/>
                                        </p:tgtEl>
                                      </p:cBhvr>
                                    </p:animEffect>
                                  </p:childTnLst>
                                </p:cTn>
                              </p:par>
                            </p:childTnLst>
                          </p:cTn>
                        </p:par>
                      </p:childTnLst>
                    </p:cTn>
                  </p:par>
                  <p:par>
                    <p:cTn id="59" fill="hold" nodeType="clickPar">
                      <p:stCondLst>
                        <p:cond delay="indefinite"/>
                      </p:stCondLst>
                      <p:childTnLst>
                        <p:par>
                          <p:cTn id="60" fill="hold" nodeType="afterGroup">
                            <p:stCondLst>
                              <p:cond delay="0"/>
                            </p:stCondLst>
                            <p:childTnLst>
                              <p:par>
                                <p:cTn id="61" presetID="3" presetClass="entr" presetSubtype="10" fill="hold" grpId="0" nodeType="click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blinds(horizontal)">
                                      <p:cBhvr>
                                        <p:cTn id="63" dur="500"/>
                                        <p:tgtEl>
                                          <p:spTgt spid="21"/>
                                        </p:tgtEl>
                                      </p:cBhvr>
                                    </p:animEffect>
                                  </p:childTnLst>
                                </p:cTn>
                              </p:par>
                            </p:childTnLst>
                          </p:cTn>
                        </p:par>
                      </p:childTnLst>
                    </p:cTn>
                  </p:par>
                  <p:par>
                    <p:cTn id="64" fill="hold" nodeType="clickPar">
                      <p:stCondLst>
                        <p:cond delay="indefinite"/>
                      </p:stCondLst>
                      <p:childTnLst>
                        <p:par>
                          <p:cTn id="65" fill="hold" nodeType="afterGroup">
                            <p:stCondLst>
                              <p:cond delay="0"/>
                            </p:stCondLst>
                            <p:childTnLst>
                              <p:par>
                                <p:cTn id="66" presetID="3" presetClass="entr" presetSubtype="10" fill="hold" grpId="0" nodeType="click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blinds(horizontal)">
                                      <p:cBhvr>
                                        <p:cTn id="68" dur="500"/>
                                        <p:tgtEl>
                                          <p:spTgt spid="22"/>
                                        </p:tgtEl>
                                      </p:cBhvr>
                                    </p:animEffect>
                                  </p:childTnLst>
                                </p:cTn>
                              </p:par>
                            </p:childTnLst>
                          </p:cTn>
                        </p:par>
                      </p:childTnLst>
                    </p:cTn>
                  </p:par>
                  <p:par>
                    <p:cTn id="69" fill="hold" nodeType="clickPar">
                      <p:stCondLst>
                        <p:cond delay="indefinite"/>
                      </p:stCondLst>
                      <p:childTnLst>
                        <p:par>
                          <p:cTn id="70" fill="hold" nodeType="afterGroup">
                            <p:stCondLst>
                              <p:cond delay="0"/>
                            </p:stCondLst>
                            <p:childTnLst>
                              <p:par>
                                <p:cTn id="71" presetID="3" presetClass="entr" presetSubtype="10" fill="hold" grpId="0" nodeType="clickEffect">
                                  <p:stCondLst>
                                    <p:cond delay="0"/>
                                  </p:stCondLst>
                                  <p:childTnLst>
                                    <p:set>
                                      <p:cBhvr>
                                        <p:cTn id="72" dur="1" fill="hold">
                                          <p:stCondLst>
                                            <p:cond delay="0"/>
                                          </p:stCondLst>
                                        </p:cTn>
                                        <p:tgtEl>
                                          <p:spTgt spid="4"/>
                                        </p:tgtEl>
                                        <p:attrNameLst>
                                          <p:attrName>style.visibility</p:attrName>
                                        </p:attrNameLst>
                                      </p:cBhvr>
                                      <p:to>
                                        <p:strVal val="visible"/>
                                      </p:to>
                                    </p:set>
                                    <p:animEffect transition="in" filter="blinds(horizontal)">
                                      <p:cBhvr>
                                        <p:cTn id="7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P spid="5" grpId="0"/>
      <p:bldP spid="7" grpId="0"/>
      <p:bldP spid="8" grpId="0"/>
      <p:bldP spid="9" grpId="0"/>
      <p:bldP spid="10" grpId="0"/>
      <p:bldP spid="11" grpId="0"/>
      <p:bldP spid="12" grpId="0"/>
      <p:bldP spid="14" grpId="0"/>
      <p:bldP spid="17" grpId="0"/>
      <p:bldP spid="19" grpId="0"/>
      <p:bldP spid="20" grpId="0"/>
      <p:bldP spid="21" grpId="0"/>
      <p:bldP spid="22"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334273" y="1307595"/>
            <a:ext cx="11523453" cy="2707783"/>
          </a:xfrm>
          <a:prstGeom prst="rect">
            <a:avLst/>
          </a:prstGeom>
        </p:spPr>
        <p:txBody>
          <a:bodyPr wrap="square" lIns="121870" tIns="60934" rIns="121870" bIns="60934">
            <a:spAutoFit/>
          </a:bodyPr>
          <a:lstStyle/>
          <a:p>
            <a:pPr indent="715820" algn="just">
              <a:lnSpc>
                <a:spcPct val="150000"/>
              </a:lnSpc>
              <a:tabLst>
                <a:tab pos="2249990"/>
              </a:tabLst>
            </a:pPr>
            <a:r>
              <a:rPr lang="en-US" altLang="zh-CN" sz="2799"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799" kern="100">
                <a:latin typeface="Times New Roman" panose="02020603050405020304" pitchFamily="18" charset="0"/>
                <a:ea typeface="方正中等线简体" panose="03000509000000000000" pitchFamily="65" charset="-122"/>
                <a:cs typeface="Times New Roman" panose="02020603050405020304" pitchFamily="18" charset="0"/>
              </a:rPr>
              <a:t>第三段</a:t>
            </a:r>
            <a:r>
              <a:rPr lang="en-US" altLang="zh-CN" sz="2799"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轩东故尝为厨，人往，从轩前过。余</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扃牖</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而居，久之，能以足音辨人。轩凡</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四遭火</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，得不焚，</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殆</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p>
          <a:p>
            <a:pPr indent="715820" algn="just">
              <a:lnSpc>
                <a:spcPct val="150000"/>
              </a:lnSpc>
              <a:tabLst>
                <a:tab pos="2249990"/>
              </a:tabLst>
            </a:pP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有神护者。</a:t>
            </a:r>
            <a:endParaRPr lang="zh-CN" altLang="zh-CN" sz="2799" kern="100">
              <a:latin typeface="宋体" panose="02010600030101010101" pitchFamily="2" charset="-122"/>
              <a:cs typeface="Courier New" panose="02070309020205020404" pitchFamily="49" charset="0"/>
            </a:endParaRPr>
          </a:p>
          <a:p>
            <a:pPr indent="715820" algn="just">
              <a:lnSpc>
                <a:spcPct val="150000"/>
              </a:lnSpc>
              <a:tabLst>
                <a:tab pos="2249990"/>
              </a:tabLst>
            </a:pPr>
            <a:r>
              <a:rPr lang="zh-CN" altLang="zh-CN" sz="2799" kern="100">
                <a:latin typeface="Times New Roman" panose="02020603050405020304" pitchFamily="18" charset="0"/>
                <a:ea typeface="方正中等线简体" panose="03000509000000000000" pitchFamily="65" charset="-122"/>
                <a:cs typeface="Times New Roman" panose="02020603050405020304" pitchFamily="18" charset="0"/>
              </a:rPr>
              <a:t>请概括段意：</a:t>
            </a:r>
            <a:r>
              <a:rPr lang="en-US" altLang="zh-CN" sz="2799" kern="100">
                <a:latin typeface="Times New Roman" panose="02020603050405020304" pitchFamily="18" charset="0"/>
                <a:ea typeface="方正中等线简体" panose="03000509000000000000" pitchFamily="65" charset="-122"/>
                <a:cs typeface="Times New Roman" panose="02020603050405020304" pitchFamily="18" charset="0"/>
              </a:rPr>
              <a:t>_______________________________________________</a:t>
            </a:r>
            <a:endParaRPr lang="zh-CN" altLang="zh-CN" sz="2799" u="sng" kern="100">
              <a:latin typeface="宋体" panose="02010600030101010101" pitchFamily="2" charset="-122"/>
              <a:cs typeface="Courier New" panose="02070309020205020404" pitchFamily="49" charset="0"/>
            </a:endParaRPr>
          </a:p>
        </p:txBody>
      </p:sp>
      <p:sp>
        <p:nvSpPr>
          <p:cNvPr id="4" name="矩形 3"/>
          <p:cNvSpPr/>
          <p:nvPr/>
        </p:nvSpPr>
        <p:spPr>
          <a:xfrm>
            <a:off x="3206921" y="3355854"/>
            <a:ext cx="8710952" cy="523099"/>
          </a:xfrm>
          <a:prstGeom prst="rect">
            <a:avLst/>
          </a:prstGeom>
        </p:spPr>
        <p:txBody>
          <a:bodyPr wrap="square">
            <a:spAutoFit/>
          </a:bodyPr>
          <a:lstStyle/>
          <a:p>
            <a:r>
              <a:rPr lang="zh-CN" altLang="zh-CN" sz="2799"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叙写自己闭门苦读的情景及小轩多次遭火未焚的事情。</a:t>
            </a:r>
            <a:endParaRPr lang="zh-CN" altLang="en-US" sz="2799"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2" name="矩形 1"/>
          <p:cNvSpPr/>
          <p:nvPr/>
        </p:nvSpPr>
        <p:spPr>
          <a:xfrm>
            <a:off x="8994698" y="1464935"/>
            <a:ext cx="162058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关上窗户</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 name="矩形 2"/>
          <p:cNvSpPr/>
          <p:nvPr/>
        </p:nvSpPr>
        <p:spPr>
          <a:xfrm>
            <a:off x="5970124" y="2120277"/>
            <a:ext cx="2338561"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遭受四次火灾</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5" name="矩形 4"/>
          <p:cNvSpPr/>
          <p:nvPr/>
        </p:nvSpPr>
        <p:spPr>
          <a:xfrm>
            <a:off x="10646660" y="2120277"/>
            <a:ext cx="126159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恐怕，</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7" name="矩形 6"/>
          <p:cNvSpPr/>
          <p:nvPr/>
        </p:nvSpPr>
        <p:spPr>
          <a:xfrm>
            <a:off x="362842" y="2754316"/>
            <a:ext cx="902602" cy="523099"/>
          </a:xfrm>
          <a:prstGeom prst="rect">
            <a:avLst/>
          </a:prstGeom>
        </p:spPr>
        <p:txBody>
          <a:bodyPr wrap="none">
            <a:spAutoFit/>
          </a:bodyPr>
          <a:lstStyle/>
          <a:p>
            <a:pPr lvl="0"/>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可能</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8" name="矩形 7">
            <a:extLst>
              <a:ext uri="{FF2B5EF4-FFF2-40B4-BE49-F238E27FC236}">
                <a16:creationId xmlns:a16="http://schemas.microsoft.com/office/drawing/2014/main" id="{63787D04-7F18-B24B-AA60-7B38F0AA3FB5}"/>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202140515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linds(horizontal)">
                                      <p:cBhvr>
                                        <p:cTn id="20" dur="500"/>
                                        <p:tgtEl>
                                          <p:spTgt spid="7"/>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linds(horizontal)">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P spid="3" grpId="0"/>
      <p:bldP spid="5" grpId="0"/>
      <p:bldP spid="7"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334274" y="-26584"/>
            <a:ext cx="11523453" cy="6757185"/>
          </a:xfrm>
          <a:prstGeom prst="rect">
            <a:avLst/>
          </a:prstGeom>
        </p:spPr>
        <p:txBody>
          <a:bodyPr wrap="square" lIns="121870" tIns="60934" rIns="121870" bIns="60934">
            <a:spAutoFit/>
          </a:bodyPr>
          <a:lstStyle/>
          <a:p>
            <a:pPr indent="715820" algn="just">
              <a:lnSpc>
                <a:spcPct val="140000"/>
              </a:lnSpc>
              <a:tabLst>
                <a:tab pos="1210068"/>
                <a:tab pos="2249990"/>
              </a:tabLst>
            </a:pPr>
            <a:r>
              <a:rPr lang="en-US" altLang="zh-CN" sz="2799" kern="100">
                <a:latin typeface="宋体" panose="02010600030101010101" pitchFamily="2" charset="-122"/>
                <a:cs typeface="Times New Roman" panose="02020603050405020304" pitchFamily="18" charset="0"/>
              </a:rPr>
              <a:t>…………</a:t>
            </a:r>
            <a:endParaRPr lang="zh-CN" altLang="zh-CN" sz="2799" kern="100">
              <a:latin typeface="宋体" panose="02010600030101010101" pitchFamily="2" charset="-122"/>
              <a:cs typeface="Courier New" panose="02070309020205020404" pitchFamily="49" charset="0"/>
            </a:endParaRPr>
          </a:p>
          <a:p>
            <a:pPr indent="715820" algn="just">
              <a:lnSpc>
                <a:spcPct val="140000"/>
              </a:lnSpc>
              <a:tabLst>
                <a:tab pos="2249990"/>
              </a:tabLst>
            </a:pPr>
            <a:r>
              <a:rPr lang="en-US" altLang="zh-CN" sz="2799"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799" kern="100">
                <a:latin typeface="Times New Roman" panose="02020603050405020304" pitchFamily="18" charset="0"/>
                <a:ea typeface="方正中等线简体" panose="03000509000000000000" pitchFamily="65" charset="-122"/>
                <a:cs typeface="Times New Roman" panose="02020603050405020304" pitchFamily="18" charset="0"/>
              </a:rPr>
              <a:t>第四段</a:t>
            </a:r>
            <a:r>
              <a:rPr lang="en-US" altLang="zh-CN" sz="2799"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余既为此志，后五年，吾妻</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来归</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p>
          <a:p>
            <a:pPr indent="715820" algn="just">
              <a:lnSpc>
                <a:spcPct val="140000"/>
              </a:lnSpc>
              <a:tabLst>
                <a:tab pos="2249990"/>
              </a:tabLst>
            </a:pP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，时至轩中，从余问古事，或凭</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几</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学</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书</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。吾妻</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归宁</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，述诸小妹语曰：</a:t>
            </a:r>
            <a:r>
              <a:rPr lang="en-US" altLang="zh-CN" sz="2799" kern="100">
                <a:latin typeface="宋体" panose="02010600030101010101" pitchFamily="2" charset="-122"/>
                <a:cs typeface="Times New Roman" panose="02020603050405020304" pitchFamily="18" charset="0"/>
              </a:rPr>
              <a:t>“</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闻姊家有阁子，且何谓阁子也？</a:t>
            </a:r>
            <a:r>
              <a:rPr lang="en-US" altLang="zh-CN" sz="2799" kern="100">
                <a:latin typeface="宋体" panose="02010600030101010101" pitchFamily="2" charset="-122"/>
                <a:cs typeface="Times New Roman" panose="02020603050405020304" pitchFamily="18" charset="0"/>
              </a:rPr>
              <a:t>”</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其后六年，吾妻死，室坏不修。其后二年，余久卧病无聊，乃使人复葺南阁子，其</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制</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稍异于前。然自后余多在外，不常居。</a:t>
            </a:r>
            <a:endParaRPr lang="zh-CN" altLang="zh-CN" sz="2799" kern="100">
              <a:latin typeface="宋体" panose="02010600030101010101" pitchFamily="2" charset="-122"/>
              <a:cs typeface="Courier New" panose="02070309020205020404" pitchFamily="49" charset="0"/>
            </a:endParaRPr>
          </a:p>
          <a:p>
            <a:pPr indent="715820" algn="just">
              <a:lnSpc>
                <a:spcPct val="140000"/>
              </a:lnSpc>
              <a:tabLst>
                <a:tab pos="2249990"/>
              </a:tabLst>
            </a:pPr>
            <a:r>
              <a:rPr lang="zh-CN" altLang="zh-CN" sz="2799" kern="100">
                <a:latin typeface="Times New Roman" panose="02020603050405020304" pitchFamily="18" charset="0"/>
                <a:ea typeface="方正中等线简体" panose="03000509000000000000" pitchFamily="65" charset="-122"/>
                <a:cs typeface="Times New Roman" panose="02020603050405020304" pitchFamily="18" charset="0"/>
              </a:rPr>
              <a:t>请概括段意：</a:t>
            </a:r>
            <a:r>
              <a:rPr lang="en-US" altLang="zh-CN" sz="2799" u="sng" kern="100">
                <a:latin typeface="Times New Roman" panose="02020603050405020304" pitchFamily="18" charset="0"/>
                <a:ea typeface="方正中等线简体" panose="03000509000000000000" pitchFamily="65" charset="-122"/>
                <a:cs typeface="Times New Roman" panose="02020603050405020304" pitchFamily="18" charset="0"/>
              </a:rPr>
              <a:t>				</a:t>
            </a:r>
            <a:endParaRPr lang="zh-CN" altLang="zh-CN" sz="2799" kern="100">
              <a:latin typeface="宋体" panose="02010600030101010101" pitchFamily="2" charset="-122"/>
              <a:cs typeface="Courier New" panose="02070309020205020404" pitchFamily="49" charset="0"/>
            </a:endParaRPr>
          </a:p>
          <a:p>
            <a:pPr indent="715820" algn="just">
              <a:lnSpc>
                <a:spcPct val="140000"/>
              </a:lnSpc>
              <a:tabLst>
                <a:tab pos="2249990"/>
              </a:tabLst>
            </a:pPr>
            <a:r>
              <a:rPr lang="en-US" altLang="zh-CN" sz="2799"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799" kern="100">
                <a:latin typeface="Times New Roman" panose="02020603050405020304" pitchFamily="18" charset="0"/>
                <a:ea typeface="方正中等线简体" panose="03000509000000000000" pitchFamily="65" charset="-122"/>
                <a:cs typeface="Times New Roman" panose="02020603050405020304" pitchFamily="18" charset="0"/>
              </a:rPr>
              <a:t>第五段</a:t>
            </a:r>
            <a:r>
              <a:rPr lang="en-US" altLang="zh-CN" sz="2799"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庭有枇杷树，吾妻死之年所</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手</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植也，今已</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亭亭</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如</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盖</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矣。</a:t>
            </a:r>
            <a:endParaRPr lang="zh-CN" altLang="zh-CN" sz="2799" kern="100">
              <a:latin typeface="宋体" panose="02010600030101010101" pitchFamily="2" charset="-122"/>
              <a:cs typeface="Courier New" panose="02070309020205020404" pitchFamily="49" charset="0"/>
            </a:endParaRPr>
          </a:p>
          <a:p>
            <a:pPr indent="715820">
              <a:lnSpc>
                <a:spcPct val="140000"/>
              </a:lnSpc>
            </a:pPr>
            <a:r>
              <a:rPr lang="zh-CN" altLang="zh-CN" sz="2799" kern="100">
                <a:latin typeface="Times New Roman" panose="02020603050405020304" pitchFamily="18" charset="0"/>
                <a:ea typeface="方正中等线简体" panose="03000509000000000000" pitchFamily="65" charset="-122"/>
                <a:cs typeface="Times New Roman" panose="02020603050405020304" pitchFamily="18" charset="0"/>
              </a:rPr>
              <a:t>请概括段意：</a:t>
            </a:r>
            <a:r>
              <a:rPr lang="en-US" altLang="zh-CN" sz="2799" u="sng" kern="100">
                <a:latin typeface="Times New Roman" panose="02020603050405020304" pitchFamily="18" charset="0"/>
                <a:ea typeface="方正中等线简体" panose="03000509000000000000" pitchFamily="65" charset="-122"/>
                <a:cs typeface="Times New Roman" panose="02020603050405020304" pitchFamily="18" charset="0"/>
              </a:rPr>
              <a:t>						</a:t>
            </a:r>
            <a:endParaRPr lang="zh-CN" altLang="zh-CN" sz="2799" u="sng" kern="100">
              <a:solidFill>
                <a:prstClr val="black"/>
              </a:solidFill>
              <a:latin typeface="宋体" panose="02010600030101010101" pitchFamily="2" charset="-122"/>
              <a:cs typeface="Courier New" panose="02070309020205020404" pitchFamily="49" charset="0"/>
            </a:endParaRPr>
          </a:p>
        </p:txBody>
      </p:sp>
      <p:sp>
        <p:nvSpPr>
          <p:cNvPr id="4" name="矩形 3"/>
          <p:cNvSpPr/>
          <p:nvPr/>
        </p:nvSpPr>
        <p:spPr>
          <a:xfrm>
            <a:off x="3308653" y="4263579"/>
            <a:ext cx="7919047" cy="523099"/>
          </a:xfrm>
          <a:prstGeom prst="rect">
            <a:avLst/>
          </a:prstGeom>
        </p:spPr>
        <p:txBody>
          <a:bodyPr wrap="square">
            <a:spAutoFit/>
          </a:bodyPr>
          <a:lstStyle/>
          <a:p>
            <a:r>
              <a:rPr lang="zh-CN" altLang="zh-CN" sz="2799"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回忆亡妻生前的事。</a:t>
            </a:r>
            <a:endParaRPr lang="zh-CN" altLang="en-US" sz="2799"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5" name="矩形 4"/>
          <p:cNvSpPr/>
          <p:nvPr/>
        </p:nvSpPr>
        <p:spPr>
          <a:xfrm>
            <a:off x="3422163" y="6030846"/>
            <a:ext cx="7919047" cy="523099"/>
          </a:xfrm>
          <a:prstGeom prst="rect">
            <a:avLst/>
          </a:prstGeom>
        </p:spPr>
        <p:txBody>
          <a:bodyPr wrap="square">
            <a:spAutoFit/>
          </a:bodyPr>
          <a:lstStyle/>
          <a:p>
            <a:r>
              <a:rPr lang="zh-CN" altLang="zh-CN" sz="2799"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借庭树写对亡妻的怀念之情。</a:t>
            </a:r>
            <a:endParaRPr lang="zh-CN" altLang="en-US" sz="2799"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3" name="矩形 2"/>
          <p:cNvSpPr/>
          <p:nvPr/>
        </p:nvSpPr>
        <p:spPr>
          <a:xfrm>
            <a:off x="7516781" y="711765"/>
            <a:ext cx="4492498"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嫁到我家来。归，旧时指女</a:t>
            </a:r>
            <a:endParaRPr lang="zh-CN" altLang="en-US">
              <a:solidFill>
                <a:srgbClr val="C00000"/>
              </a:solidFill>
            </a:endParaRPr>
          </a:p>
        </p:txBody>
      </p:sp>
      <p:sp>
        <p:nvSpPr>
          <p:cNvPr id="7" name="矩形 6"/>
          <p:cNvSpPr/>
          <p:nvPr/>
        </p:nvSpPr>
        <p:spPr>
          <a:xfrm>
            <a:off x="353319" y="1312683"/>
            <a:ext cx="1261592" cy="523099"/>
          </a:xfrm>
          <a:prstGeom prst="rect">
            <a:avLst/>
          </a:prstGeom>
        </p:spPr>
        <p:txBody>
          <a:bodyPr wrap="none">
            <a:spAutoFit/>
          </a:bodyPr>
          <a:lstStyle/>
          <a:p>
            <a:pPr lvl="0"/>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子出嫁</a:t>
            </a:r>
            <a:endParaRPr lang="zh-CN" altLang="en-US">
              <a:solidFill>
                <a:srgbClr val="C00000"/>
              </a:solidFill>
            </a:endParaRPr>
          </a:p>
        </p:txBody>
      </p:sp>
      <p:sp>
        <p:nvSpPr>
          <p:cNvPr id="8" name="矩形 7"/>
          <p:cNvSpPr/>
          <p:nvPr/>
        </p:nvSpPr>
        <p:spPr>
          <a:xfrm>
            <a:off x="7069978" y="1300930"/>
            <a:ext cx="2338561"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小或矮的桌子</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9" name="矩形 8"/>
          <p:cNvSpPr/>
          <p:nvPr/>
        </p:nvSpPr>
        <p:spPr>
          <a:xfrm>
            <a:off x="10337250" y="1304005"/>
            <a:ext cx="90260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写字</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0" name="矩形 9"/>
          <p:cNvSpPr/>
          <p:nvPr/>
        </p:nvSpPr>
        <p:spPr>
          <a:xfrm>
            <a:off x="1930026" y="1885516"/>
            <a:ext cx="3774519"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出嫁的女子回娘家省亲</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1" name="矩形 10"/>
          <p:cNvSpPr/>
          <p:nvPr/>
        </p:nvSpPr>
        <p:spPr>
          <a:xfrm>
            <a:off x="5126213" y="3097612"/>
            <a:ext cx="1979571"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形制，规制</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2" name="矩形 11"/>
          <p:cNvSpPr/>
          <p:nvPr/>
        </p:nvSpPr>
        <p:spPr>
          <a:xfrm>
            <a:off x="7234004" y="4884771"/>
            <a:ext cx="3056539"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名词作状语，亲手</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3" name="矩形 12"/>
          <p:cNvSpPr/>
          <p:nvPr/>
        </p:nvSpPr>
        <p:spPr>
          <a:xfrm>
            <a:off x="1614912" y="5481527"/>
            <a:ext cx="1979571"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直立的样子</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4" name="矩形 13"/>
          <p:cNvSpPr/>
          <p:nvPr/>
        </p:nvSpPr>
        <p:spPr>
          <a:xfrm>
            <a:off x="4404773" y="5475674"/>
            <a:ext cx="90260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伞盖</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Tree>
    <p:extLst>
      <p:ext uri="{BB962C8B-B14F-4D97-AF65-F5344CB8AC3E}">
        <p14:creationId xmlns:p14="http://schemas.microsoft.com/office/powerpoint/2010/main" val="62472149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linds(horizontal)">
                                      <p:cBhvr>
                                        <p:cTn id="20" dur="500"/>
                                        <p:tgtEl>
                                          <p:spTgt spid="9"/>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linds(horizontal)">
                                      <p:cBhvr>
                                        <p:cTn id="25" dur="500"/>
                                        <p:tgtEl>
                                          <p:spTgt spid="10"/>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blinds(horizontal)">
                                      <p:cBhvr>
                                        <p:cTn id="30" dur="500"/>
                                        <p:tgtEl>
                                          <p:spTgt spid="11"/>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blinds(horizontal)">
                                      <p:cBhvr>
                                        <p:cTn id="35" dur="500"/>
                                        <p:tgtEl>
                                          <p:spTgt spid="4"/>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blinds(horizontal)">
                                      <p:cBhvr>
                                        <p:cTn id="40" dur="500"/>
                                        <p:tgtEl>
                                          <p:spTgt spid="12"/>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blinds(horizontal)">
                                      <p:cBhvr>
                                        <p:cTn id="45" dur="500"/>
                                        <p:tgtEl>
                                          <p:spTgt spid="13"/>
                                        </p:tgtEl>
                                      </p:cBhvr>
                                    </p:animEffect>
                                  </p:childTnLst>
                                </p:cTn>
                              </p:par>
                            </p:childTnLst>
                          </p:cTn>
                        </p:par>
                      </p:childTnLst>
                    </p:cTn>
                  </p:par>
                  <p:par>
                    <p:cTn id="46" fill="hold" nodeType="clickPar">
                      <p:stCondLst>
                        <p:cond delay="indefinite"/>
                      </p:stCondLst>
                      <p:childTnLst>
                        <p:par>
                          <p:cTn id="47" fill="hold" nodeType="afterGroup">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blinds(horizontal)">
                                      <p:cBhvr>
                                        <p:cTn id="50" dur="500"/>
                                        <p:tgtEl>
                                          <p:spTgt spid="14"/>
                                        </p:tgtEl>
                                      </p:cBhvr>
                                    </p:animEffect>
                                  </p:childTnLst>
                                </p:cTn>
                              </p:par>
                            </p:childTnLst>
                          </p:cTn>
                        </p:par>
                      </p:childTnLst>
                    </p:cTn>
                  </p:par>
                  <p:par>
                    <p:cTn id="51" fill="hold" nodeType="clickPar">
                      <p:stCondLst>
                        <p:cond delay="indefinite"/>
                      </p:stCondLst>
                      <p:childTnLst>
                        <p:par>
                          <p:cTn id="52" fill="hold" nodeType="afterGroup">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blinds(horizontal)">
                                      <p:cBhvr>
                                        <p:cTn id="5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3" grpId="0"/>
      <p:bldP spid="7" grpId="0"/>
      <p:bldP spid="8" grpId="0"/>
      <p:bldP spid="9" grpId="0"/>
      <p:bldP spid="10" grpId="0"/>
      <p:bldP spid="11" grpId="0"/>
      <p:bldP spid="12" grpId="0"/>
      <p:bldP spid="13" grpId="0"/>
      <p:bldP spid="14"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3">
            <a:lum/>
          </a:blip>
          <a:stretch>
            <a:fillRect t="-9000" b="-9000"/>
          </a:stretch>
        </a:blipFill>
        <a:effectLst/>
      </p:bgPr>
    </p:bg>
    <p:spTree>
      <p:nvGrpSpPr>
        <p:cNvPr id="1" name=""/>
        <p:cNvGrpSpPr/>
        <p:nvPr/>
      </p:nvGrpSpPr>
      <p:grpSpPr>
        <a:xfrm>
          <a:off x="0" y="0"/>
          <a:ext cx="0" cy="0"/>
        </a:xfrm>
      </p:grpSpPr>
      <p:grpSp>
        <p:nvGrpSpPr>
          <p:cNvPr id="3" name="组合 2">
            <a:extLst>
              <a:ext uri="{FF2B5EF4-FFF2-40B4-BE49-F238E27FC236}">
                <a16:creationId xmlns:a16="http://schemas.microsoft.com/office/drawing/2014/main" id="{B69586ED-2748-3544-987A-57C59077163F}"/>
              </a:ext>
            </a:extLst>
          </p:cNvPr>
          <p:cNvGrpSpPr/>
          <p:nvPr/>
        </p:nvGrpSpPr>
        <p:grpSpPr>
          <a:xfrm>
            <a:off x="1090411" y="1246505"/>
            <a:ext cx="10011178" cy="4364990"/>
            <a:chOff x="3913505" y="1246505"/>
            <a:chExt cx="4364990" cy="4364990"/>
          </a:xfrm>
        </p:grpSpPr>
        <p:sp>
          <p:nvSpPr>
            <p:cNvPr id="6" name="Rectangle 3"/>
            <p:cNvSpPr/>
            <p:nvPr/>
          </p:nvSpPr>
          <p:spPr bwMode="auto">
            <a:xfrm>
              <a:off x="3913505" y="1246505"/>
              <a:ext cx="4364990" cy="4364990"/>
            </a:xfrm>
            <a:prstGeom prst="rect">
              <a:avLst/>
            </a:prstGeom>
            <a:solidFill>
              <a:schemeClr val="bg1">
                <a:alpha val="85000"/>
              </a:schemeClr>
            </a:solidFill>
            <a:ln>
              <a:noFill/>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n-lt"/>
                <a:ea typeface="+mn-ea"/>
                <a:cs typeface="+mn-cs"/>
              </a:endParaRPr>
            </a:p>
          </p:txBody>
        </p:sp>
        <p:sp>
          <p:nvSpPr>
            <p:cNvPr id="7" name="Rectangle 4"/>
            <p:cNvSpPr/>
            <p:nvPr/>
          </p:nvSpPr>
          <p:spPr bwMode="auto">
            <a:xfrm>
              <a:off x="4132580" y="1465580"/>
              <a:ext cx="3926840" cy="3926840"/>
            </a:xfrm>
            <a:prstGeom prst="rect">
              <a:avLst/>
            </a:prstGeom>
            <a:noFill/>
            <a:ln w="38100">
              <a:solidFill>
                <a:schemeClr val="bg2">
                  <a:lumMod val="50000"/>
                </a:schemeClr>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n-lt"/>
                <a:ea typeface="+mn-ea"/>
                <a:cs typeface="+mn-cs"/>
              </a:endParaRPr>
            </a:p>
          </p:txBody>
        </p:sp>
      </p:grpSp>
      <p:sp>
        <p:nvSpPr>
          <p:cNvPr id="12" name="文本框 11">
            <a:extLst>
              <a:ext uri="{FF2B5EF4-FFF2-40B4-BE49-F238E27FC236}">
                <a16:creationId xmlns:a16="http://schemas.microsoft.com/office/drawing/2014/main" id="{18D36CAA-1B4A-454C-B01D-DB1E2061DC27}"/>
              </a:ext>
            </a:extLst>
          </p:cNvPr>
          <p:cNvSpPr txBox="1"/>
          <p:nvPr/>
        </p:nvSpPr>
        <p:spPr>
          <a:xfrm>
            <a:off x="2111048" y="2474053"/>
            <a:ext cx="5178393" cy="400110"/>
          </a:xfrm>
          <a:prstGeom prst="rect">
            <a:avLst/>
          </a:prstGeom>
          <a:noFill/>
          <a:effectLst>
            <a:outerShdw blurRad="50800" dist="38100" dir="2700000" algn="tl" rotWithShape="0">
              <a:prstClr val="black">
                <a:alpha val="40000"/>
              </a:prstClr>
            </a:outerShdw>
          </a:effectLst>
        </p:spPr>
        <p:txBody>
          <a:bodyPr wrap="square" rtlCol="0">
            <a:spAutoFit/>
          </a:bodyPr>
          <a:lstStyle/>
          <a:p>
            <a:pPr algn="l"/>
            <a:r>
              <a:rPr lang="zh-CN" altLang="en-US" sz="2000">
                <a:ln w="0"/>
                <a:latin typeface="Microsoft YaHei" panose="020b0503020204020204" pitchFamily="34" charset="-122"/>
                <a:ea typeface="Microsoft YaHei" panose="020b0503020204020204" pitchFamily="34" charset="-122"/>
                <a:sym typeface="+mn-ea"/>
              </a:rPr>
              <a:t>部编版高中语文选择性必修下册</a:t>
            </a:r>
            <a:r>
              <a:rPr lang="en-US" altLang="zh-CN" sz="2000">
                <a:ln w="0"/>
                <a:latin typeface="Microsoft YaHei" panose="020b0503020204020204" pitchFamily="34" charset="-122"/>
                <a:ea typeface="Microsoft YaHei" panose="020b0503020204020204" pitchFamily="34" charset="-122"/>
                <a:sym typeface="+mn-ea"/>
              </a:rPr>
              <a:t>—</a:t>
            </a:r>
            <a:r>
              <a:rPr lang="zh-CN" altLang="en-US" sz="2000">
                <a:ln w="0"/>
                <a:latin typeface="Microsoft YaHei" panose="020b0503020204020204" pitchFamily="34" charset="-122"/>
                <a:ea typeface="Microsoft YaHei" panose="020b0503020204020204" pitchFamily="34" charset="-122"/>
                <a:sym typeface="+mn-ea"/>
              </a:rPr>
              <a:t>第三单元</a:t>
            </a:r>
            <a:endParaRPr lang="en-US" altLang="zh-CN" sz="1400">
              <a:ln w="0"/>
              <a:latin typeface="Microsoft YaHei" panose="020b0503020204020204" pitchFamily="34" charset="-122"/>
              <a:ea typeface="Microsoft YaHei" panose="020b0503020204020204" pitchFamily="34" charset="-122"/>
              <a:sym typeface="+mn-ea"/>
            </a:endParaRPr>
          </a:p>
        </p:txBody>
      </p:sp>
      <p:sp>
        <p:nvSpPr>
          <p:cNvPr id="13" name="文本框 12">
            <a:extLst>
              <a:ext uri="{FF2B5EF4-FFF2-40B4-BE49-F238E27FC236}">
                <a16:creationId xmlns:a16="http://schemas.microsoft.com/office/drawing/2014/main" id="{4BCFC07F-9940-EC42-805D-61488C31F6A0}"/>
              </a:ext>
            </a:extLst>
          </p:cNvPr>
          <p:cNvSpPr txBox="1"/>
          <p:nvPr/>
        </p:nvSpPr>
        <p:spPr>
          <a:xfrm>
            <a:off x="3289087" y="3155980"/>
            <a:ext cx="6128979" cy="584775"/>
          </a:xfrm>
          <a:prstGeom prst="rect">
            <a:avLst/>
          </a:prstGeom>
          <a:noFill/>
        </p:spPr>
        <p:txBody>
          <a:bodyPr wrap="square" rtlCol="0">
            <a:spAutoFit/>
          </a:bodyPr>
          <a:lstStyle/>
          <a:p>
            <a:pPr algn="ctr"/>
            <a:r>
              <a:rPr lang="zh-CN" altLang="en-US" sz="3200" b="1">
                <a:latin typeface="Microsoft YaHei" panose="020b0503020204020204" pitchFamily="34" charset="-122"/>
                <a:ea typeface="Microsoft YaHei" panose="020b0503020204020204" pitchFamily="34" charset="-122"/>
              </a:rPr>
              <a:t>第</a:t>
            </a:r>
            <a:r>
              <a:rPr lang="en-US" altLang="zh-CN" sz="3200" b="1">
                <a:latin typeface="Microsoft YaHei" panose="020b0503020204020204" pitchFamily="34" charset="-122"/>
                <a:ea typeface="Microsoft YaHei" panose="020b0503020204020204" pitchFamily="34" charset="-122"/>
              </a:rPr>
              <a:t>9.2</a:t>
            </a:r>
            <a:r>
              <a:rPr lang="zh-CN" altLang="en-US" sz="3200" b="1">
                <a:latin typeface="Microsoft YaHei" panose="020b0503020204020204" pitchFamily="34" charset="-122"/>
                <a:ea typeface="Microsoft YaHei" panose="020b0503020204020204" pitchFamily="34" charset="-122"/>
              </a:rPr>
              <a:t>课   </a:t>
            </a:r>
            <a:r>
              <a:rPr lang="en-US" altLang="zh-CN" sz="3200" b="1">
                <a:latin typeface="Microsoft YaHei" panose="020b0503020204020204" pitchFamily="34" charset="-122"/>
                <a:ea typeface="Microsoft YaHei" panose="020b0503020204020204" pitchFamily="34" charset="-122"/>
              </a:rPr>
              <a:t>《</a:t>
            </a:r>
            <a:r>
              <a:rPr lang="zh-CN" altLang="en-US" sz="3200" b="1">
                <a:latin typeface="Microsoft YaHei" panose="020b0503020204020204" pitchFamily="34" charset="-122"/>
                <a:ea typeface="Microsoft YaHei" panose="020b0503020204020204" pitchFamily="34" charset="-122"/>
              </a:rPr>
              <a:t>项脊轩志</a:t>
            </a:r>
            <a:r>
              <a:rPr lang="en-US" altLang="zh-CN" sz="3200" b="1">
                <a:latin typeface="Microsoft YaHei" panose="020b0503020204020204" pitchFamily="34" charset="-122"/>
                <a:ea typeface="Microsoft YaHei" panose="020b0503020204020204" pitchFamily="34" charset="-122"/>
              </a:rPr>
              <a:t>》</a:t>
            </a:r>
          </a:p>
        </p:txBody>
      </p:sp>
      <p:cxnSp>
        <p:nvCxnSpPr>
          <p:cNvPr id="14" name="直接连接符 1">
            <a:extLst>
              <a:ext uri="{FF2B5EF4-FFF2-40B4-BE49-F238E27FC236}">
                <a16:creationId xmlns:a16="http://schemas.microsoft.com/office/drawing/2014/main" id="{D2ECB782-AB67-FC44-9358-DEAD67864034}"/>
              </a:ext>
            </a:extLst>
          </p:cNvPr>
          <p:cNvCxnSpPr/>
          <p:nvPr/>
        </p:nvCxnSpPr>
        <p:spPr>
          <a:xfrm>
            <a:off x="2111049" y="3740755"/>
            <a:ext cx="7612500" cy="0"/>
          </a:xfrm>
          <a:prstGeom prst="line">
            <a:avLst/>
          </a:prstGeom>
          <a:ln w="190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p:tgtEl>
                                          <p:spTgt spid="12"/>
                                        </p:tgtEl>
                                        <p:attrNameLst>
                                          <p:attrName>ppt_y</p:attrName>
                                        </p:attrNameLst>
                                      </p:cBhvr>
                                      <p:tavLst>
                                        <p:tav tm="0">
                                          <p:val>
                                            <p:strVal val="#ppt_y+#ppt_h*1.125000"/>
                                          </p:val>
                                        </p:tav>
                                        <p:tav tm="100000">
                                          <p:val>
                                            <p:strVal val="#ppt_y"/>
                                          </p:val>
                                        </p:tav>
                                      </p:tavLst>
                                    </p:anim>
                                    <p:animEffect transition="in" filter="wipe(up)">
                                      <p:cBhvr>
                                        <p:cTn id="8" dur="1000"/>
                                        <p:tgtEl>
                                          <p:spTgt spid="12"/>
                                        </p:tgtEl>
                                      </p:cBhvr>
                                    </p:animEffect>
                                  </p:childTnLst>
                                </p:cTn>
                              </p:par>
                            </p:childTnLst>
                          </p:cTn>
                        </p:par>
                        <p:par>
                          <p:cTn id="9" fill="hold" nodeType="afterGroup">
                            <p:stCondLst>
                              <p:cond delay="1000"/>
                            </p:stCondLst>
                            <p:childTnLst>
                              <p:par>
                                <p:cTn id="10" presetID="29" presetClass="entr" presetSubtype="0"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1000" fill="hold"/>
                                        <p:tgtEl>
                                          <p:spTgt spid="13"/>
                                        </p:tgtEl>
                                        <p:attrNameLst>
                                          <p:attrName>ppt_x</p:attrName>
                                        </p:attrNameLst>
                                      </p:cBhvr>
                                      <p:tavLst>
                                        <p:tav tm="0">
                                          <p:val>
                                            <p:strVal val="#ppt_x-.2"/>
                                          </p:val>
                                        </p:tav>
                                        <p:tav tm="100000">
                                          <p:val>
                                            <p:strVal val="#ppt_x"/>
                                          </p:val>
                                        </p:tav>
                                      </p:tavLst>
                                    </p:anim>
                                    <p:anim calcmode="lin" valueType="num">
                                      <p:cBhvr>
                                        <p:cTn id="13"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505200" y="1250629"/>
            <a:ext cx="8435603" cy="4198393"/>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内容分析</a:t>
            </a:r>
            <a:b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b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第一段写什么？哪一种感情贯穿其中？  </a:t>
            </a:r>
            <a:endParaRPr lang="en-US" altLang="zh-CN">
              <a:solidFill>
                <a:schemeClr val="tx1">
                  <a:lumMod val="65000"/>
                  <a:lumOff val="35000"/>
                </a:schemeClr>
              </a:solidFill>
              <a:latin typeface="Microsoft YaHei" panose="020b0503020204020204" pitchFamily="34" charset="-122"/>
              <a:ea typeface="Microsoft YaHei" panose="020b0503020204020204" pitchFamily="34" charset="-122"/>
            </a:endParaRP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项脊轩修缮前后的不同情况，以及作者在这里生活读书的情趣。</a:t>
            </a:r>
            <a:r>
              <a:rPr lang="en-US" altLang="zh-CN">
                <a:solidFill>
                  <a:srgbClr val="C00000"/>
                </a:solidFill>
                <a:latin typeface="Microsoft YaHei" panose="020b0503020204020204" pitchFamily="34" charset="-122"/>
                <a:ea typeface="Microsoft YaHei" panose="020b0503020204020204" pitchFamily="34" charset="-122"/>
              </a:rPr>
              <a:t>—— </a:t>
            </a:r>
            <a:r>
              <a:rPr lang="zh-CN" altLang="en-US">
                <a:solidFill>
                  <a:srgbClr val="C00000"/>
                </a:solidFill>
                <a:latin typeface="Microsoft YaHei" panose="020b0503020204020204" pitchFamily="34" charset="-122"/>
                <a:ea typeface="Microsoft YaHei" panose="020b0503020204020204" pitchFamily="34" charset="-122"/>
              </a:rPr>
              <a:t>喜。</a:t>
            </a:r>
            <a:endParaRPr lang="en-US" altLang="zh-CN">
              <a:solidFill>
                <a:srgbClr val="C00000"/>
              </a:solidFill>
              <a:latin typeface="Microsoft YaHei" panose="020b0503020204020204" pitchFamily="34" charset="-122"/>
              <a:ea typeface="Microsoft YaHei" panose="020b0503020204020204" pitchFamily="34" charset="-122"/>
            </a:endParaRP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修缮前的小轩什么样子？修缮后呢？ </a:t>
            </a:r>
            <a:endParaRPr lang="en-US" altLang="zh-CN">
              <a:solidFill>
                <a:schemeClr val="tx1">
                  <a:lumMod val="65000"/>
                  <a:lumOff val="35000"/>
                </a:schemeClr>
              </a:solidFill>
              <a:latin typeface="Microsoft YaHei" panose="020b0503020204020204" pitchFamily="34" charset="-122"/>
              <a:ea typeface="Microsoft YaHei" panose="020b0503020204020204" pitchFamily="34" charset="-122"/>
            </a:endParaRP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修缮前：狭小、阴暗、破漏       </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修缮后：明亮、幽雅、安静  </a:t>
            </a:r>
            <a:endParaRPr lang="en-US" altLang="zh-CN">
              <a:solidFill>
                <a:srgbClr val="C00000"/>
              </a:solidFill>
              <a:latin typeface="Microsoft YaHei" panose="020b0503020204020204" pitchFamily="34" charset="-122"/>
              <a:ea typeface="Microsoft YaHei" panose="020b0503020204020204" pitchFamily="34" charset="-122"/>
            </a:endParaRP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第二段写什么？哪一种感情贯穿其中？ </a:t>
            </a:r>
            <a:endParaRPr lang="en-US" altLang="zh-CN">
              <a:solidFill>
                <a:schemeClr val="tx1">
                  <a:lumMod val="65000"/>
                  <a:lumOff val="35000"/>
                </a:schemeClr>
              </a:solidFill>
              <a:latin typeface="Microsoft YaHei" panose="020b0503020204020204" pitchFamily="34" charset="-122"/>
              <a:ea typeface="Microsoft YaHei" panose="020b0503020204020204" pitchFamily="34" charset="-122"/>
            </a:endParaRP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从项脊轩的变化写到对亲人的思念。</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悲 </a:t>
            </a:r>
            <a:br>
              <a:rPr lang="zh-CN" altLang="en-US">
                <a:solidFill>
                  <a:srgbClr val="C00000"/>
                </a:solidFill>
                <a:latin typeface="Microsoft YaHei" panose="020b0503020204020204" pitchFamily="34" charset="-122"/>
                <a:ea typeface="Microsoft YaHei" panose="020b0503020204020204" pitchFamily="34" charset="-122"/>
              </a:rPr>
            </a:br>
            <a:r>
              <a:rPr lang="zh-CN" altLang="en-US">
                <a:solidFill>
                  <a:srgbClr val="C00000"/>
                </a:solidFill>
                <a:latin typeface="Microsoft YaHei" panose="020b0503020204020204" pitchFamily="34" charset="-122"/>
                <a:ea typeface="Microsoft YaHei" panose="020b0503020204020204" pitchFamily="34" charset="-122"/>
              </a:rPr>
              <a:t>先写由于诸父异爨，家中一片杂乱衰败景象；继写我对祖母的怀念以及对祖母的怀念抒发深沉的思念、悼亡之情。 </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4" name="图片 3">
            <a:extLst>
              <a:ext uri="{FF2B5EF4-FFF2-40B4-BE49-F238E27FC236}">
                <a16:creationId xmlns:a16="http://schemas.microsoft.com/office/drawing/2014/main" id="{C6C3BC0C-B3C7-1342-B95D-60232EB660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3853" y="1604866"/>
            <a:ext cx="2758750" cy="275875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419678552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9" presetClass="entr" presetSubtype="0" fill="hold" nodeType="clickEffect">
                                  <p:stCondLst>
                                    <p:cond delay="0"/>
                                  </p:stCondLst>
                                  <p:childTnLst>
                                    <p:set>
                                      <p:cBhvr>
                                        <p:cTn id="18" dur="1" fill="hold">
                                          <p:stCondLst>
                                            <p:cond delay="0"/>
                                          </p:stCondLst>
                                        </p:cTn>
                                        <p:tgtEl>
                                          <p:spTgt spid="36">
                                            <p:txEl>
                                              <p:pRg st="3" end="3"/>
                                            </p:txEl>
                                          </p:spTgt>
                                        </p:tgtEl>
                                        <p:attrNameLst>
                                          <p:attrName>style.visibility</p:attrName>
                                        </p:attrNameLst>
                                      </p:cBhvr>
                                      <p:to>
                                        <p:strVal val="visible"/>
                                      </p:to>
                                    </p:set>
                                    <p:animEffect transition="in" filter="dissolve">
                                      <p:cBhvr>
                                        <p:cTn id="19" dur="500"/>
                                        <p:tgtEl>
                                          <p:spTgt spid="36">
                                            <p:txEl>
                                              <p:pRg st="3" end="3"/>
                                            </p:txEl>
                                          </p:spTgt>
                                        </p:tgtEl>
                                      </p:cBhvr>
                                    </p:animEffect>
                                  </p:childTnLst>
                                </p:cTn>
                              </p:par>
                              <p:par>
                                <p:cTn id="20" presetID="9" presetClass="entr" presetSubtype="0" fill="hold" nodeType="withEffect">
                                  <p:stCondLst>
                                    <p:cond delay="0"/>
                                  </p:stCondLst>
                                  <p:childTnLst>
                                    <p:set>
                                      <p:cBhvr>
                                        <p:cTn id="21" dur="1" fill="hold">
                                          <p:stCondLst>
                                            <p:cond delay="0"/>
                                          </p:stCondLst>
                                        </p:cTn>
                                        <p:tgtEl>
                                          <p:spTgt spid="36">
                                            <p:txEl>
                                              <p:pRg st="4" end="4"/>
                                            </p:txEl>
                                          </p:spTgt>
                                        </p:tgtEl>
                                        <p:attrNameLst>
                                          <p:attrName>style.visibility</p:attrName>
                                        </p:attrNameLst>
                                      </p:cBhvr>
                                      <p:to>
                                        <p:strVal val="visible"/>
                                      </p:to>
                                    </p:set>
                                    <p:animEffect transition="in" filter="dissolve">
                                      <p:cBhvr>
                                        <p:cTn id="22" dur="500"/>
                                        <p:tgtEl>
                                          <p:spTgt spid="36">
                                            <p:txEl>
                                              <p:pRg st="4" end="4"/>
                                            </p:txEl>
                                          </p:spTgt>
                                        </p:tgtEl>
                                      </p:cBhvr>
                                    </p:animEffect>
                                  </p:childTnLst>
                                </p:cTn>
                              </p:par>
                            </p:childTnLst>
                          </p:cTn>
                        </p:par>
                      </p:childTnLst>
                    </p:cTn>
                  </p:par>
                  <p:par>
                    <p:cTn id="23" fill="hold" nodeType="clickPar">
                      <p:stCondLst>
                        <p:cond delay="indefinite"/>
                        <p:cond evt="onBegin" delay="0">
                          <p:tn val="22"/>
                        </p:cond>
                      </p:stCondLst>
                      <p:childTnLst>
                        <p:par>
                          <p:cTn id="24" fill="hold" nodeType="afterGroup">
                            <p:stCondLst>
                              <p:cond delay="0"/>
                            </p:stCondLst>
                            <p:childTnLst>
                              <p:par>
                                <p:cTn id="25" presetID="9" presetClass="entr" presetSubtype="0" fill="hold" nodeType="clickEffect">
                                  <p:stCondLst>
                                    <p:cond delay="0"/>
                                  </p:stCondLst>
                                  <p:childTnLst>
                                    <p:set>
                                      <p:cBhvr>
                                        <p:cTn id="26" dur="1" fill="hold">
                                          <p:stCondLst>
                                            <p:cond delay="0"/>
                                          </p:stCondLst>
                                        </p:cTn>
                                        <p:tgtEl>
                                          <p:spTgt spid="36">
                                            <p:txEl>
                                              <p:pRg st="6" end="6"/>
                                            </p:txEl>
                                          </p:spTgt>
                                        </p:tgtEl>
                                        <p:attrNameLst>
                                          <p:attrName>style.visibility</p:attrName>
                                        </p:attrNameLst>
                                      </p:cBhvr>
                                      <p:to>
                                        <p:strVal val="visible"/>
                                      </p:to>
                                    </p:set>
                                    <p:animEffect transition="in" filter="dissolve">
                                      <p:cBhvr>
                                        <p:cTn id="27" dur="500"/>
                                        <p:tgtEl>
                                          <p:spTgt spid="3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505200" y="1250629"/>
            <a:ext cx="8435603" cy="3367397"/>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内容分析</a:t>
            </a:r>
            <a:b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b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试分析第三段的内容和作用</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第三段写作者闭门读书的情景，以及小轩多次遭火未焚之事，是对悲的进一步补充。 </a:t>
            </a:r>
            <a:endParaRPr lang="en-US" altLang="zh-CN">
              <a:solidFill>
                <a:srgbClr val="C00000"/>
              </a:solidFill>
              <a:latin typeface="Microsoft YaHei" panose="020b0503020204020204" pitchFamily="34" charset="-122"/>
              <a:ea typeface="Microsoft YaHei" panose="020b0503020204020204" pitchFamily="34" charset="-122"/>
            </a:endParaRP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第四、五段写什么？ </a:t>
            </a:r>
            <a:endParaRPr lang="en-US" altLang="zh-CN">
              <a:solidFill>
                <a:schemeClr val="tx1">
                  <a:lumMod val="65000"/>
                  <a:lumOff val="35000"/>
                </a:schemeClr>
              </a:solidFill>
              <a:latin typeface="Microsoft YaHei" panose="020b0503020204020204" pitchFamily="34" charset="-122"/>
              <a:ea typeface="Microsoft YaHei" panose="020b0503020204020204" pitchFamily="34" charset="-122"/>
            </a:endParaRP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写婚后与项脊轩有关的一段生活。作者把妻子生前来轩的情趣与妻子死后项脊轩的室坏不修的悲凉相对比，更以亭亭如盖的枇杷树，抒发自己对亡妻的深切怀念之情。 </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0C80E1A3-A919-3D45-9C64-6CB87D217A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3853" y="1604866"/>
            <a:ext cx="2758750" cy="275875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369862713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9" presetClass="entr" presetSubtype="0" fill="hold" nodeType="clickEffect">
                                  <p:stCondLst>
                                    <p:cond delay="0"/>
                                  </p:stCondLst>
                                  <p:childTnLst>
                                    <p:set>
                                      <p:cBhvr>
                                        <p:cTn id="18" dur="1" fill="hold">
                                          <p:stCondLst>
                                            <p:cond delay="0"/>
                                          </p:stCondLst>
                                        </p:cTn>
                                        <p:tgtEl>
                                          <p:spTgt spid="36">
                                            <p:txEl>
                                              <p:pRg st="3" end="3"/>
                                            </p:txEl>
                                          </p:spTgt>
                                        </p:tgtEl>
                                        <p:attrNameLst>
                                          <p:attrName>style.visibility</p:attrName>
                                        </p:attrNameLst>
                                      </p:cBhvr>
                                      <p:to>
                                        <p:strVal val="visible"/>
                                      </p:to>
                                    </p:set>
                                    <p:animEffect transition="in" filter="dissolve">
                                      <p:cBhvr>
                                        <p:cTn id="19"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505200" y="1250629"/>
            <a:ext cx="8435603" cy="4192943"/>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体会感情，赏析写法</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文章前后两部分虽写于不同时期，时间跨度大，但形散神聚，前后格调一致，情感贯通，这是由于作者善于用线索将生活琐事串联起来。试分析本文有哪两条线索。</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本文的线索：一条是项脊轩的兴废变迁，一条是作者的思想感情变化。作者把经过选择的看似零散的材料集中到项脊轩里来，用这一小屋的历史把物境、人事和自己的所见、所闻、所感等等，有序地贯穿起来，用自己的思想感情把它们统摄起来，使这些本来互不关联的东西产生内部联系，使“形”“神”得到和谐统一。</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D1E01F91-D422-7048-9EDC-ACC1CEE5402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3853" y="1604866"/>
            <a:ext cx="2758750" cy="275875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106254189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505200" y="1250629"/>
            <a:ext cx="8435603" cy="5116272"/>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体会感情，赏析写法</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文章第二、三段共写了哪几件事？这几件事都是写“悲”的，其在情感的表达上有什么不同？</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a:t>
            </a:r>
            <a:r>
              <a:rPr lang="en-US" altLang="zh-CN" sz="2000">
                <a:solidFill>
                  <a:srgbClr val="C00000"/>
                </a:solidFill>
                <a:latin typeface="Microsoft YaHei" panose="020b0503020204020204" pitchFamily="34" charset="-122"/>
                <a:ea typeface="Microsoft YaHei" panose="020b0503020204020204" pitchFamily="34" charset="-122"/>
              </a:rPr>
              <a:t>(1)</a:t>
            </a:r>
            <a:r>
              <a:rPr lang="zh-CN" altLang="en-US" sz="2000">
                <a:solidFill>
                  <a:srgbClr val="C00000"/>
                </a:solidFill>
                <a:latin typeface="Microsoft YaHei" panose="020b0503020204020204" pitchFamily="34" charset="-122"/>
                <a:ea typeface="Microsoft YaHei" panose="020b0503020204020204" pitchFamily="34" charset="-122"/>
              </a:rPr>
              <a:t>文章第二、三段共写了三件事：叔伯分家，大家庭崩溃；妪忆母亲，触动失母之悲；追念祖母，长号不自禁。</a:t>
            </a:r>
          </a:p>
          <a:p>
            <a:pPr>
              <a:lnSpc>
                <a:spcPct val="150000"/>
              </a:lnSpc>
            </a:pPr>
            <a:r>
              <a:rPr lang="en-US" altLang="zh-CN" sz="2000">
                <a:solidFill>
                  <a:srgbClr val="C00000"/>
                </a:solidFill>
                <a:latin typeface="Microsoft YaHei" panose="020b0503020204020204" pitchFamily="34" charset="-122"/>
                <a:ea typeface="Microsoft YaHei" panose="020b0503020204020204" pitchFamily="34" charset="-122"/>
              </a:rPr>
              <a:t>(2)</a:t>
            </a:r>
            <a:r>
              <a:rPr lang="zh-CN" altLang="en-US" sz="2000">
                <a:solidFill>
                  <a:srgbClr val="C00000"/>
                </a:solidFill>
                <a:latin typeface="Microsoft YaHei" panose="020b0503020204020204" pitchFamily="34" charset="-122"/>
                <a:ea typeface="Microsoft YaHei" panose="020b0503020204020204" pitchFamily="34" charset="-122"/>
              </a:rPr>
              <a:t>这三件事在情感的表达上不一致。写分家时，说“庭中始为篱，已为墙，凡再变矣”，只在客观的记叙中寄寓深深的感叹。忆母亲时，则“语未毕，余泣，妪亦泣”，情动于衷，却只是有泪无声，含蓄而有节制。思祖母时，则“令人长号不自禁”，如汹涌的潮水，直泻而出，完全失去了控制。由压抑转为外露，由平稳渐趋强烈，感情的抒发层次清楚，感情的发展脉络清晰。</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0C71611A-F8DF-DA4F-AA3B-0A566878ADF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3853" y="1604866"/>
            <a:ext cx="2758750" cy="275875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24189426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505200" y="1250629"/>
            <a:ext cx="8435603" cy="3731278"/>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体会感情，赏析写法</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文章最后一段是后来补写的，就全文而言，表达了作者怎样的感情？这一段在文中起到了什么作用？</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这一部分补记婚后与项脊轩有关的一段生活，主要表现作者丧妻前后欢乐和悲痛的感情。妻“时至轩中”“述诸小妹语”等写得如在眼前，而枇杷树“今已亭亭如盖矣”，感慨尤深，令人动容。这部分与前一部分虽然写于不同时期，但都是围绕项脊轩写家庭生活琐事，抒发自己或喜或悲的感情，前后格调一致，情感贯通，是一个不可分割的整体。</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DEB3C55F-BFA4-9945-9954-4A6AA4354C6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3853" y="1604866"/>
            <a:ext cx="2758750" cy="275875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272782693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505200" y="1250629"/>
            <a:ext cx="8435603" cy="3731278"/>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体会感情，赏析写法</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文章以记叙庭中那株枇杷树作结，这样的写法有什么好处？</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文章结尾，贵有余味。这篇文章的结尾，可以说是“言有尽而意无穷”。“庭有枇杷树，吾妻死之年所手植也。”看到枇杷树，就似乎看到了妻子的音容笑貌，就似乎听到了妻子的欢声笑语。由“亭亭如盖”的枇杷树，自然就会联想到当年亭亭玉立之人，可现在物虽在而人已逝去，占据作者心头的只是一片怅惘之情。结尾托物寓情，同时又点到“庭”，与题目“项脊轩志”相照应。言简意丰情深，耐人寻味。</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EDE4B6C0-FF3E-A948-8276-1E0642C48E8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3853" y="1604866"/>
            <a:ext cx="2758750" cy="275875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278881676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505200" y="1250629"/>
            <a:ext cx="8435603" cy="2346283"/>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体会感情，赏析写法</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清人王锡爵</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归公墓志铭</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评论归有光的文章“无意于感人，而欢愉惨恻之思，溢于言语之外”，指出归有光善于描写生活细节、平凡场景，往往能生动传神地表现出自己的情感。请按人物梳理文中细节描写的具体表现、人物对作者的情感态度以及作者流露出的情感。</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graphicFrame>
        <p:nvGraphicFramePr>
          <p:cNvPr id="2" name="表格 1">
            <a:extLst>
              <a:ext uri="{FF2B5EF4-FFF2-40B4-BE49-F238E27FC236}">
                <a16:creationId xmlns:a16="http://schemas.microsoft.com/office/drawing/2014/main" id="{2F51297B-3EFF-E34F-985A-218600CF0A02}"/>
              </a:ext>
            </a:extLst>
          </p:cNvPr>
          <p:cNvGraphicFramePr>
            <a:graphicFrameLocks noGrp="1"/>
          </p:cNvGraphicFramePr>
          <p:nvPr>
            <p:extLst>
              <p:ext uri="{D42A27DB-BD31-4B8C-83A1-F6EECF244321}">
                <p14:modId xmlns:p14="http://schemas.microsoft.com/office/powerpoint/2010/main" val="2467973135"/>
              </p:ext>
            </p:extLst>
          </p:nvPr>
        </p:nvGraphicFramePr>
        <p:xfrm>
          <a:off x="3594102" y="3737969"/>
          <a:ext cx="8435603" cy="2880360"/>
        </p:xfrm>
        <a:graphic>
          <a:graphicData uri="http://schemas.openxmlformats.org/drawingml/2006/table">
            <a:tbl>
              <a:tblPr>
                <a:tableStyleId>{5C22544A-7EE6-4342-B048-85BDC9FD1C3A}</a:tableStyleId>
              </a:tblPr>
              <a:tblGrid>
                <a:gridCol w="938183">
                  <a:extLst>
                    <a:ext uri="{9D8B030D-6E8A-4147-A177-3AD203B41FA5}">
                      <a16:colId xmlns:a16="http://schemas.microsoft.com/office/drawing/2014/main" val="3576991503"/>
                    </a:ext>
                  </a:extLst>
                </a:gridCol>
                <a:gridCol w="1793586">
                  <a:extLst>
                    <a:ext uri="{9D8B030D-6E8A-4147-A177-3AD203B41FA5}">
                      <a16:colId xmlns:a16="http://schemas.microsoft.com/office/drawing/2014/main" val="4031044742"/>
                    </a:ext>
                  </a:extLst>
                </a:gridCol>
                <a:gridCol w="2282223">
                  <a:extLst>
                    <a:ext uri="{9D8B030D-6E8A-4147-A177-3AD203B41FA5}">
                      <a16:colId xmlns:a16="http://schemas.microsoft.com/office/drawing/2014/main" val="297568564"/>
                    </a:ext>
                  </a:extLst>
                </a:gridCol>
                <a:gridCol w="3421611">
                  <a:extLst>
                    <a:ext uri="{9D8B030D-6E8A-4147-A177-3AD203B41FA5}">
                      <a16:colId xmlns:a16="http://schemas.microsoft.com/office/drawing/2014/main" val="3454955685"/>
                    </a:ext>
                  </a:extLst>
                </a:gridCol>
              </a:tblGrid>
              <a:tr h="0">
                <a:tc>
                  <a:txBody>
                    <a:bodyPr vert="horz" wrap="square"/>
                    <a:lstStyle/>
                    <a:p>
                      <a:pPr algn="ctr">
                        <a:lnSpc>
                          <a:spcPct val="150000"/>
                        </a:lnSpc>
                        <a:tabLst>
                          <a:tab pos="2250440"/>
                        </a:tabLst>
                      </a:pPr>
                      <a:r>
                        <a:rPr lang="zh-CN" sz="1800" kern="100">
                          <a:solidFill>
                            <a:schemeClr val="bg1"/>
                          </a:solidFill>
                          <a:effectLst/>
                          <a:latin typeface="Microsoft YaHei" panose="020b0503020204020204" pitchFamily="34" charset="-122"/>
                          <a:ea typeface="Microsoft YaHei" panose="020b0503020204020204" pitchFamily="34" charset="-122"/>
                        </a:rPr>
                        <a:t>人物</a:t>
                      </a:r>
                      <a:endParaRPr lang="zh-CN" sz="1800" kern="100">
                        <a:solidFill>
                          <a:schemeClr val="bg1"/>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solidFill>
                      <a:schemeClr val="tx1"/>
                    </a:solidFill>
                  </a:tcPr>
                </a:tc>
                <a:tc>
                  <a:txBody>
                    <a:bodyPr vert="horz" wrap="square"/>
                    <a:lstStyle/>
                    <a:p>
                      <a:pPr algn="ctr">
                        <a:lnSpc>
                          <a:spcPct val="150000"/>
                        </a:lnSpc>
                        <a:tabLst>
                          <a:tab pos="2250440"/>
                        </a:tabLst>
                      </a:pPr>
                      <a:r>
                        <a:rPr lang="zh-CN" sz="1800" kern="100">
                          <a:solidFill>
                            <a:schemeClr val="bg1"/>
                          </a:solidFill>
                          <a:effectLst/>
                          <a:latin typeface="Microsoft YaHei" panose="020b0503020204020204" pitchFamily="34" charset="-122"/>
                          <a:ea typeface="Microsoft YaHei" panose="020b0503020204020204" pitchFamily="34" charset="-122"/>
                        </a:rPr>
                        <a:t>细节描写的</a:t>
                      </a:r>
                    </a:p>
                    <a:p>
                      <a:pPr algn="ctr">
                        <a:lnSpc>
                          <a:spcPct val="150000"/>
                        </a:lnSpc>
                        <a:tabLst>
                          <a:tab pos="2250440"/>
                        </a:tabLst>
                      </a:pPr>
                      <a:r>
                        <a:rPr lang="zh-CN" sz="1800" kern="100">
                          <a:solidFill>
                            <a:schemeClr val="bg1"/>
                          </a:solidFill>
                          <a:effectLst/>
                          <a:latin typeface="Microsoft YaHei" panose="020b0503020204020204" pitchFamily="34" charset="-122"/>
                          <a:ea typeface="Microsoft YaHei" panose="020b0503020204020204" pitchFamily="34" charset="-122"/>
                        </a:rPr>
                        <a:t>具体表现</a:t>
                      </a:r>
                      <a:endParaRPr lang="zh-CN" sz="1800" kern="100">
                        <a:solidFill>
                          <a:schemeClr val="bg1"/>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solidFill>
                      <a:schemeClr val="tx1"/>
                    </a:solidFill>
                  </a:tcPr>
                </a:tc>
                <a:tc>
                  <a:txBody>
                    <a:bodyPr vert="horz" wrap="square"/>
                    <a:lstStyle/>
                    <a:p>
                      <a:pPr algn="ctr">
                        <a:lnSpc>
                          <a:spcPct val="150000"/>
                        </a:lnSpc>
                        <a:tabLst>
                          <a:tab pos="2250440"/>
                        </a:tabLst>
                      </a:pPr>
                      <a:r>
                        <a:rPr lang="zh-CN" sz="1800" kern="100">
                          <a:solidFill>
                            <a:schemeClr val="bg1"/>
                          </a:solidFill>
                          <a:effectLst/>
                          <a:latin typeface="Microsoft YaHei" panose="020b0503020204020204" pitchFamily="34" charset="-122"/>
                          <a:ea typeface="Microsoft YaHei" panose="020b0503020204020204" pitchFamily="34" charset="-122"/>
                        </a:rPr>
                        <a:t>人物对作者</a:t>
                      </a:r>
                    </a:p>
                    <a:p>
                      <a:pPr algn="ctr">
                        <a:lnSpc>
                          <a:spcPct val="150000"/>
                        </a:lnSpc>
                        <a:tabLst>
                          <a:tab pos="2250440"/>
                        </a:tabLst>
                      </a:pPr>
                      <a:r>
                        <a:rPr lang="zh-CN" sz="1800" kern="100">
                          <a:solidFill>
                            <a:schemeClr val="bg1"/>
                          </a:solidFill>
                          <a:effectLst/>
                          <a:latin typeface="Microsoft YaHei" panose="020b0503020204020204" pitchFamily="34" charset="-122"/>
                          <a:ea typeface="Microsoft YaHei" panose="020b0503020204020204" pitchFamily="34" charset="-122"/>
                        </a:rPr>
                        <a:t>的情感态度</a:t>
                      </a:r>
                      <a:endParaRPr lang="zh-CN" sz="1800" kern="100">
                        <a:solidFill>
                          <a:schemeClr val="bg1"/>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solidFill>
                      <a:schemeClr val="tx1"/>
                    </a:solidFill>
                  </a:tcPr>
                </a:tc>
                <a:tc>
                  <a:txBody>
                    <a:bodyPr vert="horz" wrap="square"/>
                    <a:lstStyle/>
                    <a:p>
                      <a:pPr algn="ctr">
                        <a:lnSpc>
                          <a:spcPct val="150000"/>
                        </a:lnSpc>
                        <a:tabLst>
                          <a:tab pos="2250440"/>
                        </a:tabLst>
                      </a:pPr>
                      <a:r>
                        <a:rPr lang="zh-CN" sz="1800" kern="100">
                          <a:solidFill>
                            <a:schemeClr val="bg1"/>
                          </a:solidFill>
                          <a:effectLst/>
                          <a:latin typeface="Microsoft YaHei" panose="020b0503020204020204" pitchFamily="34" charset="-122"/>
                          <a:ea typeface="Microsoft YaHei" panose="020b0503020204020204" pitchFamily="34" charset="-122"/>
                        </a:rPr>
                        <a:t>作者的情感</a:t>
                      </a:r>
                      <a:endParaRPr lang="zh-CN" sz="1800" kern="100">
                        <a:solidFill>
                          <a:schemeClr val="bg1"/>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solidFill>
                      <a:schemeClr val="tx1"/>
                    </a:solidFill>
                  </a:tcPr>
                </a:tc>
                <a:extLst>
                  <a:ext uri="{0D108BD9-81ED-4DB2-BD59-A6C34878D82A}">
                    <a16:rowId xmlns:a16="http://schemas.microsoft.com/office/drawing/2014/main" val="725335695"/>
                  </a:ext>
                </a:extLst>
              </a:tr>
              <a:tr h="0">
                <a:tc>
                  <a:txBody>
                    <a:bodyPr vert="horz" wrap="square"/>
                    <a:lstStyle/>
                    <a:p>
                      <a:pPr algn="ctr">
                        <a:lnSpc>
                          <a:spcPct val="150000"/>
                        </a:lnSpc>
                        <a:tabLst>
                          <a:tab pos="2250440"/>
                        </a:tabLst>
                      </a:pPr>
                      <a:r>
                        <a:rPr lang="zh-CN" sz="1800" kern="100">
                          <a:solidFill>
                            <a:schemeClr val="bg1"/>
                          </a:solidFill>
                          <a:effectLst/>
                          <a:latin typeface="Microsoft YaHei" panose="020b0503020204020204" pitchFamily="34" charset="-122"/>
                          <a:ea typeface="Microsoft YaHei" panose="020b0503020204020204" pitchFamily="34" charset="-122"/>
                        </a:rPr>
                        <a:t>母亲</a:t>
                      </a:r>
                      <a:endParaRPr lang="zh-CN" sz="1800" kern="100">
                        <a:solidFill>
                          <a:schemeClr val="bg1"/>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solidFill>
                      <a:schemeClr val="tx1"/>
                    </a:solidFill>
                  </a:tcPr>
                </a:tc>
                <a:tc>
                  <a:txBody>
                    <a:bodyPr vert="horz" wrap="square"/>
                    <a:lstStyle/>
                    <a:p>
                      <a:pPr algn="ctr">
                        <a:lnSpc>
                          <a:spcPct val="150000"/>
                        </a:lnSpc>
                        <a:tabLst>
                          <a:tab pos="2250440"/>
                        </a:tabLst>
                      </a:pPr>
                      <a:r>
                        <a:rPr lang="zh-CN" sz="1800" kern="100">
                          <a:solidFill>
                            <a:srgbClr val="C00000"/>
                          </a:solidFill>
                          <a:effectLst/>
                          <a:latin typeface="Microsoft YaHei" panose="020b0503020204020204" pitchFamily="34" charset="-122"/>
                          <a:ea typeface="Microsoft YaHei" panose="020b0503020204020204" pitchFamily="34" charset="-122"/>
                        </a:rPr>
                        <a:t>以指叩门扉</a:t>
                      </a:r>
                      <a:endParaRPr lang="zh-CN" sz="18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tc>
                  <a:txBody>
                    <a:bodyPr vert="horz" wrap="square"/>
                    <a:lstStyle/>
                    <a:p>
                      <a:pPr algn="ctr">
                        <a:lnSpc>
                          <a:spcPct val="150000"/>
                        </a:lnSpc>
                        <a:tabLst>
                          <a:tab pos="2250440"/>
                        </a:tabLst>
                      </a:pPr>
                      <a:r>
                        <a:rPr lang="zh-CN" sz="1800" kern="100">
                          <a:solidFill>
                            <a:srgbClr val="C00000"/>
                          </a:solidFill>
                          <a:effectLst/>
                          <a:latin typeface="Microsoft YaHei" panose="020b0503020204020204" pitchFamily="34" charset="-122"/>
                          <a:ea typeface="Microsoft YaHei" panose="020b0503020204020204" pitchFamily="34" charset="-122"/>
                        </a:rPr>
                        <a:t>关怀</a:t>
                      </a:r>
                      <a:endParaRPr lang="zh-CN" sz="18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tc>
                  <a:txBody>
                    <a:bodyPr vert="horz" wrap="square"/>
                    <a:lstStyle/>
                    <a:p>
                      <a:pPr algn="ctr">
                        <a:lnSpc>
                          <a:spcPct val="150000"/>
                        </a:lnSpc>
                        <a:tabLst>
                          <a:tab pos="2250440"/>
                        </a:tabLst>
                      </a:pPr>
                      <a:r>
                        <a:rPr lang="zh-CN" sz="1800" kern="100">
                          <a:solidFill>
                            <a:srgbClr val="C00000"/>
                          </a:solidFill>
                          <a:effectLst/>
                          <a:latin typeface="Microsoft YaHei" panose="020b0503020204020204" pitchFamily="34" charset="-122"/>
                          <a:ea typeface="Microsoft YaHei" panose="020b0503020204020204" pitchFamily="34" charset="-122"/>
                        </a:rPr>
                        <a:t>母爱难忘</a:t>
                      </a:r>
                      <a:r>
                        <a:rPr lang="en-US" sz="1800" kern="100">
                          <a:solidFill>
                            <a:srgbClr val="C00000"/>
                          </a:solidFill>
                          <a:effectLst/>
                          <a:latin typeface="Microsoft YaHei" panose="020b0503020204020204" pitchFamily="34" charset="-122"/>
                          <a:ea typeface="Microsoft YaHei" panose="020b0503020204020204" pitchFamily="34" charset="-122"/>
                        </a:rPr>
                        <a:t>(“</a:t>
                      </a:r>
                      <a:r>
                        <a:rPr lang="zh-CN" sz="1800" kern="100">
                          <a:solidFill>
                            <a:srgbClr val="C00000"/>
                          </a:solidFill>
                          <a:effectLst/>
                          <a:latin typeface="Microsoft YaHei" panose="020b0503020204020204" pitchFamily="34" charset="-122"/>
                          <a:ea typeface="Microsoft YaHei" panose="020b0503020204020204" pitchFamily="34" charset="-122"/>
                        </a:rPr>
                        <a:t>余泣</a:t>
                      </a:r>
                      <a:r>
                        <a:rPr lang="en-US" sz="1800" kern="100">
                          <a:solidFill>
                            <a:srgbClr val="C00000"/>
                          </a:solidFill>
                          <a:effectLst/>
                          <a:latin typeface="Microsoft YaHei" panose="020b0503020204020204" pitchFamily="34" charset="-122"/>
                          <a:ea typeface="Microsoft YaHei" panose="020b0503020204020204" pitchFamily="34" charset="-122"/>
                        </a:rPr>
                        <a:t>”)</a:t>
                      </a:r>
                      <a:endParaRPr lang="zh-CN" sz="18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extLst>
                  <a:ext uri="{0D108BD9-81ED-4DB2-BD59-A6C34878D82A}">
                    <a16:rowId xmlns:a16="http://schemas.microsoft.com/office/drawing/2014/main" val="2375485995"/>
                  </a:ext>
                </a:extLst>
              </a:tr>
              <a:tr h="0">
                <a:tc>
                  <a:txBody>
                    <a:bodyPr vert="horz" wrap="square"/>
                    <a:lstStyle/>
                    <a:p>
                      <a:pPr algn="ctr">
                        <a:lnSpc>
                          <a:spcPct val="150000"/>
                        </a:lnSpc>
                        <a:tabLst>
                          <a:tab pos="2250440"/>
                        </a:tabLst>
                      </a:pPr>
                      <a:r>
                        <a:rPr lang="zh-CN" sz="1800" kern="100">
                          <a:solidFill>
                            <a:schemeClr val="bg1"/>
                          </a:solidFill>
                          <a:effectLst/>
                          <a:latin typeface="Microsoft YaHei" panose="020b0503020204020204" pitchFamily="34" charset="-122"/>
                          <a:ea typeface="Microsoft YaHei" panose="020b0503020204020204" pitchFamily="34" charset="-122"/>
                        </a:rPr>
                        <a:t>祖母</a:t>
                      </a:r>
                      <a:endParaRPr lang="zh-CN" sz="1800" kern="100">
                        <a:solidFill>
                          <a:schemeClr val="bg1"/>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solidFill>
                      <a:schemeClr val="tx1"/>
                    </a:solidFill>
                  </a:tcPr>
                </a:tc>
                <a:tc>
                  <a:txBody>
                    <a:bodyPr vert="horz" wrap="square"/>
                    <a:lstStyle/>
                    <a:p>
                      <a:pPr algn="ctr">
                        <a:lnSpc>
                          <a:spcPct val="150000"/>
                        </a:lnSpc>
                        <a:tabLst>
                          <a:tab pos="2250440"/>
                        </a:tabLst>
                      </a:pPr>
                      <a:r>
                        <a:rPr lang="zh-CN" sz="1800" kern="100">
                          <a:solidFill>
                            <a:srgbClr val="C00000"/>
                          </a:solidFill>
                          <a:effectLst/>
                          <a:latin typeface="Microsoft YaHei" panose="020b0503020204020204" pitchFamily="34" charset="-122"/>
                          <a:ea typeface="Microsoft YaHei" panose="020b0503020204020204" pitchFamily="34" charset="-122"/>
                        </a:rPr>
                        <a:t>阖门、持笏</a:t>
                      </a:r>
                      <a:endParaRPr lang="zh-CN" sz="18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tc>
                  <a:txBody>
                    <a:bodyPr vert="horz" wrap="square"/>
                    <a:lstStyle/>
                    <a:p>
                      <a:pPr algn="ctr">
                        <a:lnSpc>
                          <a:spcPct val="150000"/>
                        </a:lnSpc>
                        <a:tabLst>
                          <a:tab pos="2250440"/>
                        </a:tabLst>
                      </a:pPr>
                      <a:r>
                        <a:rPr lang="zh-CN" sz="1800" kern="100">
                          <a:solidFill>
                            <a:srgbClr val="C00000"/>
                          </a:solidFill>
                          <a:effectLst/>
                          <a:latin typeface="Microsoft YaHei" panose="020b0503020204020204" pitchFamily="34" charset="-122"/>
                          <a:ea typeface="Microsoft YaHei" panose="020b0503020204020204" pitchFamily="34" charset="-122"/>
                        </a:rPr>
                        <a:t>关怀、怜</a:t>
                      </a:r>
                    </a:p>
                    <a:p>
                      <a:pPr algn="ctr">
                        <a:lnSpc>
                          <a:spcPct val="150000"/>
                        </a:lnSpc>
                        <a:tabLst>
                          <a:tab pos="2250440"/>
                        </a:tabLst>
                      </a:pPr>
                      <a:r>
                        <a:rPr lang="zh-CN" sz="1800" kern="100">
                          <a:solidFill>
                            <a:srgbClr val="C00000"/>
                          </a:solidFill>
                          <a:effectLst/>
                          <a:latin typeface="Microsoft YaHei" panose="020b0503020204020204" pitchFamily="34" charset="-122"/>
                          <a:ea typeface="Microsoft YaHei" panose="020b0503020204020204" pitchFamily="34" charset="-122"/>
                        </a:rPr>
                        <a:t>爱、期待</a:t>
                      </a:r>
                      <a:endParaRPr lang="zh-CN" sz="18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tc>
                  <a:txBody>
                    <a:bodyPr vert="horz" wrap="square"/>
                    <a:lstStyle/>
                    <a:p>
                      <a:pPr algn="ctr">
                        <a:lnSpc>
                          <a:spcPct val="150000"/>
                        </a:lnSpc>
                        <a:tabLst>
                          <a:tab pos="2250440"/>
                        </a:tabLst>
                      </a:pPr>
                      <a:r>
                        <a:rPr lang="zh-CN" sz="1800" kern="100">
                          <a:solidFill>
                            <a:srgbClr val="C00000"/>
                          </a:solidFill>
                          <a:effectLst/>
                          <a:latin typeface="Microsoft YaHei" panose="020b0503020204020204" pitchFamily="34" charset="-122"/>
                          <a:ea typeface="Microsoft YaHei" panose="020b0503020204020204" pitchFamily="34" charset="-122"/>
                        </a:rPr>
                        <a:t>遗教难忘</a:t>
                      </a:r>
                      <a:r>
                        <a:rPr lang="en-US" sz="1800" kern="100">
                          <a:solidFill>
                            <a:srgbClr val="C00000"/>
                          </a:solidFill>
                          <a:effectLst/>
                          <a:latin typeface="Microsoft YaHei" panose="020b0503020204020204" pitchFamily="34" charset="-122"/>
                          <a:ea typeface="Microsoft YaHei" panose="020b0503020204020204" pitchFamily="34" charset="-122"/>
                        </a:rPr>
                        <a:t>(“</a:t>
                      </a:r>
                      <a:r>
                        <a:rPr lang="zh-CN" sz="1800" kern="100">
                          <a:solidFill>
                            <a:srgbClr val="C00000"/>
                          </a:solidFill>
                          <a:effectLst/>
                          <a:latin typeface="Microsoft YaHei" panose="020b0503020204020204" pitchFamily="34" charset="-122"/>
                          <a:ea typeface="Microsoft YaHei" panose="020b0503020204020204" pitchFamily="34" charset="-122"/>
                        </a:rPr>
                        <a:t>长号不自禁</a:t>
                      </a:r>
                      <a:r>
                        <a:rPr lang="en-US" sz="1800" kern="100">
                          <a:solidFill>
                            <a:srgbClr val="C00000"/>
                          </a:solidFill>
                          <a:effectLst/>
                          <a:latin typeface="Microsoft YaHei" panose="020b0503020204020204" pitchFamily="34" charset="-122"/>
                          <a:ea typeface="Microsoft YaHei" panose="020b0503020204020204" pitchFamily="34" charset="-122"/>
                        </a:rPr>
                        <a:t>”)</a:t>
                      </a:r>
                      <a:endParaRPr lang="zh-CN" sz="18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extLst>
                  <a:ext uri="{0D108BD9-81ED-4DB2-BD59-A6C34878D82A}">
                    <a16:rowId xmlns:a16="http://schemas.microsoft.com/office/drawing/2014/main" val="3764120134"/>
                  </a:ext>
                </a:extLst>
              </a:tr>
              <a:tr h="0">
                <a:tc>
                  <a:txBody>
                    <a:bodyPr vert="horz" wrap="square"/>
                    <a:lstStyle/>
                    <a:p>
                      <a:pPr algn="ctr">
                        <a:lnSpc>
                          <a:spcPct val="150000"/>
                        </a:lnSpc>
                        <a:tabLst>
                          <a:tab pos="2250440"/>
                        </a:tabLst>
                      </a:pPr>
                      <a:r>
                        <a:rPr lang="zh-CN" sz="1800" kern="100">
                          <a:solidFill>
                            <a:schemeClr val="bg1"/>
                          </a:solidFill>
                          <a:effectLst/>
                          <a:latin typeface="Microsoft YaHei" panose="020b0503020204020204" pitchFamily="34" charset="-122"/>
                          <a:ea typeface="Microsoft YaHei" panose="020b0503020204020204" pitchFamily="34" charset="-122"/>
                        </a:rPr>
                        <a:t>妻子</a:t>
                      </a:r>
                      <a:endParaRPr lang="zh-CN" sz="1800" kern="100">
                        <a:solidFill>
                          <a:schemeClr val="bg1"/>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solidFill>
                      <a:schemeClr val="tx1"/>
                    </a:solidFill>
                  </a:tcPr>
                </a:tc>
                <a:tc>
                  <a:txBody>
                    <a:bodyPr vert="horz" wrap="square"/>
                    <a:lstStyle/>
                    <a:p>
                      <a:pPr algn="ctr">
                        <a:lnSpc>
                          <a:spcPct val="150000"/>
                        </a:lnSpc>
                        <a:tabLst>
                          <a:tab pos="2250440"/>
                        </a:tabLst>
                      </a:pPr>
                      <a:r>
                        <a:rPr lang="zh-CN" sz="1800" kern="100">
                          <a:solidFill>
                            <a:srgbClr val="C00000"/>
                          </a:solidFill>
                          <a:effectLst/>
                          <a:latin typeface="Microsoft YaHei" panose="020b0503020204020204" pitchFamily="34" charset="-122"/>
                          <a:ea typeface="Microsoft YaHei" panose="020b0503020204020204" pitchFamily="34" charset="-122"/>
                        </a:rPr>
                        <a:t>问古事、学书</a:t>
                      </a:r>
                      <a:endParaRPr lang="zh-CN" sz="18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tc>
                  <a:txBody>
                    <a:bodyPr vert="horz" wrap="square"/>
                    <a:lstStyle/>
                    <a:p>
                      <a:pPr algn="ctr">
                        <a:lnSpc>
                          <a:spcPct val="150000"/>
                        </a:lnSpc>
                        <a:tabLst>
                          <a:tab pos="2250440"/>
                        </a:tabLst>
                      </a:pPr>
                      <a:r>
                        <a:rPr lang="zh-CN" sz="1800" kern="100">
                          <a:solidFill>
                            <a:srgbClr val="C00000"/>
                          </a:solidFill>
                          <a:effectLst/>
                          <a:latin typeface="Microsoft YaHei" panose="020b0503020204020204" pitchFamily="34" charset="-122"/>
                          <a:ea typeface="Microsoft YaHei" panose="020b0503020204020204" pitchFamily="34" charset="-122"/>
                        </a:rPr>
                        <a:t>快乐、真挚</a:t>
                      </a:r>
                      <a:endParaRPr lang="zh-CN" sz="18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tc>
                  <a:txBody>
                    <a:bodyPr vert="horz" wrap="square"/>
                    <a:lstStyle/>
                    <a:p>
                      <a:pPr algn="l">
                        <a:lnSpc>
                          <a:spcPct val="150000"/>
                        </a:lnSpc>
                        <a:tabLst>
                          <a:tab pos="2250440"/>
                        </a:tabLst>
                      </a:pPr>
                      <a:r>
                        <a:rPr lang="zh-CN" sz="1800" kern="100">
                          <a:solidFill>
                            <a:srgbClr val="C00000"/>
                          </a:solidFill>
                          <a:effectLst/>
                          <a:latin typeface="Microsoft YaHei" panose="020b0503020204020204" pitchFamily="34" charset="-122"/>
                          <a:ea typeface="Microsoft YaHei" panose="020b0503020204020204" pitchFamily="34" charset="-122"/>
                        </a:rPr>
                        <a:t>恩爱难忘</a:t>
                      </a:r>
                      <a:r>
                        <a:rPr lang="en-US" sz="1800" kern="100">
                          <a:solidFill>
                            <a:srgbClr val="C00000"/>
                          </a:solidFill>
                          <a:effectLst/>
                          <a:latin typeface="Microsoft YaHei" panose="020b0503020204020204" pitchFamily="34" charset="-122"/>
                          <a:ea typeface="Microsoft YaHei" panose="020b0503020204020204" pitchFamily="34" charset="-122"/>
                        </a:rPr>
                        <a:t>(“</a:t>
                      </a:r>
                      <a:r>
                        <a:rPr lang="zh-CN" sz="1800" kern="100">
                          <a:solidFill>
                            <a:srgbClr val="C00000"/>
                          </a:solidFill>
                          <a:effectLst/>
                          <a:latin typeface="Microsoft YaHei" panose="020b0503020204020204" pitchFamily="34" charset="-122"/>
                          <a:ea typeface="Microsoft YaHei" panose="020b0503020204020204" pitchFamily="34" charset="-122"/>
                        </a:rPr>
                        <a:t>室坏不修</a:t>
                      </a:r>
                      <a:r>
                        <a:rPr lang="en-US" sz="1800" kern="100">
                          <a:solidFill>
                            <a:srgbClr val="C00000"/>
                          </a:solidFill>
                          <a:effectLst/>
                          <a:latin typeface="Microsoft YaHei" panose="020b0503020204020204" pitchFamily="34" charset="-122"/>
                          <a:ea typeface="Microsoft YaHei" panose="020b0503020204020204" pitchFamily="34" charset="-122"/>
                        </a:rPr>
                        <a:t>”“</a:t>
                      </a:r>
                      <a:r>
                        <a:rPr lang="zh-CN" sz="1800" kern="100">
                          <a:solidFill>
                            <a:srgbClr val="C00000"/>
                          </a:solidFill>
                          <a:effectLst/>
                          <a:latin typeface="Microsoft YaHei" panose="020b0503020204020204" pitchFamily="34" charset="-122"/>
                          <a:ea typeface="Microsoft YaHei" panose="020b0503020204020204" pitchFamily="34" charset="-122"/>
                        </a:rPr>
                        <a:t>亭亭如盖</a:t>
                      </a:r>
                      <a:r>
                        <a:rPr lang="en-US" sz="1800" kern="100">
                          <a:solidFill>
                            <a:srgbClr val="C00000"/>
                          </a:solidFill>
                          <a:effectLst/>
                          <a:latin typeface="Microsoft YaHei" panose="020b0503020204020204" pitchFamily="34" charset="-122"/>
                          <a:ea typeface="Microsoft YaHei" panose="020b0503020204020204" pitchFamily="34" charset="-122"/>
                        </a:rPr>
                        <a:t>”)</a:t>
                      </a:r>
                      <a:endParaRPr lang="zh-CN" sz="18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extLst>
                  <a:ext uri="{0D108BD9-81ED-4DB2-BD59-A6C34878D82A}">
                    <a16:rowId xmlns:a16="http://schemas.microsoft.com/office/drawing/2014/main" val="316812573"/>
                  </a:ext>
                </a:extLst>
              </a:tr>
            </a:tbl>
          </a:graphicData>
        </a:graphic>
      </p:graphicFrame>
      <p:pic>
        <p:nvPicPr>
          <p:cNvPr id="6" name="图片 5">
            <a:extLst>
              <a:ext uri="{FF2B5EF4-FFF2-40B4-BE49-F238E27FC236}">
                <a16:creationId xmlns:a16="http://schemas.microsoft.com/office/drawing/2014/main" id="{02CCE4A4-6BF5-B04C-91A7-E7BDE5E01A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3853" y="1604866"/>
            <a:ext cx="2758750" cy="275875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411627022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dissolv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505200" y="1250629"/>
            <a:ext cx="8435603" cy="326954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分析本文的写作特点 </a:t>
            </a:r>
            <a:endPar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endParaRP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明确    ①善于撷取生活中的细节和场面来表现人物。</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如：图书满架、小鸟时来、明月半墙、桂影班驳、老妪的神情、母亲的慈爱等。 </a:t>
            </a:r>
            <a:b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br>
            <a:r>
              <a:rPr lang="zh-CN" altLang="en-US" sz="2000" b="1">
                <a:solidFill>
                  <a:srgbClr val="C00000"/>
                </a:solidFill>
                <a:latin typeface="Microsoft YaHei" panose="020b0503020204020204" pitchFamily="34" charset="-122"/>
                <a:ea typeface="Microsoft YaHei" panose="020b0503020204020204" pitchFamily="34" charset="-122"/>
              </a:rPr>
              <a:t>②结构严谨、文脉贯通。</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围绕项脊轩来写，又用或喜或悲的感情作为贯通全文的“意脉”，使看似散漫无章的生活琐事就构成了一个有机的整体。 </a:t>
            </a:r>
            <a:b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br>
            <a:r>
              <a:rPr lang="zh-CN" altLang="en-US" sz="2000" b="1">
                <a:solidFill>
                  <a:srgbClr val="C00000"/>
                </a:solidFill>
                <a:latin typeface="Microsoft YaHei" panose="020b0503020204020204" pitchFamily="34" charset="-122"/>
                <a:ea typeface="Microsoft YaHei" panose="020b0503020204020204" pitchFamily="34" charset="-122"/>
              </a:rPr>
              <a:t>③语言委婉含蓄，清新淡雅，感情浓郁真挚。</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庭有枇杷树，吾妻死之年所手植也，今已亭亭如盖矣。 </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B7057DCA-9F6C-924A-BA09-6367350143C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3853" y="1604866"/>
            <a:ext cx="2758750" cy="275875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72663613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63764" y="653274"/>
            <a:ext cx="11432803" cy="5958170"/>
          </a:xfrm>
          <a:prstGeom prst="rect">
            <a:avLst/>
          </a:prstGeom>
          <a:noFill/>
        </p:spPr>
        <p:txBody>
          <a:bodyPr wrap="square" rtlCol="0">
            <a:spAutoFit/>
          </a:bodyPr>
          <a:lstStyle/>
          <a:p>
            <a:pPr>
              <a:lnSpc>
                <a:spcPct val="150000"/>
              </a:lnSpc>
            </a:pP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对比阅读</a:t>
            </a:r>
          </a:p>
          <a:p>
            <a:pPr indent="457200" algn="ctr">
              <a:lnSpc>
                <a:spcPct val="150000"/>
              </a:lnSpc>
            </a:pPr>
            <a:r>
              <a:rPr lang="zh-CN" altLang="en-US" sz="1600">
                <a:solidFill>
                  <a:schemeClr val="tx1">
                    <a:lumMod val="65000"/>
                    <a:lumOff val="35000"/>
                  </a:schemeClr>
                </a:solidFill>
                <a:latin typeface="KaiTi" panose="02010609060101010101" pitchFamily="49" charset="-122"/>
                <a:ea typeface="KaiTi" panose="02010609060101010101" pitchFamily="49" charset="-122"/>
              </a:rPr>
              <a:t>先妣事略</a:t>
            </a:r>
          </a:p>
          <a:p>
            <a:pPr indent="457200" algn="ctr">
              <a:lnSpc>
                <a:spcPct val="150000"/>
              </a:lnSpc>
            </a:pPr>
            <a:r>
              <a:rPr lang="en-US" altLang="zh-CN" sz="1600">
                <a:solidFill>
                  <a:schemeClr val="tx1">
                    <a:lumMod val="65000"/>
                    <a:lumOff val="35000"/>
                  </a:schemeClr>
                </a:solidFill>
                <a:latin typeface="KaiTi" panose="02010609060101010101" pitchFamily="49" charset="-122"/>
                <a:ea typeface="KaiTi" panose="02010609060101010101" pitchFamily="49" charset="-122"/>
              </a:rPr>
              <a:t>[</a:t>
            </a:r>
            <a:r>
              <a:rPr lang="zh-CN" altLang="en-US" sz="1600">
                <a:solidFill>
                  <a:schemeClr val="tx1">
                    <a:lumMod val="65000"/>
                    <a:lumOff val="35000"/>
                  </a:schemeClr>
                </a:solidFill>
                <a:latin typeface="KaiTi" panose="02010609060101010101" pitchFamily="49" charset="-122"/>
                <a:ea typeface="KaiTi" panose="02010609060101010101" pitchFamily="49" charset="-122"/>
              </a:rPr>
              <a:t>明</a:t>
            </a:r>
            <a:r>
              <a:rPr lang="en-US" altLang="zh-CN" sz="1600">
                <a:solidFill>
                  <a:schemeClr val="tx1">
                    <a:lumMod val="65000"/>
                    <a:lumOff val="35000"/>
                  </a:schemeClr>
                </a:solidFill>
                <a:latin typeface="KaiTi" panose="02010609060101010101" pitchFamily="49" charset="-122"/>
                <a:ea typeface="KaiTi" panose="02010609060101010101" pitchFamily="49" charset="-122"/>
              </a:rPr>
              <a:t>]</a:t>
            </a:r>
            <a:r>
              <a:rPr lang="zh-CN" altLang="en-US" sz="1600">
                <a:solidFill>
                  <a:schemeClr val="tx1">
                    <a:lumMod val="65000"/>
                    <a:lumOff val="35000"/>
                  </a:schemeClr>
                </a:solidFill>
                <a:latin typeface="KaiTi" panose="02010609060101010101" pitchFamily="49" charset="-122"/>
                <a:ea typeface="KaiTi" panose="02010609060101010101" pitchFamily="49" charset="-122"/>
              </a:rPr>
              <a:t>归有光</a:t>
            </a:r>
          </a:p>
          <a:p>
            <a:pPr indent="457200">
              <a:lnSpc>
                <a:spcPct val="150000"/>
              </a:lnSpc>
            </a:pPr>
            <a:r>
              <a:rPr lang="zh-CN" altLang="en-US" sz="1600">
                <a:solidFill>
                  <a:schemeClr val="tx1">
                    <a:lumMod val="65000"/>
                    <a:lumOff val="35000"/>
                  </a:schemeClr>
                </a:solidFill>
                <a:latin typeface="KaiTi" panose="02010609060101010101" pitchFamily="49" charset="-122"/>
                <a:ea typeface="KaiTi" panose="02010609060101010101" pitchFamily="49" charset="-122"/>
              </a:rPr>
              <a:t>先妣周孺人，弘治元年二月十一日生。年十六，来归。逾年，生女淑静。淑静者，大姊也。期而生有光；又期而生女子，殇一人，期而不育者一人；又逾年，生有尚，妊十二月；逾年，生淑顺；一岁，又生有功。孺人数顰蹙顾诸婢曰：“吾为多子苦。”老妪以杯水盛二螺进，曰：“饮此，后妊不数矣。”孺人举之尽，喑不能言。正德八年五月二十三日，孺人卒。诸儿见家人泣，则随之泣，然犹以为母寝也，伤哉！于是家人延画工画，出二子，命之曰：“鼻以上画有光，鼻以下画大姊。”以二子肖母也。</a:t>
            </a:r>
          </a:p>
          <a:p>
            <a:pPr indent="457200">
              <a:lnSpc>
                <a:spcPct val="150000"/>
              </a:lnSpc>
            </a:pPr>
            <a:r>
              <a:rPr lang="zh-CN" altLang="en-US" sz="1600">
                <a:solidFill>
                  <a:schemeClr val="tx1">
                    <a:lumMod val="65000"/>
                    <a:lumOff val="35000"/>
                  </a:schemeClr>
                </a:solidFill>
                <a:latin typeface="KaiTi" panose="02010609060101010101" pitchFamily="49" charset="-122"/>
                <a:ea typeface="KaiTi" panose="02010609060101010101" pitchFamily="49" charset="-122"/>
              </a:rPr>
              <a:t>孺人不忧米盐，乃劳苦若不谋夕①。冬月垆火炭屑，使婢子为团，累累暴阶下。室靡弃物，家无闲人。儿女大者攀衣，小者乳抱，手中纫缀不辍，户内洒然。遇僮奴有恩，虽至棰楚，皆不忍有后言。吴家桥②岁致鱼蟹饼饵，率人人得食。家中人闻吴家桥人至，皆喜</a:t>
            </a:r>
            <a:r>
              <a:rPr lang="en-US" altLang="zh-CN" sz="1600">
                <a:solidFill>
                  <a:schemeClr val="tx1">
                    <a:lumMod val="65000"/>
                    <a:lumOff val="35000"/>
                  </a:schemeClr>
                </a:solidFill>
                <a:latin typeface="KaiTi" panose="02010609060101010101" pitchFamily="49" charset="-122"/>
                <a:ea typeface="KaiTi" panose="02010609060101010101" pitchFamily="49" charset="-122"/>
              </a:rPr>
              <a:t>.</a:t>
            </a:r>
            <a:r>
              <a:rPr lang="zh-CN" altLang="en-US" sz="1600">
                <a:solidFill>
                  <a:schemeClr val="tx1">
                    <a:lumMod val="65000"/>
                    <a:lumOff val="35000"/>
                  </a:schemeClr>
                </a:solidFill>
                <a:latin typeface="KaiTi" panose="02010609060101010101" pitchFamily="49" charset="-122"/>
                <a:ea typeface="KaiTi" panose="02010609060101010101" pitchFamily="49" charset="-122"/>
              </a:rPr>
              <a:t>有光七岁，与从兄有嘉入学。每阴风细雨从兄辄留有光意恋恋不得留也孺人中夜觉寝促有光暗诵</a:t>
            </a:r>
            <a:r>
              <a:rPr lang="en-US" altLang="zh-CN" sz="1600">
                <a:solidFill>
                  <a:schemeClr val="tx1">
                    <a:lumMod val="65000"/>
                    <a:lumOff val="35000"/>
                  </a:schemeClr>
                </a:solidFill>
                <a:latin typeface="KaiTi" panose="02010609060101010101" pitchFamily="49" charset="-122"/>
                <a:ea typeface="KaiTi" panose="02010609060101010101" pitchFamily="49" charset="-122"/>
              </a:rPr>
              <a:t>《</a:t>
            </a:r>
            <a:r>
              <a:rPr lang="zh-CN" altLang="en-US" sz="1600">
                <a:solidFill>
                  <a:schemeClr val="tx1">
                    <a:lumMod val="65000"/>
                    <a:lumOff val="35000"/>
                  </a:schemeClr>
                </a:solidFill>
                <a:latin typeface="KaiTi" panose="02010609060101010101" pitchFamily="49" charset="-122"/>
                <a:ea typeface="KaiTi" panose="02010609060101010101" pitchFamily="49" charset="-122"/>
              </a:rPr>
              <a:t>孝经</a:t>
            </a:r>
            <a:r>
              <a:rPr lang="en-US" altLang="zh-CN" sz="1600">
                <a:solidFill>
                  <a:schemeClr val="tx1">
                    <a:lumMod val="65000"/>
                    <a:lumOff val="35000"/>
                  </a:schemeClr>
                </a:solidFill>
                <a:latin typeface="KaiTi" panose="02010609060101010101" pitchFamily="49" charset="-122"/>
                <a:ea typeface="KaiTi" panose="02010609060101010101" pitchFamily="49" charset="-122"/>
              </a:rPr>
              <a:t>》</a:t>
            </a:r>
            <a:r>
              <a:rPr lang="zh-CN" altLang="en-US" sz="1600">
                <a:solidFill>
                  <a:schemeClr val="tx1">
                    <a:lumMod val="65000"/>
                    <a:lumOff val="35000"/>
                  </a:schemeClr>
                </a:solidFill>
                <a:latin typeface="KaiTi" panose="02010609060101010101" pitchFamily="49" charset="-122"/>
                <a:ea typeface="KaiTi" panose="02010609060101010101" pitchFamily="49" charset="-122"/>
              </a:rPr>
              <a:t>即熟读无一字龃龉乃喜。</a:t>
            </a:r>
          </a:p>
          <a:p>
            <a:pPr indent="457200">
              <a:lnSpc>
                <a:spcPct val="150000"/>
              </a:lnSpc>
            </a:pPr>
            <a:r>
              <a:rPr lang="zh-CN" altLang="en-US" sz="1600">
                <a:solidFill>
                  <a:schemeClr val="tx1">
                    <a:lumMod val="65000"/>
                    <a:lumOff val="35000"/>
                  </a:schemeClr>
                </a:solidFill>
                <a:latin typeface="KaiTi" panose="02010609060101010101" pitchFamily="49" charset="-122"/>
                <a:ea typeface="KaiTi" panose="02010609060101010101" pitchFamily="49" charset="-122"/>
              </a:rPr>
              <a:t>孺人死十一年，大姊归王三接，孺人所许聘者也。十二年，有光补学官弟子，十六年而有妇，孺人所聘者也。期而抱女，抚爱之，益念孺人，中夜与其妇泣，追惟一二，仿佛如昨，余则茫然矣。世乃有无母之人，天乎！痛哉！</a:t>
            </a:r>
          </a:p>
          <a:p>
            <a:pPr indent="457200">
              <a:lnSpc>
                <a:spcPct val="150000"/>
              </a:lnSpc>
            </a:pPr>
            <a:r>
              <a:rPr lang="zh-CN" altLang="en-US" sz="1600">
                <a:solidFill>
                  <a:schemeClr val="tx1">
                    <a:lumMod val="65000"/>
                    <a:lumOff val="35000"/>
                  </a:schemeClr>
                </a:solidFill>
                <a:latin typeface="KaiTi" panose="02010609060101010101" pitchFamily="49" charset="-122"/>
                <a:ea typeface="KaiTi" panose="02010609060101010101" pitchFamily="49" charset="-122"/>
              </a:rPr>
              <a:t>（选自</a:t>
            </a:r>
            <a:r>
              <a:rPr lang="en-US" altLang="zh-CN" sz="1600">
                <a:solidFill>
                  <a:schemeClr val="tx1">
                    <a:lumMod val="65000"/>
                    <a:lumOff val="35000"/>
                  </a:schemeClr>
                </a:solidFill>
                <a:latin typeface="KaiTi" panose="02010609060101010101" pitchFamily="49" charset="-122"/>
                <a:ea typeface="KaiTi" panose="02010609060101010101" pitchFamily="49" charset="-122"/>
              </a:rPr>
              <a:t>《</a:t>
            </a:r>
            <a:r>
              <a:rPr lang="zh-CN" altLang="en-US" sz="1600">
                <a:solidFill>
                  <a:schemeClr val="tx1">
                    <a:lumMod val="65000"/>
                    <a:lumOff val="35000"/>
                  </a:schemeClr>
                </a:solidFill>
                <a:latin typeface="KaiTi" panose="02010609060101010101" pitchFamily="49" charset="-122"/>
                <a:ea typeface="KaiTi" panose="02010609060101010101" pitchFamily="49" charset="-122"/>
              </a:rPr>
              <a:t>震川先生集</a:t>
            </a:r>
            <a:r>
              <a:rPr lang="en-US" altLang="zh-CN" sz="1600">
                <a:solidFill>
                  <a:schemeClr val="tx1">
                    <a:lumMod val="65000"/>
                    <a:lumOff val="35000"/>
                  </a:schemeClr>
                </a:solidFill>
                <a:latin typeface="KaiTi" panose="02010609060101010101" pitchFamily="49" charset="-122"/>
                <a:ea typeface="KaiTi" panose="02010609060101010101" pitchFamily="49" charset="-122"/>
              </a:rPr>
              <a:t>》</a:t>
            </a:r>
            <a:r>
              <a:rPr lang="zh-CN" altLang="en-US" sz="1600">
                <a:solidFill>
                  <a:schemeClr val="tx1">
                    <a:lumMod val="65000"/>
                    <a:lumOff val="35000"/>
                  </a:schemeClr>
                </a:solidFill>
                <a:latin typeface="KaiTi" panose="02010609060101010101" pitchFamily="49" charset="-122"/>
                <a:ea typeface="KaiTi" panose="02010609060101010101" pitchFamily="49" charset="-122"/>
              </a:rPr>
              <a:t>，有删改）</a:t>
            </a:r>
          </a:p>
          <a:p>
            <a:pPr>
              <a:lnSpc>
                <a:spcPct val="150000"/>
              </a:lnSpc>
            </a:pP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（注）①若不谋夕：好像不能知道晚上会变成什么样子或发生什么情况，指好像形势危急，难以预料。②吴家桥：作者外祖家。</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96109129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492500" y="1999929"/>
            <a:ext cx="8435603" cy="2243050"/>
          </a:xfrm>
          <a:prstGeom prst="rect">
            <a:avLst/>
          </a:prstGeom>
          <a:noFill/>
        </p:spPr>
        <p:txBody>
          <a:bodyPr wrap="square" rtlCol="0">
            <a:spAutoFit/>
          </a:bodyPr>
          <a:lstStyle/>
          <a:p>
            <a:pPr>
              <a:lnSpc>
                <a:spcPct val="150000"/>
              </a:lnSpc>
            </a:pP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问题：归母为人俭朴，这从文中哪些地方可以看出？请用自己的话简要概括。</a:t>
            </a:r>
          </a:p>
          <a:p>
            <a:pPr>
              <a:lnSpc>
                <a:spcPct val="150000"/>
              </a:lnSpc>
            </a:pPr>
            <a:r>
              <a:rPr lang="zh-CN" altLang="en-US" sz="2400">
                <a:solidFill>
                  <a:srgbClr val="C00000"/>
                </a:solidFill>
                <a:latin typeface="Microsoft YaHei" panose="020b0503020204020204" pitchFamily="34" charset="-122"/>
                <a:ea typeface="Microsoft YaHei" panose="020b0503020204020204" pitchFamily="34" charset="-122"/>
              </a:rPr>
              <a:t>明确   ①吩咐婢女把冬天生炉火剩下的炭屑团起来，加以利用。②物尽其用，家里没有被丢弃之物。</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ACFCA1E2-9E55-DE4A-AF05-DBFEDF8714E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3853" y="1604866"/>
            <a:ext cx="2758750" cy="275875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86567451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840552" y="1750508"/>
            <a:ext cx="6830748" cy="3351046"/>
          </a:xfrm>
          <a:prstGeom prst="rect">
            <a:avLst/>
          </a:prstGeom>
          <a:noFill/>
        </p:spPr>
        <p:txBody>
          <a:bodyPr wrap="square" rtlCol="0">
            <a:spAutoFit/>
          </a:bodyPr>
          <a:lstStyle/>
          <a:p>
            <a:pPr indent="457200">
              <a:lnSpc>
                <a:spcPct val="150000"/>
              </a:lnSpc>
            </a:pP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明代的王锡爵曾说归有光的散文是 “无意于感人，而欢愉惨恻之思，溢于言语之外”。清朝散文家方苞也曾说他的散文能“使览者恻然有隐”。</a:t>
            </a:r>
            <a:r>
              <a:rPr lang="en-US" altLang="zh-CN" sz="2400" b="1">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项脊轩志</a:t>
            </a:r>
            <a:r>
              <a:rPr lang="en-US" altLang="zh-CN" sz="2400" b="1">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是归文中最动人的一篇，希望通过这节课，能让我们走近归有光的情感世界，并借助这篇文章了解归有光的散文特点。</a:t>
            </a:r>
          </a:p>
        </p:txBody>
      </p:sp>
      <p:sp>
        <p:nvSpPr>
          <p:cNvPr id="82" name="文本框 81"/>
          <p:cNvSpPr txBox="1"/>
          <p:nvPr/>
        </p:nvSpPr>
        <p:spPr>
          <a:xfrm>
            <a:off x="1891930" y="401960"/>
            <a:ext cx="2055141" cy="523220"/>
          </a:xfrm>
          <a:prstGeom prst="rect">
            <a:avLst/>
          </a:prstGeom>
          <a:noFill/>
          <a:effectLst/>
        </p:spPr>
        <p:txBody>
          <a:bodyPr wrap="square" rtlCol="0">
            <a:spAutoFit/>
          </a:bodyPr>
          <a:lstStyle/>
          <a:p>
            <a:pPr algn="l"/>
            <a:r>
              <a:rPr lang="zh-CN" altLang="en-US" sz="2800" b="1">
                <a:latin typeface="Microsoft YaHei" panose="020b0503020204020204" pitchFamily="34" charset="-122"/>
                <a:ea typeface="Microsoft YaHei" panose="020b0503020204020204" pitchFamily="34" charset="-122"/>
                <a:sym typeface="+mn-ea"/>
              </a:rPr>
              <a:t>激趣导入</a:t>
            </a:r>
            <a:endParaRPr lang="en-US" altLang="zh-CN" sz="2000">
              <a:solidFill>
                <a:schemeClr val="tx1"/>
              </a:solidFill>
              <a:latin typeface="Microsoft YaHei" panose="020b0503020204020204" pitchFamily="34" charset="-122"/>
              <a:ea typeface="Microsoft YaHei" panose="020b0503020204020204" pitchFamily="34" charset="-122"/>
              <a:sym typeface="+mn-ea"/>
            </a:endParaRP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a:extLst>
              <a:ext uri="{FF2B5EF4-FFF2-40B4-BE49-F238E27FC236}">
                <a16:creationId xmlns:a16="http://schemas.microsoft.com/office/drawing/2014/main" id="{C6EF884E-D6BA-DF46-97B2-EF54C161FC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2476" y="1801826"/>
            <a:ext cx="3306230" cy="276554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108729609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par>
                          <p:cTn id="9" fill="hold" nodeType="afterGroup">
                            <p:stCondLst>
                              <p:cond delay="500"/>
                            </p:stCondLst>
                            <p:childTnLst>
                              <p:par>
                                <p:cTn id="10" presetID="1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up)">
                                      <p:cBhvr>
                                        <p:cTn id="13" dur="500"/>
                                        <p:tgtEl>
                                          <p:spTgt spid="3"/>
                                        </p:tgtEl>
                                      </p:cBhvr>
                                    </p:animEffect>
                                  </p:childTnLst>
                                </p:cTn>
                              </p:par>
                            </p:childTnLst>
                          </p:cTn>
                        </p:par>
                        <p:par>
                          <p:cTn id="14" fill="hold" nodeType="afterGroup">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anim calcmode="lin" valueType="num">
                                      <p:cBhvr>
                                        <p:cTn id="18" dur="500" fill="hold"/>
                                        <p:tgtEl>
                                          <p:spTgt spid="12"/>
                                        </p:tgtEl>
                                        <p:attrNameLst>
                                          <p:attrName>ppt_x</p:attrName>
                                        </p:attrNameLst>
                                      </p:cBhvr>
                                      <p:tavLst>
                                        <p:tav tm="0">
                                          <p:val>
                                            <p:strVal val="#ppt_x"/>
                                          </p:val>
                                        </p:tav>
                                        <p:tav tm="100000">
                                          <p:val>
                                            <p:strVal val="#ppt_x"/>
                                          </p:val>
                                        </p:tav>
                                      </p:tavLst>
                                    </p:anim>
                                    <p:anim calcmode="lin" valueType="num">
                                      <p:cBhvr>
                                        <p:cTn id="1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2"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文本框 21"/>
          <p:cNvSpPr txBox="1"/>
          <p:nvPr/>
        </p:nvSpPr>
        <p:spPr>
          <a:xfrm>
            <a:off x="753679" y="4156229"/>
            <a:ext cx="10684641" cy="1422954"/>
          </a:xfrm>
          <a:prstGeom prst="rect">
            <a:avLst/>
          </a:prstGeom>
          <a:solidFill>
            <a:schemeClr val="bg1"/>
          </a:solidFill>
          <a:effectLst/>
        </p:spPr>
        <p:txBody>
          <a:bodyPr wrap="square" rtlCol="0">
            <a:spAutoFit/>
          </a:bodyPr>
          <a:lstStyle/>
          <a:p>
            <a:pPr indent="457200">
              <a:lnSpc>
                <a:spcPct val="150000"/>
              </a:lnSpc>
            </a:pPr>
            <a:r>
              <a:rPr lang="zh-CN" altLang="en-US" sz="2000">
                <a:latin typeface="Microsoft YaHei" panose="020b0503020204020204" pitchFamily="34" charset="-122"/>
                <a:ea typeface="Microsoft YaHei" panose="020b0503020204020204" pitchFamily="34" charset="-122"/>
                <a:sym typeface="+mn-ea"/>
              </a:rPr>
              <a:t>全文以作者青年时代朝夕所居的书斋项脊轩为经，以归家几代人的人事变迁为纬，真切再现了祖母、母亲、妻子的音容笑貌，也表达了作者对于三位已故亲人的深沉怀念。作者借一轩以记三代之遗迹，睹物怀人，悼亡念存，叙事娓娓而谈，用笔清淡简洁，表达了深厚的感情。</a:t>
            </a:r>
          </a:p>
        </p:txBody>
      </p:sp>
      <p:sp>
        <p:nvSpPr>
          <p:cNvPr id="19" name="文本框 18">
            <a:extLst>
              <a:ext uri="{FF2B5EF4-FFF2-40B4-BE49-F238E27FC236}">
                <a16:creationId xmlns:a16="http://schemas.microsoft.com/office/drawing/2014/main" id="{1A74FB89-E978-0B40-AEBC-CF9DFBD0B113}"/>
              </a:ext>
            </a:extLst>
          </p:cNvPr>
          <p:cNvSpPr txBox="1"/>
          <p:nvPr/>
        </p:nvSpPr>
        <p:spPr>
          <a:xfrm>
            <a:off x="4940740" y="401627"/>
            <a:ext cx="2310520" cy="461665"/>
          </a:xfrm>
          <a:prstGeom prst="rect">
            <a:avLst/>
          </a:prstGeom>
          <a:noFill/>
          <a:effectLst>
            <a:reflection blurRad="6350" stA="50000" endA="300" endPos="55000" dir="5400000" sy="-100000" algn="bl" rotWithShape="0"/>
          </a:effectLst>
        </p:spPr>
        <p:txBody>
          <a:bodyPr wrap="square" rtlCol="0">
            <a:spAutoFit/>
          </a:bodyPr>
          <a:lstStyle/>
          <a:p>
            <a:pPr algn="dist"/>
            <a:r>
              <a:rPr kumimoji="1" lang="zh-CN" altLang="en-US" sz="2400" b="1">
                <a:latin typeface="Microsoft YaHei" panose="020b0503020204020204" pitchFamily="34" charset="-122"/>
                <a:ea typeface="Microsoft YaHei" panose="020b0503020204020204" pitchFamily="34" charset="-122"/>
              </a:rPr>
              <a:t>明晰主旨</a:t>
            </a:r>
          </a:p>
        </p:txBody>
      </p:sp>
      <p:sp>
        <p:nvSpPr>
          <p:cNvPr id="18" name="矩形 17">
            <a:extLst>
              <a:ext uri="{FF2B5EF4-FFF2-40B4-BE49-F238E27FC236}">
                <a16:creationId xmlns:a16="http://schemas.microsoft.com/office/drawing/2014/main" id="{EF9F86FD-6A7D-1041-9AE0-8D2613087BB5}"/>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a:extLst>
              <a:ext uri="{FF2B5EF4-FFF2-40B4-BE49-F238E27FC236}">
                <a16:creationId xmlns:a16="http://schemas.microsoft.com/office/drawing/2014/main" id="{36B2B58C-6111-D341-8934-D0DE0C98E170}"/>
              </a:ext>
            </a:extLst>
          </p:cNvPr>
          <p:cNvPicPr>
            <a:picLocks noChangeAspect="1"/>
          </p:cNvPicPr>
          <p:nvPr/>
        </p:nvPicPr>
        <p:blipFill>
          <a:blip r:embed="rId2">
            <a:extLst>
              <a:ext uri="{28A0092B-C50C-407E-A947-70E740481C1C}">
                <a14:useLocalDpi xmlns:a14="http://schemas.microsoft.com/office/drawing/2010/main" val="0"/>
              </a:ext>
            </a:extLst>
          </a:blip>
          <a:srcRect t="16970" b="16970"/>
          <a:stretch>
            <a:fillRect/>
          </a:stretch>
        </p:blipFill>
        <p:spPr>
          <a:xfrm>
            <a:off x="3498358" y="1251059"/>
            <a:ext cx="4519369" cy="2458417"/>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311799274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拓展阅读</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第四部分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51221122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7"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33144" y="938486"/>
            <a:ext cx="11125711" cy="5078313"/>
          </a:xfrm>
          <a:prstGeom prst="rect">
            <a:avLst/>
          </a:prstGeom>
          <a:noFill/>
        </p:spPr>
        <p:txBody>
          <a:bodyPr wrap="square" rtlCol="0">
            <a:spAutoFit/>
          </a:bodyPr>
          <a:lstStyle/>
          <a:p>
            <a:pPr indent="457200" algn="ctr" fontAlgn="ctr">
              <a:lnSpc>
                <a:spcPct val="150000"/>
              </a:lnSpc>
            </a:pPr>
            <a:r>
              <a:rPr lang="zh-CN" altLang="en-US">
                <a:latin typeface="Microsoft YaHei" panose="020b0503020204020204" pitchFamily="34" charset="-122"/>
                <a:ea typeface="Microsoft YaHei" panose="020b0503020204020204" pitchFamily="34" charset="-122"/>
              </a:rPr>
              <a:t>年知乡愁</a:t>
            </a:r>
          </a:p>
          <a:p>
            <a:pPr indent="457200" fontAlgn="ctr">
              <a:lnSpc>
                <a:spcPct val="150000"/>
              </a:lnSpc>
            </a:pPr>
            <a:r>
              <a:rPr lang="zh-CN" altLang="en-US">
                <a:latin typeface="Microsoft YaHei" panose="020b0503020204020204" pitchFamily="34" charset="-122"/>
                <a:ea typeface="Microsoft YaHei" panose="020b0503020204020204" pitchFamily="34" charset="-122"/>
              </a:rPr>
              <a:t>像一缕风跟随一片云，像一脉溪流怀抱一座山川，像一把稻谷眷恋腥香的泥土，像一杯烈酒缠绵一副心肠，像一挂鞭炮喜庆一个节日，年被一副副吉祥的春联拉出来，在时间醇厚的地窖中发酵成一坛坛芬芳的美酒。在游子缺席的盛宴上，每一抹清瘦的云都是忧郁的，每一双筷子都是木讷的，每一缕炊烟都是惆怅的，每一个酒杯都是失重的。</a:t>
            </a:r>
          </a:p>
          <a:p>
            <a:pPr indent="457200" fontAlgn="ctr">
              <a:lnSpc>
                <a:spcPct val="150000"/>
              </a:lnSpc>
            </a:pPr>
            <a:r>
              <a:rPr lang="zh-CN" altLang="en-US">
                <a:latin typeface="Microsoft YaHei" panose="020b0503020204020204" pitchFamily="34" charset="-122"/>
                <a:ea typeface="Microsoft YaHei" panose="020b0503020204020204" pitchFamily="34" charset="-122"/>
              </a:rPr>
              <a:t>高高挂在屋顶上空的大红灯笼是一双深情的双眸，在时空高处守望远走他乡的游子，清点他们挂在脸上的清澈泪水。一副副对联红光满面，幸福地偎依在门框上，那些浓缩希望和祝福的汉字，浑身散发着年意味深长的光芒。母亲斜靠在黄昏巷口的一棵老树上，望断天涯</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年关将近，口袋里的车票像一面风帆，汹涌在胸口的思念载着乡愁这沉沉的航船，在夜幕下披着月色划呀划，驶向梦境深处。分别只是割断空间距离的河，决不是割断心灵相约的刀。思乡的泪水被风干成一粒闪着银花的盐，挥手之间的深情一瞥在心灵与故乡的时空间划下一道厚实的孤线，像一座桥，一头连着家园，一头接通乡愁。飘过故乡上空的每一朵云，落在原野上的每一片雪花，覆盖回家之路的每层厚霜，都蓄着有股乡愁。</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49925177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33144" y="1047093"/>
            <a:ext cx="11125711" cy="5632311"/>
          </a:xfrm>
          <a:prstGeom prst="rect">
            <a:avLst/>
          </a:prstGeom>
          <a:noFill/>
        </p:spPr>
        <p:txBody>
          <a:bodyPr wrap="square" rtlCol="0">
            <a:spAutoFit/>
          </a:bodyPr>
          <a:lstStyle/>
          <a:p>
            <a:pPr indent="457200" fontAlgn="ctr">
              <a:lnSpc>
                <a:spcPct val="150000"/>
              </a:lnSpc>
            </a:pPr>
            <a:r>
              <a:rPr lang="zh-CN" altLang="en-US" sz="1600">
                <a:latin typeface="Microsoft YaHei" panose="020b0503020204020204" pitchFamily="34" charset="-122"/>
                <a:ea typeface="Microsoft YaHei" panose="020b0503020204020204" pitchFamily="34" charset="-122"/>
              </a:rPr>
              <a:t>覆盖家园的大雪迟早会化去，给游子腾出归心似箭的路径；封锁河流的冰凌也必将散开，为乡愁让出足够通畅的河道；每一个白天，每一个黑夜，高高在上的灯笼不肯合眼，就连在家门口奔跑的牲畜也期待着久别重逢的欣喜。</a:t>
            </a:r>
          </a:p>
          <a:p>
            <a:pPr indent="457200" fontAlgn="ctr">
              <a:lnSpc>
                <a:spcPct val="150000"/>
              </a:lnSpc>
            </a:pPr>
            <a:r>
              <a:rPr lang="zh-CN" altLang="en-US" sz="1600">
                <a:latin typeface="Microsoft YaHei" panose="020b0503020204020204" pitchFamily="34" charset="-122"/>
                <a:ea typeface="Microsoft YaHei" panose="020b0503020204020204" pitchFamily="34" charset="-122"/>
              </a:rPr>
              <a:t>节日只是披在故乡身上的一件朴素古典外衣，而情感的所在和连通才是我们行走人生的全部魂魄所在。一个人出生在一个地方是一种命运，而一个人给自己的故乡带来荣耀是一种幸福。你可以忘掉自己在尘世中博得的风光，但不可以忘记故乡的水土赐予你的思想。年，不仅仅是一种时间图腾，也不仅仅是一种简单象征，它是时间让我们伸向故乡的一双蕴含巨大力量的温暖手掌，拉近了我们与故乡的心灵距离，这手掌就像母亲推进土炕里的一堆炭火，驱散我们漂泊的疲惫，温暖我们一生。年，像一根时间发出的射线，以故乡为圆点，拉长我们的思念，年知乡愁，就让这一串串激情的鞭炮引燃我们积蓄很久的眷恋，就让这一朵朵忧伤的白云，以雾的形式，雪的形式，大气的形式降落在故乡的脊梁上，深入故乡的腹内，把乡愁的种子扎在她宽广、仁慈、博大的胸怀，长成一株大树，生生息息，无论外界的风云有多繁华耀眼，因为年的熏陶，脚趾如根，今生今世，再也不肯分开。一天天一年年都会过去，旧的去新的来，意义却不同。或许，年就是乡愁的壳啊，乡愁就是年的魂。</a:t>
            </a:r>
          </a:p>
          <a:p>
            <a:pPr indent="457200" fontAlgn="ctr">
              <a:lnSpc>
                <a:spcPct val="150000"/>
              </a:lnSpc>
            </a:pPr>
            <a:r>
              <a:rPr lang="zh-CN" altLang="en-US" sz="1600">
                <a:latin typeface="Microsoft YaHei" panose="020b0503020204020204" pitchFamily="34" charset="-122"/>
                <a:ea typeface="Microsoft YaHei" panose="020b0503020204020204" pitchFamily="34" charset="-122"/>
              </a:rPr>
              <a:t>有了年，游子就有了一种对岁月的浣洗，就有了一种从容而又绵长的呼吸，就有了从容而又幸福的欢笑。</a:t>
            </a:r>
          </a:p>
          <a:p>
            <a:pPr indent="457200" fontAlgn="ctr">
              <a:lnSpc>
                <a:spcPct val="150000"/>
              </a:lnSpc>
            </a:pPr>
            <a:r>
              <a:rPr lang="zh-CN" altLang="en-US" sz="1600">
                <a:latin typeface="Microsoft YaHei" panose="020b0503020204020204" pitchFamily="34" charset="-122"/>
                <a:ea typeface="Microsoft YaHei" panose="020b0503020204020204" pitchFamily="34" charset="-122"/>
              </a:rPr>
              <a:t>（选自</a:t>
            </a:r>
            <a:r>
              <a:rPr lang="en-US" altLang="zh-CN" sz="1600">
                <a:latin typeface="Microsoft YaHei" panose="020b0503020204020204" pitchFamily="34" charset="-122"/>
                <a:ea typeface="Microsoft YaHei" panose="020b0503020204020204" pitchFamily="34" charset="-122"/>
              </a:rPr>
              <a:t>《</a:t>
            </a:r>
            <a:r>
              <a:rPr lang="zh-CN" altLang="en-US" sz="1600">
                <a:latin typeface="Microsoft YaHei" panose="020b0503020204020204" pitchFamily="34" charset="-122"/>
                <a:ea typeface="Microsoft YaHei" panose="020b0503020204020204" pitchFamily="34" charset="-122"/>
              </a:rPr>
              <a:t>思维与智慧</a:t>
            </a:r>
            <a:r>
              <a:rPr lang="en-US" altLang="zh-CN" sz="1600">
                <a:latin typeface="Microsoft YaHei" panose="020b0503020204020204" pitchFamily="34" charset="-122"/>
                <a:ea typeface="Microsoft YaHei" panose="020b0503020204020204" pitchFamily="34" charset="-122"/>
              </a:rPr>
              <a:t>》2007</a:t>
            </a:r>
            <a:r>
              <a:rPr lang="zh-CN" altLang="en-US" sz="1600">
                <a:latin typeface="Microsoft YaHei" panose="020b0503020204020204" pitchFamily="34" charset="-122"/>
                <a:ea typeface="Microsoft YaHei" panose="020b0503020204020204" pitchFamily="34" charset="-122"/>
              </a:rPr>
              <a:t>年第</a:t>
            </a:r>
            <a:r>
              <a:rPr lang="en-US" altLang="zh-CN" sz="1600">
                <a:latin typeface="Microsoft YaHei" panose="020b0503020204020204" pitchFamily="34" charset="-122"/>
                <a:ea typeface="Microsoft YaHei" panose="020b0503020204020204" pitchFamily="34" charset="-122"/>
              </a:rPr>
              <a:t>8</a:t>
            </a:r>
            <a:r>
              <a:rPr lang="zh-CN" altLang="en-US" sz="1600">
                <a:latin typeface="Microsoft YaHei" panose="020b0503020204020204" pitchFamily="34" charset="-122"/>
                <a:ea typeface="Microsoft YaHei" panose="020b0503020204020204" pitchFamily="34" charset="-122"/>
              </a:rPr>
              <a:t>期）</a:t>
            </a:r>
          </a:p>
          <a:p>
            <a:pPr indent="457200" fontAlgn="ctr">
              <a:lnSpc>
                <a:spcPct val="150000"/>
              </a:lnSpc>
            </a:pPr>
            <a:r>
              <a:rPr lang="zh-CN" altLang="en-US" sz="1600" b="1">
                <a:latin typeface="Microsoft YaHei" panose="020b0503020204020204" pitchFamily="34" charset="-122"/>
                <a:ea typeface="Microsoft YaHei" panose="020b0503020204020204" pitchFamily="34" charset="-122"/>
              </a:rPr>
              <a:t>问题：如何理解“年就是乡愁的壳啊，乡愁就是年的魂”？</a:t>
            </a:r>
          </a:p>
          <a:p>
            <a:pPr indent="457200" fontAlgn="ctr">
              <a:lnSpc>
                <a:spcPct val="150000"/>
              </a:lnSpc>
            </a:pPr>
            <a:r>
              <a:rPr lang="zh-CN" altLang="en-US" sz="1600">
                <a:solidFill>
                  <a:srgbClr val="C00000"/>
                </a:solidFill>
                <a:latin typeface="Microsoft YaHei" panose="020b0503020204020204" pitchFamily="34" charset="-122"/>
                <a:ea typeface="Microsoft YaHei" panose="020b0503020204020204" pitchFamily="34" charset="-122"/>
              </a:rPr>
              <a:t>明确   年承载了乡愁，乡愁是年的主要内涵，年与乡愁是不可分割的统一体。</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413728402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9" presetClass="entr" presetSubtype="0" fill="hold" nodeType="clickEffect">
                                  <p:stCondLst>
                                    <p:cond delay="0"/>
                                  </p:stCondLst>
                                  <p:childTnLst>
                                    <p:set>
                                      <p:cBhvr>
                                        <p:cTn id="19" dur="1" fill="hold">
                                          <p:stCondLst>
                                            <p:cond delay="0"/>
                                          </p:stCondLst>
                                        </p:cTn>
                                        <p:tgtEl>
                                          <p:spTgt spid="12">
                                            <p:txEl>
                                              <p:pRg st="5" end="5"/>
                                            </p:txEl>
                                          </p:spTgt>
                                        </p:tgtEl>
                                        <p:attrNameLst>
                                          <p:attrName>style.visibility</p:attrName>
                                        </p:attrNameLst>
                                      </p:cBhvr>
                                      <p:to>
                                        <p:strVal val="visible"/>
                                      </p:to>
                                    </p:set>
                                    <p:animEffect transition="in" filter="dissolve">
                                      <p:cBhvr>
                                        <p:cTn id="20" dur="500"/>
                                        <p:tgtEl>
                                          <p:spTgt spid="1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84312" y="517542"/>
            <a:ext cx="11223375" cy="5816977"/>
          </a:xfrm>
          <a:prstGeom prst="rect">
            <a:avLst/>
          </a:prstGeom>
          <a:noFill/>
        </p:spPr>
        <p:txBody>
          <a:bodyPr wrap="square" rtlCol="0">
            <a:spAutoFit/>
          </a:bodyPr>
          <a:lstStyle/>
          <a:p>
            <a:pPr marL="285750" indent="-285750" fontAlgn="ctr">
              <a:lnSpc>
                <a:spcPct val="150000"/>
              </a:lnSpc>
              <a:buFont typeface="Wingdings" pitchFamily="2" charset="2"/>
              <a:buChar char="n"/>
            </a:pPr>
            <a:r>
              <a:rPr lang="zh-CN" altLang="en-US" sz="2800" b="1">
                <a:latin typeface="Microsoft YaHei" panose="020b0503020204020204" pitchFamily="34" charset="-122"/>
                <a:ea typeface="Microsoft YaHei" panose="020b0503020204020204" pitchFamily="34" charset="-122"/>
              </a:rPr>
              <a:t>素材积累</a:t>
            </a:r>
            <a:r>
              <a:rPr lang="en-US" altLang="zh-CN" sz="2800" b="1">
                <a:latin typeface="Microsoft YaHei" panose="020b0503020204020204" pitchFamily="34" charset="-122"/>
                <a:ea typeface="Microsoft YaHei" panose="020b0503020204020204" pitchFamily="34" charset="-122"/>
              </a:rPr>
              <a:t>--</a:t>
            </a:r>
            <a:r>
              <a:rPr lang="zh-CN" altLang="en-US" sz="2800" b="1">
                <a:latin typeface="Microsoft YaHei" panose="020b0503020204020204" pitchFamily="34" charset="-122"/>
                <a:ea typeface="Microsoft YaHei" panose="020b0503020204020204" pitchFamily="34" charset="-122"/>
              </a:rPr>
              <a:t>归有光名句</a:t>
            </a:r>
          </a:p>
          <a:p>
            <a:pPr fontAlgn="ctr">
              <a:lnSpc>
                <a:spcPct val="150000"/>
              </a:lnSpc>
            </a:pPr>
            <a:r>
              <a:rPr lang="en-US" altLang="zh-CN" sz="2000">
                <a:latin typeface="Microsoft YaHei" panose="020b0503020204020204" pitchFamily="34" charset="-122"/>
                <a:ea typeface="Microsoft YaHei" panose="020b0503020204020204" pitchFamily="34" charset="-122"/>
              </a:rPr>
              <a:t>1.</a:t>
            </a:r>
            <a:r>
              <a:rPr lang="zh-CN" altLang="en-US" sz="2000">
                <a:latin typeface="Microsoft YaHei" panose="020b0503020204020204" pitchFamily="34" charset="-122"/>
                <a:ea typeface="Microsoft YaHei" panose="020b0503020204020204" pitchFamily="34" charset="-122"/>
              </a:rPr>
              <a:t>儿寒乎？欲食乎？</a:t>
            </a:r>
          </a:p>
          <a:p>
            <a:pPr fontAlgn="ctr">
              <a:lnSpc>
                <a:spcPct val="150000"/>
              </a:lnSpc>
            </a:pPr>
            <a:r>
              <a:rPr lang="en-US" altLang="zh-CN" sz="2000">
                <a:latin typeface="Microsoft YaHei" panose="020b0503020204020204" pitchFamily="34" charset="-122"/>
                <a:ea typeface="Microsoft YaHei" panose="020b0503020204020204" pitchFamily="34" charset="-122"/>
              </a:rPr>
              <a:t>2.</a:t>
            </a:r>
            <a:r>
              <a:rPr lang="zh-CN" altLang="en-US" sz="2000">
                <a:latin typeface="Microsoft YaHei" panose="020b0503020204020204" pitchFamily="34" charset="-122"/>
                <a:ea typeface="Microsoft YaHei" panose="020b0503020204020204" pitchFamily="34" charset="-122"/>
              </a:rPr>
              <a:t>回思是时，奄忽便已十年。吁！可悲一已。 </a:t>
            </a:r>
          </a:p>
          <a:p>
            <a:pPr fontAlgn="ctr">
              <a:lnSpc>
                <a:spcPct val="150000"/>
              </a:lnSpc>
            </a:pPr>
            <a:r>
              <a:rPr lang="en-US" altLang="zh-CN" sz="2000">
                <a:latin typeface="Microsoft YaHei" panose="020b0503020204020204" pitchFamily="34" charset="-122"/>
                <a:ea typeface="Microsoft YaHei" panose="020b0503020204020204" pitchFamily="34" charset="-122"/>
              </a:rPr>
              <a:t>3.</a:t>
            </a:r>
            <a:r>
              <a:rPr lang="zh-CN" altLang="en-US" sz="2000">
                <a:latin typeface="Microsoft YaHei" panose="020b0503020204020204" pitchFamily="34" charset="-122"/>
                <a:ea typeface="Microsoft YaHei" panose="020b0503020204020204" pitchFamily="34" charset="-122"/>
              </a:rPr>
              <a:t>今已亭亭如盖矣</a:t>
            </a:r>
          </a:p>
          <a:p>
            <a:pPr fontAlgn="ctr">
              <a:lnSpc>
                <a:spcPct val="150000"/>
              </a:lnSpc>
            </a:pPr>
            <a:r>
              <a:rPr lang="en-US" altLang="zh-CN" sz="2000">
                <a:latin typeface="Microsoft YaHei" panose="020b0503020204020204" pitchFamily="34" charset="-122"/>
                <a:ea typeface="Microsoft YaHei" panose="020b0503020204020204" pitchFamily="34" charset="-122"/>
              </a:rPr>
              <a:t>4.</a:t>
            </a:r>
            <a:r>
              <a:rPr lang="zh-CN" altLang="en-US" sz="2000">
                <a:latin typeface="Microsoft YaHei" panose="020b0503020204020204" pitchFamily="34" charset="-122"/>
                <a:ea typeface="Microsoft YaHei" panose="020b0503020204020204" pitchFamily="34" charset="-122"/>
              </a:rPr>
              <a:t>庭有枇杷树，吾妻死之年所手植也，今已亭亭如盖矣。</a:t>
            </a:r>
          </a:p>
          <a:p>
            <a:pPr fontAlgn="ctr">
              <a:lnSpc>
                <a:spcPct val="150000"/>
              </a:lnSpc>
            </a:pPr>
            <a:r>
              <a:rPr lang="en-US" altLang="zh-CN" sz="2000">
                <a:latin typeface="Microsoft YaHei" panose="020b0503020204020204" pitchFamily="34" charset="-122"/>
                <a:ea typeface="Microsoft YaHei" panose="020b0503020204020204" pitchFamily="34" charset="-122"/>
              </a:rPr>
              <a:t>5.</a:t>
            </a:r>
            <a:r>
              <a:rPr lang="zh-CN" altLang="en-US" sz="2000">
                <a:latin typeface="Microsoft YaHei" panose="020b0503020204020204" pitchFamily="34" charset="-122"/>
                <a:ea typeface="Microsoft YaHei" panose="020b0503020204020204" pitchFamily="34" charset="-122"/>
              </a:rPr>
              <a:t>三五之夜，明月半墙，桂影斑驳，风移影动，珊珊可爱。</a:t>
            </a:r>
          </a:p>
          <a:p>
            <a:pPr fontAlgn="ctr">
              <a:lnSpc>
                <a:spcPct val="150000"/>
              </a:lnSpc>
            </a:pPr>
            <a:r>
              <a:rPr lang="en-US" altLang="zh-CN" sz="2000">
                <a:latin typeface="Microsoft YaHei" panose="020b0503020204020204" pitchFamily="34" charset="-122"/>
                <a:ea typeface="Microsoft YaHei" panose="020b0503020204020204" pitchFamily="34" charset="-122"/>
              </a:rPr>
              <a:t>6.</a:t>
            </a:r>
            <a:r>
              <a:rPr lang="zh-CN" altLang="en-US" sz="2000">
                <a:latin typeface="Microsoft YaHei" panose="020b0503020204020204" pitchFamily="34" charset="-122"/>
                <a:ea typeface="Microsoft YaHei" panose="020b0503020204020204" pitchFamily="34" charset="-122"/>
              </a:rPr>
              <a:t>借书满架，偃仰啸歌，冥然兀坐，万籁有声。</a:t>
            </a:r>
          </a:p>
          <a:p>
            <a:pPr fontAlgn="ctr">
              <a:lnSpc>
                <a:spcPct val="150000"/>
              </a:lnSpc>
            </a:pPr>
            <a:r>
              <a:rPr lang="en-US" altLang="zh-CN" sz="2000">
                <a:latin typeface="Microsoft YaHei" panose="020b0503020204020204" pitchFamily="34" charset="-122"/>
                <a:ea typeface="Microsoft YaHei" panose="020b0503020204020204" pitchFamily="34" charset="-122"/>
              </a:rPr>
              <a:t>7.</a:t>
            </a:r>
            <a:r>
              <a:rPr lang="zh-CN" altLang="en-US" sz="2000">
                <a:latin typeface="Microsoft YaHei" panose="020b0503020204020204" pitchFamily="34" charset="-122"/>
                <a:ea typeface="Microsoft YaHei" panose="020b0503020204020204" pitchFamily="34" charset="-122"/>
              </a:rPr>
              <a:t>文章天地之元气，得之者直与天地同流。</a:t>
            </a:r>
          </a:p>
          <a:p>
            <a:pPr fontAlgn="ctr">
              <a:lnSpc>
                <a:spcPct val="150000"/>
              </a:lnSpc>
            </a:pPr>
            <a:r>
              <a:rPr lang="en-US" altLang="zh-CN" sz="2000">
                <a:latin typeface="Microsoft YaHei" panose="020b0503020204020204" pitchFamily="34" charset="-122"/>
                <a:ea typeface="Microsoft YaHei" panose="020b0503020204020204" pitchFamily="34" charset="-122"/>
              </a:rPr>
              <a:t>8.</a:t>
            </a:r>
            <a:r>
              <a:rPr lang="zh-CN" altLang="en-US" sz="2000">
                <a:latin typeface="Microsoft YaHei" panose="020b0503020204020204" pitchFamily="34" charset="-122"/>
                <a:ea typeface="Microsoft YaHei" panose="020b0503020204020204" pitchFamily="34" charset="-122"/>
              </a:rPr>
              <a:t>自古设官职，事事有本原。所以置守令，无非惠元元。 </a:t>
            </a:r>
          </a:p>
          <a:p>
            <a:pPr fontAlgn="ctr">
              <a:lnSpc>
                <a:spcPct val="150000"/>
              </a:lnSpc>
            </a:pPr>
            <a:r>
              <a:rPr lang="en-US" altLang="zh-CN" sz="2000">
                <a:latin typeface="Microsoft YaHei" panose="020b0503020204020204" pitchFamily="34" charset="-122"/>
                <a:ea typeface="Microsoft YaHei" panose="020b0503020204020204" pitchFamily="34" charset="-122"/>
              </a:rPr>
              <a:t>9.</a:t>
            </a:r>
            <a:r>
              <a:rPr lang="zh-CN" altLang="en-US" sz="2000">
                <a:latin typeface="Microsoft YaHei" panose="020b0503020204020204" pitchFamily="34" charset="-122"/>
                <a:ea typeface="Microsoft YaHei" panose="020b0503020204020204" pitchFamily="34" charset="-122"/>
              </a:rPr>
              <a:t>天下之事，因循则无一事可为，奋然为之，亦未必难。</a:t>
            </a:r>
          </a:p>
          <a:p>
            <a:pPr fontAlgn="ctr">
              <a:lnSpc>
                <a:spcPct val="150000"/>
              </a:lnSpc>
            </a:pPr>
            <a:r>
              <a:rPr lang="en-US" altLang="zh-CN" sz="2000">
                <a:latin typeface="Microsoft YaHei" panose="020b0503020204020204" pitchFamily="34" charset="-122"/>
                <a:ea typeface="Microsoft YaHei" panose="020b0503020204020204" pitchFamily="34" charset="-122"/>
              </a:rPr>
              <a:t>10.</a:t>
            </a:r>
            <a:r>
              <a:rPr lang="zh-CN" altLang="en-US" sz="2000">
                <a:latin typeface="Microsoft YaHei" panose="020b0503020204020204" pitchFamily="34" charset="-122"/>
                <a:ea typeface="Microsoft YaHei" panose="020b0503020204020204" pitchFamily="34" charset="-122"/>
              </a:rPr>
              <a:t>智而用私，不如愚而用公。 </a:t>
            </a:r>
          </a:p>
          <a:p>
            <a:pPr fontAlgn="ctr">
              <a:lnSpc>
                <a:spcPct val="150000"/>
              </a:lnSpc>
            </a:pPr>
            <a:r>
              <a:rPr lang="en-US" altLang="zh-CN" sz="2000">
                <a:latin typeface="Microsoft YaHei" panose="020b0503020204020204" pitchFamily="34" charset="-122"/>
                <a:ea typeface="Microsoft YaHei" panose="020b0503020204020204" pitchFamily="34" charset="-122"/>
              </a:rPr>
              <a:t>11.</a:t>
            </a:r>
            <a:r>
              <a:rPr lang="zh-CN" altLang="en-US" sz="2000">
                <a:latin typeface="Microsoft YaHei" panose="020b0503020204020204" pitchFamily="34" charset="-122"/>
                <a:ea typeface="Microsoft YaHei" panose="020b0503020204020204" pitchFamily="34" charset="-122"/>
              </a:rPr>
              <a:t>法之理在天下。 </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09399720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4">
            <a:lum/>
          </a:blip>
          <a:stretch>
            <a:fillRect t="-9000" b="-9000"/>
          </a:stretch>
        </a:blipFill>
        <a:effectLst/>
      </p:bgPr>
    </p:bg>
    <p:spTree>
      <p:nvGrpSpPr>
        <p:cNvPr id="1" name=""/>
        <p:cNvGrpSpPr/>
        <p:nvPr/>
      </p:nvGrpSpPr>
      <p:grpSpPr>
        <a:xfrm>
          <a:off x="0" y="0"/>
          <a:ext cx="0" cy="0"/>
        </a:xfrm>
      </p:grpSpPr>
      <p:sp>
        <p:nvSpPr>
          <p:cNvPr id="21" name="矩形 20"/>
          <p:cNvSpPr/>
          <p:nvPr/>
        </p:nvSpPr>
        <p:spPr>
          <a:xfrm>
            <a:off x="0" y="-79487"/>
            <a:ext cx="12310110" cy="701103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nvGrpSpPr>
          <p:cNvPr id="4" name="组合 3"/>
          <p:cNvGrpSpPr/>
          <p:nvPr/>
        </p:nvGrpSpPr>
        <p:grpSpPr>
          <a:xfrm>
            <a:off x="2632710" y="4160520"/>
            <a:ext cx="6924675" cy="433705"/>
            <a:chOff x="2055" y="8307"/>
            <a:chExt cx="10905" cy="683"/>
          </a:xfrm>
        </p:grpSpPr>
        <p:cxnSp>
          <p:nvCxnSpPr>
            <p:cNvPr id="5" name="直接连接符 4"/>
            <p:cNvCxnSpPr/>
            <p:nvPr/>
          </p:nvCxnSpPr>
          <p:spPr>
            <a:xfrm>
              <a:off x="2055" y="8307"/>
              <a:ext cx="10905" cy="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p:nvSpPr>
          <p:spPr>
            <a:xfrm flipV="1">
              <a:off x="2055" y="8451"/>
              <a:ext cx="539" cy="539"/>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2803842" y="3047999"/>
            <a:ext cx="6296660" cy="76200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400" b="1">
                <a:solidFill>
                  <a:schemeClr val="bg1"/>
                </a:solidFill>
                <a:latin typeface="Microsoft YaHei" panose="020b0503020204020204" pitchFamily="34" charset="-122"/>
                <a:ea typeface="Microsoft YaHei" panose="020b0503020204020204" pitchFamily="34" charset="-122"/>
                <a:sym typeface="+mn-ea"/>
              </a:rPr>
              <a:t>结  束</a:t>
            </a:r>
            <a:endParaRPr lang="en-US" altLang="zh-CN" sz="3600">
              <a:solidFill>
                <a:schemeClr val="bg1"/>
              </a:solidFill>
              <a:latin typeface="Microsoft YaHei" panose="020b0503020204020204" pitchFamily="34" charset="-122"/>
              <a:ea typeface="Microsoft YaHei" panose="020b0503020204020204" pitchFamily="34" charset="-122"/>
              <a:sym typeface="+mn-ea"/>
            </a:endParaRPr>
          </a:p>
        </p:txBody>
      </p:sp>
      <p:sp>
        <p:nvSpPr>
          <p:cNvPr id="8" name="矩形 7">
            <a:extLst>
              <a:ext uri="{FF2B5EF4-FFF2-40B4-BE49-F238E27FC236}">
                <a16:creationId xmlns:a16="http://schemas.microsoft.com/office/drawing/2014/main" id="{5ECEDBE4-AACA-244A-812A-6D55FED1482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84" name="New picture" hidden="1"/>
          <p:cNvPicPr/>
          <p:nvPr/>
        </p:nvPicPr>
        <p:blipFill>
          <a:blip r:embed="rId3"/>
          <a:stretch>
            <a:fillRect/>
          </a:stretch>
        </p:blipFill>
        <p:spPr>
          <a:xfrm>
            <a:off x="12674600" y="12598400"/>
            <a:ext cx="431800" cy="457200"/>
          </a:xfrm>
          <a:prstGeom prst="cube">
            <a:avLst/>
          </a:prstGeom>
        </p:spPr>
      </p:pic>
    </p:spTree>
    <p:extLst>
      <p:ext uri="{BB962C8B-B14F-4D97-AF65-F5344CB8AC3E}">
        <p14:creationId xmlns:p14="http://schemas.microsoft.com/office/powerpoint/2010/main" val="251389076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nodeType="afterGroup">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82"/>
                                        </p:tgtEl>
                                        <p:attrNameLst>
                                          <p:attrName>style.visibility</p:attrName>
                                        </p:attrNameLst>
                                      </p:cBhvr>
                                      <p:to>
                                        <p:strVal val="visible"/>
                                      </p:to>
                                    </p:set>
                                    <p:anim calcmode="lin" valueType="num">
                                      <p:cBhvr additive="base">
                                        <p:cTn id="11" dur="1000"/>
                                        <p:tgtEl>
                                          <p:spTgt spid="82"/>
                                        </p:tgtEl>
                                        <p:attrNameLst>
                                          <p:attrName>ppt_y</p:attrName>
                                        </p:attrNameLst>
                                      </p:cBhvr>
                                      <p:tavLst>
                                        <p:tav tm="0">
                                          <p:val>
                                            <p:strVal val="#ppt_y+#ppt_h*1.125000"/>
                                          </p:val>
                                        </p:tav>
                                        <p:tav tm="100000">
                                          <p:val>
                                            <p:strVal val="#ppt_y"/>
                                          </p:val>
                                        </p:tav>
                                      </p:tavLst>
                                    </p:anim>
                                    <p:animEffect transition="in" filter="wipe(up)">
                                      <p:cBhvr>
                                        <p:cTn id="12"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a:extLst>
              <a:ext uri="{FF2B5EF4-FFF2-40B4-BE49-F238E27FC236}">
                <a16:creationId xmlns:a16="http://schemas.microsoft.com/office/drawing/2014/main" id="{39259A4A-B2B1-D947-9ED7-B91CD5AB4F64}"/>
              </a:ext>
            </a:extLst>
          </p:cNvPr>
          <p:cNvGrpSpPr/>
          <p:nvPr/>
        </p:nvGrpSpPr>
        <p:grpSpPr>
          <a:xfrm>
            <a:off x="473894" y="2603841"/>
            <a:ext cx="3630504" cy="1650318"/>
            <a:chOff x="115910" y="768032"/>
            <a:chExt cx="4954270" cy="4954270"/>
          </a:xfrm>
        </p:grpSpPr>
        <p:pic>
          <p:nvPicPr>
            <p:cNvPr id="2" name="图片 1"/>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l="23894" r="23894"/>
            <a:stretch>
              <a:fillRect/>
            </a:stretch>
          </p:blipFill>
          <p:spPr>
            <a:xfrm>
              <a:off x="115910" y="768032"/>
              <a:ext cx="4954270" cy="495427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
          <p:nvSpPr>
            <p:cNvPr id="6" name="文本框 5"/>
            <p:cNvSpPr txBox="1"/>
            <p:nvPr/>
          </p:nvSpPr>
          <p:spPr>
            <a:xfrm>
              <a:off x="1342390" y="2553968"/>
              <a:ext cx="2522219" cy="945950"/>
            </a:xfrm>
            <a:prstGeom prst="rect">
              <a:avLst/>
            </a:prstGeom>
            <a:solidFill>
              <a:schemeClr val="accent2">
                <a:lumMod val="20000"/>
                <a:lumOff val="80000"/>
                <a:alpha val="62000"/>
              </a:schemeClr>
            </a:solidFill>
          </p:spPr>
          <p:txBody>
            <a:bodyPr wrap="square" rtlCol="0">
              <a:spAutoFit/>
            </a:bodyPr>
            <a:lstStyle/>
            <a:p>
              <a:pPr algn="l">
                <a:lnSpc>
                  <a:spcPct val="120000"/>
                </a:lnSpc>
              </a:pPr>
              <a:r>
                <a:rPr lang="zh-CN" altLang="en-US" sz="3200" b="1">
                  <a:latin typeface="Microsoft YaHei" panose="020b0503020204020204" pitchFamily="34" charset="-122"/>
                  <a:ea typeface="Microsoft YaHei" panose="020b0503020204020204" pitchFamily="34" charset="-122"/>
                </a:rPr>
                <a:t>素养目标</a:t>
              </a:r>
              <a:endParaRPr lang="en-US" altLang="zh-CN" sz="3200" b="1">
                <a:latin typeface="Microsoft YaHei" panose="020b0503020204020204" pitchFamily="34" charset="-122"/>
                <a:ea typeface="Microsoft YaHei" panose="020b0503020204020204" pitchFamily="34" charset="-122"/>
              </a:endParaRPr>
            </a:p>
          </p:txBody>
        </p:sp>
      </p:grpSp>
      <p:sp>
        <p:nvSpPr>
          <p:cNvPr id="17" name="文本框 16">
            <a:extLst>
              <a:ext uri="{FF2B5EF4-FFF2-40B4-BE49-F238E27FC236}">
                <a16:creationId xmlns:a16="http://schemas.microsoft.com/office/drawing/2014/main" id="{80BF7935-3655-4047-BE88-ABD7E0840718}"/>
              </a:ext>
            </a:extLst>
          </p:cNvPr>
          <p:cNvSpPr txBox="1"/>
          <p:nvPr/>
        </p:nvSpPr>
        <p:spPr>
          <a:xfrm>
            <a:off x="4308707" y="2255858"/>
            <a:ext cx="7409399" cy="2346283"/>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了解归有光的生平及文章写作背景，积累文化常识。</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梳理文言知识，理解文意，理清文章结构。</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学习作者善于选取富于特征意义的细节来表达深挚的感情。</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感受作者对物在人亡、三世变迁的感慨和对祖母、母亲、妻子的深切怀念之情。</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等腰三角形 4"/>
          <p:cNvSpPr/>
          <p:nvPr/>
        </p:nvSpPr>
        <p:spPr>
          <a:xfrm rot="16200000">
            <a:off x="6224270" y="1241425"/>
            <a:ext cx="7632700" cy="4374515"/>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nvGrpSpPr>
          <p:cNvPr id="7" name="组合 6"/>
          <p:cNvGrpSpPr/>
          <p:nvPr/>
        </p:nvGrpSpPr>
        <p:grpSpPr>
          <a:xfrm>
            <a:off x="8211185" y="-10795"/>
            <a:ext cx="3985895" cy="6894830"/>
            <a:chOff x="12931" y="-12"/>
            <a:chExt cx="6277" cy="10858"/>
          </a:xfrm>
        </p:grpSpPr>
        <p:sp>
          <p:nvSpPr>
            <p:cNvPr id="4" name="等腰三角形 3"/>
            <p:cNvSpPr/>
            <p:nvPr/>
          </p:nvSpPr>
          <p:spPr>
            <a:xfrm rot="16200000">
              <a:off x="10687" y="2301"/>
              <a:ext cx="10833" cy="6208"/>
            </a:xfrm>
            <a:prstGeom prst="triangle">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6" name="等腰三角形 5"/>
            <p:cNvSpPr/>
            <p:nvPr/>
          </p:nvSpPr>
          <p:spPr>
            <a:xfrm rot="16200000">
              <a:off x="10618" y="2326"/>
              <a:ext cx="10833" cy="6208"/>
            </a:xfrm>
            <a:prstGeom prst="triangl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8" name="文本框 7"/>
          <p:cNvSpPr txBox="1"/>
          <p:nvPr/>
        </p:nvSpPr>
        <p:spPr>
          <a:xfrm>
            <a:off x="8957310" y="3079115"/>
            <a:ext cx="2908300" cy="701040"/>
          </a:xfrm>
          <a:prstGeom prst="rect">
            <a:avLst/>
          </a:prstGeom>
          <a:noFill/>
          <a:effectLst/>
        </p:spPr>
        <p:txBody>
          <a:bodyPr wrap="square" rtlCol="0">
            <a:spAutoFit/>
          </a:bodyPr>
          <a:lstStyle/>
          <a:p>
            <a:pPr algn="l"/>
            <a:r>
              <a:rPr lang="zh-CN" altLang="en-US" sz="4000" b="1">
                <a:solidFill>
                  <a:schemeClr val="bg1"/>
                </a:solidFill>
                <a:latin typeface="Microsoft YaHei" panose="020b0503020204020204" pitchFamily="34" charset="-122"/>
                <a:ea typeface="Microsoft YaHei" panose="020b0503020204020204" pitchFamily="34" charset="-122"/>
                <a:sym typeface="+mn-ea"/>
              </a:rPr>
              <a:t>目  录</a:t>
            </a:r>
            <a:endParaRPr lang="en-US" altLang="zh-CN" sz="4000" b="1">
              <a:solidFill>
                <a:schemeClr val="bg1"/>
              </a:solidFill>
              <a:latin typeface="Microsoft YaHei" panose="020b0503020204020204" pitchFamily="34" charset="-122"/>
              <a:ea typeface="Microsoft YaHei" panose="020b0503020204020204" pitchFamily="34" charset="-122"/>
              <a:sym typeface="+mn-ea"/>
            </a:endParaRPr>
          </a:p>
        </p:txBody>
      </p:sp>
      <p:grpSp>
        <p:nvGrpSpPr>
          <p:cNvPr id="2" name="组合 1">
            <a:extLst>
              <a:ext uri="{FF2B5EF4-FFF2-40B4-BE49-F238E27FC236}">
                <a16:creationId xmlns:a16="http://schemas.microsoft.com/office/drawing/2014/main" id="{611643B7-28D3-3946-BC2A-3E2D65F56A87}"/>
              </a:ext>
            </a:extLst>
          </p:cNvPr>
          <p:cNvGrpSpPr/>
          <p:nvPr/>
        </p:nvGrpSpPr>
        <p:grpSpPr>
          <a:xfrm>
            <a:off x="1064260" y="887095"/>
            <a:ext cx="6149975" cy="822960"/>
            <a:chOff x="1064260" y="887095"/>
            <a:chExt cx="6149975" cy="822960"/>
          </a:xfrm>
        </p:grpSpPr>
        <p:grpSp>
          <p:nvGrpSpPr>
            <p:cNvPr id="11" name="组合 10"/>
            <p:cNvGrpSpPr/>
            <p:nvPr/>
          </p:nvGrpSpPr>
          <p:grpSpPr>
            <a:xfrm>
              <a:off x="1064260" y="970280"/>
              <a:ext cx="732155" cy="656590"/>
              <a:chOff x="3668" y="3216"/>
              <a:chExt cx="1257" cy="1127"/>
            </a:xfrm>
          </p:grpSpPr>
          <p:sp>
            <p:nvSpPr>
              <p:cNvPr id="10" name="等腰三角形 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9" name="等腰三角形 8"/>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3" name="文本框 12"/>
            <p:cNvSpPr txBox="1"/>
            <p:nvPr/>
          </p:nvSpPr>
          <p:spPr>
            <a:xfrm>
              <a:off x="3062605" y="106997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知人论世</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12" name="文本框 11"/>
            <p:cNvSpPr txBox="1"/>
            <p:nvPr/>
          </p:nvSpPr>
          <p:spPr>
            <a:xfrm>
              <a:off x="1889760" y="88709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01</a:t>
              </a:r>
            </a:p>
          </p:txBody>
        </p:sp>
      </p:grpSp>
      <p:grpSp>
        <p:nvGrpSpPr>
          <p:cNvPr id="3" name="组合 2">
            <a:extLst>
              <a:ext uri="{FF2B5EF4-FFF2-40B4-BE49-F238E27FC236}">
                <a16:creationId xmlns:a16="http://schemas.microsoft.com/office/drawing/2014/main" id="{9149C12A-16F1-D345-8276-090F4ABAE3B0}"/>
              </a:ext>
            </a:extLst>
          </p:cNvPr>
          <p:cNvGrpSpPr/>
          <p:nvPr/>
        </p:nvGrpSpPr>
        <p:grpSpPr>
          <a:xfrm>
            <a:off x="1064260" y="2308860"/>
            <a:ext cx="6149975" cy="822960"/>
            <a:chOff x="1064260" y="2308860"/>
            <a:chExt cx="6149975" cy="822960"/>
          </a:xfrm>
        </p:grpSpPr>
        <p:grpSp>
          <p:nvGrpSpPr>
            <p:cNvPr id="14" name="组合 13"/>
            <p:cNvGrpSpPr/>
            <p:nvPr/>
          </p:nvGrpSpPr>
          <p:grpSpPr>
            <a:xfrm>
              <a:off x="1064260" y="2392045"/>
              <a:ext cx="732155" cy="656590"/>
              <a:chOff x="3668" y="3216"/>
              <a:chExt cx="1257" cy="1127"/>
            </a:xfrm>
          </p:grpSpPr>
          <p:sp>
            <p:nvSpPr>
              <p:cNvPr id="15" name="等腰三角形 1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16" name="等腰三角形 1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7" name="文本框 16"/>
            <p:cNvSpPr txBox="1"/>
            <p:nvPr/>
          </p:nvSpPr>
          <p:spPr>
            <a:xfrm>
              <a:off x="3062605" y="24917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初读课文</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18" name="文本框 17"/>
            <p:cNvSpPr txBox="1"/>
            <p:nvPr/>
          </p:nvSpPr>
          <p:spPr>
            <a:xfrm>
              <a:off x="1889760" y="23088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02</a:t>
              </a:r>
            </a:p>
          </p:txBody>
        </p:sp>
      </p:grpSp>
      <p:grpSp>
        <p:nvGrpSpPr>
          <p:cNvPr id="29" name="组合 28">
            <a:extLst>
              <a:ext uri="{FF2B5EF4-FFF2-40B4-BE49-F238E27FC236}">
                <a16:creationId xmlns:a16="http://schemas.microsoft.com/office/drawing/2014/main" id="{12497D40-7695-DF4B-AE6E-BBE0586AAACF}"/>
              </a:ext>
            </a:extLst>
          </p:cNvPr>
          <p:cNvGrpSpPr/>
          <p:nvPr/>
        </p:nvGrpSpPr>
        <p:grpSpPr>
          <a:xfrm>
            <a:off x="1064260" y="3731260"/>
            <a:ext cx="6149975" cy="822960"/>
            <a:chOff x="1064260" y="3731260"/>
            <a:chExt cx="6149975" cy="822960"/>
          </a:xfrm>
        </p:grpSpPr>
        <p:grpSp>
          <p:nvGrpSpPr>
            <p:cNvPr id="19" name="组合 18"/>
            <p:cNvGrpSpPr/>
            <p:nvPr/>
          </p:nvGrpSpPr>
          <p:grpSpPr>
            <a:xfrm>
              <a:off x="1064260" y="3814445"/>
              <a:ext cx="732155" cy="656590"/>
              <a:chOff x="3668" y="3216"/>
              <a:chExt cx="1257" cy="1127"/>
            </a:xfrm>
          </p:grpSpPr>
          <p:sp>
            <p:nvSpPr>
              <p:cNvPr id="20" name="等腰三角形 1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21" name="等腰三角形 20"/>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22" name="文本框 21"/>
            <p:cNvSpPr txBox="1"/>
            <p:nvPr/>
          </p:nvSpPr>
          <p:spPr>
            <a:xfrm>
              <a:off x="3062605" y="39141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文本研读</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23" name="文本框 22"/>
            <p:cNvSpPr txBox="1"/>
            <p:nvPr/>
          </p:nvSpPr>
          <p:spPr>
            <a:xfrm>
              <a:off x="1889760" y="37312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03</a:t>
              </a:r>
            </a:p>
          </p:txBody>
        </p:sp>
      </p:grpSp>
      <p:grpSp>
        <p:nvGrpSpPr>
          <p:cNvPr id="30" name="组合 29">
            <a:extLst>
              <a:ext uri="{FF2B5EF4-FFF2-40B4-BE49-F238E27FC236}">
                <a16:creationId xmlns:a16="http://schemas.microsoft.com/office/drawing/2014/main" id="{BF8A6793-3BE9-6C45-9AF3-80A18BC5D178}"/>
              </a:ext>
            </a:extLst>
          </p:cNvPr>
          <p:cNvGrpSpPr/>
          <p:nvPr/>
        </p:nvGrpSpPr>
        <p:grpSpPr>
          <a:xfrm>
            <a:off x="1064260" y="5168265"/>
            <a:ext cx="6149975" cy="822960"/>
            <a:chOff x="1064260" y="5168265"/>
            <a:chExt cx="6149975" cy="822960"/>
          </a:xfrm>
        </p:grpSpPr>
        <p:grpSp>
          <p:nvGrpSpPr>
            <p:cNvPr id="24" name="组合 23"/>
            <p:cNvGrpSpPr/>
            <p:nvPr/>
          </p:nvGrpSpPr>
          <p:grpSpPr>
            <a:xfrm>
              <a:off x="1064260" y="5251450"/>
              <a:ext cx="732155" cy="656590"/>
              <a:chOff x="3668" y="3216"/>
              <a:chExt cx="1257" cy="1127"/>
            </a:xfrm>
          </p:grpSpPr>
          <p:sp>
            <p:nvSpPr>
              <p:cNvPr id="25" name="等腰三角形 2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26" name="等腰三角形 2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27" name="文本框 26"/>
            <p:cNvSpPr txBox="1"/>
            <p:nvPr/>
          </p:nvSpPr>
          <p:spPr>
            <a:xfrm>
              <a:off x="3062605" y="535114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拓展阅读</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28" name="文本框 27"/>
            <p:cNvSpPr txBox="1"/>
            <p:nvPr/>
          </p:nvSpPr>
          <p:spPr>
            <a:xfrm>
              <a:off x="1889760" y="516826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04</a:t>
              </a:r>
            </a:p>
          </p:txBody>
        </p:sp>
      </p:grpSp>
    </p:spTree>
    <p:extLst>
      <p:ext uri="{BB962C8B-B14F-4D97-AF65-F5344CB8AC3E}">
        <p14:creationId xmlns:p14="http://schemas.microsoft.com/office/powerpoint/2010/main" val="343597014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500"/>
                                        <p:tgtEl>
                                          <p:spTgt spid="5"/>
                                        </p:tgtEl>
                                      </p:cBhvr>
                                    </p:animEffect>
                                  </p:childTnLst>
                                </p:cTn>
                              </p:par>
                            </p:childTnLst>
                          </p:cTn>
                        </p:par>
                        <p:par>
                          <p:cTn id="8" fill="hold" nodeType="afterGroup">
                            <p:stCondLst>
                              <p:cond delay="500"/>
                            </p:stCondLst>
                            <p:childTnLst>
                              <p:par>
                                <p:cTn id="9" presetID="29"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2"/>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3" dur="500"/>
                                        <p:tgtEl>
                                          <p:spTgt spid="7"/>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ppt_y</p:attrName>
                                        </p:attrNameLst>
                                      </p:cBhvr>
                                      <p:tavLst>
                                        <p:tav tm="0">
                                          <p:val>
                                            <p:strVal val="#ppt_y+#ppt_h*1.125000"/>
                                          </p:val>
                                        </p:tav>
                                        <p:tav tm="100000">
                                          <p:val>
                                            <p:strVal val="#ppt_y"/>
                                          </p:val>
                                        </p:tav>
                                      </p:tavLst>
                                    </p:anim>
                                    <p:animEffect transition="in" filter="wipe(up)">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213360" y="274780"/>
            <a:ext cx="11765280" cy="6452236"/>
            <a:chOff x="213360" y="202564"/>
            <a:chExt cx="11765280" cy="6452236"/>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4"/>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知人论世</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第一部分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7"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rcRect t="7191" b="7191"/>
          <a:stretch>
            <a:fillRect/>
          </a:stretch>
        </p:blipFill>
        <p:spPr>
          <a:xfrm>
            <a:off x="155331" y="779050"/>
            <a:ext cx="4895536" cy="5299899"/>
          </a:xfrm>
          <a:prstGeom prst="rect">
            <a:avLst/>
          </a:prstGeom>
          <a:ln w="88900" cap="sq" cmpd="thickThin">
            <a:solidFill>
              <a:srgbClr val="000000"/>
            </a:solidFill>
            <a:prstDash val="solid"/>
            <a:miter lim="800000"/>
          </a:ln>
          <a:effectLst>
            <a:innerShdw blurRad="76200">
              <a:srgbClr val="000000"/>
            </a:innerShdw>
          </a:effectLst>
        </p:spPr>
      </p:pic>
      <p:sp>
        <p:nvSpPr>
          <p:cNvPr id="5" name="矩形 4"/>
          <p:cNvSpPr/>
          <p:nvPr/>
        </p:nvSpPr>
        <p:spPr>
          <a:xfrm>
            <a:off x="4321581" y="1164584"/>
            <a:ext cx="7715088" cy="4528827"/>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6" name="文本框 5"/>
          <p:cNvSpPr txBox="1"/>
          <p:nvPr/>
        </p:nvSpPr>
        <p:spPr>
          <a:xfrm>
            <a:off x="7743434" y="189106"/>
            <a:ext cx="4293235" cy="783869"/>
          </a:xfrm>
          <a:prstGeom prst="rect">
            <a:avLst/>
          </a:prstGeom>
          <a:noFill/>
        </p:spPr>
        <p:txBody>
          <a:bodyPr wrap="square" rtlCol="0">
            <a:spAutoFit/>
          </a:bodyPr>
          <a:lstStyle/>
          <a:p>
            <a:pPr algn="l">
              <a:lnSpc>
                <a:spcPct val="140000"/>
              </a:lnSpc>
            </a:pPr>
            <a:r>
              <a:rPr lang="zh-CN" altLang="en-US" sz="3600" b="1">
                <a:solidFill>
                  <a:schemeClr val="tx1"/>
                </a:solidFill>
                <a:latin typeface="Microsoft YaHei" panose="020b0503020204020204" pitchFamily="34" charset="-122"/>
                <a:ea typeface="Microsoft YaHei" panose="020b0503020204020204" pitchFamily="34" charset="-122"/>
              </a:rPr>
              <a:t>了解</a:t>
            </a:r>
            <a:r>
              <a:rPr lang="zh-CN" altLang="en-US" sz="3600" b="1">
                <a:latin typeface="Microsoft YaHei" panose="020b0503020204020204" pitchFamily="34" charset="-122"/>
                <a:ea typeface="Microsoft YaHei" panose="020b0503020204020204" pitchFamily="34" charset="-122"/>
              </a:rPr>
              <a:t>作者</a:t>
            </a:r>
            <a:endParaRPr sz="3600" b="1">
              <a:solidFill>
                <a:schemeClr val="tx1"/>
              </a:solidFill>
              <a:latin typeface="Microsoft YaHei" panose="020b0503020204020204" pitchFamily="34" charset="-122"/>
              <a:ea typeface="Microsoft YaHei" panose="020b0503020204020204" pitchFamily="34" charset="-122"/>
            </a:endParaRPr>
          </a:p>
        </p:txBody>
      </p:sp>
      <p:sp>
        <p:nvSpPr>
          <p:cNvPr id="17" name="文本框 16"/>
          <p:cNvSpPr txBox="1"/>
          <p:nvPr/>
        </p:nvSpPr>
        <p:spPr>
          <a:xfrm>
            <a:off x="4378894" y="1537549"/>
            <a:ext cx="7600462" cy="3782895"/>
          </a:xfrm>
          <a:prstGeom prst="rect">
            <a:avLst/>
          </a:prstGeom>
          <a:noFill/>
        </p:spPr>
        <p:txBody>
          <a:bodyPr wrap="square" rtlCol="0">
            <a:spAutoFit/>
          </a:bodyPr>
          <a:lstStyle/>
          <a:p>
            <a:pPr indent="457200">
              <a:lnSpc>
                <a:spcPct val="150000"/>
              </a:lnSpc>
            </a:pPr>
            <a:r>
              <a:rPr lang="zh-CN" altLang="en-US"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归有光</a:t>
            </a:r>
            <a:r>
              <a:rPr lang="en-US" altLang="zh-CN"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(1507—1571)</a:t>
            </a:r>
            <a:r>
              <a:rPr lang="zh-CN" altLang="en-US"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，字熙甫，号震川，昆山</a:t>
            </a:r>
            <a:r>
              <a:rPr lang="en-US" altLang="zh-CN"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a:t>
            </a:r>
            <a:r>
              <a:rPr lang="zh-CN" altLang="en-US"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今属江苏</a:t>
            </a:r>
            <a:r>
              <a:rPr lang="en-US" altLang="zh-CN"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a:t>
            </a:r>
            <a:r>
              <a:rPr lang="zh-CN" altLang="en-US"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人，明代散文家。</a:t>
            </a:r>
            <a:r>
              <a:rPr lang="zh-CN" altLang="en-US">
                <a:solidFill>
                  <a:schemeClr val="bg1"/>
                </a:solidFill>
                <a:latin typeface="Microsoft YaHei" panose="020b0503020204020204" pitchFamily="34" charset="-122"/>
                <a:ea typeface="Microsoft YaHei" panose="020b0503020204020204" pitchFamily="34" charset="-122"/>
                <a:sym typeface="+mn-ea"/>
              </a:rPr>
              <a:t>归有光一生郁郁不得志，但他博览群书，在散文创作方面有很深的造诣。他反对明朝中期前后七子的“文必秦汉，诗必盛唐”的拟古主义主张，自称“好古文辞，然不与世之为古文者合”，提倡“独出与胸臆”，强调真实感情，发扬了唐宋的优良传统。后人把他和唐顺之、茅坤等人并称为“唐宋派”，而他的成就最高。他善于把日常生活和家庭琐事引到古文中来，“不事雕琢而自有风味”，风格朴实，感情真挚，被誉为“明文第一”，当时他被人称为“今之欧阳修”。代表作品有</a:t>
            </a:r>
            <a:r>
              <a:rPr lang="en-US" altLang="zh-CN">
                <a:solidFill>
                  <a:schemeClr val="bg1"/>
                </a:solidFill>
                <a:latin typeface="Microsoft YaHei" panose="020b0503020204020204" pitchFamily="34" charset="-122"/>
                <a:ea typeface="Microsoft YaHei" panose="020b0503020204020204" pitchFamily="34" charset="-122"/>
                <a:sym typeface="+mn-ea"/>
              </a:rPr>
              <a:t>《</a:t>
            </a:r>
            <a:r>
              <a:rPr lang="zh-CN" altLang="en-US">
                <a:solidFill>
                  <a:schemeClr val="bg1"/>
                </a:solidFill>
                <a:latin typeface="Microsoft YaHei" panose="020b0503020204020204" pitchFamily="34" charset="-122"/>
                <a:ea typeface="Microsoft YaHei" panose="020b0503020204020204" pitchFamily="34" charset="-122"/>
                <a:sym typeface="+mn-ea"/>
              </a:rPr>
              <a:t>先妣事略</a:t>
            </a:r>
            <a:r>
              <a:rPr lang="en-US" altLang="zh-CN">
                <a:solidFill>
                  <a:schemeClr val="bg1"/>
                </a:solidFill>
                <a:latin typeface="Microsoft YaHei" panose="020b0503020204020204" pitchFamily="34" charset="-122"/>
                <a:ea typeface="Microsoft YaHei" panose="020b0503020204020204" pitchFamily="34" charset="-122"/>
                <a:sym typeface="+mn-ea"/>
              </a:rPr>
              <a:t>》《</a:t>
            </a:r>
            <a:r>
              <a:rPr lang="zh-CN" altLang="en-US">
                <a:solidFill>
                  <a:schemeClr val="bg1"/>
                </a:solidFill>
                <a:latin typeface="Microsoft YaHei" panose="020b0503020204020204" pitchFamily="34" charset="-122"/>
                <a:ea typeface="Microsoft YaHei" panose="020b0503020204020204" pitchFamily="34" charset="-122"/>
                <a:sym typeface="+mn-ea"/>
              </a:rPr>
              <a:t>寒花葬志</a:t>
            </a:r>
            <a:r>
              <a:rPr lang="en-US" altLang="zh-CN">
                <a:solidFill>
                  <a:schemeClr val="bg1"/>
                </a:solidFill>
                <a:latin typeface="Microsoft YaHei" panose="020b0503020204020204" pitchFamily="34" charset="-122"/>
                <a:ea typeface="Microsoft YaHei" panose="020b0503020204020204" pitchFamily="34" charset="-122"/>
                <a:sym typeface="+mn-ea"/>
              </a:rPr>
              <a:t>》《</a:t>
            </a:r>
            <a:r>
              <a:rPr lang="zh-CN" altLang="en-US">
                <a:solidFill>
                  <a:schemeClr val="bg1"/>
                </a:solidFill>
                <a:latin typeface="Microsoft YaHei" panose="020b0503020204020204" pitchFamily="34" charset="-122"/>
                <a:ea typeface="Microsoft YaHei" panose="020b0503020204020204" pitchFamily="34" charset="-122"/>
                <a:sym typeface="+mn-ea"/>
              </a:rPr>
              <a:t>思子亭记</a:t>
            </a:r>
            <a:r>
              <a:rPr lang="en-US" altLang="zh-CN">
                <a:solidFill>
                  <a:schemeClr val="bg1"/>
                </a:solidFill>
                <a:latin typeface="Microsoft YaHei" panose="020b0503020204020204" pitchFamily="34" charset="-122"/>
                <a:ea typeface="Microsoft YaHei" panose="020b0503020204020204" pitchFamily="34" charset="-122"/>
                <a:sym typeface="+mn-ea"/>
              </a:rPr>
              <a:t>》</a:t>
            </a:r>
            <a:r>
              <a:rPr lang="zh-CN" altLang="en-US">
                <a:solidFill>
                  <a:schemeClr val="bg1"/>
                </a:solidFill>
                <a:latin typeface="Microsoft YaHei" panose="020b0503020204020204" pitchFamily="34" charset="-122"/>
                <a:ea typeface="Microsoft YaHei" panose="020b0503020204020204" pitchFamily="34" charset="-122"/>
                <a:sym typeface="+mn-ea"/>
              </a:rPr>
              <a:t>等。</a:t>
            </a:r>
          </a:p>
        </p:txBody>
      </p:sp>
    </p:spTree>
    <p:extLst>
      <p:ext uri="{BB962C8B-B14F-4D97-AF65-F5344CB8AC3E}">
        <p14:creationId xmlns:p14="http://schemas.microsoft.com/office/powerpoint/2010/main" val="178153357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par>
                          <p:cTn id="8" fill="hold" nodeType="afterGroup">
                            <p:stCondLst>
                              <p:cond delay="500"/>
                            </p:stCondLst>
                            <p:childTnLst>
                              <p:par>
                                <p:cTn id="9" presetID="41" presetClass="entr" presetSubtype="0" fill="hold" grpId="1"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1500"/>
                            </p:stCondLst>
                            <p:childTnLst>
                              <p:par>
                                <p:cTn id="23" presetID="47"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anim calcmode="lin" valueType="num">
                                      <p:cBhvr>
                                        <p:cTn id="26" dur="500" fill="hold"/>
                                        <p:tgtEl>
                                          <p:spTgt spid="17"/>
                                        </p:tgtEl>
                                        <p:attrNameLst>
                                          <p:attrName>ppt_x</p:attrName>
                                        </p:attrNameLst>
                                      </p:cBhvr>
                                      <p:tavLst>
                                        <p:tav tm="0">
                                          <p:val>
                                            <p:strVal val="#ppt_x"/>
                                          </p:val>
                                        </p:tav>
                                        <p:tav tm="100000">
                                          <p:val>
                                            <p:strVal val="#ppt_x"/>
                                          </p:val>
                                        </p:tav>
                                      </p:tavLst>
                                    </p:anim>
                                    <p:anim calcmode="lin" valueType="num">
                                      <p:cBhvr>
                                        <p:cTn id="27"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P spid="17"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1" name="组合 10"/>
          <p:cNvGrpSpPr/>
          <p:nvPr/>
        </p:nvGrpSpPr>
        <p:grpSpPr>
          <a:xfrm>
            <a:off x="284480" y="288290"/>
            <a:ext cx="11623040" cy="6294120"/>
            <a:chOff x="448" y="464"/>
            <a:chExt cx="18304" cy="9912"/>
          </a:xfrm>
        </p:grpSpPr>
        <p:sp>
          <p:nvSpPr>
            <p:cNvPr id="9" name="矩形 8"/>
            <p:cNvSpPr/>
            <p:nvPr/>
          </p:nvSpPr>
          <p:spPr>
            <a:xfrm>
              <a:off x="448" y="464"/>
              <a:ext cx="18304" cy="9892"/>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10" name="矩形 9"/>
            <p:cNvSpPr/>
            <p:nvPr/>
          </p:nvSpPr>
          <p:spPr>
            <a:xfrm>
              <a:off x="448" y="464"/>
              <a:ext cx="18304" cy="991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5" name="文本框 4"/>
          <p:cNvSpPr txBox="1"/>
          <p:nvPr/>
        </p:nvSpPr>
        <p:spPr>
          <a:xfrm>
            <a:off x="601516" y="-266700"/>
            <a:ext cx="923330" cy="6842760"/>
          </a:xfrm>
          <a:prstGeom prst="rect">
            <a:avLst/>
          </a:prstGeom>
          <a:noFill/>
        </p:spPr>
        <p:txBody>
          <a:bodyPr vert="eaVert" wrap="square" rtlCol="0">
            <a:spAutoFit/>
          </a:bodyPr>
          <a:lstStyle/>
          <a:p>
            <a:pPr algn="ctr"/>
            <a:r>
              <a:rPr lang="zh-CN" altLang="en-US" sz="4800" b="1">
                <a:solidFill>
                  <a:schemeClr val="bg1"/>
                </a:solidFill>
                <a:latin typeface="Microsoft YaHei" panose="020b0503020204020204" pitchFamily="34" charset="-122"/>
                <a:ea typeface="Microsoft YaHei" panose="020b0503020204020204" pitchFamily="34" charset="-122"/>
                <a:sym typeface="+mn-ea"/>
              </a:rPr>
              <a:t>相关背景</a:t>
            </a:r>
            <a:endParaRPr lang="en-US" altLang="zh-CN" sz="4800" b="1">
              <a:solidFill>
                <a:schemeClr val="bg1"/>
              </a:solidFill>
              <a:latin typeface="Microsoft YaHei" panose="020b0503020204020204" pitchFamily="34" charset="-122"/>
              <a:ea typeface="Microsoft YaHei" panose="020b0503020204020204" pitchFamily="34" charset="-122"/>
              <a:sym typeface="+mn-ea"/>
            </a:endParaRPr>
          </a:p>
        </p:txBody>
      </p:sp>
      <p:sp>
        <p:nvSpPr>
          <p:cNvPr id="12" name="椭圆 11"/>
          <p:cNvSpPr/>
          <p:nvPr/>
        </p:nvSpPr>
        <p:spPr>
          <a:xfrm>
            <a:off x="3847605" y="106877"/>
            <a:ext cx="9175932" cy="8409889"/>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4814982" y="2098904"/>
            <a:ext cx="6775502" cy="3731278"/>
          </a:xfrm>
          <a:prstGeom prst="rect">
            <a:avLst/>
          </a:prstGeom>
          <a:noFill/>
          <a:effectLst/>
        </p:spPr>
        <p:txBody>
          <a:bodyPr wrap="square" rtlCol="0">
            <a:spAutoFit/>
          </a:bodyPr>
          <a:lstStyle/>
          <a:p>
            <a:pPr indent="457200">
              <a:lnSpc>
                <a:spcPct val="150000"/>
              </a:lnSpc>
            </a:pPr>
            <a:r>
              <a:rPr lang="zh-CN" altLang="en-US" sz="2000" b="1">
                <a:latin typeface="Microsoft YaHei" panose="020b0503020204020204" pitchFamily="34" charset="-122"/>
                <a:ea typeface="Microsoft YaHei" panose="020b0503020204020204" pitchFamily="34" charset="-122"/>
              </a:rPr>
              <a:t>归有光原居昆山，“项脊轩”是他在昆山时的书斋名。他在</a:t>
            </a:r>
            <a:r>
              <a:rPr lang="en-US" altLang="zh-CN" sz="2000" b="1">
                <a:latin typeface="Microsoft YaHei" panose="020b0503020204020204" pitchFamily="34" charset="-122"/>
                <a:ea typeface="Microsoft YaHei" panose="020b0503020204020204" pitchFamily="34" charset="-122"/>
              </a:rPr>
              <a:t>35</a:t>
            </a:r>
            <a:r>
              <a:rPr lang="zh-CN" altLang="en-US" sz="2000" b="1">
                <a:latin typeface="Microsoft YaHei" panose="020b0503020204020204" pitchFamily="34" charset="-122"/>
                <a:ea typeface="Microsoft YaHei" panose="020b0503020204020204" pitchFamily="34" charset="-122"/>
              </a:rPr>
              <a:t>岁中举后，徙居嘉定安亭江上，授徒讲学，不复回故里。由此可以推知，他</a:t>
            </a:r>
            <a:r>
              <a:rPr lang="en-US" altLang="zh-CN" sz="2000" b="1">
                <a:latin typeface="Microsoft YaHei" panose="020b0503020204020204" pitchFamily="34" charset="-122"/>
                <a:ea typeface="Microsoft YaHei" panose="020b0503020204020204" pitchFamily="34" charset="-122"/>
              </a:rPr>
              <a:t>18</a:t>
            </a:r>
            <a:r>
              <a:rPr lang="zh-CN" altLang="en-US" sz="2000" b="1">
                <a:latin typeface="Microsoft YaHei" panose="020b0503020204020204" pitchFamily="34" charset="-122"/>
                <a:ea typeface="Microsoft YaHei" panose="020b0503020204020204" pitchFamily="34" charset="-122"/>
              </a:rPr>
              <a:t>岁写此文，</a:t>
            </a:r>
            <a:r>
              <a:rPr lang="en-US" altLang="zh-CN" sz="2000" b="1">
                <a:latin typeface="Microsoft YaHei" panose="020b0503020204020204" pitchFamily="34" charset="-122"/>
                <a:ea typeface="Microsoft YaHei" panose="020b0503020204020204" pitchFamily="34" charset="-122"/>
              </a:rPr>
              <a:t>35</a:t>
            </a:r>
            <a:r>
              <a:rPr lang="zh-CN" altLang="en-US" sz="2000" b="1">
                <a:latin typeface="Microsoft YaHei" panose="020b0503020204020204" pitchFamily="34" charset="-122"/>
                <a:ea typeface="Microsoft YaHei" panose="020b0503020204020204" pitchFamily="34" charset="-122"/>
              </a:rPr>
              <a:t>岁左右可能在迁居前由于翻检书箧，触及旧稿，引起了对亡妻的深深怀念，因而补写了附记，其间相距十六七年，妻死那年手植的枇杷树也生长了约五六年。这样，不仅使枇杷树“亭亭如盖”比较符合实际情况，且让“多在外，不常居”之语也有了着落。</a:t>
            </a:r>
          </a:p>
        </p:txBody>
      </p:sp>
    </p:spTree>
    <p:extLst>
      <p:ext uri="{BB962C8B-B14F-4D97-AF65-F5344CB8AC3E}">
        <p14:creationId xmlns:p14="http://schemas.microsoft.com/office/powerpoint/2010/main" val="325605034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5"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vertical)">
                                      <p:cBhvr>
                                        <p:cTn id="7" dur="500"/>
                                        <p:tgtEl>
                                          <p:spTgt spid="11"/>
                                        </p:tgtEl>
                                      </p:cBhvr>
                                    </p:animEffect>
                                  </p:childTnLst>
                                </p:cTn>
                              </p:par>
                            </p:childTnLst>
                          </p:cTn>
                        </p:par>
                        <p:par>
                          <p:cTn id="8" fill="hold" nodeType="afterGroup">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right)">
                                      <p:cBhvr>
                                        <p:cTn id="12" dur="500"/>
                                        <p:tgtEl>
                                          <p:spTgt spid="5"/>
                                        </p:tgtEl>
                                      </p:cBhvr>
                                    </p:animEffect>
                                  </p:childTnLst>
                                </p:cTn>
                              </p:par>
                            </p:childTnLst>
                          </p:cTn>
                        </p:par>
                        <p:par>
                          <p:cTn id="13" fill="hold" nodeType="afterGroup">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strVal val="#ppt_x"/>
                                          </p:val>
                                        </p:tav>
                                        <p:tav tm="100000">
                                          <p:val>
                                            <p:strVal val="#ppt_x"/>
                                          </p:val>
                                        </p:tav>
                                      </p:tavLst>
                                    </p:anim>
                                    <p:anim calcmode="lin" valueType="num">
                                      <p:cBhvr>
                                        <p:cTn id="18" dur="500" fill="hold"/>
                                        <p:tgtEl>
                                          <p:spTgt spid="12"/>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82"/>
                                        </p:tgtEl>
                                        <p:attrNameLst>
                                          <p:attrName>style.visibility</p:attrName>
                                        </p:attrNameLst>
                                      </p:cBhvr>
                                      <p:to>
                                        <p:strVal val="visible"/>
                                      </p:to>
                                    </p:set>
                                    <p:anim calcmode="lin" valueType="num">
                                      <p:cBhvr additive="base">
                                        <p:cTn id="22" dur="500"/>
                                        <p:tgtEl>
                                          <p:spTgt spid="82"/>
                                        </p:tgtEl>
                                        <p:attrNameLst>
                                          <p:attrName>ppt_y</p:attrName>
                                        </p:attrNameLst>
                                      </p:cBhvr>
                                      <p:tavLst>
                                        <p:tav tm="0">
                                          <p:val>
                                            <p:strVal val="#ppt_y+#ppt_h*1.125000"/>
                                          </p:val>
                                        </p:tav>
                                        <p:tav tm="100000">
                                          <p:val>
                                            <p:strVal val="#ppt_y"/>
                                          </p:val>
                                        </p:tav>
                                      </p:tavLst>
                                    </p:anim>
                                    <p:animEffect transition="in" filter="wipe(up)">
                                      <p:cBhvr>
                                        <p:cTn id="2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8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文本框 8">
            <a:extLst>
              <a:ext uri="{FF2B5EF4-FFF2-40B4-BE49-F238E27FC236}">
                <a16:creationId xmlns:a16="http://schemas.microsoft.com/office/drawing/2014/main" id="{BB0B13A2-7723-1441-96E7-6DF92B897931}"/>
              </a:ext>
            </a:extLst>
          </p:cNvPr>
          <p:cNvSpPr txBox="1"/>
          <p:nvPr/>
        </p:nvSpPr>
        <p:spPr>
          <a:xfrm>
            <a:off x="3781405" y="1019126"/>
            <a:ext cx="7832097" cy="3997376"/>
          </a:xfrm>
          <a:prstGeom prst="rect">
            <a:avLst/>
          </a:prstGeom>
          <a:noFill/>
        </p:spPr>
        <p:txBody>
          <a:bodyPr wrap="square" rtlCol="0">
            <a:spAutoFit/>
          </a:bodyPr>
          <a:lstStyle/>
          <a:p>
            <a:pPr algn="ctr">
              <a:lnSpc>
                <a:spcPct val="150000"/>
              </a:lnSpc>
            </a:pPr>
            <a:r>
              <a:rPr lang="zh-CN" altLang="en-US" sz="2800" b="1">
                <a:latin typeface="Microsoft YaHei" panose="020b0503020204020204" pitchFamily="34" charset="-122"/>
                <a:ea typeface="Microsoft YaHei" panose="020b0503020204020204" pitchFamily="34" charset="-122"/>
              </a:rPr>
              <a:t>了解文体“志”</a:t>
            </a:r>
          </a:p>
          <a:p>
            <a:pPr indent="457200">
              <a:lnSpc>
                <a:spcPct val="150000"/>
              </a:lnSpc>
            </a:pPr>
            <a:r>
              <a:rPr lang="zh-CN" altLang="en-US" sz="2400" b="1">
                <a:solidFill>
                  <a:srgbClr val="C00000"/>
                </a:solidFill>
                <a:latin typeface="Microsoft YaHei" panose="020b0503020204020204" pitchFamily="34" charset="-122"/>
                <a:ea typeface="Microsoft YaHei" panose="020b0503020204020204" pitchFamily="34" charset="-122"/>
              </a:rPr>
              <a:t>“志”为文体的一种</a:t>
            </a:r>
            <a:r>
              <a:rPr lang="zh-CN" altLang="en-US" sz="2400">
                <a:latin typeface="Microsoft YaHei" panose="020b0503020204020204" pitchFamily="34" charset="-122"/>
                <a:ea typeface="Microsoft YaHei" panose="020b0503020204020204" pitchFamily="34" charset="-122"/>
              </a:rPr>
              <a:t>，与“记”有相似之处，但二者还是有着明显区别。</a:t>
            </a:r>
            <a:r>
              <a:rPr lang="zh-CN" altLang="en-US" sz="2400" b="1">
                <a:solidFill>
                  <a:srgbClr val="C00000"/>
                </a:solidFill>
                <a:latin typeface="Microsoft YaHei" panose="020b0503020204020204" pitchFamily="34" charset="-122"/>
                <a:ea typeface="Microsoft YaHei" panose="020b0503020204020204" pitchFamily="34" charset="-122"/>
              </a:rPr>
              <a:t>“记”通常用来记事或物，</a:t>
            </a:r>
            <a:r>
              <a:rPr lang="zh-CN" altLang="en-US" sz="2400">
                <a:latin typeface="Microsoft YaHei" panose="020b0503020204020204" pitchFamily="34" charset="-122"/>
                <a:ea typeface="Microsoft YaHei" panose="020b0503020204020204" pitchFamily="34" charset="-122"/>
              </a:rPr>
              <a:t>如范仲淹</a:t>
            </a:r>
            <a:r>
              <a:rPr lang="en-US" altLang="zh-CN" sz="2400">
                <a:latin typeface="Microsoft YaHei" panose="020b0503020204020204" pitchFamily="34" charset="-122"/>
                <a:ea typeface="Microsoft YaHei" panose="020b0503020204020204" pitchFamily="34" charset="-122"/>
              </a:rPr>
              <a:t>《</a:t>
            </a:r>
            <a:r>
              <a:rPr lang="zh-CN" altLang="en-US" sz="2400">
                <a:latin typeface="Microsoft YaHei" panose="020b0503020204020204" pitchFamily="34" charset="-122"/>
                <a:ea typeface="Microsoft YaHei" panose="020b0503020204020204" pitchFamily="34" charset="-122"/>
              </a:rPr>
              <a:t>岳阳楼记</a:t>
            </a:r>
            <a:r>
              <a:rPr lang="en-US" altLang="zh-CN" sz="2400">
                <a:latin typeface="Microsoft YaHei" panose="020b0503020204020204" pitchFamily="34" charset="-122"/>
                <a:ea typeface="Microsoft YaHei" panose="020b0503020204020204" pitchFamily="34" charset="-122"/>
              </a:rPr>
              <a:t>》</a:t>
            </a:r>
            <a:r>
              <a:rPr lang="zh-CN" altLang="en-US" sz="2400">
                <a:latin typeface="Microsoft YaHei" panose="020b0503020204020204" pitchFamily="34" charset="-122"/>
                <a:ea typeface="Microsoft YaHei" panose="020b0503020204020204" pitchFamily="34" charset="-122"/>
              </a:rPr>
              <a:t>、欧阳修</a:t>
            </a:r>
            <a:r>
              <a:rPr lang="en-US" altLang="zh-CN" sz="2400">
                <a:latin typeface="Microsoft YaHei" panose="020b0503020204020204" pitchFamily="34" charset="-122"/>
                <a:ea typeface="Microsoft YaHei" panose="020b0503020204020204" pitchFamily="34" charset="-122"/>
              </a:rPr>
              <a:t>《</a:t>
            </a:r>
            <a:r>
              <a:rPr lang="zh-CN" altLang="en-US" sz="2400">
                <a:latin typeface="Microsoft YaHei" panose="020b0503020204020204" pitchFamily="34" charset="-122"/>
                <a:ea typeface="Microsoft YaHei" panose="020b0503020204020204" pitchFamily="34" charset="-122"/>
              </a:rPr>
              <a:t>醉翁亭记</a:t>
            </a:r>
            <a:r>
              <a:rPr lang="en-US" altLang="zh-CN" sz="2400">
                <a:latin typeface="Microsoft YaHei" panose="020b0503020204020204" pitchFamily="34" charset="-122"/>
                <a:ea typeface="Microsoft YaHei" panose="020b0503020204020204" pitchFamily="34" charset="-122"/>
              </a:rPr>
              <a:t>》</a:t>
            </a:r>
            <a:r>
              <a:rPr lang="zh-CN" altLang="en-US" sz="2400">
                <a:latin typeface="Microsoft YaHei" panose="020b0503020204020204" pitchFamily="34" charset="-122"/>
                <a:ea typeface="Microsoft YaHei" panose="020b0503020204020204" pitchFamily="34" charset="-122"/>
              </a:rPr>
              <a:t>等。</a:t>
            </a:r>
            <a:r>
              <a:rPr lang="zh-CN" altLang="en-US" sz="2400" b="1">
                <a:solidFill>
                  <a:srgbClr val="C00000"/>
                </a:solidFill>
                <a:latin typeface="Microsoft YaHei" panose="020b0503020204020204" pitchFamily="34" charset="-122"/>
                <a:ea typeface="Microsoft YaHei" panose="020b0503020204020204" pitchFamily="34" charset="-122"/>
              </a:rPr>
              <a:t>“志”则大都用来记录人物事迹</a:t>
            </a:r>
            <a:r>
              <a:rPr lang="zh-CN" altLang="en-US" sz="2400">
                <a:latin typeface="Microsoft YaHei" panose="020b0503020204020204" pitchFamily="34" charset="-122"/>
                <a:ea typeface="Microsoft YaHei" panose="020b0503020204020204" pitchFamily="34" charset="-122"/>
              </a:rPr>
              <a:t>，如墓志、人物志等。</a:t>
            </a:r>
            <a:r>
              <a:rPr lang="en-US" altLang="zh-CN" sz="2400">
                <a:latin typeface="Microsoft YaHei" panose="020b0503020204020204" pitchFamily="34" charset="-122"/>
                <a:ea typeface="Microsoft YaHei" panose="020b0503020204020204" pitchFamily="34" charset="-122"/>
              </a:rPr>
              <a:t>《</a:t>
            </a:r>
            <a:r>
              <a:rPr lang="zh-CN" altLang="en-US" sz="2400">
                <a:latin typeface="Microsoft YaHei" panose="020b0503020204020204" pitchFamily="34" charset="-122"/>
                <a:ea typeface="Microsoft YaHei" panose="020b0503020204020204" pitchFamily="34" charset="-122"/>
              </a:rPr>
              <a:t>项脊轩志</a:t>
            </a:r>
            <a:r>
              <a:rPr lang="en-US" altLang="zh-CN" sz="2400">
                <a:latin typeface="Microsoft YaHei" panose="020b0503020204020204" pitchFamily="34" charset="-122"/>
                <a:ea typeface="Microsoft YaHei" panose="020b0503020204020204" pitchFamily="34" charset="-122"/>
              </a:rPr>
              <a:t>》</a:t>
            </a:r>
            <a:r>
              <a:rPr lang="zh-CN" altLang="en-US" sz="2400">
                <a:latin typeface="Microsoft YaHei" panose="020b0503020204020204" pitchFamily="34" charset="-122"/>
                <a:ea typeface="Microsoft YaHei" panose="020b0503020204020204" pitchFamily="34" charset="-122"/>
              </a:rPr>
              <a:t>名为记“物”，内容则以记“人物事迹”为主，故以“志”为名。</a:t>
            </a:r>
          </a:p>
        </p:txBody>
      </p:sp>
      <p:sp>
        <p:nvSpPr>
          <p:cNvPr id="3" name="矩形 2">
            <a:extLst>
              <a:ext uri="{FF2B5EF4-FFF2-40B4-BE49-F238E27FC236}">
                <a16:creationId xmlns:a16="http://schemas.microsoft.com/office/drawing/2014/main" id="{7BF66FC2-2994-CF45-A269-1FFA3FC2D050}"/>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4" name="图片 3">
            <a:extLst>
              <a:ext uri="{FF2B5EF4-FFF2-40B4-BE49-F238E27FC236}">
                <a16:creationId xmlns:a16="http://schemas.microsoft.com/office/drawing/2014/main" id="{5CD9D744-E5E4-9E45-9E46-993A9DB98A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805" y="1774513"/>
            <a:ext cx="2682164" cy="330303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79077324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 name="ISPRING_PRESENTATION_TITLE" val="PowerPoint 演示文稿"/>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217</Paragraphs>
  <Slides>35</Slides>
  <Notes>16</Notes>
  <TotalTime>0</TotalTime>
  <HiddenSlides>0</HiddenSlides>
  <MMClips>0</MMClips>
  <ScaleCrop>0</ScaleCrop>
  <HeadingPairs>
    <vt:vector baseType="variant" size="6">
      <vt:variant>
        <vt:lpstr>Fonts used</vt:lpstr>
      </vt:variant>
      <vt:variant>
        <vt:i4>14</vt:i4>
      </vt:variant>
      <vt:variant>
        <vt:lpstr>Theme</vt:lpstr>
      </vt:variant>
      <vt:variant>
        <vt:i4>1</vt:i4>
      </vt:variant>
      <vt:variant>
        <vt:lpstr>Slide Titles</vt:lpstr>
      </vt:variant>
      <vt:variant>
        <vt:i4>35</vt:i4>
      </vt:variant>
    </vt:vector>
  </HeadingPairs>
  <TitlesOfParts>
    <vt:vector baseType="lpstr" size="50">
      <vt:lpstr>Arial</vt:lpstr>
      <vt:lpstr>Calibri Light</vt:lpstr>
      <vt:lpstr>Calibri</vt:lpstr>
      <vt:lpstr>Microsoft YaHei</vt:lpstr>
      <vt:lpstr>Wingdings</vt:lpstr>
      <vt:lpstr>宋体</vt:lpstr>
      <vt:lpstr>MComic PRC Medium</vt:lpstr>
      <vt:lpstr>Times New Roman</vt:lpstr>
      <vt:lpstr>方正中等线简体</vt:lpstr>
      <vt:lpstr>Courier New</vt:lpstr>
      <vt:lpstr>楷体_GB2312</vt:lpstr>
      <vt:lpstr>楷体</vt:lpstr>
      <vt:lpstr>微软雅黑</vt:lpstr>
      <vt:lpstr>KaiTi</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2021-03-23T11:16:16.941</cp:lastPrinted>
  <dcterms:created xsi:type="dcterms:W3CDTF">2021-03-23T11:16:16Z</dcterms:created>
  <dcterms:modified xsi:type="dcterms:W3CDTF">2021-05-19T05:24:13Z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