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0" r:id="rId4"/>
    <p:sldId id="520" r:id="rId5"/>
    <p:sldId id="264" r:id="rId6"/>
    <p:sldId id="261" r:id="rId7"/>
    <p:sldId id="517" r:id="rId8"/>
    <p:sldId id="291" r:id="rId9"/>
    <p:sldId id="265" r:id="rId10"/>
    <p:sldId id="292" r:id="rId11"/>
    <p:sldId id="288" r:id="rId12"/>
    <p:sldId id="289" r:id="rId13"/>
    <p:sldId id="293" r:id="rId14"/>
    <p:sldId id="294" r:id="rId15"/>
    <p:sldId id="295" r:id="rId16"/>
    <p:sldId id="501" r:id="rId17"/>
    <p:sldId id="499" r:id="rId18"/>
    <p:sldId id="502" r:id="rId19"/>
    <p:sldId id="503" r:id="rId20"/>
    <p:sldId id="506" r:id="rId21"/>
    <p:sldId id="507" r:id="rId22"/>
    <p:sldId id="508" r:id="rId23"/>
    <p:sldId id="510" r:id="rId24"/>
    <p:sldId id="509" r:id="rId25"/>
    <p:sldId id="511" r:id="rId26"/>
    <p:sldId id="512" r:id="rId27"/>
    <p:sldId id="513" r:id="rId28"/>
    <p:sldId id="514" r:id="rId29"/>
    <p:sldId id="504" r:id="rId30"/>
    <p:sldId id="505" r:id="rId31"/>
    <p:sldId id="500" r:id="rId32"/>
    <p:sldId id="519" r:id="rId33"/>
    <p:sldId id="283" r:id="rId34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58" autoAdjust="0"/>
    <p:restoredTop sz="94022" autoAdjust="0"/>
  </p:normalViewPr>
  <p:slideViewPr>
    <p:cSldViewPr snapToGrid="0">
      <p:cViewPr varScale="1">
        <p:scale>
          <a:sx n="84" d="100"/>
          <a:sy n="84" d="100"/>
        </p:scale>
        <p:origin x="201" y="-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370E1-2D2D-4B32-A75B-B2A00F5F9E64}" type="datetimeFigureOut">
              <a:rPr lang="zh-CN" altLang="en-US" smtClean="0"/>
              <a:t>2021/1/27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3F5BB-0E6E-40FF-A296-9032172810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844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08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9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97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171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390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6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11077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5151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3341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4924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3603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223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24785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32190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7642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91629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69955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753662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2051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68283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18847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1576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49178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498643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75082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18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48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649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4948F-B378-B542-AD6D-5292BF88C3B6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8128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69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732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3F5BB-0E6E-40FF-A296-9032172810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1338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6D2F976-4407-40D6-853C-4883956DBFA4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46" y="0"/>
            <a:ext cx="122174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push dir="u"/>
      </p:transition>
    </mc:Choice>
    <mc:Fallback>
      <p:transition spd="slow" advTm="3000">
        <p:push dir="u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833534-D8C3-40A4-9ECE-488F68FF1403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02368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2000">
        <p:push dir="u"/>
      </p:transition>
    </mc:Choice>
    <mc:Fallback>
      <p:transition spd="slow" advTm="3000">
        <p:push dir="u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spd="slow" advTm="3000" p14:dur="2000">
        <p:push dir="u"/>
      </p:transition>
    </mc:Choice>
    <mc:Fallback>
      <p:transition spd="slow" advTm="3000">
        <p:push dir="u"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Relationship Id="rId4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2.png" /><Relationship Id="rId4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openxmlformats.org/officeDocument/2006/relationships/image" Target="../media/image7.png" /><Relationship Id="rId7" Type="http://schemas.openxmlformats.org/officeDocument/2006/relationships/image" Target="../media/image1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7.png" /><Relationship Id="rId4" Type="http://schemas.openxmlformats.org/officeDocument/2006/relationships/image" Target="../media/image14.png" /><Relationship Id="rId5" Type="http://schemas.openxmlformats.org/officeDocument/2006/relationships/image" Target="../media/image6.png" /><Relationship Id="rId6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14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4.png" /><Relationship Id="rId4" Type="http://schemas.openxmlformats.org/officeDocument/2006/relationships/image" Target="../media/image1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9.jpe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Relationship Id="rId4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7.png" /><Relationship Id="rId4" Type="http://schemas.openxmlformats.org/officeDocument/2006/relationships/image" Target="../media/image6.png" /><Relationship Id="rId5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4.pn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83F2595-17E7-4773-A2ED-CF2B654D37DF}"/>
              </a:ext>
            </a:extLst>
          </p:cNvPr>
          <p:cNvSpPr/>
          <p:nvPr/>
        </p:nvSpPr>
        <p:spPr>
          <a:xfrm>
            <a:off x="10261426" y="1121985"/>
            <a:ext cx="369332" cy="413190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统编版语文高一必修下册</a:t>
            </a:r>
            <a:r>
              <a:rPr lang="en-US" altLang="zh-CN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《</a:t>
            </a:r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庖丁解牛</a:t>
            </a:r>
            <a:r>
              <a:rPr lang="en-US" altLang="zh-CN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》</a:t>
            </a:r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精品课件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F67D281-CDF7-4DAF-9174-CF05080076A8}"/>
              </a:ext>
            </a:extLst>
          </p:cNvPr>
          <p:cNvSpPr/>
          <p:nvPr/>
        </p:nvSpPr>
        <p:spPr>
          <a:xfrm>
            <a:off x="8325653" y="1248803"/>
            <a:ext cx="1292662" cy="372794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7200" b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庖丁解牛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759A352-8ED8-4853-A024-EE97FE723F77}"/>
              </a:ext>
            </a:extLst>
          </p:cNvPr>
          <p:cNvGrpSpPr/>
          <p:nvPr/>
        </p:nvGrpSpPr>
        <p:grpSpPr>
          <a:xfrm>
            <a:off x="5999221" y="2143033"/>
            <a:ext cx="1752600" cy="1752600"/>
            <a:chOff x="4033278" y="1004822"/>
            <a:chExt cx="1752600" cy="17526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E7EA6D6-4779-41C1-B337-D8914399C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33278" y="1004822"/>
              <a:ext cx="1752600" cy="1752600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CAE038F-8C43-4BC9-B718-6949AC40ACCF}"/>
                </a:ext>
              </a:extLst>
            </p:cNvPr>
            <p:cNvSpPr txBox="1"/>
            <p:nvPr/>
          </p:nvSpPr>
          <p:spPr>
            <a:xfrm>
              <a:off x="5171981" y="1577338"/>
              <a:ext cx="461665" cy="6553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庄子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8683BCA3-A9DE-4DD5-80F7-ACE03F540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0763" y="1388632"/>
            <a:ext cx="7773305" cy="5806719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</p:spTree>
    <p:extLst>
      <p:ext uri="{BB962C8B-B14F-4D97-AF65-F5344CB8AC3E}">
        <p14:creationId xmlns:p14="http://schemas.microsoft.com/office/powerpoint/2010/main" val="353359350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3043588-8E89-40F2-B1AC-6293C91D8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770" y="3174321"/>
            <a:ext cx="5430160" cy="4056372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AAAA158-0068-4AB9-8276-09D2AD997B41}"/>
              </a:ext>
            </a:extLst>
          </p:cNvPr>
          <p:cNvSpPr txBox="1"/>
          <p:nvPr/>
        </p:nvSpPr>
        <p:spPr>
          <a:xfrm>
            <a:off x="967942" y="4278029"/>
            <a:ext cx="10156091" cy="680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如今，我的刀用了十九年，所宰的牛有几千头了，但刀刃锋利得就像刚在磨刀石上磨好的一样。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EAE4C6-4BBF-4A7E-81D1-B371A580755E}"/>
              </a:ext>
            </a:extLst>
          </p:cNvPr>
          <p:cNvSpPr txBox="1"/>
          <p:nvPr/>
        </p:nvSpPr>
        <p:spPr>
          <a:xfrm>
            <a:off x="890668" y="1141806"/>
            <a:ext cx="104106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现在，我凭精神和牛接触，而不用眼睛去看，感官停止了而精神在活动。依照牛的生理上的天然结构，</a:t>
            </a:r>
            <a:endParaRPr lang="zh-CN" altLang="en-US" sz="16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974D04-0FAD-4F0E-BEE3-48F0AC031D37}"/>
              </a:ext>
            </a:extLst>
          </p:cNvPr>
          <p:cNvSpPr txBox="1"/>
          <p:nvPr/>
        </p:nvSpPr>
        <p:spPr>
          <a:xfrm>
            <a:off x="890668" y="1965787"/>
            <a:ext cx="8991063" cy="78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砍入牛体筋骨相接的缝隙，顺着骨节间的空处进刀，依照牛体本来的构造，筋脉经络相连的地方和筋骨结合的地方，尚且不曾拿刀碰到过，更何况大骨呢！</a:t>
            </a:r>
            <a:endParaRPr lang="zh-CN" altLang="en-US" sz="16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574F93-9D9D-401A-AD16-B2FAD59EF201}"/>
              </a:ext>
            </a:extLst>
          </p:cNvPr>
          <p:cNvSpPr txBox="1"/>
          <p:nvPr/>
        </p:nvSpPr>
        <p:spPr>
          <a:xfrm>
            <a:off x="890667" y="3296317"/>
            <a:ext cx="10410663" cy="78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技术好的厨师每年更换一把刀，是用刀割断筋肉割坏的（就像我们用刀割绳子一样）；技术一般的厨师每月就得更换一把刀，是砍断骨头而将刀砍坏的。</a:t>
            </a:r>
            <a:endParaRPr lang="zh-CN" altLang="en-US" sz="1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D59F74-63A8-4ADF-846E-F39852914472}"/>
              </a:ext>
            </a:extLst>
          </p:cNvPr>
          <p:cNvSpPr/>
          <p:nvPr/>
        </p:nvSpPr>
        <p:spPr>
          <a:xfrm>
            <a:off x="856217" y="5156773"/>
            <a:ext cx="7785723" cy="1669504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4EE6B5-0BE0-41CB-B472-789979D09AAA}"/>
              </a:ext>
            </a:extLst>
          </p:cNvPr>
          <p:cNvSpPr txBox="1"/>
          <p:nvPr/>
        </p:nvSpPr>
        <p:spPr>
          <a:xfrm>
            <a:off x="801674" y="5221824"/>
            <a:ext cx="8844602" cy="1588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技经肯綮之未尝</a:t>
            </a:r>
            <a:r>
              <a:rPr lang="en-US" altLang="zh-CN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即“未尝技经肯綮”的宾语前置。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軱（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gū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）：股部的大骨。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割：这里指生割硬砍。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族：众，指一般的。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折：用刀折骨。发：出。硎（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xíng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）：磨刀石。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06080FC-845D-4461-9F36-18ECD0D00FA9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课 文 翻 译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E92FEE9-6387-40E2-9D85-1EB72EB84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04A9790-2AD6-4668-91EC-A55457FCE697}"/>
              </a:ext>
            </a:extLst>
          </p:cNvPr>
          <p:cNvSpPr/>
          <p:nvPr/>
        </p:nvSpPr>
        <p:spPr>
          <a:xfrm>
            <a:off x="916430" y="433975"/>
            <a:ext cx="10156091" cy="430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方今之时，臣以神遇而不以目视，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官知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止而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神欲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行。依乎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天理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300000"/>
              </a:lnSpc>
            </a:pP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批大郤，导大窾，因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其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固然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技经肯綮之未尝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，而况大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軱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乎！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30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良庖岁更刀，割也；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族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庖月更刀，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折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也。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今臣之刀十九年矣，所解数千牛矣，而刀刃若新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发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于硎。</a:t>
            </a:r>
          </a:p>
        </p:txBody>
      </p:sp>
    </p:spTree>
    <p:extLst>
      <p:ext uri="{BB962C8B-B14F-4D97-AF65-F5344CB8AC3E}">
        <p14:creationId xmlns:p14="http://schemas.microsoft.com/office/powerpoint/2010/main" val="330371615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3043588-8E89-40F2-B1AC-6293C91D8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770" y="3174321"/>
            <a:ext cx="5430160" cy="4056372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AAAA158-0068-4AB9-8276-09D2AD997B41}"/>
              </a:ext>
            </a:extLst>
          </p:cNvPr>
          <p:cNvSpPr txBox="1"/>
          <p:nvPr/>
        </p:nvSpPr>
        <p:spPr>
          <a:xfrm>
            <a:off x="1049160" y="4259291"/>
            <a:ext cx="6839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1600" b="1" u="sng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16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梁惠王说：“好啊！我听了庖丁的这番话，懂得了养生的道理了。”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9C1D43-44FE-473A-B927-5BD9C21ED008}"/>
              </a:ext>
            </a:extLst>
          </p:cNvPr>
          <p:cNvSpPr txBox="1"/>
          <p:nvPr/>
        </p:nvSpPr>
        <p:spPr>
          <a:xfrm>
            <a:off x="890667" y="1136985"/>
            <a:ext cx="11048048" cy="40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那牛的骨节有间隙，而刀刃很薄；用很薄的刀刃插入有空隙的骨节，宽宽绰绰地，那么刀刃的运转必然是有余地的啊！</a:t>
            </a:r>
            <a:endParaRPr lang="zh-CN" altLang="en-US" sz="1600" u="sng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F85FBF-19D8-4300-9143-861B53F387F1}"/>
              </a:ext>
            </a:extLst>
          </p:cNvPr>
          <p:cNvSpPr txBox="1"/>
          <p:nvPr/>
        </p:nvSpPr>
        <p:spPr>
          <a:xfrm>
            <a:off x="887138" y="1917917"/>
            <a:ext cx="10407739" cy="79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因此，十九年来，刀刃还像刚从磨刀石上磨出来的一样。即使是这样，每当碰到筋骨交错聚结的地方，我看到那里很难下刀，就小心翼翼地提高警惕，视力集中到一点，动作缓慢下来，</a:t>
            </a:r>
            <a:endParaRPr lang="zh-CN" altLang="en-US" sz="1600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4AC134-DB04-4417-96C2-FD94FC30E5A0}"/>
              </a:ext>
            </a:extLst>
          </p:cNvPr>
          <p:cNvSpPr txBox="1"/>
          <p:nvPr/>
        </p:nvSpPr>
        <p:spPr>
          <a:xfrm>
            <a:off x="957866" y="3195891"/>
            <a:ext cx="10510770" cy="79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动起刀来非常轻，豁啦一声，牛的骨和肉一下子就解开了，就像泥土散落在地上一样。我提着刀站立起来，为此举目四望，为此悠然自得，心满意足，然后把刀擦抹干净，收藏起来。”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21A1B41-96A8-4EBA-88B5-7E0D6A220FE7}"/>
              </a:ext>
            </a:extLst>
          </p:cNvPr>
          <p:cNvSpPr/>
          <p:nvPr/>
        </p:nvSpPr>
        <p:spPr>
          <a:xfrm>
            <a:off x="856217" y="5156773"/>
            <a:ext cx="7785723" cy="1669504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44484E-60E5-4662-86E7-CCF4F6C461D2}"/>
              </a:ext>
            </a:extLst>
          </p:cNvPr>
          <p:cNvSpPr txBox="1"/>
          <p:nvPr/>
        </p:nvSpPr>
        <p:spPr>
          <a:xfrm>
            <a:off x="856217" y="5371029"/>
            <a:ext cx="6021101" cy="1281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节：骨节。间：间隙。恢恢乎：宽绰的样子。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族：指筋骨交错聚结处。怵（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chù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）然：警惧的样子。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謋（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huò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）：象声词。骨肉离开的声音。委地：散落在地上。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善：通”缮“，修治。这里是拭擦的意思。养生：指养生之道。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3E7B38D-8256-4667-BF01-0AC8A3FE43B1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课 文 翻 译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EF6130C-4807-447B-8803-BA84857B28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04A9790-2AD6-4668-91EC-A55457FCE697}"/>
              </a:ext>
            </a:extLst>
          </p:cNvPr>
          <p:cNvSpPr/>
          <p:nvPr/>
        </p:nvSpPr>
        <p:spPr>
          <a:xfrm>
            <a:off x="986749" y="787633"/>
            <a:ext cx="10156091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彼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节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者有间，而刀刃者无厚；以无厚入有间，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恢恢乎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其于游刃必有余地矣，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是以十九年而刀刃若新发于硎。虽然，每至于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族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，吾见其难为，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怵然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为戒，视为止，行为迟。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动刀甚微，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謋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然已解，如土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委地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。提刀而立，为之四顾，为之踌躇满志，善刀而藏之。”</a:t>
            </a:r>
          </a:p>
          <a:p>
            <a:pPr>
              <a:lnSpc>
                <a:spcPct val="150000"/>
              </a:lnSpc>
            </a:pPr>
            <a:endParaRPr lang="zh-CN" altLang="en-US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　　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     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文惠君曰：“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善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哉！吾闻庖丁之言，得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养生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焉。” </a:t>
            </a:r>
          </a:p>
        </p:txBody>
      </p:sp>
    </p:spTree>
    <p:extLst>
      <p:ext uri="{BB962C8B-B14F-4D97-AF65-F5344CB8AC3E}">
        <p14:creationId xmlns:p14="http://schemas.microsoft.com/office/powerpoint/2010/main" val="223231374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7D3D8584-ECBE-4642-A7F8-3B9161CAED6C}"/>
              </a:ext>
            </a:extLst>
          </p:cNvPr>
          <p:cNvSpPr/>
          <p:nvPr/>
        </p:nvSpPr>
        <p:spPr>
          <a:xfrm>
            <a:off x="1706037" y="869324"/>
            <a:ext cx="8886836" cy="4988437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AB17267-E745-4813-8F21-44F57EF9D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20" b="5164"/>
          <a:stretch>
            <a:fillRect/>
          </a:stretch>
        </p:blipFill>
        <p:spPr>
          <a:xfrm flipH="1">
            <a:off x="115909" y="3359464"/>
            <a:ext cx="3330677" cy="357580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58AD604-6080-4311-A90F-EFFA08BBF560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相 关 成 语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91C4028-41F8-49E6-82EB-FE23C9E13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E3D0BBB-9BB4-4303-BC11-32A24248A56F}"/>
              </a:ext>
            </a:extLst>
          </p:cNvPr>
          <p:cNvSpPr txBox="1"/>
          <p:nvPr/>
        </p:nvSpPr>
        <p:spPr>
          <a:xfrm>
            <a:off x="1867437" y="869324"/>
            <a:ext cx="8618526" cy="5548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①游刃有余：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现代人使用它来比喻技术熟练高超，做事轻而易举。</a:t>
            </a:r>
            <a:br>
              <a:rPr lang="zh-CN" altLang="en-US" b="1"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②目无全牛：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一般用来指技艺达到极其纯熟的程度，达到得心应手的境界。</a:t>
            </a:r>
            <a:br>
              <a:rPr lang="zh-CN" altLang="en-US" b="1"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③踌躇满志：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文中是悠然自得，心满意足的意思。踌躇，一般用于形容犹豫不决的样子。踌躇满志，指对自己取得的成就洋洋得意的样子。</a:t>
            </a:r>
            <a:br>
              <a:rPr lang="zh-CN" altLang="en-US" b="1"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④切中肯綮：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切中</a:t>
            </a:r>
            <a:r>
              <a:rPr lang="en-US" altLang="zh-CN" b="1" i="0">
                <a:solidFill>
                  <a:srgbClr val="0F0F0F"/>
                </a:solidFill>
                <a:effectLst/>
                <a:latin typeface="思源宋体 CN Medium"/>
              </a:rPr>
              <a:t>,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正好击中</a:t>
            </a:r>
            <a:r>
              <a:rPr lang="en-US" altLang="zh-CN" b="1" i="0">
                <a:solidFill>
                  <a:srgbClr val="0F0F0F"/>
                </a:solidFill>
                <a:effectLst/>
                <a:latin typeface="思源宋体 CN Medium"/>
              </a:rPr>
              <a:t>. 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肯綮</a:t>
            </a:r>
            <a:r>
              <a:rPr lang="en-US" altLang="zh-CN" b="1" i="0">
                <a:solidFill>
                  <a:srgbClr val="0F0F0F"/>
                </a:solidFill>
                <a:effectLst/>
                <a:latin typeface="思源宋体 CN Medium"/>
              </a:rPr>
              <a:t>,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是指骨肉相连的地方</a:t>
            </a:r>
            <a:r>
              <a:rPr lang="en-US" altLang="zh-CN" b="1" i="0">
                <a:solidFill>
                  <a:srgbClr val="0F0F0F"/>
                </a:solidFill>
                <a:effectLst/>
                <a:latin typeface="思源宋体 CN Medium"/>
              </a:rPr>
              <a:t>,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比喻最重要的关键</a:t>
            </a:r>
            <a:r>
              <a:rPr lang="zh-CN" altLang="en-US" b="1">
                <a:solidFill>
                  <a:srgbClr val="0F0F0F"/>
                </a:solidFill>
                <a:latin typeface="思源宋体 CN Medium"/>
              </a:rPr>
              <a:t>。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切中肯綮是指解决问题的方法对，方向准，一下子击中了问题的要害，找到了解决问题的好办法。</a:t>
            </a:r>
            <a:br>
              <a:rPr lang="zh-CN" altLang="en-US" b="1"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⑤批郤导窾</a:t>
            </a:r>
            <a:r>
              <a:rPr lang="en-US" altLang="zh-CN" b="1" i="0">
                <a:solidFill>
                  <a:srgbClr val="0F0F0F"/>
                </a:solidFill>
                <a:effectLst/>
                <a:latin typeface="思源宋体 CN Medium"/>
              </a:rPr>
              <a:t>——</a:t>
            </a:r>
            <a:r>
              <a:rPr lang="zh-CN" altLang="en-US" b="1" i="0">
                <a:solidFill>
                  <a:srgbClr val="0F0F0F"/>
                </a:solidFill>
                <a:effectLst/>
                <a:latin typeface="思源宋体 CN Medium"/>
              </a:rPr>
              <a:t>批：击；郤：空隙；窾：骨节空处。从骨头接合处批开，无骨处则就势分解。比喻善于从关键处入手，顺利解决问题。</a:t>
            </a:r>
            <a:br>
              <a:rPr lang="zh-CN" altLang="en-US" b="1">
                <a:latin typeface="思源宋体 CN Medium"/>
              </a:rPr>
            </a:br>
            <a:endParaRPr lang="zh-CN" altLang="en-US" b="1">
              <a:latin typeface="思源宋体 CN Medium"/>
            </a:endParaRPr>
          </a:p>
        </p:txBody>
      </p:sp>
    </p:spTree>
    <p:extLst>
      <p:ext uri="{BB962C8B-B14F-4D97-AF65-F5344CB8AC3E}">
        <p14:creationId xmlns:p14="http://schemas.microsoft.com/office/powerpoint/2010/main" val="369815061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7D3D8584-ECBE-4642-A7F8-3B9161CAED6C}"/>
              </a:ext>
            </a:extLst>
          </p:cNvPr>
          <p:cNvSpPr/>
          <p:nvPr/>
        </p:nvSpPr>
        <p:spPr>
          <a:xfrm>
            <a:off x="1706037" y="1547909"/>
            <a:ext cx="8886836" cy="4309852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AB17267-E745-4813-8F21-44F57EF9D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20" b="5164"/>
          <a:stretch>
            <a:fillRect/>
          </a:stretch>
        </p:blipFill>
        <p:spPr>
          <a:xfrm flipH="1">
            <a:off x="115909" y="3359464"/>
            <a:ext cx="3330677" cy="357580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E3D0BBB-9BB4-4303-BC11-32A24248A56F}"/>
              </a:ext>
            </a:extLst>
          </p:cNvPr>
          <p:cNvSpPr txBox="1"/>
          <p:nvPr/>
        </p:nvSpPr>
        <p:spPr>
          <a:xfrm>
            <a:off x="1974347" y="1631622"/>
            <a:ext cx="8618526" cy="3892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⑥新硎初试</a:t>
            </a:r>
            <a:r>
              <a:rPr lang="en-US" altLang="zh-CN" b="1" i="0">
                <a:solidFill>
                  <a:srgbClr val="C00000"/>
                </a:solidFill>
                <a:effectLst/>
                <a:latin typeface="思源宋体 CN Medium"/>
              </a:rPr>
              <a:t>——</a:t>
            </a: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硎：</a:t>
            </a:r>
            <a:r>
              <a:rPr lang="zh-CN" altLang="en-US" b="1" i="0">
                <a:effectLst/>
                <a:latin typeface="思源宋体 CN Medium"/>
              </a:rPr>
              <a:t>磨刀石；新硎：新磨出的刀刃。象新磨的刀那样锋利。比喻刚参加工作就显露出出色的才干。亦作“发硎新试”。</a:t>
            </a:r>
            <a:b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⑦官止神行：</a:t>
            </a:r>
            <a:r>
              <a:rPr lang="zh-CN" altLang="en-US" b="1" i="0">
                <a:effectLst/>
                <a:latin typeface="思源宋体 CN Medium"/>
              </a:rPr>
              <a:t>指对某一事物有透彻的了解。</a:t>
            </a:r>
            <a:br>
              <a:rPr lang="zh-CN" altLang="en-US" b="1" i="0">
                <a:effectLst/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⑧庖丁解牛：</a:t>
            </a:r>
            <a:r>
              <a:rPr lang="zh-CN" altLang="en-US" b="1" i="0">
                <a:effectLst/>
                <a:latin typeface="思源宋体 CN Medium"/>
              </a:rPr>
              <a:t>厨师解割了全牛。比喻掌握了解事物客观规律的人；技术纯熟神妙；做事得心应手。</a:t>
            </a:r>
            <a:b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</a:br>
            <a:r>
              <a:rPr lang="zh-CN" altLang="en-US" b="1" i="0">
                <a:solidFill>
                  <a:srgbClr val="C00000"/>
                </a:solidFill>
                <a:effectLst/>
                <a:latin typeface="思源宋体 CN Medium"/>
              </a:rPr>
              <a:t>⑨善刀而藏：</a:t>
            </a:r>
            <a:r>
              <a:rPr lang="zh-CN" altLang="en-US" b="1" i="0">
                <a:effectLst/>
                <a:latin typeface="思源宋体 CN Medium"/>
              </a:rPr>
              <a:t>善：拭；善刀：把刀擦干净。将刀擦净，收藏起来。比喻适可而止，自敛其才。</a:t>
            </a:r>
            <a:endParaRPr lang="zh-CN" altLang="en-US" b="1">
              <a:latin typeface="思源宋体 CN Medium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8EA14E-C68A-4F11-ADE1-22BB9F63D81F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相 关 成 语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B745D68-460F-4625-99E8-9ABC470518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311222" y="254423"/>
            <a:ext cx="2789630" cy="23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1579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AB17267-E745-4813-8F21-44F57EF9D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20" b="5164"/>
          <a:stretch>
            <a:fillRect/>
          </a:stretch>
        </p:blipFill>
        <p:spPr>
          <a:xfrm flipH="1">
            <a:off x="115909" y="3359464"/>
            <a:ext cx="3330677" cy="357580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673BF0D-3730-4B62-A291-B17488CE04C9}"/>
              </a:ext>
            </a:extLst>
          </p:cNvPr>
          <p:cNvSpPr/>
          <p:nvPr/>
        </p:nvSpPr>
        <p:spPr>
          <a:xfrm>
            <a:off x="2694304" y="3957359"/>
            <a:ext cx="6051111" cy="2243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A855589-17C2-4674-8AA2-82750E056971}"/>
              </a:ext>
            </a:extLst>
          </p:cNvPr>
          <p:cNvSpPr/>
          <p:nvPr/>
        </p:nvSpPr>
        <p:spPr>
          <a:xfrm>
            <a:off x="2558202" y="3814879"/>
            <a:ext cx="6051111" cy="2243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AB36E4F-D9E4-40CB-AAE1-52A4F9CCD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305" y="4487948"/>
            <a:ext cx="1981200" cy="19812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91C26EB-0637-4351-8D48-D5186A5A6E59}"/>
              </a:ext>
            </a:extLst>
          </p:cNvPr>
          <p:cNvSpPr txBox="1"/>
          <p:nvPr/>
        </p:nvSpPr>
        <p:spPr>
          <a:xfrm>
            <a:off x="2778590" y="3913319"/>
            <a:ext cx="4279033" cy="2125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ea typeface="思源宋体 CN Medium" panose="02020500000000000000"/>
              </a:rPr>
              <a:t>（一）通假字</a:t>
            </a:r>
            <a:endParaRPr lang="en-US" altLang="zh-CN" b="1">
              <a:solidFill>
                <a:schemeClr val="tx2"/>
              </a:solidFill>
              <a:ea typeface="思源宋体 CN Medium" panose="02020500000000000000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ea typeface="思源宋体 CN Medium" panose="02020500000000000000"/>
              </a:rPr>
              <a:t>1</a:t>
            </a:r>
            <a:r>
              <a:rPr lang="zh-CN" altLang="en-US">
                <a:ea typeface="思源宋体 CN Medium" panose="02020500000000000000"/>
              </a:rPr>
              <a:t>、砉然向然（向，通响）</a:t>
            </a:r>
            <a:br>
              <a:rPr lang="zh-CN" altLang="en-US">
                <a:ea typeface="思源宋体 CN Medium" panose="02020500000000000000"/>
              </a:rPr>
            </a:br>
            <a:r>
              <a:rPr lang="en-US" altLang="zh-CN">
                <a:ea typeface="思源宋体 CN Medium" panose="02020500000000000000"/>
              </a:rPr>
              <a:t>2</a:t>
            </a:r>
            <a:r>
              <a:rPr lang="zh-CN" altLang="en-US">
                <a:ea typeface="思源宋体 CN Medium" panose="02020500000000000000"/>
              </a:rPr>
              <a:t>、技盖至此乎（盖，通盍）</a:t>
            </a:r>
            <a:br>
              <a:rPr lang="zh-CN" altLang="en-US">
                <a:ea typeface="思源宋体 CN Medium" panose="02020500000000000000"/>
              </a:rPr>
            </a:br>
            <a:r>
              <a:rPr lang="en-US" altLang="zh-CN">
                <a:ea typeface="思源宋体 CN Medium" panose="02020500000000000000"/>
              </a:rPr>
              <a:t>3</a:t>
            </a:r>
            <a:r>
              <a:rPr lang="zh-CN" altLang="en-US">
                <a:ea typeface="思源宋体 CN Medium" panose="02020500000000000000"/>
              </a:rPr>
              <a:t>、技经肯綮之未尝（技，通枝）</a:t>
            </a:r>
            <a:br>
              <a:rPr lang="zh-CN" altLang="en-US">
                <a:ea typeface="思源宋体 CN Medium" panose="02020500000000000000"/>
              </a:rPr>
            </a:br>
            <a:r>
              <a:rPr lang="en-US" altLang="zh-CN">
                <a:ea typeface="思源宋体 CN Medium" panose="02020500000000000000"/>
              </a:rPr>
              <a:t>4</a:t>
            </a:r>
            <a:r>
              <a:rPr lang="zh-CN" altLang="en-US">
                <a:ea typeface="思源宋体 CN Medium" panose="02020500000000000000"/>
              </a:rPr>
              <a:t>、善刀而藏之（善，通缮）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0D900B1-9349-4215-BA2A-AE1EB9B80655}"/>
              </a:ext>
            </a:extLst>
          </p:cNvPr>
          <p:cNvSpPr/>
          <p:nvPr/>
        </p:nvSpPr>
        <p:spPr>
          <a:xfrm>
            <a:off x="5435343" y="1379452"/>
            <a:ext cx="5848350" cy="200167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AA4FC6A-B06E-4356-ADFC-DC40B0B3A595}"/>
              </a:ext>
            </a:extLst>
          </p:cNvPr>
          <p:cNvSpPr/>
          <p:nvPr/>
        </p:nvSpPr>
        <p:spPr>
          <a:xfrm>
            <a:off x="5299241" y="1236972"/>
            <a:ext cx="5848350" cy="200167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C966966-B896-4448-A5C2-AD815CC8B8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241" y="1725369"/>
            <a:ext cx="1981200" cy="19812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2E4A016-520D-405C-B5E0-30806DC26093}"/>
              </a:ext>
            </a:extLst>
          </p:cNvPr>
          <p:cNvSpPr txBox="1"/>
          <p:nvPr/>
        </p:nvSpPr>
        <p:spPr>
          <a:xfrm>
            <a:off x="5519627" y="1335412"/>
            <a:ext cx="5627963" cy="1710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ea typeface="思源宋体 CN Medium" panose="02020500000000000000"/>
              </a:rPr>
              <a:t>（二）词类活用 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ea typeface="思源宋体 CN Medium" panose="02020500000000000000"/>
              </a:rPr>
              <a:t>1</a:t>
            </a:r>
            <a:r>
              <a:rPr lang="zh-CN" altLang="en-US">
                <a:ea typeface="思源宋体 CN Medium" panose="02020500000000000000"/>
              </a:rPr>
              <a:t>、以无厚入有间（厚，形容词名用，厚度）</a:t>
            </a:r>
          </a:p>
          <a:p>
            <a:pPr>
              <a:lnSpc>
                <a:spcPct val="150000"/>
              </a:lnSpc>
            </a:pPr>
            <a:r>
              <a:rPr lang="en-US" altLang="zh-CN">
                <a:ea typeface="思源宋体 CN Medium" panose="02020500000000000000"/>
              </a:rPr>
              <a:t>2</a:t>
            </a:r>
            <a:r>
              <a:rPr lang="zh-CN" altLang="en-US">
                <a:ea typeface="思源宋体 CN Medium" panose="02020500000000000000"/>
              </a:rPr>
              <a:t>、良庖岁更刀（岁，名词作状语，每年）</a:t>
            </a:r>
          </a:p>
          <a:p>
            <a:pPr>
              <a:lnSpc>
                <a:spcPct val="150000"/>
              </a:lnSpc>
            </a:pPr>
            <a:r>
              <a:rPr lang="en-US" altLang="zh-CN">
                <a:ea typeface="思源宋体 CN Medium" panose="02020500000000000000"/>
              </a:rPr>
              <a:t>3</a:t>
            </a:r>
            <a:r>
              <a:rPr lang="zh-CN" altLang="en-US">
                <a:ea typeface="思源宋体 CN Medium" panose="02020500000000000000"/>
              </a:rPr>
              <a:t>、族庖月更刀（月，名词作状语，每月）</a:t>
            </a:r>
            <a:r>
              <a:rPr lang="en-US" altLang="zh-CN">
                <a:ea typeface="思源宋体 CN Medium" panose="02020500000000000000"/>
              </a:rPr>
              <a:t> </a:t>
            </a:r>
            <a:endParaRPr lang="zh-CN" altLang="en-US">
              <a:ea typeface="思源宋体 CN Medium" panose="0202050000000000000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D265CC28-636A-4A03-A955-3086F57F01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E41F8FDF-7231-4BB1-93A4-0217B5F6A531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 言 知 识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F6FBCD4-5544-474F-85E3-76B05A515D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F3ED70D-4B5A-4B70-B3A4-C107119229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970" y="1350810"/>
            <a:ext cx="1276350" cy="143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59140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 言 知 识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4724A374-A806-43BD-936E-098209332C9D}"/>
              </a:ext>
            </a:extLst>
          </p:cNvPr>
          <p:cNvGrpSpPr/>
          <p:nvPr/>
        </p:nvGrpSpPr>
        <p:grpSpPr>
          <a:xfrm>
            <a:off x="1746571" y="924445"/>
            <a:ext cx="8593271" cy="5457158"/>
            <a:chOff x="870037" y="2441824"/>
            <a:chExt cx="3658139" cy="342415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1DDA322-4710-4551-89F7-7DDA9F0BC7D4}"/>
                </a:ext>
              </a:extLst>
            </p:cNvPr>
            <p:cNvGrpSpPr/>
            <p:nvPr/>
          </p:nvGrpSpPr>
          <p:grpSpPr>
            <a:xfrm>
              <a:off x="870037" y="2441824"/>
              <a:ext cx="3658139" cy="3424156"/>
              <a:chOff x="5514629" y="1587312"/>
              <a:chExt cx="6875717" cy="2435664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0E64D7A-27D4-4AB2-A30E-434999CEEF6C}"/>
                  </a:ext>
                </a:extLst>
              </p:cNvPr>
              <p:cNvSpPr/>
              <p:nvPr/>
            </p:nvSpPr>
            <p:spPr>
              <a:xfrm>
                <a:off x="5514629" y="1587312"/>
                <a:ext cx="6875717" cy="243566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0C997D2C-7603-464D-ABDE-A24FAE1133EF}"/>
                  </a:ext>
                </a:extLst>
              </p:cNvPr>
              <p:cNvSpPr/>
              <p:nvPr/>
            </p:nvSpPr>
            <p:spPr>
              <a:xfrm>
                <a:off x="5758430" y="1697114"/>
                <a:ext cx="6305357" cy="222956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宋体 CN Medium" panose="02020500000000000000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C43F54B-CE85-4AF1-99BF-E46B953E6CC1}"/>
                </a:ext>
              </a:extLst>
            </p:cNvPr>
            <p:cNvSpPr/>
            <p:nvPr/>
          </p:nvSpPr>
          <p:spPr>
            <a:xfrm>
              <a:off x="958893" y="2582290"/>
              <a:ext cx="800968" cy="250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kumimoji="1" lang="zh-CN" altLang="en-US" sz="1700" b="1">
                  <a:solidFill>
                    <a:schemeClr val="tx2"/>
                  </a:solidFill>
                  <a:latin typeface="字体视界-NEW书院体" panose="02010601030101010101" pitchFamily="2" charset="-122"/>
                  <a:ea typeface="思源宋体 CN Medium" panose="02020500000000000000"/>
                  <a:cs typeface="+mn-ea"/>
                  <a:sym typeface="+mn-lt"/>
                </a:rPr>
                <a:t>（三）一词多义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C336BE4-FB47-4A9C-B86D-FD1DBF11CC0A}"/>
              </a:ext>
            </a:extLst>
          </p:cNvPr>
          <p:cNvSpPr txBox="1"/>
          <p:nvPr/>
        </p:nvSpPr>
        <p:spPr>
          <a:xfrm>
            <a:off x="2224498" y="180820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族</a:t>
            </a:r>
          </a:p>
        </p:txBody>
      </p:sp>
      <p:sp>
        <p:nvSpPr>
          <p:cNvPr id="36" name="左大括号 35">
            <a:extLst>
              <a:ext uri="{FF2B5EF4-FFF2-40B4-BE49-F238E27FC236}">
                <a16:creationId xmlns:a16="http://schemas.microsoft.com/office/drawing/2014/main" id="{4FFB5A3F-8E80-447A-9AFB-1E4E6B2B8377}"/>
              </a:ext>
            </a:extLst>
          </p:cNvPr>
          <p:cNvSpPr/>
          <p:nvPr/>
        </p:nvSpPr>
        <p:spPr>
          <a:xfrm>
            <a:off x="2675413" y="1623422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0699364-83B7-4952-A88D-32F06421A848}"/>
              </a:ext>
            </a:extLst>
          </p:cNvPr>
          <p:cNvSpPr txBox="1"/>
          <p:nvPr/>
        </p:nvSpPr>
        <p:spPr>
          <a:xfrm>
            <a:off x="2611813" y="1492192"/>
            <a:ext cx="3662267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1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）族庖月更刀（众，一般的）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2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）每至于族（丛聚、集结之处）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101AE57-C8AC-40D6-A01C-27B814A71127}"/>
              </a:ext>
            </a:extLst>
          </p:cNvPr>
          <p:cNvSpPr txBox="1"/>
          <p:nvPr/>
        </p:nvSpPr>
        <p:spPr>
          <a:xfrm>
            <a:off x="2215913" y="288143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为</a:t>
            </a:r>
          </a:p>
        </p:txBody>
      </p:sp>
      <p:sp>
        <p:nvSpPr>
          <p:cNvPr id="40" name="左大括号 39">
            <a:extLst>
              <a:ext uri="{FF2B5EF4-FFF2-40B4-BE49-F238E27FC236}">
                <a16:creationId xmlns:a16="http://schemas.microsoft.com/office/drawing/2014/main" id="{E0B4F13A-AAAE-4958-A176-F5E73AB31D40}"/>
              </a:ext>
            </a:extLst>
          </p:cNvPr>
          <p:cNvSpPr/>
          <p:nvPr/>
        </p:nvSpPr>
        <p:spPr>
          <a:xfrm>
            <a:off x="2666828" y="2696656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7DF9B9-3EAD-489E-9AC6-9A70D17072F5}"/>
              </a:ext>
            </a:extLst>
          </p:cNvPr>
          <p:cNvSpPr txBox="1"/>
          <p:nvPr/>
        </p:nvSpPr>
        <p:spPr>
          <a:xfrm>
            <a:off x="2603228" y="2565426"/>
            <a:ext cx="7070029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1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）庖丁为文惠君解牛（介词，替） 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2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）吾见其难为，怵然为戒（两处都是动词，分别译为解、作为） </a:t>
            </a:r>
          </a:p>
          <a:p>
            <a:pPr algn="l">
              <a:lnSpc>
                <a:spcPct val="150000"/>
              </a:lnSpc>
            </a:pP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 </a:t>
            </a:r>
            <a:endParaRPr lang="zh-CN" altLang="en-US" b="0" i="0">
              <a:solidFill>
                <a:srgbClr val="0F0F0F"/>
              </a:solidFill>
              <a:effectLst/>
              <a:latin typeface="����"/>
              <a:ea typeface="思源宋体 CN Medium" panose="0202050000000000000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7A52BF7-63B6-4FD1-BFF8-3D3C67C768CC}"/>
              </a:ext>
            </a:extLst>
          </p:cNvPr>
          <p:cNvSpPr txBox="1"/>
          <p:nvPr/>
        </p:nvSpPr>
        <p:spPr>
          <a:xfrm>
            <a:off x="2207328" y="395467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然</a:t>
            </a:r>
          </a:p>
        </p:txBody>
      </p:sp>
      <p:sp>
        <p:nvSpPr>
          <p:cNvPr id="43" name="左大括号 42">
            <a:extLst>
              <a:ext uri="{FF2B5EF4-FFF2-40B4-BE49-F238E27FC236}">
                <a16:creationId xmlns:a16="http://schemas.microsoft.com/office/drawing/2014/main" id="{C769551E-241E-47B6-A5E4-24FAAC83F5FE}"/>
              </a:ext>
            </a:extLst>
          </p:cNvPr>
          <p:cNvSpPr/>
          <p:nvPr/>
        </p:nvSpPr>
        <p:spPr>
          <a:xfrm>
            <a:off x="2658243" y="3769890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EDD8036-3279-44AD-8B17-895F9B5EF4E8}"/>
              </a:ext>
            </a:extLst>
          </p:cNvPr>
          <p:cNvSpPr txBox="1"/>
          <p:nvPr/>
        </p:nvSpPr>
        <p:spPr>
          <a:xfrm>
            <a:off x="2594643" y="3638660"/>
            <a:ext cx="8696805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1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）砉然向然 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/ 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因其固然 （助词，形容词或副词词尾，表状态）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2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）虽然，每至于族（代词，这样） 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 </a:t>
            </a:r>
            <a:endParaRPr lang="zh-CN" altLang="en-US" b="0" i="0">
              <a:solidFill>
                <a:srgbClr val="0F0F0F"/>
              </a:solidFill>
              <a:effectLst/>
              <a:latin typeface="����"/>
              <a:ea typeface="思源宋体 CN Medium" panose="0202050000000000000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87E555A-FF75-4F3D-8C86-9DEF008B34F3}"/>
              </a:ext>
            </a:extLst>
          </p:cNvPr>
          <p:cNvSpPr txBox="1"/>
          <p:nvPr/>
        </p:nvSpPr>
        <p:spPr>
          <a:xfrm>
            <a:off x="2198743" y="528547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乎</a:t>
            </a:r>
          </a:p>
        </p:txBody>
      </p:sp>
      <p:sp>
        <p:nvSpPr>
          <p:cNvPr id="46" name="左大括号 45">
            <a:extLst>
              <a:ext uri="{FF2B5EF4-FFF2-40B4-BE49-F238E27FC236}">
                <a16:creationId xmlns:a16="http://schemas.microsoft.com/office/drawing/2014/main" id="{4A7C5E18-7282-4635-A0F4-F94D84077E7C}"/>
              </a:ext>
            </a:extLst>
          </p:cNvPr>
          <p:cNvSpPr/>
          <p:nvPr/>
        </p:nvSpPr>
        <p:spPr>
          <a:xfrm>
            <a:off x="2665140" y="4752390"/>
            <a:ext cx="104442" cy="1365071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42C0A86-87E2-4E2F-90C2-8C8EB56DC66A}"/>
              </a:ext>
            </a:extLst>
          </p:cNvPr>
          <p:cNvSpPr txBox="1"/>
          <p:nvPr/>
        </p:nvSpPr>
        <p:spPr>
          <a:xfrm>
            <a:off x="2611813" y="4505268"/>
            <a:ext cx="6110297" cy="1711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1</a:t>
            </a:r>
            <a:r>
              <a:rPr lang="zh-CN" altLang="en-US">
                <a:solidFill>
                  <a:srgbClr val="0F0F0F"/>
                </a:solidFill>
                <a:latin typeface="����"/>
                <a:ea typeface="思源宋体 CN Medium" panose="02020500000000000000"/>
              </a:rPr>
              <a:t>）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技盖至此乎（疑问语气助词，相当于“呢”）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2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）依乎天理（介词，相当于“于”）  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3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）而况大軱乎（反问语气助词，相当于“呢”）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（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4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）恢恢乎其于游刃必有余地矣（形容词词尾） 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 </a:t>
            </a:r>
            <a:endParaRPr lang="zh-CN" altLang="en-US" b="0" i="0">
              <a:solidFill>
                <a:srgbClr val="0F0F0F"/>
              </a:solidFill>
              <a:effectLst/>
              <a:latin typeface="����"/>
              <a:ea typeface="思源宋体 CN Medium" panose="0202050000000000000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29" y="3296183"/>
            <a:ext cx="32575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2840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 言 知 识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4724A374-A806-43BD-936E-098209332C9D}"/>
              </a:ext>
            </a:extLst>
          </p:cNvPr>
          <p:cNvGrpSpPr/>
          <p:nvPr/>
        </p:nvGrpSpPr>
        <p:grpSpPr>
          <a:xfrm>
            <a:off x="1746571" y="924445"/>
            <a:ext cx="8593271" cy="5457158"/>
            <a:chOff x="870037" y="2441824"/>
            <a:chExt cx="3658139" cy="342415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1DDA322-4710-4551-89F7-7DDA9F0BC7D4}"/>
                </a:ext>
              </a:extLst>
            </p:cNvPr>
            <p:cNvGrpSpPr/>
            <p:nvPr/>
          </p:nvGrpSpPr>
          <p:grpSpPr>
            <a:xfrm>
              <a:off x="870037" y="2441824"/>
              <a:ext cx="3658139" cy="3424156"/>
              <a:chOff x="5514629" y="1587312"/>
              <a:chExt cx="6875717" cy="2435664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0E64D7A-27D4-4AB2-A30E-434999CEEF6C}"/>
                  </a:ext>
                </a:extLst>
              </p:cNvPr>
              <p:cNvSpPr/>
              <p:nvPr/>
            </p:nvSpPr>
            <p:spPr>
              <a:xfrm>
                <a:off x="5514629" y="1587312"/>
                <a:ext cx="6875717" cy="243566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0C997D2C-7603-464D-ABDE-A24FAE1133EF}"/>
                  </a:ext>
                </a:extLst>
              </p:cNvPr>
              <p:cNvSpPr/>
              <p:nvPr/>
            </p:nvSpPr>
            <p:spPr>
              <a:xfrm>
                <a:off x="5758430" y="1697114"/>
                <a:ext cx="6305357" cy="222956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C43F54B-CE85-4AF1-99BF-E46B953E6CC1}"/>
                </a:ext>
              </a:extLst>
            </p:cNvPr>
            <p:cNvSpPr/>
            <p:nvPr/>
          </p:nvSpPr>
          <p:spPr>
            <a:xfrm>
              <a:off x="958893" y="2582290"/>
              <a:ext cx="800968" cy="250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kumimoji="1" lang="zh-CN" altLang="en-US" sz="1700" b="1">
                  <a:solidFill>
                    <a:schemeClr val="tx2"/>
                  </a:solidFill>
                  <a:latin typeface="字体视界-NEW书院体" panose="02010601030101010101" pitchFamily="2" charset="-122"/>
                  <a:ea typeface="思源宋体 CN Medium" panose="02020500000000000000"/>
                  <a:cs typeface="+mn-ea"/>
                  <a:sym typeface="+mn-lt"/>
                </a:rPr>
                <a:t>（四）一词多义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C336BE4-FB47-4A9C-B86D-FD1DBF11CC0A}"/>
              </a:ext>
            </a:extLst>
          </p:cNvPr>
          <p:cNvSpPr txBox="1"/>
          <p:nvPr/>
        </p:nvSpPr>
        <p:spPr>
          <a:xfrm>
            <a:off x="2141690" y="1808202"/>
            <a:ext cx="229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所见无非全牛（无非）</a:t>
            </a:r>
          </a:p>
        </p:txBody>
      </p:sp>
      <p:sp>
        <p:nvSpPr>
          <p:cNvPr id="36" name="左大括号 35">
            <a:extLst>
              <a:ext uri="{FF2B5EF4-FFF2-40B4-BE49-F238E27FC236}">
                <a16:creationId xmlns:a16="http://schemas.microsoft.com/office/drawing/2014/main" id="{4FFB5A3F-8E80-447A-9AFB-1E4E6B2B8377}"/>
              </a:ext>
            </a:extLst>
          </p:cNvPr>
          <p:cNvSpPr/>
          <p:nvPr/>
        </p:nvSpPr>
        <p:spPr>
          <a:xfrm>
            <a:off x="4497757" y="1623422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0699364-83B7-4952-A88D-32F06421A848}"/>
              </a:ext>
            </a:extLst>
          </p:cNvPr>
          <p:cNvSpPr txBox="1"/>
          <p:nvPr/>
        </p:nvSpPr>
        <p:spPr>
          <a:xfrm>
            <a:off x="4724979" y="1501540"/>
            <a:ext cx="3662267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古义：没有不是</a:t>
            </a:r>
          </a:p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今义：只，不外乎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101AE57-C8AC-40D6-A01C-27B814A71127}"/>
              </a:ext>
            </a:extLst>
          </p:cNvPr>
          <p:cNvSpPr txBox="1"/>
          <p:nvPr/>
        </p:nvSpPr>
        <p:spPr>
          <a:xfrm>
            <a:off x="2541239" y="2872791"/>
            <a:ext cx="1913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依乎天理（天理）</a:t>
            </a:r>
          </a:p>
        </p:txBody>
      </p:sp>
      <p:sp>
        <p:nvSpPr>
          <p:cNvPr id="40" name="左大括号 39">
            <a:extLst>
              <a:ext uri="{FF2B5EF4-FFF2-40B4-BE49-F238E27FC236}">
                <a16:creationId xmlns:a16="http://schemas.microsoft.com/office/drawing/2014/main" id="{E0B4F13A-AAAE-4958-A176-F5E73AB31D40}"/>
              </a:ext>
            </a:extLst>
          </p:cNvPr>
          <p:cNvSpPr/>
          <p:nvPr/>
        </p:nvSpPr>
        <p:spPr>
          <a:xfrm>
            <a:off x="4527812" y="2696656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7DF9B9-3EAD-489E-9AC6-9A70D17072F5}"/>
              </a:ext>
            </a:extLst>
          </p:cNvPr>
          <p:cNvSpPr txBox="1"/>
          <p:nvPr/>
        </p:nvSpPr>
        <p:spPr>
          <a:xfrm>
            <a:off x="4738499" y="2562707"/>
            <a:ext cx="7070029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古义：生理上的天然结构 </a:t>
            </a:r>
          </a:p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今义：天然的道理</a:t>
            </a:r>
          </a:p>
        </p:txBody>
      </p:sp>
      <p:sp>
        <p:nvSpPr>
          <p:cNvPr id="43" name="左大括号 42">
            <a:extLst>
              <a:ext uri="{FF2B5EF4-FFF2-40B4-BE49-F238E27FC236}">
                <a16:creationId xmlns:a16="http://schemas.microsoft.com/office/drawing/2014/main" id="{C769551E-241E-47B6-A5E4-24FAAC83F5FE}"/>
              </a:ext>
            </a:extLst>
          </p:cNvPr>
          <p:cNvSpPr/>
          <p:nvPr/>
        </p:nvSpPr>
        <p:spPr>
          <a:xfrm>
            <a:off x="4552729" y="3783270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EDD8036-3279-44AD-8B17-895F9B5EF4E8}"/>
              </a:ext>
            </a:extLst>
          </p:cNvPr>
          <p:cNvSpPr txBox="1"/>
          <p:nvPr/>
        </p:nvSpPr>
        <p:spPr>
          <a:xfrm>
            <a:off x="4724979" y="3623874"/>
            <a:ext cx="8696805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古义：动作因此 </a:t>
            </a:r>
          </a:p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今义：受思想支配而表现在外面的活动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 </a:t>
            </a:r>
            <a:endParaRPr lang="zh-CN" altLang="en-US" b="0" i="0">
              <a:solidFill>
                <a:srgbClr val="0F0F0F"/>
              </a:solidFill>
              <a:effectLst/>
              <a:latin typeface="����"/>
              <a:ea typeface="思源宋体 CN Medium" panose="0202050000000000000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87E555A-FF75-4F3D-8C86-9DEF008B34F3}"/>
              </a:ext>
            </a:extLst>
          </p:cNvPr>
          <p:cNvSpPr txBox="1"/>
          <p:nvPr/>
        </p:nvSpPr>
        <p:spPr>
          <a:xfrm>
            <a:off x="2593244" y="5033034"/>
            <a:ext cx="213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每至于族（虽然）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42C0A86-87E2-4E2F-90C2-8C8EB56DC66A}"/>
              </a:ext>
            </a:extLst>
          </p:cNvPr>
          <p:cNvSpPr txBox="1"/>
          <p:nvPr/>
        </p:nvSpPr>
        <p:spPr>
          <a:xfrm>
            <a:off x="4768874" y="4720911"/>
            <a:ext cx="6110297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古义：虽然这样 </a:t>
            </a:r>
          </a:p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今义：表转折关系的连词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sp>
        <p:nvSpPr>
          <p:cNvPr id="52" name="左大括号 51">
            <a:extLst>
              <a:ext uri="{FF2B5EF4-FFF2-40B4-BE49-F238E27FC236}">
                <a16:creationId xmlns:a16="http://schemas.microsoft.com/office/drawing/2014/main" id="{A2DBC8EE-2589-451A-AC0F-841DAC9DBFEE}"/>
              </a:ext>
            </a:extLst>
          </p:cNvPr>
          <p:cNvSpPr/>
          <p:nvPr/>
        </p:nvSpPr>
        <p:spPr>
          <a:xfrm>
            <a:off x="4544144" y="4850065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7A52BF7-63B6-4FD1-BFF8-3D3C67C768CC}"/>
              </a:ext>
            </a:extLst>
          </p:cNvPr>
          <p:cNvSpPr txBox="1"/>
          <p:nvPr/>
        </p:nvSpPr>
        <p:spPr>
          <a:xfrm>
            <a:off x="1967276" y="3962450"/>
            <a:ext cx="2540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视为止，行为迟（行为）</a:t>
            </a:r>
          </a:p>
        </p:txBody>
      </p:sp>
    </p:spTree>
    <p:extLst>
      <p:ext uri="{BB962C8B-B14F-4D97-AF65-F5344CB8AC3E}">
        <p14:creationId xmlns:p14="http://schemas.microsoft.com/office/powerpoint/2010/main" val="68884414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 言 知 识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4724A374-A806-43BD-936E-098209332C9D}"/>
              </a:ext>
            </a:extLst>
          </p:cNvPr>
          <p:cNvGrpSpPr/>
          <p:nvPr/>
        </p:nvGrpSpPr>
        <p:grpSpPr>
          <a:xfrm>
            <a:off x="1746571" y="924445"/>
            <a:ext cx="8593271" cy="4572957"/>
            <a:chOff x="870037" y="2441824"/>
            <a:chExt cx="3658139" cy="286935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1DDA322-4710-4551-89F7-7DDA9F0BC7D4}"/>
                </a:ext>
              </a:extLst>
            </p:cNvPr>
            <p:cNvGrpSpPr/>
            <p:nvPr/>
          </p:nvGrpSpPr>
          <p:grpSpPr>
            <a:xfrm>
              <a:off x="870037" y="2441824"/>
              <a:ext cx="3658139" cy="2869354"/>
              <a:chOff x="5514629" y="1587312"/>
              <a:chExt cx="6875717" cy="2041023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0E64D7A-27D4-4AB2-A30E-434999CEEF6C}"/>
                  </a:ext>
                </a:extLst>
              </p:cNvPr>
              <p:cNvSpPr/>
              <p:nvPr/>
            </p:nvSpPr>
            <p:spPr>
              <a:xfrm>
                <a:off x="5514629" y="1587312"/>
                <a:ext cx="6875717" cy="204102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0C997D2C-7603-464D-ABDE-A24FAE1133EF}"/>
                  </a:ext>
                </a:extLst>
              </p:cNvPr>
              <p:cNvSpPr/>
              <p:nvPr/>
            </p:nvSpPr>
            <p:spPr>
              <a:xfrm>
                <a:off x="5758430" y="1697114"/>
                <a:ext cx="6305357" cy="186831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C43F54B-CE85-4AF1-99BF-E46B953E6CC1}"/>
                </a:ext>
              </a:extLst>
            </p:cNvPr>
            <p:cNvSpPr/>
            <p:nvPr/>
          </p:nvSpPr>
          <p:spPr>
            <a:xfrm>
              <a:off x="958893" y="2582290"/>
              <a:ext cx="800968" cy="250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kumimoji="1" lang="zh-CN" altLang="en-US" sz="1700" b="1">
                  <a:solidFill>
                    <a:schemeClr val="tx2"/>
                  </a:solidFill>
                  <a:latin typeface="字体视界-NEW书院体" panose="02010601030101010101" pitchFamily="2" charset="-122"/>
                  <a:ea typeface="字体视界-NEW书院体" panose="02010601030101010101" pitchFamily="2" charset="-122"/>
                  <a:cs typeface="+mn-ea"/>
                  <a:sym typeface="+mn-lt"/>
                </a:rPr>
                <a:t>（四）一词多义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C336BE4-FB47-4A9C-B86D-FD1DBF11CC0A}"/>
              </a:ext>
            </a:extLst>
          </p:cNvPr>
          <p:cNvSpPr txBox="1"/>
          <p:nvPr/>
        </p:nvSpPr>
        <p:spPr>
          <a:xfrm>
            <a:off x="2733381" y="1776368"/>
            <a:ext cx="229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每至于族（族）</a:t>
            </a:r>
          </a:p>
        </p:txBody>
      </p:sp>
      <p:sp>
        <p:nvSpPr>
          <p:cNvPr id="36" name="左大括号 35">
            <a:extLst>
              <a:ext uri="{FF2B5EF4-FFF2-40B4-BE49-F238E27FC236}">
                <a16:creationId xmlns:a16="http://schemas.microsoft.com/office/drawing/2014/main" id="{4FFB5A3F-8E80-447A-9AFB-1E4E6B2B8377}"/>
              </a:ext>
            </a:extLst>
          </p:cNvPr>
          <p:cNvSpPr/>
          <p:nvPr/>
        </p:nvSpPr>
        <p:spPr>
          <a:xfrm>
            <a:off x="4497757" y="1623422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0699364-83B7-4952-A88D-32F06421A848}"/>
              </a:ext>
            </a:extLst>
          </p:cNvPr>
          <p:cNvSpPr txBox="1"/>
          <p:nvPr/>
        </p:nvSpPr>
        <p:spPr>
          <a:xfrm>
            <a:off x="4724979" y="1501540"/>
            <a:ext cx="4348187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古义：筋骨交错聚结的地方 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今义：事物有某种共同属性的一大类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101AE57-C8AC-40D6-A01C-27B814A71127}"/>
              </a:ext>
            </a:extLst>
          </p:cNvPr>
          <p:cNvSpPr txBox="1"/>
          <p:nvPr/>
        </p:nvSpPr>
        <p:spPr>
          <a:xfrm>
            <a:off x="2159937" y="2872791"/>
            <a:ext cx="229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吾见其难为（难为）</a:t>
            </a:r>
          </a:p>
        </p:txBody>
      </p:sp>
      <p:sp>
        <p:nvSpPr>
          <p:cNvPr id="40" name="左大括号 39">
            <a:extLst>
              <a:ext uri="{FF2B5EF4-FFF2-40B4-BE49-F238E27FC236}">
                <a16:creationId xmlns:a16="http://schemas.microsoft.com/office/drawing/2014/main" id="{E0B4F13A-AAAE-4958-A176-F5E73AB31D40}"/>
              </a:ext>
            </a:extLst>
          </p:cNvPr>
          <p:cNvSpPr/>
          <p:nvPr/>
        </p:nvSpPr>
        <p:spPr>
          <a:xfrm>
            <a:off x="4527812" y="2696656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7DF9B9-3EAD-489E-9AC6-9A70D17072F5}"/>
              </a:ext>
            </a:extLst>
          </p:cNvPr>
          <p:cNvSpPr txBox="1"/>
          <p:nvPr/>
        </p:nvSpPr>
        <p:spPr>
          <a:xfrm>
            <a:off x="4738499" y="2562707"/>
            <a:ext cx="7070029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古义：很难做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今义：使人为难</a:t>
            </a:r>
          </a:p>
        </p:txBody>
      </p:sp>
      <p:sp>
        <p:nvSpPr>
          <p:cNvPr id="43" name="左大括号 42">
            <a:extLst>
              <a:ext uri="{FF2B5EF4-FFF2-40B4-BE49-F238E27FC236}">
                <a16:creationId xmlns:a16="http://schemas.microsoft.com/office/drawing/2014/main" id="{C769551E-241E-47B6-A5E4-24FAAC83F5FE}"/>
              </a:ext>
            </a:extLst>
          </p:cNvPr>
          <p:cNvSpPr/>
          <p:nvPr/>
        </p:nvSpPr>
        <p:spPr>
          <a:xfrm>
            <a:off x="4552729" y="3783270"/>
            <a:ext cx="103689" cy="714103"/>
          </a:xfrm>
          <a:prstGeom prst="leftBrace">
            <a:avLst/>
          </a:prstGeom>
          <a:solidFill>
            <a:schemeClr val="bg1"/>
          </a:solidFill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思源宋体 CN Medium" panose="0202050000000000000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A7A52BF7-63B6-4FD1-BFF8-3D3C67C768CC}"/>
              </a:ext>
            </a:extLst>
          </p:cNvPr>
          <p:cNvSpPr txBox="1"/>
          <p:nvPr/>
        </p:nvSpPr>
        <p:spPr>
          <a:xfrm>
            <a:off x="2610453" y="3955882"/>
            <a:ext cx="2540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ea typeface="思源宋体 CN Medium" panose="02020500000000000000"/>
              </a:rPr>
              <a:t>因其固然（固然）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EDD8036-3279-44AD-8B17-895F9B5EF4E8}"/>
              </a:ext>
            </a:extLst>
          </p:cNvPr>
          <p:cNvSpPr txBox="1"/>
          <p:nvPr/>
        </p:nvSpPr>
        <p:spPr>
          <a:xfrm>
            <a:off x="4724979" y="3623874"/>
            <a:ext cx="5206729" cy="1296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古义：本来的样子 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今义：表示承认某一事实，引起下文转折；表示</a:t>
            </a:r>
            <a:endParaRPr lang="en-US" altLang="zh-CN" b="0" i="0">
              <a:solidFill>
                <a:srgbClr val="0F0F0F"/>
              </a:solidFill>
              <a:effectLst/>
              <a:latin typeface="����"/>
              <a:ea typeface="思源宋体 CN Medium" panose="02020500000000000000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rgbClr val="0F0F0F"/>
                </a:solidFill>
                <a:latin typeface="����"/>
                <a:ea typeface="思源宋体 CN Medium" panose="02020500000000000000"/>
              </a:rPr>
              <a:t>          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   承认甲事实，也不否认乙事实</a:t>
            </a:r>
          </a:p>
        </p:txBody>
      </p:sp>
    </p:spTree>
    <p:extLst>
      <p:ext uri="{BB962C8B-B14F-4D97-AF65-F5344CB8AC3E}">
        <p14:creationId xmlns:p14="http://schemas.microsoft.com/office/powerpoint/2010/main" val="261726379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 言 知 识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71DDA322-4710-4551-89F7-7DDA9F0BC7D4}"/>
              </a:ext>
            </a:extLst>
          </p:cNvPr>
          <p:cNvGrpSpPr/>
          <p:nvPr/>
        </p:nvGrpSpPr>
        <p:grpSpPr>
          <a:xfrm>
            <a:off x="1746571" y="924445"/>
            <a:ext cx="8593271" cy="4572957"/>
            <a:chOff x="5514629" y="1587312"/>
            <a:chExt cx="6875717" cy="204102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0E64D7A-27D4-4AB2-A30E-434999CEEF6C}"/>
                </a:ext>
              </a:extLst>
            </p:cNvPr>
            <p:cNvSpPr/>
            <p:nvPr/>
          </p:nvSpPr>
          <p:spPr>
            <a:xfrm>
              <a:off x="5514629" y="1587312"/>
              <a:ext cx="6875717" cy="204102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C997D2C-7603-464D-ABDE-A24FAE1133EF}"/>
                </a:ext>
              </a:extLst>
            </p:cNvPr>
            <p:cNvSpPr/>
            <p:nvPr/>
          </p:nvSpPr>
          <p:spPr>
            <a:xfrm>
              <a:off x="5758430" y="1697114"/>
              <a:ext cx="6305357" cy="186831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B53080F-142D-4A4C-A935-C870F44EFFF0}"/>
              </a:ext>
            </a:extLst>
          </p:cNvPr>
          <p:cNvSpPr txBox="1"/>
          <p:nvPr/>
        </p:nvSpPr>
        <p:spPr>
          <a:xfrm>
            <a:off x="2260292" y="1137649"/>
            <a:ext cx="6204396" cy="4203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i="0">
                <a:solidFill>
                  <a:schemeClr val="tx2"/>
                </a:solidFill>
                <a:effectLst/>
                <a:latin typeface="����"/>
                <a:ea typeface="思源宋体 CN Medium" panose="02020500000000000000"/>
              </a:rPr>
              <a:t>（五）倒装句 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技经肯綮之未尝（未尝技经肯綮，宾语前置） 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是以十九年而刀刃若新发于硎（于硎新发，介宾后置） 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合于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桑林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之舞（于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桑林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之舞合，介宾后置）</a:t>
            </a:r>
          </a:p>
          <a:p>
            <a:pPr algn="l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����"/>
                <a:ea typeface="思源宋体 CN Medium" panose="02020500000000000000"/>
              </a:rPr>
              <a:t>（六）</a:t>
            </a:r>
            <a:r>
              <a:rPr lang="zh-CN" altLang="en-US" b="1" i="0">
                <a:solidFill>
                  <a:schemeClr val="tx2"/>
                </a:solidFill>
                <a:effectLst/>
                <a:latin typeface="����"/>
                <a:ea typeface="思源宋体 CN Medium" panose="02020500000000000000"/>
              </a:rPr>
              <a:t>省略句 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如土委（于）地 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怵然为（之）戒，视为（之）止，行为（之）迟</a:t>
            </a:r>
          </a:p>
          <a:p>
            <a:pPr algn="l">
              <a:lnSpc>
                <a:spcPct val="150000"/>
              </a:lnSpc>
            </a:pPr>
            <a:r>
              <a:rPr lang="zh-CN" altLang="en-US" b="1" i="0">
                <a:solidFill>
                  <a:schemeClr val="tx2"/>
                </a:solidFill>
                <a:effectLst/>
                <a:latin typeface="����"/>
                <a:ea typeface="思源宋体 CN Medium" panose="02020500000000000000"/>
              </a:rPr>
              <a:t>（七）判断句 </a:t>
            </a:r>
            <a:b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良庖岁更刀，割也；族庖月更刀，折也。（“也”表判断） 臣所好者道也。（“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……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者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……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也”表判断）</a:t>
            </a:r>
          </a:p>
        </p:txBody>
      </p:sp>
    </p:spTree>
    <p:extLst>
      <p:ext uri="{BB962C8B-B14F-4D97-AF65-F5344CB8AC3E}">
        <p14:creationId xmlns:p14="http://schemas.microsoft.com/office/powerpoint/2010/main" val="367290352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9"/>
            <a:ext cx="7338880" cy="581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90432" y="972523"/>
            <a:ext cx="717062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1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、本文可以分为几段？每一段蕴含了什么道理？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564303" y="1763308"/>
            <a:ext cx="7408806" cy="3766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u="sng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作者原意是用它来说明养生之道的，借此揭示了做人做事都要顺应自然规律的道理。</a:t>
            </a:r>
            <a:endParaRPr lang="en-US" altLang="zh-CN" u="sng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全文可分四段。第一段写庖丁解牛的熟练动作和美妙音响；第二段紧接着写文惠君的夸赞，从侧面烘托庖丁技艺的精湛；第三段是庖丁对文惠君的解答，庖丁主要讲述了自己达于“道”境的三个阶段；第四段写文惠君听后领悟了养生的道理。此文在写作上采用多种手法，结构严密，语言生动简练，体现了庄子文章汪洋恣肆的特点。</a:t>
            </a:r>
          </a:p>
        </p:txBody>
      </p:sp>
    </p:spTree>
    <p:extLst>
      <p:ext uri="{BB962C8B-B14F-4D97-AF65-F5344CB8AC3E}">
        <p14:creationId xmlns:p14="http://schemas.microsoft.com/office/powerpoint/2010/main" val="240338890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EEF696E-05B8-430B-BDCB-85C6F5C126D5}"/>
              </a:ext>
            </a:extLst>
          </p:cNvPr>
          <p:cNvGrpSpPr/>
          <p:nvPr/>
        </p:nvGrpSpPr>
        <p:grpSpPr>
          <a:xfrm>
            <a:off x="5333379" y="1884810"/>
            <a:ext cx="2808889" cy="646331"/>
            <a:chOff x="5333380" y="1868968"/>
            <a:chExt cx="2808889" cy="6463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5D77FD7-0BB4-44CA-A8E6-1E94B64968F6}"/>
                </a:ext>
              </a:extLst>
            </p:cNvPr>
            <p:cNvSpPr/>
            <p:nvPr/>
          </p:nvSpPr>
          <p:spPr>
            <a:xfrm>
              <a:off x="5333380" y="2006309"/>
              <a:ext cx="2808889" cy="4616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C00000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   趣味导入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4CF726-D23B-4E81-859A-B14436D62BE4}"/>
                </a:ext>
              </a:extLst>
            </p:cNvPr>
            <p:cNvSpPr txBox="1"/>
            <p:nvPr/>
          </p:nvSpPr>
          <p:spPr>
            <a:xfrm>
              <a:off x="5434979" y="1868968"/>
              <a:ext cx="76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一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C30959A-B1AC-44C4-8512-A8FAAF7638D1}"/>
              </a:ext>
            </a:extLst>
          </p:cNvPr>
          <p:cNvGrpSpPr/>
          <p:nvPr/>
        </p:nvGrpSpPr>
        <p:grpSpPr>
          <a:xfrm>
            <a:off x="5333381" y="3047871"/>
            <a:ext cx="2808890" cy="646331"/>
            <a:chOff x="5333381" y="3047871"/>
            <a:chExt cx="2808890" cy="646331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449E8BB-0D49-4955-A8FF-DD70FB89ADFD}"/>
                </a:ext>
              </a:extLst>
            </p:cNvPr>
            <p:cNvSpPr/>
            <p:nvPr/>
          </p:nvSpPr>
          <p:spPr>
            <a:xfrm>
              <a:off x="5333381" y="3166584"/>
              <a:ext cx="2808890" cy="4616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C00000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     </a:t>
              </a:r>
              <a:r>
                <a:rPr lang="zh-CN" altLang="en-US" sz="2400" b="1">
                  <a:solidFill>
                    <a:srgbClr val="C00000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课文释义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75CD5F7-338B-45A9-84DE-514CF5CEDCAF}"/>
                </a:ext>
              </a:extLst>
            </p:cNvPr>
            <p:cNvSpPr txBox="1"/>
            <p:nvPr/>
          </p:nvSpPr>
          <p:spPr>
            <a:xfrm>
              <a:off x="5478521" y="3047871"/>
              <a:ext cx="76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二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83C6F95-7759-4061-B0FA-E70BE79BE3A4}"/>
              </a:ext>
            </a:extLst>
          </p:cNvPr>
          <p:cNvGrpSpPr/>
          <p:nvPr/>
        </p:nvGrpSpPr>
        <p:grpSpPr>
          <a:xfrm>
            <a:off x="5333381" y="4192110"/>
            <a:ext cx="2808889" cy="646331"/>
            <a:chOff x="5333381" y="4192110"/>
            <a:chExt cx="2808889" cy="64633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00B1243-6BC1-4651-B955-9DAC0D359AD6}"/>
                </a:ext>
              </a:extLst>
            </p:cNvPr>
            <p:cNvSpPr/>
            <p:nvPr/>
          </p:nvSpPr>
          <p:spPr>
            <a:xfrm>
              <a:off x="5333381" y="4326859"/>
              <a:ext cx="2808889" cy="4616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C00000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       </a:t>
              </a:r>
              <a:r>
                <a:rPr lang="zh-CN" altLang="en-US" sz="2400" b="1">
                  <a:solidFill>
                    <a:srgbClr val="C00000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深度解读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4A6123B-D23F-45F5-9CDC-1294D3F28F2F}"/>
                </a:ext>
              </a:extLst>
            </p:cNvPr>
            <p:cNvSpPr txBox="1"/>
            <p:nvPr/>
          </p:nvSpPr>
          <p:spPr>
            <a:xfrm>
              <a:off x="5478521" y="4192110"/>
              <a:ext cx="7257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三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6DDFBB7-44AC-4CE7-A102-19E4F98B8023}"/>
              </a:ext>
            </a:extLst>
          </p:cNvPr>
          <p:cNvGrpSpPr/>
          <p:nvPr/>
        </p:nvGrpSpPr>
        <p:grpSpPr>
          <a:xfrm>
            <a:off x="2660742" y="1253814"/>
            <a:ext cx="2087580" cy="2522970"/>
            <a:chOff x="2384971" y="1381370"/>
            <a:chExt cx="2087580" cy="252297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F18A7CA-2176-4FB2-8BCB-4EB0F76D70EB}"/>
                </a:ext>
              </a:extLst>
            </p:cNvPr>
            <p:cNvSpPr/>
            <p:nvPr/>
          </p:nvSpPr>
          <p:spPr>
            <a:xfrm>
              <a:off x="2384971" y="1381370"/>
              <a:ext cx="1415772" cy="214417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8000">
                  <a:latin typeface="隶书" panose="02010509060101010101" pitchFamily="49" charset="-122"/>
                  <a:ea typeface="隶书" panose="02010509060101010101" pitchFamily="49" charset="-122"/>
                </a:rPr>
                <a:t>目录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34BEB8D-9D27-4858-AAAA-F5D441B52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8855" y="2950644"/>
              <a:ext cx="953696" cy="953696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C10533B-AD71-4DF7-A31A-767B05535C5F}"/>
              </a:ext>
            </a:extLst>
          </p:cNvPr>
          <p:cNvGrpSpPr/>
          <p:nvPr/>
        </p:nvGrpSpPr>
        <p:grpSpPr>
          <a:xfrm>
            <a:off x="5333379" y="5213885"/>
            <a:ext cx="2808889" cy="646331"/>
            <a:chOff x="5333379" y="5213885"/>
            <a:chExt cx="2808889" cy="64633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5432F89-4F58-4F0B-A116-88C284FD3B4C}"/>
                </a:ext>
              </a:extLst>
            </p:cNvPr>
            <p:cNvSpPr/>
            <p:nvPr/>
          </p:nvSpPr>
          <p:spPr>
            <a:xfrm>
              <a:off x="5333379" y="5359246"/>
              <a:ext cx="2808889" cy="46166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C00000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      拓展阅读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5F952C9-5B85-4DEB-A9BA-46352247238C}"/>
                </a:ext>
              </a:extLst>
            </p:cNvPr>
            <p:cNvSpPr txBox="1"/>
            <p:nvPr/>
          </p:nvSpPr>
          <p:spPr>
            <a:xfrm>
              <a:off x="5478521" y="5213885"/>
              <a:ext cx="7257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963210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9"/>
            <a:ext cx="6044553" cy="581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90432" y="972523"/>
            <a:ext cx="717062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2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、第一段详细写“解牛”目的是什么？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583622" y="2652718"/>
            <a:ext cx="7408806" cy="2104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第一段惟妙惟肖的“解牛”描写。作者以浓重的笔墨，文采斐然地表现出庖丁解牛时神情之悠闲，动作之和谐。全身手、肩、足、膝并用，触、倚、踩、抵相互配合，一切都显得那么协调潇洒。“砉然响然，奏刀騞然”，声形逼真。牛的骨肉分离的声音，砍牛骨的声音，轻重有致，起伏相间，声声入耳。</a:t>
            </a:r>
          </a:p>
        </p:txBody>
      </p:sp>
    </p:spTree>
    <p:extLst>
      <p:ext uri="{BB962C8B-B14F-4D97-AF65-F5344CB8AC3E}">
        <p14:creationId xmlns:p14="http://schemas.microsoft.com/office/powerpoint/2010/main" val="421510293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9"/>
            <a:ext cx="5452125" cy="581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90432" y="972523"/>
            <a:ext cx="516795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3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、第二段文惠君叹息有什么作用？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583622" y="2652718"/>
            <a:ext cx="7408806" cy="858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第二段紧接着又用文惠君之叹：“善哉！技盖至此乎！”进一步点出庖丁解牛之“神”，这就为下文由叙转入论做好铺垫。 </a:t>
            </a:r>
          </a:p>
        </p:txBody>
      </p:sp>
    </p:spTree>
    <p:extLst>
      <p:ext uri="{BB962C8B-B14F-4D97-AF65-F5344CB8AC3E}">
        <p14:creationId xmlns:p14="http://schemas.microsoft.com/office/powerpoint/2010/main" val="266206845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8"/>
            <a:ext cx="7622215" cy="113505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05846" y="996818"/>
            <a:ext cx="717062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4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、第三段妙在庖丁的回答并不囿于“技”，而是将“技至此”的原因归之于“道”，为什么？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583622" y="2652718"/>
            <a:ext cx="7408806" cy="335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臣之所好者，道也，进乎技矣。”并由此讲述了一番求于“道”而精于“技”的道理。此段论说，为全文精华所在。</a:t>
            </a:r>
            <a:endParaRPr lang="en-US" altLang="zh-CN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为了说明“道”如何高于“技”，文章先后用了两种反差鲜明的对比：一为庖丁解牛之初与三年之后的对比，一为庖丁与普通厨工的对比。庖丁解牛之初，所看见的是浑然一牛；三年之后，就未尝见全牛了，而是对牛生理上的天然结构、筋骨相连的间隙、骨节之间的窍穴皆了如指掌。</a:t>
            </a:r>
          </a:p>
        </p:txBody>
      </p:sp>
    </p:spTree>
    <p:extLst>
      <p:ext uri="{BB962C8B-B14F-4D97-AF65-F5344CB8AC3E}">
        <p14:creationId xmlns:p14="http://schemas.microsoft.com/office/powerpoint/2010/main" val="418612116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8"/>
            <a:ext cx="7622215" cy="113505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05846" y="996818"/>
            <a:ext cx="717062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4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、第三段妙在庖丁的回答并不囿于“技”，而是将“技至此”的原因归之于“道”，为什么？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660895" y="2955033"/>
            <a:ext cx="7408806" cy="2104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普通厨工不了解牛的内在组织，盲目用刀砍骨头；好的厨工虽可避开骨头，却免不了用刀去割筋肉，而庖丁则不然，他不是靠感官去感觉牛，而是“以神遇而不以目视，官知止而神欲行”，凭内在精神去体验牛体，顺应自然，择隙而进，劈开筋肉间隙，导向骨节空处，按照牛的自然结构进行。 </a:t>
            </a:r>
          </a:p>
        </p:txBody>
      </p:sp>
    </p:spTree>
    <p:extLst>
      <p:ext uri="{BB962C8B-B14F-4D97-AF65-F5344CB8AC3E}">
        <p14:creationId xmlns:p14="http://schemas.microsoft.com/office/powerpoint/2010/main" val="9611274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8"/>
            <a:ext cx="7622215" cy="113505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05846" y="996818"/>
            <a:ext cx="717062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5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、”动刀甚微，謋然已解，如土委地”</a:t>
            </a: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12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字有何妙处？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738169" y="2732064"/>
            <a:ext cx="7408806" cy="252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 顺应自然，物我合一，本是道家的追求，庖丁以此为解牛之方，才使他由“技”进于“道”，达到炉火纯青、技艺超群的地步。“动刀甚微，謋然已解，如土委地”，这十二字是对庖丁解牛效果的描绘，方法对头，不仅牛解得快，刀子也不受损害。十九年来，解牛数千头，竟未换过一把刀，刀刃还是锋利如初。这当然是每月换一把刀的低级厨工所不可思议的。区别就在于他们求于“技”，而庖丁志于“道”。 </a:t>
            </a:r>
          </a:p>
        </p:txBody>
      </p:sp>
    </p:spTree>
    <p:extLst>
      <p:ext uri="{BB962C8B-B14F-4D97-AF65-F5344CB8AC3E}">
        <p14:creationId xmlns:p14="http://schemas.microsoft.com/office/powerpoint/2010/main" val="297207735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8"/>
            <a:ext cx="7622215" cy="113505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05846" y="996818"/>
            <a:ext cx="7170621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6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、文惠君的养生之道与庖丁的解牛之道有怎样的关联？</a:t>
            </a: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</a:t>
            </a:r>
            <a:endParaRPr lang="zh-CN" altLang="en-US" sz="2400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705972" y="2513557"/>
            <a:ext cx="7408806" cy="4182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庄子学派认为“技”与“道”通。“道”高于“技”，“技”从属于“道”；只有“技”合乎“道”，技艺才可以纯精。“道”的本质在于自然无为，“技”的至善亦在于自然无为。只有“以天合天”（</a:t>
            </a: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达生</a:t>
            </a: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），以人的内在自然去合外在自然，才可达到“技”的最高境界。</a:t>
            </a:r>
            <a:endParaRPr lang="en-US" altLang="zh-CN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庖丁深味个中三昧，所以才能成为解牛中的佼佼者。反过来，“技”中又有“道”，从“技”中可以观“道”。“技兼于事，事兼于义，义兼于德，德兼于道，道兼于天”（</a:t>
            </a: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庄子</a:t>
            </a: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天地</a:t>
            </a: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）。文惠君正是通过庖丁之“技”，悟得养生之“道”。养生，其根本方法乃是顺应自然。显然，庖丁解牛，乃是庄子对养生之法的形象喻示。 </a:t>
            </a:r>
          </a:p>
        </p:txBody>
      </p:sp>
    </p:spTree>
    <p:extLst>
      <p:ext uri="{BB962C8B-B14F-4D97-AF65-F5344CB8AC3E}">
        <p14:creationId xmlns:p14="http://schemas.microsoft.com/office/powerpoint/2010/main" val="97887097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5" y="996818"/>
            <a:ext cx="4795302" cy="63879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05846" y="996818"/>
            <a:ext cx="717062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7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、本文的写作手法有何特点？</a:t>
            </a: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</a:t>
            </a:r>
            <a:endParaRPr lang="zh-CN" altLang="en-US" sz="2400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705972" y="2513557"/>
            <a:ext cx="7408806" cy="3766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庄子散文善于运用形象化说理的手段。这则寓言采用夸张、对比、映衬、描摹等多种手法，表现庖丁解牛技巧的纯熟，神态的悠然，动作的优美，节奏的和谐，身心的潇洒。具体说来，此文在写作方面的主要特点是：</a:t>
            </a:r>
          </a:p>
          <a:p>
            <a:pPr>
              <a:lnSpc>
                <a:spcPct val="150000"/>
              </a:lnSpc>
            </a:pPr>
            <a:endParaRPr lang="zh-CN" altLang="en-US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一、结构严密。全文分两大部分，先讲述故事（第一、二段），再点明寓意（第三段）。就故事说，又分两层，即由写“技”到说“道”。先描述庖丁解牛的高超技艺，再由庖丁阐述他的解牛之道。写庖丁的技，先是直接描写，再通过文惠君的赞叹加以小结，并转入庖丁的谈道。</a:t>
            </a:r>
          </a:p>
        </p:txBody>
      </p:sp>
    </p:spTree>
    <p:extLst>
      <p:ext uri="{BB962C8B-B14F-4D97-AF65-F5344CB8AC3E}">
        <p14:creationId xmlns:p14="http://schemas.microsoft.com/office/powerpoint/2010/main" val="218764639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5" y="996818"/>
            <a:ext cx="4795302" cy="63879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105846" y="996818"/>
            <a:ext cx="717062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7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、本文的写作手法有何特点？</a:t>
            </a: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</a:t>
            </a:r>
            <a:endParaRPr lang="zh-CN" altLang="en-US" sz="2400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705972" y="2513557"/>
            <a:ext cx="7408806" cy="4182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庄子散文善于运用形象化说理的手段。这则寓言采用夸张、对比、映衬、描摹等多种手法，表现庖丁解牛技巧的纯熟，神态的悠然，动作的优美，节奏的和谐，身心的潇洒。具体说来，此文在写作方面的主要特点是：</a:t>
            </a:r>
          </a:p>
          <a:p>
            <a:pPr>
              <a:lnSpc>
                <a:spcPct val="150000"/>
              </a:lnSpc>
            </a:pPr>
            <a:endParaRPr lang="en-US" altLang="zh-CN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二、语言生动简练。如写庖丁解牛时手、肩、足、膝的动作，只用触、倚、履、踌四字，便反映出各自的特色。用“嘻！善哉！技盖至此乎？”这么八个字（实词、虚词各半）三句话，就将文惠君看到庖丁高超的解牛技术而产生的惊异、赞叹与疑惑不解的思想感情真实地反映出来。</a:t>
            </a:r>
          </a:p>
        </p:txBody>
      </p:sp>
    </p:spTree>
    <p:extLst>
      <p:ext uri="{BB962C8B-B14F-4D97-AF65-F5344CB8AC3E}">
        <p14:creationId xmlns:p14="http://schemas.microsoft.com/office/powerpoint/2010/main" val="396364961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9"/>
            <a:ext cx="5001366" cy="581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280585" y="974429"/>
            <a:ext cx="46270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8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、本文讲述了一个什么道理？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268089" y="1937173"/>
            <a:ext cx="7408806" cy="293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做事应处处小心，还要保持着一种谨慎小心的态度，收敛锋芒，并且在懂得利用规律的同时，更要去反复实践，像庖丁“所解数千牛矣”一样，不停地重复，终究会悟出事物的真理所在。</a:t>
            </a:r>
          </a:p>
          <a:p>
            <a:pPr>
              <a:lnSpc>
                <a:spcPct val="150000"/>
              </a:lnSpc>
            </a:pPr>
            <a:endParaRPr lang="zh-CN" altLang="en-US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人类社会充满着错综复杂的矛盾，人处世间，只有像庖丁解牛那样避开矛盾，做到顺应自然，才能保身、全生、养心、尽年。</a:t>
            </a:r>
          </a:p>
        </p:txBody>
      </p:sp>
    </p:spTree>
    <p:extLst>
      <p:ext uri="{BB962C8B-B14F-4D97-AF65-F5344CB8AC3E}">
        <p14:creationId xmlns:p14="http://schemas.microsoft.com/office/powerpoint/2010/main" val="24914593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深 度 解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40E64D7A-27D4-4AB2-A30E-434999CEEF6C}"/>
              </a:ext>
            </a:extLst>
          </p:cNvPr>
          <p:cNvSpPr/>
          <p:nvPr/>
        </p:nvSpPr>
        <p:spPr>
          <a:xfrm>
            <a:off x="2906264" y="996819"/>
            <a:ext cx="5001366" cy="58105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60902B5-002D-4A89-85EA-7FA9828C5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89" y="615132"/>
            <a:ext cx="1276350" cy="143589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64B9E7E-77B3-4CE4-A4FE-0647FDAF69AB}"/>
              </a:ext>
            </a:extLst>
          </p:cNvPr>
          <p:cNvSpPr/>
          <p:nvPr/>
        </p:nvSpPr>
        <p:spPr>
          <a:xfrm>
            <a:off x="3280585" y="974429"/>
            <a:ext cx="46270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8</a:t>
            </a:r>
            <a:r>
              <a:rPr lang="zh-CN" altLang="en-US" sz="2400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、本文讲述了一个什么道理？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8B420F-EF4C-4DAC-84D8-487C5E459862}"/>
              </a:ext>
            </a:extLst>
          </p:cNvPr>
          <p:cNvSpPr txBox="1"/>
          <p:nvPr/>
        </p:nvSpPr>
        <p:spPr>
          <a:xfrm>
            <a:off x="2304664" y="2073416"/>
            <a:ext cx="7582671" cy="335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牛无疑是很复杂的，庖丁解牛，为什么能一刀下去，刀刀到位，轻松简单，原因是什么？是因为掌握了它的肌理。    </a:t>
            </a:r>
            <a:endParaRPr lang="en-US" altLang="zh-CN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牛与牛当然各不相同，但不管是什么牛，它们的肌理都是一致的；每个人的生活也各有各的面貌，其基本原理也是近似的。庖丁因为熟悉了牛的肌理，自然懂得何处下刀。生活也一样，如果能透解了、领悟了生活的道理，摸准了其中的规律，就能和庖丁一样，做到目中有牛又无牛，就能化繁为简，真正获得轻松。</a:t>
            </a:r>
          </a:p>
        </p:txBody>
      </p:sp>
    </p:spTree>
    <p:extLst>
      <p:ext uri="{BB962C8B-B14F-4D97-AF65-F5344CB8AC3E}">
        <p14:creationId xmlns:p14="http://schemas.microsoft.com/office/powerpoint/2010/main" val="52628745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FCAED86-28EA-41FF-9612-4A8246AD2BE0}"/>
              </a:ext>
            </a:extLst>
          </p:cNvPr>
          <p:cNvGrpSpPr/>
          <p:nvPr/>
        </p:nvGrpSpPr>
        <p:grpSpPr>
          <a:xfrm>
            <a:off x="3333389" y="1651834"/>
            <a:ext cx="6424364" cy="4467968"/>
            <a:chOff x="5772150" y="1693781"/>
            <a:chExt cx="5984452" cy="214415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D902F4-E693-4CDC-8501-2D4E606D7663}"/>
                </a:ext>
              </a:extLst>
            </p:cNvPr>
            <p:cNvSpPr/>
            <p:nvPr/>
          </p:nvSpPr>
          <p:spPr>
            <a:xfrm>
              <a:off x="5908252" y="1836261"/>
              <a:ext cx="5848350" cy="2001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6336BFC-5470-4402-801B-2C93E6417216}"/>
                </a:ext>
              </a:extLst>
            </p:cNvPr>
            <p:cNvSpPr/>
            <p:nvPr/>
          </p:nvSpPr>
          <p:spPr>
            <a:xfrm>
              <a:off x="5772150" y="1693781"/>
              <a:ext cx="5660886" cy="2001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8753081" y="3002755"/>
            <a:ext cx="553998" cy="13234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>
              <a:defRPr/>
            </a:pPr>
            <a:r>
              <a:rPr kumimoji="1"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字体视界-NEW书院体" panose="02010601030101010101" pitchFamily="2" charset="-122"/>
                <a:ea typeface="字体视界-NEW书院体" panose="02010601030101010101" pitchFamily="2" charset="-122"/>
                <a:cs typeface="+mn-ea"/>
                <a:sym typeface="+mn-lt"/>
              </a:rPr>
              <a:t>庄周梦蝶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264" y="3485020"/>
            <a:ext cx="3257550" cy="325755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727141" y="288369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趣 味 导 入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30168" y="115430"/>
            <a:ext cx="2789630" cy="239829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EABC935-26E0-4612-8351-ED60012BB1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5282" y="4192988"/>
            <a:ext cx="4912423" cy="2549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7D52687F-2350-4B68-B0F1-0F2BABEEEAD6}"/>
              </a:ext>
            </a:extLst>
          </p:cNvPr>
          <p:cNvSpPr txBox="1"/>
          <p:nvPr/>
        </p:nvSpPr>
        <p:spPr>
          <a:xfrm>
            <a:off x="3057162" y="2145018"/>
            <a:ext cx="5724644" cy="3502688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>
                <a:ea typeface="思源宋体 CN Medium" panose="02020500000000000000"/>
              </a:rPr>
              <a:t>庄周梦见自己变成一只蝴蝶，飘飘荡荡，十分轻松惬意。他这时完全忘记了自己是庄周。过一会儿，他醒来了，对自己还是庄周感到十分惊奇疑惑。他认真的想了又想，不知道是庄周做梦变成蝴蝶呢，还是蝴蝶做梦变成了庄周？庄周与蝴蝶一定是有分别的。这便称之为物我合一吧。</a:t>
            </a:r>
          </a:p>
        </p:txBody>
      </p:sp>
    </p:spTree>
    <p:extLst>
      <p:ext uri="{BB962C8B-B14F-4D97-AF65-F5344CB8AC3E}">
        <p14:creationId xmlns:p14="http://schemas.microsoft.com/office/powerpoint/2010/main" val="377521499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FCAED86-28EA-41FF-9612-4A8246AD2BE0}"/>
              </a:ext>
            </a:extLst>
          </p:cNvPr>
          <p:cNvGrpSpPr/>
          <p:nvPr/>
        </p:nvGrpSpPr>
        <p:grpSpPr>
          <a:xfrm>
            <a:off x="3333389" y="1651834"/>
            <a:ext cx="6424364" cy="4467968"/>
            <a:chOff x="5772150" y="1693781"/>
            <a:chExt cx="5984452" cy="214415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D902F4-E693-4CDC-8501-2D4E606D7663}"/>
                </a:ext>
              </a:extLst>
            </p:cNvPr>
            <p:cNvSpPr/>
            <p:nvPr/>
          </p:nvSpPr>
          <p:spPr>
            <a:xfrm>
              <a:off x="5908252" y="1836261"/>
              <a:ext cx="5848350" cy="2001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6336BFC-5470-4402-801B-2C93E6417216}"/>
                </a:ext>
              </a:extLst>
            </p:cNvPr>
            <p:cNvSpPr/>
            <p:nvPr/>
          </p:nvSpPr>
          <p:spPr>
            <a:xfrm>
              <a:off x="5772150" y="1693781"/>
              <a:ext cx="5660886" cy="2001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264" y="3485020"/>
            <a:ext cx="3257550" cy="325755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文 章 脉 络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30168" y="115430"/>
            <a:ext cx="2789630" cy="239829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EABC935-26E0-4612-8351-ED60012BB1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85282" y="4192988"/>
            <a:ext cx="4912423" cy="25495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5905507-16D4-497F-A90D-5B9B4B544A7C}"/>
              </a:ext>
            </a:extLst>
          </p:cNvPr>
          <p:cNvSpPr txBox="1"/>
          <p:nvPr/>
        </p:nvSpPr>
        <p:spPr>
          <a:xfrm>
            <a:off x="3543460" y="1871342"/>
            <a:ext cx="5429350" cy="333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b="1" i="0">
                <a:solidFill>
                  <a:srgbClr val="1E1E1E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庖丁解牛</a:t>
            </a:r>
            <a:endParaRPr lang="zh-CN" altLang="en-US" b="0" i="0">
              <a:solidFill>
                <a:srgbClr val="333333"/>
              </a:solidFill>
              <a:effectLst/>
              <a:latin typeface="-apple-system"/>
              <a:ea typeface="思源宋体 CN Medium" panose="02020500000000000000"/>
            </a:endParaRPr>
          </a:p>
          <a:p>
            <a:pPr algn="ctr">
              <a:lnSpc>
                <a:spcPct val="200000"/>
              </a:lnSpc>
            </a:pP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⑴始解之时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目见全牛 （不懂规律）</a:t>
            </a:r>
            <a:endParaRPr lang="zh-CN" altLang="en-US" b="0" i="0">
              <a:solidFill>
                <a:srgbClr val="333333"/>
              </a:solidFill>
              <a:effectLst/>
              <a:latin typeface="-apple-system"/>
              <a:ea typeface="思源宋体 CN Medium" panose="02020500000000000000"/>
            </a:endParaRPr>
          </a:p>
          <a:p>
            <a:pPr algn="ctr">
              <a:lnSpc>
                <a:spcPct val="200000"/>
              </a:lnSpc>
            </a:pP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⑵三年之后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目无全牛 （认识规律）</a:t>
            </a:r>
            <a:endParaRPr lang="zh-CN" altLang="en-US" b="0" i="0">
              <a:solidFill>
                <a:srgbClr val="333333"/>
              </a:solidFill>
              <a:effectLst/>
              <a:latin typeface="-apple-system"/>
              <a:ea typeface="思源宋体 CN Medium" panose="02020500000000000000"/>
            </a:endParaRPr>
          </a:p>
          <a:p>
            <a:pPr algn="ctr">
              <a:lnSpc>
                <a:spcPct val="200000"/>
              </a:lnSpc>
            </a:pP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⑶方今之时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游刃有余 （运用规律）</a:t>
            </a:r>
            <a:endParaRPr lang="zh-CN" altLang="en-US" b="0" i="0">
              <a:solidFill>
                <a:srgbClr val="333333"/>
              </a:solidFill>
              <a:effectLst/>
              <a:latin typeface="-apple-system"/>
              <a:ea typeface="思源宋体 CN Medium" panose="02020500000000000000"/>
            </a:endParaRPr>
          </a:p>
          <a:p>
            <a:pPr algn="ctr">
              <a:lnSpc>
                <a:spcPct val="200000"/>
              </a:lnSpc>
            </a:pP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牛体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（比喻）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社会</a:t>
            </a:r>
            <a:endParaRPr lang="zh-CN" altLang="en-US" b="0" i="0">
              <a:solidFill>
                <a:srgbClr val="333333"/>
              </a:solidFill>
              <a:effectLst/>
              <a:latin typeface="-apple-system"/>
              <a:ea typeface="思源宋体 CN Medium" panose="02020500000000000000"/>
            </a:endParaRPr>
          </a:p>
          <a:p>
            <a:pPr algn="ctr">
              <a:lnSpc>
                <a:spcPct val="200000"/>
              </a:lnSpc>
            </a:pP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刀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（比喻）</a:t>
            </a:r>
            <a:r>
              <a:rPr lang="en-US" altLang="zh-CN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——</a:t>
            </a:r>
            <a:r>
              <a:rPr lang="zh-CN" altLang="en-US" b="0" i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思源宋体 CN Medium" panose="02020500000000000000"/>
              </a:rPr>
              <a:t>人</a:t>
            </a:r>
            <a:r>
              <a:rPr lang="zh-CN" altLang="en-US" b="0" i="0">
                <a:solidFill>
                  <a:srgbClr val="333333"/>
                </a:solidFill>
                <a:effectLst/>
                <a:latin typeface="等线" panose="02010600030101010101" pitchFamily="2" charset="-122"/>
                <a:ea typeface="思源宋体 CN Medium" panose="02020500000000000000"/>
              </a:rPr>
              <a:t>  </a:t>
            </a:r>
            <a:endParaRPr lang="zh-CN" altLang="en-US" b="0" i="0">
              <a:solidFill>
                <a:srgbClr val="333333"/>
              </a:solidFill>
              <a:effectLst/>
              <a:latin typeface="-apple-system"/>
              <a:ea typeface="思源宋体 CN Medium" panose="020205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397830870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FCAED86-28EA-41FF-9612-4A8246AD2BE0}"/>
              </a:ext>
            </a:extLst>
          </p:cNvPr>
          <p:cNvGrpSpPr/>
          <p:nvPr/>
        </p:nvGrpSpPr>
        <p:grpSpPr>
          <a:xfrm>
            <a:off x="2272337" y="877732"/>
            <a:ext cx="7647325" cy="5703372"/>
            <a:chOff x="5772150" y="1693781"/>
            <a:chExt cx="5984452" cy="214415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1D902F4-E693-4CDC-8501-2D4E606D7663}"/>
                </a:ext>
              </a:extLst>
            </p:cNvPr>
            <p:cNvSpPr/>
            <p:nvPr/>
          </p:nvSpPr>
          <p:spPr>
            <a:xfrm>
              <a:off x="5908252" y="1836261"/>
              <a:ext cx="5848350" cy="2001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6336BFC-5470-4402-801B-2C93E6417216}"/>
                </a:ext>
              </a:extLst>
            </p:cNvPr>
            <p:cNvSpPr/>
            <p:nvPr/>
          </p:nvSpPr>
          <p:spPr>
            <a:xfrm>
              <a:off x="5772150" y="1693781"/>
              <a:ext cx="5660886" cy="200167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2" y="3346968"/>
            <a:ext cx="3257550" cy="325755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拓 展 阅 读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30168" y="115430"/>
            <a:ext cx="2789630" cy="239829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D7AEABF-561D-4A4B-8458-E40C69A73F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800" y="2926121"/>
            <a:ext cx="4021334" cy="402133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7D52687F-2350-4B68-B0F1-0F2BABEEEAD6}"/>
              </a:ext>
            </a:extLst>
          </p:cNvPr>
          <p:cNvSpPr txBox="1"/>
          <p:nvPr/>
        </p:nvSpPr>
        <p:spPr>
          <a:xfrm>
            <a:off x="2886639" y="1486099"/>
            <a:ext cx="5724644" cy="471601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ea typeface="思源宋体 CN Medium" panose="02020500000000000000"/>
              </a:rPr>
              <a:t>一天，庄子正在涡水垂钓。楚王委派的二位大夫前来聘请他道：“吾王久闻先生贤名，欲以国事相累。深望先生欣然出山，上以为君王分忧，下以为黎民谋福。”庄子持竿不顾，淡然说道：“我听说楚国有只神龟，被杀死时已三千岁了。楚王珍藏之以竹箱，覆之以锦缎，供奉在庙堂之上。请问二大夫，此龟是宁愿死后留骨而贵，还是宁愿生时在泥水中潜行曳尾呢？”二大夫道：“自然是愿活着在泥水中摇尾而行啦。”庄子说：“二位大夫请回去吧我也愿在泥水中曳尾而行哩。</a:t>
            </a:r>
          </a:p>
        </p:txBody>
      </p:sp>
      <p:sp>
        <p:nvSpPr>
          <p:cNvPr id="9" name="矩形 8"/>
          <p:cNvSpPr/>
          <p:nvPr/>
        </p:nvSpPr>
        <p:spPr>
          <a:xfrm>
            <a:off x="8881928" y="2428280"/>
            <a:ext cx="553998" cy="22232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defRPr/>
            </a:pPr>
            <a:r>
              <a:rPr kumimoji="1"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字体视界-NEW书院体" panose="02010601030101010101" pitchFamily="2" charset="-122"/>
                <a:ea typeface="字体视界-NEW书院体" panose="02010601030101010101" pitchFamily="2" charset="-122"/>
                <a:cs typeface="+mn-ea"/>
                <a:sym typeface="+mn-lt"/>
              </a:rPr>
              <a:t>宁做自由龟</a:t>
            </a:r>
          </a:p>
        </p:txBody>
      </p:sp>
    </p:spTree>
    <p:extLst>
      <p:ext uri="{BB962C8B-B14F-4D97-AF65-F5344CB8AC3E}">
        <p14:creationId xmlns:p14="http://schemas.microsoft.com/office/powerpoint/2010/main" val="140522326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28135F26-F3C1-4379-9A55-D0F2DEDF8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527" y="1871375"/>
            <a:ext cx="6675466" cy="4986625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3EFECB4-FCED-4A67-82E4-8FE9349A9A0F}"/>
              </a:ext>
            </a:extLst>
          </p:cNvPr>
          <p:cNvSpPr txBox="1"/>
          <p:nvPr/>
        </p:nvSpPr>
        <p:spPr>
          <a:xfrm>
            <a:off x="1107655" y="2228671"/>
            <a:ext cx="6670416" cy="1200329"/>
          </a:xfrm>
          <a:prstGeom prst="rect">
            <a:avLst/>
          </a:prstGeom>
        </p:spPr>
        <p:txBody>
          <a:bodyPr vert="horz" wrap="none">
            <a:spAutoFit/>
          </a:bodyPr>
          <a:lstStyle>
            <a:defPPr>
              <a:defRPr lang="en-US"/>
            </a:defPPr>
            <a:lvl1pPr>
              <a:defRPr sz="4000" b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sz="7200"/>
              <a:t>感谢你的观看！</a:t>
            </a:r>
          </a:p>
        </p:txBody>
      </p:sp>
      <p:pic>
        <p:nvPicPr>
          <p:cNvPr id="17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633200" y="11163300"/>
            <a:ext cx="431800" cy="495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11812906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0B79A02-3164-4241-A2CF-F5DB772A7E6C}"/>
              </a:ext>
            </a:extLst>
          </p:cNvPr>
          <p:cNvSpPr/>
          <p:nvPr/>
        </p:nvSpPr>
        <p:spPr>
          <a:xfrm>
            <a:off x="3983286" y="967044"/>
            <a:ext cx="7298796" cy="4923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100">
                <a:latin typeface="微软雅黑" panose="020b0503020204020204" pitchFamily="34" charset="-122"/>
                <a:ea typeface="思源宋体 CN Medium" panose="02020500000000000000"/>
              </a:rPr>
              <a:t>      中国的先秦是一个属于思想家的年代。在群星璀璨的夜空中，庄子是那类耀眼的星座之一。这个枯瘦的老人家像一只下蛋的鸡，趴在大自然的巢穴里勤勉地生产思想的鸡蛋，然后咯咯地叫着“天道自然，养生全身”八个字，向人们传播自己的思想。庄子的思想被后人称之为最早的关注人心灵的哲学。</a:t>
            </a:r>
          </a:p>
          <a:p>
            <a:pPr>
              <a:lnSpc>
                <a:spcPct val="200000"/>
              </a:lnSpc>
            </a:pPr>
            <a:r>
              <a:rPr lang="zh-CN" altLang="en-US" sz="2000" spc="100">
                <a:latin typeface="微软雅黑" panose="020b0503020204020204" pitchFamily="34" charset="-122"/>
                <a:ea typeface="思源宋体 CN Medium" panose="02020500000000000000"/>
              </a:rPr>
              <a:t>今天我们就一起走进庄子，走进庄子的哲学，领略庄子哲学的魅力。</a:t>
            </a:r>
            <a:r>
              <a:rPr lang="en-US" altLang="zh-CN" sz="2000" spc="100">
                <a:latin typeface="微软雅黑" panose="020b0503020204020204" pitchFamily="34" charset="-122"/>
                <a:ea typeface="思源宋体 CN Medium" panose="02020500000000000000"/>
              </a:rPr>
              <a:t> </a:t>
            </a:r>
            <a:endParaRPr lang="zh-CN" altLang="en-US" sz="2000" spc="100">
              <a:latin typeface="微软雅黑" panose="020b0503020204020204" pitchFamily="34" charset="-122"/>
              <a:ea typeface="思源宋体 CN Medium" panose="0202050000000000000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8E117D7-B407-4543-8E9C-09DC85B60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3972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B0E7F84-5D1C-4035-9977-9B01F032DCED}"/>
              </a:ext>
            </a:extLst>
          </p:cNvPr>
          <p:cNvSpPr/>
          <p:nvPr/>
        </p:nvSpPr>
        <p:spPr>
          <a:xfrm>
            <a:off x="6031606" y="459084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趣 味 导 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E983111-D4FD-41BA-BBF5-891895A1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60308" y="0"/>
            <a:ext cx="2141979" cy="184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2159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4CF705B-1396-4337-BDBA-94681DC8659F}"/>
              </a:ext>
            </a:extLst>
          </p:cNvPr>
          <p:cNvSpPr/>
          <p:nvPr/>
        </p:nvSpPr>
        <p:spPr>
          <a:xfrm>
            <a:off x="2393427" y="940159"/>
            <a:ext cx="6001643" cy="4760972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C2B4AB-04A5-43AF-997A-44EE0132CC6D}"/>
              </a:ext>
            </a:extLst>
          </p:cNvPr>
          <p:cNvSpPr txBox="1"/>
          <p:nvPr/>
        </p:nvSpPr>
        <p:spPr>
          <a:xfrm>
            <a:off x="2393427" y="1156870"/>
            <a:ext cx="6001643" cy="4303775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spc="300">
                <a:solidFill>
                  <a:srgbClr val="0F0F0F"/>
                </a:solidFill>
                <a:effectLst/>
                <a:latin typeface="����"/>
                <a:ea typeface="思源宋体 CN Medium" panose="02020500000000000000"/>
              </a:rPr>
              <a:t>　庄子生活在战国中期，这是非常激烈的社会转型时期，中国社会经历了一次“高岸为谷，深谷为陵”的沧桑巨变，社会动乱，民不聊生，身处乱世的人们对人生、对前途充满了迷茫。庄子针对人在残酷现实不能任其本性无拘无束生活、面临无情摧残难以尽享天年的现实，被迫随时随地悚然惊心地谨慎藏锋，适时顺应，无求远害，想在复杂的斗争的骨节缝中寻找一个空隙，把它作为保全生命的安乐窝，以便在这乱世中游刃有余地活下去。这篇寓言体现的就是这种心境。</a:t>
            </a:r>
            <a:endParaRPr lang="zh-CN" altLang="en-US" spc="300">
              <a:ea typeface="思源宋体 CN Medium" panose="0202050000000000000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46C74D6-0197-45B5-8B2B-A339507385AA}"/>
              </a:ext>
            </a:extLst>
          </p:cNvPr>
          <p:cNvSpPr/>
          <p:nvPr/>
        </p:nvSpPr>
        <p:spPr>
          <a:xfrm>
            <a:off x="4501733" y="298843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创 作 背 景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3FBA74C-8D60-4EFB-8973-6FD90A0CD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47430" y="54801"/>
            <a:ext cx="2789630" cy="23982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F59B52F-E1DC-4B32-BC41-D76FFF310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4032" y="2775839"/>
            <a:ext cx="4797968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9419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0721B09-B8D5-420F-B47E-2CD450842DAA}"/>
              </a:ext>
            </a:extLst>
          </p:cNvPr>
          <p:cNvSpPr/>
          <p:nvPr/>
        </p:nvSpPr>
        <p:spPr>
          <a:xfrm>
            <a:off x="4939325" y="482313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作 者 简 介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C32B6ED-310F-4D8D-809C-CBCCC9673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71DDA322-4710-4551-89F7-7DDA9F0BC7D4}"/>
              </a:ext>
            </a:extLst>
          </p:cNvPr>
          <p:cNvGrpSpPr/>
          <p:nvPr/>
        </p:nvGrpSpPr>
        <p:grpSpPr>
          <a:xfrm>
            <a:off x="2796107" y="1334724"/>
            <a:ext cx="6725926" cy="5066076"/>
            <a:chOff x="5514629" y="1587312"/>
            <a:chExt cx="6875717" cy="243566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0E64D7A-27D4-4AB2-A30E-434999CEEF6C}"/>
                </a:ext>
              </a:extLst>
            </p:cNvPr>
            <p:cNvSpPr/>
            <p:nvPr/>
          </p:nvSpPr>
          <p:spPr>
            <a:xfrm>
              <a:off x="5514629" y="1587312"/>
              <a:ext cx="6875717" cy="2435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C997D2C-7603-464D-ABDE-A24FAE1133EF}"/>
                </a:ext>
              </a:extLst>
            </p:cNvPr>
            <p:cNvSpPr/>
            <p:nvPr/>
          </p:nvSpPr>
          <p:spPr>
            <a:xfrm>
              <a:off x="5758430" y="1697114"/>
              <a:ext cx="6305357" cy="222956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B058D548-3BD7-470A-BCF5-AC5DE9789F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15" y="3471403"/>
            <a:ext cx="3257550" cy="325755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682595D8-F315-47EB-8C78-BE076C706F10}"/>
              </a:ext>
            </a:extLst>
          </p:cNvPr>
          <p:cNvSpPr txBox="1"/>
          <p:nvPr/>
        </p:nvSpPr>
        <p:spPr>
          <a:xfrm>
            <a:off x="3275172" y="1863557"/>
            <a:ext cx="5170646" cy="4104978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ea typeface="思源宋体 CN Medium" panose="02020500000000000000"/>
              </a:rPr>
              <a:t>庄子，姓庄，名周，战国时期宋国蒙人。战国中期道家学派代表人物，思想家、哲学家、文学家，庄学的创立者，与老子并称“老庄”。最早提出的“内圣外王”思想对儒家影响深远。洞悉易理，指出“</a:t>
            </a:r>
            <a:r>
              <a:rPr lang="en-US" altLang="zh-CN">
                <a:ea typeface="思源宋体 CN Medium" panose="02020500000000000000"/>
              </a:rPr>
              <a:t>《</a:t>
            </a:r>
            <a:r>
              <a:rPr lang="zh-CN" altLang="en-US">
                <a:ea typeface="思源宋体 CN Medium" panose="02020500000000000000"/>
              </a:rPr>
              <a:t>易</a:t>
            </a:r>
            <a:r>
              <a:rPr lang="en-US" altLang="zh-CN">
                <a:ea typeface="思源宋体 CN Medium" panose="02020500000000000000"/>
              </a:rPr>
              <a:t>》</a:t>
            </a:r>
            <a:r>
              <a:rPr lang="zh-CN" altLang="en-US">
                <a:ea typeface="思源宋体 CN Medium" panose="02020500000000000000"/>
              </a:rPr>
              <a:t>以道阴阳”，其“三籁”思想与</a:t>
            </a:r>
            <a:r>
              <a:rPr lang="en-US" altLang="zh-CN">
                <a:ea typeface="思源宋体 CN Medium" panose="02020500000000000000"/>
              </a:rPr>
              <a:t>《</a:t>
            </a:r>
            <a:r>
              <a:rPr lang="zh-CN" altLang="en-US">
                <a:ea typeface="思源宋体 CN Medium" panose="02020500000000000000"/>
              </a:rPr>
              <a:t>易经</a:t>
            </a:r>
            <a:r>
              <a:rPr lang="en-US" altLang="zh-CN">
                <a:ea typeface="思源宋体 CN Medium" panose="02020500000000000000"/>
              </a:rPr>
              <a:t>》</a:t>
            </a:r>
            <a:r>
              <a:rPr lang="zh-CN" altLang="en-US">
                <a:ea typeface="思源宋体 CN Medium" panose="02020500000000000000"/>
              </a:rPr>
              <a:t>三才之道相合。其文想象力极为丰富，语言运用自如，灵活多变，能把微妙难言的哲理说得引人入胜。代表作品为</a:t>
            </a:r>
            <a:r>
              <a:rPr lang="en-US" altLang="zh-CN">
                <a:ea typeface="思源宋体 CN Medium" panose="02020500000000000000"/>
              </a:rPr>
              <a:t>《</a:t>
            </a:r>
            <a:r>
              <a:rPr lang="zh-CN" altLang="en-US">
                <a:ea typeface="思源宋体 CN Medium" panose="02020500000000000000"/>
              </a:rPr>
              <a:t>庄子</a:t>
            </a:r>
            <a:r>
              <a:rPr lang="en-US" altLang="zh-CN">
                <a:ea typeface="思源宋体 CN Medium" panose="02020500000000000000"/>
              </a:rPr>
              <a:t>》</a:t>
            </a:r>
            <a:r>
              <a:rPr lang="zh-CN" altLang="en-US">
                <a:ea typeface="思源宋体 CN Medium" panose="02020500000000000000"/>
              </a:rPr>
              <a:t>，其中名篇有</a:t>
            </a:r>
            <a:r>
              <a:rPr lang="en-US" altLang="zh-CN">
                <a:ea typeface="思源宋体 CN Medium" panose="02020500000000000000"/>
              </a:rPr>
              <a:t>《</a:t>
            </a:r>
            <a:r>
              <a:rPr lang="zh-CN" altLang="en-US">
                <a:ea typeface="思源宋体 CN Medium" panose="02020500000000000000"/>
              </a:rPr>
              <a:t>逍遥游</a:t>
            </a:r>
            <a:r>
              <a:rPr lang="en-US" altLang="zh-CN">
                <a:ea typeface="思源宋体 CN Medium" panose="02020500000000000000"/>
              </a:rPr>
              <a:t>》《</a:t>
            </a:r>
            <a:r>
              <a:rPr lang="zh-CN" altLang="en-US">
                <a:ea typeface="思源宋体 CN Medium" panose="02020500000000000000"/>
              </a:rPr>
              <a:t>齐物论</a:t>
            </a:r>
            <a:r>
              <a:rPr lang="en-US" altLang="zh-CN">
                <a:ea typeface="思源宋体 CN Medium" panose="02020500000000000000"/>
              </a:rPr>
              <a:t>》《</a:t>
            </a:r>
            <a:r>
              <a:rPr lang="zh-CN" altLang="en-US">
                <a:ea typeface="思源宋体 CN Medium" panose="02020500000000000000"/>
              </a:rPr>
              <a:t>养生主</a:t>
            </a:r>
            <a:r>
              <a:rPr lang="en-US" altLang="zh-CN">
                <a:ea typeface="思源宋体 CN Medium" panose="02020500000000000000"/>
              </a:rPr>
              <a:t>》</a:t>
            </a:r>
            <a:r>
              <a:rPr lang="zh-CN" altLang="en-US">
                <a:ea typeface="思源宋体 CN Medium" panose="02020500000000000000"/>
              </a:rPr>
              <a:t>等。其作品被称为“文学的哲学，哲学的文学”。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9E8F69-CAF4-4A55-9973-DE73A93D2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770" y="1719331"/>
            <a:ext cx="3374060" cy="4781620"/>
          </a:xfrm>
          <a:prstGeom prst="ellipse">
            <a:avLst/>
          </a:prstGeom>
          <a:ln>
            <a:noFill/>
          </a:ln>
          <a:effectLst>
            <a:softEdge rad="355600"/>
          </a:effectLst>
        </p:spPr>
      </p:pic>
    </p:spTree>
    <p:extLst>
      <p:ext uri="{BB962C8B-B14F-4D97-AF65-F5344CB8AC3E}">
        <p14:creationId xmlns:p14="http://schemas.microsoft.com/office/powerpoint/2010/main" val="34428382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2000" p14:dur="1500">
        <p14:ripple dir="lu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D408A55-3885-4AEF-8B65-7F8E708CA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770" y="3174321"/>
            <a:ext cx="5430160" cy="4056372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FBDD079-FBC5-49C3-920F-AEA22B641AFC}"/>
              </a:ext>
            </a:extLst>
          </p:cNvPr>
          <p:cNvSpPr txBox="1"/>
          <p:nvPr/>
        </p:nvSpPr>
        <p:spPr>
          <a:xfrm>
            <a:off x="1285875" y="461671"/>
            <a:ext cx="9814672" cy="186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400000"/>
              </a:lnSpc>
            </a:pP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庖丁给梁惠王宰牛。手接触的地方，肩膀倚靠的地方，脚踩的地方，膝盖顶的地方，哗哗作响，</a:t>
            </a:r>
            <a:endParaRPr lang="en-US" altLang="zh-CN" sz="1600" b="1" i="0" u="sng">
              <a:solidFill>
                <a:schemeClr val="tx2"/>
              </a:solidFill>
              <a:effectLst/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400000"/>
              </a:lnSpc>
            </a:pP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进刀时豁豁地，没有不合音律的：合乎（汤时）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舞乐的节拍，又合乎（尧时）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乐曲的节奏。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D0E5B5-6627-4DEB-B5DA-D1F23A1846E1}"/>
              </a:ext>
            </a:extLst>
          </p:cNvPr>
          <p:cNvSpPr txBox="1"/>
          <p:nvPr/>
        </p:nvSpPr>
        <p:spPr>
          <a:xfrm>
            <a:off x="635374" y="2271612"/>
            <a:ext cx="10808073" cy="186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40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梁惠王说：“嘻，好啊！（你解牛的）技术怎么竟会高超到这种程度啊？”</a:t>
            </a:r>
          </a:p>
          <a:p>
            <a:pPr>
              <a:lnSpc>
                <a:spcPct val="40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庖丁放下刀回答说：“我追求的，是道，已经超过一般的技术了。起初我宰牛的时候，眼里看到的是一只完整的牛；</a:t>
            </a:r>
            <a:endParaRPr lang="en-US" altLang="zh-CN" sz="1600" b="1" u="sng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EF05B8-4483-493C-93A9-2ACAAB55AB19}"/>
              </a:ext>
            </a:extLst>
          </p:cNvPr>
          <p:cNvSpPr txBox="1"/>
          <p:nvPr/>
        </p:nvSpPr>
        <p:spPr>
          <a:xfrm>
            <a:off x="688962" y="4554214"/>
            <a:ext cx="34661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三年以后，再未见过完整的牛了。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A75E4C-46E0-4741-880E-81926C9F4678}"/>
              </a:ext>
            </a:extLst>
          </p:cNvPr>
          <p:cNvSpPr/>
          <p:nvPr/>
        </p:nvSpPr>
        <p:spPr>
          <a:xfrm>
            <a:off x="733872" y="5073066"/>
            <a:ext cx="7785723" cy="1669504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8F3CCE6-93F4-4D19-87B8-3770852B2E0E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课 文 翻 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EACA89-5C68-43F1-B168-9E362866B812}"/>
              </a:ext>
            </a:extLst>
          </p:cNvPr>
          <p:cNvSpPr txBox="1"/>
          <p:nvPr/>
        </p:nvSpPr>
        <p:spPr>
          <a:xfrm>
            <a:off x="769477" y="5086596"/>
            <a:ext cx="7894807" cy="1588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páo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）丁：名丁的厨工。先秦古书往往以职业放在人名前。</a:t>
            </a:r>
            <a:endParaRPr lang="en-US" altLang="zh-CN" sz="160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文惠君：即梁惠王，也称魏惠王。解牛：宰牛，这里指把整个牛体开剥分剖。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踦（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yǐ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）：支撑，接触。这里指用一条腿的膝盖顶牛。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砉（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xū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）然：象声词。砉然，皮骨相离的声音。向，通”响“。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騞（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xū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）然：象声词，形容比砉然更大的进刀解牛声。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C5A2390-941E-4CBE-9D0F-D279ACEDEE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5CCD7C6-35F7-495B-8AD6-792FA9BCC11F}"/>
              </a:ext>
            </a:extLst>
          </p:cNvPr>
          <p:cNvSpPr/>
          <p:nvPr/>
        </p:nvSpPr>
        <p:spPr>
          <a:xfrm>
            <a:off x="688962" y="182507"/>
            <a:ext cx="10156091" cy="4535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000" b="1" spc="100">
                <a:solidFill>
                  <a:schemeClr val="tx2"/>
                </a:solidFill>
                <a:latin typeface="楷体" panose="02010609060101010101" pitchFamily="49" charset="-122"/>
                <a:ea typeface="思源宋体 CN Medium" panose="02020500000000000000"/>
              </a:rPr>
              <a:t>   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 庖丁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为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文惠君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解牛，手之所触，肩之所倚，足之所履，膝之所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踦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，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砉然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向然，奏刀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騞然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，莫不中音。合于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《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桑林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》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之舞，乃中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《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经首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》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之会。</a:t>
            </a:r>
          </a:p>
          <a:p>
            <a:pPr>
              <a:lnSpc>
                <a:spcPct val="300000"/>
              </a:lnSpc>
            </a:pP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文惠君曰：“嘻，善哉！技盖至此乎？”</a:t>
            </a:r>
          </a:p>
          <a:p>
            <a:pPr>
              <a:lnSpc>
                <a:spcPct val="300000"/>
              </a:lnSpc>
            </a:pP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庖丁释刀对曰：“臣之所好者，道也，进乎技矣。始臣之解牛之时，所见无非牛者。三年之后，未尝见全牛也。</a:t>
            </a:r>
          </a:p>
        </p:txBody>
      </p:sp>
    </p:spTree>
    <p:extLst>
      <p:ext uri="{BB962C8B-B14F-4D97-AF65-F5344CB8AC3E}">
        <p14:creationId xmlns:p14="http://schemas.microsoft.com/office/powerpoint/2010/main" val="142089283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D408A55-3885-4AEF-8B65-7F8E708CA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770" y="3174321"/>
            <a:ext cx="5430160" cy="4056372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FBDD079-FBC5-49C3-920F-AEA22B641AFC}"/>
              </a:ext>
            </a:extLst>
          </p:cNvPr>
          <p:cNvSpPr txBox="1"/>
          <p:nvPr/>
        </p:nvSpPr>
        <p:spPr>
          <a:xfrm>
            <a:off x="1285875" y="461671"/>
            <a:ext cx="9814672" cy="186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400000"/>
              </a:lnSpc>
            </a:pP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庖丁给梁惠王宰牛。手接触的地方，肩膀倚靠的地方，脚踩的地方，膝盖顶的地方，哗哗作响，</a:t>
            </a:r>
            <a:endParaRPr lang="en-US" altLang="zh-CN" sz="1600" b="1" i="0" u="sng">
              <a:solidFill>
                <a:schemeClr val="tx2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400000"/>
              </a:lnSpc>
            </a:pP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进刀时豁豁地，没有不合音律的：合乎（汤时）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桑林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舞乐的节拍，又合乎（尧时）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经首</a:t>
            </a:r>
            <a:r>
              <a:rPr lang="en-US" altLang="zh-CN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 b="1" i="0" u="sng">
                <a:solidFill>
                  <a:schemeClr val="tx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乐曲的节奏。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D0E5B5-6627-4DEB-B5DA-D1F23A1846E1}"/>
              </a:ext>
            </a:extLst>
          </p:cNvPr>
          <p:cNvSpPr txBox="1"/>
          <p:nvPr/>
        </p:nvSpPr>
        <p:spPr>
          <a:xfrm>
            <a:off x="635374" y="2271612"/>
            <a:ext cx="10808073" cy="186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40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梁惠王说：“嘻，好啊！（你解牛的）技术怎么竟会高超到这种程度啊？”</a:t>
            </a:r>
          </a:p>
          <a:p>
            <a:pPr>
              <a:lnSpc>
                <a:spcPct val="40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庖丁放下刀回答说：“我追求的，是道，已经超过一般的技术了。起初我宰牛的时候，眼里看到的是一只完整的牛；</a:t>
            </a:r>
            <a:endParaRPr lang="en-US" altLang="zh-CN" sz="1600" b="1" u="sng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EF05B8-4483-493C-93A9-2ACAAB55AB19}"/>
              </a:ext>
            </a:extLst>
          </p:cNvPr>
          <p:cNvSpPr txBox="1"/>
          <p:nvPr/>
        </p:nvSpPr>
        <p:spPr>
          <a:xfrm>
            <a:off x="688962" y="4554214"/>
            <a:ext cx="34661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三年以后，再未见过完整的牛了。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A75E4C-46E0-4741-880E-81926C9F4678}"/>
              </a:ext>
            </a:extLst>
          </p:cNvPr>
          <p:cNvSpPr/>
          <p:nvPr/>
        </p:nvSpPr>
        <p:spPr>
          <a:xfrm>
            <a:off x="733872" y="5073066"/>
            <a:ext cx="7785723" cy="1669504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EACA89-5C68-43F1-B168-9E362866B812}"/>
              </a:ext>
            </a:extLst>
          </p:cNvPr>
          <p:cNvSpPr txBox="1"/>
          <p:nvPr/>
        </p:nvSpPr>
        <p:spPr>
          <a:xfrm>
            <a:off x="679329" y="5138117"/>
            <a:ext cx="7894807" cy="1588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桑林：传说中商汤时的乐曲名。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经首：传说中尧乐曲</a:t>
            </a:r>
            <a:r>
              <a:rPr lang="en-US" altLang="zh-CN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咸池</a:t>
            </a:r>
            <a:r>
              <a:rPr lang="en-US" altLang="zh-CN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中的一章。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会：指节奏。以上两句互文，即“乃合于桑林、经首之舞之会”之意。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嘻：赞叹声。 盖：通“盍（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hé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）”，何，怎样。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进：超过。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CA9FFD8-857B-4B34-A307-7992F6042BE2}"/>
              </a:ext>
            </a:extLst>
          </p:cNvPr>
          <p:cNvSpPr/>
          <p:nvPr/>
        </p:nvSpPr>
        <p:spPr>
          <a:xfrm>
            <a:off x="714474" y="140862"/>
            <a:ext cx="10156091" cy="5444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000" b="1" spc="100">
                <a:solidFill>
                  <a:schemeClr val="tx2"/>
                </a:solidFill>
                <a:latin typeface="楷体" panose="02010609060101010101" pitchFamily="49" charset="-122"/>
                <a:ea typeface="思源宋体 CN Medium" panose="02020500000000000000"/>
              </a:rPr>
              <a:t>   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 庖丁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为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文惠君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解牛，手之所触，肩之所倚，足之所履，膝之所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踦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，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砉然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向然，奏刀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騞然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，莫不中音。合于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《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桑林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》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之舞，乃中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《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经首</a:t>
            </a:r>
            <a:r>
              <a:rPr lang="en-US" altLang="zh-CN" sz="2000" b="1" spc="100">
                <a:latin typeface="楷体" panose="02010609060101010101" pitchFamily="49" charset="-122"/>
                <a:ea typeface="思源宋体 CN Medium" panose="02020500000000000000"/>
              </a:rPr>
              <a:t>》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之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会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。</a:t>
            </a:r>
          </a:p>
          <a:p>
            <a:pPr>
              <a:lnSpc>
                <a:spcPct val="300000"/>
              </a:lnSpc>
            </a:pP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文惠君曰：“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嘻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，善哉！技盖至此乎？”</a:t>
            </a:r>
          </a:p>
          <a:p>
            <a:pPr>
              <a:lnSpc>
                <a:spcPct val="300000"/>
              </a:lnSpc>
            </a:pP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庖丁释刀对曰：“臣之所好者，道也，</a:t>
            </a:r>
            <a:r>
              <a:rPr lang="zh-CN" altLang="en-US" sz="2000" b="1" spc="100">
                <a:solidFill>
                  <a:srgbClr val="C00000"/>
                </a:solidFill>
                <a:latin typeface="楷体" panose="02010609060101010101" pitchFamily="49" charset="-122"/>
                <a:ea typeface="思源宋体 CN Medium" panose="02020500000000000000"/>
              </a:rPr>
              <a:t>进</a:t>
            </a:r>
            <a:r>
              <a:rPr lang="zh-CN" altLang="en-US" sz="2000" b="1" spc="100">
                <a:latin typeface="楷体" panose="02010609060101010101" pitchFamily="49" charset="-122"/>
                <a:ea typeface="思源宋体 CN Medium" panose="02020500000000000000"/>
              </a:rPr>
              <a:t>乎技矣。始臣之解牛之时，所见无非牛者。三年之后，未尝见全牛也。</a:t>
            </a:r>
          </a:p>
          <a:p>
            <a:pPr>
              <a:lnSpc>
                <a:spcPct val="300000"/>
              </a:lnSpc>
            </a:pPr>
            <a:endParaRPr lang="zh-CN" altLang="en-US" sz="2000" b="1" spc="100">
              <a:latin typeface="楷体" pitchFamily="49" charset="-122"/>
              <a:ea typeface="思源宋体 CN Medium" panose="0202050000000000000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B099C6F-41EC-4ED8-8522-A2F4D8C68812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课 文 翻 译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5CF0D82-68AC-4B45-91E8-44744DE4CA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00687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3043588-8E89-40F2-B1AC-6293C91D8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6770" y="3174321"/>
            <a:ext cx="5430160" cy="4056372"/>
          </a:xfrm>
          <a:prstGeom prst="rect">
            <a:avLst/>
          </a:prstGeom>
          <a:ln>
            <a:noFill/>
          </a:ln>
          <a:effectLst>
            <a:softEdge rad="8509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AAAA158-0068-4AB9-8276-09D2AD997B41}"/>
              </a:ext>
            </a:extLst>
          </p:cNvPr>
          <p:cNvSpPr txBox="1"/>
          <p:nvPr/>
        </p:nvSpPr>
        <p:spPr>
          <a:xfrm>
            <a:off x="960093" y="4400459"/>
            <a:ext cx="10156091" cy="680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如今，我的刀用了十九年，所宰的牛有几千头了，但刀刃锋利得就像刚在磨刀石上磨好的一样。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EAE4C6-4BBF-4A7E-81D1-B371A580755E}"/>
              </a:ext>
            </a:extLst>
          </p:cNvPr>
          <p:cNvSpPr txBox="1"/>
          <p:nvPr/>
        </p:nvSpPr>
        <p:spPr>
          <a:xfrm>
            <a:off x="890668" y="1141806"/>
            <a:ext cx="104106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现在，我凭精神和牛接触，而不用眼睛去看，感官停止了而精神在活动。依照牛的生理上的天然结构，</a:t>
            </a:r>
            <a:endParaRPr lang="zh-CN" altLang="en-US" sz="16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974D04-0FAD-4F0E-BEE3-48F0AC031D37}"/>
              </a:ext>
            </a:extLst>
          </p:cNvPr>
          <p:cNvSpPr txBox="1"/>
          <p:nvPr/>
        </p:nvSpPr>
        <p:spPr>
          <a:xfrm>
            <a:off x="890668" y="1965787"/>
            <a:ext cx="8991063" cy="78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砍入牛体筋骨相接的缝隙，顺着骨节间的空处进刀，依照牛体本来的构造，筋脉经络相连的地方和筋骨结合的地方，尚且不曾拿刀碰到过，更何况大骨呢！</a:t>
            </a:r>
            <a:endParaRPr lang="zh-CN" altLang="en-US" sz="16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574F93-9D9D-401A-AD16-B2FAD59EF201}"/>
              </a:ext>
            </a:extLst>
          </p:cNvPr>
          <p:cNvSpPr txBox="1"/>
          <p:nvPr/>
        </p:nvSpPr>
        <p:spPr>
          <a:xfrm>
            <a:off x="890667" y="3296317"/>
            <a:ext cx="10410663" cy="78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技术好的厨师每年更换一把刀，是用刀割断筋肉割坏的（就像我们用刀割绳子一样）；技术一般的厨师每月就得更换一把刀，是砍断骨头而将刀砍坏的。</a:t>
            </a:r>
            <a:endParaRPr lang="zh-CN" altLang="en-US" sz="1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D59F74-63A8-4ADF-846E-F39852914472}"/>
              </a:ext>
            </a:extLst>
          </p:cNvPr>
          <p:cNvSpPr/>
          <p:nvPr/>
        </p:nvSpPr>
        <p:spPr>
          <a:xfrm>
            <a:off x="856217" y="5156773"/>
            <a:ext cx="7785723" cy="1669504"/>
          </a:xfrm>
          <a:prstGeom prst="rect">
            <a:avLst/>
          </a:prstGeom>
          <a:noFill/>
          <a:ln w="63500" cap="rnd">
            <a:solidFill>
              <a:srgbClr val="B9B8B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64EE6B5-0BE0-41CB-B472-789979D09AAA}"/>
              </a:ext>
            </a:extLst>
          </p:cNvPr>
          <p:cNvSpPr txBox="1"/>
          <p:nvPr/>
        </p:nvSpPr>
        <p:spPr>
          <a:xfrm>
            <a:off x="801674" y="5221824"/>
            <a:ext cx="8844602" cy="1588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官知：这里指视觉。神欲：指精神活动。天理：指牛的生理上的天然结构。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批大郤：击入大的缝隙。批：击。郤：空隙。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导大窾（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kuǎn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）：顺着（骨节间的）空处进刀。因：依。固然：指牛体本来的结构。</a:t>
            </a:r>
            <a:b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技经：犹言经络。技，据清俞樾考证，当是“枝”字之误，指支脉。经，经脉。</a:t>
            </a:r>
            <a:endParaRPr lang="en-US" altLang="zh-CN" sz="1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肯：紧附在骨上的肉。綮（</a:t>
            </a:r>
            <a:r>
              <a:rPr lang="en-US" altLang="zh-CN" sz="160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qìng</a:t>
            </a:r>
            <a:r>
              <a:rPr lang="zh-CN" altLang="en-US" sz="1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）：筋肉聚结处。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D0DA8D6-B531-48FB-A026-0DCF41067083}"/>
              </a:ext>
            </a:extLst>
          </p:cNvPr>
          <p:cNvSpPr/>
          <p:nvPr/>
        </p:nvSpPr>
        <p:spPr>
          <a:xfrm>
            <a:off x="4487666" y="115430"/>
            <a:ext cx="2228664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课 文 翻 译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5F96BAC-CC76-4746-AF8E-9271167545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 b="0"/>
          <a:stretch>
            <a:fillRect/>
          </a:stretch>
        </p:blipFill>
        <p:spPr>
          <a:xfrm flipH="1">
            <a:off x="247052" y="254423"/>
            <a:ext cx="2789630" cy="239829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04A9790-2AD6-4668-91EC-A55457FCE697}"/>
              </a:ext>
            </a:extLst>
          </p:cNvPr>
          <p:cNvSpPr/>
          <p:nvPr/>
        </p:nvSpPr>
        <p:spPr>
          <a:xfrm>
            <a:off x="942179" y="404869"/>
            <a:ext cx="10156091" cy="430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方今之时，臣以神遇而不以目视，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官知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止而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神欲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行。依乎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天理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300000"/>
              </a:lnSpc>
            </a:pP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批大郤，导大窾，因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其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固然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，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技经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肯</a:t>
            </a:r>
            <a:r>
              <a:rPr lang="zh-CN" altLang="en-US" b="1" spc="100">
                <a:solidFill>
                  <a:srgbClr val="C00000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綮</a:t>
            </a: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之未尝，而况大軱乎！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30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良庖岁更刀，割也；族庖月更刀，折也。</a:t>
            </a: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b="1" spc="10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spc="10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今臣之刀十九年矣，所解数千牛矣，而刀刃若新发于硎。</a:t>
            </a:r>
          </a:p>
        </p:txBody>
      </p:sp>
    </p:spTree>
    <p:extLst>
      <p:ext uri="{BB962C8B-B14F-4D97-AF65-F5344CB8AC3E}">
        <p14:creationId xmlns:p14="http://schemas.microsoft.com/office/powerpoint/2010/main" val="12147336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183</Paragraphs>
  <Slides>32</Slides>
  <Notes>32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6">
      <vt:lpstr>Arial</vt:lpstr>
      <vt:lpstr>Calibri Light</vt:lpstr>
      <vt:lpstr>Calibri</vt:lpstr>
      <vt:lpstr>微软雅黑</vt:lpstr>
      <vt:lpstr>等线 Light</vt:lpstr>
      <vt:lpstr>等线</vt:lpstr>
      <vt:lpstr>思源宋体 CN Medium</vt:lpstr>
      <vt:lpstr>隶书</vt:lpstr>
      <vt:lpstr>字体视界-NEW书院体</vt:lpstr>
      <vt:lpstr>����</vt:lpstr>
      <vt:lpstr>楷体</vt:lpstr>
      <vt:lpstr>宋体</vt:lpstr>
      <vt:lpstr>-apple-system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2021-01-27T19:25:21Z</cp:lastPrinted>
  <dcterms:created xsi:type="dcterms:W3CDTF">2021-01-27T19:25:21Z</dcterms:created>
  <dcterms:modified xsi:type="dcterms:W3CDTF">2021-02-20T05:28:27Z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