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handoutMasterIdLst>
    <p:handoutMasterId r:id="rId2"/>
  </p:handoutMasterIdLst>
  <p:sldIdLst>
    <p:sldId id="385" r:id="rId3"/>
    <p:sldId id="370" r:id="rId4"/>
    <p:sldId id="371" r:id="rId5"/>
    <p:sldId id="373" r:id="rId6"/>
    <p:sldId id="372" r:id="rId7"/>
    <p:sldId id="374" r:id="rId8"/>
    <p:sldId id="379" r:id="rId9"/>
    <p:sldId id="380" r:id="rId10"/>
    <p:sldId id="381" r:id="rId11"/>
    <p:sldId id="382" r:id="rId12"/>
    <p:sldId id="383" r:id="rId13"/>
    <p:sldId id="376" r:id="rId14"/>
    <p:sldId id="377" r:id="rId15"/>
    <p:sldId id="369" r:id="rId16"/>
    <p:sldId id="367" r:id="rId17"/>
    <p:sldId id="368" r:id="rId18"/>
    <p:sldId id="298" r:id="rId19"/>
  </p:sldIdLst>
  <p:sldSz cx="12192000" cy="6858000"/>
  <p:notesSz cx="6858000" cy="9947275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handoutMaster" Target="handoutMasters/handoutMaster1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6BD55-E517-43F1-84A3-D94416D2DFFC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ACA48-3C7E-4567-BBDD-F5B438FA58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47641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16686" y="744278"/>
            <a:ext cx="8095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年高中新课标、新教材骨干专题培训会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06057" y="647734"/>
            <a:ext cx="0" cy="5081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815573" y="828356"/>
            <a:ext cx="0" cy="6550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93404" y="749595"/>
            <a:ext cx="1424763" cy="53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88200" y="1332402"/>
            <a:ext cx="18494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03225" y="2274007"/>
            <a:ext cx="88356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latin typeface="微软雅黑" pitchFamily="34" charset="-122"/>
                <a:ea typeface="微软雅黑" pitchFamily="34" charset="-122"/>
              </a:rPr>
              <a:t>乡土中国：整</a:t>
            </a:r>
            <a:r>
              <a:rPr lang="zh-CN" altLang="en-US" sz="4800" b="1">
                <a:latin typeface="微软雅黑" pitchFamily="34" charset="-122"/>
                <a:ea typeface="微软雅黑" pitchFamily="34" charset="-122"/>
              </a:rPr>
              <a:t>本书</a:t>
            </a:r>
            <a:r>
              <a:rPr lang="zh-CN" altLang="en-US" sz="4800" b="1" smtClean="0">
                <a:latin typeface="微软雅黑" pitchFamily="34" charset="-122"/>
                <a:ea typeface="微软雅黑" pitchFamily="34" charset="-122"/>
              </a:rPr>
              <a:t>教学</a:t>
            </a:r>
            <a:r>
              <a:rPr lang="zh-CN" altLang="en-US" sz="4800" b="1">
                <a:latin typeface="微软雅黑" pitchFamily="34" charset="-122"/>
                <a:ea typeface="微软雅黑" pitchFamily="34" charset="-122"/>
              </a:rPr>
              <a:t>八问八答</a:t>
            </a:r>
          </a:p>
          <a:p>
            <a:endParaRPr lang="zh-CN" altLang="en-US" sz="3600" b="1">
              <a:latin typeface="微软雅黑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818167" y="2418520"/>
            <a:ext cx="0" cy="64365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648171" y="4307473"/>
            <a:ext cx="0" cy="50813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516446" y="4307473"/>
            <a:ext cx="0" cy="50813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662223" y="2418519"/>
            <a:ext cx="0" cy="64365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58514479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31399447"/>
              </p:ext>
            </p:extLst>
          </p:nvPr>
        </p:nvGraphicFramePr>
        <p:xfrm>
          <a:off x="241068" y="540327"/>
          <a:ext cx="11662757" cy="47937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8807">
                  <a:extLst>
                    <a:ext uri="{9D8B030D-6E8A-4147-A177-3AD203B41FA5}">
                      <a16:colId xmlns:a16="http://schemas.microsoft.com/office/drawing/2014/main" xmlns="" val="1407082060"/>
                    </a:ext>
                  </a:extLst>
                </a:gridCol>
                <a:gridCol w="5053950">
                  <a:extLst>
                    <a:ext uri="{9D8B030D-6E8A-4147-A177-3AD203B41FA5}">
                      <a16:colId xmlns:a16="http://schemas.microsoft.com/office/drawing/2014/main" xmlns="" val="3289183913"/>
                    </a:ext>
                  </a:extLst>
                </a:gridCol>
              </a:tblGrid>
              <a:tr h="3923608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endParaRPr lang="en-US" altLang="zh-CN" sz="2400" kern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熟悉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是从时间里、多方面经常的接触中所发生的亲密的感觉。这感觉是</a:t>
                      </a:r>
                      <a:r>
                        <a:rPr lang="zh-CN" sz="2400" u="wavy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无数次的小磨擦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里</a:t>
                      </a:r>
                      <a:r>
                        <a:rPr lang="zh-CN" sz="2400" u="wavy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陶炼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出来的结果。这过程是《论语》第一句里的“习”字。</a:t>
                      </a:r>
                      <a:r>
                        <a:rPr lang="zh-CN" sz="2400" u="wavy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“学”是和陌生事物的最初接触，“习”是陶炼，“不亦悦乎”是描写熟悉之后的亲密感觉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。在一个熟悉的社会中，我们会得到</a:t>
                      </a:r>
                      <a:r>
                        <a:rPr lang="zh-CN" sz="2400" u="wavy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从心所欲而不逾规矩的自由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。这和法律所保障的自由不同。规矩不是法律，</a:t>
                      </a:r>
                      <a:r>
                        <a:rPr lang="zh-CN" sz="2400" u="wavy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规矩是“习”出来的礼俗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</a:t>
                      </a:r>
                      <a:r>
                        <a:rPr lang="zh-CN" sz="2400" u="wavy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从俗即是从心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。换一句话说，社会和个人在这里</a:t>
                      </a:r>
                      <a:r>
                        <a:rPr lang="zh-CN" sz="2400" u="wavy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通了家</a:t>
                      </a:r>
                      <a:r>
                        <a:rPr lang="zh-CN" sz="2400" ker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</a:t>
                      </a:r>
                      <a:endParaRPr lang="zh-CN" sz="1800" kern="100">
                        <a:effectLst/>
                        <a:latin typeface="楷体" pitchFamily="49" charset="-122"/>
                        <a:ea typeface="楷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20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endParaRPr lang="en-US" altLang="zh-CN" sz="2400" kern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用</a:t>
                      </a:r>
                      <a:r>
                        <a:rPr lang="zh-CN" sz="2400" b="1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“无数次的小磨擦”“陶炼”概括熟悉感的来源。准确有力。</a:t>
                      </a: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借《论语》中熟悉的名言，让人一下子体会到熟人社会的特点。</a:t>
                      </a:r>
                      <a:r>
                        <a:rPr lang="zh-CN" sz="240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亲切有味</a:t>
                      </a:r>
                      <a:r>
                        <a:rPr lang="zh-CN" sz="2400" b="1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zh-CN" sz="2400" b="1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从心所欲不逾规矩”“是‘习’出来的礼俗” “从俗即是从心”“通了家”，点出乡土社会这种亲密感背后自由的本质</a:t>
                      </a:r>
                      <a:r>
                        <a:rPr lang="zh-CN" sz="240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r>
                        <a:rPr lang="zh-CN" altLang="en-US" sz="240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让人印象深刻。</a:t>
                      </a:r>
                      <a:endParaRPr lang="zh-CN" sz="2400" b="1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3083944"/>
                  </a:ext>
                </a:extLst>
              </a:tr>
              <a:tr h="870133">
                <a:tc gridSpan="2"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0">
                          <a:solidFill>
                            <a:srgbClr val="FF0000"/>
                          </a:solidFill>
                          <a:effectLst/>
                        </a:rPr>
                        <a:t>评点：短短一小段话，把乡土熟人社会的特点、来源、成因、本质，说得全面通透，亲切隽永，富有洞见，有一种融会贯通的舒畅感！</a:t>
                      </a:r>
                      <a:endParaRPr lang="zh-CN" sz="1800" b="1" kern="100">
                        <a:solidFill>
                          <a:srgbClr val="FF0000"/>
                        </a:solidFill>
                        <a:effectLst/>
                        <a:latin typeface="等线" pitchFamily="2" charset="-122"/>
                        <a:ea typeface="等线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07369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4241871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74700" y="533400"/>
            <a:ext cx="110363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分任务</a:t>
            </a:r>
            <a:r>
              <a:rPr lang="en-US" altLang="zh-CN" sz="28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选一部富有乡土气息的文学作品或影视作品阅读观赏，如《白鹿原》或《秋菊打官司》，运用《乡土中国》有关概念和论述，分析作品或某个精彩片段，写个发言提纲，与同学交流</a:t>
            </a:r>
            <a:r>
              <a:rPr lang="zh-CN" altLang="zh-CN" sz="28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smtClean="0">
              <a:latin typeface="微软雅黑" pitchFamily="34" charset="-122"/>
              <a:ea typeface="微软雅黑" panose="020b0503020204020204" pitchFamily="34" charset="-122"/>
            </a:endParaRPr>
          </a:p>
          <a:p>
            <a:endParaRPr lang="en-US" altLang="zh-CN" sz="2800" b="1"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zh-CN" sz="28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分任务</a:t>
            </a:r>
            <a:r>
              <a:rPr lang="en-US" altLang="zh-CN" sz="28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阅读费孝通自传、学术年表和他人的评价，结合他的学术经历、研究状态和工作态度，探究《乡土中国》为什么具有经久不息的学术魅力。撰写发言提纲，向同学汇报。</a:t>
            </a:r>
          </a:p>
          <a:p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b="1"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zh-CN" sz="28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分任务</a:t>
            </a:r>
            <a:r>
              <a:rPr lang="en-US" altLang="zh-CN" sz="28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阅读李心想《走出中国》一书，选择你感兴趣的章节或角度，结合平时的见闻、观察和感受，设计若干问题，采访有农村生活经验的亲友，了解今天农村的变化，据此撰写“走出乡土”演讲提纲，与同学交流。</a:t>
            </a:r>
          </a:p>
          <a:p>
            <a:endParaRPr lang="zh-CN" altLang="zh-CN" sz="2000" b="1"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989284"/>
      </p:ext>
    </p:extLst>
  </p:cSld>
  <p:clrMapOvr>
    <a:masterClrMapping/>
  </p:clrMapOvr>
  <p:transition spd="slow">
    <p:wip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D:\我的文档\tea\桌面\IMG_4866(20200824-16284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69851" y="574159"/>
            <a:ext cx="3229305" cy="484390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我的文档\tea\桌面\IMG_4867(20200824-16355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57837" y="574159"/>
            <a:ext cx="3412544" cy="484390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我的文档\tea\桌面\新建文件夹\IMG_4864(20200824-16242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883490" y="574158"/>
            <a:ext cx="3462066" cy="4844899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5279934"/>
      </p:ext>
    </p:extLst>
  </p:cSld>
  <p:clrMapOvr>
    <a:masterClrMapping/>
  </p:clrMapOvr>
  <p:transition spd="slow">
    <p:wipe dir="r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5133980" y="943011"/>
            <a:ext cx="6326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怎么评价学生阅读的质量？</a:t>
            </a:r>
            <a:endParaRPr lang="en-US" altLang="zh-CN" sz="3600" b="1" smtClean="0">
              <a:latin typeface="微软雅黑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D:\我的文档\tea\桌面\新建文件夹\IMG_4877(20200824-1704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5897" y="386597"/>
            <a:ext cx="4048376" cy="5694999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133980" y="2078182"/>
            <a:ext cx="58554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方式一：</a:t>
            </a:r>
            <a:r>
              <a:rPr lang="zh-CN" altLang="en-US" sz="32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测试型评价</a:t>
            </a:r>
            <a:endParaRPr lang="en-US" altLang="zh-CN" sz="3200" b="1" smtClean="0">
              <a:solidFill>
                <a:srgbClr val="FF0000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方式二：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笔记型评价</a:t>
            </a:r>
            <a:endParaRPr lang="en-US" altLang="zh-CN" sz="3200" b="1">
              <a:solidFill>
                <a:srgbClr val="FF0000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方式三：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成果型评价</a:t>
            </a:r>
          </a:p>
        </p:txBody>
      </p:sp>
    </p:spTree>
    <p:extLst>
      <p:ext uri="{BB962C8B-B14F-4D97-AF65-F5344CB8AC3E}">
        <p14:creationId xmlns:p14="http://schemas.microsoft.com/office/powerpoint/2010/main" xmlns="" val="38281077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descr="D:\我的文档\tea\桌面\名师教语文_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92140" y="-95693"/>
            <a:ext cx="5351296" cy="704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1750" y="1722475"/>
            <a:ext cx="5790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什么较好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的参考资料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3600" b="1"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1756922"/>
      </p:ext>
    </p:extLst>
  </p:cSld>
  <p:clrMapOvr>
    <a:masterClrMapping/>
  </p:clrMapOvr>
  <p:transition spd="slow">
    <p:wipe dir="r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D:\我的文档\tea\Tencent Files\2636286077\FileRecv\图片版：表上高中语文读本必修上册封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60558" y="170119"/>
            <a:ext cx="4629946" cy="6347636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我的文档\tea\Tencent Files\2636286077\FileRecv\图片版：学习与评价高中语文必修上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60659" y="170119"/>
            <a:ext cx="4272578" cy="6347637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051545" y="478472"/>
            <a:ext cx="6762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八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我们凭什么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教学生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乡土中国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52672" y="1436221"/>
            <a:ext cx="7122848" cy="435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4609" y="712145"/>
            <a:ext cx="10664190" cy="51968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一个人若一贫如洗，对别人绝不可能慷慨解囊！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凡是不能自我发展、自我培养和自我教育的人，同样也不能发展、培养和教育别人！</a:t>
            </a:r>
            <a:endParaRPr lang="zh-CN" altLang="en-US" sz="4400" b="1">
              <a:solidFill>
                <a:srgbClr val="FF0000"/>
              </a:solidFill>
              <a:latin typeface="楷体"/>
              <a:ea typeface="楷体" panose="0201060906010101010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32534" y="2868591"/>
            <a:ext cx="5768340" cy="274066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75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353800" y="10922000"/>
            <a:ext cx="2540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3887" y="1520455"/>
            <a:ext cx="9909545" cy="42024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45218" y="712380"/>
            <a:ext cx="6719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为什么是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乡土中国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3200" b="1"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4457597"/>
      </p:ext>
    </p:extLst>
  </p:cSld>
  <p:clrMapOvr>
    <a:masterClrMapping/>
  </p:clrMapOvr>
  <p:transition spd="slow">
    <p:wipe dir="r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005841" y="484689"/>
            <a:ext cx="10033461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少年早慧，青年成名，中年成器，盛年成鬼，晚年成仁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D:\我的文档\tea\桌面\IMG_4874(20200824-17003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5484" y="1356768"/>
            <a:ext cx="7635616" cy="3454064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430396" y="1400882"/>
            <a:ext cx="2838450" cy="3409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2108209" y="5142250"/>
            <a:ext cx="8218967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.《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乡土中国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》: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成书、影响、内容和难点？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494831"/>
      </p:ext>
    </p:extLst>
  </p:cSld>
  <p:clrMapOvr>
    <a:masterClrMapping/>
  </p:clrMapOvr>
  <p:transition spd="slow">
    <p:wipe dir="r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902122" y="1097279"/>
            <a:ext cx="4904123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读书时间从哪儿来？如何制订读书计划？</a:t>
            </a: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618474" y="421034"/>
            <a:ext cx="4291702" cy="5905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08181" y="3574473"/>
            <a:ext cx="5295207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周时间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本书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+1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本笔记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+3-5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次指导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8884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947807" y="516216"/>
            <a:ext cx="8048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如何设计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乡土中国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的教学目标？</a:t>
            </a: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3462" y="1593499"/>
            <a:ext cx="913753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通读全书，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把握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大意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梳理</a:t>
            </a:r>
            <a:r>
              <a:rPr lang="en-US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思路</a:t>
            </a:r>
            <a:r>
              <a:rPr lang="zh-CN" altLang="zh-CN" sz="32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和体系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，理解书中有关乡土社会的基本内容；</a:t>
            </a:r>
          </a:p>
          <a:p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探究</a:t>
            </a:r>
            <a:r>
              <a:rPr lang="en-US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核心</a:t>
            </a:r>
            <a:r>
              <a:rPr lang="zh-CN" altLang="zh-CN" sz="32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概念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，体会</a:t>
            </a:r>
            <a:r>
              <a:rPr lang="zh-CN" altLang="zh-CN" sz="32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概念两两对照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的思维过程，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把握</a:t>
            </a:r>
            <a:r>
              <a:rPr lang="en-US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基本观点</a:t>
            </a:r>
            <a:r>
              <a:rPr lang="en-US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论述</a:t>
            </a:r>
            <a:r>
              <a:rPr lang="zh-CN" altLang="zh-CN" sz="32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特色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；</a:t>
            </a:r>
          </a:p>
          <a:p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在生活情境中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运用</a:t>
            </a:r>
            <a:r>
              <a:rPr lang="en-US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知识</a:t>
            </a:r>
            <a:r>
              <a:rPr lang="zh-CN" altLang="zh-CN" sz="32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解决实际问题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，增进对</a:t>
            </a:r>
            <a:r>
              <a:rPr lang="zh-CN" altLang="zh-CN" sz="32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乡土文化现代价值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的思考；</a:t>
            </a:r>
          </a:p>
          <a:p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通过反思小结，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积累</a:t>
            </a:r>
            <a:r>
              <a:rPr lang="en-US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3200" b="1" u="sng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读书</a:t>
            </a:r>
            <a:r>
              <a:rPr lang="zh-CN" altLang="zh-CN" sz="32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经验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构建学术论著的读书方法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，学习求真务实的探索精神。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375901" y="1789998"/>
            <a:ext cx="125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通读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75901" y="2830695"/>
            <a:ext cx="125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深读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75901" y="3883392"/>
            <a:ext cx="125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活读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75901" y="4861292"/>
            <a:ext cx="125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会读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4465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482138" y="1343891"/>
            <a:ext cx="6746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怎样帮学生打开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乡土中国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D:\我的文档\tea\桌面\hpsc7_爱奇艺_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57800" y="565265"/>
            <a:ext cx="3965599" cy="57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679172" y="2457015"/>
            <a:ext cx="4467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通读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全书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把握大意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抓住概念</a:t>
            </a: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理解观点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构建体系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注重运用。</a:t>
            </a:r>
            <a:endParaRPr lang="zh-CN" altLang="zh-CN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3685" y="4363128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+1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批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+1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任务</a:t>
            </a: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309039"/>
      </p:ext>
    </p:extLst>
  </p:cSld>
  <p:clrMapOvr>
    <a:masterClrMapping/>
  </p:clrMapOvr>
  <p:transition spd="slow">
    <p:wipe dir="r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1098551" y="0"/>
            <a:ext cx="7698316" cy="650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乡土本色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20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乡土本色是土</a:t>
            </a:r>
            <a:endParaRPr lang="en-US" altLang="zh-CN" sz="2000" b="1" u="sng">
              <a:solidFill>
                <a:srgbClr val="FF0000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文字下乡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b="1" u="sng"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再论文字下乡：</a:t>
            </a:r>
            <a:endParaRPr lang="en-US" altLang="zh-CN" sz="2000" b="1"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差序格局：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维系着私人的道德：</a:t>
            </a:r>
            <a:endParaRPr lang="en-US" altLang="zh-CN" sz="1800" b="1"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家族：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男女有别：</a:t>
            </a:r>
            <a:r>
              <a:rPr lang="zh-CN" altLang="en-US" sz="20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压抑爱情，稳定婚姻的男女之别</a:t>
            </a:r>
            <a:endParaRPr lang="en-US" altLang="zh-CN" sz="2000" b="1" u="sng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礼治秩序：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无讼：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无为政治：</a:t>
            </a:r>
            <a:r>
              <a:rPr lang="zh-CN" altLang="en-US" sz="20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乡村社会权力结构是松弛的挂名的无为政治</a:t>
            </a:r>
            <a:endParaRPr lang="en-US" altLang="zh-CN" sz="2000" b="1" u="sng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长老统治：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血缘和地缘：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13.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名实的分离：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14.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从欲望到需要：</a:t>
            </a:r>
            <a:r>
              <a:rPr lang="zh-CN" altLang="en-US" sz="2000" b="1" u="sng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时势权力让欲望变成需求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1936" y="1144589"/>
            <a:ext cx="553998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前言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：中国乡村社会的特点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881781" y="108065"/>
            <a:ext cx="400915" cy="6284422"/>
          </a:xfrm>
          <a:prstGeom prst="leftBrace">
            <a:avLst>
              <a:gd name="adj1" fmla="val 0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328969" y="712789"/>
            <a:ext cx="553998" cy="54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后记：社会结构的分析，具有通论性质</a:t>
            </a:r>
          </a:p>
        </p:txBody>
      </p:sp>
      <p:sp>
        <p:nvSpPr>
          <p:cNvPr id="7" name="右大括号 6"/>
          <p:cNvSpPr/>
          <p:nvPr/>
        </p:nvSpPr>
        <p:spPr>
          <a:xfrm>
            <a:off x="8739717" y="180976"/>
            <a:ext cx="127000" cy="121602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右大括号 8"/>
          <p:cNvSpPr/>
          <p:nvPr/>
        </p:nvSpPr>
        <p:spPr>
          <a:xfrm>
            <a:off x="8710085" y="3387725"/>
            <a:ext cx="131233" cy="620713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12" name="文本框 1"/>
          <p:cNvSpPr txBox="1">
            <a:spLocks noChangeArrowheads="1"/>
          </p:cNvSpPr>
          <p:nvPr/>
        </p:nvSpPr>
        <p:spPr bwMode="auto">
          <a:xfrm>
            <a:off x="8898468" y="409576"/>
            <a:ext cx="219921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驳“土”“ 愚 ”的偏见</a:t>
            </a:r>
          </a:p>
        </p:txBody>
      </p:sp>
      <p:sp>
        <p:nvSpPr>
          <p:cNvPr id="21513" name="文本框 3"/>
          <p:cNvSpPr txBox="1">
            <a:spLocks noChangeArrowheads="1"/>
          </p:cNvSpPr>
          <p:nvPr/>
        </p:nvSpPr>
        <p:spPr bwMode="auto">
          <a:xfrm>
            <a:off x="9052984" y="2606675"/>
            <a:ext cx="201506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家族与婚姻</a:t>
            </a:r>
          </a:p>
        </p:txBody>
      </p:sp>
      <p:sp>
        <p:nvSpPr>
          <p:cNvPr id="21514" name="文本框 9"/>
          <p:cNvSpPr txBox="1">
            <a:spLocks noChangeArrowheads="1"/>
          </p:cNvSpPr>
          <p:nvPr/>
        </p:nvSpPr>
        <p:spPr bwMode="auto">
          <a:xfrm>
            <a:off x="9116484" y="3497263"/>
            <a:ext cx="208068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秩序的维护</a:t>
            </a:r>
          </a:p>
        </p:txBody>
      </p:sp>
      <p:sp>
        <p:nvSpPr>
          <p:cNvPr id="16" name="右大括号 15"/>
          <p:cNvSpPr/>
          <p:nvPr/>
        </p:nvSpPr>
        <p:spPr>
          <a:xfrm>
            <a:off x="8693151" y="4273551"/>
            <a:ext cx="148167" cy="201612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16" name="文本框 16"/>
          <p:cNvSpPr txBox="1">
            <a:spLocks noChangeArrowheads="1"/>
          </p:cNvSpPr>
          <p:nvPr/>
        </p:nvSpPr>
        <p:spPr bwMode="auto">
          <a:xfrm>
            <a:off x="9019118" y="5081588"/>
            <a:ext cx="236643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变迁中的权力</a:t>
            </a:r>
          </a:p>
        </p:txBody>
      </p:sp>
      <p:sp>
        <p:nvSpPr>
          <p:cNvPr id="17" name="右大括号 16"/>
          <p:cNvSpPr/>
          <p:nvPr/>
        </p:nvSpPr>
        <p:spPr>
          <a:xfrm>
            <a:off x="8722784" y="2506664"/>
            <a:ext cx="107949" cy="585787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>
            <a:off x="8739718" y="1625600"/>
            <a:ext cx="107949" cy="585788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20" name="文本框 1"/>
          <p:cNvSpPr txBox="1">
            <a:spLocks noChangeArrowheads="1"/>
          </p:cNvSpPr>
          <p:nvPr/>
        </p:nvSpPr>
        <p:spPr bwMode="auto">
          <a:xfrm>
            <a:off x="8898467" y="1543050"/>
            <a:ext cx="239606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以差序格局，批判“私”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702077" y="820058"/>
            <a:ext cx="3937000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63900" y="1300163"/>
            <a:ext cx="3649133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702077" y="1773238"/>
            <a:ext cx="4320117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18961" y="2191544"/>
            <a:ext cx="4032249" cy="39687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07682" y="2612230"/>
            <a:ext cx="5761567" cy="10160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779789" y="3573463"/>
            <a:ext cx="4993216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207682" y="4008438"/>
            <a:ext cx="5664200" cy="6826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503085" y="4941888"/>
            <a:ext cx="20171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27413" y="4919890"/>
            <a:ext cx="4897967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480" name="直接连接符 20479"/>
          <p:cNvCxnSpPr/>
          <p:nvPr/>
        </p:nvCxnSpPr>
        <p:spPr>
          <a:xfrm>
            <a:off x="3115280" y="5373688"/>
            <a:ext cx="4610100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3" name="直接连接符 20482"/>
          <p:cNvCxnSpPr/>
          <p:nvPr/>
        </p:nvCxnSpPr>
        <p:spPr>
          <a:xfrm>
            <a:off x="3115280" y="5780314"/>
            <a:ext cx="4607984" cy="1428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6061050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41031" y="1027806"/>
            <a:ext cx="10272184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zh-CN" b="1">
                <a:latin typeface="黑体" pitchFamily="49" charset="-122"/>
                <a:ea typeface="黑体" pitchFamily="49" charset="-122"/>
              </a:rPr>
              <a:t>什么是乡土本色？</a:t>
            </a:r>
          </a:p>
          <a:p>
            <a:r>
              <a:rPr lang="zh-CN" altLang="zh-CN" b="1">
                <a:latin typeface="黑体" pitchFamily="49" charset="-122"/>
                <a:ea typeface="黑体" pitchFamily="49" charset="-122"/>
              </a:rPr>
              <a:t>我们民族是和泥土分不开的，最大多数人是拖泥带水下田讨生活的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b="1">
                <a:latin typeface="黑体" pitchFamily="49" charset="-122"/>
                <a:ea typeface="黑体" pitchFamily="49" charset="-122"/>
              </a:rPr>
              <a:t>世代定居是常态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b="1">
                <a:latin typeface="黑体" pitchFamily="49" charset="-122"/>
                <a:ea typeface="黑体" pitchFamily="49" charset="-122"/>
              </a:rPr>
              <a:t>居村而聚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b="1">
                <a:latin typeface="黑体" pitchFamily="49" charset="-122"/>
                <a:ea typeface="黑体" pitchFamily="49" charset="-122"/>
              </a:rPr>
              <a:t>生活富于地方性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b="1">
                <a:latin typeface="黑体" pitchFamily="49" charset="-122"/>
                <a:ea typeface="黑体" pitchFamily="49" charset="-122"/>
              </a:rPr>
              <a:t>是一个熟人社会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b="1">
                <a:latin typeface="黑体" pitchFamily="49" charset="-122"/>
                <a:ea typeface="黑体" pitchFamily="49" charset="-122"/>
              </a:rPr>
              <a:t>是“礼俗社会”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zh-CN" b="1" smtClean="0">
                <a:latin typeface="黑体" pitchFamily="49" charset="-122"/>
                <a:ea typeface="黑体" pitchFamily="49" charset="-122"/>
              </a:rPr>
              <a:t>法律</a:t>
            </a:r>
            <a:r>
              <a:rPr lang="zh-CN" altLang="zh-CN" b="1">
                <a:latin typeface="黑体" pitchFamily="49" charset="-122"/>
                <a:ea typeface="黑体" pitchFamily="49" charset="-122"/>
              </a:rPr>
              <a:t>保障的自由不同，礼俗社会有一种因熟悉而获得从心所欲不逾矩的自由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b="1">
                <a:latin typeface="黑体" pitchFamily="49" charset="-122"/>
                <a:ea typeface="黑体" pitchFamily="49" charset="-122"/>
              </a:rPr>
              <a:t>不重视契约，而是对于一种行为的规矩熟悉到不假思索时的可靠性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49286" y="4971011"/>
            <a:ext cx="4497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大纲小目，抓大放小</a:t>
            </a:r>
            <a:endParaRPr lang="zh-CN" altLang="en-US" sz="3600" b="1">
              <a:solidFill>
                <a:srgbClr val="FF0000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66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8637331"/>
              </p:ext>
            </p:extLst>
          </p:nvPr>
        </p:nvGraphicFramePr>
        <p:xfrm>
          <a:off x="1537855" y="150401"/>
          <a:ext cx="9227126" cy="6339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3134">
                  <a:extLst>
                    <a:ext uri="{9D8B030D-6E8A-4147-A177-3AD203B41FA5}">
                      <a16:colId xmlns:a16="http://schemas.microsoft.com/office/drawing/2014/main" xmlns="" val="2429086123"/>
                    </a:ext>
                  </a:extLst>
                </a:gridCol>
                <a:gridCol w="3781765">
                  <a:extLst>
                    <a:ext uri="{9D8B030D-6E8A-4147-A177-3AD203B41FA5}">
                      <a16:colId xmlns:a16="http://schemas.microsoft.com/office/drawing/2014/main" xmlns="" val="1883178809"/>
                    </a:ext>
                  </a:extLst>
                </a:gridCol>
                <a:gridCol w="3932227">
                  <a:extLst>
                    <a:ext uri="{9D8B030D-6E8A-4147-A177-3AD203B41FA5}">
                      <a16:colId xmlns:a16="http://schemas.microsoft.com/office/drawing/2014/main" xmlns="" val="1681144676"/>
                    </a:ext>
                  </a:extLst>
                </a:gridCol>
              </a:tblGrid>
              <a:tr h="202278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章节标题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乡土社会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现代社会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1695305969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1.</a:t>
                      </a:r>
                      <a:r>
                        <a:rPr lang="zh-CN" sz="1600" b="1" kern="0" smtClean="0">
                          <a:effectLst/>
                        </a:rPr>
                        <a:t>乡土</a:t>
                      </a:r>
                      <a:r>
                        <a:rPr lang="zh-CN" sz="1600" b="1" kern="0">
                          <a:effectLst/>
                        </a:rPr>
                        <a:t>本色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礼俗社会</a:t>
                      </a:r>
                      <a:r>
                        <a:rPr lang="zh-CN" sz="1600" b="1" kern="0" smtClean="0">
                          <a:effectLst/>
                        </a:rPr>
                        <a:t>：</a:t>
                      </a:r>
                      <a:r>
                        <a:rPr lang="en-US" sz="1600" b="1" u="sng" kern="0" smtClea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法理社会：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1398200378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2.</a:t>
                      </a:r>
                      <a:r>
                        <a:rPr lang="zh-CN" sz="1600" b="1" kern="0" smtClean="0">
                          <a:effectLst/>
                        </a:rPr>
                        <a:t>文字</a:t>
                      </a:r>
                      <a:r>
                        <a:rPr lang="zh-CN" sz="1600" b="1" kern="0">
                          <a:effectLst/>
                        </a:rPr>
                        <a:t>下乡</a:t>
                      </a:r>
                      <a:endParaRPr lang="zh-CN" sz="1600" b="1" kern="100">
                        <a:effectLst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3.</a:t>
                      </a:r>
                      <a:r>
                        <a:rPr lang="zh-CN" sz="1600" b="1" kern="0" smtClean="0">
                          <a:effectLst/>
                        </a:rPr>
                        <a:t>再</a:t>
                      </a:r>
                      <a:r>
                        <a:rPr lang="zh-CN" sz="1600" b="1" kern="0">
                          <a:effectLst/>
                        </a:rPr>
                        <a:t>论…下乡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面对面社群：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借助文字的社会：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2468892401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4.</a:t>
                      </a:r>
                      <a:r>
                        <a:rPr lang="zh-CN" sz="1600" b="1" kern="0" smtClean="0">
                          <a:effectLst/>
                        </a:rPr>
                        <a:t>差</a:t>
                      </a:r>
                      <a:r>
                        <a:rPr lang="zh-CN" sz="1600" b="1" kern="0">
                          <a:effectLst/>
                        </a:rPr>
                        <a:t>序格局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差序格局：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团体格局：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2600378945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5.</a:t>
                      </a:r>
                      <a:r>
                        <a:rPr lang="zh-CN" sz="1600" b="1" kern="0" smtClean="0">
                          <a:effectLst/>
                        </a:rPr>
                        <a:t>维系</a:t>
                      </a:r>
                      <a:r>
                        <a:rPr lang="zh-CN" sz="1600" b="1" kern="0">
                          <a:effectLst/>
                        </a:rPr>
                        <a:t>…道德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维系着私人的道德：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团体道德：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776152798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6.</a:t>
                      </a:r>
                      <a:r>
                        <a:rPr lang="zh-CN" sz="1600" b="1" kern="0" smtClean="0">
                          <a:effectLst/>
                        </a:rPr>
                        <a:t>家族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父系的小家族：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家庭：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426328304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7.</a:t>
                      </a:r>
                      <a:r>
                        <a:rPr lang="zh-CN" sz="1600" b="1" kern="0" smtClean="0">
                          <a:effectLst/>
                        </a:rPr>
                        <a:t>男女</a:t>
                      </a:r>
                      <a:r>
                        <a:rPr lang="zh-CN" sz="1600" b="1" kern="0">
                          <a:effectLst/>
                        </a:rPr>
                        <a:t>有别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男女有别：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重视爱情：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3335363413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8.</a:t>
                      </a:r>
                      <a:r>
                        <a:rPr lang="zh-CN" sz="1600" b="1" kern="0" smtClean="0">
                          <a:effectLst/>
                        </a:rPr>
                        <a:t>礼治</a:t>
                      </a:r>
                      <a:r>
                        <a:rPr lang="zh-CN" sz="1600" b="1" kern="0">
                          <a:effectLst/>
                        </a:rPr>
                        <a:t>秩序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礼治秩序：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法治秩序：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3486481966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9.</a:t>
                      </a:r>
                      <a:r>
                        <a:rPr lang="zh-CN" sz="1600" b="1" kern="0" smtClean="0">
                          <a:effectLst/>
                        </a:rPr>
                        <a:t>无</a:t>
                      </a:r>
                      <a:r>
                        <a:rPr lang="zh-CN" sz="1600" b="1" kern="0">
                          <a:effectLst/>
                        </a:rPr>
                        <a:t>讼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教化：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打官司：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2690141342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10.</a:t>
                      </a:r>
                      <a:r>
                        <a:rPr lang="zh-CN" sz="1600" b="1" kern="0" smtClean="0">
                          <a:effectLst/>
                        </a:rPr>
                        <a:t>无为</a:t>
                      </a:r>
                      <a:r>
                        <a:rPr lang="zh-CN" sz="1600" b="1" kern="0">
                          <a:effectLst/>
                        </a:rPr>
                        <a:t>政治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无为政治：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有为政治：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1138196494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11.</a:t>
                      </a:r>
                      <a:r>
                        <a:rPr lang="zh-CN" sz="1600" b="1" kern="0" smtClean="0">
                          <a:effectLst/>
                        </a:rPr>
                        <a:t>长老</a:t>
                      </a:r>
                      <a:r>
                        <a:rPr lang="zh-CN" sz="1600" b="1" kern="0">
                          <a:effectLst/>
                        </a:rPr>
                        <a:t>统治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教化权力：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横暴权力：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同意权利：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2253437932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b="1" kern="0" smtClean="0">
                          <a:effectLst/>
                        </a:rPr>
                        <a:t>12.</a:t>
                      </a:r>
                      <a:r>
                        <a:rPr lang="zh-CN" sz="1600" b="1" kern="0" smtClean="0">
                          <a:effectLst/>
                        </a:rPr>
                        <a:t>血缘</a:t>
                      </a:r>
                      <a:r>
                        <a:rPr lang="zh-CN" sz="1600" b="1" kern="0">
                          <a:effectLst/>
                        </a:rPr>
                        <a:t>和地缘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血缘社会：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地缘社会：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405977923"/>
                  </a:ext>
                </a:extLst>
              </a:tr>
              <a:tr h="426942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altLang="zh-CN" sz="1600" kern="0" smtClean="0">
                          <a:effectLst/>
                        </a:rPr>
                        <a:t>13.</a:t>
                      </a:r>
                      <a:r>
                        <a:rPr lang="zh-CN" sz="1600" kern="0" smtClean="0">
                          <a:effectLst/>
                        </a:rPr>
                        <a:t>名实</a:t>
                      </a:r>
                      <a:r>
                        <a:rPr lang="zh-CN" sz="1600" kern="0">
                          <a:effectLst/>
                        </a:rPr>
                        <a:t>的分离</a:t>
                      </a:r>
                      <a:endParaRPr lang="zh-CN" sz="1600" kern="100">
                        <a:effectLst/>
                        <a:latin typeface="等线" pitchFamily="2" charset="-122"/>
                        <a:ea typeface="等线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altLang="en-US" sz="1600" b="1" kern="0" smtClean="0">
                          <a:effectLst/>
                        </a:rPr>
                        <a:t>时势权力</a:t>
                      </a:r>
                      <a:endParaRPr lang="en-US" altLang="zh-CN" sz="1600" b="1" kern="0" smtClean="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 smtClean="0">
                          <a:effectLst/>
                        </a:rPr>
                        <a:t>名实</a:t>
                      </a:r>
                      <a:r>
                        <a:rPr lang="zh-CN" sz="1600" b="1" kern="0">
                          <a:effectLst/>
                        </a:rPr>
                        <a:t>分离：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</a:t>
                      </a:r>
                      <a:endParaRPr lang="zh-CN" sz="16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endParaRPr lang="en-US" altLang="zh-CN" sz="1600" b="1" kern="0" smtClean="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600" b="1" kern="0" smtClean="0">
                          <a:effectLst/>
                        </a:rPr>
                        <a:t>名实</a:t>
                      </a:r>
                      <a:r>
                        <a:rPr lang="zh-CN" sz="1600" b="1" kern="0">
                          <a:effectLst/>
                        </a:rPr>
                        <a:t>一致：</a:t>
                      </a:r>
                      <a:r>
                        <a:rPr lang="zh-CN" sz="1600" b="1" u="sng" kern="0">
                          <a:effectLst/>
                        </a:rPr>
                        <a:t> </a:t>
                      </a:r>
                      <a:r>
                        <a:rPr lang="en-US" sz="1600" b="1" u="sng" kern="0">
                          <a:effectLst/>
                        </a:rPr>
                        <a:t>                 </a:t>
                      </a:r>
                      <a:endParaRPr lang="zh-CN" sz="1600" b="1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600" b="1" u="sng" kern="0">
                          <a:effectLst/>
                        </a:rPr>
                        <a:t>                            </a:t>
                      </a:r>
                      <a:endParaRPr lang="zh-CN" sz="1600" b="1" kern="100">
                        <a:effectLst/>
                        <a:latin typeface="等线" pitchFamily="2" charset="-122"/>
                        <a:ea typeface="等线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270" marR="65270" marT="0" marB="0"/>
                </a:tc>
                <a:extLst>
                  <a:ext uri="{0D108BD9-81ED-4DB2-BD59-A6C34878D82A}">
                    <a16:rowId xmlns:a16="http://schemas.microsoft.com/office/drawing/2014/main" xmlns="" val="1594562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40690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58</Paragraphs>
  <Slides>17</Slides>
  <Notes>0</Notes>
  <TotalTime>421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7">
      <vt:lpstr>Arial</vt:lpstr>
      <vt:lpstr>Calibri Light</vt:lpstr>
      <vt:lpstr>Calibri</vt:lpstr>
      <vt:lpstr>楷体</vt:lpstr>
      <vt:lpstr>微软雅黑</vt:lpstr>
      <vt:lpstr>Times New Roman</vt:lpstr>
      <vt:lpstr>宋体</vt:lpstr>
      <vt:lpstr>黑体</vt:lpstr>
      <vt:lpstr>等线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</dc:creator>
  <cp:lastModifiedBy>Administrator</cp:lastModifiedBy>
  <cp:revision>96</cp:revision>
  <cp:lastPrinted>2020-08-27T01:49:47.000</cp:lastPrinted>
  <dcterms:created xsi:type="dcterms:W3CDTF">2015-05-05T08:02:00Z</dcterms:created>
  <dcterms:modified xsi:type="dcterms:W3CDTF">2020-09-01T02:42:29Z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2052-10.1.0.7023</vt:lpwstr>
  </property>
</Properties>
</file>