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5" r:id="rId1"/>
  </p:sldMasterIdLst>
  <p:notesMasterIdLst>
    <p:notesMasterId r:id="rId11"/>
  </p:notesMasterIdLst>
  <p:sldIdLst>
    <p:sldId id="265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7104063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3333CC"/>
    <a:srgbClr val="CC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9" d="100"/>
          <a:sy n="8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36F8DFE-1D00-425E-A385-835A399EFB89}" type="datetimeFigureOut">
              <a:rPr lang="zh-CN" altLang="en-US"/>
              <a:pPr>
                <a:defRPr/>
              </a:pPr>
              <a:t>2018/5/24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D7BD7BD-82A0-454B-9FE4-40188A44CA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87450" y="2852738"/>
            <a:ext cx="6659563" cy="792162"/>
          </a:xfrm>
        </p:spPr>
        <p:txBody>
          <a:bodyPr/>
          <a:lstStyle>
            <a:lvl1pPr algn="ctr">
              <a:defRPr sz="4400"/>
            </a:lvl1pPr>
          </a:lstStyle>
          <a:p>
            <a:pPr lvl="0"/>
            <a:r>
              <a:rPr lang="zh-CN" altLang="en-US" noProof="0" dirty="0" smtClean="0">
                <a:sym typeface="Arial" panose="020B0604020202020204" pitchFamily="34" charset="0"/>
              </a:rPr>
              <a:t>单击此处编辑母版标题样式</a:t>
            </a:r>
            <a:endParaRPr lang="zh-CN" altLang="zh-CN" noProof="0" dirty="0" smtClean="0">
              <a:sym typeface="Arial" panose="020B0604020202020204" pitchFamily="34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87450" y="3644900"/>
            <a:ext cx="6659563" cy="576188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800">
                <a:solidFill>
                  <a:srgbClr val="7BC489"/>
                </a:solidFill>
              </a:defRPr>
            </a:lvl1pPr>
          </a:lstStyle>
          <a:p>
            <a:pPr lvl="0"/>
            <a:r>
              <a:rPr lang="zh-CN" altLang="zh-CN" noProof="0" dirty="0" smtClean="0">
                <a:sym typeface="Arial" panose="020B0604020202020204" pitchFamily="34" charset="0"/>
              </a:rPr>
              <a:t>单击此处编辑母版副标题样式</a:t>
            </a:r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FAD2FB-FBCE-4D58-BF3D-982D807967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3" descr="#wm#_43_21_*Z"/>
          <p:cNvGrpSpPr>
            <a:grpSpLocks/>
          </p:cNvGrpSpPr>
          <p:nvPr/>
        </p:nvGrpSpPr>
        <p:grpSpPr bwMode="auto">
          <a:xfrm>
            <a:off x="900113" y="977900"/>
            <a:ext cx="1546225" cy="1152525"/>
            <a:chOff x="0" y="0"/>
            <a:chExt cx="2436" cy="1814"/>
          </a:xfrm>
        </p:grpSpPr>
        <p:sp>
          <p:nvSpPr>
            <p:cNvPr id="6" name="Rectangle 4" descr="#wm#_43_21_*Z"/>
            <p:cNvSpPr>
              <a:spLocks noChangeArrowheads="1"/>
            </p:cNvSpPr>
            <p:nvPr/>
          </p:nvSpPr>
          <p:spPr bwMode="auto">
            <a:xfrm>
              <a:off x="0" y="0"/>
              <a:ext cx="1813" cy="1814"/>
            </a:xfrm>
            <a:prstGeom prst="rect">
              <a:avLst/>
            </a:prstGeom>
            <a:noFill/>
            <a:ln w="6350" cap="flat" cmpd="sng">
              <a:solidFill>
                <a:srgbClr val="0E9651"/>
              </a:solidFill>
              <a:miter lim="800000"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 wrap="none" lIns="90170" tIns="46990" rIns="90170" bIns="4699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00">
                  <a:solidFill>
                    <a:srgbClr val="0E9651"/>
                  </a:solidFill>
                  <a:latin typeface="+mn-lt"/>
                  <a:ea typeface="+mn-ea"/>
                </a:rPr>
                <a:t> </a:t>
              </a:r>
            </a:p>
          </p:txBody>
        </p:sp>
        <p:sp>
          <p:nvSpPr>
            <p:cNvPr id="7" name="Rectangle 5" descr="#wm#_43_21_*Z"/>
            <p:cNvSpPr>
              <a:spLocks noChangeArrowheads="1"/>
            </p:cNvSpPr>
            <p:nvPr/>
          </p:nvSpPr>
          <p:spPr bwMode="auto">
            <a:xfrm>
              <a:off x="1303" y="340"/>
              <a:ext cx="1133" cy="1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lIns="90170" tIns="46990" rIns="90170" bIns="4699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>
                <a:solidFill>
                  <a:srgbClr val="0E965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698240" y="2568864"/>
            <a:ext cx="2811600" cy="3236400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+mn-ea"/>
                <a:ea typeface="+mn-ea"/>
              </a:defRPr>
            </a:lvl1pPr>
            <a:lvl2pPr>
              <a:defRPr>
                <a:solidFill>
                  <a:schemeClr val="tx1"/>
                </a:solidFill>
                <a:latin typeface="+mn-ea"/>
                <a:ea typeface="+mn-ea"/>
              </a:defRPr>
            </a:lvl2pPr>
            <a:lvl3pPr>
              <a:defRPr>
                <a:solidFill>
                  <a:schemeClr val="tx1"/>
                </a:solidFill>
                <a:latin typeface="+mn-ea"/>
                <a:ea typeface="+mn-ea"/>
              </a:defRPr>
            </a:lvl3pPr>
            <a:lvl4pPr>
              <a:defRPr>
                <a:solidFill>
                  <a:schemeClr val="tx1"/>
                </a:solidFill>
                <a:latin typeface="+mn-ea"/>
                <a:ea typeface="+mn-ea"/>
              </a:defRPr>
            </a:lvl4pPr>
            <a:lvl5pPr>
              <a:defRPr>
                <a:solidFill>
                  <a:schemeClr val="tx1"/>
                </a:solidFill>
                <a:latin typeface="+mn-ea"/>
                <a:ea typeface="+mn-ea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28752" y="2568864"/>
            <a:ext cx="2811600" cy="3236400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+mn-ea"/>
                <a:ea typeface="+mn-ea"/>
              </a:defRPr>
            </a:lvl1pPr>
            <a:lvl2pPr>
              <a:defRPr>
                <a:solidFill>
                  <a:schemeClr val="tx1"/>
                </a:solidFill>
                <a:latin typeface="+mn-ea"/>
                <a:ea typeface="+mn-ea"/>
              </a:defRPr>
            </a:lvl2pPr>
            <a:lvl3pPr>
              <a:defRPr>
                <a:solidFill>
                  <a:schemeClr val="tx1"/>
                </a:solidFill>
                <a:latin typeface="+mn-ea"/>
                <a:ea typeface="+mn-ea"/>
              </a:defRPr>
            </a:lvl3pPr>
            <a:lvl4pPr>
              <a:defRPr>
                <a:solidFill>
                  <a:schemeClr val="tx1"/>
                </a:solidFill>
                <a:latin typeface="+mn-ea"/>
                <a:ea typeface="+mn-ea"/>
              </a:defRPr>
            </a:lvl4pPr>
            <a:lvl5pPr>
              <a:defRPr>
                <a:solidFill>
                  <a:schemeClr val="tx1"/>
                </a:solidFill>
                <a:latin typeface="+mn-ea"/>
                <a:ea typeface="+mn-ea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1695952" y="1193232"/>
            <a:ext cx="6044400" cy="7236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9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0799D-40D8-4DD1-9D97-68E54E7CC3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5364163" y="4076700"/>
            <a:ext cx="3779837" cy="2752725"/>
            <a:chOff x="0" y="0"/>
            <a:chExt cx="5942" cy="4337"/>
          </a:xfrm>
        </p:grpSpPr>
        <p:sp>
          <p:nvSpPr>
            <p:cNvPr id="4" name="AutoShape 5" descr="#wm#_43_31_*Z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 rot="16200000">
              <a:off x="3883" y="659"/>
              <a:ext cx="2719" cy="1360"/>
            </a:xfrm>
            <a:prstGeom prst="triangle">
              <a:avLst>
                <a:gd name="adj" fmla="val 50000"/>
              </a:avLst>
            </a:prstGeom>
            <a:solidFill>
              <a:srgbClr val="94DE94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anchor="ctr">
              <a:norm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" name="AutoShape 6" descr="#wm#_43_31_*Z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 rot="10800000">
              <a:off x="0" y="2976"/>
              <a:ext cx="2720" cy="1361"/>
            </a:xfrm>
            <a:prstGeom prst="triangle">
              <a:avLst>
                <a:gd name="adj" fmla="val 50000"/>
              </a:avLst>
            </a:prstGeom>
            <a:solidFill>
              <a:srgbClr val="8EE5C7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anchor="ctr">
              <a:norm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" name="AutoShape 7" descr="#wm#_43_31_*Z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 rot="10800000">
              <a:off x="1565" y="1486"/>
              <a:ext cx="2718" cy="1358"/>
            </a:xfrm>
            <a:prstGeom prst="triangle">
              <a:avLst>
                <a:gd name="adj" fmla="val 50000"/>
              </a:avLst>
            </a:prstGeom>
            <a:solidFill>
              <a:srgbClr val="94DE94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anchor="ctr">
              <a:norm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" name="AutoShape 8" descr="#wm#_43_31_*Z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1567" y="2976"/>
              <a:ext cx="2718" cy="1361"/>
            </a:xfrm>
            <a:prstGeom prst="triangle">
              <a:avLst>
                <a:gd name="adj" fmla="val 50000"/>
              </a:avLst>
            </a:prstGeom>
            <a:solidFill>
              <a:srgbClr val="94DE94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anchor="ctr">
              <a:norm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" name="AutoShape 9" descr="#wm#_43_31_*Z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3167" y="1483"/>
              <a:ext cx="2718" cy="1358"/>
            </a:xfrm>
            <a:prstGeom prst="triangle">
              <a:avLst>
                <a:gd name="adj" fmla="val 50000"/>
              </a:avLst>
            </a:prstGeom>
            <a:solidFill>
              <a:srgbClr val="8EE5C7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anchor="ctr">
              <a:norm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" name="AutoShape 10" descr="#wm#_43_31_*Z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 rot="10800000">
              <a:off x="3167" y="2976"/>
              <a:ext cx="2718" cy="1361"/>
            </a:xfrm>
            <a:prstGeom prst="triangle">
              <a:avLst>
                <a:gd name="adj" fmla="val 50000"/>
              </a:avLst>
            </a:prstGeom>
            <a:solidFill>
              <a:srgbClr val="EBF092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anchor="ctr">
              <a:norm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7449" y="2636912"/>
            <a:ext cx="6660000" cy="1004512"/>
          </a:xfrm>
        </p:spPr>
        <p:txBody>
          <a:bodyPr>
            <a:normAutofit/>
          </a:bodyPr>
          <a:lstStyle>
            <a:lvl1pPr algn="ctr">
              <a:defRPr sz="4400">
                <a:latin typeface="+mj-lt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FF214F-FC25-4CD3-972F-BE9B48A5F6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3" descr="#wm#_43_21_*Z"/>
          <p:cNvGrpSpPr>
            <a:grpSpLocks/>
          </p:cNvGrpSpPr>
          <p:nvPr/>
        </p:nvGrpSpPr>
        <p:grpSpPr bwMode="auto">
          <a:xfrm>
            <a:off x="900113" y="977900"/>
            <a:ext cx="1546225" cy="1152525"/>
            <a:chOff x="0" y="0"/>
            <a:chExt cx="2436" cy="1814"/>
          </a:xfrm>
        </p:grpSpPr>
        <p:sp>
          <p:nvSpPr>
            <p:cNvPr id="6" name="Rectangle 4" descr="#wm#_43_21_*Z"/>
            <p:cNvSpPr>
              <a:spLocks noChangeArrowheads="1"/>
            </p:cNvSpPr>
            <p:nvPr/>
          </p:nvSpPr>
          <p:spPr bwMode="auto">
            <a:xfrm>
              <a:off x="0" y="0"/>
              <a:ext cx="1813" cy="1814"/>
            </a:xfrm>
            <a:prstGeom prst="rect">
              <a:avLst/>
            </a:prstGeom>
            <a:noFill/>
            <a:ln w="6350" cap="flat" cmpd="sng">
              <a:solidFill>
                <a:srgbClr val="0E9651"/>
              </a:solidFill>
              <a:miter lim="800000"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 wrap="none" lIns="90170" tIns="46990" rIns="90170" bIns="4699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00">
                  <a:solidFill>
                    <a:srgbClr val="0E9651"/>
                  </a:solidFill>
                  <a:latin typeface="+mn-lt"/>
                  <a:ea typeface="+mn-ea"/>
                </a:rPr>
                <a:t> </a:t>
              </a:r>
            </a:p>
          </p:txBody>
        </p:sp>
        <p:sp>
          <p:nvSpPr>
            <p:cNvPr id="7" name="Rectangle 5" descr="#wm#_43_21_*Z"/>
            <p:cNvSpPr>
              <a:spLocks noChangeArrowheads="1"/>
            </p:cNvSpPr>
            <p:nvPr/>
          </p:nvSpPr>
          <p:spPr bwMode="auto">
            <a:xfrm>
              <a:off x="1303" y="340"/>
              <a:ext cx="1133" cy="1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lIns="90170" tIns="46990" rIns="90170" bIns="4699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>
                <a:solidFill>
                  <a:srgbClr val="0E965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70496" y="2662480"/>
            <a:ext cx="4528800" cy="32868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Arial" panose="020B060402020202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292080" y="2673856"/>
            <a:ext cx="2883600" cy="3312000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95952" y="1193232"/>
            <a:ext cx="6044400" cy="7236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E515E9-52DB-470A-97C0-29FC9EE3F2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452320" y="1270001"/>
            <a:ext cx="1234480" cy="5111328"/>
          </a:xfrm>
        </p:spPr>
        <p:txBody>
          <a:bodyPr vert="eaVert"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70001"/>
            <a:ext cx="6851104" cy="5111328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554788"/>
            <a:ext cx="2133600" cy="25876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554788"/>
            <a:ext cx="2895600" cy="25876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554788"/>
            <a:ext cx="2133600" cy="25876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D2D86-7845-49AD-B6CC-0FB0BC1454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200" y="1196751"/>
            <a:ext cx="7887600" cy="5022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E7207-535C-4F80-87FA-23C51D1F7CB5}" type="datetimeFigureOut">
              <a:rPr lang="zh-CN" altLang="en-US"/>
              <a:pPr>
                <a:defRPr/>
              </a:pPr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374D1C-6D28-432C-A3BC-63BDEB588A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8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133600"/>
            <a:ext cx="8220075" cy="417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Arial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Arial" charset="0"/>
              </a:rPr>
              <a:t>第二级</a:t>
            </a:r>
          </a:p>
          <a:p>
            <a:pPr lvl="2"/>
            <a:r>
              <a:rPr lang="zh-CN" altLang="zh-CN" smtClean="0">
                <a:sym typeface="Arial" charset="0"/>
              </a:rPr>
              <a:t>第三级</a:t>
            </a:r>
          </a:p>
          <a:p>
            <a:pPr lvl="3"/>
            <a:r>
              <a:rPr lang="zh-CN" altLang="zh-CN" smtClean="0">
                <a:sym typeface="Arial" charset="0"/>
              </a:rPr>
              <a:t>第四级</a:t>
            </a:r>
          </a:p>
          <a:p>
            <a:pPr lvl="4"/>
            <a:r>
              <a:rPr lang="zh-CN" altLang="zh-CN" smtClean="0">
                <a:sym typeface="Arial" charset="0"/>
              </a:rPr>
              <a:t>第五级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19250" y="1195388"/>
            <a:ext cx="70580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Arial" charset="0"/>
              </a:rPr>
              <a:t>单击此处编辑母版标题样式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524625"/>
            <a:ext cx="2133600" cy="260350"/>
          </a:xfrm>
          <a:prstGeom prst="rect">
            <a:avLst/>
          </a:prstGeom>
          <a:extLst>
            <a:ext uri="{909E8E84-426E-40DD-AFC4-6F175D3DCCD1}"/>
            <a:ext uri="{91240B29-F687-4F45-9708-019B960494DF}"/>
          </a:extLst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 sz="1100"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</a:lstStyle>
          <a:p>
            <a:pPr>
              <a:defRPr/>
            </a:pPr>
            <a:fld id="{54B0A81E-379E-495A-98BB-1FFD3E845078}" type="datetimeFigureOut">
              <a:rPr lang="zh-CN" altLang="en-US"/>
              <a:pPr>
                <a:defRPr/>
              </a:pPr>
              <a:t>2018/5/24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524625"/>
            <a:ext cx="2895600" cy="260350"/>
          </a:xfrm>
          <a:prstGeom prst="rect">
            <a:avLst/>
          </a:prstGeom>
          <a:extLst>
            <a:ext uri="{909E8E84-426E-40DD-AFC4-6F175D3DCCD1}"/>
            <a:ext uri="{91240B29-F687-4F45-9708-019B960494DF}"/>
          </a:extLst>
        </p:spPr>
        <p:txBody>
          <a:bodyPr vert="horz" wrap="square" lIns="91440" tIns="45720" rIns="91440" bIns="45720" numCol="1" anchor="t" anchorCtr="0" compatLnSpc="1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100"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524625"/>
            <a:ext cx="2133600" cy="260350"/>
          </a:xfrm>
          <a:prstGeom prst="rect">
            <a:avLst/>
          </a:prstGeom>
          <a:extLst>
            <a:ext uri="{909E8E84-426E-40DD-AFC4-6F175D3DCCD1}"/>
            <a:ext uri="{91240B29-F687-4F45-9708-019B960494DF}"/>
          </a:extLst>
        </p:spPr>
        <p:txBody>
          <a:bodyPr vert="horz" wrap="square" lIns="91440" tIns="45720" rIns="91440" bIns="45720" numCol="1" anchor="t" anchorCtr="0" compatLnSpc="1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</a:lstStyle>
          <a:p>
            <a:pPr>
              <a:defRPr/>
            </a:pPr>
            <a:fld id="{BD84B841-1A4B-4FC6-A73C-B2042340AE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1" r:id="rId6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rgbClr val="0E9651"/>
          </a:solidFill>
          <a:latin typeface="Arial" charset="0"/>
          <a:ea typeface="+mj-ea"/>
          <a:cs typeface="+mj-cs"/>
          <a:sym typeface="Arial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E9651"/>
          </a:solidFill>
          <a:latin typeface="Arial" charset="0"/>
          <a:ea typeface="黑体" panose="02010609060101010101" pitchFamily="49" charset="-122"/>
          <a:sym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E9651"/>
          </a:solidFill>
          <a:latin typeface="Arial" charset="0"/>
          <a:ea typeface="黑体" panose="02010609060101010101" pitchFamily="49" charset="-122"/>
          <a:sym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E9651"/>
          </a:solidFill>
          <a:latin typeface="Arial" charset="0"/>
          <a:ea typeface="黑体" panose="02010609060101010101" pitchFamily="49" charset="-122"/>
          <a:sym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E9651"/>
          </a:solidFill>
          <a:latin typeface="Arial" charset="0"/>
          <a:ea typeface="黑体" panose="02010609060101010101" pitchFamily="49" charset="-122"/>
          <a:sym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0E9651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0E9651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0E9651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0E9651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9pPr>
    </p:titleStyle>
    <p:bodyStyle>
      <a:lvl1pPr marL="15875" indent="-15875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bg2"/>
          </a:solidFill>
          <a:latin typeface="Arial" charset="0"/>
          <a:ea typeface="+mn-ea"/>
          <a:cs typeface="+mn-cs"/>
          <a:sym typeface="Arial" charset="0"/>
        </a:defRPr>
      </a:lvl1pPr>
      <a:lvl2pPr marL="742950" indent="-28575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bg2"/>
          </a:solidFill>
          <a:latin typeface="Arial" charset="0"/>
          <a:ea typeface="+mn-ea"/>
          <a:cs typeface="+mn-cs"/>
          <a:sym typeface="Arial" charset="0"/>
        </a:defRPr>
      </a:lvl2pPr>
      <a:lvl3pPr marL="11430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bg2"/>
          </a:solidFill>
          <a:latin typeface="Arial" charset="0"/>
          <a:ea typeface="+mn-ea"/>
          <a:cs typeface="+mn-cs"/>
          <a:sym typeface="Arial" charset="0"/>
        </a:defRPr>
      </a:lvl3pPr>
      <a:lvl4pPr marL="16002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bg2"/>
          </a:solidFill>
          <a:latin typeface="Arial" charset="0"/>
          <a:ea typeface="+mn-ea"/>
          <a:cs typeface="+mn-cs"/>
          <a:sym typeface="Arial" charset="0"/>
        </a:defRPr>
      </a:lvl4pPr>
      <a:lvl5pPr marL="20574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bg2"/>
          </a:solidFill>
          <a:latin typeface="Arial" charset="0"/>
          <a:ea typeface="+mn-ea"/>
          <a:cs typeface="+mn-cs"/>
          <a:sym typeface="Arial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cyywgzf.chci.cn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719138" y="1522413"/>
            <a:ext cx="8197850" cy="1470025"/>
          </a:xfrm>
        </p:spPr>
        <p:txBody>
          <a:bodyPr/>
          <a:lstStyle/>
          <a:p>
            <a:r>
              <a:rPr lang="zh-CN" altLang="en-US" smtClean="0">
                <a:latin typeface="黑体" pitchFamily="49" charset="-122"/>
                <a:ea typeface="黑体" pitchFamily="49" charset="-122"/>
              </a:rPr>
              <a:t>      古代文化常识歌诀</a:t>
            </a:r>
            <a:endParaRPr lang="en-US" altLang="zh-CN" smtClean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9900" y="0"/>
            <a:ext cx="8220075" cy="5797550"/>
          </a:xfrm>
        </p:spPr>
        <p:txBody>
          <a:bodyPr/>
          <a:lstStyle/>
          <a:p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三皇五帝古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中国</a:t>
            </a:r>
            <a:r>
              <a:rPr lang="zh-CN" altLang="en-US" b="1" smtClean="0">
                <a:ea typeface="宋体" charset="-122"/>
              </a:rPr>
              <a:t>，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六合八荒定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九州</a:t>
            </a:r>
            <a:r>
              <a:rPr lang="zh-CN" altLang="en-US" b="1" smtClean="0">
                <a:ea typeface="宋体" charset="-122"/>
              </a:rPr>
              <a:t>。</a:t>
            </a:r>
          </a:p>
          <a:p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炎黄二帝华夏肇，承天景命行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禅让</a:t>
            </a:r>
            <a:r>
              <a:rPr lang="zh-CN" altLang="en-US" b="1" smtClean="0">
                <a:ea typeface="宋体" charset="-122"/>
              </a:rPr>
              <a:t>。</a:t>
            </a:r>
          </a:p>
          <a:p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土社谷稷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有江山，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左昭右穆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建宗庙。</a:t>
            </a:r>
          </a:p>
          <a:p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牺牲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玉帛弗敢加，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三牲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总称牛羊猪。</a:t>
            </a:r>
          </a:p>
          <a:p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少牢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无牛诸侯祭</a:t>
            </a:r>
            <a:r>
              <a:rPr lang="zh-CN" altLang="en-US" b="1" smtClean="0">
                <a:ea typeface="宋体" charset="-122"/>
              </a:rPr>
              <a:t>，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谒庙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家祭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祖道</a:t>
            </a:r>
            <a:r>
              <a:rPr lang="zh-CN" altLang="en-US" b="1" smtClean="0">
                <a:solidFill>
                  <a:srgbClr val="3333CC"/>
                </a:solidFill>
                <a:ea typeface="宋体" charset="-122"/>
              </a:rPr>
              <a:t>禊</a:t>
            </a:r>
            <a:r>
              <a:rPr lang="zh-CN" altLang="en-US" b="1" smtClean="0">
                <a:ea typeface="宋体" charset="-122"/>
              </a:rPr>
              <a:t>。</a:t>
            </a:r>
          </a:p>
          <a:p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夏商周朝立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宗法</a:t>
            </a:r>
            <a:r>
              <a:rPr lang="zh-CN" altLang="en-US" b="1" smtClean="0">
                <a:ea typeface="宋体" charset="-122"/>
              </a:rPr>
              <a:t>，</a:t>
            </a:r>
            <a:r>
              <a:rPr lang="zh-CN" altLang="en-US" b="1" smtClean="0">
                <a:solidFill>
                  <a:srgbClr val="3333CC"/>
                </a:solidFill>
                <a:ea typeface="宋体" charset="-122"/>
              </a:rPr>
              <a:t>公侯伯子男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五爵。</a:t>
            </a:r>
          </a:p>
          <a:p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妻生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嫡子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妾生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庶</a:t>
            </a:r>
            <a:r>
              <a:rPr lang="zh-CN" altLang="en-US" b="1" smtClean="0">
                <a:ea typeface="宋体" charset="-122"/>
              </a:rPr>
              <a:t>，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嫡承王爵庶分封。</a:t>
            </a:r>
          </a:p>
          <a:p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卿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士大夫治一方，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男臣女妾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本奴隶。</a:t>
            </a:r>
          </a:p>
          <a:p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借贷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傅别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明债权，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质剂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买卖立契约</a:t>
            </a:r>
            <a:r>
              <a:rPr lang="zh-CN" altLang="en-US" b="1" smtClean="0">
                <a:ea typeface="宋体" charset="-122"/>
              </a:rPr>
              <a:t>。</a:t>
            </a:r>
          </a:p>
          <a:p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奴隶牛马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质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长券，兵器珍异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剂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短契</a:t>
            </a:r>
            <a:r>
              <a:rPr lang="zh-CN" altLang="en-US" b="1" smtClean="0">
                <a:ea typeface="宋体" charset="-122"/>
              </a:rPr>
              <a:t>。</a:t>
            </a:r>
          </a:p>
          <a:p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庶人黎民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是百姓</a:t>
            </a:r>
            <a:r>
              <a:rPr lang="zh-CN" altLang="en-US" b="1" smtClean="0">
                <a:ea typeface="宋体" charset="-122"/>
              </a:rPr>
              <a:t>，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布衣黔首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成编户。</a:t>
            </a:r>
          </a:p>
          <a:p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巫医乐师和百工，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褐夫韦带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身贫贱</a:t>
            </a:r>
            <a:r>
              <a:rPr lang="zh-CN" altLang="en-US" b="1" smtClean="0">
                <a:ea typeface="宋体" charset="-122"/>
              </a:rPr>
              <a:t>。</a:t>
            </a:r>
          </a:p>
          <a:p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褒衣博带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儒生装，夷蛮戎狄看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左衽</a:t>
            </a:r>
            <a:r>
              <a:rPr lang="zh-CN" altLang="en-US" b="1" smtClean="0">
                <a:ea typeface="宋体" charset="-122"/>
              </a:rPr>
              <a:t>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231775"/>
            <a:ext cx="8220075" cy="6478588"/>
          </a:xfrm>
        </p:spPr>
        <p:txBody>
          <a:bodyPr/>
          <a:lstStyle/>
          <a:p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春朝秋觐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是定期，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小聘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年年大夫去。</a:t>
            </a:r>
          </a:p>
          <a:p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大聘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派卿去代劳，五年躬亲见天子</a:t>
            </a:r>
            <a:r>
              <a:rPr lang="zh-CN" altLang="en-US" b="1" smtClean="0">
                <a:ea typeface="宋体" charset="-122"/>
              </a:rPr>
              <a:t>。</a:t>
            </a:r>
          </a:p>
          <a:p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古代朝仪有讲究</a:t>
            </a:r>
            <a:r>
              <a:rPr lang="zh-CN" altLang="en-US" b="1" smtClean="0">
                <a:ea typeface="宋体" charset="-122"/>
              </a:rPr>
              <a:t>，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南面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天子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北面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臣</a:t>
            </a:r>
            <a:r>
              <a:rPr lang="zh-CN" altLang="en-US" b="1" smtClean="0">
                <a:ea typeface="宋体" charset="-122"/>
              </a:rPr>
              <a:t>。</a:t>
            </a:r>
          </a:p>
          <a:p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折腰膜拜心敬仰，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稽首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九拜最隆重。</a:t>
            </a:r>
          </a:p>
          <a:p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作揖空首君还礼</a:t>
            </a:r>
            <a:r>
              <a:rPr lang="zh-CN" altLang="en-US" b="1" smtClean="0">
                <a:ea typeface="宋体" charset="-122"/>
              </a:rPr>
              <a:t>，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揖让拱手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宾主间</a:t>
            </a:r>
            <a:r>
              <a:rPr lang="zh-CN" altLang="en-US" b="1" smtClean="0">
                <a:ea typeface="宋体" charset="-122"/>
              </a:rPr>
              <a:t>。</a:t>
            </a:r>
          </a:p>
          <a:p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褒拜再拜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言两次，平辈等职作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顿首</a:t>
            </a:r>
            <a:r>
              <a:rPr lang="zh-CN" altLang="en-US" b="1" smtClean="0">
                <a:ea typeface="宋体" charset="-122"/>
              </a:rPr>
              <a:t>。</a:t>
            </a:r>
          </a:p>
          <a:p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虚左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待客有规矩，长跪庄重莫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箕踞</a:t>
            </a:r>
            <a:r>
              <a:rPr lang="zh-CN" altLang="en-US" b="1" smtClean="0">
                <a:ea typeface="宋体" charset="-122"/>
              </a:rPr>
              <a:t>。</a:t>
            </a:r>
          </a:p>
          <a:p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坐西面东最尊贵，坐北向南是次位。</a:t>
            </a:r>
          </a:p>
          <a:p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坐南面北位不高，最下坐东面西侍。</a:t>
            </a:r>
          </a:p>
          <a:p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愚鄙卑敝仆窃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微</a:t>
            </a:r>
            <a:r>
              <a:rPr lang="zh-CN" altLang="en-US" b="1" smtClean="0">
                <a:ea typeface="宋体" charset="-122"/>
              </a:rPr>
              <a:t>，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伏惟陨首结草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谨</a:t>
            </a:r>
            <a:r>
              <a:rPr lang="zh-CN" altLang="en-US" b="1" smtClean="0">
                <a:ea typeface="宋体" charset="-122"/>
              </a:rPr>
              <a:t>。</a:t>
            </a:r>
          </a:p>
          <a:p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家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大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舍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小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令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外人，谦恭有礼受教化。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255588"/>
            <a:ext cx="8220075" cy="6053137"/>
          </a:xfrm>
        </p:spPr>
        <p:txBody>
          <a:bodyPr/>
          <a:lstStyle/>
          <a:p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殷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序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周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庠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到太学，三教九流出圣人。</a:t>
            </a:r>
          </a:p>
          <a:p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国子监归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祭酒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管，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博士教授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是学官。</a:t>
            </a:r>
          </a:p>
          <a:p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三纲定位君父夫，五常仁义礼智信。</a:t>
            </a:r>
          </a:p>
          <a:p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孝悌忠义树家风，齐家治国平天下。</a:t>
            </a:r>
          </a:p>
          <a:p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初度</a:t>
            </a:r>
            <a:r>
              <a:rPr lang="zh-CN" altLang="en-US" b="1" smtClean="0">
                <a:solidFill>
                  <a:srgbClr val="3333CC"/>
                </a:solidFill>
                <a:ea typeface="宋体" charset="-122"/>
              </a:rPr>
              <a:t>襁褓</a:t>
            </a:r>
            <a:r>
              <a:rPr lang="zh-CN" altLang="en-US" b="1" smtClean="0">
                <a:solidFill>
                  <a:srgbClr val="009900"/>
                </a:solidFill>
                <a:ea typeface="宋体" charset="-122"/>
              </a:rPr>
              <a:t>孩提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幼，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总角</a:t>
            </a:r>
            <a:r>
              <a:rPr lang="zh-CN" altLang="en-US" b="1" smtClean="0">
                <a:solidFill>
                  <a:srgbClr val="3333CC"/>
                </a:solidFill>
                <a:ea typeface="宋体" charset="-122"/>
              </a:rPr>
              <a:t>垂髫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笑晏晏。</a:t>
            </a:r>
          </a:p>
          <a:p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九龄黄口学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指数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，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幼学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十岁习句读。</a:t>
            </a:r>
          </a:p>
          <a:p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金钗豆蔻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女儿家，十五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及笄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已成年。</a:t>
            </a:r>
          </a:p>
          <a:p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束发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志学男十五，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弱冠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成人到二十。</a:t>
            </a:r>
          </a:p>
          <a:p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取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字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方便平辈称，厌恶他人直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呼名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。</a:t>
            </a:r>
          </a:p>
          <a:p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显示志趣号敬意，郡望籍贯不忘本。</a:t>
            </a:r>
          </a:p>
          <a:p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斋名官爵可兼称，建功立业荫后人。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231775"/>
            <a:ext cx="8220075" cy="6443663"/>
          </a:xfrm>
        </p:spPr>
        <p:txBody>
          <a:bodyPr/>
          <a:lstStyle/>
          <a:p>
            <a:r>
              <a:rPr lang="zh-CN" altLang="en-US" sz="2000" b="1" smtClean="0">
                <a:solidFill>
                  <a:srgbClr val="CC0000"/>
                </a:solidFill>
                <a:ea typeface="宋体" charset="-122"/>
              </a:rPr>
              <a:t>剖符丹书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不担忧，</a:t>
            </a:r>
            <a:r>
              <a:rPr lang="zh-CN" altLang="en-US" sz="2000" b="1" smtClean="0">
                <a:solidFill>
                  <a:srgbClr val="CC0000"/>
                </a:solidFill>
                <a:ea typeface="宋体" charset="-122"/>
              </a:rPr>
              <a:t>察举征辟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被选荐。</a:t>
            </a:r>
          </a:p>
          <a:p>
            <a:r>
              <a:rPr lang="zh-CN" altLang="en-US" sz="2000" b="1" smtClean="0">
                <a:solidFill>
                  <a:srgbClr val="CC0000"/>
                </a:solidFill>
                <a:ea typeface="宋体" charset="-122"/>
              </a:rPr>
              <a:t>氏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明贵贱</a:t>
            </a:r>
            <a:r>
              <a:rPr lang="zh-CN" altLang="en-US" sz="2000" b="1" smtClean="0">
                <a:solidFill>
                  <a:srgbClr val="CC0000"/>
                </a:solidFill>
                <a:ea typeface="宋体" charset="-122"/>
              </a:rPr>
              <a:t>姓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别婚，乌纱</a:t>
            </a:r>
            <a:r>
              <a:rPr lang="zh-CN" altLang="en-US" sz="2000" b="1" smtClean="0">
                <a:solidFill>
                  <a:srgbClr val="CC0000"/>
                </a:solidFill>
                <a:ea typeface="宋体" charset="-122"/>
              </a:rPr>
              <a:t>深衣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科举得。</a:t>
            </a:r>
          </a:p>
          <a:p>
            <a:r>
              <a:rPr lang="en-US" altLang="zh-CN" sz="2000" b="1" smtClean="0">
                <a:solidFill>
                  <a:schemeClr val="tx1"/>
                </a:solidFill>
                <a:ea typeface="宋体" charset="-122"/>
              </a:rPr>
              <a:t>《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论语</a:t>
            </a:r>
            <a:r>
              <a:rPr lang="en-US" altLang="zh-CN" sz="2000" b="1" smtClean="0">
                <a:solidFill>
                  <a:schemeClr val="tx1"/>
                </a:solidFill>
                <a:ea typeface="宋体" charset="-122"/>
              </a:rPr>
              <a:t>》《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大学</a:t>
            </a:r>
            <a:r>
              <a:rPr lang="en-US" altLang="zh-CN" sz="2000" b="1" smtClean="0">
                <a:solidFill>
                  <a:schemeClr val="tx1"/>
                </a:solidFill>
                <a:ea typeface="宋体" charset="-122"/>
              </a:rPr>
              <a:t>》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加</a:t>
            </a:r>
            <a:r>
              <a:rPr lang="en-US" altLang="zh-CN" sz="2000" b="1" smtClean="0">
                <a:solidFill>
                  <a:schemeClr val="tx1"/>
                </a:solidFill>
                <a:ea typeface="宋体" charset="-122"/>
              </a:rPr>
              <a:t>《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孟子</a:t>
            </a:r>
            <a:r>
              <a:rPr lang="en-US" altLang="zh-CN" sz="2000" b="1" smtClean="0">
                <a:solidFill>
                  <a:schemeClr val="tx1"/>
                </a:solidFill>
                <a:ea typeface="宋体" charset="-122"/>
              </a:rPr>
              <a:t>》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，“</a:t>
            </a:r>
            <a:r>
              <a:rPr lang="zh-CN" altLang="en-US" sz="2000" b="1" smtClean="0">
                <a:solidFill>
                  <a:srgbClr val="CC0000"/>
                </a:solidFill>
                <a:ea typeface="宋体" charset="-122"/>
              </a:rPr>
              <a:t>四书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”</a:t>
            </a:r>
            <a:r>
              <a:rPr lang="en-US" altLang="zh-CN" sz="2000" b="1" smtClean="0">
                <a:solidFill>
                  <a:schemeClr val="tx1"/>
                </a:solidFill>
                <a:ea typeface="宋体" charset="-122"/>
              </a:rPr>
              <a:t>《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中庸</a:t>
            </a:r>
            <a:r>
              <a:rPr lang="en-US" altLang="zh-CN" sz="2000" b="1" smtClean="0">
                <a:solidFill>
                  <a:schemeClr val="tx1"/>
                </a:solidFill>
                <a:ea typeface="宋体" charset="-122"/>
              </a:rPr>
              <a:t>》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要牢记。</a:t>
            </a:r>
          </a:p>
          <a:p>
            <a:r>
              <a:rPr lang="en-US" altLang="zh-CN" sz="2000" b="1" smtClean="0">
                <a:solidFill>
                  <a:schemeClr val="tx1"/>
                </a:solidFill>
                <a:ea typeface="宋体" charset="-122"/>
              </a:rPr>
              <a:t>《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诗</a:t>
            </a:r>
            <a:r>
              <a:rPr lang="en-US" altLang="zh-CN" sz="2000" b="1" smtClean="0">
                <a:solidFill>
                  <a:schemeClr val="tx1"/>
                </a:solidFill>
                <a:ea typeface="宋体" charset="-122"/>
              </a:rPr>
              <a:t>》《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书</a:t>
            </a:r>
            <a:r>
              <a:rPr lang="en-US" altLang="zh-CN" sz="2000" b="1" smtClean="0">
                <a:solidFill>
                  <a:schemeClr val="tx1"/>
                </a:solidFill>
                <a:ea typeface="宋体" charset="-122"/>
              </a:rPr>
              <a:t>》《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礼</a:t>
            </a:r>
            <a:r>
              <a:rPr lang="en-US" altLang="zh-CN" sz="2000" b="1" smtClean="0">
                <a:solidFill>
                  <a:schemeClr val="tx1"/>
                </a:solidFill>
                <a:ea typeface="宋体" charset="-122"/>
              </a:rPr>
              <a:t>》《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易</a:t>
            </a:r>
            <a:r>
              <a:rPr lang="en-US" altLang="zh-CN" sz="2000" b="1" smtClean="0">
                <a:solidFill>
                  <a:schemeClr val="tx1"/>
                </a:solidFill>
                <a:ea typeface="宋体" charset="-122"/>
              </a:rPr>
              <a:t>》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带</a:t>
            </a:r>
            <a:r>
              <a:rPr lang="en-US" altLang="zh-CN" sz="2000" b="1" smtClean="0">
                <a:solidFill>
                  <a:schemeClr val="tx1"/>
                </a:solidFill>
                <a:ea typeface="宋体" charset="-122"/>
              </a:rPr>
              <a:t>《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春秋</a:t>
            </a:r>
            <a:r>
              <a:rPr lang="en-US" altLang="zh-CN" sz="2000" b="1" smtClean="0">
                <a:solidFill>
                  <a:schemeClr val="tx1"/>
                </a:solidFill>
                <a:ea typeface="宋体" charset="-122"/>
              </a:rPr>
              <a:t>》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，儒家</a:t>
            </a:r>
            <a:r>
              <a:rPr lang="zh-CN" altLang="en-US" sz="2000" b="1" smtClean="0">
                <a:solidFill>
                  <a:srgbClr val="CC0000"/>
                </a:solidFill>
                <a:ea typeface="宋体" charset="-122"/>
              </a:rPr>
              <a:t>五经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影响深。</a:t>
            </a:r>
          </a:p>
          <a:p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找到</a:t>
            </a:r>
            <a:r>
              <a:rPr lang="en-US" altLang="zh-CN" sz="2000" b="1" smtClean="0">
                <a:solidFill>
                  <a:schemeClr val="tx1"/>
                </a:solidFill>
                <a:ea typeface="宋体" charset="-122"/>
              </a:rPr>
              <a:t>《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乐经</a:t>
            </a:r>
            <a:r>
              <a:rPr lang="en-US" altLang="zh-CN" sz="2000" b="1" smtClean="0">
                <a:solidFill>
                  <a:schemeClr val="tx1"/>
                </a:solidFill>
                <a:ea typeface="宋体" charset="-122"/>
              </a:rPr>
              <a:t>》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全</a:t>
            </a:r>
            <a:r>
              <a:rPr lang="zh-CN" altLang="en-US" sz="2000" b="1" smtClean="0">
                <a:solidFill>
                  <a:srgbClr val="CC0000"/>
                </a:solidFill>
                <a:ea typeface="宋体" charset="-122"/>
              </a:rPr>
              <a:t>六艺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，礼乐射御书数会。</a:t>
            </a:r>
          </a:p>
          <a:p>
            <a:r>
              <a:rPr lang="zh-CN" altLang="en-US" sz="2000" b="1" smtClean="0">
                <a:solidFill>
                  <a:srgbClr val="CC0000"/>
                </a:solidFill>
                <a:ea typeface="宋体" charset="-122"/>
              </a:rPr>
              <a:t>童生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院试考</a:t>
            </a:r>
            <a:r>
              <a:rPr lang="zh-CN" altLang="en-US" sz="2000" b="1" smtClean="0">
                <a:solidFill>
                  <a:srgbClr val="CC0000"/>
                </a:solidFill>
                <a:ea typeface="宋体" charset="-122"/>
              </a:rPr>
              <a:t>秀才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，生员第一称案首</a:t>
            </a:r>
          </a:p>
          <a:p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乡试</a:t>
            </a:r>
            <a:r>
              <a:rPr lang="zh-CN" altLang="en-US" sz="2000" b="1" smtClean="0">
                <a:solidFill>
                  <a:srgbClr val="CC0000"/>
                </a:solidFill>
                <a:ea typeface="宋体" charset="-122"/>
              </a:rPr>
              <a:t>秋闱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出举人，</a:t>
            </a:r>
            <a:r>
              <a:rPr lang="zh-CN" altLang="en-US" sz="2000" b="1" smtClean="0">
                <a:solidFill>
                  <a:srgbClr val="CC0000"/>
                </a:solidFill>
                <a:ea typeface="宋体" charset="-122"/>
              </a:rPr>
              <a:t>举人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还数</a:t>
            </a:r>
            <a:r>
              <a:rPr lang="zh-CN" altLang="en-US" sz="2000" b="1" smtClean="0">
                <a:solidFill>
                  <a:srgbClr val="CC0000"/>
                </a:solidFill>
                <a:ea typeface="宋体" charset="-122"/>
              </a:rPr>
              <a:t>解元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棒。</a:t>
            </a:r>
          </a:p>
          <a:p>
            <a:r>
              <a:rPr lang="zh-CN" altLang="en-US" sz="2000" b="1" smtClean="0">
                <a:solidFill>
                  <a:srgbClr val="CC0000"/>
                </a:solidFill>
                <a:ea typeface="宋体" charset="-122"/>
              </a:rPr>
              <a:t>会试</a:t>
            </a:r>
            <a:r>
              <a:rPr lang="zh-CN" altLang="en-US" sz="2000" b="1" smtClean="0">
                <a:solidFill>
                  <a:srgbClr val="3333CC"/>
                </a:solidFill>
                <a:ea typeface="宋体" charset="-122"/>
              </a:rPr>
              <a:t>春闱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考</a:t>
            </a:r>
            <a:r>
              <a:rPr lang="zh-CN" altLang="en-US" sz="2000" b="1" smtClean="0">
                <a:solidFill>
                  <a:srgbClr val="009900"/>
                </a:solidFill>
                <a:ea typeface="宋体" charset="-122"/>
              </a:rPr>
              <a:t>贡士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，</a:t>
            </a:r>
            <a:r>
              <a:rPr lang="zh-CN" altLang="en-US" sz="2000" b="1" smtClean="0">
                <a:solidFill>
                  <a:srgbClr val="CC0000"/>
                </a:solidFill>
                <a:ea typeface="宋体" charset="-122"/>
              </a:rPr>
              <a:t>院乡会殿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层层考。</a:t>
            </a:r>
          </a:p>
          <a:p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殿试皇帝来策问，殿试揭晓传</a:t>
            </a:r>
            <a:r>
              <a:rPr lang="zh-CN" altLang="en-US" sz="2000" b="1" smtClean="0">
                <a:solidFill>
                  <a:srgbClr val="CC0000"/>
                </a:solidFill>
                <a:ea typeface="宋体" charset="-122"/>
              </a:rPr>
              <a:t>胪仪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。</a:t>
            </a:r>
          </a:p>
          <a:p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金榜题名入仕途，进士及第分三甲。</a:t>
            </a:r>
          </a:p>
          <a:p>
            <a:r>
              <a:rPr lang="zh-CN" altLang="en-US" sz="2000" b="1" smtClean="0">
                <a:solidFill>
                  <a:srgbClr val="CC0000"/>
                </a:solidFill>
                <a:ea typeface="宋体" charset="-122"/>
              </a:rPr>
              <a:t>一甲三人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称鼎甲，</a:t>
            </a:r>
            <a:r>
              <a:rPr lang="zh-CN" altLang="en-US" sz="2000" b="1" smtClean="0">
                <a:solidFill>
                  <a:srgbClr val="CC0000"/>
                </a:solidFill>
                <a:ea typeface="宋体" charset="-122"/>
              </a:rPr>
              <a:t>状元榜眼加探花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。</a:t>
            </a:r>
          </a:p>
          <a:p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二甲三甲各若干，两甲第一曰传胪。</a:t>
            </a:r>
          </a:p>
          <a:p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连中三元人不多，同榜进士皆同年。</a:t>
            </a:r>
          </a:p>
          <a:p>
            <a:r>
              <a:rPr lang="zh-CN" altLang="en-US" sz="2000" b="1" smtClean="0">
                <a:solidFill>
                  <a:srgbClr val="CC0000"/>
                </a:solidFill>
                <a:ea typeface="宋体" charset="-122"/>
              </a:rPr>
              <a:t>脱褐易赭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入</a:t>
            </a:r>
            <a:r>
              <a:rPr lang="zh-CN" altLang="en-US" sz="2000" b="1" smtClean="0">
                <a:solidFill>
                  <a:srgbClr val="CC0000"/>
                </a:solidFill>
                <a:ea typeface="宋体" charset="-122"/>
              </a:rPr>
              <a:t>班列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，</a:t>
            </a:r>
            <a:r>
              <a:rPr lang="zh-CN" altLang="en-US" sz="2000" b="1" smtClean="0">
                <a:solidFill>
                  <a:srgbClr val="CC0000"/>
                </a:solidFill>
                <a:ea typeface="宋体" charset="-122"/>
              </a:rPr>
              <a:t>银鱼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绯衣证身份。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304800"/>
            <a:ext cx="8220075" cy="6553200"/>
          </a:xfrm>
        </p:spPr>
        <p:txBody>
          <a:bodyPr/>
          <a:lstStyle/>
          <a:p>
            <a:r>
              <a:rPr lang="zh-CN" altLang="en-US" sz="2000" b="1" smtClean="0">
                <a:solidFill>
                  <a:srgbClr val="CC0000"/>
                </a:solidFill>
                <a:ea typeface="宋体" charset="-122"/>
              </a:rPr>
              <a:t>吏部</a:t>
            </a:r>
            <a:r>
              <a:rPr lang="zh-CN" altLang="en-US" sz="2000" b="1" smtClean="0">
                <a:solidFill>
                  <a:srgbClr val="3333CC"/>
                </a:solidFill>
                <a:ea typeface="宋体" charset="-122"/>
              </a:rPr>
              <a:t>考功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明</a:t>
            </a:r>
            <a:r>
              <a:rPr lang="zh-CN" altLang="en-US" sz="2000" b="1" smtClean="0">
                <a:solidFill>
                  <a:srgbClr val="009900"/>
                </a:solidFill>
                <a:ea typeface="宋体" charset="-122"/>
              </a:rPr>
              <a:t>陟镌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，</a:t>
            </a:r>
            <a:r>
              <a:rPr lang="zh-CN" altLang="en-US" sz="2000" b="1" smtClean="0">
                <a:solidFill>
                  <a:srgbClr val="CC0000"/>
                </a:solidFill>
                <a:ea typeface="宋体" charset="-122"/>
              </a:rPr>
              <a:t>封赏除授拜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官职。</a:t>
            </a:r>
          </a:p>
          <a:p>
            <a:r>
              <a:rPr lang="zh-CN" altLang="en-US" sz="2000" b="1" smtClean="0">
                <a:solidFill>
                  <a:srgbClr val="CC0000"/>
                </a:solidFill>
                <a:ea typeface="宋体" charset="-122"/>
              </a:rPr>
              <a:t>升迁拔擢进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加官，</a:t>
            </a:r>
            <a:r>
              <a:rPr lang="zh-CN" altLang="en-US" sz="2000" b="1" smtClean="0">
                <a:solidFill>
                  <a:srgbClr val="CC0000"/>
                </a:solidFill>
                <a:ea typeface="宋体" charset="-122"/>
              </a:rPr>
              <a:t>转迁徙改出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调职。</a:t>
            </a:r>
          </a:p>
          <a:p>
            <a:r>
              <a:rPr lang="zh-CN" altLang="en-US" sz="2000" b="1" smtClean="0">
                <a:solidFill>
                  <a:srgbClr val="CC0000"/>
                </a:solidFill>
                <a:ea typeface="宋体" charset="-122"/>
              </a:rPr>
              <a:t>兼领行摄署假权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，一官两职人能干。</a:t>
            </a:r>
          </a:p>
          <a:p>
            <a:r>
              <a:rPr lang="zh-CN" altLang="en-US" sz="2000" b="1" smtClean="0">
                <a:solidFill>
                  <a:srgbClr val="CC0000"/>
                </a:solidFill>
                <a:ea typeface="宋体" charset="-122"/>
              </a:rPr>
              <a:t>左迁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贬</a:t>
            </a:r>
            <a:r>
              <a:rPr lang="zh-CN" altLang="en-US" sz="2000" b="1" smtClean="0">
                <a:solidFill>
                  <a:srgbClr val="CC0000"/>
                </a:solidFill>
                <a:ea typeface="宋体" charset="-122"/>
              </a:rPr>
              <a:t>谪窜放降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，</a:t>
            </a:r>
            <a:r>
              <a:rPr lang="zh-CN" altLang="en-US" sz="2000" b="1" smtClean="0">
                <a:solidFill>
                  <a:srgbClr val="CC0000"/>
                </a:solidFill>
                <a:ea typeface="宋体" charset="-122"/>
              </a:rPr>
              <a:t>罢黜夺免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回桑梓。</a:t>
            </a:r>
          </a:p>
          <a:p>
            <a:r>
              <a:rPr lang="zh-CN" altLang="en-US" sz="2000" b="1" smtClean="0">
                <a:solidFill>
                  <a:srgbClr val="CC0000"/>
                </a:solidFill>
                <a:ea typeface="宋体" charset="-122"/>
              </a:rPr>
              <a:t>闾阎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什伍到</a:t>
            </a:r>
            <a:r>
              <a:rPr lang="zh-CN" altLang="en-US" sz="2000" b="1" smtClean="0">
                <a:solidFill>
                  <a:srgbClr val="CC0000"/>
                </a:solidFill>
                <a:ea typeface="宋体" charset="-122"/>
              </a:rPr>
              <a:t>里甲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，徭役丁税</a:t>
            </a:r>
            <a:r>
              <a:rPr lang="zh-CN" altLang="en-US" sz="2000" b="1" smtClean="0">
                <a:solidFill>
                  <a:srgbClr val="CC0000"/>
                </a:solidFill>
                <a:ea typeface="宋体" charset="-122"/>
              </a:rPr>
              <a:t>输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朝廷。</a:t>
            </a:r>
          </a:p>
          <a:p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北门南牙</a:t>
            </a:r>
            <a:r>
              <a:rPr lang="zh-CN" altLang="en-US" sz="2000" b="1" smtClean="0">
                <a:solidFill>
                  <a:srgbClr val="CC0000"/>
                </a:solidFill>
                <a:ea typeface="宋体" charset="-122"/>
              </a:rPr>
              <a:t>分曹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治，</a:t>
            </a:r>
            <a:r>
              <a:rPr lang="zh-CN" altLang="en-US" sz="2000" b="1" smtClean="0">
                <a:solidFill>
                  <a:srgbClr val="CC0000"/>
                </a:solidFill>
                <a:ea typeface="宋体" charset="-122"/>
              </a:rPr>
              <a:t>北省南台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设</a:t>
            </a:r>
            <a:r>
              <a:rPr lang="zh-CN" altLang="en-US" sz="2000" b="1" smtClean="0">
                <a:solidFill>
                  <a:srgbClr val="CC0000"/>
                </a:solidFill>
                <a:ea typeface="宋体" charset="-122"/>
              </a:rPr>
              <a:t>掾吏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。</a:t>
            </a:r>
          </a:p>
          <a:p>
            <a:r>
              <a:rPr lang="zh-CN" altLang="en-US" sz="2000" b="1" smtClean="0">
                <a:solidFill>
                  <a:srgbClr val="CC0000"/>
                </a:solidFill>
                <a:ea typeface="宋体" charset="-122"/>
              </a:rPr>
              <a:t>三省六部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职责清，</a:t>
            </a:r>
            <a:r>
              <a:rPr lang="zh-CN" altLang="en-US" sz="2000" b="1" smtClean="0">
                <a:solidFill>
                  <a:srgbClr val="CC0000"/>
                </a:solidFill>
                <a:ea typeface="宋体" charset="-122"/>
              </a:rPr>
              <a:t>中书门下尚书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省。</a:t>
            </a:r>
          </a:p>
          <a:p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草拟诏旨</a:t>
            </a:r>
            <a:r>
              <a:rPr lang="zh-CN" altLang="en-US" sz="2000" b="1" smtClean="0">
                <a:solidFill>
                  <a:srgbClr val="CC0000"/>
                </a:solidFill>
                <a:ea typeface="宋体" charset="-122"/>
              </a:rPr>
              <a:t>中书令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，</a:t>
            </a:r>
            <a:r>
              <a:rPr lang="zh-CN" altLang="en-US" sz="2000" b="1" smtClean="0">
                <a:solidFill>
                  <a:srgbClr val="CC0000"/>
                </a:solidFill>
                <a:ea typeface="宋体" charset="-122"/>
              </a:rPr>
              <a:t>中书舍人</a:t>
            </a:r>
            <a:r>
              <a:rPr lang="zh-CN" altLang="en-US" sz="2000" b="1" smtClean="0">
                <a:solidFill>
                  <a:srgbClr val="3333CC"/>
                </a:solidFill>
                <a:ea typeface="宋体" charset="-122"/>
              </a:rPr>
              <a:t>侍郎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下。</a:t>
            </a:r>
          </a:p>
          <a:p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审核诏书</a:t>
            </a:r>
            <a:r>
              <a:rPr lang="zh-CN" altLang="en-US" sz="2000" b="1" smtClean="0">
                <a:solidFill>
                  <a:srgbClr val="CC0000"/>
                </a:solidFill>
                <a:ea typeface="宋体" charset="-122"/>
              </a:rPr>
              <a:t>黄门监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，</a:t>
            </a:r>
            <a:r>
              <a:rPr lang="zh-CN" altLang="en-US" sz="2000" b="1" smtClean="0">
                <a:solidFill>
                  <a:srgbClr val="CC0000"/>
                </a:solidFill>
                <a:ea typeface="宋体" charset="-122"/>
              </a:rPr>
              <a:t>黄门侍郎</a:t>
            </a:r>
            <a:r>
              <a:rPr lang="zh-CN" altLang="en-US" sz="2000" b="1" smtClean="0">
                <a:solidFill>
                  <a:srgbClr val="3333CC"/>
                </a:solidFill>
                <a:ea typeface="宋体" charset="-122"/>
              </a:rPr>
              <a:t>给事中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。</a:t>
            </a:r>
          </a:p>
          <a:p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诏命执行</a:t>
            </a:r>
            <a:r>
              <a:rPr lang="zh-CN" altLang="en-US" sz="2000" b="1" smtClean="0">
                <a:solidFill>
                  <a:srgbClr val="CC0000"/>
                </a:solidFill>
                <a:ea typeface="宋体" charset="-122"/>
              </a:rPr>
              <a:t>尚书令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，左右</a:t>
            </a:r>
            <a:r>
              <a:rPr lang="zh-CN" altLang="en-US" sz="2000" b="1" smtClean="0">
                <a:solidFill>
                  <a:srgbClr val="CC0000"/>
                </a:solidFill>
                <a:ea typeface="宋体" charset="-122"/>
              </a:rPr>
              <a:t>仆射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做副手。</a:t>
            </a:r>
          </a:p>
          <a:p>
            <a:r>
              <a:rPr lang="zh-CN" altLang="en-US" sz="2000" b="1" smtClean="0">
                <a:solidFill>
                  <a:srgbClr val="CC0000"/>
                </a:solidFill>
                <a:ea typeface="宋体" charset="-122"/>
              </a:rPr>
              <a:t>吏部天官管文官</a:t>
            </a:r>
            <a:r>
              <a:rPr lang="zh-CN" altLang="en-US" sz="2000" b="1" smtClean="0">
                <a:solidFill>
                  <a:schemeClr val="tx1"/>
                </a:solidFill>
                <a:ea typeface="宋体" charset="-122"/>
              </a:rPr>
              <a:t>，</a:t>
            </a:r>
            <a:r>
              <a:rPr lang="zh-CN" altLang="en-US" sz="2000" b="1" smtClean="0">
                <a:solidFill>
                  <a:srgbClr val="CC0000"/>
                </a:solidFill>
                <a:ea typeface="宋体" charset="-122"/>
              </a:rPr>
              <a:t>户部地官收赋税。</a:t>
            </a:r>
          </a:p>
          <a:p>
            <a:r>
              <a:rPr lang="zh-CN" altLang="en-US" sz="2000" b="1" smtClean="0">
                <a:solidFill>
                  <a:srgbClr val="CC0000"/>
                </a:solidFill>
                <a:ea typeface="宋体" charset="-122"/>
              </a:rPr>
              <a:t>礼部春官看典章，祭祀科举加外交。</a:t>
            </a:r>
          </a:p>
          <a:p>
            <a:r>
              <a:rPr lang="zh-CN" altLang="en-US" sz="2000" b="1" smtClean="0">
                <a:solidFill>
                  <a:srgbClr val="CC0000"/>
                </a:solidFill>
                <a:ea typeface="宋体" charset="-122"/>
              </a:rPr>
              <a:t>兵部夏官选武官，军饷钱粮户部给。</a:t>
            </a:r>
          </a:p>
          <a:p>
            <a:r>
              <a:rPr lang="zh-CN" altLang="en-US" sz="2000" b="1" smtClean="0">
                <a:solidFill>
                  <a:srgbClr val="CC0000"/>
                </a:solidFill>
                <a:ea typeface="宋体" charset="-122"/>
              </a:rPr>
              <a:t>刑部秋官掌法律，刑狱诉讼他决断。</a:t>
            </a:r>
          </a:p>
          <a:p>
            <a:r>
              <a:rPr lang="zh-CN" altLang="en-US" sz="2000" b="1" smtClean="0">
                <a:solidFill>
                  <a:srgbClr val="CC0000"/>
                </a:solidFill>
                <a:ea typeface="宋体" charset="-122"/>
              </a:rPr>
              <a:t>工部冬官兴土木，屯田水利工程多。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44500" y="0"/>
            <a:ext cx="8220075" cy="6040438"/>
          </a:xfrm>
        </p:spPr>
        <p:txBody>
          <a:bodyPr/>
          <a:lstStyle/>
          <a:p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单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门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双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户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建房屋，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堂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前室后东西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阁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。</a:t>
            </a:r>
          </a:p>
          <a:p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序牖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北向开窗户，东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阼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西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阶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连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厢榭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。</a:t>
            </a:r>
          </a:p>
          <a:p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宗庙皇宫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观阙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高，祸起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萧墙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是内乱。</a:t>
            </a:r>
          </a:p>
          <a:p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接遇宾客大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鸿胪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，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将作大匠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建宫庙。</a:t>
            </a:r>
          </a:p>
          <a:p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手工制造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大司空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，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司马太尉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主邦政。</a:t>
            </a:r>
          </a:p>
          <a:p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租税钱谷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大司农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，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均输盐引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创收支。</a:t>
            </a:r>
          </a:p>
          <a:p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大理市卿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平冤案，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按察采访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纠善恶。</a:t>
            </a:r>
          </a:p>
          <a:p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皇帝顾问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大学士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，记录言行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起居注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。</a:t>
            </a:r>
          </a:p>
          <a:p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谏官保氏文王创，规劝皇帝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拾遗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责。</a:t>
            </a:r>
          </a:p>
          <a:p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禁宫守卫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执金吾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，翰林院里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庶吉士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。</a:t>
            </a:r>
          </a:p>
          <a:p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刺史别驾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乘传车，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郡守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俸禄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二千石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。</a:t>
            </a:r>
          </a:p>
          <a:p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郡县督邮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做佐吏，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太子洗马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侍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东宫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。</a:t>
            </a:r>
          </a:p>
          <a:p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僚属从事经略使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，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侍中侍郎枢密使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231775"/>
            <a:ext cx="8220075" cy="6394450"/>
          </a:xfrm>
        </p:spPr>
        <p:txBody>
          <a:bodyPr/>
          <a:lstStyle/>
          <a:p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宦海沉浮经历过，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乞身告老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归故里。</a:t>
            </a:r>
          </a:p>
          <a:p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解官致仕乞骸骨，请老移疾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是婉辞。</a:t>
            </a:r>
          </a:p>
          <a:p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不禄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而卒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填沟壑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，活受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封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赏死得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赠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。</a:t>
            </a:r>
          </a:p>
          <a:p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人去有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谥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显褒贬，不论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官谥和私谥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。</a:t>
            </a:r>
          </a:p>
          <a:p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天子身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殂山陵崩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，</a:t>
            </a:r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皇后殡天诸侯薨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 。</a:t>
            </a:r>
          </a:p>
          <a:p>
            <a:r>
              <a:rPr lang="zh-CN" altLang="en-US" b="1" smtClean="0">
                <a:solidFill>
                  <a:srgbClr val="CC0000"/>
                </a:solidFill>
                <a:ea typeface="宋体" charset="-122"/>
              </a:rPr>
              <a:t>尊号庙号加谥号，东宫践祚要改元</a:t>
            </a:r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。</a:t>
            </a:r>
          </a:p>
          <a:p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肇始建元汉武帝，年号干支来纪年。</a:t>
            </a:r>
          </a:p>
          <a:p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甲乙丙丁戊己庚，天干还有辛壬癸。</a:t>
            </a:r>
          </a:p>
          <a:p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十二地支从子始，丑寅卯辰巳午未。</a:t>
            </a:r>
          </a:p>
          <a:p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申酉戌亥后跟随，干支纪年立春起</a:t>
            </a:r>
          </a:p>
          <a:p>
            <a:r>
              <a:rPr lang="zh-CN" altLang="en-US" b="1" smtClean="0">
                <a:solidFill>
                  <a:schemeClr val="tx1"/>
                </a:solidFill>
                <a:ea typeface="宋体" charset="-122"/>
              </a:rPr>
              <a:t>循环组合一甲子，度日如年最难熬。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9863"/>
            <a:ext cx="8220075" cy="613886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sz="1800" b="1" smtClean="0">
                <a:solidFill>
                  <a:srgbClr val="CC0000"/>
                </a:solidFill>
                <a:ea typeface="宋体" charset="-122"/>
              </a:rPr>
              <a:t>朔朏望晦</a:t>
            </a:r>
            <a:r>
              <a:rPr lang="zh-CN" altLang="en-US" sz="1800" b="1" smtClean="0">
                <a:solidFill>
                  <a:schemeClr val="tx1"/>
                </a:solidFill>
                <a:ea typeface="宋体" charset="-122"/>
              </a:rPr>
              <a:t>看月相，</a:t>
            </a:r>
            <a:r>
              <a:rPr lang="zh-CN" altLang="en-US" sz="1800" b="1" smtClean="0">
                <a:solidFill>
                  <a:srgbClr val="CC0000"/>
                </a:solidFill>
                <a:ea typeface="宋体" charset="-122"/>
              </a:rPr>
              <a:t>夜半鸡鸣到平旦。</a:t>
            </a:r>
          </a:p>
          <a:p>
            <a:pPr>
              <a:lnSpc>
                <a:spcPct val="100000"/>
              </a:lnSpc>
            </a:pPr>
            <a:r>
              <a:rPr lang="zh-CN" altLang="en-US" sz="1800" b="1" smtClean="0">
                <a:solidFill>
                  <a:srgbClr val="CC0000"/>
                </a:solidFill>
                <a:ea typeface="宋体" charset="-122"/>
              </a:rPr>
              <a:t>日出食时升隅中，日中日昳到晡时。</a:t>
            </a:r>
          </a:p>
          <a:p>
            <a:pPr>
              <a:lnSpc>
                <a:spcPct val="100000"/>
              </a:lnSpc>
            </a:pPr>
            <a:r>
              <a:rPr lang="zh-CN" altLang="en-US" sz="1800" b="1" smtClean="0">
                <a:solidFill>
                  <a:srgbClr val="CC0000"/>
                </a:solidFill>
                <a:ea typeface="宋体" charset="-122"/>
              </a:rPr>
              <a:t>日入黄昏人定后</a:t>
            </a:r>
            <a:r>
              <a:rPr lang="zh-CN" altLang="en-US" sz="1800" b="1" smtClean="0">
                <a:solidFill>
                  <a:schemeClr val="tx1"/>
                </a:solidFill>
                <a:ea typeface="宋体" charset="-122"/>
              </a:rPr>
              <a:t>，三更五鼓又一天。</a:t>
            </a:r>
          </a:p>
          <a:p>
            <a:pPr>
              <a:lnSpc>
                <a:spcPct val="100000"/>
              </a:lnSpc>
            </a:pPr>
            <a:r>
              <a:rPr lang="zh-CN" altLang="en-US" sz="1800" b="1" smtClean="0">
                <a:solidFill>
                  <a:schemeClr val="tx1"/>
                </a:solidFill>
                <a:ea typeface="宋体" charset="-122"/>
              </a:rPr>
              <a:t>日旬月期满一年，元日新春换桃符。</a:t>
            </a:r>
          </a:p>
          <a:p>
            <a:pPr>
              <a:lnSpc>
                <a:spcPct val="100000"/>
              </a:lnSpc>
            </a:pPr>
            <a:r>
              <a:rPr lang="zh-CN" altLang="en-US" sz="1800" b="1" smtClean="0">
                <a:solidFill>
                  <a:schemeClr val="tx1"/>
                </a:solidFill>
                <a:ea typeface="宋体" charset="-122"/>
              </a:rPr>
              <a:t>上元灯节吃元宵，寒食清明思先人。</a:t>
            </a:r>
          </a:p>
          <a:p>
            <a:pPr>
              <a:lnSpc>
                <a:spcPct val="100000"/>
              </a:lnSpc>
            </a:pPr>
            <a:r>
              <a:rPr lang="zh-CN" altLang="en-US" sz="1800" b="1" smtClean="0">
                <a:solidFill>
                  <a:schemeClr val="tx1"/>
                </a:solidFill>
                <a:ea typeface="宋体" charset="-122"/>
              </a:rPr>
              <a:t>端午龙舟吊屈原，七夕乞巧望鹊桥。</a:t>
            </a:r>
          </a:p>
          <a:p>
            <a:pPr>
              <a:lnSpc>
                <a:spcPct val="100000"/>
              </a:lnSpc>
            </a:pPr>
            <a:r>
              <a:rPr lang="zh-CN" altLang="en-US" sz="1800" b="1" smtClean="0">
                <a:solidFill>
                  <a:schemeClr val="tx1"/>
                </a:solidFill>
                <a:ea typeface="宋体" charset="-122"/>
              </a:rPr>
              <a:t>中秋月圆多思念，重阳登高菊花酒。</a:t>
            </a:r>
          </a:p>
          <a:p>
            <a:pPr>
              <a:lnSpc>
                <a:spcPct val="100000"/>
              </a:lnSpc>
            </a:pPr>
            <a:r>
              <a:rPr lang="zh-CN" altLang="en-US" sz="1800" b="1" smtClean="0">
                <a:solidFill>
                  <a:schemeClr val="tx1"/>
                </a:solidFill>
                <a:ea typeface="宋体" charset="-122"/>
              </a:rPr>
              <a:t>春分社日祈丰收，除夕守岁又一年。</a:t>
            </a:r>
          </a:p>
          <a:p>
            <a:pPr>
              <a:lnSpc>
                <a:spcPct val="100000"/>
              </a:lnSpc>
            </a:pPr>
            <a:r>
              <a:rPr lang="zh-CN" altLang="en-US" sz="1800" b="1" smtClean="0">
                <a:solidFill>
                  <a:schemeClr val="tx1"/>
                </a:solidFill>
                <a:ea typeface="宋体" charset="-122"/>
              </a:rPr>
              <a:t>人生苦短悲迟暮，</a:t>
            </a:r>
            <a:r>
              <a:rPr lang="zh-CN" altLang="en-US" sz="1800" b="1" smtClean="0">
                <a:solidFill>
                  <a:srgbClr val="CC0000"/>
                </a:solidFill>
                <a:ea typeface="宋体" charset="-122"/>
              </a:rPr>
              <a:t>而立不惑</a:t>
            </a:r>
            <a:r>
              <a:rPr lang="zh-CN" altLang="en-US" sz="1800" b="1" smtClean="0">
                <a:solidFill>
                  <a:schemeClr val="tx1"/>
                </a:solidFill>
                <a:ea typeface="宋体" charset="-122"/>
              </a:rPr>
              <a:t>倏忽间。</a:t>
            </a:r>
          </a:p>
          <a:p>
            <a:pPr>
              <a:lnSpc>
                <a:spcPct val="100000"/>
              </a:lnSpc>
            </a:pPr>
            <a:r>
              <a:rPr lang="zh-CN" altLang="en-US" sz="1800" b="1" smtClean="0">
                <a:solidFill>
                  <a:schemeClr val="tx1"/>
                </a:solidFill>
                <a:ea typeface="宋体" charset="-122"/>
              </a:rPr>
              <a:t>五十半百</a:t>
            </a:r>
            <a:r>
              <a:rPr lang="zh-CN" altLang="en-US" sz="1800" b="1" smtClean="0">
                <a:solidFill>
                  <a:srgbClr val="CC0000"/>
                </a:solidFill>
                <a:ea typeface="宋体" charset="-122"/>
              </a:rPr>
              <a:t>知天命</a:t>
            </a:r>
            <a:r>
              <a:rPr lang="zh-CN" altLang="en-US" sz="1800" b="1" smtClean="0">
                <a:solidFill>
                  <a:schemeClr val="tx1"/>
                </a:solidFill>
                <a:ea typeface="宋体" charset="-122"/>
              </a:rPr>
              <a:t>，六十</a:t>
            </a:r>
            <a:r>
              <a:rPr lang="zh-CN" altLang="en-US" sz="1800" b="1" smtClean="0">
                <a:solidFill>
                  <a:srgbClr val="CC0000"/>
                </a:solidFill>
                <a:ea typeface="宋体" charset="-122"/>
              </a:rPr>
              <a:t>耳顺称花甲</a:t>
            </a:r>
            <a:r>
              <a:rPr lang="zh-CN" altLang="en-US" sz="1800" b="1" smtClean="0">
                <a:solidFill>
                  <a:schemeClr val="tx1"/>
                </a:solidFill>
                <a:ea typeface="宋体" charset="-122"/>
              </a:rPr>
              <a:t>。</a:t>
            </a:r>
          </a:p>
          <a:p>
            <a:pPr>
              <a:lnSpc>
                <a:spcPct val="100000"/>
              </a:lnSpc>
            </a:pPr>
            <a:r>
              <a:rPr lang="zh-CN" altLang="en-US" sz="1800" b="1" smtClean="0">
                <a:solidFill>
                  <a:schemeClr val="tx1"/>
                </a:solidFill>
                <a:ea typeface="宋体" charset="-122"/>
              </a:rPr>
              <a:t>七十</a:t>
            </a:r>
            <a:r>
              <a:rPr lang="zh-CN" altLang="en-US" sz="1800" b="1" smtClean="0">
                <a:solidFill>
                  <a:srgbClr val="CC0000"/>
                </a:solidFill>
                <a:ea typeface="宋体" charset="-122"/>
              </a:rPr>
              <a:t>古稀悬车</a:t>
            </a:r>
            <a:r>
              <a:rPr lang="zh-CN" altLang="en-US" sz="1800" b="1" smtClean="0">
                <a:solidFill>
                  <a:schemeClr val="tx1"/>
                </a:solidFill>
                <a:ea typeface="宋体" charset="-122"/>
              </a:rPr>
              <a:t>年，八十</a:t>
            </a:r>
            <a:r>
              <a:rPr lang="zh-CN" altLang="en-US" sz="1800" b="1" smtClean="0">
                <a:solidFill>
                  <a:srgbClr val="CC0000"/>
                </a:solidFill>
                <a:ea typeface="宋体" charset="-122"/>
              </a:rPr>
              <a:t>耄耋</a:t>
            </a:r>
            <a:r>
              <a:rPr lang="zh-CN" altLang="en-US" sz="1800" b="1" smtClean="0">
                <a:solidFill>
                  <a:schemeClr val="tx1"/>
                </a:solidFill>
                <a:ea typeface="宋体" charset="-122"/>
              </a:rPr>
              <a:t>过伞寿。</a:t>
            </a:r>
          </a:p>
          <a:p>
            <a:pPr>
              <a:lnSpc>
                <a:spcPct val="100000"/>
              </a:lnSpc>
            </a:pPr>
            <a:r>
              <a:rPr lang="zh-CN" altLang="en-US" sz="1800" b="1" smtClean="0">
                <a:solidFill>
                  <a:schemeClr val="tx1"/>
                </a:solidFill>
                <a:ea typeface="宋体" charset="-122"/>
              </a:rPr>
              <a:t>百岁高寿是</a:t>
            </a:r>
            <a:r>
              <a:rPr lang="zh-CN" altLang="en-US" sz="1800" b="1" smtClean="0">
                <a:solidFill>
                  <a:srgbClr val="CC0000"/>
                </a:solidFill>
                <a:ea typeface="宋体" charset="-122"/>
              </a:rPr>
              <a:t>期颐</a:t>
            </a:r>
            <a:r>
              <a:rPr lang="zh-CN" altLang="en-US" sz="1800" b="1" smtClean="0">
                <a:solidFill>
                  <a:schemeClr val="tx1"/>
                </a:solidFill>
                <a:ea typeface="宋体" charset="-122"/>
              </a:rPr>
              <a:t>，双稀双庆世难有。</a:t>
            </a:r>
          </a:p>
          <a:p>
            <a:pPr>
              <a:lnSpc>
                <a:spcPct val="100000"/>
              </a:lnSpc>
            </a:pPr>
            <a:r>
              <a:rPr lang="zh-CN" altLang="en-US" sz="1800" b="1" smtClean="0">
                <a:solidFill>
                  <a:srgbClr val="CC0000"/>
                </a:solidFill>
                <a:ea typeface="宋体" charset="-122"/>
              </a:rPr>
              <a:t>殓窆攒宫</a:t>
            </a:r>
            <a:r>
              <a:rPr lang="zh-CN" altLang="en-US" sz="1800" b="1" smtClean="0">
                <a:solidFill>
                  <a:schemeClr val="tx1"/>
                </a:solidFill>
                <a:ea typeface="宋体" charset="-122"/>
              </a:rPr>
              <a:t>葬死者，近亲</a:t>
            </a:r>
            <a:r>
              <a:rPr lang="zh-CN" altLang="en-US" sz="1800" b="1" smtClean="0">
                <a:solidFill>
                  <a:srgbClr val="CC0000"/>
                </a:solidFill>
                <a:ea typeface="宋体" charset="-122"/>
              </a:rPr>
              <a:t>斩衰</a:t>
            </a:r>
            <a:r>
              <a:rPr lang="zh-CN" altLang="en-US" sz="1800" b="1" smtClean="0">
                <a:solidFill>
                  <a:schemeClr val="tx1"/>
                </a:solidFill>
                <a:ea typeface="宋体" charset="-122"/>
              </a:rPr>
              <a:t>穿三年。</a:t>
            </a:r>
          </a:p>
          <a:p>
            <a:pPr>
              <a:lnSpc>
                <a:spcPct val="100000"/>
              </a:lnSpc>
            </a:pPr>
            <a:r>
              <a:rPr lang="zh-CN" altLang="en-US" sz="1800" b="1" smtClean="0">
                <a:solidFill>
                  <a:srgbClr val="CC0000"/>
                </a:solidFill>
                <a:ea typeface="宋体" charset="-122"/>
              </a:rPr>
              <a:t>齐衰</a:t>
            </a:r>
            <a:r>
              <a:rPr lang="zh-CN" altLang="en-US" sz="1800" b="1" smtClean="0">
                <a:solidFill>
                  <a:schemeClr val="tx1"/>
                </a:solidFill>
                <a:ea typeface="宋体" charset="-122"/>
              </a:rPr>
              <a:t>如期穿一年，</a:t>
            </a:r>
            <a:r>
              <a:rPr lang="zh-CN" altLang="en-US" sz="1800" b="1" smtClean="0">
                <a:solidFill>
                  <a:srgbClr val="CC0000"/>
                </a:solidFill>
                <a:ea typeface="宋体" charset="-122"/>
              </a:rPr>
              <a:t>大功</a:t>
            </a:r>
            <a:r>
              <a:rPr lang="zh-CN" altLang="en-US" sz="1800" b="1" smtClean="0">
                <a:solidFill>
                  <a:schemeClr val="tx1"/>
                </a:solidFill>
                <a:ea typeface="宋体" charset="-122"/>
              </a:rPr>
              <a:t>九月</a:t>
            </a:r>
            <a:r>
              <a:rPr lang="zh-CN" altLang="en-US" sz="1800" b="1" smtClean="0">
                <a:solidFill>
                  <a:srgbClr val="CC0000"/>
                </a:solidFill>
                <a:ea typeface="宋体" charset="-122"/>
              </a:rPr>
              <a:t>小功</a:t>
            </a:r>
            <a:r>
              <a:rPr lang="zh-CN" altLang="en-US" sz="1800" b="1" smtClean="0">
                <a:solidFill>
                  <a:schemeClr val="tx1"/>
                </a:solidFill>
                <a:ea typeface="宋体" charset="-122"/>
              </a:rPr>
              <a:t>五。</a:t>
            </a:r>
          </a:p>
          <a:p>
            <a:pPr>
              <a:lnSpc>
                <a:spcPct val="100000"/>
              </a:lnSpc>
            </a:pPr>
            <a:r>
              <a:rPr lang="zh-CN" altLang="en-US" sz="1800" b="1" smtClean="0">
                <a:solidFill>
                  <a:schemeClr val="tx1"/>
                </a:solidFill>
                <a:ea typeface="宋体" charset="-122"/>
              </a:rPr>
              <a:t>缌麻五服礼最轻，</a:t>
            </a:r>
            <a:r>
              <a:rPr lang="zh-CN" altLang="en-US" sz="1800" b="1" smtClean="0">
                <a:solidFill>
                  <a:srgbClr val="CC0000"/>
                </a:solidFill>
                <a:ea typeface="宋体" charset="-122"/>
              </a:rPr>
              <a:t>袒免</a:t>
            </a:r>
            <a:r>
              <a:rPr lang="zh-CN" altLang="en-US" sz="1800" b="1" smtClean="0">
                <a:solidFill>
                  <a:schemeClr val="tx1"/>
                </a:solidFill>
                <a:ea typeface="宋体" charset="-122"/>
              </a:rPr>
              <a:t>奔丧五服外。</a:t>
            </a:r>
          </a:p>
          <a:p>
            <a:pPr>
              <a:lnSpc>
                <a:spcPct val="100000"/>
              </a:lnSpc>
            </a:pPr>
            <a:r>
              <a:rPr lang="zh-CN" altLang="en-US" sz="1800" b="1" smtClean="0">
                <a:solidFill>
                  <a:schemeClr val="tx1"/>
                </a:solidFill>
                <a:ea typeface="宋体" charset="-122"/>
              </a:rPr>
              <a:t>五声八音十二律，</a:t>
            </a:r>
            <a:r>
              <a:rPr lang="zh-CN" altLang="en-US" sz="1800" b="1" smtClean="0">
                <a:solidFill>
                  <a:srgbClr val="CC0000"/>
                </a:solidFill>
                <a:ea typeface="宋体" charset="-122"/>
              </a:rPr>
              <a:t>黄钟大吕</a:t>
            </a:r>
            <a:r>
              <a:rPr lang="zh-CN" altLang="en-US" sz="1800" b="1" smtClean="0">
                <a:solidFill>
                  <a:schemeClr val="tx1"/>
                </a:solidFill>
                <a:ea typeface="宋体" charset="-122"/>
              </a:rPr>
              <a:t>演宫调。</a:t>
            </a:r>
          </a:p>
          <a:p>
            <a:pPr>
              <a:lnSpc>
                <a:spcPct val="100000"/>
              </a:lnSpc>
            </a:pPr>
            <a:r>
              <a:rPr lang="zh-CN" altLang="en-US" sz="1800" b="1" smtClean="0">
                <a:solidFill>
                  <a:schemeClr val="tx1"/>
                </a:solidFill>
                <a:ea typeface="宋体" charset="-122"/>
              </a:rPr>
              <a:t>传统文化包罗广，细细品读巧记诵。</a:t>
            </a:r>
            <a:endParaRPr lang="zh-CN" altLang="en-US" sz="1800" b="1" smtClean="0">
              <a:solidFill>
                <a:schemeClr val="tx1"/>
              </a:solidFill>
              <a:ea typeface="宋体" charset="-122"/>
              <a:hlinkClick r:id="rId2"/>
            </a:endParaRPr>
          </a:p>
          <a:p>
            <a:pPr>
              <a:lnSpc>
                <a:spcPct val="100000"/>
              </a:lnSpc>
            </a:pPr>
            <a:r>
              <a:rPr lang="zh-CN" altLang="en-US" sz="1800" b="1" smtClean="0">
                <a:ea typeface="宋体" charset="-122"/>
                <a:hlinkClick r:id="rId2"/>
              </a:rPr>
              <a:t>作者：陈琳</a:t>
            </a:r>
            <a:r>
              <a:rPr lang="zh-CN" altLang="en-US" sz="1800" b="1" smtClean="0">
                <a:solidFill>
                  <a:srgbClr val="0000CC"/>
                </a:solidFill>
                <a:ea typeface="宋体" charset="-122"/>
              </a:rPr>
              <a:t>微信：</a:t>
            </a:r>
            <a:r>
              <a:rPr lang="en-US" altLang="zh-CN" sz="1800" b="1" smtClean="0">
                <a:solidFill>
                  <a:srgbClr val="0000CC"/>
                </a:solidFill>
                <a:ea typeface="宋体" charset="-122"/>
              </a:rPr>
              <a:t>CL8828322</a:t>
            </a:r>
            <a:endParaRPr lang="zh-CN" altLang="en-US" sz="1800" b="1" smtClean="0">
              <a:solidFill>
                <a:srgbClr val="0000CC"/>
              </a:solidFill>
              <a:ea typeface="宋体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58*i*2"/>
  <p:tag name="KSO_WM_TEMPLATE_CATEGORY" val="custom"/>
  <p:tag name="KSO_WM_TEMPLATE_INDEX" val="4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58*i*9"/>
  <p:tag name="KSO_WM_TEMPLATE_CATEGORY" val="custom"/>
  <p:tag name="KSO_WM_TEMPLATE_INDEX" val="4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58*i*10"/>
  <p:tag name="KSO_WM_TEMPLATE_CATEGORY" val="custom"/>
  <p:tag name="KSO_WM_TEMPLATE_INDEX" val="4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58*i*11"/>
  <p:tag name="KSO_WM_TEMPLATE_CATEGORY" val="custom"/>
  <p:tag name="KSO_WM_TEMPLATE_INDEX" val="4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58*i*12"/>
  <p:tag name="KSO_WM_TEMPLATE_CATEGORY" val="custom"/>
  <p:tag name="KSO_WM_TEMPLATE_INDEX" val="4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58*i*13"/>
  <p:tag name="KSO_WM_TEMPLATE_CATEGORY" val="custom"/>
  <p:tag name="KSO_WM_TEMPLATE_INDEX" val="4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58*i*14"/>
  <p:tag name="KSO_WM_TEMPLATE_CATEGORY" val="custom"/>
  <p:tag name="KSO_WM_TEMPLATE_INDEX" val="43"/>
</p:tagLst>
</file>

<file path=ppt/theme/theme1.xml><?xml version="1.0" encoding="utf-8"?>
<a:theme xmlns:a="http://schemas.openxmlformats.org/drawingml/2006/main" name="1_自定义设计方案_2">
  <a:themeElements>
    <a:clrScheme name="自定义 42">
      <a:dk1>
        <a:srgbClr val="000000"/>
      </a:dk1>
      <a:lt1>
        <a:srgbClr val="FFFFFF"/>
      </a:lt1>
      <a:dk2>
        <a:srgbClr val="0E9651"/>
      </a:dk2>
      <a:lt2>
        <a:srgbClr val="808080"/>
      </a:lt2>
      <a:accent1>
        <a:srgbClr val="EBF092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_2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F0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1293</Words>
  <Application>Microsoft Office PowerPoint</Application>
  <PresentationFormat>全屏显示(4:3)</PresentationFormat>
  <Paragraphs>107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1_自定义设计方案_2</vt:lpstr>
      <vt:lpstr>      古代文化常识歌诀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HP</cp:lastModifiedBy>
  <cp:revision>27</cp:revision>
  <dcterms:created xsi:type="dcterms:W3CDTF">2017-03-06T14:25:00Z</dcterms:created>
  <dcterms:modified xsi:type="dcterms:W3CDTF">2018-05-24T00:11:00Z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2052-10.1.0.6156</vt:lpwstr>
  </property>
</Properties>
</file>