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30" r:id="rId1"/>
  </p:sldMasterIdLst>
  <p:notesMasterIdLst>
    <p:notesMasterId r:id="rId39"/>
  </p:notesMasterIdLst>
  <p:sldIdLst>
    <p:sldId id="469" r:id="rId2"/>
    <p:sldId id="532" r:id="rId3"/>
    <p:sldId id="471" r:id="rId4"/>
    <p:sldId id="500" r:id="rId5"/>
    <p:sldId id="473" r:id="rId6"/>
    <p:sldId id="472" r:id="rId7"/>
    <p:sldId id="566" r:id="rId8"/>
    <p:sldId id="477" r:id="rId9"/>
    <p:sldId id="479" r:id="rId10"/>
    <p:sldId id="480" r:id="rId11"/>
    <p:sldId id="486" r:id="rId12"/>
    <p:sldId id="567" r:id="rId13"/>
    <p:sldId id="483" r:id="rId14"/>
    <p:sldId id="482" r:id="rId15"/>
    <p:sldId id="484" r:id="rId16"/>
    <p:sldId id="485" r:id="rId17"/>
    <p:sldId id="568" r:id="rId18"/>
    <p:sldId id="487" r:id="rId19"/>
    <p:sldId id="502" r:id="rId20"/>
    <p:sldId id="488" r:id="rId21"/>
    <p:sldId id="569" r:id="rId22"/>
    <p:sldId id="489" r:id="rId23"/>
    <p:sldId id="493" r:id="rId24"/>
    <p:sldId id="490" r:id="rId25"/>
    <p:sldId id="491" r:id="rId26"/>
    <p:sldId id="492" r:id="rId27"/>
    <p:sldId id="494" r:id="rId28"/>
    <p:sldId id="329" r:id="rId29"/>
    <p:sldId id="308" r:id="rId30"/>
    <p:sldId id="497" r:id="rId31"/>
    <p:sldId id="415" r:id="rId32"/>
    <p:sldId id="417" r:id="rId33"/>
    <p:sldId id="495" r:id="rId34"/>
    <p:sldId id="496" r:id="rId35"/>
    <p:sldId id="403" r:id="rId36"/>
    <p:sldId id="404" r:id="rId37"/>
    <p:sldId id="499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3333FF"/>
    <a:srgbClr val="FF00FF"/>
    <a:srgbClr val="FF6600"/>
    <a:srgbClr val="FFCCFF"/>
    <a:srgbClr val="FF66FF"/>
    <a:srgbClr val="FF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1"/>
    <p:restoredTop sz="94308"/>
  </p:normalViewPr>
  <p:slideViewPr>
    <p:cSldViewPr showGuides="1">
      <p:cViewPr varScale="1">
        <p:scale>
          <a:sx n="78" d="100"/>
          <a:sy n="78" d="100"/>
        </p:scale>
        <p:origin x="-270" y="-96"/>
      </p:cViewPr>
      <p:guideLst>
        <p:guide orient="horz" pos="2181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9D109F7-AAC1-49C3-8C7B-B5ACD2784394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268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7A3406B-97F6-4924-947A-311433497607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755AB7-5D9F-4B37-B496-8F8DC144C030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43C58EE-8D39-47CC-AA46-10609FDA811C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3929090" cy="71438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8C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内容占位符 7"/>
          <p:cNvSpPr>
            <a:spLocks noGrp="1"/>
          </p:cNvSpPr>
          <p:nvPr>
            <p:ph sz="quarter" idx="10"/>
          </p:nvPr>
        </p:nvSpPr>
        <p:spPr>
          <a:xfrm>
            <a:off x="1643042" y="2071688"/>
            <a:ext cx="6286544" cy="2246769"/>
          </a:xfrm>
          <a:prstGeom prst="rect">
            <a:avLst/>
          </a:prstGeom>
        </p:spPr>
        <p:txBody>
          <a:bodyPr>
            <a:spAutoFit/>
          </a:bodyPr>
          <a:lstStyle>
            <a:lvl1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2pPr>
            <a:lvl3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defRPr>
            </a:lvl3pPr>
            <a:lvl4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4pPr>
            <a:lvl5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B050"/>
                </a:solidFill>
                <a:latin typeface="Times New Roman" panose="02020603050405020304" pitchFamily="18" charset="0"/>
                <a:ea typeface="仿宋_GB2312" pitchFamily="49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B0C0E4-1D1D-4895-B1E0-EBAB6F8E6AF7}" type="slidenum">
              <a:rPr kumimoji="0" lang="en-US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3929090" cy="71438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8C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内容占位符 7"/>
          <p:cNvSpPr>
            <a:spLocks noGrp="1"/>
          </p:cNvSpPr>
          <p:nvPr>
            <p:ph sz="quarter" idx="10"/>
          </p:nvPr>
        </p:nvSpPr>
        <p:spPr>
          <a:xfrm>
            <a:off x="1643042" y="2071688"/>
            <a:ext cx="6286544" cy="2246769"/>
          </a:xfrm>
          <a:prstGeom prst="rect">
            <a:avLst/>
          </a:prstGeom>
        </p:spPr>
        <p:txBody>
          <a:bodyPr>
            <a:spAutoFit/>
          </a:bodyPr>
          <a:lstStyle>
            <a:lvl1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2pPr>
            <a:lvl3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defRPr>
            </a:lvl3pPr>
            <a:lvl4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4pPr>
            <a:lvl5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B050"/>
                </a:solidFill>
                <a:latin typeface="Times New Roman" panose="02020603050405020304" pitchFamily="18" charset="0"/>
                <a:ea typeface="仿宋_GB2312" pitchFamily="49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EADEB3D-C10A-4735-AECB-B0252955CF07}" type="slidenum">
              <a:rPr kumimoji="0" lang="en-US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3929090" cy="71438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8C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内容占位符 7"/>
          <p:cNvSpPr>
            <a:spLocks noGrp="1"/>
          </p:cNvSpPr>
          <p:nvPr>
            <p:ph sz="quarter" idx="10"/>
          </p:nvPr>
        </p:nvSpPr>
        <p:spPr>
          <a:xfrm>
            <a:off x="1643042" y="2071688"/>
            <a:ext cx="6286544" cy="2246769"/>
          </a:xfrm>
          <a:prstGeom prst="rect">
            <a:avLst/>
          </a:prstGeom>
        </p:spPr>
        <p:txBody>
          <a:bodyPr>
            <a:spAutoFit/>
          </a:bodyPr>
          <a:lstStyle>
            <a:lvl1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2pPr>
            <a:lvl3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defRPr>
            </a:lvl3pPr>
            <a:lvl4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4pPr>
            <a:lvl5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B050"/>
                </a:solidFill>
                <a:latin typeface="Times New Roman" panose="02020603050405020304" pitchFamily="18" charset="0"/>
                <a:ea typeface="仿宋_GB2312" pitchFamily="49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EADEB3D-C10A-4735-AECB-B0252955CF07}" type="slidenum">
              <a:rPr kumimoji="0" lang="en-US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3929090" cy="71438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8C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内容占位符 7"/>
          <p:cNvSpPr>
            <a:spLocks noGrp="1"/>
          </p:cNvSpPr>
          <p:nvPr>
            <p:ph sz="quarter" idx="10"/>
          </p:nvPr>
        </p:nvSpPr>
        <p:spPr>
          <a:xfrm>
            <a:off x="1643042" y="2071688"/>
            <a:ext cx="6286544" cy="2246769"/>
          </a:xfrm>
          <a:prstGeom prst="rect">
            <a:avLst/>
          </a:prstGeom>
        </p:spPr>
        <p:txBody>
          <a:bodyPr>
            <a:spAutoFit/>
          </a:bodyPr>
          <a:lstStyle>
            <a:lvl1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2pPr>
            <a:lvl3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defRPr>
            </a:lvl3pPr>
            <a:lvl4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4pPr>
            <a:lvl5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B050"/>
                </a:solidFill>
                <a:latin typeface="Times New Roman" panose="02020603050405020304" pitchFamily="18" charset="0"/>
                <a:ea typeface="仿宋_GB2312" pitchFamily="49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72C8DAF-E40D-488F-976A-11A78CA93782}" type="slidenum">
              <a:rPr kumimoji="0" lang="en-US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Book" pitchFamily="34" charset="0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3929090" cy="71438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8C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内容占位符 7"/>
          <p:cNvSpPr>
            <a:spLocks noGrp="1"/>
          </p:cNvSpPr>
          <p:nvPr>
            <p:ph sz="quarter" idx="10"/>
          </p:nvPr>
        </p:nvSpPr>
        <p:spPr>
          <a:xfrm>
            <a:off x="1643042" y="2071688"/>
            <a:ext cx="6286544" cy="2246769"/>
          </a:xfrm>
          <a:prstGeom prst="rect">
            <a:avLst/>
          </a:prstGeom>
        </p:spPr>
        <p:txBody>
          <a:bodyPr>
            <a:spAutoFit/>
          </a:bodyPr>
          <a:lstStyle>
            <a:lvl1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2pPr>
            <a:lvl3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defRPr>
            </a:lvl3pPr>
            <a:lvl4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4pPr>
            <a:lvl5pPr marL="0" indent="720090" eaLnBrk="1" latinLnBrk="0" hangingPunct="0">
              <a:lnSpc>
                <a:spcPct val="100000"/>
              </a:lnSpc>
              <a:buFontTx/>
              <a:buNone/>
              <a:defRPr sz="2800" b="1">
                <a:solidFill>
                  <a:srgbClr val="00B050"/>
                </a:solidFill>
                <a:latin typeface="Times New Roman" panose="02020603050405020304" pitchFamily="18" charset="0"/>
                <a:ea typeface="仿宋_GB2312" pitchFamily="49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72C8DAF-E40D-488F-976A-11A78CA93782}" type="slidenum">
              <a:rPr kumimoji="0" lang="en-US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Book" pitchFamily="34" charset="0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96F1FA0-E9C5-4FBF-8754-8B43561F6260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75CEA1-D0FF-4F85-A0C6-087067449CE3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5D6DCB1-4359-4011-B96E-3198C7216EED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2C72C6-9043-40FC-A386-51C2977FDB61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468305-0353-46FC-AF82-BEC3005F96A2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2609A20-50D6-40EF-BD11-444DE7089A31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6D4AB4E-DC2D-4B81-AA92-BCD3835E2FE9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EE1FA22-A503-425D-B660-02CEB45D5AAF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5C86E73-4E7B-4C24-9C28-D843BFEF79A1}" type="slidenum">
              <a:rPr kumimoji="0" lang="en-US" altLang="zh-CN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660" r:id="rId13"/>
    <p:sldLayoutId id="2147483714" r:id="rId14"/>
    <p:sldLayoutId id="2147483675" r:id="rId15"/>
    <p:sldLayoutId id="2147483729" r:id="rId16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51201"/>
          <p:cNvSpPr/>
          <p:nvPr/>
        </p:nvSpPr>
        <p:spPr>
          <a:xfrm>
            <a:off x="296545" y="-10160"/>
            <a:ext cx="7620000" cy="3429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7347" name="矩形 51202"/>
          <p:cNvSpPr>
            <a:spLocks noTextEdit="1"/>
          </p:cNvSpPr>
          <p:nvPr/>
        </p:nvSpPr>
        <p:spPr>
          <a:xfrm>
            <a:off x="2057400" y="457200"/>
            <a:ext cx="52578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正确使用标点</a:t>
            </a:r>
          </a:p>
        </p:txBody>
      </p:sp>
      <p:pic>
        <p:nvPicPr>
          <p:cNvPr id="57348" name="图片 51203" descr="obj_to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71800"/>
            <a:ext cx="91440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9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endParaRPr lang="zh-CN" altLang="en-US" sz="1400" dirty="0"/>
          </a:p>
        </p:txBody>
      </p:sp>
      <p:sp>
        <p:nvSpPr>
          <p:cNvPr id="2" name="矩形 1"/>
          <p:cNvSpPr/>
          <p:nvPr/>
        </p:nvSpPr>
        <p:spPr>
          <a:xfrm>
            <a:off x="2286000" y="2890391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zh-CN" altLang="en-US" dirty="0" smtClean="0"/>
              <a:t>高考语文复习</a:t>
            </a:r>
            <a:r>
              <a:rPr lang="zh-CN" altLang="en-US" dirty="0"/>
              <a:t>专题课件 ★★</a:t>
            </a:r>
          </a:p>
        </p:txBody>
      </p:sp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内容占位符 5"/>
          <p:cNvSpPr>
            <a:spLocks noGrp="1"/>
          </p:cNvSpPr>
          <p:nvPr>
            <p:ph idx="1"/>
          </p:nvPr>
        </p:nvSpPr>
        <p:spPr>
          <a:xfrm>
            <a:off x="322580" y="1555750"/>
            <a:ext cx="8229600" cy="531622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400" b="1" dirty="0">
                <a:solidFill>
                  <a:srgbClr val="C00000"/>
                </a:solidFill>
                <a:latin typeface="幼圆" pitchFamily="49" charset="-122"/>
              </a:rPr>
              <a:t>1.</a:t>
            </a:r>
            <a:r>
              <a:rPr lang="zh-CN" altLang="en-US" sz="2400" b="1" dirty="0">
                <a:solidFill>
                  <a:srgbClr val="C00000"/>
                </a:solidFill>
                <a:latin typeface="幼圆" pitchFamily="49" charset="-122"/>
              </a:rPr>
              <a:t>直接引用，用冒号；间接转述，不用冒号。</a:t>
            </a:r>
            <a:endParaRPr lang="en-US" altLang="zh-CN" sz="2400" b="1" dirty="0">
              <a:solidFill>
                <a:srgbClr val="C00000"/>
              </a:solidFill>
              <a:latin typeface="幼圆" pitchFamily="49" charset="-122"/>
            </a:endParaRPr>
          </a:p>
          <a:p>
            <a:pPr>
              <a:buNone/>
            </a:pPr>
            <a:r>
              <a:rPr lang="zh-CN" altLang="en-US" sz="2400" b="1" dirty="0">
                <a:latin typeface="华文新魏" pitchFamily="2" charset="-122"/>
              </a:rPr>
              <a:t>   他对父亲说：“您辛苦了。”</a:t>
            </a:r>
            <a:endParaRPr lang="en-US" altLang="zh-CN" sz="2400" b="1" dirty="0">
              <a:latin typeface="华文新魏" pitchFamily="2" charset="-122"/>
            </a:endParaRPr>
          </a:p>
          <a:p>
            <a:pPr>
              <a:buNone/>
            </a:pPr>
            <a:r>
              <a:rPr lang="zh-CN" altLang="en-US" sz="2400" b="1" dirty="0">
                <a:latin typeface="华文新魏" pitchFamily="2" charset="-122"/>
              </a:rPr>
              <a:t>   王先生说，他今天不能来了。</a:t>
            </a:r>
            <a:endParaRPr lang="en-US" altLang="zh-CN" sz="2400" b="1" dirty="0">
              <a:latin typeface="华文新魏" pitchFamily="2" charset="-122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幼圆" pitchFamily="49" charset="-122"/>
              </a:rPr>
              <a:t>2.</a:t>
            </a:r>
            <a:r>
              <a:rPr lang="zh-CN" altLang="en-US" sz="2400" b="1" dirty="0">
                <a:solidFill>
                  <a:srgbClr val="C00000"/>
                </a:solidFill>
                <a:latin typeface="幼圆" pitchFamily="49" charset="-122"/>
              </a:rPr>
              <a:t>说话人放在中间时，“某某说”不能用冒号。</a:t>
            </a:r>
            <a:endParaRPr lang="en-US" altLang="zh-CN" sz="2400" b="1" dirty="0">
              <a:solidFill>
                <a:srgbClr val="C00000"/>
              </a:solidFill>
              <a:latin typeface="幼圆" pitchFamily="49" charset="-122"/>
            </a:endParaRPr>
          </a:p>
          <a:p>
            <a:pPr>
              <a:buNone/>
            </a:pPr>
            <a:r>
              <a:rPr lang="zh-CN" altLang="en-US" sz="2400" b="1" dirty="0">
                <a:latin typeface="华文新魏" pitchFamily="2" charset="-122"/>
              </a:rPr>
              <a:t>“学习就是要认真</a:t>
            </a: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</a:rPr>
              <a:t>”</a:t>
            </a:r>
            <a:r>
              <a:rPr lang="zh-CN" altLang="en-US" sz="2400" b="1" dirty="0">
                <a:latin typeface="华文新魏" pitchFamily="2" charset="-122"/>
              </a:rPr>
              <a:t>老师说，“而且一定要持之以恒。”</a:t>
            </a:r>
          </a:p>
          <a:p>
            <a:r>
              <a:rPr lang="en-US" altLang="zh-CN" sz="2400" b="1" dirty="0">
                <a:solidFill>
                  <a:srgbClr val="C00000"/>
                </a:solidFill>
                <a:latin typeface="幼圆" pitchFamily="49" charset="-122"/>
              </a:rPr>
              <a:t>3.</a:t>
            </a:r>
            <a:r>
              <a:rPr lang="zh-CN" altLang="en-US" sz="2400" b="1" dirty="0">
                <a:solidFill>
                  <a:srgbClr val="C00000"/>
                </a:solidFill>
                <a:latin typeface="幼圆" pitchFamily="49" charset="-122"/>
              </a:rPr>
              <a:t>冒号的提示作用要管到句尾。</a:t>
            </a:r>
            <a:endParaRPr lang="en-US" altLang="zh-CN" sz="2400" b="1" dirty="0">
              <a:solidFill>
                <a:srgbClr val="C00000"/>
              </a:solidFill>
              <a:latin typeface="幼圆" pitchFamily="49" charset="-122"/>
            </a:endParaRPr>
          </a:p>
          <a:p>
            <a:pPr>
              <a:buNone/>
            </a:pPr>
            <a:r>
              <a:rPr lang="zh-CN" altLang="en-US" sz="2400" b="1" dirty="0">
                <a:latin typeface="华文新魏" pitchFamily="2" charset="-122"/>
              </a:rPr>
              <a:t>      不少老师反映：小学生劳动观念单薄，劳动习惯差、自理能力低，不珍惜劳动成果</a:t>
            </a: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</a:rPr>
              <a:t>。</a:t>
            </a:r>
            <a:r>
              <a:rPr lang="zh-CN" altLang="en-US" sz="2400" b="1" dirty="0">
                <a:latin typeface="华文新魏" pitchFamily="2" charset="-122"/>
              </a:rPr>
              <a:t>这样的问题在全国许多地方都存在。</a:t>
            </a:r>
          </a:p>
          <a:p>
            <a:pPr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华文新魏" pitchFamily="2" charset="-122"/>
              </a:rPr>
              <a:t>4.</a:t>
            </a:r>
            <a:r>
              <a:rPr lang="zh-CN" altLang="zh-CN" sz="2400" b="1" dirty="0">
                <a:solidFill>
                  <a:srgbClr val="FF0000"/>
                </a:solidFill>
                <a:latin typeface="华文新魏" pitchFamily="2" charset="-122"/>
              </a:rPr>
              <a:t>冒号在一个句子中只能出现一次。</a:t>
            </a:r>
          </a:p>
          <a:p>
            <a:pPr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华文新魏" pitchFamily="2" charset="-122"/>
              </a:rPr>
              <a:t>      </a:t>
            </a:r>
            <a:r>
              <a:rPr lang="zh-CN" altLang="zh-CN" sz="2400" b="1" dirty="0">
                <a:latin typeface="华文新魏" pitchFamily="2" charset="-122"/>
              </a:rPr>
              <a:t>班主任向全班同学宣布：这次活动有两个主题</a:t>
            </a:r>
            <a:r>
              <a:rPr lang="en-US" altLang="zh-CN" sz="2400" b="1" dirty="0">
                <a:solidFill>
                  <a:srgbClr val="FF0000"/>
                </a:solidFill>
                <a:latin typeface="华文新魏" pitchFamily="2" charset="-122"/>
              </a:rPr>
              <a:t>——</a:t>
            </a:r>
            <a:r>
              <a:rPr lang="zh-CN" altLang="zh-CN" sz="2400" b="1" dirty="0">
                <a:latin typeface="华文新魏" pitchFamily="2" charset="-122"/>
              </a:rPr>
              <a:t>一是锻炼大家的能力，二是扩大大家的视野。</a:t>
            </a:r>
          </a:p>
          <a:p>
            <a:endParaRPr lang="zh-CN" altLang="zh-CN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5539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2700338" y="571500"/>
            <a:ext cx="6829425" cy="126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 eaLnBrk="1" hangingPunct="1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用在提示语后面或前面，起</a:t>
            </a:r>
            <a:r>
              <a:rPr kumimoji="0" lang="zh-CN" altLang="en-US" b="1" u="sng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提示下文</a:t>
            </a: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或</a:t>
            </a:r>
            <a:r>
              <a:rPr kumimoji="0" lang="zh-CN" altLang="en-US" b="1" u="sng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总结上文</a:t>
            </a: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的作用。</a:t>
            </a:r>
          </a:p>
          <a:p>
            <a:pPr marR="0" defTabSz="914400" eaLnBrk="1" hangingPunct="1">
              <a:buClrTx/>
              <a:buSzTx/>
              <a:defRPr/>
            </a:pPr>
            <a:endParaRPr kumimoji="0" lang="zh-CN" altLang="en-US" sz="28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65541" name="矩形 19462"/>
          <p:cNvSpPr>
            <a:spLocks noTextEdit="1"/>
          </p:cNvSpPr>
          <p:nvPr/>
        </p:nvSpPr>
        <p:spPr>
          <a:xfrm>
            <a:off x="300038" y="571500"/>
            <a:ext cx="205740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三、冒号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00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59">
                                            <p:txEl>
                                              <p:charRg st="200" end="2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内容占位符 5"/>
          <p:cNvSpPr>
            <a:spLocks noGrp="1"/>
          </p:cNvSpPr>
          <p:nvPr>
            <p:ph idx="1"/>
          </p:nvPr>
        </p:nvSpPr>
        <p:spPr>
          <a:xfrm>
            <a:off x="385763" y="1570038"/>
            <a:ext cx="8229600" cy="44259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这种惊人的事实证明：人如果老想着钱，就会走入歧途，可见这些事实是可以作为活教材的。</a:t>
            </a:r>
            <a:endParaRPr lang="en-US" altLang="zh-CN" sz="2800" b="1" dirty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28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桃花开了，红得像火；梨花开了，白得像雪；郁金香也开了，黄色、紫色交相辉映，好一派万紫千红的灿烂春光。</a:t>
            </a:r>
            <a:endParaRPr lang="en-US" altLang="zh-CN" sz="2800" b="1" dirty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28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3.“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大桥就要通车了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他环视了一下会场说：“请大家咬紧牙关，做最后的冲刺。”</a:t>
            </a:r>
            <a:endParaRPr lang="en-US" altLang="zh-CN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755650" y="319088"/>
            <a:ext cx="7499350" cy="6413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达标检测：下列标点使用是否正确？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内容占位符 5"/>
          <p:cNvSpPr>
            <a:spLocks noGrp="1"/>
          </p:cNvSpPr>
          <p:nvPr>
            <p:ph idx="1"/>
          </p:nvPr>
        </p:nvSpPr>
        <p:spPr>
          <a:xfrm>
            <a:off x="570548" y="1639253"/>
            <a:ext cx="8229600" cy="44259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800" b="1" dirty="0">
                <a:latin typeface="华文新魏" pitchFamily="2" charset="-122"/>
                <a:ea typeface="华文新魏" pitchFamily="2" charset="-122"/>
                <a:sym typeface="+mn-ea"/>
              </a:rPr>
              <a:t>1.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+mn-ea"/>
              </a:rPr>
              <a:t>这种惊人的事实证明：人如果老想着钱，就会走入歧途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。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+mn-ea"/>
              </a:rPr>
              <a:t>可见这些事实是可以作为活教材的</a:t>
            </a:r>
            <a:endParaRPr lang="en-US" altLang="zh-CN" sz="28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800" b="1" dirty="0">
                <a:latin typeface="华文新魏" pitchFamily="2" charset="-122"/>
                <a:ea typeface="华文新魏" pitchFamily="2" charset="-122"/>
                <a:sym typeface="+mn-ea"/>
              </a:rPr>
              <a:t>2.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+mn-ea"/>
              </a:rPr>
              <a:t>桃花开了，红得像火；梨花开了，白得像雪；郁金香也开了，黄色、紫色交相辉映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：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+mn-ea"/>
              </a:rPr>
              <a:t>好一派万紫千红的灿烂春光。</a:t>
            </a:r>
            <a:endParaRPr lang="en-US" altLang="zh-CN" sz="28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3.“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大桥就要通车了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，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他环视了一下会场说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“请大家咬紧牙关，做最后的冲刺。”</a:t>
            </a:r>
            <a:endParaRPr lang="en-US" altLang="zh-CN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935990" y="319088"/>
            <a:ext cx="7499350" cy="6413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达标检测：下列标点使用是否正确？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96875" y="1570038"/>
            <a:ext cx="8229600" cy="4425950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  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连续问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句句用问号。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   听说你昨天考试了，咋样呀？考得挺好吧？进前十名了没？告诉我好么？你能不能快点呀？</a:t>
            </a:r>
          </a:p>
          <a:p>
            <a:pPr>
              <a:buNone/>
            </a:pPr>
            <a:r>
              <a:rPr lang="en-US" altLang="zh-CN" sz="2800" b="1" dirty="0">
                <a:latin typeface="黑体" panose="02010609060101010101" pitchFamily="49" charset="-122"/>
              </a:rPr>
              <a:t>  2.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选择问，句末用问号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前逗后问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  你是临场胆怯呢，还是身体不舒服呢？</a:t>
            </a:r>
            <a:endParaRPr lang="en-US" altLang="zh-CN" sz="2800" b="1" dirty="0"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  对于这样的青年，我们是应该支持他呢，还是应该指责他呢？</a:t>
            </a:r>
          </a:p>
        </p:txBody>
      </p:sp>
      <p:sp>
        <p:nvSpPr>
          <p:cNvPr id="67587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7588" name="矩形 23558"/>
          <p:cNvSpPr>
            <a:spLocks noTextEdit="1"/>
          </p:cNvSpPr>
          <p:nvPr/>
        </p:nvSpPr>
        <p:spPr>
          <a:xfrm>
            <a:off x="396875" y="0"/>
            <a:ext cx="201930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四、问号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2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6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66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92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charRg st="92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14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charRg st="114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85763" y="1341438"/>
            <a:ext cx="8229600" cy="4425950"/>
          </a:xfrm>
        </p:spPr>
        <p:txBody>
          <a:bodyPr vert="horz" wrap="square" lIns="91440" tIns="45720" rIns="91440" bIns="45720" anchor="t">
            <a:normAutofit fontScale="92500"/>
          </a:bodyPr>
          <a:lstStyle/>
          <a:p>
            <a:pPr>
              <a:buNone/>
            </a:pPr>
            <a:endParaRPr lang="en-US" altLang="zh-CN" sz="2800" dirty="0">
              <a:latin typeface="黑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倒装问，问号在句末。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latin typeface="黑体" panose="02010609060101010101" pitchFamily="49" charset="-122"/>
              </a:rPr>
              <a:t>  你去吗，张处长？</a:t>
            </a:r>
            <a:endParaRPr lang="en-US" altLang="zh-CN" sz="2800" dirty="0">
              <a:latin typeface="黑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表委婉语气的祈使句，句末也可以用问号。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latin typeface="黑体" panose="02010609060101010101" pitchFamily="49" charset="-122"/>
              </a:rPr>
              <a:t>  请您稍微挪一下凳子好吗？</a:t>
            </a:r>
            <a:endParaRPr lang="en-US" altLang="zh-CN" sz="2800" dirty="0">
              <a:latin typeface="黑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5.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有的句子含有谁、什么、怎么样等疑问词，</a:t>
            </a:r>
          </a:p>
          <a:p>
            <a:pPr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  但不是发问，不是疑问语气，是陈述句，应用句号。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latin typeface="黑体" panose="02010609060101010101" pitchFamily="49" charset="-122"/>
              </a:rPr>
              <a:t>  我没什么，可不知道人家怎么想。</a:t>
            </a:r>
            <a:r>
              <a:rPr lang="en-US" altLang="zh-CN" sz="2800" dirty="0">
                <a:latin typeface="黑体" panose="02010609060101010101" pitchFamily="49" charset="-122"/>
              </a:rPr>
              <a:t/>
            </a:r>
            <a:br>
              <a:rPr lang="en-US" altLang="zh-CN" sz="2800" dirty="0">
                <a:latin typeface="黑体" panose="02010609060101010101" pitchFamily="49" charset="-122"/>
              </a:rPr>
            </a:br>
            <a:endParaRPr lang="en-US" altLang="zh-CN" sz="2800" dirty="0">
              <a:latin typeface="黑体" panose="02010609060101010101" pitchFamily="49" charset="-122"/>
            </a:endParaRPr>
          </a:p>
        </p:txBody>
      </p:sp>
      <p:sp>
        <p:nvSpPr>
          <p:cNvPr id="68611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8612" name="矩形 24582"/>
          <p:cNvSpPr>
            <a:spLocks noTextEdit="1"/>
          </p:cNvSpPr>
          <p:nvPr/>
        </p:nvSpPr>
        <p:spPr>
          <a:xfrm>
            <a:off x="396875" y="0"/>
            <a:ext cx="201930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四、问号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文本占位符 62466"/>
          <p:cNvSpPr>
            <a:spLocks noGrp="1"/>
          </p:cNvSpPr>
          <p:nvPr>
            <p:ph idx="1"/>
          </p:nvPr>
        </p:nvSpPr>
        <p:spPr>
          <a:xfrm>
            <a:off x="859473" y="786130"/>
            <a:ext cx="8229600" cy="4425950"/>
          </a:xfr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口诀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第一注意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选择问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，全句末尾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才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用问。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第二注意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倒装问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，全句末尾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也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用问。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第三注意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连续问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每句末尾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都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用问。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第四注意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无疑问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，陈述语气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不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用问。</a:t>
            </a:r>
            <a:r>
              <a:rPr kumimoji="0" lang="zh-CN" altLang="en-US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16330" y="1339850"/>
            <a:ext cx="7936865" cy="4425950"/>
          </a:xfrm>
        </p:spPr>
        <p:txBody>
          <a:bodyPr vert="horz" wrap="square" lIns="91440" tIns="45720" rIns="91440" bIns="45720" anchor="t"/>
          <a:lstStyle/>
          <a:p>
            <a:pPr algn="just"/>
            <a:endParaRPr lang="en-US" altLang="zh-CN" sz="2800" b="1" dirty="0">
              <a:latin typeface="黑体" panose="02010609060101010101" pitchFamily="49" charset="-122"/>
            </a:endParaRPr>
          </a:p>
          <a:p>
            <a:pPr algn="just"/>
            <a:r>
              <a:rPr lang="en-US" altLang="zh-CN" sz="2800" b="1" dirty="0">
                <a:latin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</a:rPr>
              <a:t>我们应该研究一下，这件事究竟应该怎么办</a:t>
            </a:r>
            <a:r>
              <a:rPr lang="en-US" altLang="en-US" sz="2800" b="1" dirty="0">
                <a:latin typeface="黑体" panose="02010609060101010101" pitchFamily="49" charset="-122"/>
              </a:rPr>
              <a:t>?</a:t>
            </a:r>
          </a:p>
          <a:p>
            <a:pPr algn="just">
              <a:buNone/>
            </a:pPr>
            <a:endParaRPr lang="en-US" altLang="zh-CN" sz="2800" b="1" dirty="0">
              <a:latin typeface="黑体" panose="02010609060101010101" pitchFamily="49" charset="-122"/>
            </a:endParaRPr>
          </a:p>
          <a:p>
            <a:pPr algn="just"/>
            <a:r>
              <a:rPr lang="en-US" altLang="zh-CN" sz="2800" b="1" dirty="0">
                <a:latin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</a:rPr>
              <a:t>人们不得不思考，高科技的发展将导致艺术的沉沦？还是会迎来新时代的文艺复兴？</a:t>
            </a:r>
            <a:endParaRPr lang="en-US" altLang="zh-CN" sz="2800" b="1" dirty="0">
              <a:latin typeface="黑体" panose="02010609060101010101" pitchFamily="49" charset="-122"/>
            </a:endParaRPr>
          </a:p>
          <a:p>
            <a:pPr algn="just"/>
            <a:endParaRPr lang="zh-CN" altLang="en-US" sz="2800" b="1" dirty="0">
              <a:latin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</a:rPr>
              <a:t>安排工作了吗？这些新来的同事？</a:t>
            </a:r>
            <a:endParaRPr lang="en-US" altLang="zh-CN" sz="2800" b="1" dirty="0">
              <a:latin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</a:endParaRPr>
          </a:p>
        </p:txBody>
      </p:sp>
      <p:sp>
        <p:nvSpPr>
          <p:cNvPr id="70659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0660" name="文本框 25605"/>
          <p:cNvSpPr txBox="1"/>
          <p:nvPr/>
        </p:nvSpPr>
        <p:spPr>
          <a:xfrm>
            <a:off x="1239838" y="568325"/>
            <a:ext cx="184150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1629410" y="427038"/>
            <a:ext cx="7499350" cy="6413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达标检测：下列标点使用是否正确？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60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16013" y="1339850"/>
            <a:ext cx="7077075" cy="4425950"/>
          </a:xfrm>
        </p:spPr>
        <p:txBody>
          <a:bodyPr vert="horz" wrap="square" lIns="91440" tIns="45720" rIns="91440" bIns="45720" anchor="t"/>
          <a:lstStyle/>
          <a:p>
            <a:pPr algn="just"/>
            <a:endParaRPr lang="en-US" altLang="zh-CN" sz="2800" b="1" dirty="0">
              <a:latin typeface="黑体" panose="02010609060101010101" pitchFamily="49" charset="-122"/>
            </a:endParaRPr>
          </a:p>
          <a:p>
            <a:pPr algn="just"/>
            <a:r>
              <a:rPr lang="en-US" altLang="zh-CN" sz="2800" b="1" dirty="0">
                <a:latin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</a:rPr>
              <a:t>我们应该研究一下，这件事究竟应该怎么办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</a:rPr>
              <a:t>。</a:t>
            </a:r>
            <a:endParaRPr lang="en-US" altLang="en-US" sz="2800" b="1" dirty="0">
              <a:latin typeface="黑体" panose="02010609060101010101" pitchFamily="49" charset="-122"/>
            </a:endParaRPr>
          </a:p>
          <a:p>
            <a:pPr algn="just">
              <a:buNone/>
            </a:pPr>
            <a:endParaRPr lang="en-US" altLang="zh-CN" sz="2800" b="1" dirty="0">
              <a:latin typeface="黑体" panose="02010609060101010101" pitchFamily="49" charset="-122"/>
            </a:endParaRPr>
          </a:p>
          <a:p>
            <a:pPr algn="just"/>
            <a:r>
              <a:rPr lang="en-US" altLang="zh-CN" sz="2800" b="1" dirty="0">
                <a:latin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</a:rPr>
              <a:t>人们不得不思考，高科技的发展将导致艺术的沉沦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</a:rPr>
              <a:t>，</a:t>
            </a:r>
            <a:r>
              <a:rPr lang="zh-CN" altLang="en-US" sz="2800" b="1" dirty="0">
                <a:latin typeface="黑体" panose="02010609060101010101" pitchFamily="49" charset="-122"/>
              </a:rPr>
              <a:t>还是会迎来新时代的文艺复兴？</a:t>
            </a:r>
            <a:endParaRPr lang="en-US" altLang="zh-CN" sz="2800" b="1" dirty="0">
              <a:latin typeface="黑体" panose="02010609060101010101" pitchFamily="49" charset="-122"/>
            </a:endParaRPr>
          </a:p>
          <a:p>
            <a:pPr algn="just"/>
            <a:endParaRPr lang="zh-CN" altLang="en-US" sz="2800" b="1" dirty="0">
              <a:latin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</a:rPr>
              <a:t>安排工作了吗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</a:rPr>
              <a:t>，</a:t>
            </a:r>
            <a:r>
              <a:rPr lang="zh-CN" altLang="en-US" sz="2800" b="1" dirty="0">
                <a:latin typeface="黑体" panose="02010609060101010101" pitchFamily="49" charset="-122"/>
              </a:rPr>
              <a:t>这些新来的同事？</a:t>
            </a:r>
            <a:endParaRPr lang="en-US" altLang="zh-CN" sz="2800" b="1" dirty="0">
              <a:latin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</a:endParaRPr>
          </a:p>
        </p:txBody>
      </p:sp>
      <p:sp>
        <p:nvSpPr>
          <p:cNvPr id="70659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0660" name="文本框 25605"/>
          <p:cNvSpPr txBox="1"/>
          <p:nvPr/>
        </p:nvSpPr>
        <p:spPr>
          <a:xfrm>
            <a:off x="1239838" y="568325"/>
            <a:ext cx="184150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1614170" y="475933"/>
            <a:ext cx="7499350" cy="6413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达标检测：下列标点使用是否正确？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6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4425950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endParaRPr lang="en-US" altLang="zh-CN" sz="2800" b="1" dirty="0">
              <a:latin typeface="黑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直接、完全引用（被引用的部分的标点，也要在引号之内）。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毛主席教导我们说：“好好学习，天天向上。”</a:t>
            </a:r>
            <a:endParaRPr lang="en-US" altLang="zh-CN" sz="2800" b="1" dirty="0">
              <a:latin typeface="黑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间接，不完全引用时，点号放在引号外或不使用引号。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他始终认为“数风流人物，还看今朝”。</a:t>
            </a:r>
            <a:endParaRPr lang="en-US" altLang="zh-CN" sz="2800" b="1" dirty="0">
              <a:latin typeface="黑体" panose="02010609060101010101" pitchFamily="49" charset="-122"/>
            </a:endParaRPr>
          </a:p>
          <a:p>
            <a:pPr algn="just"/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引文不完整，或作为自己说的一段话时，句号在引号外。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徐悲鸿笔下的马正像评论家说的“形神俱备，充满生机”。</a:t>
            </a:r>
          </a:p>
          <a:p>
            <a:endParaRPr lang="en-US" altLang="zh-CN" sz="2800" b="1" dirty="0">
              <a:latin typeface="黑体" panose="02010609060101010101" pitchFamily="49" charset="-122"/>
            </a:endParaRPr>
          </a:p>
        </p:txBody>
      </p:sp>
      <p:sp>
        <p:nvSpPr>
          <p:cNvPr id="71683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2700338" y="185738"/>
            <a:ext cx="6829425" cy="126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 eaLnBrk="1" hangingPunct="1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是表示出文中引用部分的标点。</a:t>
            </a:r>
          </a:p>
        </p:txBody>
      </p:sp>
      <p:sp>
        <p:nvSpPr>
          <p:cNvPr id="71685" name="矩形 28678"/>
          <p:cNvSpPr>
            <a:spLocks noTextEdit="1"/>
          </p:cNvSpPr>
          <p:nvPr/>
        </p:nvSpPr>
        <p:spPr>
          <a:xfrm>
            <a:off x="385763" y="309563"/>
            <a:ext cx="205740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五、引号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 9318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dirty="0">
                <a:solidFill>
                  <a:srgbClr val="FF8C00"/>
                </a:solidFill>
                <a:latin typeface="+mj-lt"/>
                <a:ea typeface="黑体" panose="02010609060101010101" pitchFamily="49" charset="-122"/>
                <a:cs typeface="+mj-cs"/>
              </a:rPr>
              <a:t>引号口诀总结</a:t>
            </a:r>
          </a:p>
        </p:txBody>
      </p:sp>
      <p:sp>
        <p:nvSpPr>
          <p:cNvPr id="93187" name="文本占位符 93186"/>
          <p:cNvSpPr>
            <a:spLocks noGrp="1"/>
          </p:cNvSpPr>
          <p:nvPr>
            <p:ph sz="quarter" idx="10"/>
          </p:nvPr>
        </p:nvSpPr>
        <p:spPr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sng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引用之语未独立，标点符号引号外；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sng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引用之语能独立，标点符号引号里。</a:t>
            </a:r>
          </a:p>
        </p:txBody>
      </p:sp>
    </p:spTree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928662" y="414335"/>
            <a:ext cx="6923088" cy="1143000"/>
          </a:xfrm>
          <a:ln>
            <a:miter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标点符号分为点号与标号</a:t>
            </a:r>
          </a:p>
        </p:txBody>
      </p:sp>
      <p:sp>
        <p:nvSpPr>
          <p:cNvPr id="58371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158163" cy="65722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800" b="1" dirty="0">
                <a:solidFill>
                  <a:srgbClr val="A50021"/>
                </a:solidFill>
                <a:latin typeface="华文新魏" pitchFamily="2" charset="-122"/>
              </a:rPr>
              <a:t>点号主要是表示语言中的停顿和语气。</a:t>
            </a:r>
            <a:endParaRPr lang="en-US" altLang="zh-CN" sz="2800" b="1" dirty="0">
              <a:solidFill>
                <a:srgbClr val="A50021"/>
              </a:solidFill>
              <a:latin typeface="华文新魏" pitchFamily="2" charset="-122"/>
            </a:endParaRPr>
          </a:p>
          <a:p>
            <a:endParaRPr lang="zh-CN" altLang="en-US" sz="2800" b="1" dirty="0">
              <a:solidFill>
                <a:srgbClr val="A50021"/>
              </a:solidFill>
            </a:endParaRPr>
          </a:p>
        </p:txBody>
      </p:sp>
      <p:graphicFrame>
        <p:nvGraphicFramePr>
          <p:cNvPr id="58372" name="表格 58371"/>
          <p:cNvGraphicFramePr/>
          <p:nvPr>
            <p:custDataLst>
              <p:tags r:id="rId1"/>
            </p:custDataLst>
          </p:nvPr>
        </p:nvGraphicFramePr>
        <p:xfrm>
          <a:off x="700088" y="2060575"/>
          <a:ext cx="8158163" cy="1214438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20763"/>
                <a:gridCol w="1019175"/>
                <a:gridCol w="1019175"/>
                <a:gridCol w="1019175"/>
                <a:gridCol w="1020762"/>
                <a:gridCol w="1020763"/>
              </a:tblGrid>
              <a:tr h="6064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顿号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逗号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分号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句号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问号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叹号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冒号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形式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、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；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！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8401" name="表格 58400"/>
          <p:cNvGraphicFramePr/>
          <p:nvPr>
            <p:custDataLst>
              <p:tags r:id="rId2"/>
            </p:custDataLst>
          </p:nvPr>
        </p:nvGraphicFramePr>
        <p:xfrm>
          <a:off x="755650" y="3933825"/>
          <a:ext cx="8064500" cy="2139950"/>
        </p:xfrm>
        <a:graphic>
          <a:graphicData uri="http://schemas.openxmlformats.org/drawingml/2006/table">
            <a:tbl>
              <a:tblPr/>
              <a:tblGrid>
                <a:gridCol w="1008063"/>
                <a:gridCol w="1368425"/>
                <a:gridCol w="1008062"/>
                <a:gridCol w="1295400"/>
                <a:gridCol w="1944688"/>
                <a:gridCol w="1439862"/>
              </a:tblGrid>
              <a:tr h="854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破折号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括号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书名号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引号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省略号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形式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zh-CN" sz="2800" b="1" dirty="0">
                          <a:latin typeface="黑体" panose="02010609060101010101" pitchFamily="49" charset="-122"/>
                          <a:ea typeface="Times New Roman" panose="02020603050405020304" pitchFamily="18" charset="0"/>
                        </a:rPr>
                        <a:t>——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（）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en-US" altLang="zh-CN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》</a:t>
                      </a:r>
                      <a:endParaRPr lang="zh-CN" altLang="zh-CN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“”</a:t>
                      </a:r>
                      <a:endParaRPr lang="zh-CN" altLang="zh-CN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lang="en-US" altLang="zh-CN" sz="2800" b="1" dirty="0">
                          <a:latin typeface="黑体" panose="02010609060101010101" pitchFamily="49" charset="-122"/>
                          <a:ea typeface="Times New Roman" panose="02020603050405020304" pitchFamily="18" charset="0"/>
                        </a:rPr>
                        <a:t>…</a:t>
                      </a:r>
                      <a:endParaRPr lang="zh-CN" altLang="zh-CN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备注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占两格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endParaRPr lang="en-US" altLang="zh-CN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endParaRPr lang="en-US" altLang="zh-CN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右左上角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FontTx/>
                        <a:buNone/>
                      </a:pPr>
                      <a:r>
                        <a:rPr lang="zh-CN" altLang="en-US" sz="2800" b="1" dirty="0">
                          <a:latin typeface="黑体" panose="02010609060101010101" pitchFamily="49" charset="-122"/>
                          <a:cs typeface="Times New Roman" panose="02020603050405020304" pitchFamily="18" charset="0"/>
                        </a:rPr>
                        <a:t>占两格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431" name="矩形 5"/>
          <p:cNvSpPr/>
          <p:nvPr/>
        </p:nvSpPr>
        <p:spPr>
          <a:xfrm>
            <a:off x="781050" y="3275330"/>
            <a:ext cx="8316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A50021"/>
                </a:solidFill>
                <a:latin typeface="华文新魏" pitchFamily="2" charset="-122"/>
                <a:ea typeface="黑体" panose="02010609060101010101" pitchFamily="49" charset="-122"/>
              </a:rPr>
              <a:t>标号主要标明词语或句子的性质和作用。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16013" y="1268413"/>
            <a:ext cx="7181850" cy="4425950"/>
          </a:xfrm>
        </p:spPr>
        <p:txBody>
          <a:bodyPr vert="horz" wrap="square" lIns="91440" tIns="45720" rIns="91440" bIns="45720" anchor="t"/>
          <a:lstStyle/>
          <a:p>
            <a:pPr algn="just"/>
            <a:endParaRPr lang="en-US" altLang="zh-CN" sz="2800" b="1" dirty="0">
              <a:solidFill>
                <a:srgbClr val="0000CC"/>
              </a:solidFill>
              <a:latin typeface="微软雅黑" panose="020B0503020204020204" pitchFamily="34" charset="-122"/>
            </a:endParaRPr>
          </a:p>
          <a:p>
            <a:pPr algn="just"/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1.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现在，我才懂得“一寸光阴一寸金，寸金难买寸光阴。”这句话的真正含义。</a:t>
            </a:r>
          </a:p>
          <a:p>
            <a:pPr algn="just"/>
            <a:endParaRPr lang="en-US" altLang="zh-CN" sz="2800" b="1" dirty="0">
              <a:solidFill>
                <a:srgbClr val="0000CC"/>
              </a:solidFill>
              <a:latin typeface="华文新魏" pitchFamily="2" charset="-122"/>
            </a:endParaRPr>
          </a:p>
          <a:p>
            <a:pPr algn="just"/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2.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文科班绝不应该出现“阴盛阳衰”的现象。</a:t>
            </a:r>
          </a:p>
          <a:p>
            <a:pPr algn="just"/>
            <a:endParaRPr lang="zh-CN" altLang="en-US" sz="2800" b="1" dirty="0">
              <a:solidFill>
                <a:srgbClr val="0000CC"/>
              </a:solidFill>
              <a:latin typeface="华文新魏" pitchFamily="2" charset="-122"/>
            </a:endParaRPr>
          </a:p>
          <a:p>
            <a:pPr algn="just"/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3.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李白有诗云：“飞流直下三千尺，疑是银河落九天”。</a:t>
            </a:r>
          </a:p>
        </p:txBody>
      </p:sp>
      <p:sp>
        <p:nvSpPr>
          <p:cNvPr id="73731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1577023" y="495300"/>
            <a:ext cx="6260465" cy="5219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达标检测：判断下列标点使用是否正确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7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24268" y="1277303"/>
            <a:ext cx="7181850" cy="4425950"/>
          </a:xfrm>
        </p:spPr>
        <p:txBody>
          <a:bodyPr vert="horz" wrap="square" lIns="91440" tIns="45720" rIns="91440" bIns="45720" anchor="t"/>
          <a:lstStyle/>
          <a:p>
            <a:pPr algn="just"/>
            <a:endParaRPr lang="en-US" altLang="zh-CN" sz="2800" b="1" dirty="0">
              <a:solidFill>
                <a:srgbClr val="0000CC"/>
              </a:solidFill>
              <a:latin typeface="微软雅黑" panose="020B0503020204020204" pitchFamily="34" charset="-122"/>
            </a:endParaRPr>
          </a:p>
          <a:p>
            <a:pPr algn="just"/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1.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现在，我才懂得“一寸光阴一寸金，寸金难买寸光阴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这句话的真正含义。</a:t>
            </a:r>
          </a:p>
          <a:p>
            <a:pPr algn="just"/>
            <a:endParaRPr lang="en-US" altLang="zh-CN" sz="2800" b="1" dirty="0">
              <a:solidFill>
                <a:srgbClr val="0000CC"/>
              </a:solidFill>
              <a:latin typeface="华文新魏" pitchFamily="2" charset="-122"/>
            </a:endParaRPr>
          </a:p>
          <a:p>
            <a:pPr algn="just"/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2.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文科班绝不应该出现“阴盛阳衰”的现象。（正确）</a:t>
            </a:r>
          </a:p>
          <a:p>
            <a:pPr algn="just"/>
            <a:endParaRPr lang="zh-CN" altLang="en-US" sz="2800" b="1" dirty="0">
              <a:solidFill>
                <a:srgbClr val="0000CC"/>
              </a:solidFill>
              <a:latin typeface="华文新魏" pitchFamily="2" charset="-122"/>
            </a:endParaRPr>
          </a:p>
          <a:p>
            <a:pPr algn="just"/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3.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李白有诗云：“飞流直下三千尺，疑是银河落九天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sym typeface="+mn-ea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</a:rPr>
              <a:t>”</a:t>
            </a:r>
          </a:p>
        </p:txBody>
      </p:sp>
      <p:sp>
        <p:nvSpPr>
          <p:cNvPr id="73731" name="标题 1"/>
          <p:cNvSpPr txBox="1"/>
          <p:nvPr/>
        </p:nvSpPr>
        <p:spPr>
          <a:xfrm>
            <a:off x="2346643" y="494983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1293813" y="495300"/>
            <a:ext cx="6260465" cy="5219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达标检测：判断下列标点使用是否正确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7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77800" y="836930"/>
            <a:ext cx="8758555" cy="6099175"/>
          </a:xfrm>
        </p:spPr>
        <p:txBody>
          <a:bodyPr vert="horz" wrap="square" lIns="91440" tIns="45720" rIns="91440" bIns="45720" anchor="t"/>
          <a:lstStyle/>
          <a:p>
            <a:pPr algn="just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破折号后面表解释说明的部分（分说部分是总说部分的注释）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   我国的四大发明</a:t>
            </a:r>
            <a:r>
              <a:rPr lang="en-US" altLang="zh-CN" sz="2800" b="1" dirty="0">
                <a:latin typeface="黑体" panose="02010609060101010101" pitchFamily="49" charset="-122"/>
              </a:rPr>
              <a:t>——</a:t>
            </a:r>
            <a:r>
              <a:rPr lang="zh-CN" altLang="en-US" sz="2800" b="1" dirty="0">
                <a:latin typeface="黑体" panose="02010609060101010101" pitchFamily="49" charset="-122"/>
              </a:rPr>
              <a:t>火药、印刷术、指南针、造纸术，对世界历史发展有着伟大的贡献。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破折号与“是”“有”“即”等提示的词不能同时使用。</a:t>
            </a:r>
          </a:p>
          <a:p>
            <a:pPr algn="just"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    他的好朋友</a:t>
            </a:r>
            <a:r>
              <a:rPr lang="en-US" altLang="zh-CN" sz="2800" b="1" dirty="0">
                <a:latin typeface="黑体" panose="02010609060101010101" pitchFamily="49" charset="-122"/>
              </a:rPr>
              <a:t>——</a:t>
            </a:r>
            <a:r>
              <a:rPr lang="zh-CN" altLang="en-US" sz="2800" b="1" dirty="0">
                <a:latin typeface="黑体" panose="02010609060101010101" pitchFamily="49" charset="-122"/>
              </a:rPr>
              <a:t>王晓明，是一个活泼的男孩。</a:t>
            </a:r>
          </a:p>
          <a:p>
            <a:pPr algn="just">
              <a:buNone/>
            </a:pPr>
            <a:endParaRPr lang="zh-CN" altLang="en-US" sz="2800" b="1" dirty="0">
              <a:latin typeface="黑体" panose="02010609060101010101" pitchFamily="49" charset="-122"/>
            </a:endParaRPr>
          </a:p>
        </p:txBody>
      </p:sp>
      <p:sp>
        <p:nvSpPr>
          <p:cNvPr id="74755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3492500" y="427038"/>
            <a:ext cx="6329363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 eaLnBrk="1" hangingPunct="1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主要表示行文中的解释说明部分。</a:t>
            </a:r>
            <a:endParaRPr kumimoji="0" lang="zh-CN" altLang="en-US" sz="28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4757" name="矩形 33798"/>
          <p:cNvSpPr>
            <a:spLocks noTextEdit="1"/>
          </p:cNvSpPr>
          <p:nvPr/>
        </p:nvSpPr>
        <p:spPr>
          <a:xfrm>
            <a:off x="468313" y="96838"/>
            <a:ext cx="2524125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六、破折号</a:t>
            </a:r>
          </a:p>
        </p:txBody>
      </p:sp>
      <p:sp>
        <p:nvSpPr>
          <p:cNvPr id="74758" name="矩形 33799"/>
          <p:cNvSpPr/>
          <p:nvPr/>
        </p:nvSpPr>
        <p:spPr>
          <a:xfrm>
            <a:off x="323850" y="4508500"/>
            <a:ext cx="7994650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  破折号与“是”“有”等提示的词不能同时使用。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endParaRPr lang="zh-CN" altLang="en-US" sz="1400" dirty="0">
              <a:latin typeface="Franklin Gothic Book" pitchFamily="34" charset="0"/>
              <a:ea typeface="黑体" panose="02010609060101010101" pitchFamily="49" charset="-122"/>
            </a:endParaRPr>
          </a:p>
        </p:txBody>
      </p:sp>
      <p:sp>
        <p:nvSpPr>
          <p:cNvPr id="75778" name="标题 20481"/>
          <p:cNvSpPr>
            <a:spLocks noGrp="1"/>
          </p:cNvSpPr>
          <p:nvPr>
            <p:ph type="title" idx="4294967295"/>
          </p:nvPr>
        </p:nvSpPr>
        <p:spPr>
          <a:xfrm>
            <a:off x="0" y="-228600"/>
            <a:ext cx="7772400" cy="1143000"/>
          </a:xfrm>
        </p:spPr>
        <p:txBody>
          <a:bodyPr vert="horz" wrap="square" lIns="91440" tIns="45720" rIns="91440" bIns="45720" anchor="b"/>
          <a:lstStyle/>
          <a:p>
            <a:r>
              <a:rPr lang="zh-CN" altLang="en-US" dirty="0">
                <a:solidFill>
                  <a:srgbClr val="FF6600"/>
                </a:solidFill>
                <a:latin typeface="隶书" pitchFamily="49" charset="-122"/>
                <a:ea typeface="隶书" pitchFamily="49" charset="-122"/>
              </a:rPr>
              <a:t>破折号</a:t>
            </a:r>
            <a:r>
              <a:rPr lang="zh-CN" altLang="en-US" dirty="0"/>
              <a:t>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一般用法</a:t>
            </a:r>
            <a:r>
              <a:rPr lang="zh-CN" altLang="en-US" b="1" dirty="0">
                <a:latin typeface="宋体" panose="02010600030101010101" pitchFamily="2" charset="-122"/>
                <a:sym typeface="Arial" panose="020B0604020202020204" pitchFamily="34" charset="0"/>
              </a:rPr>
              <a:t>：</a:t>
            </a:r>
            <a:endParaRPr lang="zh-CN" altLang="en-US" dirty="0"/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4294967295"/>
          </p:nvPr>
        </p:nvSpPr>
        <p:spPr>
          <a:xfrm>
            <a:off x="700088" y="914400"/>
            <a:ext cx="8443912" cy="5610225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zh-CN" altLang="en-US" sz="2600" b="1" dirty="0"/>
              <a:t> </a:t>
            </a:r>
          </a:p>
          <a:p>
            <a:pPr>
              <a:lnSpc>
                <a:spcPct val="90000"/>
              </a:lnSpc>
            </a:pPr>
            <a:r>
              <a:rPr lang="zh-CN" altLang="en-US" sz="2600" b="1" dirty="0"/>
              <a:t>（</a:t>
            </a:r>
            <a:r>
              <a:rPr lang="en-US" altLang="zh-CN" sz="2600" b="1" dirty="0"/>
              <a:t>3</a:t>
            </a:r>
            <a:r>
              <a:rPr lang="zh-CN" altLang="en-US" sz="2600" b="1" dirty="0"/>
              <a:t>）</a:t>
            </a:r>
            <a:r>
              <a:rPr lang="zh-CN" altLang="en-US" sz="2800" b="1" dirty="0">
                <a:solidFill>
                  <a:srgbClr val="FF0000"/>
                </a:solidFill>
                <a:sym typeface="Arial" panose="020B0604020202020204" pitchFamily="34" charset="0"/>
              </a:rPr>
              <a:t>话题转换、转折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/>
              <a:t>“今天好热啊</a:t>
            </a:r>
            <a:r>
              <a:rPr lang="zh-CN" altLang="en-US" sz="2000" b="1" dirty="0">
                <a:solidFill>
                  <a:srgbClr val="FF0000"/>
                </a:solidFill>
              </a:rPr>
              <a:t>！——</a:t>
            </a:r>
            <a:r>
              <a:rPr lang="zh-CN" altLang="en-US" sz="2000" b="1" dirty="0"/>
              <a:t>你什么时候去上海？”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000" b="1" dirty="0"/>
              <a:t>　　　我本来不想去，可是俺婆婆非叫我再去看看他——有什么看头啊！</a:t>
            </a:r>
          </a:p>
          <a:p>
            <a:pPr>
              <a:lnSpc>
                <a:spcPct val="90000"/>
              </a:lnSpc>
              <a:buNone/>
            </a:pPr>
            <a:endParaRPr lang="zh-CN" altLang="en-US" sz="2000" b="1" dirty="0"/>
          </a:p>
          <a:p>
            <a:pPr>
              <a:lnSpc>
                <a:spcPct val="90000"/>
              </a:lnSpc>
            </a:pPr>
            <a:r>
              <a:rPr lang="zh-CN" altLang="en-US" sz="2600" b="1" dirty="0"/>
              <a:t>（</a:t>
            </a:r>
            <a:r>
              <a:rPr lang="en-US" altLang="zh-CN" sz="2600" b="1" dirty="0"/>
              <a:t>4</a:t>
            </a:r>
            <a:r>
              <a:rPr lang="zh-CN" altLang="en-US" sz="2600" b="1" dirty="0"/>
              <a:t>）</a:t>
            </a:r>
            <a:r>
              <a:rPr lang="zh-CN" altLang="en-US" sz="2800" b="1" dirty="0">
                <a:solidFill>
                  <a:srgbClr val="FF0000"/>
                </a:solidFill>
                <a:sym typeface="Arial" panose="020B0604020202020204" pitchFamily="34" charset="0"/>
              </a:rPr>
              <a:t>表说话的中断和延长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000" b="1" dirty="0">
                <a:latin typeface="宋体" panose="02010600030101010101" pitchFamily="2" charset="-122"/>
              </a:rPr>
              <a:t>“小林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——，</a:t>
            </a:r>
            <a:r>
              <a:rPr lang="zh-CN" altLang="en-US" sz="2000" b="1" dirty="0">
                <a:latin typeface="宋体" panose="02010600030101010101" pitchFamily="2" charset="-122"/>
              </a:rPr>
              <a:t>我来了！”他大喊着“呜——呜——”小男孩大声哭起来。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000" b="1" dirty="0">
                <a:latin typeface="宋体" panose="02010600030101010101" pitchFamily="2" charset="-122"/>
              </a:rPr>
              <a:t>　　　</a:t>
            </a:r>
            <a:r>
              <a:rPr lang="zh-CN" altLang="en-US" sz="2000" b="1" dirty="0"/>
              <a:t>那个时候在无锡的人，我倒问过，可是——（表示说话中断）</a:t>
            </a:r>
          </a:p>
          <a:p>
            <a:pPr>
              <a:lnSpc>
                <a:spcPct val="90000"/>
              </a:lnSpc>
              <a:buNone/>
            </a:pPr>
            <a:endParaRPr lang="zh-CN" altLang="en-US" sz="2000" b="1" dirty="0"/>
          </a:p>
          <a:p>
            <a:pPr>
              <a:lnSpc>
                <a:spcPct val="90000"/>
              </a:lnSpc>
              <a:buNone/>
            </a:pPr>
            <a:endParaRPr lang="zh-CN" altLang="en-US" sz="2000" b="1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55650" y="1233805"/>
            <a:ext cx="8384540" cy="5623560"/>
          </a:xfrm>
        </p:spPr>
        <p:txBody>
          <a:bodyPr vert="horz" wrap="square" lIns="91440" tIns="45720" rIns="91440" bIns="45720" anchor="t"/>
          <a:lstStyle/>
          <a:p>
            <a:pPr algn="just"/>
            <a:endParaRPr lang="en-US" altLang="zh-CN" sz="2800" b="1" dirty="0">
              <a:latin typeface="微软雅黑" panose="020B0503020204020204" pitchFamily="34" charset="-122"/>
            </a:endParaRPr>
          </a:p>
          <a:p>
            <a:pPr algn="just"/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句内括号要紧贴在被注释、补充的词语后。</a:t>
            </a:r>
          </a:p>
          <a:p>
            <a:pPr algn="just">
              <a:buNone/>
            </a:pPr>
            <a:r>
              <a:rPr lang="zh-CN" altLang="en-US" sz="2800" b="1" dirty="0">
                <a:latin typeface="华文新魏" pitchFamily="2" charset="-122"/>
              </a:rPr>
              <a:t>    可以说，除了诗（因为诗是最难翻译的），雨果</a:t>
            </a:r>
            <a:r>
              <a:rPr lang="en-US" altLang="zh-CN" sz="2800" b="1" dirty="0">
                <a:latin typeface="华文新魏" pitchFamily="2" charset="-122"/>
              </a:rPr>
              <a:t>……</a:t>
            </a:r>
          </a:p>
          <a:p>
            <a:pPr algn="just"/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句外括号是注释补充全句内容的，括号在整句的标点后。</a:t>
            </a:r>
          </a:p>
          <a:p>
            <a:pPr algn="just">
              <a:buNone/>
            </a:pPr>
            <a:r>
              <a:rPr lang="zh-CN" altLang="en-US" sz="2800" b="1" dirty="0">
                <a:latin typeface="华文新魏" pitchFamily="2" charset="-122"/>
              </a:rPr>
              <a:t>     各国人民间的和平万岁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</a:rPr>
              <a:t>！（</a:t>
            </a:r>
            <a:r>
              <a:rPr lang="zh-CN" altLang="en-US" sz="2800" b="1" dirty="0">
                <a:latin typeface="华文新魏" pitchFamily="2" charset="-122"/>
              </a:rPr>
              <a:t>长时间的鼓掌）打到战争的挑拨者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</a:rPr>
              <a:t>！（</a:t>
            </a:r>
            <a:r>
              <a:rPr lang="zh-CN" altLang="en-US" sz="2800" b="1" dirty="0">
                <a:latin typeface="华文新魏" pitchFamily="2" charset="-122"/>
              </a:rPr>
              <a:t>全场起立欢呼，掌声经久不息）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 algn="just"/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如果在被注释的词语后加标点，加在括号后。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 algn="just"/>
            <a:endParaRPr lang="en-US" altLang="zh-CN" sz="2800" b="1" dirty="0">
              <a:solidFill>
                <a:srgbClr val="C00000"/>
              </a:solidFill>
              <a:latin typeface="幼圆" pitchFamily="49" charset="-122"/>
            </a:endParaRPr>
          </a:p>
        </p:txBody>
      </p:sp>
      <p:sp>
        <p:nvSpPr>
          <p:cNvPr id="76803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内容占位符 5"/>
          <p:cNvSpPr txBox="1"/>
          <p:nvPr/>
        </p:nvSpPr>
        <p:spPr bwMode="auto">
          <a:xfrm>
            <a:off x="2357755" y="433705"/>
            <a:ext cx="6782435" cy="984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括号是表示文中的注释部分的标点，分为句内括号和句外括号。</a:t>
            </a:r>
            <a:endParaRPr kumimoji="0" lang="zh-CN" altLang="en-US" sz="28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6805" name="矩形 35846"/>
          <p:cNvSpPr>
            <a:spLocks noTextEdit="1"/>
          </p:cNvSpPr>
          <p:nvPr/>
        </p:nvSpPr>
        <p:spPr>
          <a:xfrm>
            <a:off x="300038" y="433388"/>
            <a:ext cx="205740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七、括号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内容占位符 5"/>
          <p:cNvSpPr>
            <a:spLocks noGrp="1"/>
          </p:cNvSpPr>
          <p:nvPr>
            <p:ph idx="1"/>
          </p:nvPr>
        </p:nvSpPr>
        <p:spPr>
          <a:xfrm>
            <a:off x="386080" y="1570355"/>
            <a:ext cx="8455660" cy="44259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省略号前是完整的句子，句末点号保留。</a:t>
            </a: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    他轻轻的哼起了</a:t>
            </a:r>
            <a:r>
              <a:rPr lang="en-US" altLang="zh-CN" sz="2800" b="1" dirty="0">
                <a:latin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</a:rPr>
              <a:t>摇篮曲</a:t>
            </a:r>
            <a:r>
              <a:rPr lang="en-US" altLang="zh-CN" sz="2800" b="1" dirty="0">
                <a:latin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</a:rPr>
              <a:t>：“月儿明，风儿静，树叶儿遮窗，啊</a:t>
            </a:r>
            <a:r>
              <a:rPr lang="en-US" altLang="zh-CN" sz="2800" b="1" dirty="0">
                <a:latin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</a:rPr>
              <a:t>”（非完整句子）</a:t>
            </a:r>
            <a:endParaRPr lang="en-US" altLang="zh-CN" sz="2800" b="1" dirty="0"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    总而言之：我不能去了，再见，我的蟋蟀！再见，我的木莲！</a:t>
            </a:r>
            <a:r>
              <a:rPr lang="en-US" altLang="zh-CN" sz="2800" b="1" dirty="0">
                <a:latin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（完整句子，保留前面点号）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省略号不能与“等”“等等”连用。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  去年荔枝、龙眼、柑橘</a:t>
            </a:r>
            <a:r>
              <a:rPr lang="en-US" altLang="zh-CN" sz="2800" b="1" dirty="0">
                <a:latin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</a:rPr>
              <a:t>产量大幅降低。</a:t>
            </a:r>
            <a:endParaRPr lang="en-US" altLang="zh-CN" sz="2800" b="1" dirty="0">
              <a:latin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</a:endParaRPr>
          </a:p>
        </p:txBody>
      </p:sp>
      <p:sp>
        <p:nvSpPr>
          <p:cNvPr id="77827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3059113" y="274638"/>
            <a:ext cx="6829425" cy="126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 eaLnBrk="1" hangingPunct="1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是标明文中省略内容的标号。</a:t>
            </a:r>
          </a:p>
          <a:p>
            <a:pPr marR="0" defTabSz="914400" eaLnBrk="1" hangingPunct="1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一般列举三项后才使用省略号。</a:t>
            </a:r>
          </a:p>
        </p:txBody>
      </p:sp>
      <p:sp>
        <p:nvSpPr>
          <p:cNvPr id="77829" name="矩形 39942"/>
          <p:cNvSpPr>
            <a:spLocks noTextEdit="1"/>
          </p:cNvSpPr>
          <p:nvPr/>
        </p:nvSpPr>
        <p:spPr>
          <a:xfrm>
            <a:off x="179388" y="398463"/>
            <a:ext cx="257175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八、省略号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2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charRg st="21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6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39">
                                            <p:txEl>
                                              <p:charRg st="60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109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939">
                                            <p:txEl>
                                              <p:charRg st="109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128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939">
                                            <p:txEl>
                                              <p:charRg st="128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内容占位符 5"/>
          <p:cNvSpPr>
            <a:spLocks noGrp="1"/>
          </p:cNvSpPr>
          <p:nvPr>
            <p:ph idx="1"/>
          </p:nvPr>
        </p:nvSpPr>
        <p:spPr>
          <a:xfrm>
            <a:off x="714375" y="1136650"/>
            <a:ext cx="7281863" cy="44259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标明书名、篇名、报刊名、剧作名、歌曲、名著、电影、电视剧、综艺节目等。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2800" b="1" dirty="0">
                <a:latin typeface="黑体" panose="02010609060101010101" pitchFamily="49" charset="-122"/>
              </a:rPr>
              <a:t> 《</a:t>
            </a:r>
            <a:r>
              <a:rPr lang="zh-CN" altLang="en-US" sz="2800" b="1" dirty="0">
                <a:latin typeface="黑体" panose="02010609060101010101" pitchFamily="49" charset="-122"/>
              </a:rPr>
              <a:t>红楼梦</a:t>
            </a:r>
            <a:r>
              <a:rPr lang="en-US" altLang="zh-CN" sz="2800" b="1" dirty="0">
                <a:latin typeface="黑体" panose="02010609060101010101" pitchFamily="49" charset="-122"/>
              </a:rPr>
              <a:t>》《</a:t>
            </a:r>
            <a:r>
              <a:rPr lang="zh-CN" altLang="en-US" sz="2800" b="1" dirty="0">
                <a:latin typeface="黑体" panose="02010609060101010101" pitchFamily="49" charset="-122"/>
              </a:rPr>
              <a:t>人民日报</a:t>
            </a:r>
            <a:r>
              <a:rPr lang="en-US" altLang="zh-CN" sz="2800" b="1" dirty="0">
                <a:latin typeface="黑体" panose="02010609060101010101" pitchFamily="49" charset="-122"/>
              </a:rPr>
              <a:t>》《</a:t>
            </a:r>
            <a:r>
              <a:rPr lang="zh-CN" altLang="en-US" sz="2800" b="1" dirty="0">
                <a:latin typeface="黑体" panose="02010609060101010101" pitchFamily="49" charset="-122"/>
              </a:rPr>
              <a:t>狼图腾</a:t>
            </a:r>
            <a:r>
              <a:rPr lang="en-US" altLang="zh-CN" sz="2800" b="1" dirty="0">
                <a:latin typeface="黑体" panose="02010609060101010101" pitchFamily="49" charset="-122"/>
              </a:rPr>
              <a:t>》</a:t>
            </a: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</a:rPr>
              <a:t>  影片</a:t>
            </a:r>
            <a:r>
              <a:rPr lang="en-US" altLang="zh-CN" sz="2800" b="1" dirty="0">
                <a:latin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</a:rPr>
              <a:t>拆弹部队</a:t>
            </a:r>
            <a:r>
              <a:rPr lang="en-US" altLang="zh-CN" sz="2800" b="1" dirty="0">
                <a:latin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</a:rPr>
              <a:t>获得本届奥斯卡“最佳影片奖”。</a:t>
            </a:r>
          </a:p>
          <a:p>
            <a:pPr>
              <a:buNone/>
            </a:pPr>
            <a:r>
              <a:rPr lang="en-US" altLang="zh-CN" sz="2800" b="1" dirty="0"/>
              <a:t> 《</a:t>
            </a:r>
            <a:r>
              <a:rPr lang="zh-CN" altLang="en-US" sz="2800" b="1" dirty="0">
                <a:latin typeface="黑体" panose="02010609060101010101" pitchFamily="49" charset="-122"/>
              </a:rPr>
              <a:t>奔跑吧兄弟</a:t>
            </a:r>
            <a:r>
              <a:rPr lang="en-US" altLang="zh-CN" sz="2800" b="1" dirty="0">
                <a:latin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</a:rPr>
              <a:t>是浙江卫视全新推出的大型户外竞技真人秀节目 。</a:t>
            </a:r>
          </a:p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书名号内还要加书名号时，外层用双书名号，内层用单书名号。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2800" b="1" dirty="0">
                <a:latin typeface="黑体" panose="02010609060101010101" pitchFamily="49" charset="-122"/>
              </a:rPr>
              <a:t>  《&lt;</a:t>
            </a:r>
            <a:r>
              <a:rPr lang="zh-CN" altLang="en-US" sz="2800" b="1" dirty="0">
                <a:latin typeface="黑体" panose="02010609060101010101" pitchFamily="49" charset="-122"/>
              </a:rPr>
              <a:t>合唱团</a:t>
            </a:r>
            <a:r>
              <a:rPr lang="en-US" altLang="zh-CN" sz="2800" b="1" dirty="0">
                <a:latin typeface="黑体" panose="02010609060101010101" pitchFamily="49" charset="-122"/>
              </a:rPr>
              <a:t>&gt;</a:t>
            </a:r>
            <a:r>
              <a:rPr lang="zh-CN" altLang="en-US" sz="2800" b="1" dirty="0">
                <a:latin typeface="黑体" panose="02010609060101010101" pitchFamily="49" charset="-122"/>
              </a:rPr>
              <a:t>创刊词</a:t>
            </a:r>
            <a:r>
              <a:rPr lang="en-US" altLang="zh-CN" sz="2800" b="1" dirty="0">
                <a:latin typeface="黑体" panose="02010609060101010101" pitchFamily="49" charset="-122"/>
              </a:rPr>
              <a:t>》</a:t>
            </a:r>
          </a:p>
        </p:txBody>
      </p:sp>
      <p:sp>
        <p:nvSpPr>
          <p:cNvPr id="78851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8852" name="矩形 40965"/>
          <p:cNvSpPr>
            <a:spLocks noTextEdit="1"/>
          </p:cNvSpPr>
          <p:nvPr/>
        </p:nvSpPr>
        <p:spPr>
          <a:xfrm>
            <a:off x="714375" y="0"/>
            <a:ext cx="257175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九、书名号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685800" y="381000"/>
            <a:ext cx="8462010" cy="1143000"/>
          </a:xfrm>
        </p:spPr>
        <p:txBody>
          <a:bodyPr vert="horz" wrap="square" lIns="91440" tIns="45720" rIns="91440" bIns="45720" anchor="b"/>
          <a:lstStyle/>
          <a:p>
            <a:r>
              <a:rPr lang="zh-CN" altLang="en-US" sz="4300" dirty="0">
                <a:solidFill>
                  <a:schemeClr val="bg2"/>
                </a:solidFill>
                <a:latin typeface="隶书" pitchFamily="49" charset="-122"/>
                <a:ea typeface="隶书" pitchFamily="49" charset="-122"/>
              </a:rPr>
              <a:t>十、感叹号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用于句末表强烈感情</a:t>
            </a:r>
            <a:r>
              <a:rPr lang="zh-CN" altLang="en-US" sz="3600" dirty="0"/>
              <a:t> </a:t>
            </a:r>
          </a:p>
        </p:txBody>
      </p:sp>
      <p:sp>
        <p:nvSpPr>
          <p:cNvPr id="24579" name="内容占位符 24578"/>
          <p:cNvSpPr>
            <a:spLocks noGrp="1"/>
          </p:cNvSpPr>
          <p:nvPr>
            <p:ph idx="1"/>
          </p:nvPr>
        </p:nvSpPr>
        <p:spPr>
          <a:xfrm>
            <a:off x="457835" y="1524000"/>
            <a:ext cx="8689975" cy="4114800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zh-CN" altLang="en-US" sz="2600" b="1" dirty="0">
                <a:solidFill>
                  <a:srgbClr val="FF0000"/>
                </a:solidFill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</a:rPr>
              <a:t>）如果有成份倒置，感叹号用在句末。</a:t>
            </a:r>
          </a:p>
          <a:p>
            <a:pPr marL="0" indent="0">
              <a:buNone/>
            </a:pPr>
            <a:r>
              <a:rPr lang="zh-CN" altLang="en-US" sz="2600" b="1" dirty="0">
                <a:solidFill>
                  <a:schemeClr val="bg2"/>
                </a:solidFill>
                <a:sym typeface="+mn-ea"/>
              </a:rPr>
              <a:t>   例：多美呀，秋天的北京！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600" b="1" dirty="0">
                <a:solidFill>
                  <a:srgbClr val="FF0000"/>
                </a:solidFill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</a:rPr>
              <a:t>）两个叹词连用，一般后一个用叹号，前一个用逗号。</a:t>
            </a:r>
          </a:p>
          <a:p>
            <a:pPr>
              <a:buNone/>
            </a:pPr>
            <a:r>
              <a:rPr lang="zh-CN" altLang="en-US" sz="2600" b="1" dirty="0">
                <a:solidFill>
                  <a:schemeClr val="bg2"/>
                </a:solidFill>
                <a:sym typeface="+mn-ea"/>
              </a:rPr>
              <a:t>   例：啊，啊！又到春天了！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600" b="1" dirty="0">
                <a:solidFill>
                  <a:schemeClr val="bg2"/>
                </a:solidFill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</a:rPr>
              <a:t>(3)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语气强烈的反问句有时可用感叹号。</a:t>
            </a:r>
            <a:endParaRPr lang="zh-CN" altLang="en-US" sz="26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600" b="1" dirty="0">
                <a:solidFill>
                  <a:schemeClr val="bg2"/>
                </a:solidFill>
                <a:latin typeface="宋体" panose="02010600030101010101" pitchFamily="2" charset="-122"/>
              </a:rPr>
              <a:t>   例：哎呀，你怎么不早说呢！</a:t>
            </a:r>
            <a:r>
              <a:rPr lang="zh-CN" altLang="en-US" sz="2600" dirty="0">
                <a:solidFill>
                  <a:schemeClr val="bg2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Text Box 4"/>
          <p:cNvSpPr txBox="1"/>
          <p:nvPr/>
        </p:nvSpPr>
        <p:spPr>
          <a:xfrm>
            <a:off x="1237615" y="1950720"/>
            <a:ext cx="675005" cy="2677160"/>
          </a:xfrm>
          <a:prstGeom prst="rect">
            <a:avLst/>
          </a:prstGeom>
          <a:solidFill>
            <a:srgbClr val="0000FF"/>
          </a:solidFill>
          <a:ln w="12700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vert="eaVert"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</a:rPr>
              <a:t>高</a:t>
            </a: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频</a:t>
            </a: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</a:rPr>
              <a:t>考点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1" name="AutoShape 5"/>
          <p:cNvSpPr/>
          <p:nvPr/>
        </p:nvSpPr>
        <p:spPr>
          <a:xfrm>
            <a:off x="2266950" y="981075"/>
            <a:ext cx="533400" cy="3733800"/>
          </a:xfrm>
          <a:prstGeom prst="leftBrace">
            <a:avLst>
              <a:gd name="adj1" fmla="val 58138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1142" name="Text Box 6"/>
          <p:cNvSpPr txBox="1"/>
          <p:nvPr/>
        </p:nvSpPr>
        <p:spPr>
          <a:xfrm>
            <a:off x="3132138" y="1196975"/>
            <a:ext cx="3352800" cy="579438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chemeClr val="bg1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</a:rPr>
              <a:t>问号的使用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91143" name="Text Box 7"/>
          <p:cNvSpPr txBox="1"/>
          <p:nvPr/>
        </p:nvSpPr>
        <p:spPr>
          <a:xfrm>
            <a:off x="3060700" y="2492375"/>
            <a:ext cx="5715000" cy="579438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chemeClr val="bg1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</a:rPr>
              <a:t>引号与相关点号的位置关系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91144" name="Text Box 8"/>
          <p:cNvSpPr txBox="1"/>
          <p:nvPr/>
        </p:nvSpPr>
        <p:spPr>
          <a:xfrm>
            <a:off x="3132138" y="3644900"/>
            <a:ext cx="5562600" cy="106680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chemeClr val="bg1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</a:rPr>
              <a:t>用句号、冒号、分号、逗号、顿号显示文章的层次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 bldLvl="0" animBg="1"/>
      <p:bldP spid="91142" grpId="0" bldLvl="0" animBg="1"/>
      <p:bldP spid="91143" grpId="0" bldLvl="0" animBg="1"/>
      <p:bldP spid="9114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4" descr="图片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995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4419600" cy="1143000"/>
          </a:xfrm>
        </p:spPr>
        <p:txBody>
          <a:bodyPr vert="horz" wrap="square" lIns="91440" tIns="45720" rIns="91440" bIns="45720" anchor="ctr"/>
          <a:lstStyle/>
          <a:p>
            <a:pPr algn="just" eaLnBrk="1" hangingPunct="1"/>
            <a:r>
              <a:rPr lang="zh-CN" altLang="en-US" sz="4800" b="1" dirty="0">
                <a:ea typeface="黑体" panose="02010609060101010101" pitchFamily="49" charset="-122"/>
              </a:rPr>
              <a:t>学习目标：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349500"/>
            <a:ext cx="7772400" cy="4114800"/>
          </a:xfr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1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、掌握标点符号的常用规则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    问号、顿号、引号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2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、明晰标点符号的易错点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3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、能正确使用并书写标点符号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258888" y="2133600"/>
            <a:ext cx="8515350" cy="4425950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400" b="1" dirty="0">
                <a:latin typeface="黑体" panose="02010609060101010101" pitchFamily="49" charset="-122"/>
              </a:rPr>
              <a:t>下列情况不用顿号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</a:rPr>
              <a:t>表概数的地方不用顿号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400" b="1" dirty="0">
                <a:latin typeface="黑体" panose="02010609060101010101" pitchFamily="49" charset="-122"/>
              </a:rPr>
              <a:t>  学校对面二三十米处是一个网吧。 </a:t>
            </a:r>
          </a:p>
          <a:p>
            <a:pPr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</a:rPr>
              <a:t>固定集合，约定俗成词语间不用顿号</a:t>
            </a:r>
            <a:endParaRPr lang="zh-CN" altLang="en-US" sz="2400" b="1" dirty="0"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400" b="1" dirty="0">
                <a:latin typeface="黑体" panose="02010609060101010101" pitchFamily="49" charset="-122"/>
              </a:rPr>
              <a:t> “省市领导” “城乡结合部”</a:t>
            </a:r>
          </a:p>
          <a:p>
            <a:pPr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</a:rPr>
              <a:t> 顿号和连词不能连用</a:t>
            </a:r>
          </a:p>
          <a:p>
            <a:pPr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</a:rPr>
              <a:t>（如“和” “或”“及” “与”等）</a:t>
            </a:r>
          </a:p>
          <a:p>
            <a:pPr>
              <a:buNone/>
            </a:pPr>
            <a:r>
              <a:rPr lang="zh-CN" altLang="en-US" sz="2400" b="1" dirty="0">
                <a:latin typeface="黑体" panose="02010609060101010101" pitchFamily="49" charset="-122"/>
              </a:rPr>
              <a:t>  我国科学、文化、艺术、卫生、教育和新闻出版业</a:t>
            </a:r>
          </a:p>
          <a:p>
            <a:pPr>
              <a:buNone/>
            </a:pPr>
            <a:r>
              <a:rPr lang="zh-CN" altLang="en-US" sz="2400" b="1" dirty="0">
                <a:latin typeface="黑体" panose="02010609060101010101" pitchFamily="49" charset="-122"/>
              </a:rPr>
              <a:t>  有了很大的发展。</a:t>
            </a:r>
            <a:endParaRPr lang="en-US" altLang="zh-CN" sz="2400" b="1" dirty="0">
              <a:latin typeface="黑体" panose="02010609060101010101" pitchFamily="49" charset="-122"/>
            </a:endParaRPr>
          </a:p>
          <a:p>
            <a:endParaRPr lang="zh-CN" altLang="en-US" sz="2400" b="1" dirty="0">
              <a:latin typeface="黑体" panose="02010609060101010101" pitchFamily="49" charset="-122"/>
            </a:endParaRPr>
          </a:p>
        </p:txBody>
      </p:sp>
      <p:sp>
        <p:nvSpPr>
          <p:cNvPr id="59395" name="标题 1"/>
          <p:cNvSpPr txBox="1"/>
          <p:nvPr/>
        </p:nvSpPr>
        <p:spPr>
          <a:xfrm>
            <a:off x="2357438" y="427038"/>
            <a:ext cx="67865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2071688" y="873125"/>
            <a:ext cx="6829425" cy="126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 eaLnBrk="1" hangingPunct="1">
              <a:buClrTx/>
              <a:buSzTx/>
              <a:defRPr/>
            </a:pP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是句中较短的并列词语之间的停顿，</a:t>
            </a:r>
            <a:endParaRPr kumimoji="0" lang="zh-CN" altLang="en-US" sz="2800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buClrTx/>
              <a:buSzTx/>
              <a:defRPr/>
            </a:pP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顿号表示的停顿比逗号小。</a:t>
            </a:r>
            <a:endParaRPr kumimoji="0" lang="zh-CN" altLang="en-US" sz="2800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9397" name="矩形 12294"/>
          <p:cNvSpPr>
            <a:spLocks noTextEdit="1"/>
          </p:cNvSpPr>
          <p:nvPr/>
        </p:nvSpPr>
        <p:spPr>
          <a:xfrm>
            <a:off x="300038" y="304800"/>
            <a:ext cx="205740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一、顿号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文本框 114689"/>
          <p:cNvSpPr txBox="1"/>
          <p:nvPr/>
        </p:nvSpPr>
        <p:spPr>
          <a:xfrm>
            <a:off x="1403350" y="1700213"/>
            <a:ext cx="5545138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　　</a:t>
            </a:r>
            <a:r>
              <a:rPr lang="zh-CN" altLang="en-US" sz="66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实战演习</a:t>
            </a:r>
          </a:p>
        </p:txBody>
      </p:sp>
      <p:sp>
        <p:nvSpPr>
          <p:cNvPr id="82947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endParaRPr lang="en-US" altLang="en-US" sz="140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标题 88065"/>
          <p:cNvSpPr>
            <a:spLocks noGrp="1"/>
          </p:cNvSpPr>
          <p:nvPr>
            <p:ph type="title"/>
          </p:nvPr>
        </p:nvSpPr>
        <p:spPr>
          <a:xfrm>
            <a:off x="684213" y="620713"/>
            <a:ext cx="777240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dirty="0">
                <a:solidFill>
                  <a:srgbClr val="FF8C00"/>
                </a:solidFill>
                <a:latin typeface="+mj-lt"/>
                <a:ea typeface="黑体" panose="02010609060101010101" pitchFamily="49" charset="-122"/>
                <a:cs typeface="+mj-cs"/>
              </a:rPr>
              <a:t>即学即练</a:t>
            </a:r>
          </a:p>
        </p:txBody>
      </p:sp>
      <p:sp>
        <p:nvSpPr>
          <p:cNvPr id="88067" name="文本占位符 88066"/>
          <p:cNvSpPr>
            <a:spLocks noGrp="1"/>
          </p:cNvSpPr>
          <p:nvPr>
            <p:ph sz="quarter" idx="10"/>
          </p:nvPr>
        </p:nvSpPr>
        <p:spPr>
          <a:xfrm>
            <a:off x="685800" y="1557338"/>
            <a:ext cx="7772400" cy="4538663"/>
          </a:xfr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下列句子顿号使用恰当的一项是（  ）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A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．大陆同胞、台湾、香港、澳门同胞，还有海外侨胞，都是中华民族的子孙。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B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．那个时候，他还只是一个十二、三岁的孩子，懂得什么</a:t>
            </a: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?</a:t>
            </a: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C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．可是更妙的是三五月明之夜，天是那样的蓝，几乎透明似的。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D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．你要好好学习英语、或者日语。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1" i="0" u="none" strike="noStrike" kern="0" cap="none" spc="0" normalizeH="0" baseline="0" noProof="1">
              <a:ln>
                <a:noFill/>
              </a:ln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88068" name="文本框 88067"/>
          <p:cNvSpPr txBox="1"/>
          <p:nvPr/>
        </p:nvSpPr>
        <p:spPr>
          <a:xfrm>
            <a:off x="2195513" y="2060575"/>
            <a:ext cx="8842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内容占位符 5"/>
          <p:cNvSpPr>
            <a:spLocks noGrp="1"/>
          </p:cNvSpPr>
          <p:nvPr>
            <p:ph sz="quarter" idx="10"/>
          </p:nvPr>
        </p:nvSpPr>
        <p:spPr>
          <a:xfrm>
            <a:off x="0" y="1196975"/>
            <a:ext cx="9138920" cy="4425950"/>
          </a:xfrm>
        </p:spPr>
        <p:txBody>
          <a:bodyPr vert="horz" wrap="square" lIns="91440" tIns="45720" rIns="91440" bIns="45720" anchor="t"/>
          <a:lstStyle/>
          <a:p>
            <a:pPr algn="just"/>
            <a:endParaRPr lang="en-US" altLang="zh-CN" sz="2800" b="1" dirty="0">
              <a:solidFill>
                <a:srgbClr val="0000CC"/>
              </a:solidFill>
              <a:latin typeface="微软雅黑" panose="020B0503020204020204" pitchFamily="34" charset="-122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1.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现在，我才懂得“一寸光阴一寸金，寸金难买寸光阴。”这句话的真正含义。</a:t>
            </a:r>
            <a:endParaRPr lang="en-US" altLang="zh-CN" sz="2800" b="1" dirty="0">
              <a:solidFill>
                <a:srgbClr val="0000CC"/>
              </a:solidFill>
              <a:latin typeface="华文新魏" pitchFamily="2" charset="-122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2.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文科班绝不应该出现“阴盛阳衰”的现象。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3.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李白有诗云：“飞流直下三千尺，疑是银河落九天”。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4.“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这个问题，”李明说</a:t>
            </a:r>
            <a:r>
              <a:rPr lang="en-US" altLang="zh-CN" sz="2800" b="1" dirty="0">
                <a:solidFill>
                  <a:srgbClr val="0000CC"/>
                </a:solidFill>
                <a:latin typeface="华文新魏" pitchFamily="2" charset="-122"/>
              </a:rPr>
              <a:t>:“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</a:rPr>
              <a:t>让我好好考虑考虑。”</a:t>
            </a:r>
            <a:endParaRPr lang="en-US" altLang="zh-CN" sz="2800" b="1" dirty="0">
              <a:solidFill>
                <a:srgbClr val="0000CC"/>
              </a:solidFill>
              <a:latin typeface="华文新魏" pitchFamily="2" charset="-122"/>
            </a:endParaRPr>
          </a:p>
        </p:txBody>
      </p:sp>
      <p:sp>
        <p:nvSpPr>
          <p:cNvPr id="84995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4996" name="文本框 90115"/>
          <p:cNvSpPr txBox="1"/>
          <p:nvPr/>
        </p:nvSpPr>
        <p:spPr>
          <a:xfrm>
            <a:off x="4075113" y="495300"/>
            <a:ext cx="311150" cy="51752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占位符 102401"/>
          <p:cNvSpPr>
            <a:spLocks noGrp="1"/>
          </p:cNvSpPr>
          <p:nvPr>
            <p:ph idx="1"/>
          </p:nvPr>
        </p:nvSpPr>
        <p:spPr>
          <a:xfrm>
            <a:off x="539750" y="621030"/>
            <a:ext cx="8603615" cy="495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r>
              <a:rPr lang="en-US" altLang="zh-CN" sz="2800" b="1" dirty="0"/>
              <a:t>1</a:t>
            </a:r>
            <a:r>
              <a:rPr lang="zh-CN" altLang="en-US" sz="2800" b="1" dirty="0"/>
              <a:t>、 下列句子标点符号使用有误的一项是</a:t>
            </a:r>
            <a:r>
              <a:rPr lang="en-US" altLang="zh-CN" sz="2800" b="1" dirty="0"/>
              <a:t>(    ) </a:t>
            </a: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分）（</a:t>
            </a:r>
            <a:r>
              <a:rPr lang="en-US" altLang="zh-CN" sz="2400" dirty="0"/>
              <a:t>2008</a:t>
            </a:r>
            <a:r>
              <a:rPr lang="zh-CN" altLang="en-US" sz="2400" dirty="0"/>
              <a:t>年杭州市中考试题）</a:t>
            </a:r>
          </a:p>
          <a:p>
            <a:r>
              <a:rPr lang="en-US" altLang="zh-CN" sz="2800" dirty="0"/>
              <a:t> A</a:t>
            </a:r>
            <a:r>
              <a:rPr lang="zh-CN" altLang="en-US" sz="2800" dirty="0"/>
              <a:t>、</a:t>
            </a:r>
            <a:r>
              <a:rPr lang="zh-CN" altLang="en-US" sz="2800" b="1" dirty="0"/>
              <a:t> 既然大自然赐予我们无比高贵的大脑，为何不带着希望，登上峰顶，去迎接朝阳呢？</a:t>
            </a:r>
          </a:p>
          <a:p>
            <a:r>
              <a:rPr lang="zh-CN" altLang="en-US" sz="2800" b="1" dirty="0"/>
              <a:t>Ｂ、建筑的美感是朦胧的，但又可以是明确的；建筑的美感是抽象的，但又可以是具体的。</a:t>
            </a:r>
          </a:p>
          <a:p>
            <a:r>
              <a:rPr lang="zh-CN" altLang="en-US" sz="2800" b="1" dirty="0"/>
              <a:t>Ｃ、市政府对西溪湿地综合保护二期工程设计方案提出了：“生态化、差异化、功能化”的要求。</a:t>
            </a:r>
            <a:endParaRPr lang="en-US" altLang="zh-CN" sz="2800" b="1" dirty="0"/>
          </a:p>
          <a:p>
            <a:r>
              <a:rPr lang="zh-CN" altLang="en-US" sz="2800" b="1" dirty="0"/>
              <a:t>Ｄ、文学作品，不论诗歌、散文、小说、戏曲，各有各的逻辑结构，都有培养思维能力的作用。</a:t>
            </a:r>
          </a:p>
          <a:p>
            <a:endParaRPr lang="zh-CN" altLang="en-US" sz="2800" b="1" dirty="0"/>
          </a:p>
        </p:txBody>
      </p:sp>
      <p:sp>
        <p:nvSpPr>
          <p:cNvPr id="86022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endParaRPr lang="zh-CN" altLang="en-US" sz="1400" dirty="0"/>
          </a:p>
        </p:txBody>
      </p:sp>
      <p:pic>
        <p:nvPicPr>
          <p:cNvPr id="86019" name="图片 102402" descr="line004_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78475"/>
            <a:ext cx="9144000" cy="127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5" name="文本框 102404"/>
          <p:cNvSpPr txBox="1"/>
          <p:nvPr/>
        </p:nvSpPr>
        <p:spPr>
          <a:xfrm>
            <a:off x="7524750" y="620713"/>
            <a:ext cx="43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chemeClr val="hlink"/>
                </a:solidFill>
                <a:latin typeface="Tahoma" panose="020B0604030504040204" pitchFamily="34" charset="0"/>
              </a:rPr>
              <a:t>C</a:t>
            </a:r>
          </a:p>
        </p:txBody>
      </p:sp>
      <p:sp>
        <p:nvSpPr>
          <p:cNvPr id="102406" name="椭圆 102405"/>
          <p:cNvSpPr/>
          <p:nvPr/>
        </p:nvSpPr>
        <p:spPr>
          <a:xfrm>
            <a:off x="2374900" y="3975100"/>
            <a:ext cx="215900" cy="292100"/>
          </a:xfrm>
          <a:prstGeom prst="ellipse">
            <a:avLst/>
          </a:prstGeom>
          <a:noFill/>
          <a:ln w="222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文本占位符 101377"/>
          <p:cNvSpPr>
            <a:spLocks noGrp="1"/>
          </p:cNvSpPr>
          <p:nvPr>
            <p:ph idx="1"/>
          </p:nvPr>
        </p:nvSpPr>
        <p:spPr>
          <a:xfrm>
            <a:off x="89535" y="304800"/>
            <a:ext cx="9054465" cy="65532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 选出标点符号使用正确的一项是（    ）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800" b="1" dirty="0"/>
              <a:t>   A </a:t>
            </a:r>
            <a:r>
              <a:rPr lang="zh-CN" altLang="en-US" sz="2800" b="1" dirty="0"/>
              <a:t>他，一个十三、四岁的孩子。</a:t>
            </a:r>
          </a:p>
          <a:p>
            <a:pPr>
              <a:lnSpc>
                <a:spcPct val="90000"/>
              </a:lnSpc>
            </a:pP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en-US" altLang="zh-CN" sz="2800" b="1" dirty="0"/>
          </a:p>
          <a:p>
            <a:pPr>
              <a:lnSpc>
                <a:spcPct val="90000"/>
              </a:lnSpc>
            </a:pPr>
            <a:r>
              <a:rPr lang="en-US" altLang="zh-CN" sz="2800" b="1" dirty="0"/>
              <a:t>B </a:t>
            </a:r>
            <a:r>
              <a:rPr lang="zh-CN" altLang="en-US" sz="2800" b="1" dirty="0"/>
              <a:t>像</a:t>
            </a:r>
            <a:r>
              <a:rPr lang="en-US" altLang="zh-CN" sz="2800" b="1" dirty="0"/>
              <a:t>《 </a:t>
            </a:r>
            <a:r>
              <a:rPr lang="zh-CN" altLang="en-US" sz="2800" b="1" dirty="0"/>
              <a:t>（论语）十则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这样的古代经典诗文，一定要能够背诵。</a:t>
            </a:r>
          </a:p>
          <a:p>
            <a:pPr>
              <a:lnSpc>
                <a:spcPct val="90000"/>
              </a:lnSpc>
            </a:pP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/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800" b="1" dirty="0"/>
              <a:t>C </a:t>
            </a:r>
            <a:r>
              <a:rPr lang="zh-CN" altLang="en-US" sz="2800" b="1" dirty="0"/>
              <a:t>我问那个买牡蛎的人：“应该付您多少钱，先生？”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800" b="1" dirty="0"/>
              <a:t>D “</a:t>
            </a:r>
            <a:r>
              <a:rPr lang="zh-CN" altLang="en-US" sz="2800" b="1" dirty="0"/>
              <a:t>吹面不寒杨柳风，”不错的，像母亲的手抚摸着你。</a:t>
            </a:r>
          </a:p>
          <a:p>
            <a:pPr>
              <a:lnSpc>
                <a:spcPct val="90000"/>
              </a:lnSpc>
            </a:pPr>
            <a:endParaRPr lang="zh-CN" altLang="en-US" sz="2800" b="1" dirty="0"/>
          </a:p>
        </p:txBody>
      </p:sp>
      <p:pic>
        <p:nvPicPr>
          <p:cNvPr id="87043" name="图片 101378" descr="line004_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45835"/>
            <a:ext cx="9144000" cy="81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4" name="矩形 101379"/>
          <p:cNvSpPr>
            <a:spLocks noTextEdit="1"/>
          </p:cNvSpPr>
          <p:nvPr/>
        </p:nvSpPr>
        <p:spPr>
          <a:xfrm rot="5400000">
            <a:off x="7581900" y="723900"/>
            <a:ext cx="2133600" cy="6858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典型题例</a:t>
            </a:r>
          </a:p>
        </p:txBody>
      </p:sp>
      <p:sp>
        <p:nvSpPr>
          <p:cNvPr id="101381" name="文本框 101380"/>
          <p:cNvSpPr txBox="1"/>
          <p:nvPr/>
        </p:nvSpPr>
        <p:spPr>
          <a:xfrm>
            <a:off x="609600" y="1137285"/>
            <a:ext cx="7696200" cy="1076325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FF00"/>
                </a:solidFill>
                <a:latin typeface="Arial" panose="020B0604020202020204" pitchFamily="34" charset="0"/>
              </a:rPr>
              <a:t>“十三”和“四”不是并列的，应直接说“十三四岁”</a:t>
            </a:r>
          </a:p>
        </p:txBody>
      </p:sp>
      <p:sp>
        <p:nvSpPr>
          <p:cNvPr id="101382" name="文本框 101381"/>
          <p:cNvSpPr txBox="1"/>
          <p:nvPr/>
        </p:nvSpPr>
        <p:spPr>
          <a:xfrm>
            <a:off x="1867535" y="3041015"/>
            <a:ext cx="6781800" cy="94615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书名号里还有书目名称时，里面要用单书名号，应写为“</a:t>
            </a:r>
            <a:r>
              <a:rPr lang="en-US" altLang="zh-CN" sz="2800" b="1" dirty="0">
                <a:solidFill>
                  <a:srgbClr val="FFFF00"/>
                </a:solidFill>
                <a:latin typeface="Arial" panose="020B0604020202020204" pitchFamily="34" charset="0"/>
              </a:rPr>
              <a:t>《&lt;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论语</a:t>
            </a:r>
            <a:r>
              <a:rPr lang="en-US" altLang="zh-CN" sz="2800" b="1" dirty="0">
                <a:solidFill>
                  <a:srgbClr val="FFFF00"/>
                </a:solidFill>
                <a:latin typeface="Arial" panose="020B0604020202020204" pitchFamily="34" charset="0"/>
              </a:rPr>
              <a:t>&gt;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十则</a:t>
            </a:r>
            <a:r>
              <a:rPr lang="en-US" altLang="zh-CN" sz="2800" b="1" dirty="0">
                <a:solidFill>
                  <a:srgbClr val="FFFF00"/>
                </a:solidFill>
                <a:latin typeface="Arial" panose="020B0604020202020204" pitchFamily="34" charset="0"/>
              </a:rPr>
              <a:t>》”</a:t>
            </a:r>
          </a:p>
        </p:txBody>
      </p:sp>
      <p:sp>
        <p:nvSpPr>
          <p:cNvPr id="101383" name="文本框 101382"/>
          <p:cNvSpPr txBox="1"/>
          <p:nvPr/>
        </p:nvSpPr>
        <p:spPr>
          <a:xfrm>
            <a:off x="2286000" y="5181600"/>
            <a:ext cx="5181600" cy="94615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FF00"/>
                </a:solidFill>
                <a:latin typeface="Arial" panose="020B0604020202020204" pitchFamily="34" charset="0"/>
              </a:rPr>
              <a:t>所引用的诗句没有独立成句，所以，逗号应该放在引号外面</a:t>
            </a:r>
          </a:p>
        </p:txBody>
      </p:sp>
      <p:sp>
        <p:nvSpPr>
          <p:cNvPr id="101384" name="文本框 101383"/>
          <p:cNvSpPr txBox="1"/>
          <p:nvPr/>
        </p:nvSpPr>
        <p:spPr>
          <a:xfrm>
            <a:off x="6948488" y="260350"/>
            <a:ext cx="43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chemeClr val="hlink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1" grpId="0" bldLvl="0" animBg="1"/>
      <p:bldP spid="101382" grpId="0" bldLvl="0" animBg="1"/>
      <p:bldP spid="101383" grpId="0" bldLvl="0" animBg="1"/>
      <p:bldP spid="10138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内容占位符 2"/>
          <p:cNvSpPr>
            <a:spLocks noGrp="1"/>
          </p:cNvSpPr>
          <p:nvPr>
            <p:ph sz="quarter" idx="4294967295"/>
          </p:nvPr>
        </p:nvSpPr>
        <p:spPr>
          <a:xfrm>
            <a:off x="549275" y="611188"/>
            <a:ext cx="8594725" cy="6249987"/>
          </a:xfrm>
        </p:spPr>
        <p:txBody>
          <a:bodyPr vert="horz" wrap="square" lIns="91440" tIns="45720" rIns="91440" bIns="45720" anchor="t"/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431800" lvl="0" indent="-431800" eaLnBrk="1">
              <a:lnSpc>
                <a:spcPts val="38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</a:rPr>
              <a:t>2</a:t>
            </a:r>
            <a:r>
              <a:rPr lang="zh-CN" altLang="en-US" b="1" dirty="0">
                <a:solidFill>
                  <a:srgbClr val="000000"/>
                </a:solidFill>
              </a:rPr>
              <a:t>．</a:t>
            </a:r>
            <a:r>
              <a:rPr lang="en-US" altLang="zh-CN" b="1" dirty="0">
                <a:solidFill>
                  <a:srgbClr val="000000"/>
                </a:solidFill>
              </a:rPr>
              <a:t>(2013·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山东卷</a:t>
            </a:r>
            <a:r>
              <a:rPr lang="en-US" altLang="zh-CN" b="1" dirty="0">
                <a:solidFill>
                  <a:srgbClr val="000000"/>
                </a:solidFill>
              </a:rPr>
              <a:t>)</a:t>
            </a:r>
            <a:r>
              <a:rPr lang="zh-CN" altLang="en-US" b="1" dirty="0">
                <a:solidFill>
                  <a:srgbClr val="000000"/>
                </a:solidFill>
              </a:rPr>
              <a:t>下列各句中，标点符号使用正确的一句是</a:t>
            </a:r>
            <a:endParaRPr lang="en-US" altLang="zh-CN" b="1" dirty="0">
              <a:solidFill>
                <a:srgbClr val="000000"/>
              </a:solidFill>
            </a:endParaRPr>
          </a:p>
          <a:p>
            <a:pPr marL="431800" lvl="0" indent="-431800" algn="r" eaLnBrk="1">
              <a:lnSpc>
                <a:spcPts val="38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</a:rPr>
              <a:t>(</a:t>
            </a:r>
            <a:r>
              <a:rPr lang="zh-CN" altLang="en-US" b="1" dirty="0">
                <a:solidFill>
                  <a:srgbClr val="000000"/>
                </a:solidFill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</a:rPr>
              <a:t>)</a:t>
            </a:r>
            <a:endParaRPr lang="zh-CN" altLang="en-US" b="1" dirty="0">
              <a:solidFill>
                <a:srgbClr val="000000"/>
              </a:solidFill>
            </a:endParaRPr>
          </a:p>
          <a:p>
            <a:pPr marL="431800" lvl="0" indent="-431800" eaLnBrk="1">
              <a:lnSpc>
                <a:spcPts val="38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</a:rPr>
              <a:t>	A</a:t>
            </a:r>
            <a:r>
              <a:rPr lang="zh-CN" altLang="en-US" b="1" dirty="0">
                <a:solidFill>
                  <a:srgbClr val="000000"/>
                </a:solidFill>
              </a:rPr>
              <a:t>．最近两天，京津地区、华北中南部、黄淮、江淮、</a:t>
            </a:r>
            <a:r>
              <a:rPr lang="en-US" altLang="zh-CN" b="1" dirty="0">
                <a:solidFill>
                  <a:srgbClr val="000000"/>
                </a:solidFill>
              </a:rPr>
              <a:t>	</a:t>
            </a:r>
            <a:r>
              <a:rPr lang="zh-CN" altLang="en-US" b="1" dirty="0">
                <a:solidFill>
                  <a:srgbClr val="000000"/>
                </a:solidFill>
              </a:rPr>
              <a:t>汉水流域、贵州等地的日平均气温达到了入夏以来的</a:t>
            </a:r>
            <a:r>
              <a:rPr lang="en-US" altLang="zh-CN" b="1" dirty="0">
                <a:solidFill>
                  <a:srgbClr val="000000"/>
                </a:solidFill>
              </a:rPr>
              <a:t>	</a:t>
            </a:r>
            <a:r>
              <a:rPr lang="zh-CN" altLang="en-US" b="1" dirty="0">
                <a:solidFill>
                  <a:srgbClr val="000000"/>
                </a:solidFill>
              </a:rPr>
              <a:t>最高值。</a:t>
            </a:r>
          </a:p>
          <a:p>
            <a:pPr marL="431800" lvl="0" indent="-431800" eaLnBrk="1">
              <a:lnSpc>
                <a:spcPts val="38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</a:rPr>
              <a:t>	B</a:t>
            </a:r>
            <a:r>
              <a:rPr lang="zh-CN" altLang="en-US" b="1" dirty="0">
                <a:solidFill>
                  <a:srgbClr val="000000"/>
                </a:solidFill>
              </a:rPr>
              <a:t>．</a:t>
            </a:r>
            <a:r>
              <a:rPr lang="en-US" altLang="zh-CN" b="1" dirty="0">
                <a:solidFill>
                  <a:srgbClr val="000000"/>
                </a:solidFill>
              </a:rPr>
              <a:t>《</a:t>
            </a:r>
            <a:r>
              <a:rPr lang="zh-CN" altLang="en-US" b="1" dirty="0">
                <a:solidFill>
                  <a:srgbClr val="000000"/>
                </a:solidFill>
              </a:rPr>
              <a:t>新民丛报</a:t>
            </a:r>
            <a:r>
              <a:rPr lang="en-US" altLang="zh-CN" b="1" dirty="0">
                <a:solidFill>
                  <a:srgbClr val="000000"/>
                </a:solidFill>
              </a:rPr>
              <a:t>》</a:t>
            </a:r>
            <a:r>
              <a:rPr lang="zh-CN" altLang="en-US" b="1" dirty="0">
                <a:solidFill>
                  <a:srgbClr val="000000"/>
                </a:solidFill>
              </a:rPr>
              <a:t>虽然名为</a:t>
            </a:r>
            <a:r>
              <a:rPr lang="en-US" altLang="zh-CN" b="1" dirty="0">
                <a:solidFill>
                  <a:srgbClr val="000000"/>
                </a:solidFill>
              </a:rPr>
              <a:t>“</a:t>
            </a:r>
            <a:r>
              <a:rPr lang="zh-CN" altLang="en-US" b="1" dirty="0">
                <a:solidFill>
                  <a:srgbClr val="000000"/>
                </a:solidFill>
              </a:rPr>
              <a:t>报</a:t>
            </a:r>
            <a:r>
              <a:rPr lang="en-US" altLang="zh-CN" b="1" dirty="0">
                <a:solidFill>
                  <a:srgbClr val="000000"/>
                </a:solidFill>
              </a:rPr>
              <a:t>”</a:t>
            </a:r>
            <a:r>
              <a:rPr lang="zh-CN" altLang="en-US" b="1" dirty="0">
                <a:solidFill>
                  <a:srgbClr val="000000"/>
                </a:solidFill>
              </a:rPr>
              <a:t>，其实却是期刊，是梁启</a:t>
            </a:r>
            <a:r>
              <a:rPr lang="en-US" altLang="zh-CN" b="1" dirty="0">
                <a:solidFill>
                  <a:srgbClr val="000000"/>
                </a:solidFill>
              </a:rPr>
              <a:t>	</a:t>
            </a:r>
            <a:r>
              <a:rPr lang="zh-CN" altLang="en-US" b="1" dirty="0">
                <a:solidFill>
                  <a:srgbClr val="000000"/>
                </a:solidFill>
              </a:rPr>
              <a:t>超等人于</a:t>
            </a:r>
            <a:r>
              <a:rPr lang="en-US" altLang="zh-CN" b="1" dirty="0">
                <a:solidFill>
                  <a:srgbClr val="000000"/>
                </a:solidFill>
              </a:rPr>
              <a:t>1902</a:t>
            </a:r>
            <a:r>
              <a:rPr lang="zh-CN" altLang="en-US" b="1" dirty="0">
                <a:solidFill>
                  <a:srgbClr val="000000"/>
                </a:solidFill>
              </a:rPr>
              <a:t>年在日本横滨创办的，曾产生过较大影</a:t>
            </a:r>
            <a:r>
              <a:rPr lang="en-US" altLang="zh-CN" b="1" dirty="0">
                <a:solidFill>
                  <a:srgbClr val="000000"/>
                </a:solidFill>
              </a:rPr>
              <a:t>	</a:t>
            </a:r>
            <a:r>
              <a:rPr lang="zh-CN" altLang="en-US" b="1" dirty="0">
                <a:solidFill>
                  <a:srgbClr val="000000"/>
                </a:solidFill>
              </a:rPr>
              <a:t>响。</a:t>
            </a:r>
          </a:p>
          <a:p>
            <a:pPr marL="431800" lvl="0" indent="-431800" eaLnBrk="1">
              <a:lnSpc>
                <a:spcPts val="38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</a:rPr>
              <a:t>	C</a:t>
            </a:r>
            <a:r>
              <a:rPr lang="zh-CN" altLang="en-US" b="1" dirty="0">
                <a:solidFill>
                  <a:srgbClr val="000000"/>
                </a:solidFill>
              </a:rPr>
              <a:t>．在市场竞争日益激烈的当下，他不得不认真思考公</a:t>
            </a:r>
            <a:r>
              <a:rPr lang="en-US" altLang="zh-CN" b="1" dirty="0">
                <a:solidFill>
                  <a:srgbClr val="000000"/>
                </a:solidFill>
              </a:rPr>
              <a:t>	</a:t>
            </a:r>
            <a:r>
              <a:rPr lang="zh-CN" altLang="en-US" b="1" dirty="0">
                <a:solidFill>
                  <a:srgbClr val="000000"/>
                </a:solidFill>
              </a:rPr>
              <a:t>司的业绩为什么会下滑，怎样才能打开产品的销路？</a:t>
            </a:r>
          </a:p>
          <a:p>
            <a:pPr marL="431800" lvl="0" indent="-431800" eaLnBrk="1">
              <a:lnSpc>
                <a:spcPts val="38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</a:rPr>
              <a:t>	D</a:t>
            </a:r>
            <a:r>
              <a:rPr lang="zh-CN" altLang="en-US" b="1" dirty="0">
                <a:solidFill>
                  <a:srgbClr val="000000"/>
                </a:solidFill>
              </a:rPr>
              <a:t>．新鲜大米，手感滑爽，米粒光洁，透明度好，腹白</a:t>
            </a:r>
            <a:r>
              <a:rPr lang="en-US" altLang="zh-CN" b="1" dirty="0">
                <a:solidFill>
                  <a:srgbClr val="000000"/>
                </a:solidFill>
              </a:rPr>
              <a:t>	</a:t>
            </a:r>
            <a:r>
              <a:rPr lang="zh-CN" altLang="en-US" b="1" dirty="0">
                <a:solidFill>
                  <a:srgbClr val="000000"/>
                </a:solidFill>
              </a:rPr>
              <a:t>很小</a:t>
            </a:r>
            <a:r>
              <a:rPr lang="en-US" altLang="zh-CN" b="1" dirty="0">
                <a:solidFill>
                  <a:srgbClr val="000000"/>
                </a:solidFill>
              </a:rPr>
              <a:t>(</a:t>
            </a:r>
            <a:r>
              <a:rPr lang="zh-CN" altLang="en-US" b="1" dirty="0">
                <a:solidFill>
                  <a:srgbClr val="000000"/>
                </a:solidFill>
              </a:rPr>
              <a:t>米粒上呈乳白色的部分</a:t>
            </a:r>
            <a:r>
              <a:rPr lang="en-US" altLang="zh-CN" b="1" dirty="0">
                <a:solidFill>
                  <a:srgbClr val="000000"/>
                </a:solidFill>
              </a:rPr>
              <a:t>)</a:t>
            </a:r>
            <a:r>
              <a:rPr lang="zh-CN" altLang="en-US" b="1" dirty="0">
                <a:solidFill>
                  <a:srgbClr val="000000"/>
                </a:solidFill>
              </a:rPr>
              <a:t>，做出的米饭清香可口。</a:t>
            </a:r>
            <a:endParaRPr lang="zh-CN" altLang="en-US" b="1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4294967295"/>
          </p:nvPr>
        </p:nvSpPr>
        <p:spPr>
          <a:xfrm>
            <a:off x="968375" y="1285875"/>
            <a:ext cx="8175625" cy="3929063"/>
          </a:xfrm>
        </p:spPr>
        <p:txBody>
          <a:bodyPr vert="horz" wrap="square" lIns="91440" tIns="45720" rIns="91440" bIns="45720" anchor="t"/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0" lvl="1" indent="0" eaLnBrk="1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zh-CN" altLang="en-US" sz="2400" b="1" dirty="0">
                <a:solidFill>
                  <a:srgbClr val="0000FF"/>
                </a:solidFill>
              </a:rPr>
              <a:t>　</a:t>
            </a:r>
            <a:r>
              <a:rPr lang="en-US" altLang="zh-CN" sz="2400" b="1" dirty="0">
                <a:solidFill>
                  <a:srgbClr val="0000FF"/>
                </a:solidFill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</a:rPr>
              <a:t>项，并列不当，“京津地区、华北中南部、黄淮、江淮、汉水流域、贵州等地</a:t>
            </a:r>
            <a:r>
              <a:rPr lang="en-US" altLang="zh-CN" sz="2400" b="1" dirty="0">
                <a:solidFill>
                  <a:srgbClr val="0000FF"/>
                </a:solidFill>
                <a:ea typeface="仿宋_GB2312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a typeface="仿宋_GB2312" pitchFamily="49" charset="-122"/>
              </a:rPr>
              <a:t>改为</a:t>
            </a:r>
            <a:r>
              <a:rPr lang="en-US" altLang="zh-CN" sz="2400" b="1" dirty="0">
                <a:solidFill>
                  <a:srgbClr val="0000FF"/>
                </a:solidFill>
                <a:ea typeface="仿宋_GB2312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ea typeface="仿宋_GB2312" pitchFamily="49" charset="-122"/>
              </a:rPr>
              <a:t>京津地区，华北中南部，黄淮、江淮、汉水流域，贵州等地</a:t>
            </a:r>
            <a:r>
              <a:rPr lang="en-US" altLang="zh-CN" sz="2400" b="1" dirty="0">
                <a:solidFill>
                  <a:srgbClr val="0000FF"/>
                </a:solidFill>
                <a:ea typeface="仿宋_GB2312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a typeface="仿宋_GB2312" pitchFamily="49" charset="-122"/>
              </a:rPr>
              <a:t>。</a:t>
            </a:r>
            <a:r>
              <a:rPr lang="en-US" altLang="zh-CN" sz="2400" b="1" dirty="0">
                <a:solidFill>
                  <a:srgbClr val="0000FF"/>
                </a:solidFill>
                <a:ea typeface="仿宋_GB2312" pitchFamily="49" charset="-122"/>
              </a:rPr>
              <a:t>C</a:t>
            </a:r>
            <a:r>
              <a:rPr lang="zh-CN" altLang="en-US" sz="2400" b="1" dirty="0">
                <a:solidFill>
                  <a:srgbClr val="0000FF"/>
                </a:solidFill>
                <a:ea typeface="仿宋_GB2312" pitchFamily="49" charset="-122"/>
              </a:rPr>
              <a:t>项，不是疑问语气，而是陈述语气，故最后的问号改为句号。</a:t>
            </a:r>
            <a:r>
              <a:rPr lang="en-US" altLang="zh-CN" sz="2400" b="1" dirty="0">
                <a:solidFill>
                  <a:srgbClr val="0000FF"/>
                </a:solidFill>
                <a:ea typeface="仿宋_GB2312" pitchFamily="49" charset="-122"/>
              </a:rPr>
              <a:t>D</a:t>
            </a:r>
            <a:r>
              <a:rPr lang="zh-CN" altLang="en-US" sz="2400" b="1" dirty="0">
                <a:solidFill>
                  <a:srgbClr val="0000FF"/>
                </a:solidFill>
                <a:ea typeface="仿宋_GB2312" pitchFamily="49" charset="-122"/>
              </a:rPr>
              <a:t>项，应把括号内容放在“腹白”的后面，解释成分要紧跟在被解释的词后面。</a:t>
            </a:r>
          </a:p>
          <a:p>
            <a:pPr marL="0" lvl="2" indent="0" eaLnBrk="1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r>
              <a:rPr lang="zh-CN" altLang="en-US" sz="2400" b="1" dirty="0">
                <a:solidFill>
                  <a:srgbClr val="FF0000"/>
                </a:solidFill>
              </a:rPr>
              <a:t>　</a:t>
            </a:r>
            <a:r>
              <a:rPr lang="en-US" altLang="zh-CN" sz="2400" b="1" dirty="0">
                <a:solidFill>
                  <a:srgbClr val="FF0000"/>
                </a:solidFill>
              </a:rPr>
              <a:t>B</a:t>
            </a:r>
            <a:endParaRPr lang="zh-CN" altLang="en-US" sz="2400" b="1" dirty="0">
              <a:solidFill>
                <a:srgbClr val="FF0000"/>
              </a:solidFill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"/>
          <p:cNvSpPr/>
          <p:nvPr/>
        </p:nvSpPr>
        <p:spPr>
          <a:xfrm>
            <a:off x="395288" y="1259840"/>
            <a:ext cx="8143875" cy="41541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66675" algn="l" defTabSz="914400" eaLnBrk="1" hangingPunct="1">
              <a:tabLst>
                <a:tab pos="266700" algn="l"/>
                <a:tab pos="1466850" algn="l"/>
                <a:tab pos="2628900" algn="l"/>
                <a:tab pos="3867150" algn="l"/>
                <a:tab pos="4800600" algn="l"/>
              </a:tabLs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．下列各句中，标点符号使用正确的一项是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6675" algn="l" defTabSz="914400" eaLnBrk="1" hangingPunct="1">
              <a:tabLst>
                <a:tab pos="266700" algn="l"/>
                <a:tab pos="1466850" algn="l"/>
                <a:tab pos="2628900" algn="l"/>
                <a:tab pos="3867150" algn="l"/>
                <a:tab pos="4800600" algn="l"/>
              </a:tabLs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A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．作家大都重视写作前的情感培养：有的借欣赏音乐进入情境；有的面对墙壁久久沉思；有的甚至跳起迪斯科来兴奋自己。</a:t>
            </a:r>
          </a:p>
          <a:p>
            <a:pPr indent="66675" algn="l" defTabSz="914400" eaLnBrk="1" hangingPunct="1">
              <a:tabLst>
                <a:tab pos="266700" algn="l"/>
                <a:tab pos="1466850" algn="l"/>
                <a:tab pos="2628900" algn="l"/>
                <a:tab pos="3867150" algn="l"/>
                <a:tab pos="4800600" algn="l"/>
              </a:tabLs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B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．农历新年的习俗可多啦，贴春联、挂年画、舞龙灯、放花炮、穿新衣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等等，到处呈现祥和、热闹的气氛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6675" algn="l" defTabSz="914400" eaLnBrk="1" hangingPunct="1">
              <a:tabLst>
                <a:tab pos="266700" algn="l"/>
                <a:tab pos="1466850" algn="l"/>
                <a:tab pos="2628900" algn="l"/>
                <a:tab pos="3867150" algn="l"/>
                <a:tab pos="4800600" algn="l"/>
              </a:tabLs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．小李见他笑得有点异样，就问：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怎么了？你。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</a:p>
          <a:p>
            <a:pPr indent="66675" algn="l" defTabSz="914400" eaLnBrk="1" hangingPunct="1">
              <a:tabLst>
                <a:tab pos="266700" algn="l"/>
                <a:tab pos="1466850" algn="l"/>
                <a:tab pos="2628900" algn="l"/>
                <a:tab pos="3867150" algn="l"/>
                <a:tab pos="4800600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他回答说：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没什么，别多心。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</a:p>
          <a:p>
            <a:pPr indent="66675" algn="l" defTabSz="914400" eaLnBrk="1" hangingPunct="1">
              <a:tabLst>
                <a:tab pos="266700" algn="l"/>
                <a:tab pos="1466850" algn="l"/>
                <a:tab pos="2628900" algn="l"/>
                <a:tab pos="3867150" algn="l"/>
                <a:tab pos="4800600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旧的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·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创世纪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中说：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神以自己的形象创造了人。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应当倒过来说才对，即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人以自己的形象创造了神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6675" algn="l" defTabSz="914400" eaLnBrk="1" hangingPunct="1">
              <a:tabLst>
                <a:tab pos="266700" algn="l"/>
                <a:tab pos="1466850" algn="l"/>
                <a:tab pos="2628900" algn="l"/>
                <a:tab pos="3867150" algn="l"/>
                <a:tab pos="4800600" algn="l"/>
              </a:tabLst>
            </a:pP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/>
          </p:cNvSpPr>
          <p:nvPr>
            <p:ph idx="1"/>
          </p:nvPr>
        </p:nvSpPr>
        <p:spPr>
          <a:xfrm>
            <a:off x="0" y="908050"/>
            <a:ext cx="8893175" cy="518795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</a:rPr>
              <a:t>4.</a:t>
            </a:r>
            <a:r>
              <a:rPr lang="zh-CN" altLang="en-US" sz="3600" b="1" dirty="0">
                <a:solidFill>
                  <a:srgbClr val="FF0000"/>
                </a:solidFill>
              </a:rPr>
              <a:t>概数约数不确切，中间也别带上顿。</a:t>
            </a:r>
            <a:r>
              <a:rPr lang="zh-CN" altLang="en-US" sz="2800" b="1" dirty="0"/>
              <a:t>（概数即约数，是不确切的数目，中间不能打顿号。）</a:t>
            </a:r>
            <a:br>
              <a:rPr lang="zh-CN" altLang="en-US" sz="2800" b="1" dirty="0"/>
            </a:br>
            <a:r>
              <a:rPr lang="zh-CN" altLang="en-US" sz="2800" b="1" dirty="0"/>
              <a:t>例：</a:t>
            </a:r>
            <a:br>
              <a:rPr lang="zh-CN" altLang="en-US" sz="2800" b="1" dirty="0"/>
            </a:br>
            <a:r>
              <a:rPr lang="en-US" altLang="zh-CN" sz="2800" dirty="0"/>
              <a:t>a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看上去十七八岁，一副瘦骨伶仃的样子。</a:t>
            </a:r>
            <a:br>
              <a:rPr lang="zh-CN" altLang="en-US" sz="2800" b="1" dirty="0"/>
            </a:br>
            <a:r>
              <a:rPr lang="en-US" altLang="zh-CN" sz="2800" b="1" dirty="0"/>
              <a:t>b.</a:t>
            </a:r>
            <a:r>
              <a:rPr lang="zh-CN" altLang="en-US" sz="2800" b="1" dirty="0"/>
              <a:t>小河对岸三四里外是浅山。</a:t>
            </a:r>
            <a:endParaRPr lang="en-US" altLang="zh-CN" sz="2800" b="1" dirty="0"/>
          </a:p>
          <a:p>
            <a:pPr eaLnBrk="1" hangingPunct="1"/>
            <a:r>
              <a:rPr lang="en-US" altLang="zh-CN" sz="2800" b="1" dirty="0"/>
              <a:t>C. </a:t>
            </a:r>
            <a:r>
              <a:rPr lang="zh-CN" altLang="en-US" sz="2800" b="1" dirty="0"/>
              <a:t>日本有的学校二三年级都开语法课。</a:t>
            </a:r>
            <a:r>
              <a:rPr lang="zh-CN" altLang="en-US" sz="3600" b="1" dirty="0"/>
              <a:t/>
            </a:r>
            <a:br>
              <a:rPr lang="zh-CN" altLang="en-US" sz="3600" b="1" dirty="0"/>
            </a:br>
            <a:r>
              <a:rPr lang="zh-CN" altLang="en-US" sz="3600" b="1" dirty="0"/>
              <a:t/>
            </a:r>
            <a:br>
              <a:rPr lang="zh-CN" altLang="en-US" sz="3600" b="1" dirty="0"/>
            </a:br>
            <a:endParaRPr lang="zh-CN" altLang="en-US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占位符 7170"/>
          <p:cNvSpPr>
            <a:spLocks noGrp="1"/>
          </p:cNvSpPr>
          <p:nvPr>
            <p:ph type="body" idx="4294967295"/>
          </p:nvPr>
        </p:nvSpPr>
        <p:spPr>
          <a:xfrm>
            <a:off x="47625" y="52388"/>
            <a:ext cx="9096375" cy="6821487"/>
          </a:xfr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较长的并列成份间可不用顿号而用逗号。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这翻滚的麦浪，这清清的河水，这大雁的歌唱，使年轻人深深陶醉了。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6</a:t>
            </a:r>
            <a:r>
              <a:rPr kumimoji="0" lang="zh-CN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. 如果并列词语中还有并列词语，为了分清层次，大的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并列词语之间要用逗号。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原子弹、氢弹的爆炸，人造卫星的发射、回收，标志着我国科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学技术的发展达到新的水平。</a:t>
            </a: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sz="24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7</a:t>
            </a:r>
            <a:r>
              <a:rPr kumimoji="0" lang="zh-CN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. 并列的成分后有语气词时，并列成分间要使用逗号。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    我们的院子里种了一些菊花啦，月季啦，山竹啦，美人蕉等好多花。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文本占位符 57346"/>
          <p:cNvSpPr>
            <a:spLocks noGrp="1"/>
          </p:cNvSpPr>
          <p:nvPr>
            <p:ph idx="1"/>
          </p:nvPr>
        </p:nvSpPr>
        <p:spPr>
          <a:xfrm>
            <a:off x="611188" y="1339850"/>
            <a:ext cx="8326438" cy="4114800"/>
          </a:xfr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下列句子顿号使用恰当的一项是（   ）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A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．原子弹、氢弹的爆炸，人造卫星的发射和回收，标志着我国科学技术的发展达到了新的水平。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B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．那个时候，他还只是一个十二、三岁的孩子，懂得什么</a:t>
            </a: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?</a:t>
            </a: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C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．可是更妙的是三、五月明之夜，天是那样的蓝，几乎透明似的。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D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．你要好好学习英语、或者日语。</a:t>
            </a:r>
          </a:p>
        </p:txBody>
      </p:sp>
      <p:sp>
        <p:nvSpPr>
          <p:cNvPr id="57348" name="文本框 57347"/>
          <p:cNvSpPr txBox="1"/>
          <p:nvPr/>
        </p:nvSpPr>
        <p:spPr>
          <a:xfrm>
            <a:off x="1073150" y="744538"/>
            <a:ext cx="2922588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达标检测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  <p:bldP spid="573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文本占位符 57346"/>
          <p:cNvSpPr>
            <a:spLocks noGrp="1"/>
          </p:cNvSpPr>
          <p:nvPr>
            <p:ph idx="1"/>
          </p:nvPr>
        </p:nvSpPr>
        <p:spPr>
          <a:xfrm>
            <a:off x="611188" y="1339850"/>
            <a:ext cx="8326438" cy="4114800"/>
          </a:xfr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下列句子顿号使用恰当的一项是（   ）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A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．原子弹、氢弹的爆炸，人造卫星的发射和回收，标志着我国科学技术的发展达到了新的水平。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B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．那个时候，他还只是一个十二、三岁的孩子，懂得什么</a:t>
            </a: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?</a:t>
            </a: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C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．可是更妙的是三、五月明之夜，天是那样的蓝，几乎透明似的。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/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D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．你要好好学习英语、或者日语。</a:t>
            </a:r>
          </a:p>
        </p:txBody>
      </p:sp>
      <p:sp>
        <p:nvSpPr>
          <p:cNvPr id="57348" name="文本框 57347"/>
          <p:cNvSpPr txBox="1"/>
          <p:nvPr/>
        </p:nvSpPr>
        <p:spPr>
          <a:xfrm>
            <a:off x="1073150" y="744538"/>
            <a:ext cx="2922588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达标检测</a:t>
            </a:r>
          </a:p>
        </p:txBody>
      </p:sp>
      <p:sp>
        <p:nvSpPr>
          <p:cNvPr id="2" name="矩形 1"/>
          <p:cNvSpPr/>
          <p:nvPr/>
        </p:nvSpPr>
        <p:spPr>
          <a:xfrm>
            <a:off x="7493635" y="5338445"/>
            <a:ext cx="8432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7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  <p:bldP spid="573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内容占位符 5"/>
          <p:cNvSpPr>
            <a:spLocks noGrp="1"/>
          </p:cNvSpPr>
          <p:nvPr>
            <p:ph idx="1"/>
          </p:nvPr>
        </p:nvSpPr>
        <p:spPr>
          <a:xfrm>
            <a:off x="671513" y="1700213"/>
            <a:ext cx="8229600" cy="4425950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注意事项：</a:t>
            </a:r>
          </a:p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</a:rPr>
              <a:t>前有逗号，后才能有分号。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</a:rPr>
              <a:t>这种作风，拿来律己，则害了自己；拿来教人，则害了别人；拿来指导革命，则害了革命。</a:t>
            </a:r>
          </a:p>
          <a:p>
            <a:r>
              <a:rPr lang="zh-CN" altLang="en-US" sz="2800" b="1" dirty="0">
                <a:sym typeface="Arial" panose="020B0604020202020204" pitchFamily="34" charset="0"/>
              </a:rPr>
              <a:t>他的神色，还是那么的安祥；他的举止，还是那么凝重。</a:t>
            </a:r>
          </a:p>
          <a:p>
            <a:r>
              <a:rPr lang="zh-CN" altLang="en-US" sz="2800" b="1" dirty="0">
                <a:sym typeface="Arial" panose="020B0604020202020204" pitchFamily="34" charset="0"/>
              </a:rPr>
              <a:t>侵略者的诺言，骗不了人；他们的武力，吓不倒人。</a:t>
            </a:r>
            <a:endParaRPr lang="zh-CN" altLang="en-US" sz="2800" b="1" dirty="0"/>
          </a:p>
          <a:p>
            <a:endParaRPr lang="zh-CN" altLang="en-US" sz="2800" b="1" dirty="0">
              <a:latin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</a:endParaRPr>
          </a:p>
        </p:txBody>
      </p:sp>
      <p:sp>
        <p:nvSpPr>
          <p:cNvPr id="63491" name="标题 1"/>
          <p:cNvSpPr txBox="1"/>
          <p:nvPr/>
        </p:nvSpPr>
        <p:spPr>
          <a:xfrm>
            <a:off x="2357438" y="427038"/>
            <a:ext cx="63293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/>
            <a:endParaRPr lang="zh-CN" altLang="en-US" sz="4800" dirty="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2071688" y="630238"/>
            <a:ext cx="6829425" cy="126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 eaLnBrk="1" hangingPunct="1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分号表示并列的句子之间的停顿。</a:t>
            </a:r>
            <a:endParaRPr kumimoji="0" lang="zh-CN" altLang="en-US" sz="28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buClrTx/>
              <a:buSzTx/>
              <a:defRPr/>
            </a:pPr>
            <a:endParaRPr kumimoji="0" lang="zh-CN" altLang="en-US" sz="28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3493" name="矩形 16390"/>
          <p:cNvSpPr>
            <a:spLocks noTextEdit="1"/>
          </p:cNvSpPr>
          <p:nvPr/>
        </p:nvSpPr>
        <p:spPr>
          <a:xfrm>
            <a:off x="52388" y="517525"/>
            <a:ext cx="2019300" cy="7429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二、分号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15361"/>
          <p:cNvSpPr>
            <a:spLocks noGrp="1"/>
          </p:cNvSpPr>
          <p:nvPr>
            <p:ph type="title"/>
          </p:nvPr>
        </p:nvSpPr>
        <p:spPr>
          <a:xfrm>
            <a:off x="483870" y="426403"/>
            <a:ext cx="7124700" cy="673100"/>
          </a:xfrm>
        </p:spPr>
        <p:txBody>
          <a:bodyPr vert="horz" wrap="square" lIns="91440" tIns="45720" rIns="91440" bIns="45720" anchor="b"/>
          <a:lstStyle/>
          <a:p>
            <a:r>
              <a:rPr lang="zh-CN" altLang="en-US" sz="3500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分号在复句中使用时注意以下两点：</a:t>
            </a:r>
          </a:p>
        </p:txBody>
      </p:sp>
      <p:sp>
        <p:nvSpPr>
          <p:cNvPr id="64515" name="内容占位符 15362"/>
          <p:cNvSpPr>
            <a:spLocks noGrp="1"/>
          </p:cNvSpPr>
          <p:nvPr>
            <p:ph idx="1"/>
          </p:nvPr>
        </p:nvSpPr>
        <p:spPr>
          <a:xfrm>
            <a:off x="250825" y="549275"/>
            <a:ext cx="8496300" cy="509905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zh-CN" altLang="en-US" sz="2600" dirty="0"/>
              <a:t>   </a:t>
            </a:r>
            <a:r>
              <a:rPr lang="zh-CN" altLang="en-US" sz="2600" b="1" dirty="0"/>
              <a:t>1.    张家界石峰林立，峭壁万仞；天子山居高临下，气势磅礴；索溪峪群峰环抱，雄壮高峻。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600" b="1" dirty="0">
                <a:solidFill>
                  <a:srgbClr val="FF0000"/>
                </a:solidFill>
              </a:rPr>
              <a:t>在分号与句号之间，分号与分号之间至少有一个逗号。</a:t>
            </a:r>
          </a:p>
          <a:p>
            <a:pPr>
              <a:lnSpc>
                <a:spcPct val="90000"/>
              </a:lnSpc>
              <a:buNone/>
            </a:pPr>
            <a:endParaRPr lang="zh-CN" altLang="en-US" sz="2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600" b="1" dirty="0"/>
              <a:t>   2.   我国年满十八岁的公民，不分民族、种族、性别、财产，都有选举权与被选举权；但是依法被剥夺政治权利者除外。</a:t>
            </a:r>
            <a:r>
              <a:rPr lang="zh-CN" altLang="en-US" b="1" dirty="0"/>
              <a:t> </a:t>
            </a:r>
            <a:r>
              <a:rPr lang="zh-CN" altLang="en-US" sz="2600" b="1" dirty="0"/>
              <a:t>（用“，”也可）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600" b="1" dirty="0">
                <a:solidFill>
                  <a:srgbClr val="FF0000"/>
                </a:solidFill>
              </a:rPr>
              <a:t>   在某些转折复句“但”前边可用分号。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600" b="1" dirty="0"/>
              <a:t>　</a:t>
            </a:r>
            <a:r>
              <a:rPr lang="en-US" altLang="zh-CN" sz="2600" b="1" dirty="0"/>
              <a:t>3</a:t>
            </a:r>
            <a:r>
              <a:rPr lang="zh-CN" altLang="en-US" sz="2600" b="1" dirty="0"/>
              <a:t>、经验告诉我们：天上的薄云，往往是天气晴朗的象征；那种低而厚密的云层，常常是阴雨风雪的预兆。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600" b="1" dirty="0"/>
              <a:t>（</a:t>
            </a:r>
            <a:r>
              <a:rPr lang="zh-CN" altLang="en-US" sz="2600" b="1" dirty="0">
                <a:solidFill>
                  <a:srgbClr val="FF0000"/>
                </a:solidFill>
              </a:rPr>
              <a:t>前头又用了冒号，那么分句内部也可用分号）</a:t>
            </a:r>
          </a:p>
          <a:p>
            <a:pPr>
              <a:lnSpc>
                <a:spcPct val="90000"/>
              </a:lnSpc>
            </a:pPr>
            <a:endParaRPr lang="zh-CN" altLang="en-US" sz="2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25421f4-fbc3-46d7-88ad-66615e7f6db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3e6e61a-c9f3-4ee5-83ac-f3d5f4f39de2}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2548</Words>
  <Application>Microsoft Office PowerPoint</Application>
  <PresentationFormat>全屏显示(4:3)</PresentationFormat>
  <Paragraphs>262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跋涉</vt:lpstr>
      <vt:lpstr>PowerPoint 演示文稿</vt:lpstr>
      <vt:lpstr>标点符号分为点号与标号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分号在复句中使用时注意以下两点：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引号口诀总结</vt:lpstr>
      <vt:lpstr>PowerPoint 演示文稿</vt:lpstr>
      <vt:lpstr>PowerPoint 演示文稿</vt:lpstr>
      <vt:lpstr>PowerPoint 演示文稿</vt:lpstr>
      <vt:lpstr>破折号 一般用法：</vt:lpstr>
      <vt:lpstr>PowerPoint 演示文稿</vt:lpstr>
      <vt:lpstr>PowerPoint 演示文稿</vt:lpstr>
      <vt:lpstr>PowerPoint 演示文稿</vt:lpstr>
      <vt:lpstr>十、感叹号：用于句末表强烈感情 </vt:lpstr>
      <vt:lpstr>PowerPoint 演示文稿</vt:lpstr>
      <vt:lpstr>学习目标：</vt:lpstr>
      <vt:lpstr>PowerPoint 演示文稿</vt:lpstr>
      <vt:lpstr>即学即练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hj</cp:lastModifiedBy>
  <cp:revision>194</cp:revision>
  <dcterms:created xsi:type="dcterms:W3CDTF">2004-02-12T12:15:00Z</dcterms:created>
  <dcterms:modified xsi:type="dcterms:W3CDTF">2020-11-26T07:56:25Z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2052-11.8.6.8556</vt:lpwstr>
  </property>
</Properties>
</file>