
<file path=[Content_Types].xml><?xml version="1.0" encoding="utf-8"?>
<Types xmlns="http://schemas.openxmlformats.org/package/2006/content-types">
  <Default Extension="png" ContentType="image/png"/>
  <Default Extension="jpeg" ContentType="image/jpe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432" r:id="rId3"/>
    <p:sldId id="431" r:id="rId4"/>
    <p:sldId id="260" r:id="rId5"/>
    <p:sldId id="502" r:id="rId6"/>
    <p:sldId id="510" r:id="rId7"/>
    <p:sldId id="513" r:id="rId8"/>
    <p:sldId id="512" r:id="rId9"/>
    <p:sldId id="537" r:id="rId10"/>
    <p:sldId id="511" r:id="rId11"/>
    <p:sldId id="515" r:id="rId12"/>
    <p:sldId id="514" r:id="rId13"/>
    <p:sldId id="517" r:id="rId14"/>
    <p:sldId id="518" r:id="rId15"/>
    <p:sldId id="519" r:id="rId16"/>
    <p:sldId id="505" r:id="rId17"/>
    <p:sldId id="520" r:id="rId18"/>
    <p:sldId id="522" r:id="rId19"/>
    <p:sldId id="521" r:id="rId20"/>
    <p:sldId id="523" r:id="rId21"/>
    <p:sldId id="524" r:id="rId22"/>
    <p:sldId id="525" r:id="rId23"/>
    <p:sldId id="538" r:id="rId24"/>
    <p:sldId id="526" r:id="rId25"/>
    <p:sldId id="528" r:id="rId26"/>
    <p:sldId id="529" r:id="rId27"/>
    <p:sldId id="530" r:id="rId28"/>
    <p:sldId id="531" r:id="rId29"/>
    <p:sldId id="539" r:id="rId30"/>
    <p:sldId id="533" r:id="rId31"/>
    <p:sldId id="540" r:id="rId32"/>
    <p:sldId id="534" r:id="rId33"/>
    <p:sldId id="541" r:id="rId34"/>
    <p:sldId id="535" r:id="rId35"/>
    <p:sldId id="542" r:id="rId36"/>
    <p:sldId id="536" r:id="rId37"/>
    <p:sldId id="544" r:id="rId38"/>
    <p:sldId id="545" r:id="rId39"/>
    <p:sldId id="580" r:id="rId40"/>
    <p:sldId id="465" r:id="rId41"/>
    <p:sldId id="546" r:id="rId42"/>
    <p:sldId id="548" r:id="rId43"/>
    <p:sldId id="547" r:id="rId44"/>
    <p:sldId id="554" r:id="rId45"/>
    <p:sldId id="549" r:id="rId46"/>
    <p:sldId id="550" r:id="rId47"/>
    <p:sldId id="551" r:id="rId48"/>
    <p:sldId id="552" r:id="rId49"/>
    <p:sldId id="553" r:id="rId50"/>
    <p:sldId id="500" r:id="rId51"/>
  </p:sldIdLst>
  <p:sldSz cx="12192000" cy="6858000"/>
  <p:notesSz cx="6797675" cy="99250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8000"/>
    <a:srgbClr val="00589A"/>
    <a:srgbClr val="CC0000"/>
    <a:srgbClr val="C0C0C0"/>
    <a:srgbClr val="B2B2B2"/>
    <a:srgbClr val="D3D4CE"/>
    <a:srgbClr val="FAFAFA"/>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67" d="100"/>
          <a:sy n="67" d="100"/>
        </p:scale>
        <p:origin x="568" y="52"/>
      </p:cViewPr>
      <p:guideLst>
        <p:guide orient="horz" pos="2124"/>
        <p:guide pos="3840"/>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notesMaster" Target="notesMasters/notesMaster1.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7976"/>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50443" y="0"/>
            <a:ext cx="2945659" cy="497976"/>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9427076"/>
            <a:ext cx="2945659" cy="497975"/>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50443" y="9427076"/>
            <a:ext cx="2945659" cy="497975"/>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7976"/>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50443" y="0"/>
            <a:ext cx="2945659" cy="497976"/>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6431"/>
            <a:ext cx="5438140" cy="3907988"/>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27076"/>
            <a:ext cx="2945659" cy="497975"/>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50443" y="9427076"/>
            <a:ext cx="2945659" cy="497975"/>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6.png"/><Relationship Id="rId3" Type="http://schemas.openxmlformats.org/officeDocument/2006/relationships/tags" Target="../tags/tag2.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image" Target="../media/image7.png"/><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7.png"/><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8.png"/><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image" Target="../media/image9.png"/><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userDrawn="1">
  <p:cSld name="1_节标题">
    <p:spTree>
      <p:nvGrpSpPr>
        <p:cNvPr id="1" name=""/>
        <p:cNvGrpSpPr/>
        <p:nvPr/>
      </p:nvGrpSpPr>
      <p:grpSpPr>
        <a:xfrm>
          <a:off x="0" y="0"/>
          <a:ext cx="0" cy="0"/>
          <a:chOff x="0" y="0"/>
          <a:chExt cx="0" cy="0"/>
        </a:xfrm>
      </p:grpSpPr>
      <p:sp>
        <p:nvSpPr>
          <p:cNvPr id="4" name="等腰三角形 3"/>
          <p:cNvSpPr/>
          <p:nvPr>
            <p:custDataLst>
              <p:tags r:id="rId2"/>
            </p:custDataLst>
          </p:nvPr>
        </p:nvSpPr>
        <p:spPr>
          <a:xfrm flipH="1" flipV="1">
            <a:off x="6834937" y="7260"/>
            <a:ext cx="5357061" cy="25762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9460755" y="0"/>
            <a:ext cx="2731245" cy="5066215"/>
          </a:xfrm>
          <a:prstGeom prst="rect">
            <a:avLst/>
          </a:prstGeom>
        </p:spPr>
      </p:pic>
      <p:sp>
        <p:nvSpPr>
          <p:cNvPr id="55" name="任意多边形: 形状 54"/>
          <p:cNvSpPr/>
          <p:nvPr>
            <p:custDataLst>
              <p:tags r:id="rId5"/>
            </p:custDataLst>
          </p:nvPr>
        </p:nvSpPr>
        <p:spPr>
          <a:xfrm rot="19013494">
            <a:off x="804537" y="3575330"/>
            <a:ext cx="114195" cy="2643673"/>
          </a:xfrm>
          <a:custGeom>
            <a:avLst/>
            <a:gdLst>
              <a:gd name="connsiteX0" fmla="*/ 114195 w 114195"/>
              <a:gd name="connsiteY0" fmla="*/ 0 h 2643673"/>
              <a:gd name="connsiteX1" fmla="*/ 114195 w 114195"/>
              <a:gd name="connsiteY1" fmla="*/ 2624992 h 2643673"/>
              <a:gd name="connsiteX2" fmla="*/ 0 w 114195"/>
              <a:gd name="connsiteY2" fmla="*/ 2643673 h 2643673"/>
              <a:gd name="connsiteX3" fmla="*/ 0 w 114195"/>
              <a:gd name="connsiteY3" fmla="*/ 122198 h 2643673"/>
            </a:gdLst>
            <a:ahLst/>
            <a:cxnLst>
              <a:cxn ang="0">
                <a:pos x="connsiteX0" y="connsiteY0"/>
              </a:cxn>
              <a:cxn ang="0">
                <a:pos x="connsiteX1" y="connsiteY1"/>
              </a:cxn>
              <a:cxn ang="0">
                <a:pos x="connsiteX2" y="connsiteY2"/>
              </a:cxn>
              <a:cxn ang="0">
                <a:pos x="connsiteX3" y="connsiteY3"/>
              </a:cxn>
            </a:cxnLst>
            <a:rect l="l" t="t" r="r" b="b"/>
            <a:pathLst>
              <a:path w="114195" h="2643673">
                <a:moveTo>
                  <a:pt x="114195" y="0"/>
                </a:moveTo>
                <a:lnTo>
                  <a:pt x="114195" y="2624992"/>
                </a:lnTo>
                <a:lnTo>
                  <a:pt x="0" y="2643673"/>
                </a:lnTo>
                <a:lnTo>
                  <a:pt x="0" y="1221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p:cNvSpPr/>
          <p:nvPr>
            <p:custDataLst>
              <p:tags r:id="rId6"/>
            </p:custDataLst>
          </p:nvPr>
        </p:nvSpPr>
        <p:spPr>
          <a:xfrm rot="19013494">
            <a:off x="697090" y="4175840"/>
            <a:ext cx="114195" cy="2329218"/>
          </a:xfrm>
          <a:custGeom>
            <a:avLst/>
            <a:gdLst>
              <a:gd name="connsiteX0" fmla="*/ 114195 w 114195"/>
              <a:gd name="connsiteY0" fmla="*/ 0 h 2329218"/>
              <a:gd name="connsiteX1" fmla="*/ 114195 w 114195"/>
              <a:gd name="connsiteY1" fmla="*/ 2319214 h 2329218"/>
              <a:gd name="connsiteX2" fmla="*/ 27813 w 114195"/>
              <a:gd name="connsiteY2" fmla="*/ 2329218 h 2329218"/>
              <a:gd name="connsiteX3" fmla="*/ 0 w 114195"/>
              <a:gd name="connsiteY3" fmla="*/ 2298791 h 2329218"/>
              <a:gd name="connsiteX4" fmla="*/ 0 w 114195"/>
              <a:gd name="connsiteY4" fmla="*/ 127736 h 2329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2329218">
                <a:moveTo>
                  <a:pt x="114195" y="0"/>
                </a:moveTo>
                <a:lnTo>
                  <a:pt x="114195" y="2319214"/>
                </a:lnTo>
                <a:lnTo>
                  <a:pt x="27813" y="2329218"/>
                </a:lnTo>
                <a:lnTo>
                  <a:pt x="0" y="2298791"/>
                </a:lnTo>
                <a:lnTo>
                  <a:pt x="0" y="1277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p:cNvSpPr/>
          <p:nvPr>
            <p:custDataLst>
              <p:tags r:id="rId7"/>
            </p:custDataLst>
          </p:nvPr>
        </p:nvSpPr>
        <p:spPr>
          <a:xfrm rot="19013494">
            <a:off x="588009" y="4770157"/>
            <a:ext cx="114195" cy="2031683"/>
          </a:xfrm>
          <a:custGeom>
            <a:avLst/>
            <a:gdLst>
              <a:gd name="connsiteX0" fmla="*/ 114195 w 114195"/>
              <a:gd name="connsiteY0" fmla="*/ 0 h 2031683"/>
              <a:gd name="connsiteX1" fmla="*/ 114195 w 114195"/>
              <a:gd name="connsiteY1" fmla="*/ 2015314 h 2031683"/>
              <a:gd name="connsiteX2" fmla="*/ 32998 w 114195"/>
              <a:gd name="connsiteY2" fmla="*/ 2031683 h 2031683"/>
              <a:gd name="connsiteX3" fmla="*/ 0 w 114195"/>
              <a:gd name="connsiteY3" fmla="*/ 1995216 h 2031683"/>
              <a:gd name="connsiteX4" fmla="*/ 0 w 114195"/>
              <a:gd name="connsiteY4" fmla="*/ 124974 h 2031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2031683">
                <a:moveTo>
                  <a:pt x="114195" y="0"/>
                </a:moveTo>
                <a:lnTo>
                  <a:pt x="114195" y="2015314"/>
                </a:lnTo>
                <a:lnTo>
                  <a:pt x="32998" y="2031683"/>
                </a:lnTo>
                <a:lnTo>
                  <a:pt x="0" y="1995216"/>
                </a:lnTo>
                <a:lnTo>
                  <a:pt x="0" y="1249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p:custDataLst>
              <p:tags r:id="rId8"/>
            </p:custDataLst>
          </p:nvPr>
        </p:nvSpPr>
        <p:spPr>
          <a:xfrm rot="13114061">
            <a:off x="195661" y="5569708"/>
            <a:ext cx="114195" cy="954066"/>
          </a:xfrm>
          <a:custGeom>
            <a:avLst/>
            <a:gdLst>
              <a:gd name="connsiteX0" fmla="*/ 114195 w 114195"/>
              <a:gd name="connsiteY0" fmla="*/ 954066 h 954066"/>
              <a:gd name="connsiteX1" fmla="*/ 1169 w 114195"/>
              <a:gd name="connsiteY1" fmla="*/ 941812 h 954066"/>
              <a:gd name="connsiteX2" fmla="*/ 0 w 114195"/>
              <a:gd name="connsiteY2" fmla="*/ 940342 h 954066"/>
              <a:gd name="connsiteX3" fmla="*/ 0 w 114195"/>
              <a:gd name="connsiteY3" fmla="*/ 0 h 954066"/>
              <a:gd name="connsiteX4" fmla="*/ 114195 w 114195"/>
              <a:gd name="connsiteY4" fmla="*/ 143215 h 954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954066">
                <a:moveTo>
                  <a:pt x="114195" y="954066"/>
                </a:moveTo>
                <a:lnTo>
                  <a:pt x="1169" y="941812"/>
                </a:lnTo>
                <a:lnTo>
                  <a:pt x="0" y="940342"/>
                </a:lnTo>
                <a:lnTo>
                  <a:pt x="0" y="0"/>
                </a:lnTo>
                <a:lnTo>
                  <a:pt x="114195" y="1432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p:cNvSpPr/>
          <p:nvPr>
            <p:custDataLst>
              <p:tags r:id="rId9"/>
            </p:custDataLst>
          </p:nvPr>
        </p:nvSpPr>
        <p:spPr>
          <a:xfrm rot="13114061">
            <a:off x="392473" y="5826001"/>
            <a:ext cx="114195" cy="1198786"/>
          </a:xfrm>
          <a:custGeom>
            <a:avLst/>
            <a:gdLst>
              <a:gd name="connsiteX0" fmla="*/ 114195 w 114195"/>
              <a:gd name="connsiteY0" fmla="*/ 1198786 h 1198786"/>
              <a:gd name="connsiteX1" fmla="*/ 1169 w 114195"/>
              <a:gd name="connsiteY1" fmla="*/ 1179710 h 1198786"/>
              <a:gd name="connsiteX2" fmla="*/ 0 w 114195"/>
              <a:gd name="connsiteY2" fmla="*/ 1177421 h 1198786"/>
              <a:gd name="connsiteX3" fmla="*/ 0 w 114195"/>
              <a:gd name="connsiteY3" fmla="*/ 91055 h 1198786"/>
              <a:gd name="connsiteX4" fmla="*/ 114195 w 114195"/>
              <a:gd name="connsiteY4" fmla="*/ 0 h 119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1198786">
                <a:moveTo>
                  <a:pt x="114195" y="1198786"/>
                </a:moveTo>
                <a:lnTo>
                  <a:pt x="1169" y="1179710"/>
                </a:lnTo>
                <a:lnTo>
                  <a:pt x="0" y="1177421"/>
                </a:lnTo>
                <a:lnTo>
                  <a:pt x="0" y="91055"/>
                </a:lnTo>
                <a:lnTo>
                  <a:pt x="11419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p:cNvSpPr/>
          <p:nvPr>
            <p:custDataLst>
              <p:tags r:id="rId10"/>
            </p:custDataLst>
          </p:nvPr>
        </p:nvSpPr>
        <p:spPr>
          <a:xfrm rot="13114061">
            <a:off x="774206" y="6129676"/>
            <a:ext cx="114195" cy="857436"/>
          </a:xfrm>
          <a:custGeom>
            <a:avLst/>
            <a:gdLst>
              <a:gd name="connsiteX0" fmla="*/ 114195 w 114195"/>
              <a:gd name="connsiteY0" fmla="*/ 857436 h 857436"/>
              <a:gd name="connsiteX1" fmla="*/ 1169 w 114195"/>
              <a:gd name="connsiteY1" fmla="*/ 838360 h 857436"/>
              <a:gd name="connsiteX2" fmla="*/ 0 w 114195"/>
              <a:gd name="connsiteY2" fmla="*/ 836071 h 857436"/>
              <a:gd name="connsiteX3" fmla="*/ 0 w 114195"/>
              <a:gd name="connsiteY3" fmla="*/ 91055 h 857436"/>
              <a:gd name="connsiteX4" fmla="*/ 114195 w 114195"/>
              <a:gd name="connsiteY4" fmla="*/ 0 h 85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857436">
                <a:moveTo>
                  <a:pt x="114195" y="857436"/>
                </a:moveTo>
                <a:lnTo>
                  <a:pt x="1169" y="838360"/>
                </a:lnTo>
                <a:lnTo>
                  <a:pt x="0" y="836071"/>
                </a:lnTo>
                <a:lnTo>
                  <a:pt x="0" y="91055"/>
                </a:lnTo>
                <a:lnTo>
                  <a:pt x="11419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0" name="组合 59"/>
          <p:cNvGrpSpPr/>
          <p:nvPr>
            <p:custDataLst>
              <p:tags r:id="rId11"/>
            </p:custDataLst>
          </p:nvPr>
        </p:nvGrpSpPr>
        <p:grpSpPr>
          <a:xfrm>
            <a:off x="1712800" y="4635950"/>
            <a:ext cx="1499948" cy="2494226"/>
            <a:chOff x="1712800" y="4635950"/>
            <a:chExt cx="1499948" cy="2494226"/>
          </a:xfrm>
        </p:grpSpPr>
        <p:sp>
          <p:nvSpPr>
            <p:cNvPr id="45" name="任意多边形: 形状 44"/>
            <p:cNvSpPr/>
            <p:nvPr>
              <p:custDataLst>
                <p:tags r:id="rId12"/>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p:cNvSpPr/>
            <p:nvPr>
              <p:custDataLst>
                <p:tags r:id="rId13"/>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1" name="组合 60"/>
          <p:cNvGrpSpPr/>
          <p:nvPr>
            <p:custDataLst>
              <p:tags r:id="rId14"/>
            </p:custDataLst>
          </p:nvPr>
        </p:nvGrpSpPr>
        <p:grpSpPr>
          <a:xfrm>
            <a:off x="2576721" y="4644851"/>
            <a:ext cx="1499948" cy="2494226"/>
            <a:chOff x="1712800" y="4635950"/>
            <a:chExt cx="1499948" cy="2494226"/>
          </a:xfrm>
        </p:grpSpPr>
        <p:sp>
          <p:nvSpPr>
            <p:cNvPr id="62" name="任意多边形: 形状 61"/>
            <p:cNvSpPr/>
            <p:nvPr>
              <p:custDataLst>
                <p:tags r:id="rId15"/>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p:cNvSpPr/>
            <p:nvPr>
              <p:custDataLst>
                <p:tags r:id="rId16"/>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0" name="标题 1"/>
          <p:cNvSpPr>
            <a:spLocks noGrp="1"/>
          </p:cNvSpPr>
          <p:nvPr>
            <p:ph type="title" hasCustomPrompt="1"/>
            <p:custDataLst>
              <p:tags r:id="rId17"/>
            </p:custDataLst>
          </p:nvPr>
        </p:nvSpPr>
        <p:spPr>
          <a:xfrm>
            <a:off x="3923470" y="2590806"/>
            <a:ext cx="5621060" cy="1082219"/>
          </a:xfrm>
        </p:spPr>
        <p:txBody>
          <a:bodyPr anchor="b">
            <a:normAutofit/>
          </a:bodyPr>
          <a:lstStyle>
            <a:lvl1pPr algn="l">
              <a:defRPr sz="4800" b="1" baseline="0">
                <a:solidFill>
                  <a:schemeClr val="tx1">
                    <a:lumMod val="85000"/>
                    <a:lumOff val="15000"/>
                  </a:schemeClr>
                </a:solidFill>
                <a:latin typeface="(使用中文字体)"/>
                <a:ea typeface="汉仪旗黑-85S" panose="00020600040101010101" pitchFamily="18" charset="-122"/>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18"/>
            </p:custDataLst>
          </p:nvPr>
        </p:nvSpPr>
        <p:spPr>
          <a:xfrm>
            <a:off x="3923470" y="3781884"/>
            <a:ext cx="5621060" cy="712852"/>
          </a:xfrm>
        </p:spPr>
        <p:txBody>
          <a:bodyPr anchor="t">
            <a:normAutofit/>
          </a:bodyPr>
          <a:lstStyle>
            <a:lvl1pPr marL="0" indent="0" algn="l">
              <a:lnSpc>
                <a:spcPct val="100000"/>
              </a:lnSpc>
              <a:buNone/>
              <a:defRPr sz="2800" baseline="0">
                <a:solidFill>
                  <a:schemeClr val="tx1">
                    <a:lumMod val="85000"/>
                    <a:lumOff val="15000"/>
                  </a:schemeClr>
                </a:solidFill>
                <a:latin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3" name="日期占位符 2"/>
          <p:cNvSpPr>
            <a:spLocks noGrp="1"/>
          </p:cNvSpPr>
          <p:nvPr>
            <p:ph type="dt" sz="half" idx="10"/>
            <p:custDataLst>
              <p:tags r:id="rId19"/>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20"/>
            </p:custDataLst>
          </p:nvPr>
        </p:nvSpPr>
        <p:spPr/>
        <p:txBody>
          <a:bodyPr/>
          <a:lstStyle/>
          <a:p>
            <a:endParaRPr lang="zh-CN" altLang="en-US" dirty="0"/>
          </a:p>
        </p:txBody>
      </p:sp>
      <p:sp>
        <p:nvSpPr>
          <p:cNvPr id="7" name="灯片编号占位符 6"/>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2" name="直角三角形 21"/>
          <p:cNvSpPr/>
          <p:nvPr>
            <p:custDataLst>
              <p:tags r:id="rId2"/>
            </p:custDataLst>
          </p:nvPr>
        </p:nvSpPr>
        <p:spPr>
          <a:xfrm flipV="1">
            <a:off x="0" y="-1"/>
            <a:ext cx="2427316" cy="1729048"/>
          </a:xfrm>
          <a:prstGeom prst="rtTriangle">
            <a:avLst/>
          </a:pr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custDataLst>
              <p:tags r:id="rId3"/>
            </p:custDataLst>
          </p:nvPr>
        </p:nvGrpSpPr>
        <p:grpSpPr>
          <a:xfrm>
            <a:off x="9759140" y="5048968"/>
            <a:ext cx="2834585" cy="1825657"/>
            <a:chOff x="5456060" y="1799045"/>
            <a:chExt cx="7866000" cy="5066215"/>
          </a:xfrm>
        </p:grpSpPr>
        <p:sp>
          <p:nvSpPr>
            <p:cNvPr id="14" name="等腰三角形 13"/>
            <p:cNvSpPr/>
            <p:nvPr>
              <p:custDataLst>
                <p:tags r:id="rId4"/>
              </p:custDataLst>
            </p:nvPr>
          </p:nvSpPr>
          <p:spPr>
            <a:xfrm flipH="1">
              <a:off x="6834938" y="4281714"/>
              <a:ext cx="5357061" cy="25762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custDataLst>
                <p:tags r:id="rId5"/>
              </p:custDataLst>
            </p:nvPr>
          </p:nvPicPr>
          <p:blipFill>
            <a:blip r:embed="rId6" cstate="print"/>
            <a:stretch>
              <a:fillRect/>
            </a:stretch>
          </p:blipFill>
          <p:spPr>
            <a:xfrm>
              <a:off x="9460756" y="1799045"/>
              <a:ext cx="2731245" cy="5066215"/>
            </a:xfrm>
            <a:prstGeom prst="rect">
              <a:avLst/>
            </a:prstGeom>
          </p:spPr>
        </p:pic>
        <p:sp>
          <p:nvSpPr>
            <p:cNvPr id="21" name="任意多边形: 形状 20"/>
            <p:cNvSpPr/>
            <p:nvPr>
              <p:custDataLst>
                <p:tags r:id="rId7"/>
              </p:custDataLst>
            </p:nvPr>
          </p:nvSpPr>
          <p:spPr>
            <a:xfrm rot="2783063" flipH="1">
              <a:off x="9331460" y="273444"/>
              <a:ext cx="115200" cy="7866000"/>
            </a:xfrm>
            <a:custGeom>
              <a:avLst/>
              <a:gdLst>
                <a:gd name="connsiteX0" fmla="*/ 114195 w 114195"/>
                <a:gd name="connsiteY0" fmla="*/ 0 h 7890428"/>
                <a:gd name="connsiteX1" fmla="*/ 0 w 114195"/>
                <a:gd name="connsiteY1" fmla="*/ 106626 h 7890428"/>
                <a:gd name="connsiteX2" fmla="*/ 0 w 114195"/>
                <a:gd name="connsiteY2" fmla="*/ 7768127 h 7890428"/>
                <a:gd name="connsiteX3" fmla="*/ 114195 w 114195"/>
                <a:gd name="connsiteY3" fmla="*/ 7890428 h 7890428"/>
              </a:gdLst>
              <a:ahLst/>
              <a:cxnLst>
                <a:cxn ang="0">
                  <a:pos x="connsiteX0" y="connsiteY0"/>
                </a:cxn>
                <a:cxn ang="0">
                  <a:pos x="connsiteX1" y="connsiteY1"/>
                </a:cxn>
                <a:cxn ang="0">
                  <a:pos x="connsiteX2" y="connsiteY2"/>
                </a:cxn>
                <a:cxn ang="0">
                  <a:pos x="connsiteX3" y="connsiteY3"/>
                </a:cxn>
              </a:cxnLst>
              <a:rect l="l" t="t" r="r" b="b"/>
              <a:pathLst>
                <a:path w="114195" h="7890428">
                  <a:moveTo>
                    <a:pt x="114195" y="0"/>
                  </a:moveTo>
                  <a:lnTo>
                    <a:pt x="0" y="106626"/>
                  </a:lnTo>
                  <a:lnTo>
                    <a:pt x="0" y="7768127"/>
                  </a:lnTo>
                  <a:lnTo>
                    <a:pt x="114195" y="78904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标题 1"/>
          <p:cNvSpPr>
            <a:spLocks noGrp="1"/>
          </p:cNvSpPr>
          <p:nvPr>
            <p:ph type="title"/>
            <p:custDataLst>
              <p:tags r:id="rId8"/>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lnSpc>
                <a:spcPct val="120000"/>
              </a:lnSpc>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lnSpc>
                <a:spcPct val="120000"/>
              </a:lnSpc>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lnSpc>
                <a:spcPct val="120000"/>
              </a:lnSpc>
              <a:defRPr/>
            </a:lvl1pPr>
          </a:lstStyle>
          <a:p>
            <a:fld id="{FABC47A4-756D-490B-A52F-7D9E2C9FC05F}"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20" name="直角三角形 19"/>
          <p:cNvSpPr/>
          <p:nvPr>
            <p:custDataLst>
              <p:tags r:id="rId2"/>
            </p:custDataLst>
          </p:nvPr>
        </p:nvSpPr>
        <p:spPr>
          <a:xfrm flipV="1">
            <a:off x="0" y="-1"/>
            <a:ext cx="2427316" cy="1729048"/>
          </a:xfrm>
          <a:prstGeom prst="rtTriangle">
            <a:avLst/>
          </a:pr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custDataLst>
              <p:tags r:id="rId3"/>
            </p:custDataLst>
          </p:nvPr>
        </p:nvGrpSpPr>
        <p:grpSpPr>
          <a:xfrm>
            <a:off x="9759140" y="5048968"/>
            <a:ext cx="2834585" cy="1825657"/>
            <a:chOff x="5456060" y="1799045"/>
            <a:chExt cx="7866000" cy="5066215"/>
          </a:xfrm>
        </p:grpSpPr>
        <p:sp>
          <p:nvSpPr>
            <p:cNvPr id="12" name="等腰三角形 11"/>
            <p:cNvSpPr/>
            <p:nvPr>
              <p:custDataLst>
                <p:tags r:id="rId4"/>
              </p:custDataLst>
            </p:nvPr>
          </p:nvSpPr>
          <p:spPr>
            <a:xfrm flipH="1">
              <a:off x="6834938" y="4281714"/>
              <a:ext cx="5357061" cy="25762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5"/>
              </p:custDataLst>
            </p:nvPr>
          </p:nvPicPr>
          <p:blipFill>
            <a:blip r:embed="rId6" cstate="print"/>
            <a:stretch>
              <a:fillRect/>
            </a:stretch>
          </p:blipFill>
          <p:spPr>
            <a:xfrm>
              <a:off x="9460756" y="1799045"/>
              <a:ext cx="2731245" cy="5066215"/>
            </a:xfrm>
            <a:prstGeom prst="rect">
              <a:avLst/>
            </a:prstGeom>
          </p:spPr>
        </p:pic>
        <p:sp>
          <p:nvSpPr>
            <p:cNvPr id="19" name="任意多边形: 形状 18"/>
            <p:cNvSpPr/>
            <p:nvPr>
              <p:custDataLst>
                <p:tags r:id="rId7"/>
              </p:custDataLst>
            </p:nvPr>
          </p:nvSpPr>
          <p:spPr>
            <a:xfrm rot="2783063" flipH="1">
              <a:off x="9331460" y="273444"/>
              <a:ext cx="115200" cy="7866000"/>
            </a:xfrm>
            <a:custGeom>
              <a:avLst/>
              <a:gdLst>
                <a:gd name="connsiteX0" fmla="*/ 114195 w 114195"/>
                <a:gd name="connsiteY0" fmla="*/ 0 h 7890428"/>
                <a:gd name="connsiteX1" fmla="*/ 0 w 114195"/>
                <a:gd name="connsiteY1" fmla="*/ 106626 h 7890428"/>
                <a:gd name="connsiteX2" fmla="*/ 0 w 114195"/>
                <a:gd name="connsiteY2" fmla="*/ 7768127 h 7890428"/>
                <a:gd name="connsiteX3" fmla="*/ 114195 w 114195"/>
                <a:gd name="connsiteY3" fmla="*/ 7890428 h 7890428"/>
              </a:gdLst>
              <a:ahLst/>
              <a:cxnLst>
                <a:cxn ang="0">
                  <a:pos x="connsiteX0" y="connsiteY0"/>
                </a:cxn>
                <a:cxn ang="0">
                  <a:pos x="connsiteX1" y="connsiteY1"/>
                </a:cxn>
                <a:cxn ang="0">
                  <a:pos x="connsiteX2" y="connsiteY2"/>
                </a:cxn>
                <a:cxn ang="0">
                  <a:pos x="connsiteX3" y="connsiteY3"/>
                </a:cxn>
              </a:cxnLst>
              <a:rect l="l" t="t" r="r" b="b"/>
              <a:pathLst>
                <a:path w="114195" h="7890428">
                  <a:moveTo>
                    <a:pt x="114195" y="0"/>
                  </a:moveTo>
                  <a:lnTo>
                    <a:pt x="0" y="106626"/>
                  </a:lnTo>
                  <a:lnTo>
                    <a:pt x="0" y="7768127"/>
                  </a:lnTo>
                  <a:lnTo>
                    <a:pt x="114195" y="78904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latin typeface="微软雅黑" panose="020B0503020204020204" charset="-122"/>
                <a:ea typeface="微软雅黑" panose="020B0503020204020204" charset="-122"/>
              </a:defRPr>
            </a:lvl1pPr>
            <a:lvl2pPr>
              <a:defRPr baseline="0">
                <a:latin typeface="微软雅黑" panose="020B0503020204020204" charset="-122"/>
                <a:ea typeface="微软雅黑" panose="020B0503020204020204" charset="-122"/>
              </a:defRPr>
            </a:lvl2pPr>
            <a:lvl3pPr>
              <a:defRPr baseline="0">
                <a:latin typeface="微软雅黑" panose="020B0503020204020204" charset="-122"/>
                <a:ea typeface="微软雅黑" panose="020B0503020204020204" charset="-122"/>
              </a:defRPr>
            </a:lvl3pPr>
            <a:lvl4pPr>
              <a:defRPr baseline="0">
                <a:latin typeface="微软雅黑" panose="020B0503020204020204" charset="-122"/>
                <a:ea typeface="微软雅黑" panose="020B0503020204020204" charset="-122"/>
              </a:defRPr>
            </a:lvl4pPr>
            <a:lvl5pPr>
              <a:defRPr baseline="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7" name="等腰三角形 6"/>
          <p:cNvSpPr/>
          <p:nvPr>
            <p:custDataLst>
              <p:tags r:id="rId2"/>
            </p:custDataLst>
          </p:nvPr>
        </p:nvSpPr>
        <p:spPr>
          <a:xfrm>
            <a:off x="2" y="4287154"/>
            <a:ext cx="5357061" cy="25762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0" y="1804485"/>
            <a:ext cx="2731245" cy="5066215"/>
          </a:xfrm>
          <a:prstGeom prst="rect">
            <a:avLst/>
          </a:prstGeom>
        </p:spPr>
      </p:pic>
      <p:sp>
        <p:nvSpPr>
          <p:cNvPr id="16" name="任意多边形: 形状 15"/>
          <p:cNvSpPr/>
          <p:nvPr>
            <p:custDataLst>
              <p:tags r:id="rId5"/>
            </p:custDataLst>
          </p:nvPr>
        </p:nvSpPr>
        <p:spPr>
          <a:xfrm rot="18816937">
            <a:off x="2723812" y="288353"/>
            <a:ext cx="114195" cy="7820842"/>
          </a:xfrm>
          <a:custGeom>
            <a:avLst/>
            <a:gdLst>
              <a:gd name="connsiteX0" fmla="*/ 114195 w 114195"/>
              <a:gd name="connsiteY0" fmla="*/ 0 h 7820842"/>
              <a:gd name="connsiteX1" fmla="*/ 114195 w 114195"/>
              <a:gd name="connsiteY1" fmla="*/ 7820842 h 7820842"/>
              <a:gd name="connsiteX2" fmla="*/ 0 w 114195"/>
              <a:gd name="connsiteY2" fmla="*/ 7700991 h 7820842"/>
              <a:gd name="connsiteX3" fmla="*/ 0 w 114195"/>
              <a:gd name="connsiteY3" fmla="*/ 106626 h 7820842"/>
            </a:gdLst>
            <a:ahLst/>
            <a:cxnLst>
              <a:cxn ang="0">
                <a:pos x="connsiteX0" y="connsiteY0"/>
              </a:cxn>
              <a:cxn ang="0">
                <a:pos x="connsiteX1" y="connsiteY1"/>
              </a:cxn>
              <a:cxn ang="0">
                <a:pos x="connsiteX2" y="connsiteY2"/>
              </a:cxn>
              <a:cxn ang="0">
                <a:pos x="connsiteX3" y="connsiteY3"/>
              </a:cxn>
            </a:cxnLst>
            <a:rect l="l" t="t" r="r" b="b"/>
            <a:pathLst>
              <a:path w="114195" h="7820842">
                <a:moveTo>
                  <a:pt x="114195" y="0"/>
                </a:moveTo>
                <a:lnTo>
                  <a:pt x="114195" y="7820842"/>
                </a:lnTo>
                <a:lnTo>
                  <a:pt x="0" y="7700991"/>
                </a:lnTo>
                <a:lnTo>
                  <a:pt x="0" y="1066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p:cNvGrpSpPr/>
          <p:nvPr>
            <p:custDataLst>
              <p:tags r:id="rId6"/>
            </p:custDataLst>
          </p:nvPr>
        </p:nvGrpSpPr>
        <p:grpSpPr>
          <a:xfrm flipH="1" flipV="1">
            <a:off x="8804620" y="-283031"/>
            <a:ext cx="1499948" cy="2494226"/>
            <a:chOff x="1712800" y="4635950"/>
            <a:chExt cx="1499948" cy="2494226"/>
          </a:xfrm>
        </p:grpSpPr>
        <p:sp>
          <p:nvSpPr>
            <p:cNvPr id="18" name="任意多边形: 形状 17"/>
            <p:cNvSpPr/>
            <p:nvPr>
              <p:custDataLst>
                <p:tags r:id="rId7"/>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p:cNvSpPr/>
            <p:nvPr>
              <p:custDataLst>
                <p:tags r:id="rId8"/>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2"/>
          <p:cNvSpPr/>
          <p:nvPr>
            <p:custDataLst>
              <p:tags r:id="rId9"/>
            </p:custDataLst>
          </p:nvPr>
        </p:nvSpPr>
        <p:spPr>
          <a:xfrm rot="3266646">
            <a:off x="7374284" y="1113743"/>
            <a:ext cx="1439231" cy="1175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custDataLst>
              <p:tags r:id="rId10"/>
            </p:custDataLst>
          </p:nvPr>
        </p:nvSpPr>
        <p:spPr>
          <a:xfrm rot="3266646">
            <a:off x="7419031" y="397499"/>
            <a:ext cx="1205704" cy="117549"/>
          </a:xfrm>
          <a:custGeom>
            <a:avLst/>
            <a:gdLst>
              <a:gd name="connsiteX0" fmla="*/ 0 w 1205704"/>
              <a:gd name="connsiteY0" fmla="*/ 117549 h 117549"/>
              <a:gd name="connsiteX1" fmla="*/ 84020 w 1205704"/>
              <a:gd name="connsiteY1" fmla="*/ 0 h 117549"/>
              <a:gd name="connsiteX2" fmla="*/ 1205704 w 1205704"/>
              <a:gd name="connsiteY2" fmla="*/ 0 h 117549"/>
              <a:gd name="connsiteX3" fmla="*/ 1205704 w 1205704"/>
              <a:gd name="connsiteY3" fmla="*/ 117549 h 117549"/>
            </a:gdLst>
            <a:ahLst/>
            <a:cxnLst>
              <a:cxn ang="0">
                <a:pos x="connsiteX0" y="connsiteY0"/>
              </a:cxn>
              <a:cxn ang="0">
                <a:pos x="connsiteX1" y="connsiteY1"/>
              </a:cxn>
              <a:cxn ang="0">
                <a:pos x="connsiteX2" y="connsiteY2"/>
              </a:cxn>
              <a:cxn ang="0">
                <a:pos x="connsiteX3" y="connsiteY3"/>
              </a:cxn>
            </a:cxnLst>
            <a:rect l="l" t="t" r="r" b="b"/>
            <a:pathLst>
              <a:path w="1205704" h="117549">
                <a:moveTo>
                  <a:pt x="0" y="117549"/>
                </a:moveTo>
                <a:lnTo>
                  <a:pt x="84020" y="0"/>
                </a:lnTo>
                <a:lnTo>
                  <a:pt x="1205704" y="0"/>
                </a:lnTo>
                <a:lnTo>
                  <a:pt x="1205704" y="11754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1"/>
          <p:cNvSpPr>
            <a:spLocks noGrp="1"/>
          </p:cNvSpPr>
          <p:nvPr>
            <p:ph type="ctrTitle" hasCustomPrompt="1"/>
            <p:custDataLst>
              <p:tags r:id="rId11"/>
            </p:custDataLst>
          </p:nvPr>
        </p:nvSpPr>
        <p:spPr>
          <a:xfrm>
            <a:off x="5085759" y="2349886"/>
            <a:ext cx="5968684" cy="2158229"/>
          </a:xfrm>
        </p:spPr>
        <p:txBody>
          <a:bodyPr anchor="ctr">
            <a:normAutofit/>
          </a:bodyPr>
          <a:lstStyle>
            <a:lvl1pPr marL="0" indent="0" algn="ctr">
              <a:buFont typeface="Arial" panose="020B0604020202020204" pitchFamily="34" charset="0"/>
              <a:buNone/>
              <a:defRPr sz="96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日期占位符 1"/>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dirty="0"/>
          </a:p>
        </p:txBody>
      </p:sp>
      <p:sp>
        <p:nvSpPr>
          <p:cNvPr id="9" name="灯片编号占位符 8"/>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6" name="直角三角形 5"/>
          <p:cNvSpPr/>
          <p:nvPr>
            <p:custDataLst>
              <p:tags r:id="rId2"/>
            </p:custDataLst>
          </p:nvPr>
        </p:nvSpPr>
        <p:spPr>
          <a:xfrm flipV="1">
            <a:off x="-5476" y="0"/>
            <a:ext cx="2162619"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custDataLst>
              <p:tags r:id="rId3"/>
            </p:custDataLst>
          </p:nvPr>
        </p:nvSpPr>
        <p:spPr>
          <a:xfrm flipV="1">
            <a:off x="-5475" y="0"/>
            <a:ext cx="1891425" cy="1432856"/>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4"/>
            </p:custDataLst>
          </p:nvPr>
        </p:nvGrpSpPr>
        <p:grpSpPr>
          <a:xfrm flipH="1">
            <a:off x="10989113" y="5676900"/>
            <a:ext cx="1359016" cy="817267"/>
            <a:chOff x="-179642" y="1211796"/>
            <a:chExt cx="1593073" cy="958022"/>
          </a:xfrm>
        </p:grpSpPr>
        <p:sp>
          <p:nvSpPr>
            <p:cNvPr id="9" name="任意多边形: 形状 8"/>
            <p:cNvSpPr/>
            <p:nvPr>
              <p:custDataLst>
                <p:tags r:id="rId5"/>
              </p:custDataLst>
            </p:nvPr>
          </p:nvSpPr>
          <p:spPr>
            <a:xfrm rot="7561930">
              <a:off x="580426" y="451728"/>
              <a:ext cx="72937" cy="1593073"/>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custDataLst>
                <p:tags r:id="rId6"/>
              </p:custDataLst>
            </p:nvPr>
          </p:nvSpPr>
          <p:spPr>
            <a:xfrm rot="3238070" flipH="1">
              <a:off x="569926" y="1349796"/>
              <a:ext cx="72937" cy="1567108"/>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p:custDataLst>
                <p:tags r:id="rId7"/>
              </p:custDataLst>
            </p:nvPr>
          </p:nvSpPr>
          <p:spPr>
            <a:xfrm rot="7561930">
              <a:off x="410329" y="782586"/>
              <a:ext cx="72937" cy="1171590"/>
            </a:xfrm>
            <a:custGeom>
              <a:avLst/>
              <a:gdLst>
                <a:gd name="connsiteX0" fmla="*/ 0 w 139051"/>
                <a:gd name="connsiteY0" fmla="*/ 2233595 h 2233595"/>
                <a:gd name="connsiteX1" fmla="*/ 0 w 139051"/>
                <a:gd name="connsiteY1" fmla="*/ 0 h 2233595"/>
                <a:gd name="connsiteX2" fmla="*/ 139051 w 139051"/>
                <a:gd name="connsiteY2" fmla="*/ 45553 h 2233595"/>
                <a:gd name="connsiteX3" fmla="*/ 139051 w 139051"/>
                <a:gd name="connsiteY3" fmla="*/ 2132449 h 2233595"/>
              </a:gdLst>
              <a:ahLst/>
              <a:cxnLst>
                <a:cxn ang="0">
                  <a:pos x="connsiteX0" y="connsiteY0"/>
                </a:cxn>
                <a:cxn ang="0">
                  <a:pos x="connsiteX1" y="connsiteY1"/>
                </a:cxn>
                <a:cxn ang="0">
                  <a:pos x="connsiteX2" y="connsiteY2"/>
                </a:cxn>
                <a:cxn ang="0">
                  <a:pos x="connsiteX3" y="connsiteY3"/>
                </a:cxn>
              </a:cxnLst>
              <a:rect l="l" t="t" r="r" b="b"/>
              <a:pathLst>
                <a:path w="139051" h="2233595">
                  <a:moveTo>
                    <a:pt x="0" y="2233595"/>
                  </a:moveTo>
                  <a:lnTo>
                    <a:pt x="0" y="0"/>
                  </a:lnTo>
                  <a:lnTo>
                    <a:pt x="139051" y="45553"/>
                  </a:lnTo>
                  <a:lnTo>
                    <a:pt x="139051" y="213244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p:cNvSpPr/>
            <p:nvPr>
              <p:custDataLst>
                <p:tags r:id="rId8"/>
              </p:custDataLst>
            </p:nvPr>
          </p:nvSpPr>
          <p:spPr>
            <a:xfrm rot="3238070" flipH="1">
              <a:off x="399830" y="1432722"/>
              <a:ext cx="72937" cy="1145625"/>
            </a:xfrm>
            <a:custGeom>
              <a:avLst/>
              <a:gdLst>
                <a:gd name="connsiteX0" fmla="*/ 139051 w 139051"/>
                <a:gd name="connsiteY0" fmla="*/ 45553 h 2184092"/>
                <a:gd name="connsiteX1" fmla="*/ 0 w 139051"/>
                <a:gd name="connsiteY1" fmla="*/ 0 h 2184092"/>
                <a:gd name="connsiteX2" fmla="*/ 0 w 139051"/>
                <a:gd name="connsiteY2" fmla="*/ 2184092 h 2184092"/>
                <a:gd name="connsiteX3" fmla="*/ 139051 w 139051"/>
                <a:gd name="connsiteY3" fmla="*/ 2082946 h 2184092"/>
              </a:gdLst>
              <a:ahLst/>
              <a:cxnLst>
                <a:cxn ang="0">
                  <a:pos x="connsiteX0" y="connsiteY0"/>
                </a:cxn>
                <a:cxn ang="0">
                  <a:pos x="connsiteX1" y="connsiteY1"/>
                </a:cxn>
                <a:cxn ang="0">
                  <a:pos x="connsiteX2" y="connsiteY2"/>
                </a:cxn>
                <a:cxn ang="0">
                  <a:pos x="connsiteX3" y="connsiteY3"/>
                </a:cxn>
              </a:cxnLst>
              <a:rect l="l" t="t" r="r" b="b"/>
              <a:pathLst>
                <a:path w="139051" h="2184092">
                  <a:moveTo>
                    <a:pt x="139051" y="45553"/>
                  </a:moveTo>
                  <a:lnTo>
                    <a:pt x="0" y="0"/>
                  </a:lnTo>
                  <a:lnTo>
                    <a:pt x="0" y="2184092"/>
                  </a:lnTo>
                  <a:lnTo>
                    <a:pt x="139051" y="20829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标题 1"/>
          <p:cNvSpPr>
            <a:spLocks noGrp="1"/>
          </p:cNvSpPr>
          <p:nvPr>
            <p:ph type="title"/>
            <p:custDataLst>
              <p:tags r:id="rId9"/>
            </p:custDataLst>
          </p:nvPr>
        </p:nvSpPr>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13" name="日期占位符 1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4" name="页脚占位符 13"/>
          <p:cNvSpPr>
            <a:spLocks noGrp="1"/>
          </p:cNvSpPr>
          <p:nvPr>
            <p:ph type="ftr" sz="quarter" idx="11"/>
            <p:custDataLst>
              <p:tags r:id="rId11"/>
            </p:custDataLst>
          </p:nvPr>
        </p:nvSpPr>
        <p:spPr/>
        <p:txBody>
          <a:bodyPr/>
          <a:lstStyle/>
          <a:p>
            <a:endParaRPr lang="zh-CN" altLang="en-US" dirty="0"/>
          </a:p>
        </p:txBody>
      </p:sp>
      <p:sp>
        <p:nvSpPr>
          <p:cNvPr id="15" name="灯片编号占位符 1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等腰三角形 9"/>
          <p:cNvSpPr/>
          <p:nvPr>
            <p:custDataLst>
              <p:tags r:id="rId2"/>
            </p:custDataLst>
          </p:nvPr>
        </p:nvSpPr>
        <p:spPr>
          <a:xfrm flipH="1">
            <a:off x="10788479" y="6182504"/>
            <a:ext cx="1400662" cy="67359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custDataLst>
              <p:tags r:id="rId3"/>
            </p:custDataLst>
          </p:nvPr>
        </p:nvPicPr>
        <p:blipFill>
          <a:blip r:embed="rId4" cstate="print"/>
          <a:stretch>
            <a:fillRect/>
          </a:stretch>
        </p:blipFill>
        <p:spPr>
          <a:xfrm>
            <a:off x="11475028" y="5533383"/>
            <a:ext cx="714114" cy="1324617"/>
          </a:xfrm>
          <a:prstGeom prst="rect">
            <a:avLst/>
          </a:prstGeom>
        </p:spPr>
      </p:pic>
      <p:sp>
        <p:nvSpPr>
          <p:cNvPr id="12" name="任意多边形: 形状 11"/>
          <p:cNvSpPr/>
          <p:nvPr>
            <p:custDataLst>
              <p:tags r:id="rId5"/>
            </p:custDataLst>
          </p:nvPr>
        </p:nvSpPr>
        <p:spPr>
          <a:xfrm rot="2783063" flipH="1">
            <a:off x="11408668" y="5078716"/>
            <a:ext cx="61159" cy="2129846"/>
          </a:xfrm>
          <a:custGeom>
            <a:avLst/>
            <a:gdLst>
              <a:gd name="connsiteX0" fmla="*/ 61159 w 61159"/>
              <a:gd name="connsiteY0" fmla="*/ 0 h 2129846"/>
              <a:gd name="connsiteX1" fmla="*/ 0 w 61159"/>
              <a:gd name="connsiteY1" fmla="*/ 58272 h 2129846"/>
              <a:gd name="connsiteX2" fmla="*/ 0 w 61159"/>
              <a:gd name="connsiteY2" fmla="*/ 2065658 h 2129846"/>
              <a:gd name="connsiteX3" fmla="*/ 61159 w 61159"/>
              <a:gd name="connsiteY3" fmla="*/ 2129846 h 2129846"/>
            </a:gdLst>
            <a:ahLst/>
            <a:cxnLst>
              <a:cxn ang="0">
                <a:pos x="connsiteX0" y="connsiteY0"/>
              </a:cxn>
              <a:cxn ang="0">
                <a:pos x="connsiteX1" y="connsiteY1"/>
              </a:cxn>
              <a:cxn ang="0">
                <a:pos x="connsiteX2" y="connsiteY2"/>
              </a:cxn>
              <a:cxn ang="0">
                <a:pos x="connsiteX3" y="connsiteY3"/>
              </a:cxn>
            </a:cxnLst>
            <a:rect l="l" t="t" r="r" b="b"/>
            <a:pathLst>
              <a:path w="61159" h="2129846">
                <a:moveTo>
                  <a:pt x="61159" y="0"/>
                </a:moveTo>
                <a:lnTo>
                  <a:pt x="0" y="58272"/>
                </a:lnTo>
                <a:lnTo>
                  <a:pt x="0" y="2065658"/>
                </a:lnTo>
                <a:lnTo>
                  <a:pt x="61159" y="21298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aseline="0">
                <a:solidFill>
                  <a:schemeClr val="bg1"/>
                </a:solidFill>
                <a:latin typeface="微软雅黑" panose="020B0503020204020204" charset="-122"/>
                <a:ea typeface="微软雅黑" panose="020B0503020204020204" charset="-122"/>
              </a:defRPr>
            </a:lvl1pPr>
          </a:lstStyle>
          <a:p>
            <a:r>
              <a:rPr lang="zh-CN" altLang="en-US" dirty="0"/>
              <a:t>单击编辑标题</a:t>
            </a:r>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bg1"/>
                </a:solidFill>
                <a:latin typeface="微软雅黑" panose="020B0503020204020204" charset="-122"/>
                <a:ea typeface="微软雅黑" panose="020B0503020204020204" charset="-122"/>
              </a:defRPr>
            </a:lvl1pPr>
            <a:lvl2pPr>
              <a:defRPr baseline="0">
                <a:solidFill>
                  <a:schemeClr val="bg1"/>
                </a:solidFill>
                <a:latin typeface="微软雅黑" panose="020B0503020204020204" charset="-122"/>
                <a:ea typeface="微软雅黑" panose="020B0503020204020204" charset="-122"/>
              </a:defRPr>
            </a:lvl2pPr>
            <a:lvl3pPr>
              <a:defRPr baseline="0">
                <a:solidFill>
                  <a:schemeClr val="bg1"/>
                </a:solidFill>
                <a:latin typeface="微软雅黑" panose="020B0503020204020204" charset="-122"/>
                <a:ea typeface="微软雅黑" panose="020B0503020204020204" charset="-122"/>
              </a:defRPr>
            </a:lvl3pPr>
            <a:lvl4pPr>
              <a:defRPr baseline="0">
                <a:solidFill>
                  <a:schemeClr val="bg1"/>
                </a:solidFill>
                <a:latin typeface="微软雅黑" panose="020B0503020204020204" charset="-122"/>
                <a:ea typeface="微软雅黑" panose="020B0503020204020204" charset="-122"/>
              </a:defRPr>
            </a:lvl4pPr>
            <a:lvl5pPr>
              <a:defRPr baseline="0">
                <a:solidFill>
                  <a:schemeClr val="bg1"/>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vl2pPr>
              <a:defRPr baseline="0">
                <a:solidFill>
                  <a:schemeClr val="tx1">
                    <a:lumMod val="85000"/>
                    <a:lumOff val="15000"/>
                  </a:schemeClr>
                </a:solidFill>
                <a:latin typeface="微软雅黑" panose="020B0503020204020204" charset="-122"/>
                <a:ea typeface="微软雅黑" panose="020B0503020204020204" charset="-122"/>
              </a:defRPr>
            </a:lvl2pPr>
            <a:lvl3pPr>
              <a:defRPr baseline="0">
                <a:solidFill>
                  <a:schemeClr val="tx1">
                    <a:lumMod val="85000"/>
                    <a:lumOff val="15000"/>
                  </a:schemeClr>
                </a:solidFill>
                <a:latin typeface="微软雅黑" panose="020B0503020204020204" charset="-122"/>
                <a:ea typeface="微软雅黑" panose="020B0503020204020204" charset="-122"/>
              </a:defRPr>
            </a:lvl3pPr>
            <a:lvl4pPr>
              <a:defRPr baseline="0">
                <a:solidFill>
                  <a:schemeClr val="tx1">
                    <a:lumMod val="85000"/>
                    <a:lumOff val="15000"/>
                  </a:schemeClr>
                </a:solidFill>
                <a:latin typeface="微软雅黑" panose="020B0503020204020204" charset="-122"/>
                <a:ea typeface="微软雅黑" panose="020B0503020204020204" charset="-122"/>
              </a:defRPr>
            </a:lvl4pPr>
            <a:lvl5pPr>
              <a:defRPr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10"/>
            </p:custDataLst>
          </p:nvPr>
        </p:nvSpPr>
        <p:spPr/>
        <p:txBody>
          <a:bodyPr/>
          <a:lstStyle/>
          <a:p>
            <a:fld id="{760FBDFE-C587-4B4C-A407-44438C67B59E}" type="datetimeFigureOut">
              <a:rPr lang="zh-CN" altLang="en-US" smtClean="0"/>
            </a:fld>
            <a:endParaRPr lang="zh-CN" altLang="en-US"/>
          </a:p>
        </p:txBody>
      </p:sp>
      <p:sp>
        <p:nvSpPr>
          <p:cNvPr id="13" name="页脚占位符 12"/>
          <p:cNvSpPr>
            <a:spLocks noGrp="1"/>
          </p:cNvSpPr>
          <p:nvPr>
            <p:ph type="ftr" sz="quarter" idx="16"/>
            <p:custDataLst>
              <p:tags r:id="rId11"/>
            </p:custDataLst>
          </p:nvPr>
        </p:nvSpPr>
        <p:spPr/>
        <p:txBody>
          <a:bodyPr/>
          <a:lstStyle/>
          <a:p>
            <a:endParaRPr lang="zh-CN" altLang="en-US" dirty="0"/>
          </a:p>
        </p:txBody>
      </p:sp>
      <p:sp>
        <p:nvSpPr>
          <p:cNvPr id="14" name="灯片编号占位符 13"/>
          <p:cNvSpPr>
            <a:spLocks noGrp="1"/>
          </p:cNvSpPr>
          <p:nvPr>
            <p:ph type="sldNum" sz="quarter" idx="17"/>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0" name="任意多边形: 形状 9"/>
          <p:cNvSpPr/>
          <p:nvPr>
            <p:custDataLst>
              <p:tags r:id="rId2"/>
            </p:custDataLst>
          </p:nvPr>
        </p:nvSpPr>
        <p:spPr>
          <a:xfrm rot="19013494" flipH="1" flipV="1">
            <a:off x="11817932" y="252489"/>
            <a:ext cx="46027" cy="1064490"/>
          </a:xfrm>
          <a:custGeom>
            <a:avLst/>
            <a:gdLst>
              <a:gd name="connsiteX0" fmla="*/ 114195 w 114195"/>
              <a:gd name="connsiteY0" fmla="*/ 0 h 2643673"/>
              <a:gd name="connsiteX1" fmla="*/ 114195 w 114195"/>
              <a:gd name="connsiteY1" fmla="*/ 2624992 h 2643673"/>
              <a:gd name="connsiteX2" fmla="*/ 0 w 114195"/>
              <a:gd name="connsiteY2" fmla="*/ 2643673 h 2643673"/>
              <a:gd name="connsiteX3" fmla="*/ 0 w 114195"/>
              <a:gd name="connsiteY3" fmla="*/ 122198 h 2643673"/>
            </a:gdLst>
            <a:ahLst/>
            <a:cxnLst>
              <a:cxn ang="0">
                <a:pos x="connsiteX0" y="connsiteY0"/>
              </a:cxn>
              <a:cxn ang="0">
                <a:pos x="connsiteX1" y="connsiteY1"/>
              </a:cxn>
              <a:cxn ang="0">
                <a:pos x="connsiteX2" y="connsiteY2"/>
              </a:cxn>
              <a:cxn ang="0">
                <a:pos x="connsiteX3" y="connsiteY3"/>
              </a:cxn>
            </a:cxnLst>
            <a:rect l="l" t="t" r="r" b="b"/>
            <a:pathLst>
              <a:path w="114195" h="2643673">
                <a:moveTo>
                  <a:pt x="114195" y="0"/>
                </a:moveTo>
                <a:lnTo>
                  <a:pt x="114195" y="2624992"/>
                </a:lnTo>
                <a:lnTo>
                  <a:pt x="0" y="2643673"/>
                </a:lnTo>
                <a:lnTo>
                  <a:pt x="0" y="1221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p:custDataLst>
              <p:tags r:id="rId3"/>
            </p:custDataLst>
          </p:nvPr>
        </p:nvSpPr>
        <p:spPr>
          <a:xfrm rot="19013494" flipH="1" flipV="1">
            <a:off x="11861240" y="137307"/>
            <a:ext cx="46027" cy="937873"/>
          </a:xfrm>
          <a:custGeom>
            <a:avLst/>
            <a:gdLst>
              <a:gd name="connsiteX0" fmla="*/ 114195 w 114195"/>
              <a:gd name="connsiteY0" fmla="*/ 0 h 2329218"/>
              <a:gd name="connsiteX1" fmla="*/ 114195 w 114195"/>
              <a:gd name="connsiteY1" fmla="*/ 2319214 h 2329218"/>
              <a:gd name="connsiteX2" fmla="*/ 27813 w 114195"/>
              <a:gd name="connsiteY2" fmla="*/ 2329218 h 2329218"/>
              <a:gd name="connsiteX3" fmla="*/ 0 w 114195"/>
              <a:gd name="connsiteY3" fmla="*/ 2298791 h 2329218"/>
              <a:gd name="connsiteX4" fmla="*/ 0 w 114195"/>
              <a:gd name="connsiteY4" fmla="*/ 127736 h 2329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2329218">
                <a:moveTo>
                  <a:pt x="114195" y="0"/>
                </a:moveTo>
                <a:lnTo>
                  <a:pt x="114195" y="2319214"/>
                </a:lnTo>
                <a:lnTo>
                  <a:pt x="27813" y="2329218"/>
                </a:lnTo>
                <a:lnTo>
                  <a:pt x="0" y="2298791"/>
                </a:lnTo>
                <a:lnTo>
                  <a:pt x="0" y="1277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p:cNvSpPr/>
          <p:nvPr>
            <p:custDataLst>
              <p:tags r:id="rId4"/>
            </p:custDataLst>
          </p:nvPr>
        </p:nvSpPr>
        <p:spPr>
          <a:xfrm rot="19013494" flipH="1" flipV="1">
            <a:off x="11905207" y="17806"/>
            <a:ext cx="46027" cy="818069"/>
          </a:xfrm>
          <a:custGeom>
            <a:avLst/>
            <a:gdLst>
              <a:gd name="connsiteX0" fmla="*/ 114195 w 114195"/>
              <a:gd name="connsiteY0" fmla="*/ 0 h 2031683"/>
              <a:gd name="connsiteX1" fmla="*/ 114195 w 114195"/>
              <a:gd name="connsiteY1" fmla="*/ 2015314 h 2031683"/>
              <a:gd name="connsiteX2" fmla="*/ 32998 w 114195"/>
              <a:gd name="connsiteY2" fmla="*/ 2031683 h 2031683"/>
              <a:gd name="connsiteX3" fmla="*/ 0 w 114195"/>
              <a:gd name="connsiteY3" fmla="*/ 1995216 h 2031683"/>
              <a:gd name="connsiteX4" fmla="*/ 0 w 114195"/>
              <a:gd name="connsiteY4" fmla="*/ 124974 h 2031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2031683">
                <a:moveTo>
                  <a:pt x="114195" y="0"/>
                </a:moveTo>
                <a:lnTo>
                  <a:pt x="114195" y="2015314"/>
                </a:lnTo>
                <a:lnTo>
                  <a:pt x="32998" y="2031683"/>
                </a:lnTo>
                <a:lnTo>
                  <a:pt x="0" y="1995216"/>
                </a:lnTo>
                <a:lnTo>
                  <a:pt x="0" y="1249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p:custDataLst>
              <p:tags r:id="rId5"/>
            </p:custDataLst>
          </p:nvPr>
        </p:nvSpPr>
        <p:spPr>
          <a:xfrm rot="13114061" flipH="1" flipV="1">
            <a:off x="12063346" y="129771"/>
            <a:ext cx="46027" cy="384160"/>
          </a:xfrm>
          <a:custGeom>
            <a:avLst/>
            <a:gdLst>
              <a:gd name="connsiteX0" fmla="*/ 114195 w 114195"/>
              <a:gd name="connsiteY0" fmla="*/ 954066 h 954066"/>
              <a:gd name="connsiteX1" fmla="*/ 1169 w 114195"/>
              <a:gd name="connsiteY1" fmla="*/ 941812 h 954066"/>
              <a:gd name="connsiteX2" fmla="*/ 0 w 114195"/>
              <a:gd name="connsiteY2" fmla="*/ 940342 h 954066"/>
              <a:gd name="connsiteX3" fmla="*/ 0 w 114195"/>
              <a:gd name="connsiteY3" fmla="*/ 0 h 954066"/>
              <a:gd name="connsiteX4" fmla="*/ 114195 w 114195"/>
              <a:gd name="connsiteY4" fmla="*/ 143215 h 954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954066">
                <a:moveTo>
                  <a:pt x="114195" y="954066"/>
                </a:moveTo>
                <a:lnTo>
                  <a:pt x="1169" y="941812"/>
                </a:lnTo>
                <a:lnTo>
                  <a:pt x="0" y="940342"/>
                </a:lnTo>
                <a:lnTo>
                  <a:pt x="0" y="0"/>
                </a:lnTo>
                <a:lnTo>
                  <a:pt x="114195" y="1432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p:custDataLst>
              <p:tags r:id="rId6"/>
            </p:custDataLst>
          </p:nvPr>
        </p:nvSpPr>
        <p:spPr>
          <a:xfrm rot="13114061" flipH="1" flipV="1">
            <a:off x="11984019" y="-71964"/>
            <a:ext cx="46027" cy="482698"/>
          </a:xfrm>
          <a:custGeom>
            <a:avLst/>
            <a:gdLst>
              <a:gd name="connsiteX0" fmla="*/ 114195 w 114195"/>
              <a:gd name="connsiteY0" fmla="*/ 1198786 h 1198786"/>
              <a:gd name="connsiteX1" fmla="*/ 1169 w 114195"/>
              <a:gd name="connsiteY1" fmla="*/ 1179710 h 1198786"/>
              <a:gd name="connsiteX2" fmla="*/ 0 w 114195"/>
              <a:gd name="connsiteY2" fmla="*/ 1177421 h 1198786"/>
              <a:gd name="connsiteX3" fmla="*/ 0 w 114195"/>
              <a:gd name="connsiteY3" fmla="*/ 91055 h 1198786"/>
              <a:gd name="connsiteX4" fmla="*/ 114195 w 114195"/>
              <a:gd name="connsiteY4" fmla="*/ 0 h 119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1198786">
                <a:moveTo>
                  <a:pt x="114195" y="1198786"/>
                </a:moveTo>
                <a:lnTo>
                  <a:pt x="1169" y="1179710"/>
                </a:lnTo>
                <a:lnTo>
                  <a:pt x="0" y="1177421"/>
                </a:lnTo>
                <a:lnTo>
                  <a:pt x="0" y="91055"/>
                </a:lnTo>
                <a:lnTo>
                  <a:pt x="11419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p:custDataLst>
              <p:tags r:id="rId7"/>
            </p:custDataLst>
          </p:nvPr>
        </p:nvSpPr>
        <p:spPr>
          <a:xfrm rot="13114061" flipH="1" flipV="1">
            <a:off x="11830157" y="-56794"/>
            <a:ext cx="46027" cy="345251"/>
          </a:xfrm>
          <a:custGeom>
            <a:avLst/>
            <a:gdLst>
              <a:gd name="connsiteX0" fmla="*/ 114195 w 114195"/>
              <a:gd name="connsiteY0" fmla="*/ 857436 h 857436"/>
              <a:gd name="connsiteX1" fmla="*/ 1169 w 114195"/>
              <a:gd name="connsiteY1" fmla="*/ 838360 h 857436"/>
              <a:gd name="connsiteX2" fmla="*/ 0 w 114195"/>
              <a:gd name="connsiteY2" fmla="*/ 836071 h 857436"/>
              <a:gd name="connsiteX3" fmla="*/ 0 w 114195"/>
              <a:gd name="connsiteY3" fmla="*/ 91055 h 857436"/>
              <a:gd name="connsiteX4" fmla="*/ 114195 w 114195"/>
              <a:gd name="connsiteY4" fmla="*/ 0 h 85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5" h="857436">
                <a:moveTo>
                  <a:pt x="114195" y="857436"/>
                </a:moveTo>
                <a:lnTo>
                  <a:pt x="1169" y="838360"/>
                </a:lnTo>
                <a:lnTo>
                  <a:pt x="0" y="836071"/>
                </a:lnTo>
                <a:lnTo>
                  <a:pt x="0" y="91055"/>
                </a:lnTo>
                <a:lnTo>
                  <a:pt x="11419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p:cNvGrpSpPr/>
          <p:nvPr>
            <p:custDataLst>
              <p:tags r:id="rId8"/>
            </p:custDataLst>
          </p:nvPr>
        </p:nvGrpSpPr>
        <p:grpSpPr>
          <a:xfrm flipH="1" flipV="1">
            <a:off x="10893309" y="-114400"/>
            <a:ext cx="604568" cy="1004314"/>
            <a:chOff x="1712800" y="4635950"/>
            <a:chExt cx="1499948" cy="2494226"/>
          </a:xfrm>
        </p:grpSpPr>
        <p:sp>
          <p:nvSpPr>
            <p:cNvPr id="17" name="任意多边形: 形状 16"/>
            <p:cNvSpPr/>
            <p:nvPr>
              <p:custDataLst>
                <p:tags r:id="rId9"/>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custDataLst>
                <p:tags r:id="rId10"/>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9" name="组合 18"/>
          <p:cNvGrpSpPr/>
          <p:nvPr>
            <p:custDataLst>
              <p:tags r:id="rId11"/>
            </p:custDataLst>
          </p:nvPr>
        </p:nvGrpSpPr>
        <p:grpSpPr>
          <a:xfrm flipH="1" flipV="1">
            <a:off x="10545097" y="-117984"/>
            <a:ext cx="604568" cy="1004314"/>
            <a:chOff x="1712800" y="4635950"/>
            <a:chExt cx="1499948" cy="2494226"/>
          </a:xfrm>
        </p:grpSpPr>
        <p:sp>
          <p:nvSpPr>
            <p:cNvPr id="20" name="任意多边形: 形状 19"/>
            <p:cNvSpPr/>
            <p:nvPr>
              <p:custDataLst>
                <p:tags r:id="rId12"/>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p:cNvSpPr/>
            <p:nvPr>
              <p:custDataLst>
                <p:tags r:id="rId13"/>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矩形 7"/>
          <p:cNvSpPr/>
          <p:nvPr>
            <p:custDataLst>
              <p:tags r:id="rId1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15"/>
            </p:custDataLst>
          </p:nvPr>
        </p:nvSpPr>
        <p:spPr>
          <a:xfrm>
            <a:off x="604800" y="669600"/>
            <a:ext cx="10976400" cy="565200"/>
          </a:xfrm>
        </p:spPr>
        <p:txBody>
          <a:bodyPr anchor="ctr"/>
          <a:lstStyle>
            <a:lvl1pPr algn="ctr">
              <a:defRPr sz="3200" baseline="0">
                <a:solidFill>
                  <a:schemeClr val="tx1">
                    <a:lumMod val="85000"/>
                    <a:lumOff val="15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16"/>
            </p:custDataLst>
          </p:nvPr>
        </p:nvSpPr>
        <p:spPr>
          <a:xfrm>
            <a:off x="604837" y="1681200"/>
            <a:ext cx="10990800" cy="3211200"/>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vl2pPr>
              <a:defRPr baseline="0">
                <a:solidFill>
                  <a:schemeClr val="tx1">
                    <a:lumMod val="85000"/>
                    <a:lumOff val="15000"/>
                  </a:schemeClr>
                </a:solidFill>
                <a:latin typeface="微软雅黑" panose="020B0503020204020204" charset="-122"/>
                <a:ea typeface="微软雅黑" panose="020B0503020204020204" charset="-122"/>
              </a:defRPr>
            </a:lvl2pPr>
            <a:lvl3pPr>
              <a:defRPr baseline="0">
                <a:solidFill>
                  <a:schemeClr val="tx1">
                    <a:lumMod val="85000"/>
                    <a:lumOff val="15000"/>
                  </a:schemeClr>
                </a:solidFill>
                <a:latin typeface="微软雅黑" panose="020B0503020204020204" charset="-122"/>
                <a:ea typeface="微软雅黑" panose="020B0503020204020204" charset="-122"/>
              </a:defRPr>
            </a:lvl3pPr>
            <a:lvl4pPr>
              <a:defRPr baseline="0">
                <a:solidFill>
                  <a:schemeClr val="tx1">
                    <a:lumMod val="85000"/>
                    <a:lumOff val="15000"/>
                  </a:schemeClr>
                </a:solidFill>
                <a:latin typeface="微软雅黑" panose="020B0503020204020204" charset="-122"/>
                <a:ea typeface="微软雅黑" panose="020B0503020204020204" charset="-122"/>
              </a:defRPr>
            </a:lvl4pPr>
            <a:lvl5pPr>
              <a:defRPr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7"/>
            </p:custDataLst>
          </p:nvPr>
        </p:nvSpPr>
        <p:spPr>
          <a:xfrm>
            <a:off x="594000" y="5180400"/>
            <a:ext cx="11001600" cy="1011600"/>
          </a:xfrm>
        </p:spPr>
        <p:txBody>
          <a:bodyPr/>
          <a:lstStyle>
            <a:lvl1pPr>
              <a:defRPr baseline="0">
                <a:solidFill>
                  <a:schemeClr val="bg1"/>
                </a:solidFill>
                <a:latin typeface="微软雅黑" panose="020B0503020204020204" charset="-122"/>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5"/>
            <p:custDataLst>
              <p:tags r:id="rId18"/>
            </p:custDataLst>
          </p:nvPr>
        </p:nvSpPr>
        <p:spPr/>
        <p:txBody>
          <a:bodyPr/>
          <a:lstStyle/>
          <a:p>
            <a:fld id="{760FBDFE-C587-4B4C-A407-44438C67B59E}" type="datetimeFigureOut">
              <a:rPr lang="zh-CN" altLang="en-US" smtClean="0"/>
            </a:fld>
            <a:endParaRPr lang="zh-CN" altLang="en-US"/>
          </a:p>
        </p:txBody>
      </p:sp>
      <p:sp>
        <p:nvSpPr>
          <p:cNvPr id="22" name="页脚占位符 21"/>
          <p:cNvSpPr>
            <a:spLocks noGrp="1"/>
          </p:cNvSpPr>
          <p:nvPr>
            <p:ph type="ftr" sz="quarter" idx="16"/>
            <p:custDataLst>
              <p:tags r:id="rId19"/>
            </p:custDataLst>
          </p:nvPr>
        </p:nvSpPr>
        <p:spPr/>
        <p:txBody>
          <a:bodyPr/>
          <a:lstStyle/>
          <a:p>
            <a:endParaRPr lang="zh-CN" altLang="en-US" dirty="0"/>
          </a:p>
        </p:txBody>
      </p:sp>
      <p:sp>
        <p:nvSpPr>
          <p:cNvPr id="23" name="灯片编号占位符 22"/>
          <p:cNvSpPr>
            <a:spLocks noGrp="1"/>
          </p:cNvSpPr>
          <p:nvPr>
            <p:ph type="sldNum" sz="quarter" idx="17"/>
            <p:custDataLst>
              <p:tags r:id="rId2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2" name="任意多边形: 形状 11"/>
          <p:cNvSpPr/>
          <p:nvPr>
            <p:custDataLst>
              <p:tags r:id="rId2"/>
            </p:custDataLst>
          </p:nvPr>
        </p:nvSpPr>
        <p:spPr>
          <a:xfrm>
            <a:off x="10003536" y="5966841"/>
            <a:ext cx="1191768" cy="891159"/>
          </a:xfrm>
          <a:custGeom>
            <a:avLst/>
            <a:gdLst>
              <a:gd name="connsiteX0" fmla="*/ 2205563 w 4411127"/>
              <a:gd name="connsiteY0" fmla="*/ 429091 h 2357776"/>
              <a:gd name="connsiteX1" fmla="*/ 614597 w 4411127"/>
              <a:gd name="connsiteY1" fmla="*/ 2129854 h 2357776"/>
              <a:gd name="connsiteX2" fmla="*/ 3796529 w 4411127"/>
              <a:gd name="connsiteY2" fmla="*/ 2129854 h 2357776"/>
              <a:gd name="connsiteX3" fmla="*/ 2205564 w 4411127"/>
              <a:gd name="connsiteY3" fmla="*/ 0 h 2357776"/>
              <a:gd name="connsiteX4" fmla="*/ 4411127 w 4411127"/>
              <a:gd name="connsiteY4" fmla="*/ 2357776 h 2357776"/>
              <a:gd name="connsiteX5" fmla="*/ 0 w 4411127"/>
              <a:gd name="connsiteY5" fmla="*/ 2357776 h 235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1127" h="2357776">
                <a:moveTo>
                  <a:pt x="2205563" y="429091"/>
                </a:moveTo>
                <a:lnTo>
                  <a:pt x="614597" y="2129854"/>
                </a:lnTo>
                <a:lnTo>
                  <a:pt x="3796529" y="2129854"/>
                </a:lnTo>
                <a:close/>
                <a:moveTo>
                  <a:pt x="2205564" y="0"/>
                </a:moveTo>
                <a:lnTo>
                  <a:pt x="4411127" y="2357776"/>
                </a:lnTo>
                <a:lnTo>
                  <a:pt x="0" y="2357776"/>
                </a:lnTo>
                <a:close/>
              </a:path>
            </a:pathLst>
          </a:cu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p:custDataLst>
              <p:tags r:id="rId3"/>
            </p:custDataLst>
          </p:nvPr>
        </p:nvSpPr>
        <p:spPr>
          <a:xfrm>
            <a:off x="10680192" y="5727526"/>
            <a:ext cx="1511808" cy="1130473"/>
          </a:xfrm>
          <a:custGeom>
            <a:avLst/>
            <a:gdLst>
              <a:gd name="connsiteX0" fmla="*/ 2205563 w 4411127"/>
              <a:gd name="connsiteY0" fmla="*/ 429091 h 2357776"/>
              <a:gd name="connsiteX1" fmla="*/ 614597 w 4411127"/>
              <a:gd name="connsiteY1" fmla="*/ 2129854 h 2357776"/>
              <a:gd name="connsiteX2" fmla="*/ 3796529 w 4411127"/>
              <a:gd name="connsiteY2" fmla="*/ 2129854 h 2357776"/>
              <a:gd name="connsiteX3" fmla="*/ 2205564 w 4411127"/>
              <a:gd name="connsiteY3" fmla="*/ 0 h 2357776"/>
              <a:gd name="connsiteX4" fmla="*/ 4411127 w 4411127"/>
              <a:gd name="connsiteY4" fmla="*/ 2357776 h 2357776"/>
              <a:gd name="connsiteX5" fmla="*/ 0 w 4411127"/>
              <a:gd name="connsiteY5" fmla="*/ 2357776 h 235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1127" h="2357776">
                <a:moveTo>
                  <a:pt x="2205563" y="429091"/>
                </a:moveTo>
                <a:lnTo>
                  <a:pt x="614597" y="2129854"/>
                </a:lnTo>
                <a:lnTo>
                  <a:pt x="3796529" y="2129854"/>
                </a:lnTo>
                <a:close/>
                <a:moveTo>
                  <a:pt x="2205564" y="0"/>
                </a:moveTo>
                <a:lnTo>
                  <a:pt x="4411127" y="2357776"/>
                </a:lnTo>
                <a:lnTo>
                  <a:pt x="0" y="2357776"/>
                </a:lnTo>
                <a:close/>
              </a:path>
            </a:pathLst>
          </a:cu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bg1"/>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vl2pPr>
              <a:defRPr baseline="0">
                <a:solidFill>
                  <a:schemeClr val="tx1">
                    <a:lumMod val="85000"/>
                    <a:lumOff val="15000"/>
                  </a:schemeClr>
                </a:solidFill>
                <a:latin typeface="微软雅黑" panose="020B0503020204020204" charset="-122"/>
                <a:ea typeface="微软雅黑" panose="020B0503020204020204" charset="-122"/>
              </a:defRPr>
            </a:lvl2pPr>
            <a:lvl3pPr>
              <a:defRPr baseline="0">
                <a:solidFill>
                  <a:schemeClr val="tx1">
                    <a:lumMod val="85000"/>
                    <a:lumOff val="15000"/>
                  </a:schemeClr>
                </a:solidFill>
                <a:latin typeface="微软雅黑" panose="020B0503020204020204" charset="-122"/>
                <a:ea typeface="微软雅黑" panose="020B0503020204020204" charset="-122"/>
              </a:defRPr>
            </a:lvl3pPr>
            <a:lvl4pPr>
              <a:defRPr baseline="0">
                <a:solidFill>
                  <a:schemeClr val="tx1">
                    <a:lumMod val="85000"/>
                    <a:lumOff val="15000"/>
                  </a:schemeClr>
                </a:solidFill>
                <a:latin typeface="微软雅黑" panose="020B0503020204020204" charset="-122"/>
                <a:ea typeface="微软雅黑" panose="020B0503020204020204" charset="-122"/>
              </a:defRPr>
            </a:lvl4pPr>
            <a:lvl5pPr>
              <a:defRPr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vl2pPr>
              <a:defRPr baseline="0">
                <a:solidFill>
                  <a:schemeClr val="tx1">
                    <a:lumMod val="85000"/>
                    <a:lumOff val="15000"/>
                  </a:schemeClr>
                </a:solidFill>
                <a:latin typeface="微软雅黑" panose="020B0503020204020204" charset="-122"/>
                <a:ea typeface="微软雅黑" panose="020B0503020204020204" charset="-122"/>
              </a:defRPr>
            </a:lvl2pPr>
            <a:lvl3pPr>
              <a:defRPr baseline="0">
                <a:solidFill>
                  <a:schemeClr val="tx1">
                    <a:lumMod val="85000"/>
                    <a:lumOff val="15000"/>
                  </a:schemeClr>
                </a:solidFill>
                <a:latin typeface="微软雅黑" panose="020B0503020204020204" charset="-122"/>
                <a:ea typeface="微软雅黑" panose="020B0503020204020204" charset="-122"/>
              </a:defRPr>
            </a:lvl3pPr>
            <a:lvl4pPr>
              <a:defRPr baseline="0">
                <a:solidFill>
                  <a:schemeClr val="tx1">
                    <a:lumMod val="85000"/>
                    <a:lumOff val="15000"/>
                  </a:schemeClr>
                </a:solidFill>
                <a:latin typeface="微软雅黑" panose="020B0503020204020204" charset="-122"/>
                <a:ea typeface="微软雅黑" panose="020B0503020204020204" charset="-122"/>
              </a:defRPr>
            </a:lvl4pPr>
            <a:lvl5pPr>
              <a:defRPr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微软雅黑" panose="020B0503020204020204" charset="-122"/>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7"/>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8"/>
            <p:custDataLst>
              <p:tags r:id="rId11"/>
            </p:custDataLst>
          </p:nvPr>
        </p:nvSpPr>
        <p:spPr/>
        <p:txBody>
          <a:bodyPr/>
          <a:lstStyle/>
          <a:p>
            <a:endParaRPr lang="zh-CN" altLang="en-US" dirty="0"/>
          </a:p>
        </p:txBody>
      </p:sp>
      <p:sp>
        <p:nvSpPr>
          <p:cNvPr id="15" name="灯片编号占位符 14"/>
          <p:cNvSpPr>
            <a:spLocks noGrp="1"/>
          </p:cNvSpPr>
          <p:nvPr>
            <p:ph type="sldNum" sz="quarter" idx="19"/>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charset="-122"/>
              <a:ea typeface="微软雅黑" panose="020B0503020204020204" charset="-122"/>
              <a:sym typeface="+mn-ea"/>
            </a:endParaRPr>
          </a:p>
        </p:txBody>
      </p:sp>
      <p:grpSp>
        <p:nvGrpSpPr>
          <p:cNvPr id="8" name="组合 7"/>
          <p:cNvGrpSpPr/>
          <p:nvPr>
            <p:custDataLst>
              <p:tags r:id="rId3"/>
            </p:custDataLst>
          </p:nvPr>
        </p:nvGrpSpPr>
        <p:grpSpPr>
          <a:xfrm flipH="1" flipV="1">
            <a:off x="10478782" y="-173303"/>
            <a:ext cx="914641" cy="1520934"/>
            <a:chOff x="1712800" y="4635950"/>
            <a:chExt cx="1499948" cy="2494226"/>
          </a:xfrm>
          <a:solidFill>
            <a:schemeClr val="accent1">
              <a:lumMod val="20000"/>
              <a:lumOff val="80000"/>
            </a:schemeClr>
          </a:solidFill>
        </p:grpSpPr>
        <p:sp>
          <p:nvSpPr>
            <p:cNvPr id="9" name="任意多边形: 形状 8"/>
            <p:cNvSpPr/>
            <p:nvPr>
              <p:custDataLst>
                <p:tags r:id="rId4"/>
              </p:custDataLst>
            </p:nvPr>
          </p:nvSpPr>
          <p:spPr>
            <a:xfrm rot="2161930">
              <a:off x="1712800" y="4635950"/>
              <a:ext cx="114195" cy="2494226"/>
            </a:xfrm>
            <a:custGeom>
              <a:avLst/>
              <a:gdLst>
                <a:gd name="connsiteX0" fmla="*/ 0 w 114195"/>
                <a:gd name="connsiteY0" fmla="*/ 0 h 2494226"/>
                <a:gd name="connsiteX1" fmla="*/ 114195 w 114195"/>
                <a:gd name="connsiteY1" fmla="*/ 37410 h 2494226"/>
                <a:gd name="connsiteX2" fmla="*/ 114195 w 114195"/>
                <a:gd name="connsiteY2" fmla="*/ 2411160 h 2494226"/>
                <a:gd name="connsiteX3" fmla="*/ 0 w 114195"/>
                <a:gd name="connsiteY3" fmla="*/ 2494226 h 2494226"/>
              </a:gdLst>
              <a:ahLst/>
              <a:cxnLst>
                <a:cxn ang="0">
                  <a:pos x="connsiteX0" y="connsiteY0"/>
                </a:cxn>
                <a:cxn ang="0">
                  <a:pos x="connsiteX1" y="connsiteY1"/>
                </a:cxn>
                <a:cxn ang="0">
                  <a:pos x="connsiteX2" y="connsiteY2"/>
                </a:cxn>
                <a:cxn ang="0">
                  <a:pos x="connsiteX3" y="connsiteY3"/>
                </a:cxn>
              </a:cxnLst>
              <a:rect l="l" t="t" r="r" b="b"/>
              <a:pathLst>
                <a:path w="114195" h="2494226">
                  <a:moveTo>
                    <a:pt x="0" y="0"/>
                  </a:moveTo>
                  <a:lnTo>
                    <a:pt x="114195" y="37410"/>
                  </a:lnTo>
                  <a:lnTo>
                    <a:pt x="114195" y="2411160"/>
                  </a:lnTo>
                  <a:lnTo>
                    <a:pt x="0" y="24942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p:custDataLst>
                <p:tags r:id="rId5"/>
              </p:custDataLst>
            </p:nvPr>
          </p:nvSpPr>
          <p:spPr>
            <a:xfrm rot="19438070" flipH="1">
              <a:off x="3098553" y="4672715"/>
              <a:ext cx="114195" cy="2453574"/>
            </a:xfrm>
            <a:custGeom>
              <a:avLst/>
              <a:gdLst>
                <a:gd name="connsiteX0" fmla="*/ 0 w 114195"/>
                <a:gd name="connsiteY0" fmla="*/ 0 h 2453574"/>
                <a:gd name="connsiteX1" fmla="*/ 0 w 114195"/>
                <a:gd name="connsiteY1" fmla="*/ 2453574 h 2453574"/>
                <a:gd name="connsiteX2" fmla="*/ 114195 w 114195"/>
                <a:gd name="connsiteY2" fmla="*/ 2370508 h 2453574"/>
                <a:gd name="connsiteX3" fmla="*/ 114195 w 114195"/>
                <a:gd name="connsiteY3" fmla="*/ 37410 h 2453574"/>
              </a:gdLst>
              <a:ahLst/>
              <a:cxnLst>
                <a:cxn ang="0">
                  <a:pos x="connsiteX0" y="connsiteY0"/>
                </a:cxn>
                <a:cxn ang="0">
                  <a:pos x="connsiteX1" y="connsiteY1"/>
                </a:cxn>
                <a:cxn ang="0">
                  <a:pos x="connsiteX2" y="connsiteY2"/>
                </a:cxn>
                <a:cxn ang="0">
                  <a:pos x="connsiteX3" y="connsiteY3"/>
                </a:cxn>
              </a:cxnLst>
              <a:rect l="l" t="t" r="r" b="b"/>
              <a:pathLst>
                <a:path w="114195" h="2453574">
                  <a:moveTo>
                    <a:pt x="0" y="0"/>
                  </a:moveTo>
                  <a:lnTo>
                    <a:pt x="0" y="2453574"/>
                  </a:lnTo>
                  <a:lnTo>
                    <a:pt x="114195" y="2370508"/>
                  </a:lnTo>
                  <a:lnTo>
                    <a:pt x="114195" y="374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 name="矩形 11"/>
          <p:cNvSpPr/>
          <p:nvPr>
            <p:custDataLst>
              <p:tags r:id="rId6"/>
            </p:custDataLst>
          </p:nvPr>
        </p:nvSpPr>
        <p:spPr>
          <a:xfrm rot="3266646">
            <a:off x="9606590" y="678425"/>
            <a:ext cx="877617" cy="7167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custDataLst>
              <p:tags r:id="rId7"/>
            </p:custDataLst>
          </p:nvPr>
        </p:nvSpPr>
        <p:spPr>
          <a:xfrm rot="3266646">
            <a:off x="9633859" y="241672"/>
            <a:ext cx="735217" cy="71679"/>
          </a:xfrm>
          <a:custGeom>
            <a:avLst/>
            <a:gdLst>
              <a:gd name="connsiteX0" fmla="*/ 0 w 1205704"/>
              <a:gd name="connsiteY0" fmla="*/ 117549 h 117549"/>
              <a:gd name="connsiteX1" fmla="*/ 84020 w 1205704"/>
              <a:gd name="connsiteY1" fmla="*/ 0 h 117549"/>
              <a:gd name="connsiteX2" fmla="*/ 1205704 w 1205704"/>
              <a:gd name="connsiteY2" fmla="*/ 0 h 117549"/>
              <a:gd name="connsiteX3" fmla="*/ 1205704 w 1205704"/>
              <a:gd name="connsiteY3" fmla="*/ 117549 h 117549"/>
            </a:gdLst>
            <a:ahLst/>
            <a:cxnLst>
              <a:cxn ang="0">
                <a:pos x="connsiteX0" y="connsiteY0"/>
              </a:cxn>
              <a:cxn ang="0">
                <a:pos x="connsiteX1" y="connsiteY1"/>
              </a:cxn>
              <a:cxn ang="0">
                <a:pos x="connsiteX2" y="connsiteY2"/>
              </a:cxn>
              <a:cxn ang="0">
                <a:pos x="connsiteX3" y="connsiteY3"/>
              </a:cxn>
            </a:cxnLst>
            <a:rect l="l" t="t" r="r" b="b"/>
            <a:pathLst>
              <a:path w="1205704" h="117549">
                <a:moveTo>
                  <a:pt x="0" y="117549"/>
                </a:moveTo>
                <a:lnTo>
                  <a:pt x="84020" y="0"/>
                </a:lnTo>
                <a:lnTo>
                  <a:pt x="1205704" y="0"/>
                </a:lnTo>
                <a:lnTo>
                  <a:pt x="1205704" y="11754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lumMod val="85000"/>
                    <a:lumOff val="15000"/>
                  </a:schemeClr>
                </a:solidFill>
                <a:latin typeface="微软雅黑" panose="020B0503020204020204" charset="-122"/>
                <a:ea typeface="微软雅黑" panose="020B0503020204020204"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lumMod val="85000"/>
                    <a:lumOff val="15000"/>
                  </a:schemeClr>
                </a:solidFill>
                <a:latin typeface="微软雅黑" panose="020B0503020204020204" charset="-122"/>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4"/>
            <p:custDataLst>
              <p:tags r:id="rId10"/>
            </p:custDataLst>
          </p:nvPr>
        </p:nvSpPr>
        <p:spPr/>
        <p:txBody>
          <a:bodyPr/>
          <a:lstStyle/>
          <a:p>
            <a:fld id="{760FBDFE-C587-4B4C-A407-44438C67B59E}" type="datetimeFigureOut">
              <a:rPr lang="zh-CN" altLang="en-US" smtClean="0"/>
            </a:fld>
            <a:endParaRPr lang="zh-CN" altLang="en-US"/>
          </a:p>
        </p:txBody>
      </p:sp>
      <p:sp>
        <p:nvSpPr>
          <p:cNvPr id="14" name="页脚占位符 13"/>
          <p:cNvSpPr>
            <a:spLocks noGrp="1"/>
          </p:cNvSpPr>
          <p:nvPr>
            <p:ph type="ftr" sz="quarter" idx="15"/>
            <p:custDataLst>
              <p:tags r:id="rId11"/>
            </p:custDataLst>
          </p:nvPr>
        </p:nvSpPr>
        <p:spPr/>
        <p:txBody>
          <a:bodyPr/>
          <a:lstStyle/>
          <a:p>
            <a:endParaRPr lang="zh-CN" altLang="en-US" dirty="0"/>
          </a:p>
        </p:txBody>
      </p:sp>
      <p:sp>
        <p:nvSpPr>
          <p:cNvPr id="15" name="灯片编号占位符 14"/>
          <p:cNvSpPr>
            <a:spLocks noGrp="1"/>
          </p:cNvSpPr>
          <p:nvPr>
            <p:ph type="sldNum" sz="quarter" idx="16"/>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593667" y="6272784"/>
            <a:ext cx="2644309" cy="365125"/>
          </a:xfrm>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a:xfrm>
            <a:off x="2182708" y="6272784"/>
            <a:ext cx="6327648" cy="365125"/>
          </a:xfrm>
        </p:spPr>
        <p:txBody>
          <a:bodyPr/>
          <a:lstStyle/>
          <a:p>
            <a:endParaRPr lang="zh-CN" alt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EFD9D74-47D9-4702-A33C-335B63B48DBF}" type="datetimeFigureOut">
              <a:rPr lang="zh-CN" altLang="en-US" smtClean="0"/>
            </a:fld>
            <a:endParaRPr lang="zh-CN" alt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image" Target="../media/image3.png"/><Relationship Id="rId23" Type="http://schemas.microsoft.com/office/2007/relationships/hdphoto" Target="../media/image4.wdp"/><Relationship Id="rId22" Type="http://schemas.openxmlformats.org/officeDocument/2006/relationships/image" Target="../media/image5.png"/><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zh-CN" alt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22">
                <a:duotone>
                  <a:schemeClr val="accent1">
                    <a:shade val="45000"/>
                    <a:satMod val="135000"/>
                  </a:schemeClr>
                  <a:prstClr val="white"/>
                </a:duotone>
                <a:extLst>
                  <a:ext uri="{BEBA8EAE-BF5A-486C-A8C5-ECC9F3942E4B}">
                    <a14:imgProps xmlns:a14="http://schemas.microsoft.com/office/drawing/2010/main">
                      <a14:imgLayer r:embed="rId23">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5400" kern="1200" cap="all" baseline="0">
          <a:blipFill>
            <a:blip r:embed="rId24">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tags" Target="../tags/tag11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5.xml"/><Relationship Id="rId1" Type="http://schemas.openxmlformats.org/officeDocument/2006/relationships/tags" Target="../tags/tag15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7.xml"/><Relationship Id="rId1" Type="http://schemas.openxmlformats.org/officeDocument/2006/relationships/tags" Target="../tags/tag15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9.xml"/><Relationship Id="rId1" Type="http://schemas.openxmlformats.org/officeDocument/2006/relationships/tags" Target="../tags/tag15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9.xml"/><Relationship Id="rId1" Type="http://schemas.openxmlformats.org/officeDocument/2006/relationships/tags" Target="../tags/tag11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tags" Target="../tags/tag12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3.xml"/><Relationship Id="rId1" Type="http://schemas.openxmlformats.org/officeDocument/2006/relationships/tags" Target="../tags/tag12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5.xml"/><Relationship Id="rId1" Type="http://schemas.openxmlformats.org/officeDocument/2006/relationships/tags" Target="../tags/tag12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574673" y="1465708"/>
            <a:ext cx="9966960" cy="1172718"/>
          </a:xfrm>
        </p:spPr>
        <p:txBody>
          <a:bodyPr/>
          <a:lstStyle/>
          <a:p>
            <a:r>
              <a:rPr lang="zh-CN" altLang="en-US" sz="6000" b="1" dirty="0"/>
              <a:t>高三语文  </a:t>
            </a:r>
            <a:r>
              <a:rPr lang="en-US" altLang="zh-CN" sz="6000" b="1" dirty="0"/>
              <a:t>  </a:t>
            </a:r>
            <a:endParaRPr lang="zh-CN" altLang="en-US" sz="6000" b="1" dirty="0"/>
          </a:p>
        </p:txBody>
      </p:sp>
      <p:sp>
        <p:nvSpPr>
          <p:cNvPr id="5" name="副标题 4"/>
          <p:cNvSpPr>
            <a:spLocks noGrp="1"/>
          </p:cNvSpPr>
          <p:nvPr>
            <p:ph type="subTitle" idx="1"/>
          </p:nvPr>
        </p:nvSpPr>
        <p:spPr>
          <a:xfrm>
            <a:off x="1736598" y="4551045"/>
            <a:ext cx="7891272" cy="1069848"/>
          </a:xfrm>
        </p:spPr>
        <p:txBody>
          <a:bodyPr>
            <a:normAutofit/>
          </a:bodyPr>
          <a:lstStyle/>
          <a:p>
            <a:r>
              <a:rPr lang="zh-CN" altLang="en-US" sz="3600" b="1" dirty="0">
                <a:latin typeface="楷体" panose="02010609060101010101" pitchFamily="49" charset="-122"/>
                <a:ea typeface="楷体" panose="02010609060101010101" pitchFamily="49" charset="-122"/>
              </a:rPr>
              <a:t> 江苏省扬州中学   </a:t>
            </a:r>
            <a:endParaRPr lang="zh-CN" altLang="en-US" sz="3600" b="1" dirty="0">
              <a:latin typeface="楷体" panose="02010609060101010101" pitchFamily="49" charset="-122"/>
              <a:ea typeface="楷体" panose="02010609060101010101" pitchFamily="49" charset="-122"/>
            </a:endParaRPr>
          </a:p>
        </p:txBody>
      </p:sp>
      <p:sp>
        <p:nvSpPr>
          <p:cNvPr id="6" name="矩形 5"/>
          <p:cNvSpPr/>
          <p:nvPr/>
        </p:nvSpPr>
        <p:spPr>
          <a:xfrm>
            <a:off x="5228844" y="1569893"/>
            <a:ext cx="3230880" cy="829945"/>
          </a:xfrm>
          <a:prstGeom prst="rect">
            <a:avLst/>
          </a:prstGeom>
        </p:spPr>
        <p:txBody>
          <a:bodyPr wrap="none">
            <a:spAutoFit/>
          </a:bodyPr>
          <a:lstStyle/>
          <a:p>
            <a:r>
              <a:rPr lang="zh-CN" altLang="en-US" sz="4800" dirty="0">
                <a:ln w="22225">
                  <a:solidFill>
                    <a:schemeClr val="accent2"/>
                  </a:solidFill>
                  <a:prstDash val="solid"/>
                </a:ln>
                <a:solidFill>
                  <a:schemeClr val="accent2">
                    <a:lumMod val="40000"/>
                    <a:lumOff val="60000"/>
                  </a:schemeClr>
                </a:solidFill>
                <a:effectLst/>
                <a:latin typeface="华文中宋" panose="02010600040101010101" pitchFamily="2" charset="-122"/>
                <a:ea typeface="华文中宋" panose="02010600040101010101" pitchFamily="2" charset="-122"/>
              </a:rPr>
              <a:t>第二轮复习</a:t>
            </a:r>
            <a:endParaRPr lang="zh-CN" altLang="en-US" sz="4800" dirty="0">
              <a:ln w="22225">
                <a:solidFill>
                  <a:schemeClr val="accent2"/>
                </a:solidFill>
                <a:prstDash val="solid"/>
              </a:ln>
              <a:solidFill>
                <a:schemeClr val="accent2">
                  <a:lumMod val="40000"/>
                  <a:lumOff val="60000"/>
                </a:schemeClr>
              </a:solidFill>
              <a:effectLst/>
              <a:latin typeface="华文中宋" panose="02010600040101010101" pitchFamily="2" charset="-122"/>
              <a:ea typeface="华文中宋" panose="02010600040101010101" pitchFamily="2" charset="-122"/>
            </a:endParaRPr>
          </a:p>
        </p:txBody>
      </p:sp>
      <p:sp>
        <p:nvSpPr>
          <p:cNvPr id="7" name="矩形 6"/>
          <p:cNvSpPr/>
          <p:nvPr/>
        </p:nvSpPr>
        <p:spPr>
          <a:xfrm>
            <a:off x="3496773" y="2983617"/>
            <a:ext cx="4301177" cy="707886"/>
          </a:xfrm>
          <a:prstGeom prst="rect">
            <a:avLst/>
          </a:prstGeom>
        </p:spPr>
        <p:txBody>
          <a:bodyPr wrap="none">
            <a:spAutoFit/>
          </a:bodyPr>
          <a:lstStyle/>
          <a:p>
            <a:r>
              <a:rPr lang="zh-CN" altLang="en-US" sz="4000" b="1" dirty="0">
                <a:solidFill>
                  <a:srgbClr val="00206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议论文语言的精彩</a:t>
            </a:r>
            <a:endParaRPr lang="zh-CN" altLang="en-US" sz="4000" dirty="0">
              <a:solidFill>
                <a:srgbClr val="00206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63467"/>
            <a:ext cx="11043595" cy="5931065"/>
          </a:xfrm>
        </p:spPr>
        <p:txBody>
          <a:bodyPr>
            <a:normAutofit fontScale="70000" lnSpcReduction="20000"/>
          </a:bodyPr>
          <a:lstStyle/>
          <a:p>
            <a:pPr lvl="0">
              <a:buFont typeface="Wingdings" panose="05000000000000000000" pitchFamily="2" charset="2"/>
              <a:buChar char="l"/>
            </a:pPr>
            <a:r>
              <a:rPr lang="en-US" altLang="zh-CN" sz="5100" b="1" dirty="0">
                <a:solidFill>
                  <a:schemeClr val="tx1"/>
                </a:solidFill>
                <a:latin typeface="+mj-ea"/>
                <a:ea typeface="+mj-ea"/>
              </a:rPr>
              <a:t> </a:t>
            </a:r>
            <a:r>
              <a:rPr lang="zh-CN" altLang="en-US" sz="5100" b="1" dirty="0">
                <a:latin typeface="+mj-ea"/>
                <a:ea typeface="+mj-ea"/>
              </a:rPr>
              <a:t>用词方面</a:t>
            </a:r>
            <a:endParaRPr lang="en-US" altLang="zh-CN" sz="51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4600" b="1" dirty="0">
                <a:latin typeface="宋体" panose="02010600030101010101" pitchFamily="2" charset="-122"/>
                <a:ea typeface="宋体" panose="02010600030101010101" pitchFamily="2" charset="-122"/>
              </a:rPr>
              <a:t> 成语</a:t>
            </a:r>
            <a:endParaRPr lang="en-US" altLang="zh-CN" sz="4600" b="1" dirty="0">
              <a:latin typeface="宋体" panose="02010600030101010101" pitchFamily="2" charset="-122"/>
              <a:ea typeface="宋体" panose="02010600030101010101" pitchFamily="2" charset="-122"/>
            </a:endParaRPr>
          </a:p>
          <a:p>
            <a:pPr marL="0" lvl="0" indent="0">
              <a:buNone/>
            </a:pPr>
            <a:endParaRPr lang="en-US" altLang="zh-CN" sz="4400" b="1" dirty="0">
              <a:latin typeface="宋体" panose="02010600030101010101" pitchFamily="2" charset="-122"/>
              <a:ea typeface="宋体" panose="02010600030101010101" pitchFamily="2" charset="-122"/>
            </a:endParaRPr>
          </a:p>
          <a:p>
            <a:pPr marL="0" lvl="0" indent="0">
              <a:buNone/>
            </a:pPr>
            <a:r>
              <a:rPr lang="zh-CN" altLang="en-US" sz="4600" b="1" dirty="0">
                <a:solidFill>
                  <a:srgbClr val="002060"/>
                </a:solidFill>
                <a:latin typeface="宋体" panose="02010600030101010101" pitchFamily="2" charset="-122"/>
                <a:ea typeface="宋体" panose="02010600030101010101" pitchFamily="2" charset="-122"/>
              </a:rPr>
              <a:t>例二：</a:t>
            </a:r>
            <a:endParaRPr lang="en-US" altLang="zh-CN" sz="4600" b="1" dirty="0">
              <a:solidFill>
                <a:srgbClr val="002060"/>
              </a:solidFill>
              <a:latin typeface="宋体" panose="02010600030101010101" pitchFamily="2" charset="-122"/>
              <a:ea typeface="宋体" panose="02010600030101010101" pitchFamily="2" charset="-122"/>
            </a:endParaRPr>
          </a:p>
          <a:p>
            <a:pPr lvl="1">
              <a:lnSpc>
                <a:spcPct val="120000"/>
              </a:lnSpc>
            </a:pPr>
            <a:r>
              <a:rPr lang="zh-CN" altLang="zh-CN" sz="4100" b="1" dirty="0">
                <a:solidFill>
                  <a:srgbClr val="0070C0"/>
                </a:solidFill>
                <a:latin typeface="楷体" panose="02010609060101010101" pitchFamily="49" charset="-122"/>
                <a:ea typeface="楷体" panose="02010609060101010101" pitchFamily="49" charset="-122"/>
              </a:rPr>
              <a:t>“</a:t>
            </a:r>
            <a:r>
              <a:rPr lang="zh-CN" altLang="en-US" sz="4100" b="1" dirty="0">
                <a:solidFill>
                  <a:srgbClr val="0070C0"/>
                </a:solidFill>
                <a:latin typeface="楷体" panose="02010609060101010101" pitchFamily="49" charset="-122"/>
                <a:ea typeface="楷体" panose="02010609060101010101" pitchFamily="49" charset="-122"/>
              </a:rPr>
              <a:t>深人所见之处亦深，浅人所见之处亦浅。”这群人能透过绝壁看到坦途，透过迷雾看到星光，透过现象看到本质，所见</a:t>
            </a:r>
            <a:r>
              <a:rPr lang="zh-CN" altLang="en-US" sz="4100" b="1" dirty="0">
                <a:solidFill>
                  <a:srgbClr val="FF0000"/>
                </a:solidFill>
                <a:latin typeface="楷体" panose="02010609060101010101" pitchFamily="49" charset="-122"/>
                <a:ea typeface="楷体" panose="02010609060101010101" pitchFamily="49" charset="-122"/>
              </a:rPr>
              <a:t>与众不同</a:t>
            </a:r>
            <a:r>
              <a:rPr lang="zh-CN" altLang="en-US" sz="4100" b="1" dirty="0">
                <a:solidFill>
                  <a:srgbClr val="0070C0"/>
                </a:solidFill>
                <a:latin typeface="楷体" panose="02010609060101010101" pitchFamily="49" charset="-122"/>
                <a:ea typeface="楷体" panose="02010609060101010101" pitchFamily="49" charset="-122"/>
              </a:rPr>
              <a:t>，所思</a:t>
            </a:r>
            <a:r>
              <a:rPr lang="zh-CN" altLang="en-US" sz="4100" b="1" dirty="0">
                <a:solidFill>
                  <a:srgbClr val="FF0000"/>
                </a:solidFill>
                <a:latin typeface="楷体" panose="02010609060101010101" pitchFamily="49" charset="-122"/>
                <a:ea typeface="楷体" panose="02010609060101010101" pitchFamily="49" charset="-122"/>
              </a:rPr>
              <a:t>另辟蹊径</a:t>
            </a:r>
            <a:r>
              <a:rPr lang="zh-CN" altLang="en-US" sz="4100" b="1" dirty="0">
                <a:solidFill>
                  <a:srgbClr val="0070C0"/>
                </a:solidFill>
                <a:latin typeface="楷体" panose="02010609060101010101" pitchFamily="49" charset="-122"/>
                <a:ea typeface="楷体" panose="02010609060101010101" pitchFamily="49" charset="-122"/>
              </a:rPr>
              <a:t>，所言也自然令人</a:t>
            </a:r>
            <a:r>
              <a:rPr lang="zh-CN" altLang="en-US" sz="4100" b="1" dirty="0">
                <a:solidFill>
                  <a:srgbClr val="FF0000"/>
                </a:solidFill>
                <a:latin typeface="楷体" panose="02010609060101010101" pitchFamily="49" charset="-122"/>
                <a:ea typeface="楷体" panose="02010609060101010101" pitchFamily="49" charset="-122"/>
              </a:rPr>
              <a:t>耳目一新</a:t>
            </a:r>
            <a:r>
              <a:rPr lang="zh-CN" altLang="en-US" sz="4100" b="1" dirty="0">
                <a:solidFill>
                  <a:srgbClr val="0070C0"/>
                </a:solidFill>
                <a:latin typeface="楷体" panose="02010609060101010101" pitchFamily="49" charset="-122"/>
                <a:ea typeface="楷体" panose="02010609060101010101" pitchFamily="49" charset="-122"/>
              </a:rPr>
              <a:t>，字字句句，只言片语，有如钢琴的键，触一下，敲一下，各有各的音色、强弱、节奏。这些独特的旋律，无不闪着个性之思，燃着创新之火，让在迷茫混沌中打滚的我们惊醒并惊艳，转而境界洞开，山河毕现。</a:t>
            </a:r>
            <a:endParaRPr lang="en-US" altLang="zh-CN" sz="4100" b="1" dirty="0">
              <a:solidFill>
                <a:srgbClr val="0070C0"/>
              </a:solidFill>
              <a:latin typeface="楷体" panose="02010609060101010101" pitchFamily="49" charset="-122"/>
              <a:ea typeface="楷体" panose="02010609060101010101" pitchFamily="49" charset="-122"/>
            </a:endParaRPr>
          </a:p>
          <a:p>
            <a:pPr marL="274320" lvl="1" indent="0">
              <a:lnSpc>
                <a:spcPct val="120000"/>
              </a:lnSpc>
              <a:buNone/>
            </a:pPr>
            <a:r>
              <a:rPr lang="zh-CN" altLang="en-US" sz="4100" b="1" dirty="0">
                <a:solidFill>
                  <a:srgbClr val="0070C0"/>
                </a:solidFill>
                <a:latin typeface="楷体" panose="02010609060101010101" pitchFamily="49" charset="-122"/>
                <a:ea typeface="楷体" panose="02010609060101010101" pitchFamily="49" charset="-122"/>
              </a:rPr>
              <a:t>   （</a:t>
            </a:r>
            <a:r>
              <a:rPr lang="en-US" altLang="zh-CN" sz="4100" b="1" dirty="0">
                <a:solidFill>
                  <a:srgbClr val="0070C0"/>
                </a:solidFill>
                <a:latin typeface="楷体" panose="02010609060101010101" pitchFamily="49" charset="-122"/>
                <a:ea typeface="楷体" panose="02010609060101010101" pitchFamily="49" charset="-122"/>
              </a:rPr>
              <a:t>2016</a:t>
            </a:r>
            <a:r>
              <a:rPr lang="zh-CN" altLang="en-US" sz="4100" b="1" dirty="0">
                <a:solidFill>
                  <a:srgbClr val="0070C0"/>
                </a:solidFill>
                <a:latin typeface="楷体" panose="02010609060101010101" pitchFamily="49" charset="-122"/>
                <a:ea typeface="楷体" panose="02010609060101010101" pitchFamily="49" charset="-122"/>
              </a:rPr>
              <a:t>江苏高考“有话则短，无话则长”优作</a:t>
            </a:r>
            <a:r>
              <a:rPr lang="en-US" altLang="zh-CN" sz="4100" b="1" dirty="0">
                <a:solidFill>
                  <a:srgbClr val="0070C0"/>
                </a:solidFill>
                <a:latin typeface="楷体" panose="02010609060101010101" pitchFamily="49" charset="-122"/>
                <a:ea typeface="楷体" panose="02010609060101010101" pitchFamily="49" charset="-122"/>
              </a:rPr>
              <a:t>《</a:t>
            </a:r>
            <a:r>
              <a:rPr lang="zh-CN" altLang="en-US" sz="4100" b="1" dirty="0">
                <a:solidFill>
                  <a:srgbClr val="0070C0"/>
                </a:solidFill>
                <a:latin typeface="楷体" panose="02010609060101010101" pitchFamily="49" charset="-122"/>
                <a:ea typeface="楷体" panose="02010609060101010101" pitchFamily="49" charset="-122"/>
              </a:rPr>
              <a:t>寂时吾有声</a:t>
            </a:r>
            <a:r>
              <a:rPr lang="en-US" altLang="zh-CN" sz="4100" b="1" dirty="0">
                <a:solidFill>
                  <a:srgbClr val="0070C0"/>
                </a:solidFill>
                <a:latin typeface="楷体" panose="02010609060101010101" pitchFamily="49" charset="-122"/>
                <a:ea typeface="楷体" panose="02010609060101010101" pitchFamily="49" charset="-122"/>
              </a:rPr>
              <a:t>》</a:t>
            </a:r>
            <a:r>
              <a:rPr lang="zh-CN" altLang="en-US" sz="4100" b="1" dirty="0">
                <a:solidFill>
                  <a:srgbClr val="0070C0"/>
                </a:solidFill>
                <a:latin typeface="楷体" panose="02010609060101010101" pitchFamily="49" charset="-122"/>
                <a:ea typeface="楷体" panose="02010609060101010101" pitchFamily="49" charset="-122"/>
              </a:rPr>
              <a:t>）</a:t>
            </a:r>
            <a:endParaRPr lang="en-US" altLang="zh-CN" sz="4100" b="1" dirty="0">
              <a:solidFill>
                <a:srgbClr val="0070C0"/>
              </a:solidFill>
              <a:latin typeface="楷体" panose="02010609060101010101" pitchFamily="49" charset="-122"/>
              <a:ea typeface="楷体" panose="02010609060101010101" pitchFamily="49" charset="-122"/>
            </a:endParaRPr>
          </a:p>
          <a:p>
            <a:pPr marL="0" lvl="0" indent="0">
              <a:buNone/>
            </a:pPr>
            <a:endParaRPr lang="en-US" altLang="zh-CN" sz="3600" b="1" dirty="0">
              <a:solidFill>
                <a:srgbClr val="00206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59927" y="574509"/>
            <a:ext cx="11208223" cy="5931065"/>
          </a:xfrm>
        </p:spPr>
        <p:txBody>
          <a:bodyPr>
            <a:normAutofit/>
          </a:bodyPr>
          <a:lstStyle/>
          <a:p>
            <a:pPr lvl="0">
              <a:buFont typeface="Wingdings" panose="05000000000000000000" pitchFamily="2" charset="2"/>
              <a:buChar char="l"/>
            </a:pPr>
            <a:r>
              <a:rPr lang="en-US" altLang="zh-CN" sz="6300" b="1" dirty="0">
                <a:solidFill>
                  <a:schemeClr val="tx1"/>
                </a:solidFill>
                <a:latin typeface="+mj-ea"/>
                <a:ea typeface="+mj-ea"/>
              </a:rPr>
              <a:t> </a:t>
            </a:r>
            <a:r>
              <a:rPr lang="zh-CN" altLang="en-US" sz="6300" b="1" dirty="0">
                <a:latin typeface="+mj-ea"/>
                <a:ea typeface="+mj-ea"/>
              </a:rPr>
              <a:t>用词方面</a:t>
            </a:r>
            <a:endParaRPr lang="en-US" altLang="zh-CN" sz="6300" b="1" dirty="0">
              <a:latin typeface="+mj-ea"/>
              <a:ea typeface="+mj-ea"/>
            </a:endParaRPr>
          </a:p>
          <a:p>
            <a:pPr marL="0" lvl="0" indent="0">
              <a:buNone/>
            </a:pPr>
            <a:endParaRPr lang="en-US" altLang="zh-CN" sz="57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5700" b="1" dirty="0">
                <a:latin typeface="宋体" panose="02010600030101010101" pitchFamily="2" charset="-122"/>
                <a:ea typeface="宋体" panose="02010600030101010101" pitchFamily="2" charset="-122"/>
              </a:rPr>
              <a:t> 成语</a:t>
            </a:r>
            <a:endParaRPr lang="en-US" altLang="zh-CN" sz="5700" b="1" dirty="0">
              <a:latin typeface="宋体" panose="02010600030101010101" pitchFamily="2" charset="-122"/>
              <a:ea typeface="宋体" panose="02010600030101010101" pitchFamily="2" charset="-122"/>
            </a:endParaRPr>
          </a:p>
          <a:p>
            <a:pPr marL="0" lvl="0" indent="0">
              <a:buNone/>
            </a:pPr>
            <a:r>
              <a:rPr lang="en-US" altLang="zh-CN" sz="4000" b="1" dirty="0">
                <a:latin typeface="宋体" panose="02010600030101010101" pitchFamily="2" charset="-122"/>
                <a:ea typeface="宋体" panose="02010600030101010101" pitchFamily="2" charset="-122"/>
              </a:rPr>
              <a:t>     </a:t>
            </a:r>
            <a:r>
              <a:rPr lang="zh-CN" altLang="en-US" sz="3600" b="1" dirty="0">
                <a:solidFill>
                  <a:srgbClr val="002060"/>
                </a:solidFill>
                <a:latin typeface="楷体" panose="02010609060101010101" pitchFamily="49" charset="-122"/>
                <a:ea typeface="楷体" panose="02010609060101010101" pitchFamily="49" charset="-122"/>
              </a:rPr>
              <a:t>使得议论文的说理简洁凝练、意蕴丰富深刻。</a:t>
            </a:r>
            <a:endParaRPr lang="en-US" altLang="zh-CN" sz="3600" b="1" dirty="0">
              <a:solidFill>
                <a:srgbClr val="00206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92029"/>
            <a:ext cx="11043595" cy="6302541"/>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用词方面</a:t>
            </a:r>
            <a:endParaRPr lang="en-US" altLang="zh-CN" sz="44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4300" b="1" dirty="0">
                <a:latin typeface="宋体" panose="02010600030101010101" pitchFamily="2" charset="-122"/>
                <a:ea typeface="宋体" panose="02010600030101010101" pitchFamily="2" charset="-122"/>
              </a:rPr>
              <a:t> 术语</a:t>
            </a:r>
            <a:endParaRPr lang="en-US" altLang="zh-CN" sz="4300" b="1" dirty="0">
              <a:latin typeface="宋体" panose="02010600030101010101" pitchFamily="2" charset="-122"/>
              <a:ea typeface="宋体" panose="02010600030101010101" pitchFamily="2" charset="-122"/>
            </a:endParaRPr>
          </a:p>
          <a:p>
            <a:pPr marL="0" lvl="0"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lvl="1">
              <a:lnSpc>
                <a:spcPct val="120000"/>
              </a:lnSpc>
            </a:pPr>
            <a:r>
              <a:rPr lang="zh-CN" altLang="zh-CN" sz="3200" b="1" dirty="0">
                <a:solidFill>
                  <a:srgbClr val="0070C0"/>
                </a:solidFill>
                <a:latin typeface="楷体" panose="02010609060101010101" pitchFamily="49" charset="-122"/>
                <a:ea typeface="楷体" panose="02010609060101010101" pitchFamily="49" charset="-122"/>
              </a:rPr>
              <a:t>“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r>
              <a:rPr lang="en-US" altLang="zh-CN" sz="3200" b="1" dirty="0">
                <a:solidFill>
                  <a:srgbClr val="0070C0"/>
                </a:solidFill>
                <a:latin typeface="楷体" panose="02010609060101010101" pitchFamily="49" charset="-122"/>
                <a:ea typeface="楷体" panose="02010609060101010101" pitchFamily="49" charset="-122"/>
              </a:rPr>
              <a:t>      </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lnSpc>
                <a:spcPct val="120000"/>
              </a:lnSpc>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a:t>
            </a:r>
            <a:r>
              <a:rPr lang="en-US" altLang="zh-CN" sz="3200" b="1" dirty="0">
                <a:solidFill>
                  <a:srgbClr val="0070C0"/>
                </a:solidFill>
                <a:latin typeface="楷体" panose="02010609060101010101" pitchFamily="49" charset="-122"/>
                <a:ea typeface="楷体" panose="02010609060101010101" pitchFamily="49" charset="-122"/>
              </a:rPr>
              <a:t>2018</a:t>
            </a:r>
            <a:r>
              <a:rPr lang="zh-CN" altLang="zh-CN" sz="3200" b="1" dirty="0">
                <a:solidFill>
                  <a:srgbClr val="0070C0"/>
                </a:solidFill>
                <a:latin typeface="楷体" panose="02010609060101010101" pitchFamily="49" charset="-122"/>
                <a:ea typeface="楷体" panose="02010609060101010101" pitchFamily="49" charset="-122"/>
              </a:rPr>
              <a:t>全国Ⅱ卷作文材料）</a:t>
            </a:r>
            <a:endParaRPr lang="zh-CN"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92029"/>
            <a:ext cx="11198698" cy="6302541"/>
          </a:xfrm>
        </p:spPr>
        <p:txBody>
          <a:bodyPr>
            <a:normAutofit fontScale="92500" lnSpcReduction="1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用词方面</a:t>
            </a:r>
            <a:endParaRPr lang="en-US" altLang="zh-CN" sz="44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4300" b="1" dirty="0">
                <a:latin typeface="宋体" panose="02010600030101010101" pitchFamily="2" charset="-122"/>
                <a:ea typeface="宋体" panose="02010600030101010101" pitchFamily="2" charset="-122"/>
              </a:rPr>
              <a:t> 术语</a:t>
            </a:r>
            <a:endParaRPr lang="en-US" altLang="zh-CN" sz="4300" b="1" dirty="0">
              <a:latin typeface="宋体" panose="02010600030101010101" pitchFamily="2" charset="-122"/>
              <a:ea typeface="宋体" panose="02010600030101010101" pitchFamily="2" charset="-122"/>
            </a:endParaRPr>
          </a:p>
          <a:p>
            <a:pPr marL="0" lvl="0" indent="0">
              <a:buNone/>
            </a:pPr>
            <a:r>
              <a:rPr lang="zh-CN" altLang="en-US" sz="3600" b="1" dirty="0">
                <a:solidFill>
                  <a:srgbClr val="002060"/>
                </a:solidFill>
                <a:latin typeface="宋体" panose="02010600030101010101" pitchFamily="2" charset="-122"/>
                <a:ea typeface="宋体" panose="02010600030101010101" pitchFamily="2" charset="-122"/>
              </a:rPr>
              <a:t>例二：</a:t>
            </a:r>
            <a:endParaRPr lang="zh-CN" altLang="en-US" sz="3600" b="1" dirty="0">
              <a:solidFill>
                <a:srgbClr val="002060"/>
              </a:solidFill>
              <a:latin typeface="宋体" panose="02010600030101010101" pitchFamily="2" charset="-122"/>
              <a:ea typeface="宋体" panose="02010600030101010101" pitchFamily="2" charset="-122"/>
            </a:endParaRPr>
          </a:p>
          <a:p>
            <a:pPr lvl="1">
              <a:lnSpc>
                <a:spcPct val="120000"/>
              </a:lnSpc>
            </a:pPr>
            <a:r>
              <a:rPr lang="zh-CN" altLang="zh-CN" sz="3200" b="1" dirty="0">
                <a:solidFill>
                  <a:srgbClr val="0070C0"/>
                </a:solidFill>
                <a:latin typeface="楷体" panose="02010609060101010101" pitchFamily="49" charset="-122"/>
                <a:ea typeface="楷体" panose="02010609060101010101" pitchFamily="49" charset="-122"/>
              </a:rPr>
              <a:t>美国作家阿法特曾提出一个概念：</a:t>
            </a:r>
            <a:r>
              <a:rPr lang="zh-CN" altLang="zh-CN" sz="3200" b="1" dirty="0">
                <a:solidFill>
                  <a:srgbClr val="C00000"/>
                </a:solidFill>
                <a:latin typeface="楷体" panose="02010609060101010101" pitchFamily="49" charset="-122"/>
                <a:ea typeface="楷体" panose="02010609060101010101" pitchFamily="49" charset="-122"/>
              </a:rPr>
              <a:t>群氓</a:t>
            </a:r>
            <a:r>
              <a:rPr lang="zh-CN" altLang="zh-CN" sz="3200" b="1" dirty="0">
                <a:solidFill>
                  <a:srgbClr val="0070C0"/>
                </a:solidFill>
                <a:latin typeface="楷体" panose="02010609060101010101" pitchFamily="49" charset="-122"/>
                <a:ea typeface="楷体" panose="02010609060101010101" pitchFamily="49" charset="-122"/>
              </a:rPr>
              <a:t>。这个词，是指普通大众集体无意识地作恶却丝毫不觉愧疚。必然的，这种行为不仅使家国蒙受损失，更会麻痹人们的心灵</a:t>
            </a:r>
            <a:r>
              <a:rPr lang="zh-CN" altLang="en-US" sz="3200" b="1" dirty="0">
                <a:solidFill>
                  <a:srgbClr val="0070C0"/>
                </a:solidFill>
                <a:latin typeface="楷体" panose="02010609060101010101" pitchFamily="49" charset="-122"/>
                <a:ea typeface="楷体" panose="02010609060101010101" pitchFamily="49" charset="-122"/>
              </a:rPr>
              <a:t>。</a:t>
            </a:r>
            <a:r>
              <a:rPr lang="zh-CN" altLang="zh-CN" sz="3200" b="1" dirty="0">
                <a:solidFill>
                  <a:srgbClr val="0070C0"/>
                </a:solidFill>
                <a:latin typeface="楷体" panose="02010609060101010101" pitchFamily="49" charset="-122"/>
                <a:ea typeface="楷体" panose="02010609060101010101" pitchFamily="49" charset="-122"/>
              </a:rPr>
              <a:t>须知，此词在中国是颇为适用的。无论是高速公路上货车翻车引来成百农民哄抢柑橘，还是许多居民每人拿走一块砖致使雷峰塔的倒塌，抑或是大家再熟悉不过的“中国式过马路”，无一不是“群氓”品行的体现。</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lnSpc>
                <a:spcPct val="120000"/>
              </a:lnSpc>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a:t>
            </a:r>
            <a:r>
              <a:rPr lang="en-US" altLang="zh-CN" sz="3200" b="1" dirty="0">
                <a:solidFill>
                  <a:srgbClr val="0070C0"/>
                </a:solidFill>
                <a:latin typeface="楷体" panose="02010609060101010101" pitchFamily="49" charset="-122"/>
                <a:ea typeface="楷体" panose="02010609060101010101" pitchFamily="49" charset="-122"/>
              </a:rPr>
              <a:t>2013</a:t>
            </a:r>
            <a:r>
              <a:rPr lang="zh-CN" altLang="zh-CN" sz="3200" b="1" dirty="0">
                <a:solidFill>
                  <a:srgbClr val="0070C0"/>
                </a:solidFill>
                <a:latin typeface="楷体" panose="02010609060101010101" pitchFamily="49" charset="-122"/>
                <a:ea typeface="楷体" panose="02010609060101010101" pitchFamily="49" charset="-122"/>
              </a:rPr>
              <a:t>江苏高考优作《拒绝平庸者之恶》</a:t>
            </a:r>
            <a:r>
              <a:rPr lang="zh-CN" altLang="en-US" sz="3200" b="1" dirty="0">
                <a:solidFill>
                  <a:srgbClr val="0070C0"/>
                </a:solidFill>
                <a:latin typeface="楷体" panose="02010609060101010101" pitchFamily="49" charset="-122"/>
                <a:ea typeface="楷体" panose="02010609060101010101" pitchFamily="49" charset="-122"/>
              </a:rPr>
              <a:t>）</a:t>
            </a:r>
            <a:endParaRPr lang="zh-CN"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59927" y="574509"/>
            <a:ext cx="11208223" cy="5931065"/>
          </a:xfrm>
        </p:spPr>
        <p:txBody>
          <a:bodyPr>
            <a:normAutofit/>
          </a:bodyPr>
          <a:lstStyle/>
          <a:p>
            <a:pPr lvl="0">
              <a:buFont typeface="Wingdings" panose="05000000000000000000" pitchFamily="2" charset="2"/>
              <a:buChar char="l"/>
            </a:pPr>
            <a:r>
              <a:rPr lang="en-US" altLang="zh-CN" sz="5400" b="1" dirty="0">
                <a:solidFill>
                  <a:schemeClr val="tx1"/>
                </a:solidFill>
                <a:latin typeface="+mj-ea"/>
                <a:ea typeface="+mj-ea"/>
              </a:rPr>
              <a:t> </a:t>
            </a:r>
            <a:r>
              <a:rPr lang="zh-CN" altLang="en-US" sz="5400" b="1" dirty="0">
                <a:latin typeface="+mj-ea"/>
                <a:ea typeface="+mj-ea"/>
              </a:rPr>
              <a:t>用词方面</a:t>
            </a:r>
            <a:endParaRPr lang="en-US" altLang="zh-CN" sz="5400" b="1" dirty="0">
              <a:latin typeface="+mj-ea"/>
              <a:ea typeface="+mj-ea"/>
            </a:endParaRPr>
          </a:p>
          <a:p>
            <a:pPr marL="0" lvl="0" indent="0">
              <a:buNone/>
            </a:pPr>
            <a:endParaRPr lang="en-US" altLang="zh-CN" sz="57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4800" b="1" dirty="0">
                <a:latin typeface="宋体" panose="02010600030101010101" pitchFamily="2" charset="-122"/>
                <a:ea typeface="宋体" panose="02010600030101010101" pitchFamily="2" charset="-122"/>
              </a:rPr>
              <a:t> 成语</a:t>
            </a:r>
            <a:endParaRPr lang="en-US" altLang="zh-CN" sz="4800" b="1" dirty="0">
              <a:latin typeface="宋体" panose="02010600030101010101" pitchFamily="2" charset="-122"/>
              <a:ea typeface="宋体" panose="02010600030101010101" pitchFamily="2" charset="-122"/>
            </a:endParaRPr>
          </a:p>
          <a:p>
            <a:pPr marL="548640" lvl="2" indent="0">
              <a:buNone/>
            </a:pPr>
            <a:r>
              <a:rPr lang="zh-CN" altLang="en-US" sz="3600" b="1" dirty="0">
                <a:solidFill>
                  <a:srgbClr val="002060"/>
                </a:solidFill>
                <a:latin typeface="楷体" panose="02010609060101010101" pitchFamily="49" charset="-122"/>
                <a:ea typeface="楷体" panose="02010609060101010101" pitchFamily="49" charset="-122"/>
              </a:rPr>
              <a:t>   使得议论文的说理简洁凝练、意蕴深刻丰富。</a:t>
            </a:r>
            <a:endParaRPr lang="en-US" altLang="zh-CN" sz="3600" b="1" dirty="0">
              <a:solidFill>
                <a:srgbClr val="002060"/>
              </a:solidFill>
              <a:latin typeface="楷体" panose="02010609060101010101" pitchFamily="49" charset="-122"/>
              <a:ea typeface="楷体" panose="02010609060101010101" pitchFamily="49" charset="-122"/>
            </a:endParaRPr>
          </a:p>
          <a:p>
            <a:pPr lvl="2">
              <a:buFont typeface="Wingdings" panose="05000000000000000000" pitchFamily="2" charset="2"/>
              <a:buChar char="l"/>
            </a:pPr>
            <a:r>
              <a:rPr lang="en-US" altLang="zh-CN" sz="4800" b="1" dirty="0">
                <a:latin typeface="宋体" panose="02010600030101010101" pitchFamily="2" charset="-122"/>
                <a:ea typeface="宋体" panose="02010600030101010101" pitchFamily="2" charset="-122"/>
              </a:rPr>
              <a:t> </a:t>
            </a:r>
            <a:r>
              <a:rPr lang="zh-CN" altLang="en-US" sz="4800" b="1" dirty="0">
                <a:latin typeface="宋体" panose="02010600030101010101" pitchFamily="2" charset="-122"/>
                <a:ea typeface="宋体" panose="02010600030101010101" pitchFamily="2" charset="-122"/>
              </a:rPr>
              <a:t>术语</a:t>
            </a:r>
            <a:endParaRPr lang="en-US" altLang="zh-CN" sz="4800" b="1" dirty="0">
              <a:latin typeface="宋体" panose="02010600030101010101" pitchFamily="2" charset="-122"/>
              <a:ea typeface="宋体" panose="02010600030101010101" pitchFamily="2" charset="-122"/>
            </a:endParaRPr>
          </a:p>
          <a:p>
            <a:pPr marL="0" lvl="0" indent="0">
              <a:buNone/>
            </a:pPr>
            <a:r>
              <a:rPr lang="en-US" altLang="zh-CN" sz="4000" b="1" dirty="0">
                <a:latin typeface="宋体" panose="02010600030101010101" pitchFamily="2" charset="-122"/>
                <a:ea typeface="宋体" panose="02010600030101010101" pitchFamily="2" charset="-122"/>
              </a:rPr>
              <a:t>     </a:t>
            </a:r>
            <a:r>
              <a:rPr lang="zh-CN" altLang="en-US" sz="3600" b="1" dirty="0">
                <a:solidFill>
                  <a:srgbClr val="002060"/>
                </a:solidFill>
                <a:latin typeface="楷体" panose="02010609060101010101" pitchFamily="49" charset="-122"/>
                <a:ea typeface="楷体" panose="02010609060101010101" pitchFamily="49" charset="-122"/>
              </a:rPr>
              <a:t>体现议论文说理的准确性、专业性，展示了作者</a:t>
            </a:r>
            <a:endParaRPr lang="en-US" altLang="zh-CN" sz="3600" b="1" dirty="0">
              <a:solidFill>
                <a:srgbClr val="002060"/>
              </a:solidFill>
              <a:latin typeface="楷体" panose="02010609060101010101" pitchFamily="49" charset="-122"/>
              <a:ea typeface="楷体" panose="02010609060101010101" pitchFamily="49" charset="-122"/>
            </a:endParaRPr>
          </a:p>
          <a:p>
            <a:pPr marL="0" lvl="0" indent="0">
              <a:buNone/>
            </a:pPr>
            <a:r>
              <a:rPr lang="en-US" altLang="zh-CN" sz="3600" b="1" dirty="0">
                <a:solidFill>
                  <a:srgbClr val="002060"/>
                </a:solidFill>
                <a:latin typeface="楷体" panose="02010609060101010101" pitchFamily="49" charset="-122"/>
                <a:ea typeface="楷体" panose="02010609060101010101" pitchFamily="49" charset="-122"/>
              </a:rPr>
              <a:t>  </a:t>
            </a:r>
            <a:r>
              <a:rPr lang="zh-CN" altLang="en-US" sz="3600" b="1" dirty="0">
                <a:solidFill>
                  <a:srgbClr val="002060"/>
                </a:solidFill>
                <a:latin typeface="楷体" panose="02010609060101010101" pitchFamily="49" charset="-122"/>
                <a:ea typeface="楷体" panose="02010609060101010101" pitchFamily="49" charset="-122"/>
              </a:rPr>
              <a:t>阅读的广度和精度。</a:t>
            </a:r>
            <a:endParaRPr lang="en-US" altLang="zh-CN" sz="3600" b="1" dirty="0">
              <a:solidFill>
                <a:srgbClr val="00206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043595" cy="6054890"/>
          </a:xfrm>
        </p:spPr>
        <p:txBody>
          <a:bodyPr>
            <a:normAutofit fontScale="92500" lnSpcReduction="1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3600" b="1" dirty="0">
                <a:latin typeface="宋体" panose="02010600030101010101" pitchFamily="2" charset="-122"/>
                <a:ea typeface="宋体" panose="02010600030101010101" pitchFamily="2" charset="-122"/>
              </a:rPr>
              <a:t> 比喻</a:t>
            </a:r>
            <a:endParaRPr lang="en-US" altLang="zh-CN" sz="3600" b="1" dirty="0">
              <a:latin typeface="宋体" panose="02010600030101010101" pitchFamily="2" charset="-122"/>
              <a:ea typeface="宋体" panose="02010600030101010101" pitchFamily="2" charset="-122"/>
            </a:endParaRPr>
          </a:p>
          <a:p>
            <a:pPr marL="274320" lvl="1" indent="0">
              <a:buNone/>
            </a:pPr>
            <a:endParaRPr lang="zh-CN" altLang="en-US" sz="36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lvl="3">
              <a:lnSpc>
                <a:spcPct val="110000"/>
              </a:lnSpc>
              <a:buSzPct val="50000"/>
              <a:buFont typeface="Wingdings" panose="05000000000000000000" pitchFamily="2" charset="2"/>
              <a:buChar char="n"/>
            </a:pPr>
            <a:r>
              <a:rPr lang="zh-CN" altLang="en-US" sz="3400" b="1" dirty="0">
                <a:solidFill>
                  <a:srgbClr val="0070C0"/>
                </a:solidFill>
                <a:latin typeface="楷体" panose="02010609060101010101" pitchFamily="49" charset="-122"/>
                <a:ea typeface="楷体" panose="02010609060101010101" pitchFamily="49" charset="-122"/>
              </a:rPr>
              <a:t>假如</a:t>
            </a:r>
            <a:r>
              <a:rPr lang="zh-CN" altLang="en-US" sz="3400" b="1" dirty="0">
                <a:solidFill>
                  <a:srgbClr val="C00000"/>
                </a:solidFill>
                <a:latin typeface="楷体" panose="02010609060101010101" pitchFamily="49" charset="-122"/>
                <a:ea typeface="楷体" panose="02010609060101010101" pitchFamily="49" charset="-122"/>
              </a:rPr>
              <a:t>一间铁屋子</a:t>
            </a:r>
            <a:r>
              <a:rPr lang="zh-CN" altLang="en-US" sz="3400" b="1" dirty="0">
                <a:solidFill>
                  <a:srgbClr val="0070C0"/>
                </a:solidFill>
                <a:latin typeface="楷体" panose="02010609060101010101" pitchFamily="49" charset="-122"/>
                <a:ea typeface="楷体" panose="02010609060101010101" pitchFamily="49" charset="-122"/>
              </a:rPr>
              <a:t>，是绝无窗户而万难破毁的，里面有许多熟睡的人们，不久都要闷死了，然而是从昏睡入死灭，并不感到就死的悲哀。现在你大嚷起来，惊起了较为清醒的几个人，使这不幸的少数者来受无可挽救的临终的苦楚，你倒以为对得起他们么？       </a:t>
            </a:r>
            <a:endParaRPr lang="en-US" altLang="zh-CN" sz="3400" b="1" dirty="0">
              <a:solidFill>
                <a:srgbClr val="0070C0"/>
              </a:solidFill>
              <a:latin typeface="楷体" panose="02010609060101010101" pitchFamily="49" charset="-122"/>
              <a:ea typeface="楷体" panose="02010609060101010101" pitchFamily="49" charset="-122"/>
            </a:endParaRPr>
          </a:p>
          <a:p>
            <a:pPr marL="822960" lvl="3" indent="0">
              <a:lnSpc>
                <a:spcPct val="110000"/>
              </a:lnSpc>
              <a:buSzPct val="50000"/>
              <a:buNone/>
            </a:pPr>
            <a:r>
              <a:rPr lang="zh-CN" altLang="en-US" sz="3400" b="1" dirty="0">
                <a:solidFill>
                  <a:srgbClr val="0070C0"/>
                </a:solidFill>
                <a:latin typeface="楷体" panose="02010609060101010101" pitchFamily="49" charset="-122"/>
                <a:ea typeface="楷体" panose="02010609060101010101" pitchFamily="49" charset="-122"/>
              </a:rPr>
              <a:t>                           （鲁迅</a:t>
            </a:r>
            <a:r>
              <a:rPr lang="en-US" altLang="zh-CN" sz="3400" b="1" dirty="0">
                <a:solidFill>
                  <a:srgbClr val="0070C0"/>
                </a:solidFill>
                <a:latin typeface="楷体" panose="02010609060101010101" pitchFamily="49" charset="-122"/>
                <a:ea typeface="楷体" panose="02010609060101010101" pitchFamily="49" charset="-122"/>
              </a:rPr>
              <a:t>《</a:t>
            </a:r>
            <a:r>
              <a:rPr lang="zh-CN" altLang="en-US" sz="3400" b="1" dirty="0">
                <a:solidFill>
                  <a:srgbClr val="0070C0"/>
                </a:solidFill>
                <a:latin typeface="楷体" panose="02010609060101010101" pitchFamily="49" charset="-122"/>
                <a:ea typeface="楷体" panose="02010609060101010101" pitchFamily="49" charset="-122"/>
              </a:rPr>
              <a:t>呐喊</a:t>
            </a:r>
            <a:r>
              <a:rPr lang="en-US" altLang="zh-CN" sz="3400" b="1" dirty="0">
                <a:solidFill>
                  <a:srgbClr val="0070C0"/>
                </a:solidFill>
                <a:latin typeface="楷体" panose="02010609060101010101" pitchFamily="49" charset="-122"/>
                <a:ea typeface="楷体" panose="02010609060101010101" pitchFamily="49" charset="-122"/>
              </a:rPr>
              <a:t>·</a:t>
            </a:r>
            <a:r>
              <a:rPr lang="zh-CN" altLang="en-US" sz="3400" b="1" dirty="0">
                <a:solidFill>
                  <a:srgbClr val="0070C0"/>
                </a:solidFill>
                <a:latin typeface="楷体" panose="02010609060101010101" pitchFamily="49" charset="-122"/>
                <a:ea typeface="楷体" panose="02010609060101010101" pitchFamily="49" charset="-122"/>
              </a:rPr>
              <a:t>自序</a:t>
            </a:r>
            <a:r>
              <a:rPr lang="en-US" altLang="zh-CN" sz="3400" b="1" dirty="0">
                <a:solidFill>
                  <a:srgbClr val="0070C0"/>
                </a:solidFill>
                <a:latin typeface="楷体" panose="02010609060101010101" pitchFamily="49" charset="-122"/>
                <a:ea typeface="楷体" panose="02010609060101010101" pitchFamily="49" charset="-122"/>
              </a:rPr>
              <a:t>》</a:t>
            </a:r>
            <a:r>
              <a:rPr lang="zh-CN" altLang="en-US" sz="3400" b="1" dirty="0">
                <a:solidFill>
                  <a:srgbClr val="0070C0"/>
                </a:solidFill>
                <a:latin typeface="楷体" panose="02010609060101010101" pitchFamily="49" charset="-122"/>
                <a:ea typeface="楷体" panose="02010609060101010101" pitchFamily="49" charset="-122"/>
              </a:rPr>
              <a:t>）</a:t>
            </a:r>
            <a:endParaRPr lang="en-US" altLang="zh-CN" sz="34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88477" y="279234"/>
            <a:ext cx="11351098" cy="6435891"/>
          </a:xfrm>
        </p:spPr>
        <p:txBody>
          <a:bodyPr>
            <a:normAutofit fontScale="77500" lnSpcReduction="20000"/>
          </a:bodyPr>
          <a:lstStyle/>
          <a:p>
            <a:pPr marL="274320" lvl="1" indent="0">
              <a:lnSpc>
                <a:spcPct val="120000"/>
              </a:lnSpc>
              <a:buNone/>
            </a:pPr>
            <a:r>
              <a:rPr lang="zh-CN" altLang="en-US" sz="4100" b="1" dirty="0">
                <a:solidFill>
                  <a:srgbClr val="002060"/>
                </a:solidFill>
                <a:latin typeface="宋体" panose="02010600030101010101" pitchFamily="2" charset="-122"/>
                <a:ea typeface="宋体" panose="02010600030101010101" pitchFamily="2" charset="-122"/>
              </a:rPr>
              <a:t>例二：</a:t>
            </a:r>
            <a:endParaRPr lang="en-US" altLang="zh-CN" sz="4100" b="1" dirty="0">
              <a:solidFill>
                <a:srgbClr val="002060"/>
              </a:solidFill>
              <a:latin typeface="宋体" panose="02010600030101010101" pitchFamily="2" charset="-122"/>
              <a:ea typeface="宋体" panose="02010600030101010101" pitchFamily="2" charset="-122"/>
            </a:endParaRPr>
          </a:p>
          <a:p>
            <a:pPr>
              <a:lnSpc>
                <a:spcPct val="120000"/>
              </a:lnSpc>
            </a:pPr>
            <a:r>
              <a:rPr lang="zh-CN" altLang="zh-CN" sz="3600" b="1" dirty="0">
                <a:solidFill>
                  <a:srgbClr val="0070C0"/>
                </a:solidFill>
                <a:latin typeface="楷体" panose="02010609060101010101" pitchFamily="49" charset="-122"/>
                <a:ea typeface="楷体" panose="02010609060101010101" pitchFamily="49" charset="-122"/>
              </a:rPr>
              <a:t>夏雨初霁，于校内一棵不知名的老树上，拾得一只蝉蜕。</a:t>
            </a:r>
            <a:endParaRPr lang="zh-CN" altLang="zh-CN" sz="3600" b="1" dirty="0">
              <a:solidFill>
                <a:srgbClr val="0070C0"/>
              </a:solidFill>
              <a:latin typeface="楷体" panose="02010609060101010101" pitchFamily="49" charset="-122"/>
              <a:ea typeface="楷体" panose="02010609060101010101" pitchFamily="49" charset="-122"/>
            </a:endParaRPr>
          </a:p>
          <a:p>
            <a:pPr>
              <a:lnSpc>
                <a:spcPct val="120000"/>
              </a:lnSpc>
            </a:pPr>
            <a:r>
              <a:rPr lang="zh-CN" altLang="zh-CN" sz="3600" b="1" dirty="0">
                <a:solidFill>
                  <a:srgbClr val="0070C0"/>
                </a:solidFill>
                <a:latin typeface="楷体" panose="02010609060101010101" pitchFamily="49" charset="-122"/>
                <a:ea typeface="楷体" panose="02010609060101010101" pitchFamily="49" charset="-122"/>
              </a:rPr>
              <a:t>一颗露水滚落。就着千千万万露水的光芒，我看清了这只晶莹剔透的蝉蜕，这是一间寂寞的空屋，惹人怀想蝉那令人敬佩的、生命的智慧。</a:t>
            </a:r>
            <a:endParaRPr lang="zh-CN" altLang="zh-CN" sz="3600" b="1" dirty="0">
              <a:solidFill>
                <a:srgbClr val="0070C0"/>
              </a:solidFill>
              <a:latin typeface="楷体" panose="02010609060101010101" pitchFamily="49" charset="-122"/>
              <a:ea typeface="楷体" panose="02010609060101010101" pitchFamily="49" charset="-122"/>
            </a:endParaRPr>
          </a:p>
          <a:p>
            <a:pPr>
              <a:lnSpc>
                <a:spcPct val="120000"/>
              </a:lnSpc>
            </a:pPr>
            <a:r>
              <a:rPr lang="zh-CN" altLang="zh-CN" sz="3600" b="1" dirty="0">
                <a:solidFill>
                  <a:srgbClr val="C00000"/>
                </a:solidFill>
                <a:latin typeface="楷体" panose="02010609060101010101" pitchFamily="49" charset="-122"/>
                <a:ea typeface="楷体" panose="02010609060101010101" pitchFamily="49" charset="-122"/>
              </a:rPr>
              <a:t>智慧即是一间寂寞空屋</a:t>
            </a:r>
            <a:r>
              <a:rPr lang="zh-CN" altLang="zh-CN" sz="3600" b="1" dirty="0">
                <a:solidFill>
                  <a:srgbClr val="0070C0"/>
                </a:solidFill>
                <a:latin typeface="楷体" panose="02010609060101010101" pitchFamily="49" charset="-122"/>
                <a:ea typeface="楷体" panose="02010609060101010101" pitchFamily="49" charset="-122"/>
              </a:rPr>
              <a:t>，不盘花簇锦亦不金碧辉煌，只如蝉蜕一般在灰色的雨幕中微微闪耀着一星光华，于漫漫长夜中点燃了一豆灯火。</a:t>
            </a:r>
            <a:endParaRPr lang="zh-CN" altLang="zh-CN" sz="3600" b="1" dirty="0">
              <a:solidFill>
                <a:srgbClr val="0070C0"/>
              </a:solidFill>
              <a:latin typeface="楷体" panose="02010609060101010101" pitchFamily="49" charset="-122"/>
              <a:ea typeface="楷体" panose="02010609060101010101" pitchFamily="49" charset="-122"/>
            </a:endParaRPr>
          </a:p>
          <a:p>
            <a:pPr>
              <a:lnSpc>
                <a:spcPct val="120000"/>
              </a:lnSpc>
            </a:pPr>
            <a:r>
              <a:rPr lang="zh-CN" altLang="zh-CN" sz="3600" b="1" dirty="0">
                <a:solidFill>
                  <a:srgbClr val="0070C0"/>
                </a:solidFill>
                <a:latin typeface="楷体" panose="02010609060101010101" pitchFamily="49" charset="-122"/>
                <a:ea typeface="楷体" panose="02010609060101010101" pitchFamily="49" charset="-122"/>
              </a:rPr>
              <a:t>寂寞空屋，耐得住寂寞亦拒绝悲凉。蝉之生命有限，于阴暗潮湿的地下蛰伏数载只为了一个夏天。数千个寂寞长夜它们无言熬过，待到一朝羽化，便成为盛夏最出色的歌者。这时，它们的生命已然垂垂老矣。人之老年，免不了自怜自哀，忧伤慨叹，哪里来的心情唱什么歌呢？可蝉偏不。“乌发如银”的时节偏要日日欢歌，这便是生命的大气度。</a:t>
            </a:r>
            <a:endParaRPr lang="en-US" altLang="zh-CN" sz="3600" b="1" dirty="0">
              <a:solidFill>
                <a:srgbClr val="0070C0"/>
              </a:solidFill>
              <a:latin typeface="楷体" panose="02010609060101010101" pitchFamily="49" charset="-122"/>
              <a:ea typeface="楷体" panose="02010609060101010101" pitchFamily="49" charset="-122"/>
            </a:endParaRPr>
          </a:p>
          <a:p>
            <a:pPr marL="0" indent="0">
              <a:lnSpc>
                <a:spcPct val="120000"/>
              </a:lnSpc>
              <a:buNone/>
            </a:pPr>
            <a:r>
              <a:rPr lang="en-US" altLang="zh-CN" sz="3600" b="1" dirty="0">
                <a:solidFill>
                  <a:srgbClr val="0070C0"/>
                </a:solidFill>
                <a:latin typeface="楷体" panose="02010609060101010101" pitchFamily="49" charset="-122"/>
                <a:ea typeface="楷体" panose="02010609060101010101" pitchFamily="49" charset="-122"/>
              </a:rPr>
              <a:t>                </a:t>
            </a:r>
            <a:r>
              <a:rPr lang="zh-CN" altLang="zh-CN" sz="3600" b="1" dirty="0">
                <a:solidFill>
                  <a:srgbClr val="0070C0"/>
                </a:solidFill>
                <a:latin typeface="楷体" panose="02010609060101010101" pitchFamily="49" charset="-122"/>
                <a:ea typeface="楷体" panose="02010609060101010101" pitchFamily="49" charset="-122"/>
              </a:rPr>
              <a:t>（</a:t>
            </a:r>
            <a:r>
              <a:rPr lang="en-US" altLang="zh-CN" sz="3600" b="1" dirty="0">
                <a:solidFill>
                  <a:srgbClr val="0070C0"/>
                </a:solidFill>
                <a:latin typeface="楷体" panose="02010609060101010101" pitchFamily="49" charset="-122"/>
                <a:ea typeface="楷体" panose="02010609060101010101" pitchFamily="49" charset="-122"/>
              </a:rPr>
              <a:t>2015</a:t>
            </a:r>
            <a:r>
              <a:rPr lang="zh-CN" altLang="zh-CN" sz="3600" b="1" dirty="0">
                <a:solidFill>
                  <a:srgbClr val="0070C0"/>
                </a:solidFill>
                <a:latin typeface="楷体" panose="02010609060101010101" pitchFamily="49" charset="-122"/>
                <a:ea typeface="楷体" panose="02010609060101010101" pitchFamily="49" charset="-122"/>
              </a:rPr>
              <a:t>江苏高考优作《智慧是一间寂寞空屋》</a:t>
            </a:r>
            <a:r>
              <a:rPr lang="zh-CN" altLang="en-US" sz="3600" b="1" dirty="0">
                <a:solidFill>
                  <a:srgbClr val="0070C0"/>
                </a:solidFill>
                <a:latin typeface="楷体" panose="02010609060101010101" pitchFamily="49" charset="-122"/>
                <a:ea typeface="楷体" panose="02010609060101010101" pitchFamily="49" charset="-122"/>
              </a:rPr>
              <a:t>）</a:t>
            </a:r>
            <a:endParaRPr lang="zh-CN" altLang="zh-CN" sz="36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59927" y="574509"/>
            <a:ext cx="11208223" cy="5931065"/>
          </a:xfrm>
        </p:spPr>
        <p:txBody>
          <a:bodyPr>
            <a:normAutofit/>
          </a:bodyPr>
          <a:lstStyle/>
          <a:p>
            <a:pPr lvl="0">
              <a:buFont typeface="Wingdings" panose="05000000000000000000" pitchFamily="2" charset="2"/>
              <a:buChar char="l"/>
            </a:pPr>
            <a:r>
              <a:rPr lang="en-US" altLang="zh-CN" sz="6300" b="1" dirty="0">
                <a:solidFill>
                  <a:schemeClr val="tx1"/>
                </a:solidFill>
                <a:latin typeface="+mj-ea"/>
                <a:ea typeface="+mj-ea"/>
              </a:rPr>
              <a:t> </a:t>
            </a:r>
            <a:r>
              <a:rPr lang="zh-CN" altLang="en-US" sz="6300" b="1" dirty="0">
                <a:latin typeface="+mj-ea"/>
                <a:ea typeface="+mj-ea"/>
              </a:rPr>
              <a:t>修辞方面</a:t>
            </a:r>
            <a:endParaRPr lang="en-US" altLang="zh-CN" sz="6300" b="1" dirty="0">
              <a:latin typeface="+mj-ea"/>
              <a:ea typeface="+mj-ea"/>
            </a:endParaRPr>
          </a:p>
          <a:p>
            <a:pPr marL="0" lvl="0" indent="0">
              <a:buNone/>
            </a:pPr>
            <a:endParaRPr lang="en-US" altLang="zh-CN" sz="57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5700" b="1" dirty="0">
                <a:latin typeface="宋体" panose="02010600030101010101" pitchFamily="2" charset="-122"/>
                <a:ea typeface="宋体" panose="02010600030101010101" pitchFamily="2" charset="-122"/>
              </a:rPr>
              <a:t> 比喻</a:t>
            </a:r>
            <a:endParaRPr lang="en-US" altLang="zh-CN" sz="5700" b="1" dirty="0">
              <a:latin typeface="宋体" panose="02010600030101010101" pitchFamily="2" charset="-122"/>
              <a:ea typeface="宋体" panose="02010600030101010101" pitchFamily="2" charset="-122"/>
            </a:endParaRPr>
          </a:p>
          <a:p>
            <a:pPr marL="0" lvl="0" indent="0">
              <a:buNone/>
            </a:pPr>
            <a:r>
              <a:rPr lang="en-US" altLang="zh-CN" sz="4000" b="1" dirty="0">
                <a:latin typeface="宋体" panose="02010600030101010101" pitchFamily="2" charset="-122"/>
                <a:ea typeface="宋体" panose="02010600030101010101" pitchFamily="2" charset="-122"/>
              </a:rPr>
              <a:t>       </a:t>
            </a:r>
            <a:r>
              <a:rPr lang="zh-CN" altLang="en-US" sz="3600" b="1" dirty="0">
                <a:solidFill>
                  <a:srgbClr val="002060"/>
                </a:solidFill>
                <a:latin typeface="楷体" panose="02010609060101010101" pitchFamily="49" charset="-122"/>
                <a:ea typeface="楷体" panose="02010609060101010101" pitchFamily="49" charset="-122"/>
              </a:rPr>
              <a:t>使得议论文抽象的说理变得具体易懂；枯燥的 </a:t>
            </a:r>
            <a:endParaRPr lang="en-US" altLang="zh-CN" sz="3600" b="1" dirty="0">
              <a:solidFill>
                <a:srgbClr val="002060"/>
              </a:solidFill>
              <a:latin typeface="楷体" panose="02010609060101010101" pitchFamily="49" charset="-122"/>
              <a:ea typeface="楷体" panose="02010609060101010101" pitchFamily="49" charset="-122"/>
            </a:endParaRPr>
          </a:p>
          <a:p>
            <a:pPr marL="0" lvl="0" indent="0">
              <a:buNone/>
            </a:pPr>
            <a:r>
              <a:rPr lang="en-US" altLang="zh-CN" sz="3600" b="1" dirty="0">
                <a:solidFill>
                  <a:srgbClr val="002060"/>
                </a:solidFill>
                <a:latin typeface="楷体" panose="02010609060101010101" pitchFamily="49" charset="-122"/>
                <a:ea typeface="楷体" panose="02010609060101010101" pitchFamily="49" charset="-122"/>
              </a:rPr>
              <a:t>    </a:t>
            </a:r>
            <a:r>
              <a:rPr lang="zh-CN" altLang="en-US" sz="3600" b="1" dirty="0">
                <a:solidFill>
                  <a:srgbClr val="002060"/>
                </a:solidFill>
                <a:latin typeface="楷体" panose="02010609060101010101" pitchFamily="49" charset="-122"/>
                <a:ea typeface="楷体" panose="02010609060101010101" pitchFamily="49" charset="-122"/>
              </a:rPr>
              <a:t>哲理变得形象生动。</a:t>
            </a:r>
            <a:endParaRPr lang="en-US" altLang="zh-CN" sz="3600" b="1" dirty="0">
              <a:solidFill>
                <a:srgbClr val="00206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246323" cy="6283490"/>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3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排比</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lvl="1">
              <a:buSzPct val="50000"/>
              <a:buFont typeface="Wingdings" panose="05000000000000000000" pitchFamily="2" charset="2"/>
              <a:buChar char="n"/>
            </a:pPr>
            <a:r>
              <a:rPr lang="zh-CN" altLang="en-US" sz="3500" b="1" dirty="0">
                <a:solidFill>
                  <a:srgbClr val="C00000"/>
                </a:solidFill>
                <a:latin typeface="楷体" panose="02010609060101010101" pitchFamily="49" charset="-122"/>
                <a:ea typeface="楷体" panose="02010609060101010101" pitchFamily="49" charset="-122"/>
              </a:rPr>
              <a:t>那是</a:t>
            </a:r>
            <a:r>
              <a:rPr lang="zh-CN" altLang="en-US" sz="3500" b="1" dirty="0">
                <a:solidFill>
                  <a:srgbClr val="0070C0"/>
                </a:solidFill>
                <a:latin typeface="楷体" panose="02010609060101010101" pitchFamily="49" charset="-122"/>
                <a:ea typeface="楷体" panose="02010609060101010101" pitchFamily="49" charset="-122"/>
              </a:rPr>
              <a:t>最美好的时代</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那是最糟糕的时代；</a:t>
            </a:r>
            <a:r>
              <a:rPr lang="zh-CN" altLang="en-US" sz="3500" b="1" dirty="0">
                <a:solidFill>
                  <a:srgbClr val="C00000"/>
                </a:solidFill>
                <a:latin typeface="楷体" panose="02010609060101010101" pitchFamily="49" charset="-122"/>
                <a:ea typeface="楷体" panose="02010609060101010101" pitchFamily="49" charset="-122"/>
              </a:rPr>
              <a:t>那是</a:t>
            </a:r>
            <a:r>
              <a:rPr lang="zh-CN" altLang="en-US" sz="3500" b="1" dirty="0">
                <a:solidFill>
                  <a:srgbClr val="0070C0"/>
                </a:solidFill>
                <a:latin typeface="楷体" panose="02010609060101010101" pitchFamily="49" charset="-122"/>
                <a:ea typeface="楷体" panose="02010609060101010101" pitchFamily="49" charset="-122"/>
              </a:rPr>
              <a:t>智慧的年头</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那是愚昧的年头；</a:t>
            </a:r>
            <a:r>
              <a:rPr lang="zh-CN" altLang="en-US" sz="3500" b="1" dirty="0">
                <a:solidFill>
                  <a:srgbClr val="C00000"/>
                </a:solidFill>
                <a:latin typeface="楷体" panose="02010609060101010101" pitchFamily="49" charset="-122"/>
                <a:ea typeface="楷体" panose="02010609060101010101" pitchFamily="49" charset="-122"/>
              </a:rPr>
              <a:t>那是</a:t>
            </a:r>
            <a:r>
              <a:rPr lang="zh-CN" altLang="en-US" sz="3500" b="1" dirty="0">
                <a:solidFill>
                  <a:srgbClr val="0070C0"/>
                </a:solidFill>
                <a:latin typeface="楷体" panose="02010609060101010101" pitchFamily="49" charset="-122"/>
                <a:ea typeface="楷体" panose="02010609060101010101" pitchFamily="49" charset="-122"/>
              </a:rPr>
              <a:t>信仰的时期</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那是怀疑的时期；</a:t>
            </a:r>
            <a:r>
              <a:rPr lang="zh-CN" altLang="en-US" sz="3500" b="1" dirty="0">
                <a:solidFill>
                  <a:srgbClr val="C00000"/>
                </a:solidFill>
                <a:latin typeface="楷体" panose="02010609060101010101" pitchFamily="49" charset="-122"/>
                <a:ea typeface="楷体" panose="02010609060101010101" pitchFamily="49" charset="-122"/>
              </a:rPr>
              <a:t>那是</a:t>
            </a:r>
            <a:r>
              <a:rPr lang="zh-CN" altLang="en-US" sz="3500" b="1" dirty="0">
                <a:solidFill>
                  <a:srgbClr val="0070C0"/>
                </a:solidFill>
                <a:latin typeface="楷体" panose="02010609060101010101" pitchFamily="49" charset="-122"/>
                <a:ea typeface="楷体" panose="02010609060101010101" pitchFamily="49" charset="-122"/>
              </a:rPr>
              <a:t>光明的季节</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那是黑暗的季节；</a:t>
            </a:r>
            <a:r>
              <a:rPr lang="zh-CN" altLang="en-US" sz="3500" b="1" dirty="0">
                <a:solidFill>
                  <a:srgbClr val="C00000"/>
                </a:solidFill>
                <a:latin typeface="楷体" panose="02010609060101010101" pitchFamily="49" charset="-122"/>
                <a:ea typeface="楷体" panose="02010609060101010101" pitchFamily="49" charset="-122"/>
              </a:rPr>
              <a:t>那是</a:t>
            </a:r>
            <a:r>
              <a:rPr lang="zh-CN" altLang="en-US" sz="3500" b="1" dirty="0">
                <a:solidFill>
                  <a:srgbClr val="0070C0"/>
                </a:solidFill>
                <a:latin typeface="楷体" panose="02010609060101010101" pitchFamily="49" charset="-122"/>
                <a:ea typeface="楷体" panose="02010609060101010101" pitchFamily="49" charset="-122"/>
              </a:rPr>
              <a:t>希望的春天</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那是失望的冬天；我们拥有一切</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我们一无所有</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我们全都在直奔天堂</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我们全都在直奔相反的方向</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简而言之</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那时跟现在非常相象</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某些最喧嚣的权威坚持要用形容词的最高级来形容它。说它好</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是最高级的；说它不好</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也是最高级的。   （狄更斯</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双城记</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0070C0"/>
                </a:solidFill>
                <a:latin typeface="楷体" panose="02010609060101010101" pitchFamily="49" charset="-122"/>
                <a:ea typeface="楷体" panose="02010609060101010101" pitchFamily="49" charset="-122"/>
              </a:rPr>
              <a:t>开头）       </a:t>
            </a:r>
            <a:endParaRPr lang="en-US" altLang="zh-CN" sz="35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043595" cy="6054890"/>
          </a:xfrm>
        </p:spPr>
        <p:txBody>
          <a:bodyPr>
            <a:normAutofit fontScale="92500" lnSpcReduction="2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排比</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例二：叙事型</a:t>
            </a:r>
            <a:endParaRPr lang="en-US" altLang="zh-CN" sz="3600" b="1" dirty="0">
              <a:solidFill>
                <a:srgbClr val="002060"/>
              </a:solidFill>
              <a:latin typeface="宋体" panose="02010600030101010101" pitchFamily="2" charset="-122"/>
              <a:ea typeface="宋体" panose="02010600030101010101" pitchFamily="2" charset="-122"/>
            </a:endParaRPr>
          </a:p>
          <a:p>
            <a:pPr lvl="3">
              <a:lnSpc>
                <a:spcPct val="110000"/>
              </a:lnSpc>
              <a:buSzPct val="50000"/>
              <a:buFont typeface="Wingdings" panose="05000000000000000000" pitchFamily="2" charset="2"/>
              <a:buChar char="n"/>
            </a:pPr>
            <a:r>
              <a:rPr lang="zh-CN" altLang="en-US" sz="3500" b="1" dirty="0">
                <a:solidFill>
                  <a:srgbClr val="0070C0"/>
                </a:solidFill>
                <a:latin typeface="楷体" panose="02010609060101010101" pitchFamily="49" charset="-122"/>
                <a:ea typeface="楷体" panose="02010609060101010101" pitchFamily="49" charset="-122"/>
              </a:rPr>
              <a:t>兼听则明，偏听则暗，这己是被无数古今事实证明了的真理。</a:t>
            </a:r>
            <a:r>
              <a:rPr lang="zh-CN" altLang="en-US" sz="3500" b="1" dirty="0">
                <a:solidFill>
                  <a:srgbClr val="C00000"/>
                </a:solidFill>
                <a:latin typeface="楷体" panose="02010609060101010101" pitchFamily="49" charset="-122"/>
                <a:ea typeface="楷体" panose="02010609060101010101" pitchFamily="49" charset="-122"/>
              </a:rPr>
              <a:t>邹忌</a:t>
            </a:r>
            <a:r>
              <a:rPr lang="zh-CN" altLang="en-US" sz="3500" b="1" dirty="0">
                <a:solidFill>
                  <a:srgbClr val="0070C0"/>
                </a:solidFill>
                <a:latin typeface="楷体" panose="02010609060101010101" pitchFamily="49" charset="-122"/>
                <a:ea typeface="楷体" panose="02010609060101010101" pitchFamily="49" charset="-122"/>
              </a:rPr>
              <a:t>直言讽谏，齐王悬赏纳谏，齐国得以强盛</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C00000"/>
                </a:solidFill>
                <a:latin typeface="楷体" panose="02010609060101010101" pitchFamily="49" charset="-122"/>
                <a:ea typeface="楷体" panose="02010609060101010101" pitchFamily="49" charset="-122"/>
              </a:rPr>
              <a:t>王平</a:t>
            </a:r>
            <a:r>
              <a:rPr lang="zh-CN" altLang="en-US" sz="3500" b="1" dirty="0">
                <a:solidFill>
                  <a:srgbClr val="0070C0"/>
                </a:solidFill>
                <a:latin typeface="楷体" panose="02010609060101010101" pitchFamily="49" charset="-122"/>
                <a:ea typeface="楷体" panose="02010609060101010101" pitchFamily="49" charset="-122"/>
              </a:rPr>
              <a:t>诚心忠告，马谡固执己见，街亭终致失守</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C00000"/>
                </a:solidFill>
                <a:latin typeface="楷体" panose="02010609060101010101" pitchFamily="49" charset="-122"/>
                <a:ea typeface="楷体" panose="02010609060101010101" pitchFamily="49" charset="-122"/>
              </a:rPr>
              <a:t>唐太宗</a:t>
            </a:r>
            <a:r>
              <a:rPr lang="zh-CN" altLang="en-US" sz="3500" b="1" dirty="0">
                <a:solidFill>
                  <a:srgbClr val="0070C0"/>
                </a:solidFill>
                <a:latin typeface="楷体" panose="02010609060101010101" pitchFamily="49" charset="-122"/>
                <a:ea typeface="楷体" panose="02010609060101010101" pitchFamily="49" charset="-122"/>
              </a:rPr>
              <a:t>任用魏征，开言路、纳直谏，得有贞观之治；</a:t>
            </a:r>
            <a:r>
              <a:rPr lang="zh-CN" altLang="en-US" sz="3500" b="1" dirty="0">
                <a:solidFill>
                  <a:srgbClr val="C00000"/>
                </a:solidFill>
                <a:latin typeface="楷体" panose="02010609060101010101" pitchFamily="49" charset="-122"/>
                <a:ea typeface="楷体" panose="02010609060101010101" pitchFamily="49" charset="-122"/>
              </a:rPr>
              <a:t>朱元璋</a:t>
            </a:r>
            <a:r>
              <a:rPr lang="zh-CN" altLang="en-US" sz="3500" b="1" dirty="0">
                <a:solidFill>
                  <a:srgbClr val="0070C0"/>
                </a:solidFill>
                <a:latin typeface="楷体" panose="02010609060101010101" pitchFamily="49" charset="-122"/>
                <a:ea typeface="楷体" panose="02010609060101010101" pitchFamily="49" charset="-122"/>
              </a:rPr>
              <a:t>求教朱升，广积量、缓称王，建立大明天下</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C00000"/>
                </a:solidFill>
                <a:latin typeface="楷体" panose="02010609060101010101" pitchFamily="49" charset="-122"/>
                <a:ea typeface="楷体" panose="02010609060101010101" pitchFamily="49" charset="-122"/>
              </a:rPr>
              <a:t>李鼎铭</a:t>
            </a:r>
            <a:r>
              <a:rPr lang="zh-CN" altLang="en-US" sz="3500" b="1" dirty="0">
                <a:solidFill>
                  <a:srgbClr val="0070C0"/>
                </a:solidFill>
                <a:latin typeface="楷体" panose="02010609060101010101" pitchFamily="49" charset="-122"/>
                <a:ea typeface="楷体" panose="02010609060101010101" pitchFamily="49" charset="-122"/>
              </a:rPr>
              <a:t>的意见得到采纳，精兵简政，人民拥护</a:t>
            </a:r>
            <a:r>
              <a:rPr lang="en-US" altLang="zh-CN" sz="3500" b="1" dirty="0">
                <a:solidFill>
                  <a:srgbClr val="0070C0"/>
                </a:solidFill>
                <a:latin typeface="楷体" panose="02010609060101010101" pitchFamily="49" charset="-122"/>
                <a:ea typeface="楷体" panose="02010609060101010101" pitchFamily="49" charset="-122"/>
              </a:rPr>
              <a:t>;</a:t>
            </a:r>
            <a:r>
              <a:rPr lang="zh-CN" altLang="en-US" sz="3500" b="1" dirty="0">
                <a:solidFill>
                  <a:srgbClr val="C00000"/>
                </a:solidFill>
                <a:latin typeface="楷体" panose="02010609060101010101" pitchFamily="49" charset="-122"/>
                <a:ea typeface="楷体" panose="02010609060101010101" pitchFamily="49" charset="-122"/>
              </a:rPr>
              <a:t>马寅初</a:t>
            </a:r>
            <a:r>
              <a:rPr lang="zh-CN" altLang="en-US" sz="3500" b="1" dirty="0">
                <a:solidFill>
                  <a:srgbClr val="0070C0"/>
                </a:solidFill>
                <a:latin typeface="楷体" panose="02010609060101010101" pitchFamily="49" charset="-122"/>
                <a:ea typeface="楷体" panose="02010609060101010101" pitchFamily="49" charset="-122"/>
              </a:rPr>
              <a:t>的理论遭到批判，人口激增、国家受害。这些事例，不都有力地说明了“从善如流”的重要吗</a:t>
            </a:r>
            <a:r>
              <a:rPr lang="en-US" altLang="zh-CN" sz="3500" b="1" dirty="0">
                <a:solidFill>
                  <a:srgbClr val="0070C0"/>
                </a:solidFill>
                <a:latin typeface="楷体" panose="02010609060101010101" pitchFamily="49" charset="-122"/>
                <a:ea typeface="楷体" panose="02010609060101010101" pitchFamily="49" charset="-122"/>
              </a:rPr>
              <a:t>?</a:t>
            </a:r>
            <a:endParaRPr lang="en-US" altLang="zh-CN" sz="35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153451" y="2305051"/>
            <a:ext cx="10152849" cy="3067050"/>
          </a:xfrm>
        </p:spPr>
        <p:txBody>
          <a:bodyPr>
            <a:noAutofit/>
          </a:bodyPr>
          <a:lstStyle/>
          <a:p>
            <a:r>
              <a:rPr lang="zh-CN" altLang="en-US" sz="6000" b="1" dirty="0">
                <a:latin typeface="黑体" panose="02010609060101010101" charset="-122"/>
                <a:ea typeface="黑体" panose="02010609060101010101" charset="-122"/>
              </a:rPr>
              <a:t>什么样是优秀的议论文？</a:t>
            </a:r>
            <a:br>
              <a:rPr lang="en-US" altLang="zh-CN" sz="6000" b="1" dirty="0">
                <a:latin typeface="黑体" panose="02010609060101010101" charset="-122"/>
                <a:ea typeface="黑体" panose="02010609060101010101" charset="-122"/>
              </a:rPr>
            </a:br>
            <a:r>
              <a:rPr lang="en-US" altLang="zh-CN" sz="6000" b="1" dirty="0">
                <a:latin typeface="黑体" panose="02010609060101010101" charset="-122"/>
                <a:ea typeface="黑体" panose="02010609060101010101" charset="-122"/>
              </a:rPr>
              <a:t>      </a:t>
            </a:r>
            <a:r>
              <a:rPr lang="en-US" altLang="zh-CN" sz="4400" b="1" dirty="0">
                <a:latin typeface="黑体" panose="02010609060101010101" charset="-122"/>
                <a:ea typeface="黑体" panose="02010609060101010101" charset="-122"/>
              </a:rPr>
              <a:t>——</a:t>
            </a:r>
            <a:r>
              <a:rPr lang="zh-CN" altLang="en-US" sz="4400" b="1" dirty="0">
                <a:latin typeface="黑体" panose="02010609060101010101" charset="-122"/>
                <a:ea typeface="黑体" panose="02010609060101010101" charset="-122"/>
              </a:rPr>
              <a:t>考纲解读</a:t>
            </a:r>
            <a:br>
              <a:rPr lang="en-US" altLang="zh-CN" sz="6000" b="1" dirty="0">
                <a:latin typeface="黑体" panose="02010609060101010101" charset="-122"/>
                <a:ea typeface="黑体" panose="02010609060101010101" charset="-122"/>
              </a:rPr>
            </a:br>
            <a:br>
              <a:rPr lang="en-US" altLang="zh-CN" sz="4400" b="1" dirty="0">
                <a:latin typeface="黑体" panose="02010609060101010101" charset="-122"/>
                <a:ea typeface="黑体" panose="02010609060101010101" charset="-122"/>
              </a:rPr>
            </a:br>
            <a:br>
              <a:rPr lang="en-US" altLang="zh-CN" sz="3200" b="1" dirty="0">
                <a:latin typeface="黑体" panose="02010609060101010101" charset="-122"/>
                <a:ea typeface="黑体" panose="02010609060101010101" charset="-122"/>
              </a:rPr>
            </a:br>
            <a:r>
              <a:rPr lang="en-US" altLang="zh-CN" sz="3200" b="1" dirty="0">
                <a:latin typeface="黑体" panose="02010609060101010101" charset="-122"/>
                <a:ea typeface="黑体" panose="02010609060101010101" charset="-122"/>
              </a:rPr>
              <a:t>  </a:t>
            </a:r>
            <a:endParaRPr lang="zh-CN" altLang="en-US" sz="3600" b="1" dirty="0">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74485"/>
            <a:ext cx="11043595" cy="6321590"/>
          </a:xfrm>
        </p:spPr>
        <p:txBody>
          <a:bodyPr>
            <a:normAutofit lnSpcReduction="1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3600" b="1" dirty="0">
                <a:latin typeface="宋体" panose="02010600030101010101" pitchFamily="2" charset="-122"/>
                <a:ea typeface="宋体" panose="02010600030101010101" pitchFamily="2" charset="-122"/>
              </a:rPr>
              <a:t> 排比</a:t>
            </a:r>
            <a:endParaRPr lang="zh-CN" altLang="en-US" sz="36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例三：抒情型、描述型</a:t>
            </a:r>
            <a:endParaRPr lang="en-US" altLang="zh-CN" sz="3600" b="1" dirty="0">
              <a:solidFill>
                <a:srgbClr val="002060"/>
              </a:solidFill>
              <a:latin typeface="宋体" panose="02010600030101010101" pitchFamily="2" charset="-122"/>
              <a:ea typeface="宋体" panose="02010600030101010101" pitchFamily="2" charset="-122"/>
            </a:endParaRPr>
          </a:p>
          <a:p>
            <a:pPr lvl="1">
              <a:buFont typeface="Wingdings" panose="05000000000000000000" pitchFamily="2" charset="2"/>
              <a:buChar char="n"/>
            </a:pPr>
            <a:r>
              <a:rPr lang="en-US" altLang="zh-CN" sz="2800" dirty="0">
                <a:solidFill>
                  <a:srgbClr val="0070C0"/>
                </a:solidFill>
                <a:latin typeface="楷体" panose="02010609060101010101" pitchFamily="49" charset="-122"/>
                <a:ea typeface="楷体" panose="02010609060101010101" pitchFamily="49" charset="-122"/>
              </a:rPr>
              <a:t> </a:t>
            </a:r>
            <a:r>
              <a:rPr lang="zh-CN" altLang="zh-CN" sz="2800" dirty="0">
                <a:solidFill>
                  <a:srgbClr val="0070C0"/>
                </a:solidFill>
                <a:latin typeface="楷体" panose="02010609060101010101" pitchFamily="49" charset="-122"/>
                <a:ea typeface="楷体" panose="02010609060101010101" pitchFamily="49" charset="-122"/>
              </a:rPr>
              <a:t>终于，当敌方阵线被撕开的那一瞬间，我的机会来了，</a:t>
            </a:r>
            <a:r>
              <a:rPr lang="zh-CN" altLang="zh-CN" sz="2800" dirty="0">
                <a:solidFill>
                  <a:srgbClr val="C00000"/>
                </a:solidFill>
                <a:latin typeface="楷体" panose="02010609060101010101" pitchFamily="49" charset="-122"/>
                <a:ea typeface="楷体" panose="02010609060101010101" pitchFamily="49" charset="-122"/>
              </a:rPr>
              <a:t>渴望</a:t>
            </a:r>
            <a:r>
              <a:rPr lang="zh-CN" altLang="zh-CN" sz="2800" dirty="0">
                <a:solidFill>
                  <a:srgbClr val="0070C0"/>
                </a:solidFill>
                <a:latin typeface="楷体" panose="02010609060101010101" pitchFamily="49" charset="-122"/>
                <a:ea typeface="楷体" panose="02010609060101010101" pitchFamily="49" charset="-122"/>
              </a:rPr>
              <a:t>血染战袍透甲红的畅快淋漓，</a:t>
            </a:r>
            <a:r>
              <a:rPr lang="zh-CN" altLang="zh-CN" sz="2800" dirty="0">
                <a:solidFill>
                  <a:srgbClr val="C00000"/>
                </a:solidFill>
                <a:latin typeface="楷体" panose="02010609060101010101" pitchFamily="49" charset="-122"/>
                <a:ea typeface="楷体" panose="02010609060101010101" pitchFamily="49" charset="-122"/>
              </a:rPr>
              <a:t>渴望</a:t>
            </a:r>
            <a:r>
              <a:rPr lang="zh-CN" altLang="zh-CN" sz="2800" dirty="0">
                <a:solidFill>
                  <a:srgbClr val="0070C0"/>
                </a:solidFill>
                <a:latin typeface="楷体" panose="02010609060101010101" pitchFamily="49" charset="-122"/>
                <a:ea typeface="楷体" panose="02010609060101010101" pitchFamily="49" charset="-122"/>
              </a:rPr>
              <a:t>不破楼兰终不还的壮志豪情，</a:t>
            </a:r>
            <a:r>
              <a:rPr lang="zh-CN" altLang="zh-CN" sz="2800" dirty="0">
                <a:solidFill>
                  <a:srgbClr val="C00000"/>
                </a:solidFill>
                <a:latin typeface="楷体" panose="02010609060101010101" pitchFamily="49" charset="-122"/>
                <a:ea typeface="楷体" panose="02010609060101010101" pitchFamily="49" charset="-122"/>
              </a:rPr>
              <a:t>渴望</a:t>
            </a:r>
            <a:r>
              <a:rPr lang="zh-CN" altLang="zh-CN" sz="2800" dirty="0">
                <a:solidFill>
                  <a:srgbClr val="0070C0"/>
                </a:solidFill>
                <a:latin typeface="楷体" panose="02010609060101010101" pitchFamily="49" charset="-122"/>
                <a:ea typeface="楷体" panose="02010609060101010101" pitchFamily="49" charset="-122"/>
              </a:rPr>
              <a:t>拒绝平庸证明自己，我义无返顾地跨过楚河汉界，而后便左冲右突，一个劲地向前。拉车、牵马、拱炮是我的拿手好戏，破象、吃士、逼帅是我的精妙绝活。曾经不堪一击的小兵拒绝平庸，曾经微不足道的小兵不再平庸。</a:t>
            </a:r>
            <a:r>
              <a:rPr lang="zh-CN" altLang="zh-CN" sz="2800" dirty="0">
                <a:solidFill>
                  <a:srgbClr val="C00000"/>
                </a:solidFill>
                <a:latin typeface="楷体" panose="02010609060101010101" pitchFamily="49" charset="-122"/>
                <a:ea typeface="楷体" panose="02010609060101010101" pitchFamily="49" charset="-122"/>
              </a:rPr>
              <a:t>当</a:t>
            </a:r>
            <a:r>
              <a:rPr lang="zh-CN" altLang="zh-CN" sz="2800" dirty="0">
                <a:solidFill>
                  <a:srgbClr val="0070C0"/>
                </a:solidFill>
                <a:latin typeface="楷体" panose="02010609060101010101" pitchFamily="49" charset="-122"/>
                <a:ea typeface="楷体" panose="02010609060101010101" pitchFamily="49" charset="-122"/>
              </a:rPr>
              <a:t>孤傲的战车面对我与我的弟兄只能无奈地自嘲“自古双拳难敌四手”，</a:t>
            </a:r>
            <a:r>
              <a:rPr lang="zh-CN" altLang="zh-CN" sz="2800" dirty="0">
                <a:solidFill>
                  <a:srgbClr val="C00000"/>
                </a:solidFill>
                <a:latin typeface="楷体" panose="02010609060101010101" pitchFamily="49" charset="-122"/>
                <a:ea typeface="楷体" panose="02010609060101010101" pitchFamily="49" charset="-122"/>
              </a:rPr>
              <a:t>当</a:t>
            </a:r>
            <a:r>
              <a:rPr lang="zh-CN" altLang="zh-CN" sz="2800" dirty="0">
                <a:solidFill>
                  <a:srgbClr val="0070C0"/>
                </a:solidFill>
                <a:latin typeface="楷体" panose="02010609060101010101" pitchFamily="49" charset="-122"/>
                <a:ea typeface="楷体" panose="02010609060101010101" pitchFamily="49" charset="-122"/>
              </a:rPr>
              <a:t>威风的火炮失去了炮架的支撑在我面前不堪一击，</a:t>
            </a:r>
            <a:r>
              <a:rPr lang="zh-CN" altLang="zh-CN" sz="2800" dirty="0">
                <a:solidFill>
                  <a:srgbClr val="C00000"/>
                </a:solidFill>
                <a:latin typeface="楷体" panose="02010609060101010101" pitchFamily="49" charset="-122"/>
                <a:ea typeface="楷体" panose="02010609060101010101" pitchFamily="49" charset="-122"/>
              </a:rPr>
              <a:t>当</a:t>
            </a:r>
            <a:r>
              <a:rPr lang="zh-CN" altLang="zh-CN" sz="2800" dirty="0">
                <a:solidFill>
                  <a:srgbClr val="0070C0"/>
                </a:solidFill>
                <a:latin typeface="楷体" panose="02010609060101010101" pitchFamily="49" charset="-122"/>
                <a:ea typeface="楷体" panose="02010609060101010101" pitchFamily="49" charset="-122"/>
              </a:rPr>
              <a:t>“春风得意马蹄疾”的战马不经意间被我锁住了去路、缚住了马脚，</a:t>
            </a:r>
            <a:r>
              <a:rPr lang="zh-CN" altLang="zh-CN" sz="2800" dirty="0">
                <a:solidFill>
                  <a:srgbClr val="C00000"/>
                </a:solidFill>
                <a:latin typeface="楷体" panose="02010609060101010101" pitchFamily="49" charset="-122"/>
                <a:ea typeface="楷体" panose="02010609060101010101" pitchFamily="49" charset="-122"/>
              </a:rPr>
              <a:t>当</a:t>
            </a:r>
            <a:r>
              <a:rPr lang="zh-CN" altLang="zh-CN" sz="2800" dirty="0">
                <a:solidFill>
                  <a:srgbClr val="0070C0"/>
                </a:solidFill>
                <a:latin typeface="楷体" panose="02010609060101010101" pitchFamily="49" charset="-122"/>
                <a:ea typeface="楷体" panose="02010609060101010101" pitchFamily="49" charset="-122"/>
              </a:rPr>
              <a:t>我撕开士象的坚固防线，</a:t>
            </a:r>
            <a:r>
              <a:rPr lang="zh-CN" altLang="zh-CN" sz="2800" dirty="0">
                <a:solidFill>
                  <a:srgbClr val="C00000"/>
                </a:solidFill>
                <a:latin typeface="楷体" panose="02010609060101010101" pitchFamily="49" charset="-122"/>
                <a:ea typeface="楷体" panose="02010609060101010101" pitchFamily="49" charset="-122"/>
              </a:rPr>
              <a:t>当</a:t>
            </a:r>
            <a:r>
              <a:rPr lang="zh-CN" altLang="zh-CN" sz="2800" dirty="0">
                <a:solidFill>
                  <a:srgbClr val="0070C0"/>
                </a:solidFill>
                <a:latin typeface="楷体" panose="02010609060101010101" pitchFamily="49" charset="-122"/>
                <a:ea typeface="楷体" panose="02010609060101010101" pitchFamily="49" charset="-122"/>
              </a:rPr>
              <a:t>我挥舞着长矛刺穿敌方将帅的胸膛，我在他的眼里读出了失落，读出了恐惧，而更多的却是不解与震惊。他不知道为何一个默默无闻的小兵却有拒绝平庸的力量，他不敢相信一个毫不起眼的角色竟能力挽狂澜，扭转了战局。</a:t>
            </a:r>
            <a:r>
              <a:rPr lang="en-US" altLang="zh-CN" sz="2800" dirty="0">
                <a:solidFill>
                  <a:srgbClr val="0070C0"/>
                </a:solidFill>
                <a:latin typeface="楷体" panose="02010609060101010101" pitchFamily="49" charset="-122"/>
                <a:ea typeface="楷体" panose="02010609060101010101" pitchFamily="49" charset="-122"/>
              </a:rPr>
              <a:t>                  </a:t>
            </a:r>
            <a:r>
              <a:rPr lang="zh-CN" altLang="zh-CN" sz="2800" dirty="0">
                <a:solidFill>
                  <a:srgbClr val="0070C0"/>
                </a:solidFill>
                <a:latin typeface="楷体" panose="02010609060101010101" pitchFamily="49" charset="-122"/>
                <a:ea typeface="楷体" panose="02010609060101010101" pitchFamily="49" charset="-122"/>
              </a:rPr>
              <a:t>（</a:t>
            </a:r>
            <a:r>
              <a:rPr lang="en-US" altLang="zh-CN" sz="2800" dirty="0">
                <a:solidFill>
                  <a:srgbClr val="0070C0"/>
                </a:solidFill>
                <a:latin typeface="楷体" panose="02010609060101010101" pitchFamily="49" charset="-122"/>
                <a:ea typeface="楷体" panose="02010609060101010101" pitchFamily="49" charset="-122"/>
              </a:rPr>
              <a:t>2011</a:t>
            </a:r>
            <a:r>
              <a:rPr lang="zh-CN" altLang="zh-CN" sz="2800" dirty="0">
                <a:solidFill>
                  <a:srgbClr val="0070C0"/>
                </a:solidFill>
                <a:latin typeface="楷体" panose="02010609060101010101" pitchFamily="49" charset="-122"/>
                <a:ea typeface="楷体" panose="02010609060101010101" pitchFamily="49" charset="-122"/>
              </a:rPr>
              <a:t>年江苏高考优作《拒绝平庸》）</a:t>
            </a:r>
            <a:endParaRPr lang="zh-CN" altLang="zh-CN" sz="2800" dirty="0">
              <a:solidFill>
                <a:srgbClr val="0070C0"/>
              </a:solidFill>
              <a:latin typeface="楷体" panose="02010609060101010101" pitchFamily="49" charset="-122"/>
              <a:ea typeface="楷体" panose="02010609060101010101" pitchFamily="49" charset="-122"/>
            </a:endParaRPr>
          </a:p>
          <a:p>
            <a:pPr lvl="3">
              <a:lnSpc>
                <a:spcPct val="110000"/>
              </a:lnSpc>
              <a:buSzPct val="50000"/>
              <a:buFont typeface="Wingdings" panose="05000000000000000000" pitchFamily="2" charset="2"/>
              <a:buChar char="n"/>
            </a:pPr>
            <a:endParaRPr lang="en-US" altLang="zh-CN" sz="35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74485"/>
            <a:ext cx="11043595" cy="6321590"/>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solidFill>
                <a:schemeClr val="tx1"/>
              </a:solidFill>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3600" b="1" dirty="0">
                <a:latin typeface="宋体" panose="02010600030101010101" pitchFamily="2" charset="-122"/>
                <a:ea typeface="宋体" panose="02010600030101010101" pitchFamily="2" charset="-122"/>
              </a:rPr>
              <a:t> 排比</a:t>
            </a:r>
            <a:endParaRPr lang="en-US" altLang="zh-CN" sz="3600" b="1" dirty="0">
              <a:latin typeface="宋体" panose="02010600030101010101" pitchFamily="2" charset="-122"/>
              <a:ea typeface="宋体" panose="02010600030101010101" pitchFamily="2" charset="-122"/>
            </a:endParaRPr>
          </a:p>
          <a:p>
            <a:pPr lvl="1">
              <a:buFont typeface="Arial" panose="020B0604020202020204" pitchFamily="34" charset="0"/>
              <a:buChar char="•"/>
            </a:pPr>
            <a:endParaRPr lang="zh-CN" altLang="en-US" sz="36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例四：分析说理型</a:t>
            </a:r>
            <a:endParaRPr lang="en-US" altLang="zh-CN" sz="3600" b="1" dirty="0">
              <a:solidFill>
                <a:srgbClr val="002060"/>
              </a:solidFill>
              <a:latin typeface="宋体" panose="02010600030101010101" pitchFamily="2" charset="-122"/>
              <a:ea typeface="宋体" panose="02010600030101010101" pitchFamily="2" charset="-122"/>
            </a:endParaRPr>
          </a:p>
          <a:p>
            <a:pPr lvl="1">
              <a:buFont typeface="Wingdings" panose="05000000000000000000" pitchFamily="2" charset="2"/>
              <a:buChar char="n"/>
            </a:pPr>
            <a:r>
              <a:rPr lang="en-US" altLang="zh-CN" sz="2800" b="1" dirty="0">
                <a:solidFill>
                  <a:srgbClr val="0070C0"/>
                </a:solidFill>
                <a:latin typeface="楷体" panose="02010609060101010101" pitchFamily="49" charset="-122"/>
                <a:ea typeface="楷体" panose="02010609060101010101" pitchFamily="49" charset="-122"/>
              </a:rPr>
              <a:t> </a:t>
            </a:r>
            <a:r>
              <a:rPr lang="zh-CN" altLang="en-US" sz="2800" b="1" dirty="0">
                <a:solidFill>
                  <a:srgbClr val="0070C0"/>
                </a:solidFill>
                <a:latin typeface="楷体" panose="02010609060101010101" pitchFamily="49" charset="-122"/>
                <a:ea typeface="楷体" panose="02010609060101010101" pitchFamily="49" charset="-122"/>
              </a:rPr>
              <a:t>这种作风（主观主义的作风）， 拿了律己，则害了自己；拿了教人，则害了别人；拿了指导革命，则害了革命 </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是共产党的大敌，是工人阶级的大敌，是人民的大敌，是民族的大敌。 ”</a:t>
            </a:r>
            <a:endParaRPr lang="en-US" altLang="zh-CN" sz="28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2800" b="1" dirty="0">
                <a:solidFill>
                  <a:srgbClr val="0070C0"/>
                </a:solidFill>
                <a:latin typeface="楷体" panose="02010609060101010101" pitchFamily="49" charset="-122"/>
                <a:ea typeface="楷体" panose="02010609060101010101" pitchFamily="49" charset="-122"/>
              </a:rPr>
              <a:t>                             </a:t>
            </a:r>
            <a:r>
              <a:rPr lang="zh-CN" altLang="en-US" sz="2800" b="1" dirty="0">
                <a:solidFill>
                  <a:srgbClr val="0070C0"/>
                </a:solidFill>
                <a:latin typeface="楷体" panose="02010609060101010101" pitchFamily="49" charset="-122"/>
                <a:ea typeface="楷体" panose="02010609060101010101" pitchFamily="49" charset="-122"/>
              </a:rPr>
              <a:t> （毛泽东</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改造我们的学习</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a:t>
            </a:r>
            <a:endParaRPr lang="en-US" altLang="zh-CN" sz="35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59927" y="574509"/>
            <a:ext cx="11208223" cy="5931065"/>
          </a:xfrm>
        </p:spPr>
        <p:txBody>
          <a:bodyPr>
            <a:normAutofit/>
          </a:bodyPr>
          <a:lstStyle/>
          <a:p>
            <a:pPr lvl="0">
              <a:buFont typeface="Wingdings" panose="05000000000000000000" pitchFamily="2" charset="2"/>
              <a:buChar char="l"/>
            </a:pPr>
            <a:r>
              <a:rPr lang="en-US" altLang="zh-CN" sz="6300" b="1" dirty="0">
                <a:solidFill>
                  <a:schemeClr val="tx1"/>
                </a:solidFill>
                <a:latin typeface="+mj-ea"/>
                <a:ea typeface="+mj-ea"/>
              </a:rPr>
              <a:t> </a:t>
            </a:r>
            <a:r>
              <a:rPr lang="zh-CN" altLang="en-US" sz="6300" b="1" dirty="0">
                <a:latin typeface="+mj-ea"/>
                <a:ea typeface="+mj-ea"/>
              </a:rPr>
              <a:t>修辞方面</a:t>
            </a:r>
            <a:endParaRPr lang="en-US" altLang="zh-CN" sz="6300" b="1" dirty="0">
              <a:latin typeface="+mj-ea"/>
              <a:ea typeface="+mj-ea"/>
            </a:endParaRPr>
          </a:p>
          <a:p>
            <a:pPr marL="0" lvl="0" indent="0">
              <a:buNone/>
            </a:pPr>
            <a:endParaRPr lang="en-US" altLang="zh-CN" sz="57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5700" b="1" dirty="0">
                <a:latin typeface="宋体" panose="02010600030101010101" pitchFamily="2" charset="-122"/>
                <a:ea typeface="宋体" panose="02010600030101010101" pitchFamily="2" charset="-122"/>
              </a:rPr>
              <a:t> 排比</a:t>
            </a:r>
            <a:endParaRPr lang="en-US" altLang="zh-CN" sz="5700" b="1" dirty="0">
              <a:latin typeface="宋体" panose="02010600030101010101" pitchFamily="2" charset="-122"/>
              <a:ea typeface="宋体" panose="02010600030101010101" pitchFamily="2" charset="-122"/>
            </a:endParaRPr>
          </a:p>
          <a:p>
            <a:pPr marL="0" indent="0">
              <a:buNone/>
            </a:pPr>
            <a:r>
              <a:rPr lang="en-US" altLang="zh-CN" sz="3600" b="1" dirty="0">
                <a:solidFill>
                  <a:srgbClr val="002060"/>
                </a:solidFill>
                <a:latin typeface="楷体" panose="02010609060101010101" pitchFamily="49" charset="-122"/>
                <a:ea typeface="楷体" panose="02010609060101010101" pitchFamily="49" charset="-122"/>
              </a:rPr>
              <a:t>         </a:t>
            </a:r>
            <a:r>
              <a:rPr lang="zh-CN" altLang="zh-CN" sz="3600" b="1" dirty="0">
                <a:solidFill>
                  <a:srgbClr val="002060"/>
                </a:solidFill>
                <a:latin typeface="楷体" panose="02010609060101010101" pitchFamily="49" charset="-122"/>
                <a:ea typeface="楷体" panose="02010609060101010101" pitchFamily="49" charset="-122"/>
              </a:rPr>
              <a:t>可以把道理论述得更周密、更透彻，增加议</a:t>
            </a:r>
            <a:endParaRPr lang="en-US" altLang="zh-CN" sz="3600" b="1" dirty="0">
              <a:solidFill>
                <a:srgbClr val="002060"/>
              </a:solidFill>
              <a:latin typeface="楷体" panose="02010609060101010101" pitchFamily="49" charset="-122"/>
              <a:ea typeface="楷体" panose="02010609060101010101" pitchFamily="49" charset="-122"/>
            </a:endParaRPr>
          </a:p>
          <a:p>
            <a:pPr marL="0" indent="0">
              <a:buNone/>
            </a:pPr>
            <a:r>
              <a:rPr lang="en-US" altLang="zh-CN" sz="3600" b="1" dirty="0">
                <a:solidFill>
                  <a:srgbClr val="002060"/>
                </a:solidFill>
                <a:latin typeface="楷体" panose="02010609060101010101" pitchFamily="49" charset="-122"/>
                <a:ea typeface="楷体" panose="02010609060101010101" pitchFamily="49" charset="-122"/>
              </a:rPr>
              <a:t>     </a:t>
            </a:r>
            <a:r>
              <a:rPr lang="zh-CN" altLang="zh-CN" sz="3600" b="1" dirty="0">
                <a:solidFill>
                  <a:srgbClr val="002060"/>
                </a:solidFill>
                <a:latin typeface="楷体" panose="02010609060101010101" pitchFamily="49" charset="-122"/>
                <a:ea typeface="楷体" panose="02010609060101010101" pitchFamily="49" charset="-122"/>
              </a:rPr>
              <a:t>论的力量和气势</a:t>
            </a:r>
            <a:r>
              <a:rPr lang="zh-CN" altLang="en-US" sz="3600" b="1" dirty="0">
                <a:solidFill>
                  <a:srgbClr val="002060"/>
                </a:solidFill>
                <a:latin typeface="楷体" panose="02010609060101010101" pitchFamily="49" charset="-122"/>
                <a:ea typeface="楷体" panose="02010609060101010101" pitchFamily="49" charset="-122"/>
              </a:rPr>
              <a:t>，</a:t>
            </a:r>
            <a:r>
              <a:rPr lang="zh-CN" altLang="zh-CN" sz="3600" b="1" dirty="0">
                <a:solidFill>
                  <a:srgbClr val="002060"/>
                </a:solidFill>
                <a:latin typeface="楷体" panose="02010609060101010101" pitchFamily="49" charset="-122"/>
                <a:ea typeface="楷体" panose="02010609060101010101" pitchFamily="49" charset="-122"/>
              </a:rPr>
              <a:t>读起来痛快酣畅。</a:t>
            </a:r>
            <a:endParaRPr lang="zh-CN" altLang="zh-CN" sz="3600" b="1" dirty="0">
              <a:solidFill>
                <a:srgbClr val="002060"/>
              </a:solidFill>
              <a:latin typeface="楷体" panose="02010609060101010101" pitchFamily="49" charset="-122"/>
              <a:ea typeface="楷体" panose="02010609060101010101" pitchFamily="49" charset="-122"/>
            </a:endParaRPr>
          </a:p>
          <a:p>
            <a:pPr marL="0" lvl="0" indent="0">
              <a:buNone/>
            </a:pPr>
            <a:endParaRPr lang="en-US" altLang="zh-CN" sz="3600" b="1" dirty="0">
              <a:solidFill>
                <a:srgbClr val="00206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74485"/>
            <a:ext cx="10751023" cy="6321590"/>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solidFill>
                <a:schemeClr val="tx1"/>
              </a:solidFill>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000" b="1" dirty="0">
                <a:latin typeface="宋体" panose="02010600030101010101" pitchFamily="2" charset="-122"/>
                <a:ea typeface="宋体" panose="02010600030101010101" pitchFamily="2" charset="-122"/>
              </a:rPr>
              <a:t> 引用</a:t>
            </a:r>
            <a:endParaRPr lang="en-US" altLang="zh-CN" sz="4000" b="1" dirty="0">
              <a:latin typeface="宋体" panose="02010600030101010101" pitchFamily="2" charset="-122"/>
              <a:ea typeface="宋体" panose="02010600030101010101" pitchFamily="2"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1. </a:t>
            </a:r>
            <a:r>
              <a:rPr lang="zh-CN" altLang="en-US" sz="4000" b="1" dirty="0">
                <a:solidFill>
                  <a:srgbClr val="002060"/>
                </a:solidFill>
                <a:latin typeface="宋体" panose="02010600030101010101" pitchFamily="2" charset="-122"/>
                <a:ea typeface="宋体" panose="02010600030101010101" pitchFamily="2" charset="-122"/>
              </a:rPr>
              <a:t>古代诗词</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2. </a:t>
            </a:r>
            <a:r>
              <a:rPr lang="zh-CN" altLang="en-US" sz="4000" b="1" dirty="0">
                <a:solidFill>
                  <a:srgbClr val="002060"/>
                </a:solidFill>
                <a:latin typeface="宋体" panose="02010600030101010101" pitchFamily="2" charset="-122"/>
                <a:ea typeface="宋体" panose="02010600030101010101" pitchFamily="2" charset="-122"/>
              </a:rPr>
              <a:t>名言警句</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3. </a:t>
            </a:r>
            <a:r>
              <a:rPr lang="zh-CN" altLang="en-US" sz="4000" b="1" dirty="0">
                <a:solidFill>
                  <a:srgbClr val="002060"/>
                </a:solidFill>
                <a:latin typeface="宋体" panose="02010600030101010101" pitchFamily="2" charset="-122"/>
                <a:ea typeface="宋体" panose="02010600030101010101" pitchFamily="2" charset="-122"/>
              </a:rPr>
              <a:t>歌词俗语</a:t>
            </a:r>
            <a:endParaRPr lang="en-US" altLang="zh-CN" sz="4000" b="1" dirty="0">
              <a:solidFill>
                <a:srgbClr val="00206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246323" cy="6283490"/>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solidFill>
                <a:schemeClr val="tx1"/>
              </a:solidFill>
              <a:latin typeface="+mj-ea"/>
              <a:ea typeface="+mj-ea"/>
            </a:endParaRPr>
          </a:p>
          <a:p>
            <a:pPr marL="0" lvl="0" indent="0">
              <a:buNone/>
            </a:pPr>
            <a:endParaRPr lang="en-US" altLang="zh-CN" sz="43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引用 </a:t>
            </a:r>
            <a:r>
              <a:rPr lang="en-US" altLang="zh-CN" sz="4300" b="1" dirty="0">
                <a:latin typeface="宋体" panose="02010600030101010101" pitchFamily="2" charset="-122"/>
                <a:ea typeface="宋体" panose="02010600030101010101" pitchFamily="2" charset="-122"/>
              </a:rPr>
              <a:t>—— </a:t>
            </a:r>
            <a:r>
              <a:rPr lang="zh-CN" altLang="en-US" sz="4300" b="1" dirty="0">
                <a:latin typeface="宋体" panose="02010600030101010101" pitchFamily="2" charset="-122"/>
                <a:ea typeface="宋体" panose="02010600030101010101" pitchFamily="2" charset="-122"/>
              </a:rPr>
              <a:t>古代诗词</a:t>
            </a:r>
            <a:endParaRPr lang="en-US" altLang="zh-CN" sz="4300" b="1" dirty="0">
              <a:latin typeface="宋体" panose="02010600030101010101" pitchFamily="2" charset="-122"/>
              <a:ea typeface="宋体" panose="02010600030101010101" pitchFamily="2" charset="-122"/>
            </a:endParaRPr>
          </a:p>
          <a:p>
            <a:pPr marL="274320" lvl="1" indent="0">
              <a:buNone/>
            </a:pP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r>
              <a:rPr lang="zh-CN" altLang="en-US" sz="3600" b="1" dirty="0">
                <a:solidFill>
                  <a:srgbClr val="00589A"/>
                </a:solidFill>
                <a:latin typeface="楷体" panose="02010609060101010101" pitchFamily="49" charset="-122"/>
                <a:ea typeface="楷体" panose="02010609060101010101" pitchFamily="49" charset="-122"/>
              </a:rPr>
              <a:t>“</a:t>
            </a:r>
            <a:r>
              <a:rPr lang="zh-CN" altLang="zh-CN" sz="3600" b="1" dirty="0">
                <a:solidFill>
                  <a:srgbClr val="00589A"/>
                </a:solidFill>
                <a:latin typeface="楷体" panose="02010609060101010101" pitchFamily="49" charset="-122"/>
                <a:ea typeface="楷体" panose="02010609060101010101" pitchFamily="49" charset="-122"/>
              </a:rPr>
              <a:t>我言秋日胜春朝</a:t>
            </a:r>
            <a:r>
              <a:rPr lang="zh-CN" altLang="en-US" sz="3600" b="1" dirty="0">
                <a:solidFill>
                  <a:srgbClr val="00589A"/>
                </a:solidFill>
                <a:latin typeface="楷体" panose="02010609060101010101" pitchFamily="49" charset="-122"/>
                <a:ea typeface="楷体" panose="02010609060101010101" pitchFamily="49" charset="-122"/>
              </a:rPr>
              <a:t>”</a:t>
            </a:r>
            <a:endParaRPr lang="en-US" altLang="zh-CN" sz="3600" b="1" dirty="0">
              <a:solidFill>
                <a:srgbClr val="00589A"/>
              </a:solidFill>
              <a:latin typeface="楷体" panose="02010609060101010101" pitchFamily="49" charset="-122"/>
              <a:ea typeface="楷体" panose="02010609060101010101" pitchFamily="49" charset="-122"/>
            </a:endParaRPr>
          </a:p>
          <a:p>
            <a:pPr marL="274320" lvl="1" indent="0">
              <a:buNone/>
            </a:pPr>
            <a:r>
              <a:rPr lang="en-US" altLang="zh-CN" sz="2800" b="1" dirty="0">
                <a:solidFill>
                  <a:srgbClr val="0070C0"/>
                </a:solidFill>
                <a:latin typeface="楷体" panose="02010609060101010101" pitchFamily="49" charset="-122"/>
                <a:ea typeface="楷体" panose="02010609060101010101" pitchFamily="49" charset="-122"/>
              </a:rPr>
              <a:t>           </a:t>
            </a:r>
            <a:r>
              <a:rPr lang="zh-CN" altLang="zh-CN" sz="2800" b="1" dirty="0">
                <a:solidFill>
                  <a:srgbClr val="0070C0"/>
                </a:solidFill>
                <a:latin typeface="楷体" panose="02010609060101010101" pitchFamily="49" charset="-122"/>
                <a:ea typeface="楷体" panose="02010609060101010101" pitchFamily="49" charset="-122"/>
              </a:rPr>
              <a:t>（</a:t>
            </a:r>
            <a:r>
              <a:rPr lang="en-US" altLang="zh-CN" sz="2800" b="1" dirty="0">
                <a:solidFill>
                  <a:srgbClr val="0070C0"/>
                </a:solidFill>
                <a:latin typeface="楷体" panose="02010609060101010101" pitchFamily="49" charset="-122"/>
                <a:ea typeface="楷体" panose="02010609060101010101" pitchFamily="49" charset="-122"/>
              </a:rPr>
              <a:t>2016</a:t>
            </a:r>
            <a:r>
              <a:rPr lang="zh-CN" altLang="zh-CN" sz="2800" b="1" dirty="0">
                <a:solidFill>
                  <a:srgbClr val="0070C0"/>
                </a:solidFill>
                <a:latin typeface="楷体" panose="02010609060101010101" pitchFamily="49" charset="-122"/>
                <a:ea typeface="楷体" panose="02010609060101010101" pitchFamily="49" charset="-122"/>
              </a:rPr>
              <a:t>江苏高考作文“有话则短，无话则长”优作标题）</a:t>
            </a:r>
            <a:endParaRPr lang="zh-CN" altLang="zh-CN" sz="28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200" b="1" dirty="0">
                <a:solidFill>
                  <a:srgbClr val="0070C0"/>
                </a:solidFill>
                <a:latin typeface="楷体" panose="02010609060101010101" pitchFamily="49" charset="-122"/>
                <a:ea typeface="楷体" panose="02010609060101010101" pitchFamily="49" charset="-122"/>
              </a:rPr>
              <a:t>     </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600" b="1" dirty="0">
                <a:solidFill>
                  <a:srgbClr val="00589A"/>
                </a:solidFill>
                <a:latin typeface="楷体" panose="02010609060101010101" pitchFamily="49" charset="-122"/>
                <a:ea typeface="楷体" panose="02010609060101010101" pitchFamily="49" charset="-122"/>
              </a:rPr>
              <a:t>“莫让浮云遮望眼，风物常宜放眼量</a:t>
            </a:r>
            <a:r>
              <a:rPr lang="zh-CN" altLang="en-US" sz="3600" b="1" dirty="0">
                <a:solidFill>
                  <a:srgbClr val="00589A"/>
                </a:solidFill>
                <a:latin typeface="楷体" panose="02010609060101010101" pitchFamily="49" charset="-122"/>
                <a:ea typeface="楷体" panose="02010609060101010101" pitchFamily="49" charset="-122"/>
              </a:rPr>
              <a:t>”</a:t>
            </a:r>
            <a:endParaRPr lang="en-US" altLang="zh-CN" sz="3600" b="1" dirty="0">
              <a:solidFill>
                <a:srgbClr val="00589A"/>
              </a:solidFill>
              <a:latin typeface="楷体" panose="02010609060101010101" pitchFamily="49" charset="-122"/>
              <a:ea typeface="楷体" panose="02010609060101010101" pitchFamily="49"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a:t>
            </a:r>
            <a:r>
              <a:rPr lang="en-US" altLang="zh-CN" sz="3200" b="1" dirty="0">
                <a:solidFill>
                  <a:srgbClr val="0070C0"/>
                </a:solidFill>
                <a:latin typeface="楷体" panose="02010609060101010101" pitchFamily="49" charset="-122"/>
                <a:ea typeface="楷体" panose="02010609060101010101" pitchFamily="49" charset="-122"/>
              </a:rPr>
              <a:t>2018</a:t>
            </a:r>
            <a:r>
              <a:rPr lang="zh-CN" altLang="zh-CN" sz="3200" b="1" dirty="0">
                <a:solidFill>
                  <a:srgbClr val="0070C0"/>
                </a:solidFill>
                <a:latin typeface="楷体" panose="02010609060101010101" pitchFamily="49" charset="-122"/>
                <a:ea typeface="楷体" panose="02010609060101010101" pitchFamily="49" charset="-122"/>
              </a:rPr>
              <a:t>全国</a:t>
            </a:r>
            <a:r>
              <a:rPr lang="zh-CN" altLang="en-US" sz="3200" b="1" dirty="0">
                <a:solidFill>
                  <a:srgbClr val="0070C0"/>
                </a:solidFill>
                <a:latin typeface="楷体" panose="02010609060101010101" pitchFamily="49" charset="-122"/>
                <a:ea typeface="楷体" panose="02010609060101010101" pitchFamily="49" charset="-122"/>
              </a:rPr>
              <a:t>高考</a:t>
            </a:r>
            <a:r>
              <a:rPr lang="zh-CN" altLang="zh-CN" sz="3200" b="1" dirty="0">
                <a:solidFill>
                  <a:srgbClr val="0070C0"/>
                </a:solidFill>
                <a:latin typeface="楷体" panose="02010609060101010101" pitchFamily="49" charset="-122"/>
                <a:ea typeface="楷体" panose="02010609060101010101" pitchFamily="49" charset="-122"/>
              </a:rPr>
              <a:t>Ⅱ卷考生作文标题）</a:t>
            </a:r>
            <a:endParaRPr lang="en-US"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246323" cy="6283490"/>
          </a:xfrm>
        </p:spPr>
        <p:txBody>
          <a:bodyPr>
            <a:normAutofit fontScale="77500" lnSpcReduction="20000"/>
          </a:bodyPr>
          <a:lstStyle/>
          <a:p>
            <a:pPr lvl="0">
              <a:lnSpc>
                <a:spcPct val="120000"/>
              </a:lnSpc>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300" b="1" dirty="0">
              <a:solidFill>
                <a:schemeClr val="tx1"/>
              </a:solidFill>
              <a:latin typeface="宋体" panose="02010600030101010101" pitchFamily="2" charset="-122"/>
              <a:ea typeface="宋体" panose="02010600030101010101" pitchFamily="2" charset="-122"/>
            </a:endParaRPr>
          </a:p>
          <a:p>
            <a:pPr lvl="1">
              <a:lnSpc>
                <a:spcPct val="120000"/>
              </a:lnSpc>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引用 </a:t>
            </a:r>
            <a:r>
              <a:rPr lang="en-US" altLang="zh-CN" sz="4300" b="1" dirty="0">
                <a:latin typeface="宋体" panose="02010600030101010101" pitchFamily="2" charset="-122"/>
                <a:ea typeface="宋体" panose="02010600030101010101" pitchFamily="2" charset="-122"/>
              </a:rPr>
              <a:t>—— </a:t>
            </a:r>
            <a:r>
              <a:rPr lang="zh-CN" altLang="en-US" sz="4300" b="1" dirty="0">
                <a:latin typeface="宋体" panose="02010600030101010101" pitchFamily="2" charset="-122"/>
                <a:ea typeface="宋体" panose="02010600030101010101" pitchFamily="2" charset="-122"/>
              </a:rPr>
              <a:t>古代诗词</a:t>
            </a:r>
            <a:endParaRPr lang="en-US" altLang="zh-CN" sz="4300" b="1" dirty="0">
              <a:latin typeface="宋体" panose="02010600030101010101" pitchFamily="2" charset="-122"/>
              <a:ea typeface="宋体" panose="02010600030101010101" pitchFamily="2" charset="-122"/>
            </a:endParaRPr>
          </a:p>
          <a:p>
            <a:pPr marL="274320" lvl="1" indent="0">
              <a:lnSpc>
                <a:spcPct val="120000"/>
              </a:lnSpc>
              <a:buNone/>
            </a:pPr>
            <a:endParaRPr lang="zh-CN" altLang="en-US" sz="4300" b="1" dirty="0">
              <a:latin typeface="宋体" panose="02010600030101010101" pitchFamily="2" charset="-122"/>
              <a:ea typeface="宋体" panose="02010600030101010101" pitchFamily="2" charset="-122"/>
            </a:endParaRPr>
          </a:p>
          <a:p>
            <a:pPr marL="274320" lvl="1" indent="0">
              <a:lnSpc>
                <a:spcPct val="120000"/>
              </a:lnSpc>
              <a:buNone/>
            </a:pPr>
            <a:r>
              <a:rPr lang="zh-CN" altLang="en-US" sz="3600" b="1" dirty="0">
                <a:solidFill>
                  <a:srgbClr val="002060"/>
                </a:solidFill>
                <a:latin typeface="宋体" panose="02010600030101010101" pitchFamily="2" charset="-122"/>
                <a:ea typeface="宋体" panose="02010600030101010101" pitchFamily="2" charset="-122"/>
              </a:rPr>
              <a:t>例二：</a:t>
            </a:r>
            <a:r>
              <a:rPr lang="zh-CN" altLang="en-US" sz="3600" b="1" dirty="0">
                <a:solidFill>
                  <a:srgbClr val="00589A"/>
                </a:solidFill>
                <a:latin typeface="楷体" panose="02010609060101010101" pitchFamily="49" charset="-122"/>
                <a:ea typeface="楷体" panose="02010609060101010101" pitchFamily="49" charset="-122"/>
              </a:rPr>
              <a:t>当人人都在“</a:t>
            </a:r>
            <a:r>
              <a:rPr lang="zh-CN" altLang="en-US" sz="3600" b="1" dirty="0">
                <a:solidFill>
                  <a:srgbClr val="C00000"/>
                </a:solidFill>
                <a:latin typeface="楷体" panose="02010609060101010101" pitchFamily="49" charset="-122"/>
                <a:ea typeface="楷体" panose="02010609060101010101" pitchFamily="49" charset="-122"/>
              </a:rPr>
              <a:t>恨不能挂长绳于西天，系此西飞之白日</a:t>
            </a:r>
            <a:r>
              <a:rPr lang="zh-CN" altLang="en-US" sz="3600" b="1" dirty="0">
                <a:solidFill>
                  <a:srgbClr val="00589A"/>
                </a:solidFill>
                <a:latin typeface="楷体" panose="02010609060101010101" pitchFamily="49" charset="-122"/>
                <a:ea typeface="楷体" panose="02010609060101010101" pitchFamily="49" charset="-122"/>
              </a:rPr>
              <a:t>”时，麦克阿瑟一句“幸运的是我们只会失去一次生命”有如木铎醒世。 当世人皆叹“</a:t>
            </a:r>
            <a:r>
              <a:rPr lang="zh-CN" altLang="en-US" sz="3600" b="1" dirty="0">
                <a:solidFill>
                  <a:srgbClr val="C00000"/>
                </a:solidFill>
                <a:latin typeface="楷体" panose="02010609060101010101" pitchFamily="49" charset="-122"/>
                <a:ea typeface="楷体" panose="02010609060101010101" pitchFamily="49" charset="-122"/>
              </a:rPr>
              <a:t>风住尘香花已尽</a:t>
            </a:r>
            <a:r>
              <a:rPr lang="zh-CN" altLang="en-US" sz="3600" b="1" dirty="0">
                <a:solidFill>
                  <a:srgbClr val="00589A"/>
                </a:solidFill>
                <a:latin typeface="楷体" panose="02010609060101010101" pitchFamily="49" charset="-122"/>
                <a:ea typeface="楷体" panose="02010609060101010101" pitchFamily="49" charset="-122"/>
              </a:rPr>
              <a:t>”，怨“</a:t>
            </a:r>
            <a:r>
              <a:rPr lang="zh-CN" altLang="en-US" sz="3600" b="1" dirty="0">
                <a:solidFill>
                  <a:srgbClr val="C00000"/>
                </a:solidFill>
                <a:latin typeface="楷体" panose="02010609060101010101" pitchFamily="49" charset="-122"/>
                <a:ea typeface="楷体" panose="02010609060101010101" pitchFamily="49" charset="-122"/>
              </a:rPr>
              <a:t>幽窗冷雨一身孤</a:t>
            </a:r>
            <a:r>
              <a:rPr lang="zh-CN" altLang="en-US" sz="3600" b="1" dirty="0">
                <a:solidFill>
                  <a:srgbClr val="00589A"/>
                </a:solidFill>
                <a:latin typeface="楷体" panose="02010609060101010101" pitchFamily="49" charset="-122"/>
                <a:ea typeface="楷体" panose="02010609060101010101" pitchFamily="49" charset="-122"/>
              </a:rPr>
              <a:t>”之时， 偏有人朗声道</a:t>
            </a:r>
            <a:r>
              <a:rPr lang="zh-CN" altLang="en-US" sz="3600" b="1" dirty="0">
                <a:solidFill>
                  <a:srgbClr val="C00000"/>
                </a:solidFill>
                <a:latin typeface="楷体" panose="02010609060101010101" pitchFamily="49" charset="-122"/>
                <a:ea typeface="楷体" panose="02010609060101010101" pitchFamily="49" charset="-122"/>
              </a:rPr>
              <a:t>“肯信来年别有春”，“明年春色倍还人”</a:t>
            </a:r>
            <a:r>
              <a:rPr lang="zh-CN" altLang="en-US" sz="3600" b="1" dirty="0">
                <a:solidFill>
                  <a:srgbClr val="00589A"/>
                </a:solidFill>
                <a:latin typeface="楷体" panose="02010609060101010101" pitchFamily="49" charset="-122"/>
                <a:ea typeface="楷体" panose="02010609060101010101" pitchFamily="49" charset="-122"/>
              </a:rPr>
              <a:t>如清夜鸣钟。 事物往往有其好的一面，人生短暂到让人不舍得用郁郁寡欢来把它填满。让思维转个弯，在消逝中找寻美丽，在失去中找寻收获。于是当道边柳絮吐白，上下纷舞，不妨放下心中执念的</a:t>
            </a:r>
            <a:r>
              <a:rPr lang="zh-CN" altLang="en-US" sz="3600" b="1" dirty="0">
                <a:solidFill>
                  <a:srgbClr val="C00000"/>
                </a:solidFill>
                <a:latin typeface="楷体" panose="02010609060101010101" pitchFamily="49" charset="-122"/>
                <a:ea typeface="楷体" panose="02010609060101010101" pitchFamily="49" charset="-122"/>
              </a:rPr>
              <a:t>“草木也知愁，韶华竟白头”</a:t>
            </a:r>
            <a:r>
              <a:rPr lang="zh-CN" altLang="en-US" sz="3600" b="1" dirty="0">
                <a:solidFill>
                  <a:srgbClr val="00589A"/>
                </a:solidFill>
                <a:latin typeface="楷体" panose="02010609060101010101" pitchFamily="49" charset="-122"/>
                <a:ea typeface="楷体" panose="02010609060101010101" pitchFamily="49" charset="-122"/>
              </a:rPr>
              <a:t>，让思维转个弯，相信 </a:t>
            </a:r>
            <a:r>
              <a:rPr lang="zh-CN" altLang="en-US" sz="3600" b="1" dirty="0">
                <a:solidFill>
                  <a:srgbClr val="C00000"/>
                </a:solidFill>
                <a:latin typeface="楷体" panose="02010609060101010101" pitchFamily="49" charset="-122"/>
                <a:ea typeface="楷体" panose="02010609060101010101" pitchFamily="49" charset="-122"/>
              </a:rPr>
              <a:t>“韶华休笑本无根，好风凭借力，送我上青云”</a:t>
            </a:r>
            <a:r>
              <a:rPr lang="zh-CN" altLang="en-US" sz="3600" b="1" dirty="0">
                <a:solidFill>
                  <a:srgbClr val="00589A"/>
                </a:solidFill>
                <a:latin typeface="楷体" panose="02010609060101010101" pitchFamily="49" charset="-122"/>
                <a:ea typeface="楷体" panose="02010609060101010101" pitchFamily="49" charset="-122"/>
              </a:rPr>
              <a:t>。</a:t>
            </a:r>
            <a:endParaRPr lang="en-US" altLang="zh-CN" sz="3600" b="1" dirty="0">
              <a:solidFill>
                <a:srgbClr val="00589A"/>
              </a:solidFill>
              <a:latin typeface="楷体" panose="02010609060101010101" pitchFamily="49" charset="-122"/>
              <a:ea typeface="楷体" panose="02010609060101010101" pitchFamily="49" charset="-122"/>
            </a:endParaRPr>
          </a:p>
          <a:p>
            <a:pPr marL="274320" lvl="1" indent="0">
              <a:lnSpc>
                <a:spcPct val="120000"/>
              </a:lnSpc>
              <a:buNone/>
            </a:pPr>
            <a:r>
              <a:rPr lang="en-US" altLang="zh-CN" sz="3600" b="1" dirty="0">
                <a:solidFill>
                  <a:srgbClr val="00589A"/>
                </a:solidFill>
                <a:latin typeface="楷体" panose="02010609060101010101" pitchFamily="49" charset="-122"/>
                <a:ea typeface="楷体" panose="02010609060101010101" pitchFamily="49" charset="-122"/>
              </a:rPr>
              <a:t>                   </a:t>
            </a:r>
            <a:r>
              <a:rPr lang="zh-CN" altLang="en-US" sz="3600" b="1" dirty="0">
                <a:solidFill>
                  <a:srgbClr val="00589A"/>
                </a:solidFill>
                <a:latin typeface="楷体" panose="02010609060101010101" pitchFamily="49" charset="-122"/>
                <a:ea typeface="楷体" panose="02010609060101010101" pitchFamily="49" charset="-122"/>
              </a:rPr>
              <a:t>（</a:t>
            </a:r>
            <a:r>
              <a:rPr lang="en-US" altLang="zh-CN" sz="3600" b="1" dirty="0">
                <a:solidFill>
                  <a:srgbClr val="00589A"/>
                </a:solidFill>
                <a:latin typeface="楷体" panose="02010609060101010101" pitchFamily="49" charset="-122"/>
                <a:ea typeface="楷体" panose="02010609060101010101" pitchFamily="49" charset="-122"/>
              </a:rPr>
              <a:t>2010</a:t>
            </a:r>
            <a:r>
              <a:rPr lang="zh-CN" altLang="en-US" sz="3600" b="1" dirty="0">
                <a:solidFill>
                  <a:srgbClr val="00589A"/>
                </a:solidFill>
                <a:latin typeface="楷体" panose="02010609060101010101" pitchFamily="49" charset="-122"/>
                <a:ea typeface="楷体" panose="02010609060101010101" pitchFamily="49" charset="-122"/>
              </a:rPr>
              <a:t>福建高考优作</a:t>
            </a:r>
            <a:r>
              <a:rPr lang="en-US" altLang="zh-CN" sz="3600" b="1" dirty="0">
                <a:solidFill>
                  <a:srgbClr val="00589A"/>
                </a:solidFill>
                <a:latin typeface="楷体" panose="02010609060101010101" pitchFamily="49" charset="-122"/>
                <a:ea typeface="楷体" panose="02010609060101010101" pitchFamily="49" charset="-122"/>
              </a:rPr>
              <a:t>《</a:t>
            </a:r>
            <a:r>
              <a:rPr lang="zh-CN" altLang="en-US" sz="3600" b="1" dirty="0">
                <a:solidFill>
                  <a:srgbClr val="00589A"/>
                </a:solidFill>
                <a:latin typeface="楷体" panose="02010609060101010101" pitchFamily="49" charset="-122"/>
                <a:ea typeface="楷体" panose="02010609060101010101" pitchFamily="49" charset="-122"/>
              </a:rPr>
              <a:t>何妨让思维转个弯</a:t>
            </a:r>
            <a:r>
              <a:rPr lang="en-US" altLang="zh-CN" sz="3600" b="1" dirty="0">
                <a:solidFill>
                  <a:srgbClr val="00589A"/>
                </a:solidFill>
                <a:latin typeface="楷体" panose="02010609060101010101" pitchFamily="49" charset="-122"/>
                <a:ea typeface="楷体" panose="02010609060101010101" pitchFamily="49" charset="-122"/>
              </a:rPr>
              <a:t>》</a:t>
            </a:r>
            <a:r>
              <a:rPr lang="zh-CN" altLang="en-US" sz="3600" b="1" dirty="0">
                <a:solidFill>
                  <a:srgbClr val="00589A"/>
                </a:solidFill>
                <a:latin typeface="楷体" panose="02010609060101010101" pitchFamily="49" charset="-122"/>
                <a:ea typeface="楷体" panose="02010609060101010101" pitchFamily="49" charset="-122"/>
              </a:rPr>
              <a:t>）</a:t>
            </a:r>
            <a:endParaRPr lang="en-US"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71450" y="95251"/>
            <a:ext cx="11791950" cy="6515099"/>
          </a:xfrm>
        </p:spPr>
        <p:txBody>
          <a:bodyPr>
            <a:normAutofit fontScale="62500" lnSpcReduction="20000"/>
          </a:bodyPr>
          <a:lstStyle/>
          <a:p>
            <a:pPr lvl="0">
              <a:lnSpc>
                <a:spcPct val="120000"/>
              </a:lnSpc>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300" b="1" dirty="0">
              <a:solidFill>
                <a:schemeClr val="tx1"/>
              </a:solidFill>
              <a:latin typeface="宋体" panose="02010600030101010101" pitchFamily="2" charset="-122"/>
              <a:ea typeface="宋体" panose="02010600030101010101" pitchFamily="2" charset="-122"/>
            </a:endParaRPr>
          </a:p>
          <a:p>
            <a:pPr lvl="1">
              <a:lnSpc>
                <a:spcPct val="120000"/>
              </a:lnSpc>
              <a:buFont typeface="Arial" panose="020B0604020202020204" pitchFamily="34" charset="0"/>
              <a:buChar char="•"/>
            </a:pPr>
            <a:r>
              <a:rPr lang="zh-CN" altLang="en-US" sz="5100" b="1" dirty="0">
                <a:latin typeface="宋体" panose="02010600030101010101" pitchFamily="2" charset="-122"/>
                <a:ea typeface="宋体" panose="02010600030101010101" pitchFamily="2" charset="-122"/>
              </a:rPr>
              <a:t> 引用 </a:t>
            </a:r>
            <a:r>
              <a:rPr lang="en-US" altLang="zh-CN" sz="5100" b="1" dirty="0">
                <a:latin typeface="宋体" panose="02010600030101010101" pitchFamily="2" charset="-122"/>
                <a:ea typeface="宋体" panose="02010600030101010101" pitchFamily="2" charset="-122"/>
              </a:rPr>
              <a:t>—— </a:t>
            </a:r>
            <a:r>
              <a:rPr lang="zh-CN" altLang="en-US" sz="5100" b="1" dirty="0">
                <a:latin typeface="宋体" panose="02010600030101010101" pitchFamily="2" charset="-122"/>
                <a:ea typeface="宋体" panose="02010600030101010101" pitchFamily="2" charset="-122"/>
              </a:rPr>
              <a:t>名言警句</a:t>
            </a:r>
            <a:endParaRPr lang="zh-CN" altLang="en-US" sz="5100" b="1" dirty="0">
              <a:latin typeface="宋体" panose="02010600030101010101" pitchFamily="2" charset="-122"/>
              <a:ea typeface="宋体" panose="02010600030101010101" pitchFamily="2" charset="-122"/>
            </a:endParaRPr>
          </a:p>
          <a:p>
            <a:pPr marL="274320" lvl="1" indent="0">
              <a:lnSpc>
                <a:spcPct val="120000"/>
              </a:lnSpc>
              <a:buNone/>
            </a:pPr>
            <a:r>
              <a:rPr lang="zh-CN" altLang="en-US" sz="4500" b="1" dirty="0">
                <a:solidFill>
                  <a:srgbClr val="002060"/>
                </a:solidFill>
                <a:latin typeface="楷体" panose="02010609060101010101" pitchFamily="49" charset="-122"/>
                <a:ea typeface="楷体" panose="02010609060101010101" pitchFamily="49" charset="-122"/>
              </a:rPr>
              <a:t>例一：</a:t>
            </a:r>
            <a:r>
              <a:rPr lang="zh-CN" altLang="en-US" sz="4500" b="1" dirty="0">
                <a:solidFill>
                  <a:srgbClr val="00589A"/>
                </a:solidFill>
                <a:latin typeface="楷体" panose="02010609060101010101" pitchFamily="49" charset="-122"/>
                <a:ea typeface="楷体" panose="02010609060101010101" pitchFamily="49" charset="-122"/>
              </a:rPr>
              <a:t>童年是性格形成的关键时期，一个孩子看见的是什么，那么它就会成为他的一部分。</a:t>
            </a:r>
            <a:r>
              <a:rPr lang="zh-CN" altLang="en-US" sz="4500" b="1" dirty="0">
                <a:solidFill>
                  <a:srgbClr val="C00000"/>
                </a:solidFill>
                <a:latin typeface="楷体" panose="02010609060101010101" pitchFamily="49" charset="-122"/>
                <a:ea typeface="楷体" panose="02010609060101010101" pitchFamily="49" charset="-122"/>
              </a:rPr>
              <a:t>正如村上春树在</a:t>
            </a:r>
            <a:r>
              <a:rPr lang="en-US" altLang="zh-CN" sz="4500" b="1" dirty="0">
                <a:solidFill>
                  <a:srgbClr val="C00000"/>
                </a:solidFill>
                <a:latin typeface="楷体" panose="02010609060101010101" pitchFamily="49" charset="-122"/>
                <a:ea typeface="楷体" panose="02010609060101010101" pitchFamily="49" charset="-122"/>
              </a:rPr>
              <a:t>《</a:t>
            </a:r>
            <a:r>
              <a:rPr lang="zh-CN" altLang="en-US" sz="4500" b="1" dirty="0">
                <a:solidFill>
                  <a:srgbClr val="C00000"/>
                </a:solidFill>
                <a:latin typeface="楷体" panose="02010609060101010101" pitchFamily="49" charset="-122"/>
                <a:ea typeface="楷体" panose="02010609060101010101" pitchFamily="49" charset="-122"/>
              </a:rPr>
              <a:t>海边的卡夫卡</a:t>
            </a:r>
            <a:r>
              <a:rPr lang="en-US" altLang="zh-CN" sz="4500" b="1" dirty="0">
                <a:solidFill>
                  <a:srgbClr val="C00000"/>
                </a:solidFill>
                <a:latin typeface="楷体" panose="02010609060101010101" pitchFamily="49" charset="-122"/>
                <a:ea typeface="楷体" panose="02010609060101010101" pitchFamily="49" charset="-122"/>
              </a:rPr>
              <a:t>》</a:t>
            </a:r>
            <a:r>
              <a:rPr lang="zh-CN" altLang="en-US" sz="4500" b="1" dirty="0">
                <a:solidFill>
                  <a:srgbClr val="C00000"/>
                </a:solidFill>
                <a:latin typeface="楷体" panose="02010609060101010101" pitchFamily="49" charset="-122"/>
                <a:ea typeface="楷体" panose="02010609060101010101" pitchFamily="49" charset="-122"/>
              </a:rPr>
              <a:t>里的慨叹：“那样的孩子活在忧郁的世界，于是变成了忧郁的人。”</a:t>
            </a:r>
            <a:r>
              <a:rPr lang="zh-CN" altLang="en-US" sz="4500" b="1" dirty="0">
                <a:solidFill>
                  <a:srgbClr val="00589A"/>
                </a:solidFill>
                <a:latin typeface="楷体" panose="02010609060101010101" pitchFamily="49" charset="-122"/>
                <a:ea typeface="楷体" panose="02010609060101010101" pitchFamily="49" charset="-122"/>
              </a:rPr>
              <a:t>于是小王子从那个喜欢天竺葵的孩子长成了自己所厌恶的某种成年人。当圣</a:t>
            </a:r>
            <a:r>
              <a:rPr lang="en-US" altLang="zh-CN" sz="4500" b="1" dirty="0">
                <a:solidFill>
                  <a:srgbClr val="00589A"/>
                </a:solidFill>
                <a:latin typeface="楷体" panose="02010609060101010101" pitchFamily="49" charset="-122"/>
                <a:ea typeface="楷体" panose="02010609060101010101" pitchFamily="49" charset="-122"/>
              </a:rPr>
              <a:t>·</a:t>
            </a:r>
            <a:r>
              <a:rPr lang="zh-CN" altLang="en-US" sz="4500" b="1" dirty="0">
                <a:solidFill>
                  <a:srgbClr val="00589A"/>
                </a:solidFill>
                <a:latin typeface="楷体" panose="02010609060101010101" pitchFamily="49" charset="-122"/>
                <a:ea typeface="楷体" panose="02010609060101010101" pitchFamily="49" charset="-122"/>
              </a:rPr>
              <a:t>埃克苏佩里如此呕心沥血去构筑那样一个天堂，定料不到在这里，孩子们正成为娱乐至死舞台上的殉葬品。进而我</a:t>
            </a:r>
            <a:r>
              <a:rPr lang="zh-CN" altLang="en-US" sz="4500" b="1" dirty="0">
                <a:solidFill>
                  <a:srgbClr val="C00000"/>
                </a:solidFill>
                <a:latin typeface="楷体" panose="02010609060101010101" pitchFamily="49" charset="-122"/>
                <a:ea typeface="楷体" panose="02010609060101010101" pitchFamily="49" charset="-122"/>
              </a:rPr>
              <a:t>想起张方宇</a:t>
            </a:r>
            <a:r>
              <a:rPr lang="en-US" altLang="zh-CN" sz="4500" b="1" dirty="0">
                <a:solidFill>
                  <a:srgbClr val="C00000"/>
                </a:solidFill>
                <a:latin typeface="楷体" panose="02010609060101010101" pitchFamily="49" charset="-122"/>
                <a:ea typeface="楷体" panose="02010609060101010101" pitchFamily="49" charset="-122"/>
              </a:rPr>
              <a:t>《</a:t>
            </a:r>
            <a:r>
              <a:rPr lang="zh-CN" altLang="en-US" sz="4500" b="1" dirty="0">
                <a:solidFill>
                  <a:srgbClr val="C00000"/>
                </a:solidFill>
                <a:latin typeface="楷体" panose="02010609060101010101" pitchFamily="49" charset="-122"/>
                <a:ea typeface="楷体" panose="02010609060101010101" pitchFamily="49" charset="-122"/>
              </a:rPr>
              <a:t>单独中的洞见</a:t>
            </a:r>
            <a:r>
              <a:rPr lang="en-US" altLang="zh-CN" sz="4500" b="1" dirty="0">
                <a:solidFill>
                  <a:srgbClr val="C00000"/>
                </a:solidFill>
                <a:latin typeface="楷体" panose="02010609060101010101" pitchFamily="49" charset="-122"/>
                <a:ea typeface="楷体" panose="02010609060101010101" pitchFamily="49" charset="-122"/>
              </a:rPr>
              <a:t>》</a:t>
            </a:r>
            <a:r>
              <a:rPr lang="zh-CN" altLang="en-US" sz="4500" b="1" dirty="0">
                <a:solidFill>
                  <a:srgbClr val="C00000"/>
                </a:solidFill>
                <a:latin typeface="楷体" panose="02010609060101010101" pitchFamily="49" charset="-122"/>
                <a:ea typeface="楷体" panose="02010609060101010101" pitchFamily="49" charset="-122"/>
              </a:rPr>
              <a:t>一书中的呐喊：“别让孩子们在大人中迷路！”</a:t>
            </a:r>
            <a:r>
              <a:rPr lang="zh-CN" altLang="en-US" sz="4500" b="1" dirty="0">
                <a:solidFill>
                  <a:srgbClr val="00589A"/>
                </a:solidFill>
                <a:latin typeface="楷体" panose="02010609060101010101" pitchFamily="49" charset="-122"/>
                <a:ea typeface="楷体" panose="02010609060101010101" pitchFamily="49" charset="-122"/>
              </a:rPr>
              <a:t>我希望当下的社会，不会沦为波兹曼笔下的预言。我并非一味攻讦文化生产者们的唯利是图，而是更期待文化唯美而智性地复原。我们正在强行灌输一种催化剂，于是孩子们过早地远离了自我。而真正的孩子</a:t>
            </a:r>
            <a:r>
              <a:rPr lang="zh-CN" altLang="en-US" sz="4500" b="1" dirty="0">
                <a:solidFill>
                  <a:srgbClr val="C00000"/>
                </a:solidFill>
                <a:latin typeface="楷体" panose="02010609060101010101" pitchFamily="49" charset="-122"/>
                <a:ea typeface="楷体" panose="02010609060101010101" pitchFamily="49" charset="-122"/>
              </a:rPr>
              <a:t>应是丰子恺笔下那群奔向太阳的孩子</a:t>
            </a:r>
            <a:r>
              <a:rPr lang="zh-CN" altLang="en-US" sz="4500" b="1" dirty="0">
                <a:solidFill>
                  <a:srgbClr val="00589A"/>
                </a:solidFill>
                <a:latin typeface="楷体" panose="02010609060101010101" pitchFamily="49" charset="-122"/>
                <a:ea typeface="楷体" panose="02010609060101010101" pitchFamily="49" charset="-122"/>
              </a:rPr>
              <a:t>，他们所演绎的是富于思想活力的成长过程，而非窒息在娱乐死水中的小王子。                 （</a:t>
            </a:r>
            <a:r>
              <a:rPr lang="en-US" altLang="zh-CN" sz="4500" b="1" dirty="0">
                <a:solidFill>
                  <a:srgbClr val="00589A"/>
                </a:solidFill>
                <a:latin typeface="楷体" panose="02010609060101010101" pitchFamily="49" charset="-122"/>
                <a:ea typeface="楷体" panose="02010609060101010101" pitchFamily="49" charset="-122"/>
              </a:rPr>
              <a:t>2016</a:t>
            </a:r>
            <a:r>
              <a:rPr lang="zh-CN" altLang="zh-CN" sz="4500" b="1" dirty="0">
                <a:solidFill>
                  <a:srgbClr val="00589A"/>
                </a:solidFill>
                <a:latin typeface="楷体" panose="02010609060101010101" pitchFamily="49" charset="-122"/>
                <a:ea typeface="楷体" panose="02010609060101010101" pitchFamily="49" charset="-122"/>
              </a:rPr>
              <a:t>苏锡常二模优作</a:t>
            </a:r>
            <a:r>
              <a:rPr lang="en-US" altLang="zh-CN" sz="4500" b="1" dirty="0">
                <a:solidFill>
                  <a:srgbClr val="00589A"/>
                </a:solidFill>
                <a:latin typeface="楷体" panose="02010609060101010101" pitchFamily="49" charset="-122"/>
                <a:ea typeface="楷体" panose="02010609060101010101" pitchFamily="49" charset="-122"/>
              </a:rPr>
              <a:t>《</a:t>
            </a:r>
            <a:r>
              <a:rPr lang="zh-CN" altLang="en-US" sz="4500" b="1" dirty="0">
                <a:solidFill>
                  <a:srgbClr val="00589A"/>
                </a:solidFill>
                <a:latin typeface="楷体" panose="02010609060101010101" pitchFamily="49" charset="-122"/>
                <a:ea typeface="楷体" panose="02010609060101010101" pitchFamily="49" charset="-122"/>
              </a:rPr>
              <a:t>小王子之殇</a:t>
            </a:r>
            <a:r>
              <a:rPr lang="en-US" altLang="zh-CN" sz="4500" b="1" dirty="0">
                <a:solidFill>
                  <a:srgbClr val="00589A"/>
                </a:solidFill>
                <a:latin typeface="楷体" panose="02010609060101010101" pitchFamily="49" charset="-122"/>
                <a:ea typeface="楷体" panose="02010609060101010101" pitchFamily="49" charset="-122"/>
              </a:rPr>
              <a:t>》</a:t>
            </a:r>
            <a:r>
              <a:rPr lang="zh-CN" altLang="en-US" sz="4500" b="1" dirty="0">
                <a:solidFill>
                  <a:srgbClr val="00589A"/>
                </a:solidFill>
                <a:latin typeface="楷体" panose="02010609060101010101" pitchFamily="49" charset="-122"/>
                <a:ea typeface="楷体" panose="02010609060101010101" pitchFamily="49" charset="-122"/>
              </a:rPr>
              <a:t>）</a:t>
            </a:r>
            <a:endParaRPr lang="en-US" altLang="zh-CN" sz="45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422110"/>
            <a:ext cx="11246323" cy="6283490"/>
          </a:xfrm>
        </p:spPr>
        <p:txBody>
          <a:bodyPr>
            <a:normAutofit/>
          </a:bodyPr>
          <a:lstStyle/>
          <a:p>
            <a:pPr lvl="0">
              <a:lnSpc>
                <a:spcPct val="120000"/>
              </a:lnSpc>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300" b="1" dirty="0">
              <a:solidFill>
                <a:schemeClr val="tx1"/>
              </a:solidFill>
              <a:latin typeface="宋体" panose="02010600030101010101" pitchFamily="2" charset="-122"/>
              <a:ea typeface="宋体" panose="02010600030101010101" pitchFamily="2" charset="-122"/>
            </a:endParaRPr>
          </a:p>
          <a:p>
            <a:pPr lvl="1">
              <a:lnSpc>
                <a:spcPct val="120000"/>
              </a:lnSpc>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引用 </a:t>
            </a:r>
            <a:r>
              <a:rPr lang="en-US" altLang="zh-CN" sz="4300" b="1" dirty="0">
                <a:latin typeface="宋体" panose="02010600030101010101" pitchFamily="2" charset="-122"/>
                <a:ea typeface="宋体" panose="02010600030101010101" pitchFamily="2" charset="-122"/>
              </a:rPr>
              <a:t>—— </a:t>
            </a:r>
            <a:r>
              <a:rPr lang="zh-CN" altLang="en-US" sz="4300" b="1" dirty="0">
                <a:latin typeface="宋体" panose="02010600030101010101" pitchFamily="2" charset="-122"/>
                <a:ea typeface="宋体" panose="02010600030101010101" pitchFamily="2" charset="-122"/>
              </a:rPr>
              <a:t>歌词、俗语等</a:t>
            </a:r>
            <a:endParaRPr lang="en-US" altLang="zh-CN" sz="4300" b="1" dirty="0">
              <a:latin typeface="宋体" panose="02010600030101010101" pitchFamily="2" charset="-122"/>
              <a:ea typeface="宋体" panose="02010600030101010101" pitchFamily="2" charset="-122"/>
            </a:endParaRPr>
          </a:p>
          <a:p>
            <a:pPr marL="274320" lvl="1" indent="0">
              <a:lnSpc>
                <a:spcPct val="120000"/>
              </a:lnSpc>
              <a:buNone/>
            </a:pPr>
            <a:endParaRPr lang="zh-CN" altLang="en-US" sz="4300" b="1" dirty="0">
              <a:latin typeface="宋体" panose="02010600030101010101" pitchFamily="2" charset="-122"/>
              <a:ea typeface="宋体" panose="02010600030101010101" pitchFamily="2" charset="-122"/>
            </a:endParaRPr>
          </a:p>
          <a:p>
            <a:pPr marL="274320" lvl="1" indent="0">
              <a:lnSpc>
                <a:spcPct val="120000"/>
              </a:lnSpc>
              <a:buNone/>
            </a:pPr>
            <a:r>
              <a:rPr lang="zh-CN" altLang="en-US" sz="3600" b="1" dirty="0">
                <a:solidFill>
                  <a:srgbClr val="002060"/>
                </a:solidFill>
                <a:latin typeface="宋体" panose="02010600030101010101" pitchFamily="2" charset="-122"/>
                <a:ea typeface="宋体" panose="02010600030101010101" pitchFamily="2" charset="-122"/>
              </a:rPr>
              <a:t>例一：</a:t>
            </a:r>
            <a:r>
              <a:rPr lang="en-US" altLang="zh-CN" sz="3600" b="1" dirty="0">
                <a:solidFill>
                  <a:srgbClr val="00589A"/>
                </a:solidFill>
                <a:latin typeface="楷体" panose="02010609060101010101" pitchFamily="49" charset="-122"/>
                <a:ea typeface="楷体" panose="02010609060101010101" pitchFamily="49" charset="-122"/>
              </a:rPr>
              <a:t> </a:t>
            </a:r>
            <a:r>
              <a:rPr lang="zh-CN" altLang="en-US" sz="3600" b="1" dirty="0">
                <a:solidFill>
                  <a:srgbClr val="00589A"/>
                </a:solidFill>
                <a:latin typeface="楷体" panose="02010609060101010101" pitchFamily="49" charset="-122"/>
                <a:ea typeface="楷体" panose="02010609060101010101" pitchFamily="49" charset="-122"/>
              </a:rPr>
              <a:t>“敢问路在何方，路在脚下。”</a:t>
            </a:r>
            <a:endParaRPr lang="en-US" altLang="zh-CN" sz="3600" b="1" dirty="0">
              <a:solidFill>
                <a:srgbClr val="00589A"/>
              </a:solidFill>
              <a:latin typeface="楷体" panose="02010609060101010101" pitchFamily="49" charset="-122"/>
              <a:ea typeface="楷体" panose="02010609060101010101" pitchFamily="49" charset="-122"/>
            </a:endParaRPr>
          </a:p>
          <a:p>
            <a:pPr marL="274320" lvl="1" indent="0">
              <a:lnSpc>
                <a:spcPct val="120000"/>
              </a:lnSpc>
              <a:buNone/>
            </a:pPr>
            <a:r>
              <a:rPr lang="en-US" altLang="zh-CN" sz="3600" b="1" dirty="0">
                <a:solidFill>
                  <a:srgbClr val="00589A"/>
                </a:solidFill>
                <a:latin typeface="楷体" panose="02010609060101010101" pitchFamily="49" charset="-122"/>
                <a:ea typeface="楷体" panose="02010609060101010101" pitchFamily="49" charset="-122"/>
              </a:rPr>
              <a:t>                    </a:t>
            </a:r>
            <a:r>
              <a:rPr lang="zh-CN" altLang="en-US" sz="3600" b="1" dirty="0">
                <a:solidFill>
                  <a:srgbClr val="00589A"/>
                </a:solidFill>
                <a:latin typeface="楷体" panose="02010609060101010101" pitchFamily="49" charset="-122"/>
                <a:ea typeface="楷体" panose="02010609060101010101" pitchFamily="49" charset="-122"/>
              </a:rPr>
              <a:t>（</a:t>
            </a:r>
            <a:r>
              <a:rPr lang="en-US" altLang="zh-CN" sz="3600" b="1" dirty="0">
                <a:solidFill>
                  <a:srgbClr val="00589A"/>
                </a:solidFill>
                <a:latin typeface="楷体" panose="02010609060101010101" pitchFamily="49" charset="-122"/>
                <a:ea typeface="楷体" panose="02010609060101010101" pitchFamily="49" charset="-122"/>
              </a:rPr>
              <a:t>2015</a:t>
            </a:r>
            <a:r>
              <a:rPr lang="zh-CN" altLang="en-US" sz="3600" b="1" dirty="0">
                <a:solidFill>
                  <a:srgbClr val="00589A"/>
                </a:solidFill>
                <a:latin typeface="楷体" panose="02010609060101010101" pitchFamily="49" charset="-122"/>
                <a:ea typeface="楷体" panose="02010609060101010101" pitchFamily="49" charset="-122"/>
              </a:rPr>
              <a:t>年福建高考优作结尾）</a:t>
            </a:r>
            <a:endParaRPr lang="en-US"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4202" y="374485"/>
            <a:ext cx="11074873" cy="6321590"/>
          </a:xfrm>
        </p:spPr>
        <p:txBody>
          <a:bodyPr>
            <a:normAutofit fontScale="925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solidFill>
                  <a:schemeClr val="tx1"/>
                </a:solidFill>
                <a:latin typeface="+mj-ea"/>
                <a:ea typeface="+mj-ea"/>
              </a:rPr>
              <a:t>修辞方面</a:t>
            </a:r>
            <a:endParaRPr lang="en-US" altLang="zh-CN" sz="4800" b="1" dirty="0">
              <a:solidFill>
                <a:schemeClr val="tx1"/>
              </a:solidFill>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000" b="1" dirty="0">
                <a:latin typeface="宋体" panose="02010600030101010101" pitchFamily="2" charset="-122"/>
                <a:ea typeface="宋体" panose="02010600030101010101" pitchFamily="2" charset="-122"/>
              </a:rPr>
              <a:t> 引用</a:t>
            </a:r>
            <a:endParaRPr lang="en-US" altLang="zh-CN" sz="4000" b="1" dirty="0">
              <a:latin typeface="宋体" panose="02010600030101010101" pitchFamily="2" charset="-122"/>
              <a:ea typeface="宋体" panose="02010600030101010101" pitchFamily="2"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古代诗词</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增添</a:t>
            </a:r>
            <a:r>
              <a:rPr lang="zh-CN" altLang="en-US" sz="3200" b="1" dirty="0">
                <a:solidFill>
                  <a:srgbClr val="0070C0"/>
                </a:solidFill>
                <a:latin typeface="楷体" panose="02010609060101010101" pitchFamily="49" charset="-122"/>
                <a:ea typeface="楷体" panose="02010609060101010101" pitchFamily="49" charset="-122"/>
              </a:rPr>
              <a:t>议论文语言的文化</a:t>
            </a:r>
            <a:r>
              <a:rPr lang="zh-CN" altLang="zh-CN" sz="3200" b="1" dirty="0">
                <a:solidFill>
                  <a:srgbClr val="0070C0"/>
                </a:solidFill>
                <a:latin typeface="楷体" panose="02010609060101010101" pitchFamily="49" charset="-122"/>
                <a:ea typeface="楷体" panose="02010609060101010101" pitchFamily="49" charset="-122"/>
              </a:rPr>
              <a:t>底蕴，富有诗意美，古典美</a:t>
            </a:r>
            <a:r>
              <a:rPr lang="zh-CN" altLang="en-US" sz="3200" b="1" dirty="0">
                <a:solidFill>
                  <a:srgbClr val="0070C0"/>
                </a:solidFill>
                <a:latin typeface="楷体" panose="02010609060101010101" pitchFamily="49" charset="-122"/>
                <a:ea typeface="楷体" panose="02010609060101010101" pitchFamily="49" charset="-122"/>
              </a:rPr>
              <a:t>，</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en-US" sz="3200" b="1" dirty="0">
                <a:solidFill>
                  <a:srgbClr val="0070C0"/>
                </a:solidFill>
                <a:latin typeface="楷体" panose="02010609060101010101" pitchFamily="49" charset="-122"/>
                <a:ea typeface="楷体" panose="02010609060101010101" pitchFamily="49" charset="-122"/>
              </a:rPr>
              <a:t>充满雅致的情韵</a:t>
            </a:r>
            <a:r>
              <a:rPr lang="zh-CN" altLang="zh-CN" sz="3200" b="1" dirty="0">
                <a:solidFill>
                  <a:srgbClr val="0070C0"/>
                </a:solidFill>
                <a:latin typeface="楷体" panose="02010609060101010101" pitchFamily="49" charset="-122"/>
                <a:ea typeface="楷体" panose="02010609060101010101" pitchFamily="49" charset="-122"/>
              </a:rPr>
              <a:t>；</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名言警句</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200" b="1" dirty="0">
                <a:solidFill>
                  <a:srgbClr val="0070C0"/>
                </a:solidFill>
                <a:latin typeface="楷体" panose="02010609060101010101" pitchFamily="49" charset="-122"/>
                <a:ea typeface="楷体" panose="02010609060101010101" pitchFamily="49" charset="-122"/>
              </a:rPr>
              <a:t>          展示自己的阅读积淀，</a:t>
            </a:r>
            <a:r>
              <a:rPr lang="zh-CN" altLang="zh-CN" sz="3200" b="1" dirty="0">
                <a:solidFill>
                  <a:srgbClr val="0070C0"/>
                </a:solidFill>
                <a:latin typeface="楷体" panose="02010609060101010101" pitchFamily="49" charset="-122"/>
                <a:ea typeface="楷体" panose="02010609060101010101" pitchFamily="49" charset="-122"/>
              </a:rPr>
              <a:t>使文句意蕴深远、耐人寻味，</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增强语言的哲理美。</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歌词、俗语、谚语</a:t>
            </a:r>
            <a:endParaRPr lang="en-US" altLang="zh-CN" sz="40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4000" b="1" dirty="0">
                <a:solidFill>
                  <a:srgbClr val="002060"/>
                </a:solidFill>
                <a:latin typeface="宋体" panose="02010600030101010101" pitchFamily="2" charset="-122"/>
                <a:ea typeface="宋体" panose="02010600030101010101" pitchFamily="2" charset="-122"/>
              </a:rPr>
              <a:t>        </a:t>
            </a:r>
            <a:r>
              <a:rPr lang="zh-CN" altLang="en-US" sz="3200" b="1" dirty="0">
                <a:solidFill>
                  <a:srgbClr val="0070C0"/>
                </a:solidFill>
                <a:latin typeface="楷体" panose="02010609060101010101" pitchFamily="49" charset="-122"/>
                <a:ea typeface="楷体" panose="02010609060101010101" pitchFamily="49" charset="-122"/>
              </a:rPr>
              <a:t>亲切活泼，富有生活气息</a:t>
            </a:r>
            <a:endParaRPr lang="en-US" altLang="zh-CN" sz="32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 calcmode="lin" valueType="num">
                                      <p:cBhvr additive="base">
                                        <p:cTn id="49"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9" end="9"/>
                                            </p:txEl>
                                          </p:spTgt>
                                        </p:tgtEl>
                                        <p:attrNameLst>
                                          <p:attrName>style.visibility</p:attrName>
                                        </p:attrNameLst>
                                      </p:cBhvr>
                                      <p:to>
                                        <p:strVal val="visible"/>
                                      </p:to>
                                    </p:set>
                                    <p:anim calcmode="lin" valueType="num">
                                      <p:cBhvr additive="base">
                                        <p:cTn id="55"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10" end="10"/>
                                            </p:txEl>
                                          </p:spTgt>
                                        </p:tgtEl>
                                        <p:attrNameLst>
                                          <p:attrName>style.visibility</p:attrName>
                                        </p:attrNameLst>
                                      </p:cBhvr>
                                      <p:to>
                                        <p:strVal val="visible"/>
                                      </p:to>
                                    </p:set>
                                    <p:anim calcmode="lin" valueType="num">
                                      <p:cBhvr additive="base">
                                        <p:cTn id="61"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fontScale="92500" lnSpcReduction="1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整散句、长短句结合</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由此看出，真正的关注。不是迎合，而是引领。迎合，关注的是老百姓所喜欢的；引领，关注的是老百姓所欠缺的。迎合，是鼓励娱乐；引领，是修补思想。文艺界人士理应担当起精神引领的时代职责，而不应只关注眼前利益。况且，票房与影片的精神品格并不矛盾。</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南京</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南京！</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的票房破亿，表明中国百姓并非低幼、脑残。娱乐时代，百姓更期待着精神风同标的引领。</a:t>
            </a:r>
            <a:endParaRPr lang="zh-CN" altLang="en-US" sz="30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不禁想起</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伊索寓言</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中的一则故事：天文家仰面看星象，失足掉进井里，大呼“救命”。他的邻居听见了，叹气说</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谁叫他只望着高处，不管地下呢！”</a:t>
            </a:r>
            <a:endParaRPr lang="en-US" altLang="zh-CN" sz="30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a:t>
            </a:r>
            <a:r>
              <a:rPr lang="en-US" altLang="zh-CN" sz="3000" b="1" dirty="0">
                <a:solidFill>
                  <a:srgbClr val="0070C0"/>
                </a:solidFill>
                <a:latin typeface="楷体" panose="02010609060101010101" pitchFamily="49" charset="-122"/>
                <a:ea typeface="楷体" panose="02010609060101010101" pitchFamily="49" charset="-122"/>
              </a:rPr>
              <a:t>2014</a:t>
            </a:r>
            <a:r>
              <a:rPr lang="zh-CN" altLang="en-US" sz="3000" b="1" dirty="0">
                <a:solidFill>
                  <a:srgbClr val="0070C0"/>
                </a:solidFill>
                <a:latin typeface="楷体" panose="02010609060101010101" pitchFamily="49" charset="-122"/>
                <a:ea typeface="楷体" panose="02010609060101010101" pitchFamily="49" charset="-122"/>
              </a:rPr>
              <a:t>天津高考优作</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关注</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a:t>
            </a: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4012" y="419100"/>
            <a:ext cx="10058400" cy="1077468"/>
          </a:xfrm>
        </p:spPr>
        <p:txBody>
          <a:bodyPr>
            <a:normAutofit/>
          </a:bodyPr>
          <a:lstStyle/>
          <a:p>
            <a:pPr marL="685800" indent="-685800">
              <a:buFont typeface="Wingdings" panose="05000000000000000000" pitchFamily="2" charset="2"/>
              <a:buChar char="l"/>
            </a:pPr>
            <a:r>
              <a:rPr lang="en-US" altLang="zh-CN" sz="4400" b="1" dirty="0">
                <a:solidFill>
                  <a:schemeClr val="tx1"/>
                </a:solidFill>
                <a:latin typeface="+mj-ea"/>
              </a:rPr>
              <a:t> </a:t>
            </a:r>
            <a:r>
              <a:rPr lang="zh-CN" altLang="en-US" sz="4400" b="1" dirty="0">
                <a:solidFill>
                  <a:schemeClr val="tx1"/>
                </a:solidFill>
                <a:latin typeface="+mj-ea"/>
              </a:rPr>
              <a:t>基础</a:t>
            </a:r>
            <a:r>
              <a:rPr lang="zh-CN" altLang="en-US" sz="4400" b="1" dirty="0">
                <a:latin typeface="+mj-ea"/>
              </a:rPr>
              <a:t>等级</a:t>
            </a:r>
            <a:endParaRPr lang="zh-CN" altLang="en-US" sz="4400" dirty="0">
              <a:latin typeface="+mj-ea"/>
            </a:endParaRPr>
          </a:p>
        </p:txBody>
      </p:sp>
      <p:sp>
        <p:nvSpPr>
          <p:cNvPr id="6" name="内容占位符 5"/>
          <p:cNvSpPr>
            <a:spLocks noGrp="1"/>
          </p:cNvSpPr>
          <p:nvPr>
            <p:ph idx="1"/>
          </p:nvPr>
        </p:nvSpPr>
        <p:spPr>
          <a:xfrm>
            <a:off x="854012" y="1924050"/>
            <a:ext cx="10058400" cy="4514850"/>
          </a:xfrm>
          <a:ln>
            <a:solidFill>
              <a:schemeClr val="tx2"/>
            </a:solidFill>
          </a:ln>
        </p:spPr>
        <p:txBody>
          <a:bodyPr>
            <a:normAutofit/>
          </a:bodyPr>
          <a:lstStyle/>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符合题意</a:t>
            </a:r>
            <a:endParaRPr lang="en-US" altLang="zh-CN" sz="3600" b="1" dirty="0">
              <a:solidFill>
                <a:srgbClr val="0070C0"/>
              </a:solidFill>
              <a:latin typeface="宋体" panose="02010600030101010101" pitchFamily="2" charset="-122"/>
              <a:ea typeface="宋体" panose="02010600030101010101" pitchFamily="2" charset="-122"/>
            </a:endParaRPr>
          </a:p>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体现文体特征</a:t>
            </a:r>
            <a:endParaRPr lang="en-US" altLang="zh-CN" sz="3600" b="1" dirty="0">
              <a:solidFill>
                <a:srgbClr val="002060"/>
              </a:solidFill>
              <a:latin typeface="宋体" panose="02010600030101010101" pitchFamily="2" charset="-122"/>
              <a:ea typeface="宋体" panose="02010600030101010101" pitchFamily="2" charset="-122"/>
            </a:endParaRPr>
          </a:p>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思想健康，感情真挚</a:t>
            </a:r>
            <a:endParaRPr lang="en-US" altLang="zh-CN" sz="3600" b="1" dirty="0">
              <a:solidFill>
                <a:srgbClr val="002060"/>
              </a:solidFill>
              <a:latin typeface="宋体" panose="02010600030101010101" pitchFamily="2" charset="-122"/>
              <a:ea typeface="宋体" panose="02010600030101010101" pitchFamily="2" charset="-122"/>
            </a:endParaRPr>
          </a:p>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中心明确，内容充实</a:t>
            </a:r>
            <a:endParaRPr lang="en-US" altLang="zh-CN" sz="3600" b="1" dirty="0">
              <a:solidFill>
                <a:srgbClr val="002060"/>
              </a:solidFill>
              <a:latin typeface="宋体" panose="02010600030101010101" pitchFamily="2" charset="-122"/>
              <a:ea typeface="宋体" panose="02010600030101010101" pitchFamily="2" charset="-122"/>
            </a:endParaRPr>
          </a:p>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结构完整，语言通顺</a:t>
            </a:r>
            <a:endParaRPr lang="en-US" altLang="zh-CN" sz="3600" b="1" dirty="0">
              <a:solidFill>
                <a:srgbClr val="002060"/>
              </a:solidFill>
              <a:latin typeface="宋体" panose="02010600030101010101" pitchFamily="2" charset="-122"/>
              <a:ea typeface="宋体" panose="02010600030101010101" pitchFamily="2" charset="-122"/>
            </a:endParaRPr>
          </a:p>
          <a:p>
            <a:pPr lvl="0">
              <a:buFont typeface="Arial" panose="020B0604020202020204" pitchFamily="34" charset="0"/>
              <a:buChar char="•"/>
            </a:pPr>
            <a:r>
              <a:rPr lang="en-US" altLang="zh-CN" sz="36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2060"/>
                </a:solidFill>
                <a:latin typeface="宋体" panose="02010600030101010101" pitchFamily="2" charset="-122"/>
                <a:ea typeface="宋体" panose="02010600030101010101" pitchFamily="2" charset="-122"/>
              </a:rPr>
              <a:t>标点正确，无错别字</a:t>
            </a:r>
            <a:r>
              <a:rPr lang="en-US" altLang="zh-CN" sz="3600" b="1" dirty="0">
                <a:solidFill>
                  <a:srgbClr val="002060"/>
                </a:solidFill>
                <a:latin typeface="宋体" panose="02010600030101010101" pitchFamily="2" charset="-122"/>
                <a:ea typeface="宋体" panose="02010600030101010101" pitchFamily="2" charset="-122"/>
              </a:rPr>
              <a:t>   </a:t>
            </a:r>
            <a:endParaRPr lang="zh-CN" altLang="zh-CN" sz="3600" b="1" dirty="0">
              <a:solidFill>
                <a:srgbClr val="0070C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1000"/>
                                        <p:tgtEl>
                                          <p:spTgt spid="6">
                                            <p:txEl>
                                              <p:pRg st="1" end="1"/>
                                            </p:txEl>
                                          </p:spTgt>
                                        </p:tgtEl>
                                      </p:cBhvr>
                                    </p:animEffect>
                                    <p:anim calcmode="lin" valueType="num">
                                      <p:cBhvr>
                                        <p:cTn id="1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1000"/>
                                        <p:tgtEl>
                                          <p:spTgt spid="6">
                                            <p:txEl>
                                              <p:pRg st="4" end="4"/>
                                            </p:txEl>
                                          </p:spTgt>
                                        </p:tgtEl>
                                      </p:cBhvr>
                                    </p:animEffect>
                                    <p:anim calcmode="lin" valueType="num">
                                      <p:cBhvr>
                                        <p:cTn id="3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1000"/>
                                        <p:tgtEl>
                                          <p:spTgt spid="6">
                                            <p:txEl>
                                              <p:pRg st="5" end="5"/>
                                            </p:txEl>
                                          </p:spTgt>
                                        </p:tgtEl>
                                      </p:cBhvr>
                                    </p:animEffect>
                                    <p:anim calcmode="lin" valueType="num">
                                      <p:cBhvr>
                                        <p:cTn id="3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rgbClr val="002060"/>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solidFill>
                  <a:srgbClr val="002060"/>
                </a:solidFill>
                <a:latin typeface="宋体" panose="02010600030101010101" pitchFamily="2" charset="-122"/>
                <a:ea typeface="宋体" panose="02010600030101010101" pitchFamily="2" charset="-122"/>
              </a:rPr>
              <a:t> 整散句、长短句结合</a:t>
            </a:r>
            <a:endParaRPr lang="en-US" altLang="zh-CN" sz="4300" b="1" dirty="0">
              <a:solidFill>
                <a:srgbClr val="002060"/>
              </a:solidFill>
              <a:latin typeface="宋体" panose="02010600030101010101" pitchFamily="2" charset="-122"/>
              <a:ea typeface="宋体" panose="02010600030101010101" pitchFamily="2" charset="-122"/>
            </a:endParaRPr>
          </a:p>
          <a:p>
            <a:pPr marL="274320" lvl="1" indent="0">
              <a:buNone/>
            </a:pPr>
            <a:r>
              <a:rPr lang="en-US" altLang="zh-CN" sz="4300" b="1" dirty="0">
                <a:latin typeface="宋体" panose="02010600030101010101" pitchFamily="2" charset="-122"/>
                <a:ea typeface="宋体" panose="02010600030101010101" pitchFamily="2" charset="-122"/>
              </a:rPr>
              <a:t>      </a:t>
            </a:r>
            <a:r>
              <a:rPr lang="zh-CN" altLang="en-US" sz="4000" b="1" dirty="0">
                <a:solidFill>
                  <a:srgbClr val="0070C0"/>
                </a:solidFill>
                <a:latin typeface="宋体" panose="02010600030101010101" pitchFamily="2" charset="-122"/>
                <a:ea typeface="宋体" panose="02010600030101010101" pitchFamily="2" charset="-122"/>
              </a:rPr>
              <a:t>形式上整齐匀称，而又错落有致；节奏上</a:t>
            </a:r>
            <a:endParaRPr lang="en-US" altLang="zh-CN" sz="4000" b="1" dirty="0">
              <a:solidFill>
                <a:srgbClr val="0070C0"/>
              </a:solidFill>
              <a:latin typeface="宋体" panose="02010600030101010101" pitchFamily="2" charset="-122"/>
              <a:ea typeface="宋体" panose="02010600030101010101" pitchFamily="2" charset="-122"/>
            </a:endParaRPr>
          </a:p>
          <a:p>
            <a:pPr marL="274320" lvl="1" indent="0">
              <a:buNone/>
            </a:pPr>
            <a:r>
              <a:rPr lang="en-US" altLang="zh-CN" sz="4000" b="1" dirty="0">
                <a:solidFill>
                  <a:srgbClr val="0070C0"/>
                </a:solidFill>
                <a:latin typeface="宋体" panose="02010600030101010101" pitchFamily="2" charset="-122"/>
                <a:ea typeface="宋体" panose="02010600030101010101" pitchFamily="2" charset="-122"/>
              </a:rPr>
              <a:t>  </a:t>
            </a:r>
            <a:r>
              <a:rPr lang="zh-CN" altLang="en-US" sz="4000" b="1" dirty="0">
                <a:solidFill>
                  <a:srgbClr val="0070C0"/>
                </a:solidFill>
                <a:latin typeface="宋体" panose="02010600030101010101" pitchFamily="2" charset="-122"/>
                <a:ea typeface="宋体" panose="02010600030101010101" pitchFamily="2" charset="-122"/>
              </a:rPr>
              <a:t>鲜明而富于变化；语势上强烈有力。</a:t>
            </a:r>
            <a:endParaRPr lang="zh-CN" altLang="en-US" sz="4000" b="1" dirty="0">
              <a:solidFill>
                <a:srgbClr val="0070C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反问、设问</a:t>
            </a:r>
            <a:endParaRPr lang="en-US" altLang="zh-CN" sz="4300" b="1" dirty="0">
              <a:latin typeface="宋体" panose="02010600030101010101" pitchFamily="2" charset="-122"/>
              <a:ea typeface="宋体" panose="02010600030101010101" pitchFamily="2" charset="-122"/>
            </a:endParaRPr>
          </a:p>
          <a:p>
            <a:pPr lvl="1">
              <a:buFont typeface="Arial" panose="020B0604020202020204" pitchFamily="34" charset="0"/>
              <a:buChar char="•"/>
            </a:pP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a:t>
            </a:r>
            <a:r>
              <a:rPr lang="zh-CN" altLang="zh-CN" sz="3200" b="1" dirty="0">
                <a:solidFill>
                  <a:srgbClr val="0070C0"/>
                </a:solidFill>
                <a:latin typeface="楷体" panose="02010609060101010101" pitchFamily="49" charset="-122"/>
                <a:ea typeface="楷体" panose="02010609060101010101" pitchFamily="49" charset="-122"/>
              </a:rPr>
              <a:t>“中国人失掉自信力了吗？”（鲁迅</a:t>
            </a:r>
            <a:r>
              <a:rPr lang="zh-CN" altLang="en-US" sz="3200" b="1" dirty="0">
                <a:solidFill>
                  <a:srgbClr val="0070C0"/>
                </a:solidFill>
                <a:latin typeface="楷体" panose="02010609060101010101" pitchFamily="49" charset="-122"/>
                <a:ea typeface="楷体" panose="02010609060101010101" pitchFamily="49" charset="-122"/>
              </a:rPr>
              <a:t>杂文标题</a:t>
            </a:r>
            <a:r>
              <a:rPr lang="zh-CN" altLang="zh-CN" sz="3200" b="1" dirty="0">
                <a:solidFill>
                  <a:srgbClr val="0070C0"/>
                </a:solidFill>
                <a:latin typeface="楷体" panose="02010609060101010101" pitchFamily="49" charset="-122"/>
                <a:ea typeface="楷体" panose="02010609060101010101" pitchFamily="49" charset="-122"/>
              </a:rPr>
              <a:t>）</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endParaRPr lang="zh-CN" altLang="zh-CN" sz="3200" b="1" dirty="0">
              <a:solidFill>
                <a:srgbClr val="0070C0"/>
              </a:solidFill>
              <a:latin typeface="楷体" panose="02010609060101010101" pitchFamily="49" charset="-122"/>
              <a:ea typeface="楷体" panose="02010609060101010101" pitchFamily="49" charset="-122"/>
            </a:endParaRPr>
          </a:p>
          <a:p>
            <a:pPr marL="274320" lvl="1" indent="0">
              <a:buNone/>
            </a:pP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796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反问、设问</a:t>
            </a:r>
            <a:endParaRPr lang="en-US" altLang="zh-CN" sz="4300" b="1" dirty="0">
              <a:latin typeface="宋体" panose="02010600030101010101" pitchFamily="2" charset="-122"/>
              <a:ea typeface="宋体" panose="02010600030101010101" pitchFamily="2" charset="-122"/>
            </a:endParaRPr>
          </a:p>
          <a:p>
            <a:pPr lvl="1">
              <a:buFont typeface="Arial" panose="020B0604020202020204" pitchFamily="34" charset="0"/>
              <a:buChar char="•"/>
            </a:pP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例二：</a:t>
            </a:r>
            <a:endParaRPr lang="en-US" altLang="zh-CN" sz="36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200" b="1" dirty="0">
                <a:solidFill>
                  <a:srgbClr val="0070C0"/>
                </a:solidFill>
                <a:latin typeface="楷体" panose="02010609060101010101" pitchFamily="49" charset="-122"/>
                <a:ea typeface="楷体" panose="02010609060101010101" pitchFamily="49" charset="-122"/>
              </a:rPr>
              <a:t>    安东尼在他的绘本中说：“我们讨厌一朵花时，把她摘下来，喜欢一朵花时，也把她摘下来。”这寥寥数语，竟引人在宁静遐思中悄然顿悟。</a:t>
            </a:r>
            <a:endParaRPr lang="en-US" altLang="zh-CN" sz="32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200" b="1" dirty="0">
                <a:solidFill>
                  <a:srgbClr val="0070C0"/>
                </a:solidFill>
                <a:latin typeface="楷体" panose="02010609060101010101" pitchFamily="49" charset="-122"/>
                <a:ea typeface="楷体" panose="02010609060101010101" pitchFamily="49" charset="-122"/>
              </a:rPr>
              <a:t>    </a:t>
            </a:r>
            <a:r>
              <a:rPr lang="zh-CN" altLang="en-US" sz="3200" b="1" dirty="0">
                <a:solidFill>
                  <a:srgbClr val="C00000"/>
                </a:solidFill>
                <a:latin typeface="楷体" panose="02010609060101010101" pitchFamily="49" charset="-122"/>
                <a:ea typeface="楷体" panose="02010609060101010101" pitchFamily="49" charset="-122"/>
              </a:rPr>
              <a:t>我们是否在不经意间惊扰了那份我们眼中最为珍视的美？    </a:t>
            </a:r>
            <a:endParaRPr lang="en-US" altLang="zh-CN" sz="3200" b="1" dirty="0">
              <a:solidFill>
                <a:srgbClr val="C00000"/>
              </a:solidFill>
              <a:latin typeface="楷体" panose="02010609060101010101" pitchFamily="49" charset="-122"/>
              <a:ea typeface="楷体" panose="02010609060101010101" pitchFamily="49" charset="-122"/>
            </a:endParaRPr>
          </a:p>
          <a:p>
            <a:pPr marL="274320" lvl="1" indent="0">
              <a:buNone/>
            </a:pPr>
            <a:r>
              <a:rPr lang="en-US" altLang="zh-CN" sz="3200" b="1" dirty="0">
                <a:solidFill>
                  <a:srgbClr val="0070C0"/>
                </a:solidFill>
                <a:latin typeface="楷体" panose="02010609060101010101" pitchFamily="49" charset="-122"/>
                <a:ea typeface="楷体" panose="02010609060101010101" pitchFamily="49" charset="-122"/>
              </a:rPr>
              <a:t>       </a:t>
            </a:r>
            <a:r>
              <a:rPr lang="zh-CN" altLang="zh-CN" sz="2800" b="1" dirty="0">
                <a:solidFill>
                  <a:srgbClr val="0070C0"/>
                </a:solidFill>
                <a:latin typeface="楷体" panose="02010609060101010101" pitchFamily="49" charset="-122"/>
                <a:ea typeface="楷体" panose="02010609060101010101" pitchFamily="49" charset="-122"/>
              </a:rPr>
              <a:t>（</a:t>
            </a:r>
            <a:r>
              <a:rPr lang="en-US" altLang="zh-CN" sz="2800" b="1" dirty="0">
                <a:solidFill>
                  <a:srgbClr val="0070C0"/>
                </a:solidFill>
                <a:latin typeface="楷体" panose="02010609060101010101" pitchFamily="49" charset="-122"/>
                <a:ea typeface="楷体" panose="02010609060101010101" pitchFamily="49" charset="-122"/>
              </a:rPr>
              <a:t>2013</a:t>
            </a:r>
            <a:r>
              <a:rPr lang="zh-CN" altLang="en-US" sz="2800" b="1" dirty="0">
                <a:solidFill>
                  <a:srgbClr val="0070C0"/>
                </a:solidFill>
                <a:latin typeface="楷体" panose="02010609060101010101" pitchFamily="49" charset="-122"/>
                <a:ea typeface="楷体" panose="02010609060101010101" pitchFamily="49" charset="-122"/>
              </a:rPr>
              <a:t>江苏高考“蝴蝶和山洞”优作</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静静呵护一朵花开</a:t>
            </a:r>
            <a:r>
              <a:rPr lang="en-US" altLang="zh-CN" sz="2800" b="1" dirty="0">
                <a:solidFill>
                  <a:srgbClr val="0070C0"/>
                </a:solidFill>
                <a:latin typeface="楷体" panose="02010609060101010101" pitchFamily="49" charset="-122"/>
                <a:ea typeface="楷体" panose="02010609060101010101" pitchFamily="49" charset="-122"/>
              </a:rPr>
              <a:t>》</a:t>
            </a:r>
            <a:r>
              <a:rPr lang="zh-CN" altLang="zh-CN" sz="2800" b="1" dirty="0">
                <a:solidFill>
                  <a:srgbClr val="0070C0"/>
                </a:solidFill>
                <a:latin typeface="楷体" panose="02010609060101010101" pitchFamily="49" charset="-122"/>
                <a:ea typeface="楷体" panose="02010609060101010101" pitchFamily="49" charset="-122"/>
              </a:rPr>
              <a:t>）</a:t>
            </a:r>
            <a:endParaRPr lang="en-US" altLang="zh-CN" sz="2800" b="1" dirty="0">
              <a:solidFill>
                <a:srgbClr val="0070C0"/>
              </a:solidFill>
              <a:latin typeface="楷体" panose="02010609060101010101" pitchFamily="49" charset="-122"/>
              <a:ea typeface="楷体" panose="02010609060101010101" pitchFamily="49" charset="-122"/>
            </a:endParaRPr>
          </a:p>
          <a:p>
            <a:pPr marL="274320" lvl="1" indent="0">
              <a:buNone/>
            </a:pPr>
            <a:endParaRPr lang="zh-CN" altLang="zh-CN" sz="3200" b="1" dirty="0">
              <a:solidFill>
                <a:srgbClr val="0070C0"/>
              </a:solidFill>
              <a:latin typeface="楷体" panose="02010609060101010101" pitchFamily="49" charset="-122"/>
              <a:ea typeface="楷体" panose="02010609060101010101" pitchFamily="49" charset="-122"/>
            </a:endParaRPr>
          </a:p>
          <a:p>
            <a:pPr marL="274320" lvl="1" indent="0">
              <a:buNone/>
            </a:pP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lnSpcReduction="10000"/>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反问、设问</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例三：</a:t>
            </a:r>
            <a:endParaRPr lang="en-US" altLang="zh-CN" sz="36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然而，</a:t>
            </a:r>
            <a:r>
              <a:rPr lang="zh-CN" altLang="en-US" sz="3000" b="1" dirty="0">
                <a:solidFill>
                  <a:srgbClr val="C00000"/>
                </a:solidFill>
                <a:latin typeface="楷体" panose="02010609060101010101" pitchFamily="49" charset="-122"/>
                <a:ea typeface="楷体" panose="02010609060101010101" pitchFamily="49" charset="-122"/>
              </a:rPr>
              <a:t>现实中的我们，真的做到在无路处亮剑的又有几人？</a:t>
            </a:r>
            <a:r>
              <a:rPr lang="zh-CN" altLang="en-US" sz="3000" b="1" dirty="0">
                <a:solidFill>
                  <a:srgbClr val="0070C0"/>
                </a:solidFill>
                <a:latin typeface="楷体" panose="02010609060101010101" pitchFamily="49" charset="-122"/>
                <a:ea typeface="楷体" panose="02010609060101010101" pitchFamily="49" charset="-122"/>
              </a:rPr>
              <a:t>王开岭先生在</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古典之殇</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中曾无奈地感慨：“我们走了很远很累，却忘了为何出发。”喧嚣迷离的社会中，</a:t>
            </a:r>
            <a:r>
              <a:rPr lang="zh-CN" altLang="en-US" sz="3000" b="1" dirty="0">
                <a:solidFill>
                  <a:srgbClr val="C00000"/>
                </a:solidFill>
                <a:latin typeface="楷体" panose="02010609060101010101" pitchFamily="49" charset="-122"/>
                <a:ea typeface="楷体" panose="02010609060101010101" pitchFamily="49" charset="-122"/>
              </a:rPr>
              <a:t>我们追逐的究竟是什么？能在一路上坚持本心的，究竟能有几人？</a:t>
            </a:r>
            <a:r>
              <a:rPr lang="zh-CN" altLang="en-US" sz="3000" b="1" dirty="0">
                <a:solidFill>
                  <a:srgbClr val="0070C0"/>
                </a:solidFill>
                <a:latin typeface="楷体" panose="02010609060101010101" pitchFamily="49" charset="-122"/>
                <a:ea typeface="楷体" panose="02010609060101010101" pitchFamily="49" charset="-122"/>
              </a:rPr>
              <a:t>社会在发展，但我们不能迷失自己的道路。</a:t>
            </a:r>
            <a:r>
              <a:rPr lang="zh-CN" altLang="en-US" sz="3000" b="1" dirty="0">
                <a:solidFill>
                  <a:srgbClr val="FF0000"/>
                </a:solidFill>
                <a:latin typeface="楷体" panose="02010609060101010101" pitchFamily="49" charset="-122"/>
                <a:ea typeface="楷体" panose="02010609060101010101" pitchFamily="49" charset="-122"/>
              </a:rPr>
              <a:t>何不</a:t>
            </a:r>
            <a:r>
              <a:rPr lang="zh-CN" altLang="en-US" sz="3000" b="1" dirty="0">
                <a:solidFill>
                  <a:srgbClr val="0070C0"/>
                </a:solidFill>
                <a:latin typeface="楷体" panose="02010609060101010101" pitchFamily="49" charset="-122"/>
                <a:ea typeface="楷体" panose="02010609060101010101" pitchFamily="49" charset="-122"/>
              </a:rPr>
              <a:t>在众人挤满羊肠小道时，揣有“条条大路通罗马”的勇气，开辟星光大道？</a:t>
            </a:r>
            <a:r>
              <a:rPr lang="zh-CN" altLang="en-US" sz="3000" b="1" dirty="0">
                <a:solidFill>
                  <a:srgbClr val="FF0000"/>
                </a:solidFill>
                <a:latin typeface="楷体" panose="02010609060101010101" pitchFamily="49" charset="-122"/>
                <a:ea typeface="楷体" panose="02010609060101010101" pitchFamily="49" charset="-122"/>
              </a:rPr>
              <a:t>何不</a:t>
            </a:r>
            <a:r>
              <a:rPr lang="zh-CN" altLang="en-US" sz="3000" b="1" dirty="0">
                <a:solidFill>
                  <a:srgbClr val="0070C0"/>
                </a:solidFill>
                <a:latin typeface="楷体" panose="02010609060101010101" pitchFamily="49" charset="-122"/>
                <a:ea typeface="楷体" panose="02010609060101010101" pitchFamily="49" charset="-122"/>
              </a:rPr>
              <a:t>在众人反复困扰之际，怀有“路曼曼其修远兮，吾将上下而求索”的坚守，亮出自己的真知灼见？唯有在无路处亮剑，方能无愧于心，无愧于己。  </a:t>
            </a:r>
            <a:endParaRPr lang="en-US" altLang="zh-CN" sz="30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3000" b="1" dirty="0">
                <a:solidFill>
                  <a:srgbClr val="0070C0"/>
                </a:solidFill>
                <a:latin typeface="楷体" panose="02010609060101010101" pitchFamily="49" charset="-122"/>
                <a:ea typeface="楷体" panose="02010609060101010101" pitchFamily="49" charset="-122"/>
              </a:rPr>
              <a:t>    </a:t>
            </a:r>
            <a:r>
              <a:rPr lang="zh-CN" altLang="en-US" sz="2800" b="1" dirty="0">
                <a:solidFill>
                  <a:srgbClr val="0070C0"/>
                </a:solidFill>
                <a:latin typeface="楷体" panose="02010609060101010101" pitchFamily="49" charset="-122"/>
                <a:ea typeface="楷体" panose="02010609060101010101" pitchFamily="49" charset="-122"/>
              </a:rPr>
              <a:t>（</a:t>
            </a:r>
            <a:r>
              <a:rPr lang="en-US" altLang="zh-CN" sz="2800" b="1" dirty="0">
                <a:solidFill>
                  <a:srgbClr val="0070C0"/>
                </a:solidFill>
                <a:latin typeface="楷体" panose="02010609060101010101" pitchFamily="49" charset="-122"/>
                <a:ea typeface="楷体" panose="02010609060101010101" pitchFamily="49" charset="-122"/>
              </a:rPr>
              <a:t>2016</a:t>
            </a:r>
            <a:r>
              <a:rPr lang="zh-CN" altLang="en-US" sz="2800" b="1" dirty="0">
                <a:solidFill>
                  <a:srgbClr val="0070C0"/>
                </a:solidFill>
                <a:latin typeface="楷体" panose="02010609060101010101" pitchFamily="49" charset="-122"/>
                <a:ea typeface="楷体" panose="02010609060101010101" pitchFamily="49" charset="-122"/>
              </a:rPr>
              <a:t>江苏高考“有话则短，无话则长”优作</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亮剑无声处</a:t>
            </a:r>
            <a:r>
              <a:rPr lang="en-US" altLang="zh-CN" sz="2800" b="1" dirty="0">
                <a:solidFill>
                  <a:srgbClr val="0070C0"/>
                </a:solidFill>
                <a:latin typeface="楷体" panose="02010609060101010101" pitchFamily="49" charset="-122"/>
                <a:ea typeface="楷体" panose="02010609060101010101" pitchFamily="49" charset="-122"/>
              </a:rPr>
              <a:t>》</a:t>
            </a:r>
            <a:r>
              <a:rPr lang="zh-CN" altLang="en-US" sz="2800" b="1" dirty="0">
                <a:solidFill>
                  <a:srgbClr val="0070C0"/>
                </a:solidFill>
                <a:latin typeface="楷体" panose="02010609060101010101" pitchFamily="49" charset="-122"/>
                <a:ea typeface="楷体" panose="02010609060101010101" pitchFamily="49" charset="-122"/>
              </a:rPr>
              <a:t>）</a:t>
            </a:r>
            <a:endParaRPr lang="zh-CN" altLang="en-US" sz="28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句式方面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反问、设问</a:t>
            </a:r>
            <a:endParaRPr lang="en-US" altLang="zh-CN" sz="4300" b="1" dirty="0">
              <a:latin typeface="宋体" panose="02010600030101010101" pitchFamily="2" charset="-122"/>
              <a:ea typeface="宋体" panose="02010600030101010101" pitchFamily="2" charset="-122"/>
            </a:endParaRPr>
          </a:p>
          <a:p>
            <a:pPr lvl="1">
              <a:buFont typeface="Arial" panose="020B0604020202020204" pitchFamily="34" charset="0"/>
              <a:buChar char="•"/>
            </a:pP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设置问题，启人深思；直击根本，直陈时弊。语言上也摆脱了千篇一律的陈述，增加文章的抑扬感。</a:t>
            </a: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表达方式</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描述铺陈</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奥雷里亚诺上校只静默地坐着，将那光华流溢的小金鱼一层层叠起，一旦做好便将它们熔化重来。一树黄花无声飘落在他身旁。</a:t>
            </a:r>
            <a:endParaRPr lang="zh-CN" altLang="en-US" sz="30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这或许是</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百年孤独</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中悠远镜头的隐喻</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人们毕生都在不断寻找下一个起点，而正是这一过程，在绝望中杀死绝望，虚无中反抗虚无。</a:t>
            </a:r>
            <a:endParaRPr lang="zh-CN" altLang="en-US" sz="3000" b="1" dirty="0">
              <a:solidFill>
                <a:srgbClr val="0070C0"/>
              </a:solidFill>
              <a:latin typeface="楷体" panose="02010609060101010101" pitchFamily="49" charset="-122"/>
              <a:ea typeface="楷体" panose="02010609060101010101" pitchFamily="49"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a:t>
            </a:r>
            <a:r>
              <a:rPr lang="en-US" altLang="zh-CN" sz="3000" b="1" dirty="0">
                <a:solidFill>
                  <a:srgbClr val="0070C0"/>
                </a:solidFill>
                <a:latin typeface="楷体" panose="02010609060101010101" pitchFamily="49" charset="-122"/>
                <a:ea typeface="楷体" panose="02010609060101010101" pitchFamily="49" charset="-122"/>
              </a:rPr>
              <a:t>2019</a:t>
            </a:r>
            <a:r>
              <a:rPr lang="zh-CN" altLang="en-US" sz="3000" b="1" dirty="0">
                <a:solidFill>
                  <a:srgbClr val="0070C0"/>
                </a:solidFill>
                <a:latin typeface="楷体" panose="02010609060101010101" pitchFamily="49" charset="-122"/>
                <a:ea typeface="楷体" panose="02010609060101010101" pitchFamily="49" charset="-122"/>
              </a:rPr>
              <a:t>届扬州二模“起点”优作</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当他坐在黄果树下</a:t>
            </a:r>
            <a:r>
              <a:rPr lang="en-US" altLang="zh-CN" sz="3000" b="1" dirty="0">
                <a:solidFill>
                  <a:srgbClr val="0070C0"/>
                </a:solidFill>
                <a:latin typeface="楷体" panose="02010609060101010101" pitchFamily="49" charset="-122"/>
                <a:ea typeface="楷体" panose="02010609060101010101" pitchFamily="49" charset="-122"/>
              </a:rPr>
              <a:t>》</a:t>
            </a:r>
            <a:r>
              <a:rPr lang="zh-CN" altLang="en-US" sz="3000" b="1" dirty="0">
                <a:solidFill>
                  <a:srgbClr val="0070C0"/>
                </a:solidFill>
                <a:latin typeface="楷体" panose="02010609060101010101" pitchFamily="49" charset="-122"/>
                <a:ea typeface="楷体" panose="02010609060101010101" pitchFamily="49" charset="-122"/>
              </a:rPr>
              <a:t>）</a:t>
            </a:r>
            <a:endParaRPr lang="zh-CN" altLang="en-US" sz="3000" b="1" dirty="0">
              <a:solidFill>
                <a:srgbClr val="0070C0"/>
              </a:solidFill>
              <a:latin typeface="楷体" panose="02010609060101010101" pitchFamily="49" charset="-122"/>
              <a:ea typeface="楷体" panose="02010609060101010101" pitchFamily="49" charset="-122"/>
            </a:endParaRPr>
          </a:p>
          <a:p>
            <a:pPr marL="274320" lvl="1" indent="0">
              <a:buNone/>
            </a:pP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21802" y="238125"/>
            <a:ext cx="11341573" cy="635317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表达方式</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4300" b="1" dirty="0">
                <a:latin typeface="宋体" panose="02010600030101010101" pitchFamily="2" charset="-122"/>
                <a:ea typeface="宋体" panose="02010600030101010101" pitchFamily="2" charset="-122"/>
              </a:rPr>
              <a:t> 描述铺陈</a:t>
            </a:r>
            <a:endParaRPr lang="zh-CN" altLang="en-US" sz="4300" b="1" dirty="0">
              <a:latin typeface="宋体" panose="02010600030101010101" pitchFamily="2" charset="-122"/>
              <a:ea typeface="宋体" panose="02010600030101010101" pitchFamily="2" charset="-122"/>
            </a:endParaRPr>
          </a:p>
          <a:p>
            <a:pPr marL="274320" lvl="1" indent="0">
              <a:buNone/>
            </a:pPr>
            <a:r>
              <a:rPr lang="zh-CN" altLang="en-US" sz="3000" b="1" dirty="0">
                <a:solidFill>
                  <a:srgbClr val="0070C0"/>
                </a:solidFill>
                <a:latin typeface="楷体" panose="02010609060101010101" pitchFamily="49" charset="-122"/>
                <a:ea typeface="楷体" panose="02010609060101010101" pitchFamily="49" charset="-122"/>
              </a:rPr>
              <a:t>      使得问题的讨论富有情境感，寓情于理，寓理于境，增加</a:t>
            </a:r>
            <a:endParaRPr lang="en-US" altLang="zh-CN" sz="3000" b="1" dirty="0">
              <a:solidFill>
                <a:srgbClr val="0070C0"/>
              </a:solidFill>
              <a:latin typeface="楷体" panose="02010609060101010101" pitchFamily="49" charset="-122"/>
              <a:ea typeface="楷体" panose="02010609060101010101" pitchFamily="49" charset="-122"/>
            </a:endParaRPr>
          </a:p>
          <a:p>
            <a:pPr marL="274320" lvl="1" indent="0">
              <a:buNone/>
            </a:pPr>
            <a:r>
              <a:rPr lang="en-US" altLang="zh-CN" sz="3000" b="1" dirty="0">
                <a:solidFill>
                  <a:srgbClr val="0070C0"/>
                </a:solidFill>
                <a:latin typeface="楷体" panose="02010609060101010101" pitchFamily="49" charset="-122"/>
                <a:ea typeface="楷体" panose="02010609060101010101" pitchFamily="49" charset="-122"/>
              </a:rPr>
              <a:t>  </a:t>
            </a:r>
            <a:r>
              <a:rPr lang="zh-CN" altLang="en-US" sz="3000" b="1" dirty="0">
                <a:solidFill>
                  <a:srgbClr val="0070C0"/>
                </a:solidFill>
                <a:latin typeface="楷体" panose="02010609060101010101" pitchFamily="49" charset="-122"/>
                <a:ea typeface="楷体" panose="02010609060101010101" pitchFamily="49" charset="-122"/>
              </a:rPr>
              <a:t>了议论文的抒情性和可读性。</a:t>
            </a:r>
            <a:endParaRPr lang="zh-CN" altLang="en-US" sz="30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102062" y="1996821"/>
            <a:ext cx="7835476" cy="1308354"/>
          </a:xfrm>
        </p:spPr>
        <p:txBody>
          <a:bodyPr>
            <a:normAutofit/>
          </a:bodyPr>
          <a:lstStyle/>
          <a:p>
            <a:r>
              <a:rPr lang="zh-CN" altLang="en-US" sz="4800" dirty="0"/>
              <a:t>总结提醒</a:t>
            </a:r>
            <a:endParaRPr lang="zh-CN" altLang="en-US" sz="4800" dirty="0"/>
          </a:p>
        </p:txBody>
      </p:sp>
      <p:sp>
        <p:nvSpPr>
          <p:cNvPr id="2" name="矩形 1"/>
          <p:cNvSpPr/>
          <p:nvPr/>
        </p:nvSpPr>
        <p:spPr>
          <a:xfrm>
            <a:off x="1908307" y="4273034"/>
            <a:ext cx="9828332" cy="584775"/>
          </a:xfrm>
          <a:prstGeom prst="rect">
            <a:avLst/>
          </a:prstGeom>
        </p:spPr>
        <p:txBody>
          <a:bodyPr wrap="none">
            <a:spAutoFit/>
          </a:bodyPr>
          <a:lstStyle/>
          <a:p>
            <a:r>
              <a:rPr lang="zh-CN" altLang="en-US" sz="3200" b="1" dirty="0">
                <a:solidFill>
                  <a:srgbClr val="002060"/>
                </a:solidFill>
                <a:latin typeface="楷体" panose="02010609060101010101" pitchFamily="49" charset="-122"/>
                <a:ea typeface="楷体" panose="02010609060101010101" pitchFamily="49" charset="-122"/>
              </a:rPr>
              <a:t>“写文章不作无病之呻吟，须言之有物。”（胡适） </a:t>
            </a:r>
            <a:endParaRPr lang="zh-CN" altLang="en-US" sz="3200" b="1" dirty="0">
              <a:solidFill>
                <a:srgbClr val="002060"/>
              </a:solidFill>
              <a:latin typeface="楷体" panose="02010609060101010101" pitchFamily="49" charset="-122"/>
              <a:ea typeface="楷体" panose="02010609060101010101" pitchFamily="49" charset="-122"/>
            </a:endParaRPr>
          </a:p>
        </p:txBody>
      </p:sp>
      <p:sp>
        <p:nvSpPr>
          <p:cNvPr id="3" name="矩形 2"/>
          <p:cNvSpPr/>
          <p:nvPr/>
        </p:nvSpPr>
        <p:spPr>
          <a:xfrm>
            <a:off x="1908307" y="3552825"/>
            <a:ext cx="6750566" cy="584775"/>
          </a:xfrm>
          <a:prstGeom prst="rect">
            <a:avLst/>
          </a:prstGeom>
        </p:spPr>
        <p:txBody>
          <a:bodyPr wrap="none">
            <a:spAutoFit/>
          </a:bodyPr>
          <a:lstStyle/>
          <a:p>
            <a:r>
              <a:rPr lang="zh-CN" altLang="en-US" sz="3200" b="1" dirty="0">
                <a:solidFill>
                  <a:srgbClr val="002060"/>
                </a:solidFill>
                <a:latin typeface="楷体" panose="02010609060101010101" pitchFamily="49" charset="-122"/>
                <a:ea typeface="楷体" panose="02010609060101010101" pitchFamily="49" charset="-122"/>
              </a:rPr>
              <a:t>“言之无文，行而不远。”（孔子）</a:t>
            </a:r>
            <a:endParaRPr lang="zh-CN" altLang="en-US" sz="3200" b="1" dirty="0">
              <a:solidFill>
                <a:srgbClr val="002060"/>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bf286925cfa36fc77601fc83055a3c78\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2179320" y="2791192"/>
            <a:ext cx="7833360" cy="1630045"/>
          </a:xfrm>
          <a:prstGeom prst="rect">
            <a:avLst/>
          </a:prstGeom>
          <a:noFill/>
          <a:ln>
            <a:noFill/>
          </a:ln>
        </p:spPr>
        <p:txBody>
          <a:bodyPr wrap="none" rtlCol="0" anchor="t">
            <a:spAutoFit/>
            <a:scene3d>
              <a:camera prst="obliqueTopLeft"/>
              <a:lightRig rig="chilly" dir="t"/>
            </a:scene3d>
            <a:sp3d prstMaterial="matte"/>
          </a:bodyPr>
          <a:p>
            <a:pPr algn="ctr"/>
            <a:r>
              <a:rPr lang="zh-CN" altLang="en-US" sz="10000" b="1" dirty="0">
                <a:solidFill>
                  <a:srgbClr val="00206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课后作业讲解</a:t>
            </a:r>
            <a:endParaRPr lang="zh-CN" altLang="en-US" sz="10000" b="1">
              <a:ln>
                <a:solidFill>
                  <a:schemeClr val="bg1"/>
                </a:solidFill>
              </a:ln>
              <a:blipFill>
                <a:blip r:embed="rId2"/>
                <a:stretch>
                  <a:fillRect/>
                </a:stretch>
              </a:blipFill>
              <a:effectLst>
                <a:outerShdw dist="25400" dir="8100000" sx="101000" sy="101000" algn="tr" rotWithShape="0">
                  <a:prstClr val="black">
                    <a:alpha val="100000"/>
                  </a:prstClr>
                </a:outerShdw>
              </a:effectLst>
              <a:latin typeface="汉仪铸字葫芦娃简" charset="0"/>
              <a:ea typeface="汉仪铸字葫芦娃简"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039151" y="2346960"/>
            <a:ext cx="10152849" cy="1082040"/>
          </a:xfrm>
        </p:spPr>
        <p:txBody>
          <a:bodyPr>
            <a:noAutofit/>
          </a:bodyPr>
          <a:lstStyle/>
          <a:p>
            <a:r>
              <a:rPr lang="zh-CN" altLang="en-US" sz="4000" b="1" dirty="0">
                <a:latin typeface="+mj-ea"/>
              </a:rPr>
              <a:t>第一则   </a:t>
            </a:r>
            <a:r>
              <a:rPr lang="en-US" altLang="zh-CN" sz="4000" b="1" dirty="0">
                <a:latin typeface="+mj-ea"/>
              </a:rPr>
              <a:t>《</a:t>
            </a:r>
            <a:r>
              <a:rPr lang="zh-CN" altLang="en-US" sz="4000" b="1" dirty="0">
                <a:latin typeface="+mj-ea"/>
              </a:rPr>
              <a:t>读书为根，创造为花</a:t>
            </a:r>
            <a:r>
              <a:rPr lang="en-US" altLang="zh-CN" sz="4000" b="1" dirty="0">
                <a:latin typeface="+mj-ea"/>
              </a:rPr>
              <a:t>》</a:t>
            </a:r>
            <a:endParaRPr lang="zh-CN" altLang="en-US" sz="4000" b="1" dirty="0">
              <a:latin typeface="+mj-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5023" y="246507"/>
            <a:ext cx="10058400" cy="1077468"/>
          </a:xfrm>
        </p:spPr>
        <p:txBody>
          <a:bodyPr>
            <a:normAutofit/>
          </a:bodyPr>
          <a:lstStyle/>
          <a:p>
            <a:pPr marL="685800" indent="-685800">
              <a:buFont typeface="Wingdings" panose="05000000000000000000" pitchFamily="2" charset="2"/>
              <a:buChar char="l"/>
            </a:pPr>
            <a:r>
              <a:rPr lang="en-US" altLang="zh-CN" sz="4400" b="1" dirty="0">
                <a:solidFill>
                  <a:schemeClr val="tx1"/>
                </a:solidFill>
                <a:latin typeface="+mj-ea"/>
              </a:rPr>
              <a:t> </a:t>
            </a:r>
            <a:r>
              <a:rPr lang="zh-CN" altLang="en-US" sz="4400" b="1" dirty="0">
                <a:solidFill>
                  <a:schemeClr val="tx1"/>
                </a:solidFill>
                <a:latin typeface="+mj-ea"/>
              </a:rPr>
              <a:t>发展</a:t>
            </a:r>
            <a:r>
              <a:rPr lang="zh-CN" altLang="en-US" sz="4400" b="1" dirty="0">
                <a:latin typeface="+mj-ea"/>
              </a:rPr>
              <a:t>等级</a:t>
            </a:r>
            <a:endParaRPr lang="zh-CN" altLang="en-US" sz="4400" dirty="0">
              <a:latin typeface="+mj-ea"/>
            </a:endParaRPr>
          </a:p>
        </p:txBody>
      </p:sp>
      <p:sp>
        <p:nvSpPr>
          <p:cNvPr id="6" name="内容占位符 5"/>
          <p:cNvSpPr>
            <a:spLocks noGrp="1"/>
          </p:cNvSpPr>
          <p:nvPr>
            <p:ph idx="1"/>
          </p:nvPr>
        </p:nvSpPr>
        <p:spPr>
          <a:xfrm>
            <a:off x="854012" y="1428750"/>
            <a:ext cx="10058400" cy="5010150"/>
          </a:xfrm>
          <a:ln>
            <a:solidFill>
              <a:schemeClr val="tx2"/>
            </a:solidFill>
          </a:ln>
        </p:spPr>
        <p:txBody>
          <a:bodyPr>
            <a:normAutofit fontScale="85000" lnSpcReduction="20000"/>
          </a:bodyPr>
          <a:lstStyle/>
          <a:p>
            <a:pPr lvl="0">
              <a:buFont typeface="Arial" panose="020B0604020202020204" pitchFamily="34" charset="0"/>
              <a:buChar char="•"/>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深刻</a:t>
            </a:r>
            <a:endParaRPr lang="en-US" altLang="zh-CN" sz="4000" b="1" dirty="0">
              <a:solidFill>
                <a:srgbClr val="002060"/>
              </a:solidFill>
              <a:latin typeface="宋体" panose="02010600030101010101" pitchFamily="2" charset="-122"/>
              <a:ea typeface="宋体" panose="02010600030101010101" pitchFamily="2" charset="-122"/>
            </a:endParaRPr>
          </a:p>
          <a:p>
            <a:pPr marL="0" lvl="0" indent="0">
              <a:buNone/>
            </a:pPr>
            <a:r>
              <a:rPr lang="en-US" altLang="zh-CN" sz="4000" b="1" dirty="0">
                <a:solidFill>
                  <a:srgbClr val="002060"/>
                </a:solidFill>
                <a:latin typeface="楷体" panose="02010609060101010101" pitchFamily="49" charset="-122"/>
                <a:ea typeface="楷体" panose="02010609060101010101" pitchFamily="49" charset="-122"/>
              </a:rPr>
              <a:t>      </a:t>
            </a:r>
            <a:r>
              <a:rPr lang="zh-CN" altLang="en-US" sz="3600" b="1" dirty="0">
                <a:solidFill>
                  <a:srgbClr val="0070C0"/>
                </a:solidFill>
                <a:latin typeface="楷体" panose="02010609060101010101" pitchFamily="49" charset="-122"/>
                <a:ea typeface="楷体" panose="02010609060101010101" pitchFamily="49" charset="-122"/>
              </a:rPr>
              <a:t>透过现象深入本质，揭示事物内在的逻辑关系，</a:t>
            </a:r>
            <a:endParaRPr lang="en-US" altLang="zh-CN" sz="3600" b="1" dirty="0">
              <a:solidFill>
                <a:srgbClr val="0070C0"/>
              </a:solidFill>
              <a:latin typeface="楷体" panose="02010609060101010101" pitchFamily="49" charset="-122"/>
              <a:ea typeface="楷体" panose="02010609060101010101" pitchFamily="49" charset="-122"/>
            </a:endParaRPr>
          </a:p>
          <a:p>
            <a:pPr marL="0" lvl="0" indent="0">
              <a:buNone/>
            </a:pPr>
            <a:r>
              <a:rPr lang="zh-CN" altLang="en-US" sz="3600" b="1" dirty="0">
                <a:solidFill>
                  <a:srgbClr val="0070C0"/>
                </a:solidFill>
                <a:latin typeface="楷体" panose="02010609060101010101" pitchFamily="49" charset="-122"/>
                <a:ea typeface="楷体" panose="02010609060101010101" pitchFamily="49" charset="-122"/>
              </a:rPr>
              <a:t>  观点具有启发作用。</a:t>
            </a:r>
            <a:endParaRPr lang="en-US" altLang="zh-CN" sz="3600" b="1" dirty="0">
              <a:solidFill>
                <a:srgbClr val="0070C0"/>
              </a:solidFill>
              <a:latin typeface="楷体" panose="02010609060101010101" pitchFamily="49" charset="-122"/>
              <a:ea typeface="楷体" panose="02010609060101010101" pitchFamily="49" charset="-122"/>
            </a:endParaRPr>
          </a:p>
          <a:p>
            <a:pPr lvl="0">
              <a:buFont typeface="Arial" panose="020B0604020202020204" pitchFamily="34" charset="0"/>
              <a:buChar char="•"/>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丰富</a:t>
            </a:r>
            <a:endParaRPr lang="en-US" altLang="zh-CN" sz="4000" b="1" dirty="0">
              <a:solidFill>
                <a:srgbClr val="002060"/>
              </a:solidFill>
              <a:latin typeface="宋体" panose="02010600030101010101" pitchFamily="2" charset="-122"/>
              <a:ea typeface="宋体" panose="02010600030101010101" pitchFamily="2" charset="-122"/>
            </a:endParaRPr>
          </a:p>
          <a:p>
            <a:pPr marL="0" lvl="0" indent="0">
              <a:buNone/>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70C0"/>
                </a:solidFill>
                <a:latin typeface="楷体" panose="02010609060101010101" pitchFamily="49" charset="-122"/>
                <a:ea typeface="楷体" panose="02010609060101010101" pitchFamily="49" charset="-122"/>
              </a:rPr>
              <a:t>材料丰富，论据充分，形象丰满，意境深远。</a:t>
            </a:r>
            <a:endParaRPr lang="en-US" altLang="zh-CN" sz="3600" b="1" dirty="0">
              <a:solidFill>
                <a:srgbClr val="0070C0"/>
              </a:solidFill>
              <a:latin typeface="楷体" panose="02010609060101010101" pitchFamily="49" charset="-122"/>
              <a:ea typeface="楷体" panose="02010609060101010101" pitchFamily="49" charset="-122"/>
            </a:endParaRPr>
          </a:p>
          <a:p>
            <a:pPr lvl="0">
              <a:buFont typeface="Arial" panose="020B0604020202020204" pitchFamily="34" charset="0"/>
              <a:buChar char="•"/>
            </a:pPr>
            <a:r>
              <a:rPr lang="en-US" altLang="zh-CN" sz="4000" b="1" dirty="0">
                <a:solidFill>
                  <a:srgbClr val="CC0000"/>
                </a:solidFill>
                <a:latin typeface="宋体" panose="02010600030101010101" pitchFamily="2" charset="-122"/>
                <a:ea typeface="宋体" panose="02010600030101010101" pitchFamily="2" charset="-122"/>
              </a:rPr>
              <a:t> </a:t>
            </a:r>
            <a:r>
              <a:rPr lang="zh-CN" altLang="en-US" sz="4000" b="1" dirty="0">
                <a:solidFill>
                  <a:srgbClr val="CC0000"/>
                </a:solidFill>
                <a:latin typeface="宋体" panose="02010600030101010101" pitchFamily="2" charset="-122"/>
                <a:ea typeface="宋体" panose="02010600030101010101" pitchFamily="2" charset="-122"/>
              </a:rPr>
              <a:t>有文采</a:t>
            </a:r>
            <a:endParaRPr lang="en-US" altLang="zh-CN" sz="4000" b="1" dirty="0">
              <a:solidFill>
                <a:srgbClr val="CC0000"/>
              </a:solidFill>
              <a:latin typeface="宋体" panose="02010600030101010101" pitchFamily="2" charset="-122"/>
              <a:ea typeface="宋体" panose="02010600030101010101" pitchFamily="2" charset="-122"/>
            </a:endParaRPr>
          </a:p>
          <a:p>
            <a:pPr marL="0" lvl="0" indent="0">
              <a:buNone/>
            </a:pPr>
            <a:r>
              <a:rPr lang="en-US" altLang="zh-CN" sz="3600" b="1" dirty="0">
                <a:solidFill>
                  <a:srgbClr val="0070C0"/>
                </a:solidFill>
                <a:latin typeface="楷体" panose="02010609060101010101" pitchFamily="49" charset="-122"/>
                <a:ea typeface="楷体" panose="02010609060101010101" pitchFamily="49" charset="-122"/>
              </a:rPr>
              <a:t>       </a:t>
            </a:r>
            <a:r>
              <a:rPr lang="zh-CN" altLang="en-US" sz="3600" b="1" dirty="0">
                <a:solidFill>
                  <a:srgbClr val="FF0000"/>
                </a:solidFill>
                <a:latin typeface="楷体" panose="02010609060101010101" pitchFamily="49" charset="-122"/>
                <a:ea typeface="楷体" panose="02010609060101010101" pitchFamily="49" charset="-122"/>
              </a:rPr>
              <a:t>用词贴切，句式灵活，语言富有表现力。</a:t>
            </a:r>
            <a:endParaRPr lang="en-US" altLang="zh-CN" sz="3600" b="1" dirty="0">
              <a:solidFill>
                <a:srgbClr val="FF0000"/>
              </a:solidFill>
              <a:latin typeface="楷体" panose="02010609060101010101" pitchFamily="49" charset="-122"/>
              <a:ea typeface="楷体" panose="02010609060101010101" pitchFamily="49" charset="-122"/>
            </a:endParaRPr>
          </a:p>
          <a:p>
            <a:pPr lvl="0">
              <a:buFont typeface="Arial" panose="020B0604020202020204" pitchFamily="34" charset="0"/>
              <a:buChar char="•"/>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4000" b="1" dirty="0">
                <a:solidFill>
                  <a:srgbClr val="002060"/>
                </a:solidFill>
                <a:latin typeface="宋体" panose="02010600030101010101" pitchFamily="2" charset="-122"/>
                <a:ea typeface="宋体" panose="02010600030101010101" pitchFamily="2" charset="-122"/>
              </a:rPr>
              <a:t>有创新</a:t>
            </a:r>
            <a:endParaRPr lang="en-US" altLang="zh-CN" sz="4000" b="1" dirty="0">
              <a:solidFill>
                <a:srgbClr val="002060"/>
              </a:solidFill>
              <a:latin typeface="宋体" panose="02010600030101010101" pitchFamily="2" charset="-122"/>
              <a:ea typeface="宋体" panose="02010600030101010101" pitchFamily="2" charset="-122"/>
            </a:endParaRPr>
          </a:p>
          <a:p>
            <a:pPr marL="0" lvl="0" indent="0">
              <a:buNone/>
            </a:pPr>
            <a:r>
              <a:rPr lang="en-US" altLang="zh-CN" sz="4000" b="1" dirty="0">
                <a:solidFill>
                  <a:srgbClr val="002060"/>
                </a:solidFill>
                <a:latin typeface="宋体" panose="02010600030101010101" pitchFamily="2" charset="-122"/>
                <a:ea typeface="宋体" panose="02010600030101010101" pitchFamily="2" charset="-122"/>
              </a:rPr>
              <a:t>      </a:t>
            </a:r>
            <a:r>
              <a:rPr lang="zh-CN" altLang="en-US" sz="3600" b="1" dirty="0">
                <a:solidFill>
                  <a:srgbClr val="0070C0"/>
                </a:solidFill>
                <a:latin typeface="楷体" panose="02010609060101010101" pitchFamily="49" charset="-122"/>
                <a:ea typeface="楷体" panose="02010609060101010101" pitchFamily="49" charset="-122"/>
              </a:rPr>
              <a:t>见解新颖，构思新巧，推理想象独到，个性色彩</a:t>
            </a:r>
            <a:endParaRPr lang="en-US" altLang="zh-CN" sz="3600" b="1" dirty="0">
              <a:solidFill>
                <a:srgbClr val="0070C0"/>
              </a:solidFill>
              <a:latin typeface="楷体" panose="02010609060101010101" pitchFamily="49" charset="-122"/>
              <a:ea typeface="楷体" panose="02010609060101010101" pitchFamily="49" charset="-122"/>
            </a:endParaRPr>
          </a:p>
          <a:p>
            <a:pPr marL="0" lvl="0" indent="0">
              <a:buNone/>
            </a:pPr>
            <a:r>
              <a:rPr lang="en-US" altLang="zh-CN" sz="3600" b="1" dirty="0">
                <a:solidFill>
                  <a:srgbClr val="0070C0"/>
                </a:solidFill>
                <a:latin typeface="楷体" panose="02010609060101010101" pitchFamily="49" charset="-122"/>
                <a:ea typeface="楷体" panose="02010609060101010101" pitchFamily="49" charset="-122"/>
              </a:rPr>
              <a:t>  </a:t>
            </a:r>
            <a:r>
              <a:rPr lang="zh-CN" altLang="en-US" sz="3600" b="1" dirty="0">
                <a:solidFill>
                  <a:srgbClr val="0070C0"/>
                </a:solidFill>
                <a:latin typeface="楷体" panose="02010609060101010101" pitchFamily="49" charset="-122"/>
                <a:ea typeface="楷体" panose="02010609060101010101" pitchFamily="49" charset="-122"/>
              </a:rPr>
              <a:t>鲜明。</a:t>
            </a:r>
            <a:endParaRPr lang="zh-CN" altLang="zh-CN" sz="3600" b="1" dirty="0">
              <a:solidFill>
                <a:srgbClr val="0070C0"/>
              </a:solidFill>
              <a:latin typeface="楷体" panose="02010609060101010101" pitchFamily="49" charset="-122"/>
              <a:ea typeface="楷体" panose="02010609060101010101" pitchFamily="49" charset="-122"/>
            </a:endParaRPr>
          </a:p>
          <a:p>
            <a:pPr marL="0" lvl="0" indent="0">
              <a:buNone/>
            </a:pPr>
            <a:endParaRPr lang="zh-CN" altLang="zh-CN" sz="3600" b="1" dirty="0">
              <a:solidFill>
                <a:srgbClr val="0070C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1000"/>
                                        <p:tgtEl>
                                          <p:spTgt spid="6">
                                            <p:txEl>
                                              <p:pRg st="1" end="1"/>
                                            </p:txEl>
                                          </p:spTgt>
                                        </p:tgtEl>
                                      </p:cBhvr>
                                    </p:animEffect>
                                    <p:anim calcmode="lin" valueType="num">
                                      <p:cBhvr>
                                        <p:cTn id="1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1000"/>
                                        <p:tgtEl>
                                          <p:spTgt spid="6">
                                            <p:txEl>
                                              <p:pRg st="4" end="4"/>
                                            </p:txEl>
                                          </p:spTgt>
                                        </p:tgtEl>
                                      </p:cBhvr>
                                    </p:animEffect>
                                    <p:anim calcmode="lin" valueType="num">
                                      <p:cBhvr>
                                        <p:cTn id="3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1000"/>
                                        <p:tgtEl>
                                          <p:spTgt spid="6">
                                            <p:txEl>
                                              <p:pRg st="5" end="5"/>
                                            </p:txEl>
                                          </p:spTgt>
                                        </p:tgtEl>
                                      </p:cBhvr>
                                    </p:animEffect>
                                    <p:anim calcmode="lin" valueType="num">
                                      <p:cBhvr>
                                        <p:cTn id="3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1000"/>
                                        <p:tgtEl>
                                          <p:spTgt spid="6">
                                            <p:txEl>
                                              <p:pRg st="7" end="7"/>
                                            </p:txEl>
                                          </p:spTgt>
                                        </p:tgtEl>
                                      </p:cBhvr>
                                    </p:animEffect>
                                    <p:anim calcmode="lin" valueType="num">
                                      <p:cBhvr>
                                        <p:cTn id="4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6">
                                            <p:txEl>
                                              <p:pRg st="7" end="7"/>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6">
                                            <p:txEl>
                                              <p:pRg st="8" end="8"/>
                                            </p:txEl>
                                          </p:spTgt>
                                        </p:tgtEl>
                                        <p:attrNameLst>
                                          <p:attrName>style.visibility</p:attrName>
                                        </p:attrNameLst>
                                      </p:cBhvr>
                                      <p:to>
                                        <p:strVal val="visible"/>
                                      </p:to>
                                    </p:set>
                                    <p:animEffect transition="in" filter="fade">
                                      <p:cBhvr>
                                        <p:cTn id="53" dur="1000"/>
                                        <p:tgtEl>
                                          <p:spTgt spid="6">
                                            <p:txEl>
                                              <p:pRg st="8" end="8"/>
                                            </p:txEl>
                                          </p:spTgt>
                                        </p:tgtEl>
                                      </p:cBhvr>
                                    </p:animEffect>
                                    <p:anim calcmode="lin" valueType="num">
                                      <p:cBhvr>
                                        <p:cTn id="5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8" end="8"/>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
                                            <p:txEl>
                                              <p:pRg st="9" end="9"/>
                                            </p:txEl>
                                          </p:spTgt>
                                        </p:tgtEl>
                                        <p:attrNameLst>
                                          <p:attrName>style.visibility</p:attrName>
                                        </p:attrNameLst>
                                      </p:cBhvr>
                                      <p:to>
                                        <p:strVal val="visible"/>
                                      </p:to>
                                    </p:set>
                                    <p:animEffect transition="in" filter="fade">
                                      <p:cBhvr>
                                        <p:cTn id="58" dur="1000"/>
                                        <p:tgtEl>
                                          <p:spTgt spid="6">
                                            <p:txEl>
                                              <p:pRg st="9" end="9"/>
                                            </p:txEl>
                                          </p:spTgt>
                                        </p:tgtEl>
                                      </p:cBhvr>
                                    </p:animEffect>
                                    <p:anim calcmode="lin" valueType="num">
                                      <p:cBhvr>
                                        <p:cTn id="59"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2737" y="524251"/>
            <a:ext cx="5267326" cy="6124754"/>
          </a:xfrm>
          <a:prstGeom prst="rect">
            <a:avLst/>
          </a:prstGeom>
        </p:spPr>
        <p:txBody>
          <a:bodyPr wrap="square">
            <a:spAutoFit/>
          </a:bodyPr>
          <a:lstStyle/>
          <a:p>
            <a:pPr algn="ctr"/>
            <a:r>
              <a:rPr lang="zh-CN" altLang="en-US" sz="2800" dirty="0"/>
              <a:t>读书为根，创造为花</a:t>
            </a:r>
            <a:r>
              <a:rPr lang="zh-CN" altLang="en-US" sz="2800" baseline="30000" dirty="0">
                <a:solidFill>
                  <a:srgbClr val="FF0000"/>
                </a:solidFill>
              </a:rPr>
              <a:t>①</a:t>
            </a:r>
            <a:endParaRPr lang="en-US" altLang="zh-CN" sz="2800" baseline="30000" dirty="0">
              <a:solidFill>
                <a:srgbClr val="FF0000"/>
              </a:solidFill>
            </a:endParaRPr>
          </a:p>
          <a:p>
            <a:endParaRPr lang="zh-CN" altLang="en-US" sz="2800" dirty="0">
              <a:solidFill>
                <a:srgbClr val="002060"/>
              </a:solidFill>
              <a:latin typeface="楷体" panose="02010609060101010101" pitchFamily="49" charset="-122"/>
              <a:ea typeface="楷体" panose="02010609060101010101" pitchFamily="49" charset="-122"/>
            </a:endParaRPr>
          </a:p>
          <a:p>
            <a:r>
              <a:rPr lang="zh-CN" altLang="en-US" sz="2800" b="1" dirty="0">
                <a:solidFill>
                  <a:srgbClr val="002060"/>
                </a:solidFill>
                <a:latin typeface="楷体" panose="02010609060101010101" pitchFamily="49" charset="-122"/>
                <a:ea typeface="楷体" panose="02010609060101010101" pitchFamily="49" charset="-122"/>
              </a:rPr>
              <a:t>而众多的仁人志士， 更懂得读书与创造的关系， 更懂得积累是为了创造这一简单而深刻的道理。 蒲松龄不囿于古代小说的内容， 终成灵异怪诞的</a:t>
            </a:r>
            <a:r>
              <a:rPr lang="en-US" altLang="zh-CN" sz="2800" b="1" dirty="0">
                <a:solidFill>
                  <a:srgbClr val="002060"/>
                </a:solidFill>
                <a:latin typeface="楷体" panose="02010609060101010101" pitchFamily="49" charset="-122"/>
                <a:ea typeface="楷体" panose="02010609060101010101" pitchFamily="49" charset="-122"/>
              </a:rPr>
              <a:t>《</a:t>
            </a:r>
            <a:r>
              <a:rPr lang="zh-CN" altLang="en-US" sz="2800" b="1" dirty="0">
                <a:solidFill>
                  <a:srgbClr val="002060"/>
                </a:solidFill>
                <a:latin typeface="楷体" panose="02010609060101010101" pitchFamily="49" charset="-122"/>
                <a:ea typeface="楷体" panose="02010609060101010101" pitchFamily="49" charset="-122"/>
              </a:rPr>
              <a:t>聊斋</a:t>
            </a:r>
            <a:r>
              <a:rPr lang="en-US" altLang="zh-CN" sz="2800" b="1" dirty="0">
                <a:solidFill>
                  <a:srgbClr val="002060"/>
                </a:solidFill>
                <a:latin typeface="楷体" panose="02010609060101010101" pitchFamily="49" charset="-122"/>
                <a:ea typeface="楷体" panose="02010609060101010101" pitchFamily="49" charset="-122"/>
              </a:rPr>
              <a:t>》</a:t>
            </a:r>
            <a:r>
              <a:rPr lang="zh-CN" altLang="en-US" sz="2800" b="1" dirty="0">
                <a:solidFill>
                  <a:srgbClr val="002060"/>
                </a:solidFill>
                <a:latin typeface="楷体" panose="02010609060101010101" pitchFamily="49" charset="-122"/>
                <a:ea typeface="楷体" panose="02010609060101010101" pitchFamily="49" charset="-122"/>
              </a:rPr>
              <a:t>；鲁迅勇敢地对抗古文文学， 使白话文的热浪在全国席卷而来； 没有高迪创造性地运用建筑学知识， 哪有那美妙的“高迪之都”在西方熠熠生辉；没有爱迪生“想人之不敢想”，哪有那人类发明史上的累累硕果。</a:t>
            </a:r>
            <a:r>
              <a:rPr lang="zh-CN" altLang="en-US" sz="2800" b="1" baseline="30000" dirty="0">
                <a:solidFill>
                  <a:srgbClr val="FF0000"/>
                </a:solidFill>
                <a:latin typeface="楷体" panose="02010609060101010101" pitchFamily="49" charset="-122"/>
                <a:ea typeface="楷体" panose="02010609060101010101" pitchFamily="49" charset="-122"/>
              </a:rPr>
              <a:t>②</a:t>
            </a:r>
            <a:endParaRPr lang="zh-CN" altLang="en-US" sz="2800" b="1" dirty="0">
              <a:solidFill>
                <a:srgbClr val="002060"/>
              </a:solidFill>
              <a:latin typeface="楷体" panose="02010609060101010101" pitchFamily="49" charset="-122"/>
              <a:ea typeface="楷体" panose="02010609060101010101" pitchFamily="49" charset="-122"/>
            </a:endParaRPr>
          </a:p>
        </p:txBody>
      </p:sp>
      <p:sp>
        <p:nvSpPr>
          <p:cNvPr id="3" name="文本框 2"/>
          <p:cNvSpPr txBox="1"/>
          <p:nvPr/>
        </p:nvSpPr>
        <p:spPr>
          <a:xfrm>
            <a:off x="7264463" y="698483"/>
            <a:ext cx="3930521" cy="1384995"/>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①</a:t>
            </a:r>
            <a:r>
              <a:rPr lang="zh-CN" altLang="zh-CN" sz="2800" b="1" dirty="0">
                <a:solidFill>
                  <a:srgbClr val="006600"/>
                </a:solidFill>
                <a:latin typeface="宋体" panose="02010600030101010101" pitchFamily="2" charset="-122"/>
                <a:ea typeface="宋体" panose="02010600030101010101" pitchFamily="2" charset="-122"/>
              </a:rPr>
              <a:t>标题：比喻，形象地揭示读书和创造之间的关系。</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7264463" y="3586628"/>
            <a:ext cx="3930521" cy="2677656"/>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②事例</a:t>
            </a:r>
            <a:r>
              <a:rPr lang="zh-CN" altLang="zh-CN" sz="2800" b="1" dirty="0">
                <a:solidFill>
                  <a:srgbClr val="006600"/>
                </a:solidFill>
                <a:latin typeface="宋体" panose="02010600030101010101" pitchFamily="2" charset="-122"/>
                <a:ea typeface="宋体" panose="02010600030101010101" pitchFamily="2" charset="-122"/>
              </a:rPr>
              <a:t>：一组排比句，增强了语言气势，且采用肯定句与否定句相结合，构成相对整齐匀称的段式，从而增强了说服力</a:t>
            </a:r>
            <a:r>
              <a:rPr lang="zh-CN" altLang="en-US" sz="2800" b="1" dirty="0">
                <a:solidFill>
                  <a:srgbClr val="006600"/>
                </a:solidFill>
                <a:latin typeface="宋体" panose="02010600030101010101" pitchFamily="2" charset="-122"/>
                <a:ea typeface="宋体" panose="02010600030101010101" pitchFamily="2" charset="-122"/>
              </a:rPr>
              <a:t>。</a:t>
            </a:r>
            <a:endParaRPr lang="zh-CN" altLang="zh-CN" sz="2800" b="1" dirty="0">
              <a:solidFill>
                <a:srgbClr val="0066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1000"/>
                                        <p:tgtEl>
                                          <p:spTgt spid="8">
                                            <p:txEl>
                                              <p:pRg st="0" end="0"/>
                                            </p:txEl>
                                          </p:spTgt>
                                        </p:tgtEl>
                                      </p:cBhvr>
                                    </p:animEffect>
                                    <p:anim calcmode="lin" valueType="num">
                                      <p:cBhvr>
                                        <p:cTn id="2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3375" y="313968"/>
            <a:ext cx="5962650" cy="6124754"/>
          </a:xfrm>
          <a:prstGeom prst="rect">
            <a:avLst/>
          </a:prstGeom>
        </p:spPr>
        <p:txBody>
          <a:bodyPr wrap="square">
            <a:spAutoFit/>
          </a:bodyPr>
          <a:lstStyle/>
          <a:p>
            <a:r>
              <a:rPr lang="zh-CN" altLang="en-US" sz="2800" dirty="0">
                <a:solidFill>
                  <a:srgbClr val="002060"/>
                </a:solidFill>
                <a:latin typeface="楷体" panose="02010609060101010101" pitchFamily="49" charset="-122"/>
                <a:ea typeface="楷体" panose="02010609060101010101" pitchFamily="49" charset="-122"/>
              </a:rPr>
              <a:t>在读书基础上的积累，好比非洲大陆的尖毛草和巴西的火红花， 在生命最初的日子里，日日积累能量，只待有一天，可以将潜能飞速爆发。</a:t>
            </a:r>
            <a:r>
              <a:rPr lang="zh-CN" altLang="en-US" sz="2800" b="1" baseline="30000" dirty="0">
                <a:solidFill>
                  <a:srgbClr val="FF0000"/>
                </a:solidFill>
              </a:rPr>
              <a:t>③</a:t>
            </a:r>
            <a:r>
              <a:rPr lang="zh-CN" altLang="en-US" sz="2800" dirty="0">
                <a:solidFill>
                  <a:srgbClr val="002060"/>
                </a:solidFill>
                <a:latin typeface="楷体" panose="02010609060101010101" pitchFamily="49" charset="-122"/>
                <a:ea typeface="楷体" panose="02010609060101010101" pitchFamily="49" charset="-122"/>
              </a:rPr>
              <a:t>一个个鲜活的事例，向我们印证着一个道理：只有学会创造才能让思想的土地上绽放出成功的花朵。如果说读书使人增识，那么创造则助人长智。 一个人若想成功，在他前行的道路上，既不能忽略书香的浸染，知识的护卫，又不能缺少自身思考与创造的激情。只有知识的根与创造的花合在一起，我们前途的大树才会枝繁叶茂，花朵压枝，果实累累。</a:t>
            </a:r>
            <a:r>
              <a:rPr lang="en-US" altLang="zh-CN" sz="2800" b="1" baseline="30000" dirty="0">
                <a:solidFill>
                  <a:srgbClr val="FF0000"/>
                </a:solidFill>
                <a:latin typeface="宋体" panose="02010600030101010101" pitchFamily="2" charset="-122"/>
                <a:ea typeface="宋体" panose="02010600030101010101" pitchFamily="2" charset="-122"/>
              </a:rPr>
              <a:t>④</a:t>
            </a:r>
            <a:endParaRPr lang="zh-CN" altLang="en-US" sz="2800" b="1" dirty="0">
              <a:solidFill>
                <a:srgbClr val="002060"/>
              </a:solidFill>
              <a:latin typeface="楷体" panose="02010609060101010101" pitchFamily="49" charset="-122"/>
              <a:ea typeface="楷体" panose="02010609060101010101" pitchFamily="49" charset="-122"/>
            </a:endParaRPr>
          </a:p>
        </p:txBody>
      </p:sp>
      <p:sp>
        <p:nvSpPr>
          <p:cNvPr id="3" name="文本框 2"/>
          <p:cNvSpPr txBox="1"/>
          <p:nvPr/>
        </p:nvSpPr>
        <p:spPr>
          <a:xfrm>
            <a:off x="7321613" y="746108"/>
            <a:ext cx="3930521" cy="1569660"/>
          </a:xfrm>
          <a:prstGeom prst="rect">
            <a:avLst/>
          </a:prstGeom>
          <a:noFill/>
        </p:spPr>
        <p:txBody>
          <a:bodyPr wrap="square" rtlCol="0">
            <a:spAutoFit/>
          </a:bodyPr>
          <a:lstStyle/>
          <a:p>
            <a:r>
              <a:rPr lang="zh-CN" altLang="en-US" sz="3200" b="1" dirty="0">
                <a:solidFill>
                  <a:srgbClr val="006600"/>
                </a:solidFill>
                <a:latin typeface="宋体" panose="02010600030101010101" pitchFamily="2" charset="-122"/>
                <a:ea typeface="宋体" panose="02010600030101010101" pitchFamily="2" charset="-122"/>
              </a:rPr>
              <a:t>③</a:t>
            </a:r>
            <a:r>
              <a:rPr lang="zh-CN" altLang="zh-CN" sz="3200" b="1" dirty="0">
                <a:solidFill>
                  <a:srgbClr val="006600"/>
                </a:solidFill>
                <a:latin typeface="宋体" panose="02010600030101010101" pitchFamily="2" charset="-122"/>
                <a:ea typeface="宋体" panose="02010600030101010101" pitchFamily="2" charset="-122"/>
              </a:rPr>
              <a:t>采用比喻手法，形象地论证了</a:t>
            </a:r>
            <a:r>
              <a:rPr lang="en-US" altLang="zh-CN" sz="3200" b="1" dirty="0">
                <a:solidFill>
                  <a:srgbClr val="006600"/>
                </a:solidFill>
                <a:latin typeface="宋体" panose="02010600030101010101" pitchFamily="2" charset="-122"/>
                <a:ea typeface="宋体" panose="02010600030101010101" pitchFamily="2" charset="-122"/>
              </a:rPr>
              <a:t>“</a:t>
            </a:r>
            <a:r>
              <a:rPr lang="zh-CN" altLang="zh-CN" sz="3200" b="1" dirty="0">
                <a:solidFill>
                  <a:srgbClr val="006600"/>
                </a:solidFill>
                <a:latin typeface="宋体" panose="02010600030101010101" pitchFamily="2" charset="-122"/>
                <a:ea typeface="宋体" panose="02010600030101010101" pitchFamily="2" charset="-122"/>
              </a:rPr>
              <a:t>读书与创造</a:t>
            </a:r>
            <a:r>
              <a:rPr lang="en-US" altLang="zh-CN" sz="3200" b="1" dirty="0">
                <a:solidFill>
                  <a:srgbClr val="006600"/>
                </a:solidFill>
                <a:latin typeface="宋体" panose="02010600030101010101" pitchFamily="2" charset="-122"/>
                <a:ea typeface="宋体" panose="02010600030101010101" pitchFamily="2" charset="-122"/>
              </a:rPr>
              <a:t>”</a:t>
            </a:r>
            <a:r>
              <a:rPr lang="zh-CN" altLang="zh-CN" sz="3200" b="1" dirty="0">
                <a:solidFill>
                  <a:srgbClr val="006600"/>
                </a:solidFill>
                <a:latin typeface="宋体" panose="02010600030101010101" pitchFamily="2" charset="-122"/>
                <a:ea typeface="宋体" panose="02010600030101010101" pitchFamily="2" charset="-122"/>
              </a:rPr>
              <a:t>的联系。</a:t>
            </a:r>
            <a:endParaRPr lang="zh-CN" altLang="zh-CN" sz="32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7245413" y="3075999"/>
            <a:ext cx="3930521" cy="3108543"/>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④比喻，再次形象地阐释知识积累和创造相联系，才能有收获的道理。</a:t>
            </a:r>
            <a:endParaRPr lang="en-US" altLang="zh-CN" sz="2800" b="1" dirty="0">
              <a:solidFill>
                <a:srgbClr val="006600"/>
              </a:solidFill>
              <a:latin typeface="宋体" panose="02010600030101010101" pitchFamily="2" charset="-122"/>
              <a:ea typeface="宋体" panose="02010600030101010101" pitchFamily="2" charset="-122"/>
            </a:endParaRPr>
          </a:p>
          <a:p>
            <a:pPr lvl="0"/>
            <a:r>
              <a:rPr lang="zh-CN" altLang="en-US" sz="2800" b="1" dirty="0">
                <a:solidFill>
                  <a:srgbClr val="006600"/>
                </a:solidFill>
                <a:latin typeface="宋体" panose="02010600030101010101" pitchFamily="2" charset="-122"/>
                <a:ea typeface="宋体" panose="02010600030101010101" pitchFamily="2" charset="-122"/>
              </a:rPr>
              <a:t>句式上，整句和散句相结合，语意充沛。</a:t>
            </a:r>
            <a:endParaRPr lang="en-US" altLang="zh-CN" sz="2800" b="1" dirty="0">
              <a:solidFill>
                <a:srgbClr val="006600"/>
              </a:solidFill>
              <a:latin typeface="宋体" panose="02010600030101010101" pitchFamily="2" charset="-122"/>
              <a:ea typeface="宋体" panose="02010600030101010101" pitchFamily="2" charset="-122"/>
            </a:endParaRPr>
          </a:p>
          <a:p>
            <a:pPr lvl="0"/>
            <a:r>
              <a:rPr lang="zh-CN" altLang="en-US" sz="2800" b="1" dirty="0">
                <a:solidFill>
                  <a:srgbClr val="006600"/>
                </a:solidFill>
                <a:latin typeface="宋体" panose="02010600030101010101" pitchFamily="2" charset="-122"/>
                <a:ea typeface="宋体" panose="02010600030101010101" pitchFamily="2" charset="-122"/>
              </a:rPr>
              <a:t>用词上，四字短语，富有节奏感，辞采优美。</a:t>
            </a:r>
            <a:endParaRPr lang="zh-CN" altLang="zh-CN" sz="2800" b="1" dirty="0">
              <a:solidFill>
                <a:srgbClr val="0066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039151" y="2346960"/>
            <a:ext cx="10152849" cy="1082040"/>
          </a:xfrm>
        </p:spPr>
        <p:txBody>
          <a:bodyPr>
            <a:noAutofit/>
          </a:bodyPr>
          <a:lstStyle/>
          <a:p>
            <a:r>
              <a:rPr lang="zh-CN" altLang="en-US" sz="3600" b="1" dirty="0">
                <a:latin typeface="+mn-ea"/>
                <a:ea typeface="+mn-ea"/>
              </a:rPr>
              <a:t>第二则  </a:t>
            </a:r>
            <a:r>
              <a:rPr lang="en-US" altLang="zh-CN" sz="3600" b="1" dirty="0">
                <a:latin typeface="+mn-ea"/>
                <a:ea typeface="+mn-ea"/>
              </a:rPr>
              <a:t>《</a:t>
            </a:r>
            <a:r>
              <a:rPr lang="zh-CN" altLang="zh-CN" sz="3600" dirty="0">
                <a:latin typeface="+mn-ea"/>
                <a:ea typeface="+mn-ea"/>
              </a:rPr>
              <a:t> 何须窥得丧，且望天涯路</a:t>
            </a:r>
            <a:r>
              <a:rPr lang="en-US" altLang="zh-CN" sz="3600" b="1" dirty="0">
                <a:latin typeface="+mn-ea"/>
                <a:ea typeface="+mn-ea"/>
              </a:rPr>
              <a:t>》</a:t>
            </a:r>
            <a:endParaRPr lang="zh-CN" altLang="en-US" sz="3600" b="1" dirty="0">
              <a:latin typeface="+mn-ea"/>
              <a:ea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00125" y="833735"/>
            <a:ext cx="6096000" cy="830997"/>
          </a:xfrm>
          <a:prstGeom prst="rect">
            <a:avLst/>
          </a:prstGeom>
        </p:spPr>
        <p:txBody>
          <a:bodyPr>
            <a:spAutoFit/>
          </a:bodyPr>
          <a:lstStyle/>
          <a:p>
            <a:pPr marL="685800" indent="-685800">
              <a:buFont typeface="Wingdings" panose="05000000000000000000" pitchFamily="2" charset="2"/>
              <a:buChar char="l"/>
            </a:pPr>
            <a:r>
              <a:rPr lang="zh-CN" altLang="en-US" sz="4800" b="1" dirty="0">
                <a:latin typeface="+mj-ea"/>
                <a:ea typeface="+mj-ea"/>
              </a:rPr>
              <a:t>材料重现</a:t>
            </a:r>
            <a:endParaRPr lang="zh-CN" altLang="en-US" sz="4800" b="1" dirty="0">
              <a:latin typeface="+mj-ea"/>
              <a:ea typeface="+mj-ea"/>
            </a:endParaRPr>
          </a:p>
        </p:txBody>
      </p:sp>
      <p:sp>
        <p:nvSpPr>
          <p:cNvPr id="5" name="矩形 4"/>
          <p:cNvSpPr/>
          <p:nvPr/>
        </p:nvSpPr>
        <p:spPr>
          <a:xfrm>
            <a:off x="1238249" y="2551837"/>
            <a:ext cx="10220325" cy="1754326"/>
          </a:xfrm>
          <a:prstGeom prst="rect">
            <a:avLst/>
          </a:prstGeom>
        </p:spPr>
        <p:txBody>
          <a:bodyPr wrap="square">
            <a:spAutoFit/>
          </a:bodyPr>
          <a:lstStyle/>
          <a:p>
            <a:r>
              <a:rPr lang="zh-CN" altLang="en-US" sz="3600" b="1" dirty="0">
                <a:solidFill>
                  <a:srgbClr val="002060"/>
                </a:solidFill>
                <a:latin typeface="楷体" panose="02010609060101010101" pitchFamily="49" charset="-122"/>
                <a:ea typeface="楷体" panose="02010609060101010101" pitchFamily="49" charset="-122"/>
              </a:rPr>
              <a:t>    有人说，人的视野小了，容易知足，幸福感就随之增强；也有人说，人的视野小了，格局就会小，人生之路越走越窄，幸福感就随之下降。</a:t>
            </a:r>
            <a:endParaRPr lang="zh-CN" altLang="en-US" sz="36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1949" y="723543"/>
            <a:ext cx="6105525" cy="6124754"/>
          </a:xfrm>
          <a:prstGeom prst="rect">
            <a:avLst/>
          </a:prstGeom>
        </p:spPr>
        <p:txBody>
          <a:bodyPr wrap="square">
            <a:spAutoFit/>
          </a:bodyPr>
          <a:lstStyle/>
          <a:p>
            <a:r>
              <a:rPr lang="en-US" altLang="zh-CN" sz="2800" b="1" dirty="0">
                <a:solidFill>
                  <a:srgbClr val="002060"/>
                </a:solidFill>
                <a:latin typeface="楷体" panose="02010609060101010101" pitchFamily="49" charset="-122"/>
                <a:ea typeface="楷体" panose="02010609060101010101" pitchFamily="49" charset="-122"/>
              </a:rPr>
              <a:t>   </a:t>
            </a:r>
            <a:r>
              <a:rPr lang="zh-CN" altLang="zh-CN" sz="2800" b="1" dirty="0">
                <a:solidFill>
                  <a:schemeClr val="tx1">
                    <a:lumMod val="85000"/>
                    <a:lumOff val="15000"/>
                  </a:schemeClr>
                </a:solidFill>
                <a:latin typeface="宋体" panose="02010600030101010101" pitchFamily="2" charset="-122"/>
                <a:ea typeface="宋体" panose="02010600030101010101" pitchFamily="2" charset="-122"/>
              </a:rPr>
              <a:t>何须窥得丧，且望天涯路</a:t>
            </a:r>
            <a:r>
              <a:rPr lang="zh-CN" altLang="zh-CN" sz="2800" b="1" baseline="30000" dirty="0">
                <a:solidFill>
                  <a:srgbClr val="FF0000"/>
                </a:solidFill>
                <a:latin typeface="宋体" panose="02010600030101010101" pitchFamily="2" charset="-122"/>
                <a:ea typeface="宋体" panose="02010600030101010101" pitchFamily="2" charset="-122"/>
              </a:rPr>
              <a:t>①</a:t>
            </a:r>
            <a:endParaRPr lang="en-US" altLang="zh-CN" sz="2800" b="1" baseline="30000" dirty="0">
              <a:solidFill>
                <a:srgbClr val="FF0000"/>
              </a:solidFill>
              <a:latin typeface="宋体" panose="02010600030101010101" pitchFamily="2" charset="-122"/>
              <a:ea typeface="宋体" panose="02010600030101010101" pitchFamily="2" charset="-122"/>
            </a:endParaRPr>
          </a:p>
          <a:p>
            <a:endParaRPr lang="zh-CN" altLang="zh-CN" sz="2800" b="1" dirty="0">
              <a:solidFill>
                <a:srgbClr val="002060"/>
              </a:solidFill>
              <a:latin typeface="楷体" panose="02010609060101010101" pitchFamily="49" charset="-122"/>
              <a:ea typeface="楷体" panose="02010609060101010101" pitchFamily="49" charset="-122"/>
            </a:endParaRPr>
          </a:p>
          <a:p>
            <a:r>
              <a:rPr lang="en-US" altLang="zh-CN" sz="2800" b="1" dirty="0">
                <a:solidFill>
                  <a:srgbClr val="002060"/>
                </a:solidFill>
                <a:latin typeface="楷体" panose="02010609060101010101" pitchFamily="49" charset="-122"/>
                <a:ea typeface="楷体" panose="02010609060101010101" pitchFamily="49" charset="-122"/>
              </a:rPr>
              <a:t>    </a:t>
            </a:r>
            <a:r>
              <a:rPr lang="zh-CN" altLang="zh-CN" sz="2800" b="1" dirty="0">
                <a:solidFill>
                  <a:srgbClr val="002060"/>
                </a:solidFill>
                <a:latin typeface="楷体" panose="02010609060101010101" pitchFamily="49" charset="-122"/>
                <a:ea typeface="楷体" panose="02010609060101010101" pitchFamily="49" charset="-122"/>
              </a:rPr>
              <a:t>何为幸福？</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所得</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除以</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所欲</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耳。窃以为这一公式恰好与材料中的两个</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视野</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之词逐一对应。</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所欲</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对应的是前一</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视野</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，它更关注自身欲望，欲望越小，便更易知足；</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所得</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对应的是后一</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视野</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，它更关注人生追求，追求越高，人生之陌才能越走越宽。</a:t>
            </a:r>
            <a:r>
              <a:rPr lang="zh-CN" altLang="zh-CN" sz="2800" b="1" baseline="30000" dirty="0">
                <a:solidFill>
                  <a:srgbClr val="C00000"/>
                </a:solidFill>
                <a:latin typeface="楷体" panose="02010609060101010101" pitchFamily="49" charset="-122"/>
                <a:ea typeface="楷体" panose="02010609060101010101" pitchFamily="49" charset="-122"/>
              </a:rPr>
              <a:t>②</a:t>
            </a:r>
            <a:r>
              <a:rPr lang="zh-CN" altLang="zh-CN" sz="2800" b="1" dirty="0">
                <a:solidFill>
                  <a:srgbClr val="002060"/>
                </a:solidFill>
                <a:latin typeface="楷体" panose="02010609060101010101" pitchFamily="49" charset="-122"/>
                <a:ea typeface="楷体" panose="02010609060101010101" pitchFamily="49" charset="-122"/>
              </a:rPr>
              <a:t>人们通过追求取得的收获越多，同时欲望越少，便更容易拥有幸福感。因此，请允许我谈一谈：何须窥得丧，且望天涯路。</a:t>
            </a:r>
            <a:endParaRPr lang="zh-CN" altLang="zh-CN" sz="2800" b="1" dirty="0">
              <a:solidFill>
                <a:srgbClr val="002060"/>
              </a:solidFill>
              <a:latin typeface="楷体" panose="02010609060101010101" pitchFamily="49" charset="-122"/>
              <a:ea typeface="楷体" panose="02010609060101010101" pitchFamily="49" charset="-122"/>
            </a:endParaRPr>
          </a:p>
          <a:p>
            <a:pPr algn="ctr"/>
            <a:endParaRPr lang="zh-CN" altLang="en-US" sz="2800" dirty="0">
              <a:solidFill>
                <a:srgbClr val="002060"/>
              </a:solidFill>
              <a:latin typeface="楷体" panose="02010609060101010101" pitchFamily="49" charset="-122"/>
              <a:ea typeface="楷体" panose="02010609060101010101" pitchFamily="49" charset="-122"/>
            </a:endParaRPr>
          </a:p>
        </p:txBody>
      </p:sp>
      <p:sp>
        <p:nvSpPr>
          <p:cNvPr id="3" name="文本框 2"/>
          <p:cNvSpPr txBox="1"/>
          <p:nvPr/>
        </p:nvSpPr>
        <p:spPr>
          <a:xfrm>
            <a:off x="7264462" y="307958"/>
            <a:ext cx="3930521" cy="3970318"/>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①</a:t>
            </a:r>
            <a:r>
              <a:rPr lang="zh-CN" altLang="zh-CN" sz="2800" b="1" dirty="0">
                <a:solidFill>
                  <a:srgbClr val="006600"/>
                </a:solidFill>
                <a:latin typeface="宋体" panose="02010600030101010101" pitchFamily="2" charset="-122"/>
                <a:ea typeface="宋体" panose="02010600030101010101" pitchFamily="2" charset="-122"/>
              </a:rPr>
              <a:t>标题</a:t>
            </a:r>
            <a:r>
              <a:rPr lang="zh-CN" altLang="en-US" sz="2800" b="1" dirty="0">
                <a:solidFill>
                  <a:srgbClr val="006600"/>
                </a:solidFill>
                <a:latin typeface="宋体" panose="02010600030101010101" pitchFamily="2" charset="-122"/>
                <a:ea typeface="宋体" panose="02010600030101010101" pitchFamily="2" charset="-122"/>
              </a:rPr>
              <a:t>：化用诗句，生动鲜明地亮出观点。“何须窥得丧”化用柳永</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鹤冲天</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“何须论得丧？才子词人，自是白衣卿相。”“且望天涯路”，化用晏殊</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蝶恋花</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“独上高楼，望尽天涯路。”</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7264462" y="4669182"/>
            <a:ext cx="3930521" cy="1384995"/>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②对称句式，语言节奏感，对概念的阐释清晰明确。</a:t>
            </a:r>
            <a:endParaRPr lang="zh-CN" altLang="zh-CN" sz="2800" b="1" dirty="0">
              <a:solidFill>
                <a:srgbClr val="0066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fade">
                                      <p:cBhvr>
                                        <p:cTn id="28" dur="1000"/>
                                        <p:tgtEl>
                                          <p:spTgt spid="8">
                                            <p:txEl>
                                              <p:pRg st="0" end="0"/>
                                            </p:txEl>
                                          </p:spTgt>
                                        </p:tgtEl>
                                      </p:cBhvr>
                                    </p:animEffect>
                                    <p:anim calcmode="lin" valueType="num">
                                      <p:cBhvr>
                                        <p:cTn id="2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9099" y="132993"/>
            <a:ext cx="6457951" cy="6555641"/>
          </a:xfrm>
          <a:prstGeom prst="rect">
            <a:avLst/>
          </a:prstGeom>
        </p:spPr>
        <p:txBody>
          <a:bodyPr wrap="square">
            <a:spAutoFit/>
          </a:bodyPr>
          <a:lstStyle/>
          <a:p>
            <a:r>
              <a:rPr lang="en-US" altLang="zh-CN" sz="2800" b="1" dirty="0">
                <a:solidFill>
                  <a:srgbClr val="002060"/>
                </a:solidFill>
                <a:latin typeface="楷体" panose="02010609060101010101" pitchFamily="49" charset="-122"/>
                <a:ea typeface="楷体" panose="02010609060101010101" pitchFamily="49" charset="-122"/>
              </a:rPr>
              <a:t>    </a:t>
            </a:r>
            <a:r>
              <a:rPr lang="zh-CN" altLang="zh-CN" sz="2800" b="1" dirty="0">
                <a:solidFill>
                  <a:srgbClr val="002060"/>
                </a:solidFill>
                <a:latin typeface="楷体" panose="02010609060101010101" pitchFamily="49" charset="-122"/>
                <a:ea typeface="楷体" panose="02010609060101010101" pitchFamily="49" charset="-122"/>
              </a:rPr>
              <a:t>减少欲望，莫窥得丧，方能知足常乐，拥抱幸福。弘一法师说：</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贪欲之人，无有厌足。</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baseline="30000" dirty="0">
                <a:solidFill>
                  <a:srgbClr val="FF0000"/>
                </a:solidFill>
                <a:latin typeface="楷体" panose="02010609060101010101" pitchFamily="49" charset="-122"/>
                <a:ea typeface="楷体" panose="02010609060101010101" pitchFamily="49" charset="-122"/>
              </a:rPr>
              <a:t>③</a:t>
            </a:r>
            <a:r>
              <a:rPr lang="zh-CN" altLang="zh-CN" sz="2800" b="1" dirty="0">
                <a:solidFill>
                  <a:srgbClr val="002060"/>
                </a:solidFill>
                <a:latin typeface="楷体" panose="02010609060101010101" pitchFamily="49" charset="-122"/>
                <a:ea typeface="楷体" panose="02010609060101010101" pitchFamily="49" charset="-122"/>
              </a:rPr>
              <a:t>欲望似毒，一旦入骨，便易不断膨胀，吞噬万物。</a:t>
            </a:r>
            <a:r>
              <a:rPr lang="zh-CN" altLang="zh-CN" sz="2800" b="1" baseline="30000" dirty="0">
                <a:solidFill>
                  <a:srgbClr val="FF0000"/>
                </a:solidFill>
                <a:latin typeface="楷体" panose="02010609060101010101" pitchFamily="49" charset="-122"/>
                <a:ea typeface="楷体" panose="02010609060101010101" pitchFamily="49" charset="-122"/>
              </a:rPr>
              <a:t>④</a:t>
            </a:r>
            <a:r>
              <a:rPr lang="zh-CN" altLang="zh-CN" sz="2800" b="1" dirty="0">
                <a:solidFill>
                  <a:srgbClr val="002060"/>
                </a:solidFill>
                <a:latin typeface="楷体" panose="02010609060101010101" pitchFamily="49" charset="-122"/>
                <a:ea typeface="楷体" panose="02010609060101010101" pitchFamily="49" charset="-122"/>
              </a:rPr>
              <a:t>只有将视野所及的个人得失看得淡一些、少一些，懂得知足，才能常怀幸福。正如魏晋名士嵇康，当挚友山涛欲邀其入仕时，对功名不持贪欲的他写下了《与山巨源绝交书》，只愿随性山林，饮酒啸傲。</a:t>
            </a:r>
            <a:r>
              <a:rPr lang="zh-CN" altLang="zh-CN" sz="2800" b="1" baseline="30000" dirty="0">
                <a:solidFill>
                  <a:srgbClr val="FF0000"/>
                </a:solidFill>
                <a:latin typeface="楷体" panose="02010609060101010101" pitchFamily="49" charset="-122"/>
                <a:ea typeface="楷体" panose="02010609060101010101" pitchFamily="49" charset="-122"/>
              </a:rPr>
              <a:t>⑤</a:t>
            </a:r>
            <a:r>
              <a:rPr lang="zh-CN" altLang="zh-CN" sz="2800" b="1" dirty="0">
                <a:solidFill>
                  <a:srgbClr val="002060"/>
                </a:solidFill>
                <a:latin typeface="楷体" panose="02010609060101010101" pitchFamily="49" charset="-122"/>
                <a:ea typeface="楷体" panose="02010609060101010101" pitchFamily="49" charset="-122"/>
              </a:rPr>
              <a:t>与之相对，初唐诗匠宋之问则因欲望过多而汲汲名利，不断钻营，最终身死人手，为天下笑。当</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目送归鸿</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千年传唱，当</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近乡情更怯</a:t>
            </a:r>
            <a:r>
              <a:rPr lang="en-US" altLang="zh-CN" sz="2800" b="1" dirty="0">
                <a:solidFill>
                  <a:srgbClr val="002060"/>
                </a:solidFill>
                <a:latin typeface="楷体" panose="02010609060101010101" pitchFamily="49" charset="-122"/>
                <a:ea typeface="楷体" panose="02010609060101010101" pitchFamily="49" charset="-122"/>
              </a:rPr>
              <a:t>”</a:t>
            </a:r>
            <a:r>
              <a:rPr lang="zh-CN" altLang="zh-CN" sz="2800" b="1" dirty="0">
                <a:solidFill>
                  <a:srgbClr val="002060"/>
                </a:solidFill>
                <a:latin typeface="楷体" panose="02010609060101010101" pitchFamily="49" charset="-122"/>
                <a:ea typeface="楷体" panose="02010609060101010101" pitchFamily="49" charset="-122"/>
              </a:rPr>
              <a:t>只遗绝响，</a:t>
            </a:r>
            <a:r>
              <a:rPr lang="zh-CN" altLang="zh-CN" sz="2800" b="1" baseline="30000" dirty="0">
                <a:solidFill>
                  <a:srgbClr val="FF0000"/>
                </a:solidFill>
                <a:latin typeface="楷体" panose="02010609060101010101" pitchFamily="49" charset="-122"/>
                <a:ea typeface="楷体" panose="02010609060101010101" pitchFamily="49" charset="-122"/>
              </a:rPr>
              <a:t>⑥</a:t>
            </a:r>
            <a:r>
              <a:rPr lang="zh-CN" altLang="zh-CN" sz="2800" b="1" dirty="0">
                <a:solidFill>
                  <a:srgbClr val="002060"/>
                </a:solidFill>
                <a:latin typeface="楷体" panose="02010609060101010101" pitchFamily="49" charset="-122"/>
                <a:ea typeface="楷体" panose="02010609060101010101" pitchFamily="49" charset="-122"/>
              </a:rPr>
              <a:t>我知道，只有注目一己得失的视野小了，幸福才会排闼而来。</a:t>
            </a:r>
            <a:endParaRPr lang="zh-CN" altLang="zh-CN" sz="2800" b="1" dirty="0">
              <a:solidFill>
                <a:srgbClr val="002060"/>
              </a:solidFill>
              <a:latin typeface="楷体" panose="02010609060101010101" pitchFamily="49" charset="-122"/>
              <a:ea typeface="楷体" panose="02010609060101010101" pitchFamily="49" charset="-122"/>
            </a:endParaRPr>
          </a:p>
        </p:txBody>
      </p:sp>
      <p:sp>
        <p:nvSpPr>
          <p:cNvPr id="2" name="矩形 1"/>
          <p:cNvSpPr/>
          <p:nvPr/>
        </p:nvSpPr>
        <p:spPr>
          <a:xfrm>
            <a:off x="7156691" y="273393"/>
            <a:ext cx="4616210" cy="954107"/>
          </a:xfrm>
          <a:prstGeom prst="rect">
            <a:avLst/>
          </a:prstGeom>
        </p:spPr>
        <p:txBody>
          <a:bodyPr wrap="square">
            <a:spAutoFit/>
          </a:bodyPr>
          <a:lstStyle/>
          <a:p>
            <a:r>
              <a:rPr lang="zh-CN" altLang="en-US" sz="2800" b="1" dirty="0">
                <a:solidFill>
                  <a:srgbClr val="006600"/>
                </a:solidFill>
                <a:latin typeface="宋体" panose="02010600030101010101" pitchFamily="2" charset="-122"/>
                <a:ea typeface="宋体" panose="02010600030101010101" pitchFamily="2" charset="-122"/>
              </a:rPr>
              <a:t>③引用名言警句，观点更有权威性，更有力度。</a:t>
            </a:r>
            <a:endParaRPr lang="en-US" altLang="zh-CN" sz="2800" b="1" dirty="0">
              <a:solidFill>
                <a:srgbClr val="006600"/>
              </a:solidFill>
              <a:latin typeface="宋体" panose="02010600030101010101" pitchFamily="2" charset="-122"/>
              <a:ea typeface="宋体" panose="02010600030101010101" pitchFamily="2" charset="-122"/>
            </a:endParaRPr>
          </a:p>
        </p:txBody>
      </p:sp>
      <p:sp>
        <p:nvSpPr>
          <p:cNvPr id="5" name="矩形 4"/>
          <p:cNvSpPr/>
          <p:nvPr/>
        </p:nvSpPr>
        <p:spPr>
          <a:xfrm>
            <a:off x="7156691" y="1544890"/>
            <a:ext cx="4616210" cy="954107"/>
          </a:xfrm>
          <a:prstGeom prst="rect">
            <a:avLst/>
          </a:prstGeom>
        </p:spPr>
        <p:txBody>
          <a:bodyPr wrap="square">
            <a:spAutoFit/>
          </a:bodyPr>
          <a:lstStyle/>
          <a:p>
            <a:r>
              <a:rPr lang="zh-CN" altLang="en-US" sz="2800" b="1" dirty="0">
                <a:solidFill>
                  <a:srgbClr val="006600"/>
                </a:solidFill>
                <a:latin typeface="宋体" panose="02010600030101010101" pitchFamily="2" charset="-122"/>
                <a:ea typeface="宋体" panose="02010600030101010101" pitchFamily="2" charset="-122"/>
              </a:rPr>
              <a:t>④简洁的比喻，态度鲜明，阐释“欲望”的危害性。</a:t>
            </a:r>
            <a:endParaRPr lang="zh-CN" altLang="en-US" sz="2800" dirty="0"/>
          </a:p>
        </p:txBody>
      </p:sp>
      <p:sp>
        <p:nvSpPr>
          <p:cNvPr id="7" name="矩形 6"/>
          <p:cNvSpPr/>
          <p:nvPr/>
        </p:nvSpPr>
        <p:spPr>
          <a:xfrm>
            <a:off x="7245181" y="3410813"/>
            <a:ext cx="4616210" cy="523220"/>
          </a:xfrm>
          <a:prstGeom prst="rect">
            <a:avLst/>
          </a:prstGeom>
        </p:spPr>
        <p:txBody>
          <a:bodyPr wrap="square">
            <a:spAutoFit/>
          </a:bodyPr>
          <a:lstStyle/>
          <a:p>
            <a:r>
              <a:rPr lang="zh-CN" altLang="en-US" sz="2800" b="1" dirty="0">
                <a:solidFill>
                  <a:srgbClr val="006600"/>
                </a:solidFill>
                <a:latin typeface="宋体" panose="02010600030101010101" pitchFamily="2" charset="-122"/>
                <a:ea typeface="宋体" panose="02010600030101010101" pitchFamily="2" charset="-122"/>
              </a:rPr>
              <a:t>⑤四字骈偶句，富于文采。</a:t>
            </a:r>
            <a:endParaRPr lang="zh-CN" altLang="en-US" sz="2800" dirty="0"/>
          </a:p>
        </p:txBody>
      </p:sp>
      <p:sp>
        <p:nvSpPr>
          <p:cNvPr id="9" name="矩形 8"/>
          <p:cNvSpPr/>
          <p:nvPr/>
        </p:nvSpPr>
        <p:spPr>
          <a:xfrm>
            <a:off x="7156691" y="4859372"/>
            <a:ext cx="4616210" cy="1384995"/>
          </a:xfrm>
          <a:prstGeom prst="rect">
            <a:avLst/>
          </a:prstGeom>
        </p:spPr>
        <p:txBody>
          <a:bodyPr wrap="square">
            <a:spAutoFit/>
          </a:bodyPr>
          <a:lstStyle/>
          <a:p>
            <a:r>
              <a:rPr lang="zh-CN" altLang="en-US" sz="2800" b="1" dirty="0">
                <a:solidFill>
                  <a:srgbClr val="006600"/>
                </a:solidFill>
                <a:latin typeface="宋体" panose="02010600030101010101" pitchFamily="2" charset="-122"/>
                <a:ea typeface="宋体" panose="02010600030101010101" pitchFamily="2" charset="-122"/>
              </a:rPr>
              <a:t>⑥化用诗句，和自己的论证语言结合自然，议论文的散文化。</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9099" y="132993"/>
            <a:ext cx="6457951" cy="6555641"/>
          </a:xfrm>
          <a:prstGeom prst="rect">
            <a:avLst/>
          </a:prstGeom>
        </p:spPr>
        <p:txBody>
          <a:bodyPr wrap="square">
            <a:spAutoFit/>
          </a:bodyPr>
          <a:lstStyle/>
          <a:p>
            <a:r>
              <a:rPr lang="en-US" altLang="zh-CN" sz="2800" b="1" dirty="0">
                <a:solidFill>
                  <a:srgbClr val="002060"/>
                </a:solidFill>
                <a:latin typeface="楷体" panose="02010609060101010101" pitchFamily="49" charset="-122"/>
                <a:ea typeface="楷体" panose="02010609060101010101" pitchFamily="49" charset="-122"/>
              </a:rPr>
              <a:t>    </a:t>
            </a:r>
            <a:r>
              <a:rPr lang="zh-CN" altLang="zh-CN" sz="2800" b="1" dirty="0">
                <a:solidFill>
                  <a:srgbClr val="002060"/>
                </a:solidFill>
                <a:latin typeface="楷体" panose="02010609060101010101" pitchFamily="49" charset="-122"/>
                <a:ea typeface="楷体" panose="02010609060101010101" pitchFamily="49" charset="-122"/>
              </a:rPr>
              <a:t>追求高远，望天涯路，方能拓宽格局，拥抱幸福。目光停驻之处，定是心之所向，只有在西风碧树中独上高楼，将视野落向值得追求的天涯尽处，</a:t>
            </a:r>
            <a:r>
              <a:rPr lang="zh-CN" altLang="zh-CN" sz="2800" b="1" baseline="30000" dirty="0">
                <a:solidFill>
                  <a:srgbClr val="FF0000"/>
                </a:solidFill>
                <a:latin typeface="楷体" panose="02010609060101010101" pitchFamily="49" charset="-122"/>
                <a:ea typeface="楷体" panose="02010609060101010101" pitchFamily="49" charset="-122"/>
              </a:rPr>
              <a:t>⑦</a:t>
            </a:r>
            <a:r>
              <a:rPr lang="zh-CN" altLang="zh-CN" sz="2800" b="1" dirty="0">
                <a:solidFill>
                  <a:srgbClr val="002060"/>
                </a:solidFill>
                <a:latin typeface="楷体" panose="02010609060101010101" pitchFamily="49" charset="-122"/>
                <a:ea typeface="楷体" panose="02010609060101010101" pitchFamily="49" charset="-122"/>
              </a:rPr>
              <a:t>我们的人生才能格局宽阔，展现价值。要像南仁东一般，将视野拓向宇宙真知，才能廿二春秋栉风沐雨，令窝凼洼谷醒天眼；要像黄大发一般，将视野拓向黎民苍生，才能卅六寒暑筚路蓝缕，换绝巘危崖通涓流；要像林俊德一般，将视野拓向家国民族，才能五十星霜深藏功名，教瀚海黄沙腾核云。</a:t>
            </a:r>
            <a:r>
              <a:rPr lang="zh-CN" altLang="zh-CN" sz="2800" b="1" baseline="30000" dirty="0">
                <a:solidFill>
                  <a:srgbClr val="FF0000"/>
                </a:solidFill>
                <a:latin typeface="楷体" panose="02010609060101010101" pitchFamily="49" charset="-122"/>
                <a:ea typeface="楷体" panose="02010609060101010101" pitchFamily="49" charset="-122"/>
              </a:rPr>
              <a:t>⑧</a:t>
            </a:r>
            <a:r>
              <a:rPr lang="zh-CN" altLang="zh-CN" sz="2800" b="1" dirty="0">
                <a:solidFill>
                  <a:srgbClr val="002060"/>
                </a:solidFill>
                <a:latin typeface="楷体" panose="02010609060101010101" pitchFamily="49" charset="-122"/>
                <a:ea typeface="楷体" panose="02010609060101010101" pitchFamily="49" charset="-122"/>
              </a:rPr>
              <a:t>我相信，当我们将视野投向真理、人民、国家之时，我们的人生之河才会越来越波澜壮阔，奔流澎湃。</a:t>
            </a:r>
            <a:r>
              <a:rPr lang="zh-CN" altLang="zh-CN" sz="2800" b="1" baseline="30000" dirty="0">
                <a:solidFill>
                  <a:srgbClr val="FF0000"/>
                </a:solidFill>
                <a:latin typeface="楷体" panose="02010609060101010101" pitchFamily="49" charset="-122"/>
                <a:ea typeface="楷体" panose="02010609060101010101" pitchFamily="49" charset="-122"/>
              </a:rPr>
              <a:t>⑨</a:t>
            </a:r>
            <a:endParaRPr lang="zh-CN" altLang="zh-CN" sz="2800" b="1" baseline="30000"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7264462" y="585552"/>
            <a:ext cx="3930521" cy="523220"/>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⑦化用诗句。</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7264462" y="1905164"/>
            <a:ext cx="3930521" cy="2677656"/>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⑧一组排比式举例，颇有气势读来酣畅淋漓。</a:t>
            </a:r>
            <a:endParaRPr lang="en-US" altLang="zh-CN" sz="2800" b="1" dirty="0">
              <a:solidFill>
                <a:srgbClr val="006600"/>
              </a:solidFill>
              <a:latin typeface="宋体" panose="02010600030101010101" pitchFamily="2" charset="-122"/>
              <a:ea typeface="宋体" panose="02010600030101010101" pitchFamily="2" charset="-122"/>
            </a:endParaRPr>
          </a:p>
          <a:p>
            <a:pPr lvl="0"/>
            <a:r>
              <a:rPr lang="zh-CN" altLang="en-US" sz="2800" b="1" dirty="0">
                <a:solidFill>
                  <a:srgbClr val="006600"/>
                </a:solidFill>
                <a:latin typeface="宋体" panose="02010600030101010101" pitchFamily="2" charset="-122"/>
                <a:ea typeface="宋体" panose="02010600030101010101" pitchFamily="2" charset="-122"/>
              </a:rPr>
              <a:t>成语的使用，用词简洁，意蕴丰富。</a:t>
            </a:r>
            <a:endParaRPr lang="en-US" altLang="zh-CN" sz="2800" b="1" dirty="0">
              <a:solidFill>
                <a:srgbClr val="006600"/>
              </a:solidFill>
              <a:latin typeface="宋体" panose="02010600030101010101" pitchFamily="2" charset="-122"/>
              <a:ea typeface="宋体" panose="02010600030101010101" pitchFamily="2" charset="-122"/>
            </a:endParaRPr>
          </a:p>
          <a:p>
            <a:pPr lvl="0"/>
            <a:r>
              <a:rPr lang="zh-CN" altLang="en-US" sz="2800" b="1" dirty="0">
                <a:solidFill>
                  <a:srgbClr val="006600"/>
                </a:solidFill>
                <a:latin typeface="宋体" panose="02010600030101010101" pitchFamily="2" charset="-122"/>
                <a:ea typeface="宋体" panose="02010600030101010101" pitchFamily="2" charset="-122"/>
              </a:rPr>
              <a:t>多四字短语，辞藻丰富，颇见语言功底。</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6" name="文本框 5"/>
          <p:cNvSpPr txBox="1"/>
          <p:nvPr/>
        </p:nvSpPr>
        <p:spPr>
          <a:xfrm>
            <a:off x="7264462" y="5056731"/>
            <a:ext cx="3930521" cy="954107"/>
          </a:xfrm>
          <a:prstGeom prst="rect">
            <a:avLst/>
          </a:prstGeom>
          <a:noFill/>
        </p:spPr>
        <p:txBody>
          <a:bodyPr wrap="square" rtlCol="0">
            <a:spAutoFit/>
          </a:bodyPr>
          <a:lstStyle/>
          <a:p>
            <a:r>
              <a:rPr lang="zh-CN" altLang="en-US" sz="2800" b="1" dirty="0">
                <a:solidFill>
                  <a:srgbClr val="006600"/>
                </a:solidFill>
                <a:latin typeface="宋体" panose="02010600030101010101" pitchFamily="2" charset="-122"/>
                <a:ea typeface="宋体" panose="02010600030101010101" pitchFamily="2" charset="-122"/>
              </a:rPr>
              <a:t>⑨比喻，生动说理，且有一定抒情意味。</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fade">
                                      <p:cBhvr>
                                        <p:cTn id="28" dur="1000"/>
                                        <p:tgtEl>
                                          <p:spTgt spid="8">
                                            <p:txEl>
                                              <p:pRg st="1" end="1"/>
                                            </p:txEl>
                                          </p:spTgt>
                                        </p:tgtEl>
                                      </p:cBhvr>
                                    </p:animEffect>
                                    <p:anim calcmode="lin" valueType="num">
                                      <p:cBhvr>
                                        <p:cTn id="2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1000"/>
                                        <p:tgtEl>
                                          <p:spTgt spid="8">
                                            <p:txEl>
                                              <p:pRg st="2" end="2"/>
                                            </p:txEl>
                                          </p:spTgt>
                                        </p:tgtEl>
                                      </p:cBhvr>
                                    </p:animEffect>
                                    <p:anim calcmode="lin" valueType="num">
                                      <p:cBhvr>
                                        <p:cTn id="36"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9099" y="132993"/>
            <a:ext cx="6457951" cy="523220"/>
          </a:xfrm>
          <a:prstGeom prst="rect">
            <a:avLst/>
          </a:prstGeom>
        </p:spPr>
        <p:txBody>
          <a:bodyPr wrap="square">
            <a:spAutoFit/>
          </a:bodyPr>
          <a:lstStyle/>
          <a:p>
            <a:r>
              <a:rPr lang="en-US" altLang="zh-CN" sz="2800" b="1" dirty="0">
                <a:solidFill>
                  <a:srgbClr val="002060"/>
                </a:solidFill>
                <a:latin typeface="楷体" panose="02010609060101010101" pitchFamily="49" charset="-122"/>
                <a:ea typeface="楷体" panose="02010609060101010101" pitchFamily="49" charset="-122"/>
              </a:rPr>
              <a:t>    </a:t>
            </a:r>
            <a:endParaRPr lang="zh-CN" altLang="zh-CN" sz="2800" b="1" baseline="30000"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7264463" y="908033"/>
            <a:ext cx="3930521" cy="954107"/>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⑩引用钱理群的警言，掷地有声，发人深思。</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7112063" y="3971349"/>
            <a:ext cx="3930521" cy="2246769"/>
          </a:xfrm>
          <a:prstGeom prst="rect">
            <a:avLst/>
          </a:prstGeom>
          <a:noFill/>
        </p:spPr>
        <p:txBody>
          <a:bodyPr wrap="square" rtlCol="0">
            <a:spAutoFit/>
          </a:bodyPr>
          <a:lstStyle/>
          <a:p>
            <a:r>
              <a:rPr lang="zh-CN" altLang="en-US" sz="2800" b="1" dirty="0">
                <a:solidFill>
                  <a:srgbClr val="006600"/>
                </a:solidFill>
                <a:latin typeface="宋体" panose="02010600030101010101" pitchFamily="2" charset="-122"/>
                <a:ea typeface="宋体" panose="02010600030101010101" pitchFamily="2" charset="-122"/>
              </a:rPr>
              <a:t>⑾仿写北岛</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回答</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的诗句，既生动，又坚决地指明当下青年该有的人生选择。语言有力。</a:t>
            </a:r>
            <a:endParaRPr lang="zh-CN" altLang="en-US" sz="2800" dirty="0"/>
          </a:p>
          <a:p>
            <a:pPr lvl="0"/>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2" name="矩形 1"/>
          <p:cNvSpPr/>
          <p:nvPr/>
        </p:nvSpPr>
        <p:spPr>
          <a:xfrm>
            <a:off x="419099" y="394603"/>
            <a:ext cx="6096000" cy="6001643"/>
          </a:xfrm>
          <a:prstGeom prst="rect">
            <a:avLst/>
          </a:prstGeom>
        </p:spPr>
        <p:txBody>
          <a:bodyPr>
            <a:spAutoFit/>
          </a:bodyPr>
          <a:lstStyle/>
          <a:p>
            <a:r>
              <a:rPr lang="zh-CN" altLang="en-US" sz="3200" b="1" dirty="0">
                <a:solidFill>
                  <a:srgbClr val="002060"/>
                </a:solidFill>
                <a:latin typeface="楷体" panose="02010609060101010101" pitchFamily="49" charset="-122"/>
                <a:ea typeface="楷体" panose="02010609060101010101" pitchFamily="49" charset="-122"/>
              </a:rPr>
              <a:t>    揆诸现实，对于我们当代青年人来说，更应将减少欲望与追求高远二者兼顾。一方面，不当北大钱理群教授口中的只将视野落向私利、“何厌之有”的“精致的利己主义者”，</a:t>
            </a:r>
            <a:r>
              <a:rPr lang="zh-CN" altLang="en-US" sz="3200" b="1" baseline="30000" dirty="0">
                <a:solidFill>
                  <a:srgbClr val="FF0000"/>
                </a:solidFill>
                <a:latin typeface="楷体" panose="02010609060101010101" pitchFamily="49" charset="-122"/>
                <a:ea typeface="楷体" panose="02010609060101010101" pitchFamily="49" charset="-122"/>
              </a:rPr>
              <a:t>⑩</a:t>
            </a:r>
            <a:r>
              <a:rPr lang="zh-CN" altLang="en-US" sz="3200" b="1" dirty="0">
                <a:solidFill>
                  <a:srgbClr val="002060"/>
                </a:solidFill>
                <a:latin typeface="楷体" panose="02010609060101010101" pitchFamily="49" charset="-122"/>
                <a:ea typeface="楷体" panose="02010609060101010101" pitchFamily="49" charset="-122"/>
              </a:rPr>
              <a:t>而要降低私欲，知足常乐。另一方面，要在确立人生追求之时让视野扩展到对社会、时代有益的天地中去。只有这样，才能真正获得幸福，毕竟，追求是追求者的通行证，贪婪是贪婪者的墓志铭。</a:t>
            </a:r>
            <a:r>
              <a:rPr lang="zh-CN" altLang="en-US" sz="3200" b="1" baseline="30000" dirty="0">
                <a:solidFill>
                  <a:srgbClr val="FF0000"/>
                </a:solidFill>
                <a:latin typeface="楷体" panose="02010609060101010101" pitchFamily="49" charset="-122"/>
                <a:ea typeface="楷体" panose="02010609060101010101" pitchFamily="49" charset="-122"/>
              </a:rPr>
              <a:t>⑾ </a:t>
            </a:r>
            <a:endParaRPr lang="zh-CN" altLang="en-US" sz="3200" b="1" baseline="300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9099" y="132993"/>
            <a:ext cx="6457951" cy="523220"/>
          </a:xfrm>
          <a:prstGeom prst="rect">
            <a:avLst/>
          </a:prstGeom>
        </p:spPr>
        <p:txBody>
          <a:bodyPr wrap="square">
            <a:spAutoFit/>
          </a:bodyPr>
          <a:lstStyle/>
          <a:p>
            <a:r>
              <a:rPr lang="en-US" altLang="zh-CN" sz="2800" b="1" dirty="0">
                <a:solidFill>
                  <a:srgbClr val="002060"/>
                </a:solidFill>
                <a:latin typeface="楷体" panose="02010609060101010101" pitchFamily="49" charset="-122"/>
                <a:ea typeface="楷体" panose="02010609060101010101" pitchFamily="49" charset="-122"/>
              </a:rPr>
              <a:t>    </a:t>
            </a:r>
            <a:endParaRPr lang="zh-CN" altLang="zh-CN" sz="2800" b="1" baseline="30000"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6130988" y="394603"/>
            <a:ext cx="4927537" cy="954107"/>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⑿引用</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知北游</a:t>
            </a:r>
            <a:r>
              <a:rPr lang="en-US" altLang="zh-CN" sz="2800" b="1" dirty="0">
                <a:solidFill>
                  <a:srgbClr val="006600"/>
                </a:solidFill>
                <a:latin typeface="宋体" panose="02010600030101010101" pitchFamily="2" charset="-122"/>
                <a:ea typeface="宋体" panose="02010600030101010101" pitchFamily="2" charset="-122"/>
              </a:rPr>
              <a:t>》</a:t>
            </a:r>
            <a:r>
              <a:rPr lang="zh-CN" altLang="en-US" sz="2800" b="1" dirty="0">
                <a:solidFill>
                  <a:srgbClr val="006600"/>
                </a:solidFill>
                <a:latin typeface="宋体" panose="02010600030101010101" pitchFamily="2" charset="-122"/>
                <a:ea typeface="宋体" panose="02010600030101010101" pitchFamily="2" charset="-122"/>
              </a:rPr>
              <a:t>的句子，既有哲思，又充满深情的感叹。</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8" name="文本框 7"/>
          <p:cNvSpPr txBox="1"/>
          <p:nvPr/>
        </p:nvSpPr>
        <p:spPr>
          <a:xfrm>
            <a:off x="6130988" y="2005935"/>
            <a:ext cx="4927537" cy="1384995"/>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⒀反问句，发人深省，更强烈地、态度鲜明地表明自己人生价值的选择方向。</a:t>
            </a:r>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2" name="矩形 1"/>
          <p:cNvSpPr/>
          <p:nvPr/>
        </p:nvSpPr>
        <p:spPr>
          <a:xfrm>
            <a:off x="561974" y="271958"/>
            <a:ext cx="4781551" cy="6022161"/>
          </a:xfrm>
          <a:prstGeom prst="rect">
            <a:avLst/>
          </a:prstGeom>
        </p:spPr>
        <p:txBody>
          <a:bodyPr wrap="square">
            <a:spAutoFit/>
          </a:bodyPr>
          <a:lstStyle/>
          <a:p>
            <a:r>
              <a:rPr lang="zh-CN" altLang="en-US" sz="2800" b="1" dirty="0">
                <a:solidFill>
                  <a:srgbClr val="002060"/>
                </a:solidFill>
                <a:latin typeface="楷体" panose="02010609060101010101" pitchFamily="49" charset="-122"/>
                <a:ea typeface="楷体" panose="02010609060101010101" pitchFamily="49" charset="-122"/>
              </a:rPr>
              <a:t>    庄子云：“人生天地之间，若白驹过隙，忽然而已。”</a:t>
            </a:r>
            <a:r>
              <a:rPr lang="zh-CN" altLang="en-US" sz="3200" b="1" baseline="30000" dirty="0">
                <a:solidFill>
                  <a:srgbClr val="FF0000"/>
                </a:solidFill>
                <a:latin typeface="楷体" panose="02010609060101010101" pitchFamily="49" charset="-122"/>
                <a:ea typeface="楷体" panose="02010609060101010101" pitchFamily="49" charset="-122"/>
              </a:rPr>
              <a:t>⑿</a:t>
            </a:r>
            <a:r>
              <a:rPr lang="zh-CN" altLang="en-US" sz="2800" b="1" dirty="0">
                <a:solidFill>
                  <a:srgbClr val="002060"/>
                </a:solidFill>
                <a:latin typeface="楷体" panose="02010609060101010101" pitchFamily="49" charset="-122"/>
                <a:ea typeface="楷体" panose="02010609060101010101" pitchFamily="49" charset="-122"/>
              </a:rPr>
              <a:t>我们一生的时光仅是造物主的短暂恩赐，那在这忽如远行客的飘忽岁月中，又何必让视野中只有欲望、没有追求呢？</a:t>
            </a:r>
            <a:r>
              <a:rPr lang="zh-CN" altLang="en-US" sz="3200" b="1" baseline="30000" dirty="0">
                <a:solidFill>
                  <a:srgbClr val="FF0000"/>
                </a:solidFill>
                <a:latin typeface="楷体" panose="02010609060101010101" pitchFamily="49" charset="-122"/>
                <a:ea typeface="楷体" panose="02010609060101010101" pitchFamily="49" charset="-122"/>
              </a:rPr>
              <a:t>⒀</a:t>
            </a:r>
            <a:r>
              <a:rPr lang="zh-CN" altLang="en-US" sz="2800" b="1" dirty="0">
                <a:solidFill>
                  <a:srgbClr val="002060"/>
                </a:solidFill>
                <a:latin typeface="楷体" panose="02010609060101010101" pitchFamily="49" charset="-122"/>
                <a:ea typeface="楷体" panose="02010609060101010101" pitchFamily="49" charset="-122"/>
              </a:rPr>
              <a:t>而我，则愿意在自己的平凡的命途中，知足知止，不胀私欲；追求理想，不仄格局，最终让人生之旅山长水阔，幸福花繁。</a:t>
            </a:r>
            <a:r>
              <a:rPr lang="zh-CN" altLang="en-US" sz="3200" b="1" baseline="30000" dirty="0">
                <a:solidFill>
                  <a:srgbClr val="FF0000"/>
                </a:solidFill>
                <a:latin typeface="楷体" panose="02010609060101010101" pitchFamily="49" charset="-122"/>
                <a:ea typeface="楷体" panose="02010609060101010101" pitchFamily="49" charset="-122"/>
              </a:rPr>
              <a:t>⒁</a:t>
            </a:r>
            <a:endParaRPr lang="zh-CN" altLang="en-US" sz="3200" b="1" baseline="30000"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002060"/>
                </a:solidFill>
                <a:latin typeface="楷体" panose="02010609060101010101" pitchFamily="49" charset="-122"/>
                <a:ea typeface="楷体" panose="02010609060101010101" pitchFamily="49" charset="-122"/>
              </a:rPr>
              <a:t>    既有天涯堪瞩眄，何须得丧入眸光。</a:t>
            </a:r>
            <a:r>
              <a:rPr lang="zh-CN" altLang="en-US" sz="3200" b="1" baseline="30000" dirty="0">
                <a:solidFill>
                  <a:srgbClr val="FF0000"/>
                </a:solidFill>
                <a:latin typeface="楷体" panose="02010609060101010101" pitchFamily="49" charset="-122"/>
                <a:ea typeface="楷体" panose="02010609060101010101" pitchFamily="49" charset="-122"/>
              </a:rPr>
              <a:t>⒂</a:t>
            </a:r>
            <a:endParaRPr lang="zh-CN" altLang="en-US" sz="3200" b="1" baseline="30000" dirty="0">
              <a:solidFill>
                <a:srgbClr val="FF0000"/>
              </a:solidFill>
              <a:latin typeface="楷体" panose="02010609060101010101" pitchFamily="49" charset="-122"/>
              <a:ea typeface="楷体" panose="02010609060101010101" pitchFamily="49" charset="-122"/>
            </a:endParaRPr>
          </a:p>
          <a:p>
            <a:endParaRPr lang="zh-CN" altLang="en-US" sz="3200" b="1" baseline="30000"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6245288" y="3679532"/>
            <a:ext cx="4660837" cy="1384995"/>
          </a:xfrm>
          <a:prstGeom prst="rect">
            <a:avLst/>
          </a:prstGeom>
          <a:noFill/>
        </p:spPr>
        <p:txBody>
          <a:bodyPr wrap="square" rtlCol="0">
            <a:spAutoFit/>
          </a:bodyPr>
          <a:lstStyle/>
          <a:p>
            <a:r>
              <a:rPr lang="zh-CN" altLang="en-US" sz="2800" b="1" dirty="0">
                <a:solidFill>
                  <a:srgbClr val="006600"/>
                </a:solidFill>
                <a:latin typeface="宋体" panose="02010600030101010101" pitchFamily="2" charset="-122"/>
                <a:ea typeface="宋体" panose="02010600030101010101" pitchFamily="2" charset="-122"/>
              </a:rPr>
              <a:t>⒁四字短语连用，节奏鲜明，语言简要。</a:t>
            </a:r>
            <a:endParaRPr lang="zh-CN" altLang="en-US" sz="2800" dirty="0"/>
          </a:p>
          <a:p>
            <a:pPr lvl="0"/>
            <a:endParaRPr lang="zh-CN" altLang="zh-CN" sz="2800" b="1" dirty="0">
              <a:solidFill>
                <a:srgbClr val="006600"/>
              </a:solidFill>
              <a:latin typeface="宋体" panose="02010600030101010101" pitchFamily="2" charset="-122"/>
              <a:ea typeface="宋体" panose="02010600030101010101" pitchFamily="2" charset="-122"/>
            </a:endParaRPr>
          </a:p>
        </p:txBody>
      </p:sp>
      <p:sp>
        <p:nvSpPr>
          <p:cNvPr id="9" name="文本框 8"/>
          <p:cNvSpPr txBox="1"/>
          <p:nvPr/>
        </p:nvSpPr>
        <p:spPr>
          <a:xfrm>
            <a:off x="6245288" y="5064527"/>
            <a:ext cx="3930521" cy="954107"/>
          </a:xfrm>
          <a:prstGeom prst="rect">
            <a:avLst/>
          </a:prstGeom>
          <a:noFill/>
        </p:spPr>
        <p:txBody>
          <a:bodyPr wrap="square" rtlCol="0">
            <a:spAutoFit/>
          </a:bodyPr>
          <a:lstStyle/>
          <a:p>
            <a:pPr lvl="0"/>
            <a:r>
              <a:rPr lang="zh-CN" altLang="en-US" sz="2800" b="1" dirty="0">
                <a:solidFill>
                  <a:srgbClr val="006600"/>
                </a:solidFill>
                <a:latin typeface="宋体" panose="02010600030101010101" pitchFamily="2" charset="-122"/>
                <a:ea typeface="宋体" panose="02010600030101010101" pitchFamily="2" charset="-122"/>
              </a:rPr>
              <a:t>⒂七言诗句收束全文，富有理趣，简洁有力。</a:t>
            </a:r>
            <a:endParaRPr lang="zh-CN" altLang="zh-CN" sz="2800" b="1" dirty="0">
              <a:solidFill>
                <a:srgbClr val="0066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1000"/>
                                        <p:tgtEl>
                                          <p:spTgt spid="7">
                                            <p:txEl>
                                              <p:pRg st="0" end="0"/>
                                            </p:txEl>
                                          </p:spTgt>
                                        </p:tgtEl>
                                      </p:cBhvr>
                                    </p:animEffect>
                                    <p:anim calcmode="lin" valueType="num">
                                      <p:cBhvr>
                                        <p:cTn id="2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1000"/>
                                        <p:tgtEl>
                                          <p:spTgt spid="9">
                                            <p:txEl>
                                              <p:pRg st="0" end="0"/>
                                            </p:txEl>
                                          </p:spTgt>
                                        </p:tgtEl>
                                      </p:cBhvr>
                                    </p:animEffect>
                                    <p:anim calcmode="lin" valueType="num">
                                      <p:cBhvr>
                                        <p:cTn id="36"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2"/>
          <p:cNvSpPr>
            <a:spLocks noGrp="1"/>
          </p:cNvSpPr>
          <p:nvPr>
            <p:ph type="ctrTitle"/>
          </p:nvPr>
        </p:nvSpPr>
        <p:spPr>
          <a:xfrm>
            <a:off x="2952750" y="1431925"/>
            <a:ext cx="8066088" cy="3036888"/>
          </a:xfrm>
        </p:spPr>
        <p:txBody>
          <a:bodyPr/>
          <a:lstStyle/>
          <a:p>
            <a:r>
              <a:rPr lang="zh-CN" altLang="en-US" dirty="0"/>
              <a:t>谢谢观看！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178262" y="2244471"/>
            <a:ext cx="7835476" cy="1308354"/>
          </a:xfrm>
        </p:spPr>
        <p:txBody>
          <a:bodyPr>
            <a:normAutofit/>
          </a:bodyPr>
          <a:lstStyle/>
          <a:p>
            <a:r>
              <a:rPr lang="zh-CN" altLang="en-US" sz="4800" dirty="0"/>
              <a:t>议论文语言的要求是什么？</a:t>
            </a:r>
            <a:endParaRPr lang="zh-CN" altLang="en-US" sz="4800" dirty="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rmAutofit/>
          </a:bodyPr>
          <a:lstStyle/>
          <a:p>
            <a:pPr marL="685800" indent="-685800">
              <a:buFont typeface="Wingdings" panose="05000000000000000000" pitchFamily="2" charset="2"/>
              <a:buChar char="l"/>
            </a:pPr>
            <a:r>
              <a:rPr lang="zh-CN" altLang="en-US" sz="4800" b="1" dirty="0">
                <a:effectLst>
                  <a:outerShdw blurRad="38100" dist="38100" dir="2700000" algn="tl">
                    <a:srgbClr val="000000">
                      <a:alpha val="43137"/>
                    </a:srgbClr>
                  </a:outerShdw>
                </a:effectLst>
              </a:rPr>
              <a:t> 议论文语言的要求</a:t>
            </a:r>
            <a:endParaRPr lang="zh-CN" altLang="en-US" sz="4800" b="1" dirty="0">
              <a:effectLst>
                <a:outerShdw blurRad="38100" dist="38100" dir="2700000" algn="tl">
                  <a:srgbClr val="000000">
                    <a:alpha val="43137"/>
                  </a:srgbClr>
                </a:outerShdw>
              </a:effectLst>
            </a:endParaRPr>
          </a:p>
        </p:txBody>
      </p:sp>
      <p:sp>
        <p:nvSpPr>
          <p:cNvPr id="3" name="内容占位符 5"/>
          <p:cNvSpPr txBox="1"/>
          <p:nvPr/>
        </p:nvSpPr>
        <p:spPr>
          <a:xfrm>
            <a:off x="1543050" y="2530221"/>
            <a:ext cx="3752850" cy="255270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9pPr>
          </a:lstStyle>
          <a:p>
            <a:pPr>
              <a:buFont typeface="Wingdings" panose="05000000000000000000" pitchFamily="2" charset="2"/>
              <a:buChar char="l"/>
            </a:pPr>
            <a:r>
              <a:rPr lang="en-US" altLang="zh-CN" sz="4400" b="1" dirty="0">
                <a:solidFill>
                  <a:srgbClr val="002060"/>
                </a:solidFill>
                <a:latin typeface="+mn-ea"/>
              </a:rPr>
              <a:t>  </a:t>
            </a:r>
            <a:r>
              <a:rPr lang="zh-CN" altLang="en-US" sz="4400" dirty="0">
                <a:solidFill>
                  <a:srgbClr val="002060"/>
                </a:solidFill>
                <a:latin typeface="+mn-ea"/>
              </a:rPr>
              <a:t>准确、严谨</a:t>
            </a:r>
            <a:endParaRPr lang="en-US" altLang="zh-CN" sz="4400" dirty="0">
              <a:solidFill>
                <a:srgbClr val="002060"/>
              </a:solidFill>
              <a:latin typeface="+mn-ea"/>
            </a:endParaRPr>
          </a:p>
          <a:p>
            <a:pPr>
              <a:buFont typeface="Wingdings" panose="05000000000000000000" pitchFamily="2" charset="2"/>
              <a:buChar char="l"/>
            </a:pPr>
            <a:r>
              <a:rPr lang="en-US" altLang="zh-CN" sz="4400" dirty="0">
                <a:solidFill>
                  <a:srgbClr val="002060"/>
                </a:solidFill>
                <a:latin typeface="+mn-ea"/>
              </a:rPr>
              <a:t>  </a:t>
            </a:r>
            <a:r>
              <a:rPr lang="zh-CN" altLang="en-US" sz="4400" dirty="0">
                <a:solidFill>
                  <a:srgbClr val="002060"/>
                </a:solidFill>
                <a:latin typeface="+mn-ea"/>
              </a:rPr>
              <a:t>简洁、鲜明</a:t>
            </a:r>
            <a:endParaRPr lang="en-US" altLang="zh-CN" sz="4400" dirty="0">
              <a:solidFill>
                <a:srgbClr val="002060"/>
              </a:solidFill>
              <a:latin typeface="+mn-ea"/>
            </a:endParaRPr>
          </a:p>
          <a:p>
            <a:pPr>
              <a:buFont typeface="Wingdings" panose="05000000000000000000" pitchFamily="2" charset="2"/>
              <a:buChar char="l"/>
            </a:pPr>
            <a:r>
              <a:rPr lang="en-US" altLang="zh-CN" sz="4400" dirty="0">
                <a:solidFill>
                  <a:srgbClr val="002060"/>
                </a:solidFill>
                <a:latin typeface="+mn-ea"/>
              </a:rPr>
              <a:t>  </a:t>
            </a:r>
            <a:r>
              <a:rPr lang="zh-CN" altLang="en-US" sz="4400" dirty="0">
                <a:solidFill>
                  <a:srgbClr val="002060"/>
                </a:solidFill>
                <a:latin typeface="+mn-ea"/>
              </a:rPr>
              <a:t>生动、有力</a:t>
            </a:r>
            <a:endParaRPr lang="en-US" altLang="zh-CN" sz="4400" dirty="0">
              <a:solidFill>
                <a:srgbClr val="002060"/>
              </a:solidFill>
              <a:latin typeface="+mn-ea"/>
            </a:endParaRPr>
          </a:p>
          <a:p>
            <a:endParaRPr lang="en-US" altLang="zh-CN" sz="4000" b="1" dirty="0">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039151" y="2887980"/>
            <a:ext cx="10152849" cy="1082040"/>
          </a:xfrm>
        </p:spPr>
        <p:txBody>
          <a:bodyPr>
            <a:noAutofit/>
          </a:bodyPr>
          <a:lstStyle/>
          <a:p>
            <a:r>
              <a:rPr lang="zh-CN" altLang="en-US" sz="6000" b="1" dirty="0">
                <a:latin typeface="黑体" panose="02010609060101010101" charset="-122"/>
                <a:ea typeface="黑体" panose="02010609060101010101" charset="-122"/>
              </a:rPr>
              <a:t>如何让议论文语言出彩？</a:t>
            </a:r>
            <a:br>
              <a:rPr lang="en-US" altLang="zh-CN" sz="6000" b="1" dirty="0">
                <a:latin typeface="黑体" panose="02010609060101010101" charset="-122"/>
                <a:ea typeface="黑体" panose="02010609060101010101" charset="-122"/>
              </a:rPr>
            </a:br>
            <a:br>
              <a:rPr lang="en-US" altLang="zh-CN" sz="4400" b="1" dirty="0">
                <a:latin typeface="黑体" panose="02010609060101010101" charset="-122"/>
                <a:ea typeface="黑体" panose="02010609060101010101" charset="-122"/>
              </a:rPr>
            </a:br>
            <a:endParaRPr lang="zh-CN" altLang="en-US" sz="3600" b="1" dirty="0">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rmAutofit/>
          </a:bodyPr>
          <a:lstStyle/>
          <a:p>
            <a:pPr marL="685800" indent="-685800">
              <a:buFont typeface="Wingdings" panose="05000000000000000000" pitchFamily="2" charset="2"/>
              <a:buChar char="l"/>
            </a:pPr>
            <a:r>
              <a:rPr lang="zh-CN" altLang="en-US" sz="4800" b="1" dirty="0">
                <a:effectLst>
                  <a:outerShdw blurRad="38100" dist="38100" dir="2700000" algn="tl">
                    <a:srgbClr val="000000">
                      <a:alpha val="43137"/>
                    </a:srgbClr>
                  </a:outerShdw>
                </a:effectLst>
              </a:rPr>
              <a:t> 议论文语言出彩的方法</a:t>
            </a:r>
            <a:endParaRPr lang="zh-CN" altLang="en-US" sz="4800" b="1" dirty="0">
              <a:effectLst>
                <a:outerShdw blurRad="38100" dist="38100" dir="2700000" algn="tl">
                  <a:srgbClr val="000000">
                    <a:alpha val="43137"/>
                  </a:srgbClr>
                </a:outerShdw>
              </a:effectLst>
            </a:endParaRPr>
          </a:p>
        </p:txBody>
      </p:sp>
      <p:sp>
        <p:nvSpPr>
          <p:cNvPr id="3" name="内容占位符 5"/>
          <p:cNvSpPr txBox="1"/>
          <p:nvPr/>
        </p:nvSpPr>
        <p:spPr>
          <a:xfrm>
            <a:off x="1543050" y="2530221"/>
            <a:ext cx="3752850" cy="2552700"/>
          </a:xfrm>
          <a:prstGeom prst="rect">
            <a:avLst/>
          </a:prstGeom>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None/>
              <a:defRPr sz="1400" kern="1200">
                <a:solidFill>
                  <a:schemeClr val="tx1">
                    <a:tint val="75000"/>
                  </a:schemeClr>
                </a:solidFill>
                <a:latin typeface="+mn-lt"/>
                <a:ea typeface="+mn-ea"/>
                <a:cs typeface="+mn-cs"/>
              </a:defRPr>
            </a:lvl9pPr>
          </a:lstStyle>
          <a:p>
            <a:pPr>
              <a:buFont typeface="Wingdings" panose="05000000000000000000" pitchFamily="2" charset="2"/>
              <a:buChar char="l"/>
            </a:pPr>
            <a:r>
              <a:rPr lang="en-US" altLang="zh-CN" sz="4400" b="1" dirty="0">
                <a:latin typeface="+mn-ea"/>
              </a:rPr>
              <a:t>  </a:t>
            </a:r>
            <a:r>
              <a:rPr lang="zh-CN" altLang="en-US" sz="4400" dirty="0">
                <a:latin typeface="+mn-ea"/>
              </a:rPr>
              <a:t>用词方面</a:t>
            </a:r>
            <a:endParaRPr lang="en-US" altLang="zh-CN" sz="4400" dirty="0">
              <a:latin typeface="+mn-ea"/>
            </a:endParaRPr>
          </a:p>
          <a:p>
            <a:pPr>
              <a:buFont typeface="Wingdings" panose="05000000000000000000" pitchFamily="2" charset="2"/>
              <a:buChar char="l"/>
            </a:pPr>
            <a:r>
              <a:rPr lang="en-US" altLang="zh-CN" sz="4400" dirty="0">
                <a:latin typeface="+mn-ea"/>
              </a:rPr>
              <a:t>  </a:t>
            </a:r>
            <a:r>
              <a:rPr lang="zh-CN" altLang="en-US" sz="4400" dirty="0">
                <a:latin typeface="+mn-ea"/>
              </a:rPr>
              <a:t>修辞方面</a:t>
            </a:r>
            <a:endParaRPr lang="en-US" altLang="zh-CN" sz="4400" dirty="0">
              <a:latin typeface="+mn-ea"/>
            </a:endParaRPr>
          </a:p>
          <a:p>
            <a:pPr>
              <a:buFont typeface="Wingdings" panose="05000000000000000000" pitchFamily="2" charset="2"/>
              <a:buChar char="l"/>
            </a:pPr>
            <a:r>
              <a:rPr lang="en-US" altLang="zh-CN" sz="4400" dirty="0">
                <a:latin typeface="+mn-ea"/>
              </a:rPr>
              <a:t>  </a:t>
            </a:r>
            <a:r>
              <a:rPr lang="zh-CN" altLang="en-US" sz="4400" dirty="0">
                <a:latin typeface="+mn-ea"/>
              </a:rPr>
              <a:t>句式方面</a:t>
            </a:r>
            <a:endParaRPr lang="en-US" altLang="zh-CN" sz="4400" dirty="0">
              <a:latin typeface="+mn-ea"/>
            </a:endParaRPr>
          </a:p>
          <a:p>
            <a:pPr>
              <a:buFont typeface="Wingdings" panose="05000000000000000000" pitchFamily="2" charset="2"/>
              <a:buChar char="l"/>
            </a:pPr>
            <a:r>
              <a:rPr lang="zh-CN" altLang="en-US" sz="4400" dirty="0">
                <a:latin typeface="+mn-ea"/>
              </a:rPr>
              <a:t>  表达方式</a:t>
            </a:r>
            <a:endParaRPr lang="en-US" altLang="zh-CN" sz="4400" dirty="0">
              <a:latin typeface="+mn-ea"/>
            </a:endParaRPr>
          </a:p>
          <a:p>
            <a:endParaRPr lang="en-US" altLang="zh-CN" sz="4000" b="1" dirty="0">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50377" y="463467"/>
            <a:ext cx="11043595" cy="5931065"/>
          </a:xfrm>
        </p:spPr>
        <p:txBody>
          <a:bodyPr>
            <a:normAutofit/>
          </a:bodyPr>
          <a:lstStyle/>
          <a:p>
            <a:pPr lvl="0">
              <a:buFont typeface="Wingdings" panose="05000000000000000000" pitchFamily="2" charset="2"/>
              <a:buChar char="l"/>
            </a:pPr>
            <a:r>
              <a:rPr lang="en-US" altLang="zh-CN" sz="4800" b="1" dirty="0">
                <a:solidFill>
                  <a:schemeClr val="tx1"/>
                </a:solidFill>
                <a:latin typeface="+mj-ea"/>
                <a:ea typeface="+mj-ea"/>
              </a:rPr>
              <a:t> </a:t>
            </a:r>
            <a:r>
              <a:rPr lang="zh-CN" altLang="en-US" sz="4800" b="1" dirty="0">
                <a:latin typeface="+mj-ea"/>
                <a:ea typeface="+mj-ea"/>
              </a:rPr>
              <a:t>用词方面</a:t>
            </a:r>
            <a:endParaRPr lang="en-US" altLang="zh-CN" sz="4800" b="1" dirty="0">
              <a:latin typeface="+mj-ea"/>
              <a:ea typeface="+mj-ea"/>
            </a:endParaRPr>
          </a:p>
          <a:p>
            <a:pPr marL="0" lvl="0" indent="0">
              <a:buNone/>
            </a:pPr>
            <a:endParaRPr lang="en-US" altLang="zh-CN" sz="4400" b="1" dirty="0">
              <a:solidFill>
                <a:schemeClr val="tx1"/>
              </a:solidFill>
              <a:latin typeface="宋体" panose="02010600030101010101" pitchFamily="2" charset="-122"/>
              <a:ea typeface="宋体" panose="02010600030101010101" pitchFamily="2" charset="-122"/>
            </a:endParaRPr>
          </a:p>
          <a:p>
            <a:pPr lvl="2">
              <a:buFont typeface="Wingdings" panose="05000000000000000000" pitchFamily="2" charset="2"/>
              <a:buChar char="l"/>
            </a:pPr>
            <a:r>
              <a:rPr lang="zh-CN" altLang="en-US" sz="4300" b="1" dirty="0">
                <a:latin typeface="宋体" panose="02010600030101010101" pitchFamily="2" charset="-122"/>
                <a:ea typeface="宋体" panose="02010600030101010101" pitchFamily="2" charset="-122"/>
              </a:rPr>
              <a:t> 成语</a:t>
            </a:r>
            <a:endParaRPr lang="en-US" altLang="zh-CN" sz="4400" b="1" dirty="0">
              <a:latin typeface="宋体" panose="02010600030101010101" pitchFamily="2" charset="-122"/>
              <a:ea typeface="宋体" panose="02010600030101010101" pitchFamily="2" charset="-122"/>
            </a:endParaRPr>
          </a:p>
          <a:p>
            <a:pPr marL="0" lvl="0" indent="0">
              <a:buNone/>
            </a:pPr>
            <a:r>
              <a:rPr lang="zh-CN" altLang="en-US" sz="3600" b="1" dirty="0">
                <a:solidFill>
                  <a:srgbClr val="002060"/>
                </a:solidFill>
                <a:latin typeface="宋体" panose="02010600030101010101" pitchFamily="2" charset="-122"/>
                <a:ea typeface="宋体" panose="02010600030101010101" pitchFamily="2" charset="-122"/>
              </a:rPr>
              <a:t>例一：</a:t>
            </a:r>
            <a:endParaRPr lang="en-US" altLang="zh-CN" sz="3600" b="1" dirty="0">
              <a:solidFill>
                <a:srgbClr val="002060"/>
              </a:solidFill>
              <a:latin typeface="宋体" panose="02010600030101010101" pitchFamily="2" charset="-122"/>
              <a:ea typeface="宋体" panose="02010600030101010101" pitchFamily="2" charset="-122"/>
            </a:endParaRPr>
          </a:p>
          <a:p>
            <a:pPr marL="0" lvl="0" indent="0">
              <a:buNone/>
            </a:pPr>
            <a:endParaRPr lang="en-US" altLang="zh-CN" sz="3600" b="1" dirty="0">
              <a:solidFill>
                <a:srgbClr val="002060"/>
              </a:solidFill>
              <a:latin typeface="宋体" panose="02010600030101010101" pitchFamily="2" charset="-122"/>
              <a:ea typeface="宋体" panose="02010600030101010101" pitchFamily="2" charset="-122"/>
            </a:endParaRPr>
          </a:p>
          <a:p>
            <a:pPr lvl="1"/>
            <a:r>
              <a:rPr lang="zh-CN" altLang="zh-CN" sz="3700" b="1" dirty="0">
                <a:solidFill>
                  <a:srgbClr val="0070C0"/>
                </a:solidFill>
                <a:latin typeface="楷体" panose="02010609060101010101" pitchFamily="49" charset="-122"/>
                <a:ea typeface="楷体" panose="02010609060101010101" pitchFamily="49" charset="-122"/>
              </a:rPr>
              <a:t>“一叶知秋”</a:t>
            </a:r>
            <a:r>
              <a:rPr lang="zh-CN" altLang="zh-CN" sz="3200" b="1" dirty="0">
                <a:solidFill>
                  <a:srgbClr val="0070C0"/>
                </a:solidFill>
                <a:latin typeface="楷体" panose="02010609060101010101" pitchFamily="49" charset="-122"/>
                <a:ea typeface="楷体" panose="02010609060101010101" pitchFamily="49" charset="-122"/>
              </a:rPr>
              <a:t>（</a:t>
            </a:r>
            <a:r>
              <a:rPr lang="en-US" altLang="zh-CN" sz="3200" b="1" dirty="0">
                <a:solidFill>
                  <a:srgbClr val="0070C0"/>
                </a:solidFill>
                <a:latin typeface="楷体" panose="02010609060101010101" pitchFamily="49" charset="-122"/>
                <a:ea typeface="楷体" panose="02010609060101010101" pitchFamily="49" charset="-122"/>
              </a:rPr>
              <a:t>2013</a:t>
            </a:r>
            <a:r>
              <a:rPr lang="zh-CN" altLang="zh-CN" sz="3200" b="1" dirty="0">
                <a:solidFill>
                  <a:srgbClr val="0070C0"/>
                </a:solidFill>
                <a:latin typeface="楷体" panose="02010609060101010101" pitchFamily="49" charset="-122"/>
                <a:ea typeface="楷体" panose="02010609060101010101" pitchFamily="49" charset="-122"/>
              </a:rPr>
              <a:t>江苏高考“蝴蝶</a:t>
            </a:r>
            <a:r>
              <a:rPr lang="zh-CN" altLang="en-US" sz="3200" b="1" dirty="0">
                <a:solidFill>
                  <a:srgbClr val="0070C0"/>
                </a:solidFill>
                <a:latin typeface="楷体" panose="02010609060101010101" pitchFamily="49" charset="-122"/>
                <a:ea typeface="楷体" panose="02010609060101010101" pitchFamily="49" charset="-122"/>
              </a:rPr>
              <a:t>与</a:t>
            </a:r>
            <a:r>
              <a:rPr lang="zh-CN" altLang="zh-CN" sz="3200" b="1" dirty="0">
                <a:solidFill>
                  <a:srgbClr val="0070C0"/>
                </a:solidFill>
                <a:latin typeface="楷体" panose="02010609060101010101" pitchFamily="49" charset="-122"/>
                <a:ea typeface="楷体" panose="02010609060101010101" pitchFamily="49" charset="-122"/>
              </a:rPr>
              <a:t>山洞”优作</a:t>
            </a:r>
            <a:r>
              <a:rPr lang="zh-CN" altLang="en-US" sz="3200" b="1" dirty="0">
                <a:solidFill>
                  <a:srgbClr val="0070C0"/>
                </a:solidFill>
                <a:latin typeface="楷体" panose="02010609060101010101" pitchFamily="49" charset="-122"/>
                <a:ea typeface="楷体" panose="02010609060101010101" pitchFamily="49" charset="-122"/>
              </a:rPr>
              <a:t>标题</a:t>
            </a:r>
            <a:r>
              <a:rPr lang="zh-CN" altLang="zh-CN" sz="3200" b="1" dirty="0">
                <a:solidFill>
                  <a:srgbClr val="0070C0"/>
                </a:solidFill>
                <a:latin typeface="楷体" panose="02010609060101010101" pitchFamily="49" charset="-122"/>
                <a:ea typeface="楷体" panose="02010609060101010101" pitchFamily="49" charset="-122"/>
              </a:rPr>
              <a:t>）</a:t>
            </a:r>
            <a:endParaRPr lang="zh-CN" altLang="zh-CN" sz="3200" b="1" dirty="0">
              <a:solidFill>
                <a:srgbClr val="0070C0"/>
              </a:solidFill>
              <a:latin typeface="楷体" panose="02010609060101010101" pitchFamily="49" charset="-122"/>
              <a:ea typeface="楷体" panose="02010609060101010101" pitchFamily="49" charset="-122"/>
            </a:endParaRPr>
          </a:p>
          <a:p>
            <a:pPr lvl="1"/>
            <a:r>
              <a:rPr lang="zh-CN" altLang="zh-CN" sz="3700" b="1" dirty="0">
                <a:solidFill>
                  <a:srgbClr val="0070C0"/>
                </a:solidFill>
                <a:latin typeface="楷体" panose="02010609060101010101" pitchFamily="49" charset="-122"/>
                <a:ea typeface="楷体" panose="02010609060101010101" pitchFamily="49" charset="-122"/>
              </a:rPr>
              <a:t>“大智若愚”（</a:t>
            </a:r>
            <a:r>
              <a:rPr lang="en-US" altLang="zh-CN" sz="3700" b="1" dirty="0">
                <a:solidFill>
                  <a:srgbClr val="0070C0"/>
                </a:solidFill>
                <a:latin typeface="楷体" panose="02010609060101010101" pitchFamily="49" charset="-122"/>
                <a:ea typeface="楷体" panose="02010609060101010101" pitchFamily="49" charset="-122"/>
              </a:rPr>
              <a:t>2015</a:t>
            </a:r>
            <a:r>
              <a:rPr lang="zh-CN" altLang="zh-CN" sz="3700" b="1" dirty="0">
                <a:solidFill>
                  <a:srgbClr val="0070C0"/>
                </a:solidFill>
                <a:latin typeface="楷体" panose="02010609060101010101" pitchFamily="49" charset="-122"/>
                <a:ea typeface="楷体" panose="02010609060101010101" pitchFamily="49" charset="-122"/>
              </a:rPr>
              <a:t>江苏高考“智慧”优作</a:t>
            </a:r>
            <a:r>
              <a:rPr lang="zh-CN" altLang="en-US" sz="3700" b="1" dirty="0">
                <a:solidFill>
                  <a:srgbClr val="0070C0"/>
                </a:solidFill>
                <a:latin typeface="楷体" panose="02010609060101010101" pitchFamily="49" charset="-122"/>
                <a:ea typeface="楷体" panose="02010609060101010101" pitchFamily="49" charset="-122"/>
              </a:rPr>
              <a:t>标题</a:t>
            </a:r>
            <a:r>
              <a:rPr lang="zh-CN" altLang="zh-CN" sz="3700" b="1" dirty="0">
                <a:solidFill>
                  <a:srgbClr val="0070C0"/>
                </a:solidFill>
                <a:latin typeface="楷体" panose="02010609060101010101" pitchFamily="49" charset="-122"/>
                <a:ea typeface="楷体" panose="02010609060101010101" pitchFamily="49" charset="-122"/>
              </a:rPr>
              <a:t>）</a:t>
            </a:r>
            <a:endParaRPr lang="zh-CN" altLang="zh-CN" sz="3700" b="1" dirty="0">
              <a:solidFill>
                <a:srgbClr val="0070C0"/>
              </a:solidFill>
              <a:latin typeface="楷体" panose="02010609060101010101" pitchFamily="49" charset="-122"/>
              <a:ea typeface="楷体" panose="02010609060101010101" pitchFamily="49" charset="-122"/>
            </a:endParaRPr>
          </a:p>
          <a:p>
            <a:pPr lvl="1"/>
            <a:r>
              <a:rPr lang="zh-CN" altLang="zh-CN" sz="3700" b="1" dirty="0">
                <a:solidFill>
                  <a:srgbClr val="0070C0"/>
                </a:solidFill>
                <a:latin typeface="楷体" panose="02010609060101010101" pitchFamily="49" charset="-122"/>
                <a:ea typeface="楷体" panose="02010609060101010101" pitchFamily="49" charset="-122"/>
              </a:rPr>
              <a:t>“慢”有目的（以“钝感力”为</a:t>
            </a:r>
            <a:r>
              <a:rPr lang="zh-CN" altLang="en-US" sz="3700" b="1" dirty="0">
                <a:solidFill>
                  <a:srgbClr val="0070C0"/>
                </a:solidFill>
                <a:latin typeface="楷体" panose="02010609060101010101" pitchFamily="49" charset="-122"/>
                <a:ea typeface="楷体" panose="02010609060101010101" pitchFamily="49" charset="-122"/>
              </a:rPr>
              <a:t>核心词</a:t>
            </a:r>
            <a:r>
              <a:rPr lang="zh-CN" altLang="zh-CN" sz="3700" b="1" dirty="0">
                <a:solidFill>
                  <a:srgbClr val="0070C0"/>
                </a:solidFill>
                <a:latin typeface="楷体" panose="02010609060101010101" pitchFamily="49" charset="-122"/>
                <a:ea typeface="楷体" panose="02010609060101010101" pitchFamily="49" charset="-122"/>
              </a:rPr>
              <a:t>的</a:t>
            </a:r>
            <a:r>
              <a:rPr lang="zh-CN" altLang="en-US" sz="3700" b="1" dirty="0">
                <a:solidFill>
                  <a:srgbClr val="0070C0"/>
                </a:solidFill>
                <a:latin typeface="楷体" panose="02010609060101010101" pitchFamily="49" charset="-122"/>
                <a:ea typeface="楷体" panose="02010609060101010101" pitchFamily="49" charset="-122"/>
              </a:rPr>
              <a:t>优作标题</a:t>
            </a:r>
            <a:r>
              <a:rPr lang="zh-CN" altLang="zh-CN" sz="3700" b="1" dirty="0">
                <a:solidFill>
                  <a:srgbClr val="0070C0"/>
                </a:solidFill>
                <a:latin typeface="楷体" panose="02010609060101010101" pitchFamily="49" charset="-122"/>
                <a:ea typeface="楷体" panose="02010609060101010101" pitchFamily="49" charset="-122"/>
              </a:rPr>
              <a:t>）</a:t>
            </a:r>
            <a:r>
              <a:rPr lang="en-US" altLang="zh-CN" sz="3600" b="1" dirty="0">
                <a:solidFill>
                  <a:srgbClr val="002060"/>
                </a:solidFill>
                <a:latin typeface="宋体" panose="02010600030101010101" pitchFamily="2" charset="-122"/>
                <a:ea typeface="宋体" panose="02010600030101010101" pitchFamily="2" charset="-122"/>
              </a:rPr>
              <a:t>  </a:t>
            </a:r>
            <a:endParaRPr lang="en-US" altLang="zh-CN" sz="3600" b="1" dirty="0">
              <a:solidFill>
                <a:srgbClr val="002060"/>
              </a:solidFill>
              <a:latin typeface="宋体" panose="02010600030101010101" pitchFamily="2" charset="-122"/>
              <a:ea typeface="宋体" panose="02010600030101010101" pitchFamily="2" charset="-122"/>
            </a:endParaRPr>
          </a:p>
          <a:p>
            <a:pPr marL="0" lvl="0" indent="0">
              <a:buNone/>
            </a:pPr>
            <a:endParaRPr lang="en-US" altLang="zh-CN" sz="4000" b="1" dirty="0">
              <a:solidFill>
                <a:schemeClr val="tx1"/>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UNIT_TYPE" val="i"/>
  <p:tag name="KSO_WM_UNIT_INDEX" val="4"/>
  <p:tag name="KSO_WM_SLIDE_BACKGROUND_TYPE" val="belt"/>
  <p:tag name="KSO_WM_SLIDE_BK_DARK_LIGHT"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UNIT_TYPE" val="i"/>
  <p:tag name="KSO_WM_UNIT_INDEX" val="5"/>
  <p:tag name="KSO_WM_SLIDE_BACKGROUND_TYPE" val="belt"/>
  <p:tag name="KSO_WM_SLIDE_BK_DARK_LIGHT"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UNIT_TYPE" val="i"/>
  <p:tag name="KSO_WM_UNIT_INDEX" val="6"/>
  <p:tag name="KSO_WM_SLIDE_BACKGROUND_TYPE" val="belt"/>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15.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16.xml><?xml version="1.0" encoding="utf-8"?>
<p:tagLst xmlns:p="http://schemas.openxmlformats.org/presentationml/2006/main">
  <p:tag name="KSO_WM_BEAUTIFY_FLAG" val="#wm#"/>
  <p:tag name="KSO_WM_TEMPLATE_CATEGORY" val="custom"/>
  <p:tag name="KSO_WM_TEMPLATE_INDEX" val="20193213"/>
</p:tagLst>
</file>

<file path=ppt/tags/tag117.xml><?xml version="1.0" encoding="utf-8"?>
<p:tagLst xmlns:p="http://schemas.openxmlformats.org/presentationml/2006/main">
  <p:tag name="KSO_WM_BEAUTIFY_FLAG" val="#wm#"/>
  <p:tag name="KSO_WM_TEMPLATE_CATEGORY" val="custom"/>
  <p:tag name="KSO_WM_TEMPLATE_INDEX" val="20193213"/>
</p:tagLst>
</file>

<file path=ppt/tags/tag118.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19.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21.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2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23.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2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25.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26.xml><?xml version="1.0" encoding="utf-8"?>
<p:tagLst xmlns:p="http://schemas.openxmlformats.org/presentationml/2006/main">
  <p:tag name="KSO_WM_BEAUTIFY_FLAG" val="#wm#"/>
  <p:tag name="KSO_WM_TEMPLATE_CATEGORY" val="custom"/>
  <p:tag name="KSO_WM_TEMPLATE_INDEX" val="20193213"/>
</p:tagLst>
</file>

<file path=ppt/tags/tag127.xml><?xml version="1.0" encoding="utf-8"?>
<p:tagLst xmlns:p="http://schemas.openxmlformats.org/presentationml/2006/main">
  <p:tag name="KSO_WM_BEAUTIFY_FLAG" val="#wm#"/>
  <p:tag name="KSO_WM_TEMPLATE_CATEGORY" val="custom"/>
  <p:tag name="KSO_WM_TEMPLATE_INDEX" val="20193213"/>
</p:tagLst>
</file>

<file path=ppt/tags/tag128.xml><?xml version="1.0" encoding="utf-8"?>
<p:tagLst xmlns:p="http://schemas.openxmlformats.org/presentationml/2006/main">
  <p:tag name="KSO_WM_BEAUTIFY_FLAG" val="#wm#"/>
  <p:tag name="KSO_WM_TEMPLATE_CATEGORY" val="custom"/>
  <p:tag name="KSO_WM_TEMPLATE_INDEX" val="20193213"/>
</p:tagLst>
</file>

<file path=ppt/tags/tag129.xml><?xml version="1.0" encoding="utf-8"?>
<p:tagLst xmlns:p="http://schemas.openxmlformats.org/presentationml/2006/main">
  <p:tag name="KSO_WM_BEAUTIFY_FLAG" val="#wm#"/>
  <p:tag name="KSO_WM_TEMPLATE_CATEGORY" val="custom"/>
  <p:tag name="KSO_WM_TEMPLATE_INDEX" val="20193213"/>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193213"/>
</p:tagLst>
</file>

<file path=ppt/tags/tag131.xml><?xml version="1.0" encoding="utf-8"?>
<p:tagLst xmlns:p="http://schemas.openxmlformats.org/presentationml/2006/main">
  <p:tag name="KSO_WM_BEAUTIFY_FLAG" val="#wm#"/>
  <p:tag name="KSO_WM_TEMPLATE_CATEGORY" val="custom"/>
  <p:tag name="KSO_WM_TEMPLATE_INDEX" val="20193213"/>
</p:tagLst>
</file>

<file path=ppt/tags/tag132.xml><?xml version="1.0" encoding="utf-8"?>
<p:tagLst xmlns:p="http://schemas.openxmlformats.org/presentationml/2006/main">
  <p:tag name="KSO_WM_BEAUTIFY_FLAG" val="#wm#"/>
  <p:tag name="KSO_WM_TEMPLATE_CATEGORY" val="custom"/>
  <p:tag name="KSO_WM_TEMPLATE_INDEX" val="20193213"/>
</p:tagLst>
</file>

<file path=ppt/tags/tag133.xml><?xml version="1.0" encoding="utf-8"?>
<p:tagLst xmlns:p="http://schemas.openxmlformats.org/presentationml/2006/main">
  <p:tag name="KSO_WM_BEAUTIFY_FLAG" val="#wm#"/>
  <p:tag name="KSO_WM_TEMPLATE_CATEGORY" val="custom"/>
  <p:tag name="KSO_WM_TEMPLATE_INDEX" val="20193213"/>
</p:tagLst>
</file>

<file path=ppt/tags/tag134.xml><?xml version="1.0" encoding="utf-8"?>
<p:tagLst xmlns:p="http://schemas.openxmlformats.org/presentationml/2006/main">
  <p:tag name="KSO_WM_BEAUTIFY_FLAG" val="#wm#"/>
  <p:tag name="KSO_WM_TEMPLATE_CATEGORY" val="custom"/>
  <p:tag name="KSO_WM_TEMPLATE_INDEX" val="20193213"/>
</p:tagLst>
</file>

<file path=ppt/tags/tag135.xml><?xml version="1.0" encoding="utf-8"?>
<p:tagLst xmlns:p="http://schemas.openxmlformats.org/presentationml/2006/main">
  <p:tag name="KSO_WM_BEAUTIFY_FLAG" val="#wm#"/>
  <p:tag name="KSO_WM_TEMPLATE_CATEGORY" val="custom"/>
  <p:tag name="KSO_WM_TEMPLATE_INDEX" val="20193213"/>
</p:tagLst>
</file>

<file path=ppt/tags/tag136.xml><?xml version="1.0" encoding="utf-8"?>
<p:tagLst xmlns:p="http://schemas.openxmlformats.org/presentationml/2006/main">
  <p:tag name="KSO_WM_BEAUTIFY_FLAG" val="#wm#"/>
  <p:tag name="KSO_WM_TEMPLATE_CATEGORY" val="custom"/>
  <p:tag name="KSO_WM_TEMPLATE_INDEX" val="20193213"/>
</p:tagLst>
</file>

<file path=ppt/tags/tag137.xml><?xml version="1.0" encoding="utf-8"?>
<p:tagLst xmlns:p="http://schemas.openxmlformats.org/presentationml/2006/main">
  <p:tag name="KSO_WM_BEAUTIFY_FLAG" val="#wm#"/>
  <p:tag name="KSO_WM_TEMPLATE_CATEGORY" val="custom"/>
  <p:tag name="KSO_WM_TEMPLATE_INDEX" val="20193213"/>
</p:tagLst>
</file>

<file path=ppt/tags/tag138.xml><?xml version="1.0" encoding="utf-8"?>
<p:tagLst xmlns:p="http://schemas.openxmlformats.org/presentationml/2006/main">
  <p:tag name="KSO_WM_BEAUTIFY_FLAG" val="#wm#"/>
  <p:tag name="KSO_WM_TEMPLATE_CATEGORY" val="custom"/>
  <p:tag name="KSO_WM_TEMPLATE_INDEX" val="20193213"/>
</p:tagLst>
</file>

<file path=ppt/tags/tag139.xml><?xml version="1.0" encoding="utf-8"?>
<p:tagLst xmlns:p="http://schemas.openxmlformats.org/presentationml/2006/main">
  <p:tag name="KSO_WM_BEAUTIFY_FLAG" val="#wm#"/>
  <p:tag name="KSO_WM_TEMPLATE_CATEGORY" val="custom"/>
  <p:tag name="KSO_WM_TEMPLATE_INDEX" val="2019321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193213"/>
</p:tagLst>
</file>

<file path=ppt/tags/tag141.xml><?xml version="1.0" encoding="utf-8"?>
<p:tagLst xmlns:p="http://schemas.openxmlformats.org/presentationml/2006/main">
  <p:tag name="KSO_WM_BEAUTIFY_FLAG" val="#wm#"/>
  <p:tag name="KSO_WM_TEMPLATE_CATEGORY" val="custom"/>
  <p:tag name="KSO_WM_TEMPLATE_INDEX" val="20193213"/>
</p:tagLst>
</file>

<file path=ppt/tags/tag142.xml><?xml version="1.0" encoding="utf-8"?>
<p:tagLst xmlns:p="http://schemas.openxmlformats.org/presentationml/2006/main">
  <p:tag name="KSO_WM_BEAUTIFY_FLAG" val="#wm#"/>
  <p:tag name="KSO_WM_TEMPLATE_CATEGORY" val="custom"/>
  <p:tag name="KSO_WM_TEMPLATE_INDEX" val="20193213"/>
</p:tagLst>
</file>

<file path=ppt/tags/tag143.xml><?xml version="1.0" encoding="utf-8"?>
<p:tagLst xmlns:p="http://schemas.openxmlformats.org/presentationml/2006/main">
  <p:tag name="KSO_WM_BEAUTIFY_FLAG" val="#wm#"/>
  <p:tag name="KSO_WM_TEMPLATE_CATEGORY" val="custom"/>
  <p:tag name="KSO_WM_TEMPLATE_INDEX" val="20193213"/>
</p:tagLst>
</file>

<file path=ppt/tags/tag144.xml><?xml version="1.0" encoding="utf-8"?>
<p:tagLst xmlns:p="http://schemas.openxmlformats.org/presentationml/2006/main">
  <p:tag name="KSO_WM_BEAUTIFY_FLAG" val="#wm#"/>
  <p:tag name="KSO_WM_TEMPLATE_CATEGORY" val="custom"/>
  <p:tag name="KSO_WM_TEMPLATE_INDEX" val="20193213"/>
</p:tagLst>
</file>

<file path=ppt/tags/tag145.xml><?xml version="1.0" encoding="utf-8"?>
<p:tagLst xmlns:p="http://schemas.openxmlformats.org/presentationml/2006/main">
  <p:tag name="KSO_WM_BEAUTIFY_FLAG" val="#wm#"/>
  <p:tag name="KSO_WM_TEMPLATE_CATEGORY" val="custom"/>
  <p:tag name="KSO_WM_TEMPLATE_INDEX" val="20193213"/>
</p:tagLst>
</file>

<file path=ppt/tags/tag146.xml><?xml version="1.0" encoding="utf-8"?>
<p:tagLst xmlns:p="http://schemas.openxmlformats.org/presentationml/2006/main">
  <p:tag name="KSO_WM_BEAUTIFY_FLAG" val="#wm#"/>
  <p:tag name="KSO_WM_TEMPLATE_CATEGORY" val="custom"/>
  <p:tag name="KSO_WM_TEMPLATE_INDEX" val="20193213"/>
</p:tagLst>
</file>

<file path=ppt/tags/tag147.xml><?xml version="1.0" encoding="utf-8"?>
<p:tagLst xmlns:p="http://schemas.openxmlformats.org/presentationml/2006/main">
  <p:tag name="KSO_WM_BEAUTIFY_FLAG" val="#wm#"/>
  <p:tag name="KSO_WM_TEMPLATE_CATEGORY" val="custom"/>
  <p:tag name="KSO_WM_TEMPLATE_INDEX" val="20193213"/>
</p:tagLst>
</file>

<file path=ppt/tags/tag148.xml><?xml version="1.0" encoding="utf-8"?>
<p:tagLst xmlns:p="http://schemas.openxmlformats.org/presentationml/2006/main">
  <p:tag name="KSO_WM_BEAUTIFY_FLAG" val="#wm#"/>
  <p:tag name="KSO_WM_TEMPLATE_CATEGORY" val="custom"/>
  <p:tag name="KSO_WM_TEMPLATE_INDEX" val="20193213"/>
</p:tagLst>
</file>

<file path=ppt/tags/tag149.xml><?xml version="1.0" encoding="utf-8"?>
<p:tagLst xmlns:p="http://schemas.openxmlformats.org/presentationml/2006/main">
  <p:tag name="KSO_WM_BEAUTIFY_FLAG" val="#wm#"/>
  <p:tag name="KSO_WM_TEMPLATE_CATEGORY" val="custom"/>
  <p:tag name="KSO_WM_TEMPLATE_INDEX" val="2019321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193213"/>
</p:tagLst>
</file>

<file path=ppt/tags/tag151.xml><?xml version="1.0" encoding="utf-8"?>
<p:tagLst xmlns:p="http://schemas.openxmlformats.org/presentationml/2006/main">
  <p:tag name="KSO_WM_BEAUTIFY_FLAG" val="#wm#"/>
  <p:tag name="KSO_WM_TEMPLATE_CATEGORY" val="custom"/>
  <p:tag name="KSO_WM_TEMPLATE_INDEX" val="20193213"/>
</p:tagLst>
</file>

<file path=ppt/tags/tag152.xml><?xml version="1.0" encoding="utf-8"?>
<p:tagLst xmlns:p="http://schemas.openxmlformats.org/presentationml/2006/main">
  <p:tag name="KSO_WM_BEAUTIFY_FLAG" val="#wm#"/>
  <p:tag name="KSO_WM_TEMPLATE_CATEGORY" val="custom"/>
  <p:tag name="KSO_WM_TEMPLATE_INDEX" val="20193213"/>
</p:tagLst>
</file>

<file path=ppt/tags/tag153.xml><?xml version="1.0" encoding="utf-8"?>
<p:tagLst xmlns:p="http://schemas.openxmlformats.org/presentationml/2006/main">
  <p:tag name="KSO_WM_BEAUTIFY_FLAG" val="#wm#"/>
  <p:tag name="KSO_WM_TEMPLATE_CATEGORY" val="custom"/>
  <p:tag name="KSO_WM_TEMPLATE_INDEX" val="20193213"/>
</p:tagLst>
</file>

<file path=ppt/tags/tag15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55.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57.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58.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213_7*a*1"/>
  <p:tag name="KSO_WM_TEMPLATE_CATEGORY" val="custom"/>
  <p:tag name="KSO_WM_TEMPLATE_INDEX" val="20193213"/>
  <p:tag name="KSO_WM_UNIT_LAYERLEVEL" val="1"/>
  <p:tag name="KSO_WM_TAG_VERSION" val="1.0"/>
  <p:tag name="KSO_WM_BEAUTIFY_FLAG" val="#wm#"/>
</p:tagLst>
</file>

<file path=ppt/tags/tag159.xml><?xml version="1.0" encoding="utf-8"?>
<p:tagLst xmlns:p="http://schemas.openxmlformats.org/presentationml/2006/main">
  <p:tag name="KSO_WM_SLIDE_ID" val="custom2019321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213"/>
  <p:tag name="KSO_WM_SLIDE_LAYOUT" val="a_b_e"/>
  <p:tag name="KSO_WM_SLIDE_LAYOUT_CNT" val="1_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SLIDE_BACKGROUND_TYPE" val="general"/>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UNIT_TYPE" val="i"/>
  <p:tag name="KSO_WM_UNIT_INDEX" val="6"/>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UNIT_TYPE" val="i"/>
  <p:tag name="KSO_WM_UNIT_INDEX" val="7"/>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UNIT_TYPE" val="i"/>
  <p:tag name="KSO_WM_UNIT_INDEX" val="4"/>
  <p:tag name="KSO_WM_SLIDE_BACKGROUND_TYPE" val="leftRight"/>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leftRight"/>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UNIT_TYPE" val="i"/>
  <p:tag name="KSO_WM_UNIT_INDEX" val="4"/>
  <p:tag name="KSO_WM_SLIDE_BACKGROUND_TYPE" val="bottomTop"/>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UNIT_TYPE" val="i"/>
  <p:tag name="KSO_WM_UNIT_INDEX" val="5"/>
  <p:tag name="KSO_WM_SLIDE_BACKGROUND_TYPE" val="bottomTop"/>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UNIT_TYPE" val="i"/>
  <p:tag name="KSO_WM_UNIT_INDEX" val="6"/>
  <p:tag name="KSO_WM_SLIDE_BACKGROUND_TYPE" val="bottomTop"/>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UNIT_TYPE" val="i"/>
  <p:tag name="KSO_WM_UNIT_INDEX" val="7"/>
  <p:tag name="KSO_WM_SLIDE_BACKGROUND_TYPE" val="bottomTop"/>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8"/>
  <p:tag name="KSO_WM_UNIT_LAYERLEVEL" val="1"/>
  <p:tag name="KSO_WM_TAG_VERSION" val="1.0"/>
  <p:tag name="KSO_WM_BEAUTIFY_FLAG" val="#wm#"/>
  <p:tag name="KSO_WM_UNIT_TYPE" val="i"/>
  <p:tag name="KSO_WM_UNIT_INDEX" val="8"/>
  <p:tag name="KSO_WM_SLIDE_BACKGROUND_TYPE" val="bottomTop"/>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9"/>
  <p:tag name="KSO_WM_UNIT_LAYERLEVEL" val="1"/>
  <p:tag name="KSO_WM_TAG_VERSION" val="1.0"/>
  <p:tag name="KSO_WM_BEAUTIFY_FLAG" val="#wm#"/>
  <p:tag name="KSO_WM_UNIT_TYPE" val="i"/>
  <p:tag name="KSO_WM_UNIT_INDEX" val="9"/>
  <p:tag name="KSO_WM_SLIDE_BACKGROUND_TYPE" val="bottomTop"/>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0"/>
  <p:tag name="KSO_WM_UNIT_LAYERLEVEL" val="1"/>
  <p:tag name="KSO_WM_TAG_VERSION" val="1.0"/>
  <p:tag name="KSO_WM_BEAUTIFY_FLAG" val="#wm#"/>
  <p:tag name="KSO_WM_UNIT_TYPE" val="i"/>
  <p:tag name="KSO_WM_UNIT_INDEX" val="10"/>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1"/>
  <p:tag name="KSO_WM_UNIT_LAYERLEVEL" val="1"/>
  <p:tag name="KSO_WM_TAG_VERSION" val="1.0"/>
  <p:tag name="KSO_WM_BEAUTIFY_FLAG" val="#wm#"/>
  <p:tag name="KSO_WM_UNIT_TYPE" val="i"/>
  <p:tag name="KSO_WM_UNIT_INDEX" val="11"/>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2"/>
  <p:tag name="KSO_WM_UNIT_LAYERLEVEL" val="1"/>
  <p:tag name="KSO_WM_TAG_VERSION" val="1.0"/>
  <p:tag name="KSO_WM_BEAUTIFY_FLAG" val="#wm#"/>
  <p:tag name="KSO_WM_UNIT_TYPE" val="i"/>
  <p:tag name="KSO_WM_UNIT_INDEX" val="12"/>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3"/>
  <p:tag name="KSO_WM_UNIT_LAYERLEVEL" val="1"/>
  <p:tag name="KSO_WM_TAG_VERSION" val="1.0"/>
  <p:tag name="KSO_WM_BEAUTIFY_FLAG" val="#wm#"/>
  <p:tag name="KSO_WM_UNIT_TYPE" val="i"/>
  <p:tag name="KSO_WM_UNIT_INDEX" val="13"/>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_rels/theme1.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木材纹理">
  <a:themeElements>
    <a:clrScheme name="木材纹理">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木材纹理">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木材纹理">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木材纹理</Template>
  <TotalTime>0</TotalTime>
  <Words>7104</Words>
  <Application>WPS 演示</Application>
  <PresentationFormat>宽屏</PresentationFormat>
  <Paragraphs>343</Paragraphs>
  <Slides>49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宋体</vt:lpstr>
      <vt:lpstr>Wingdings</vt:lpstr>
      <vt:lpstr>(使用中文字体)</vt:lpstr>
      <vt:lpstr>Segoe Print</vt:lpstr>
      <vt:lpstr>汉仪旗黑-85S</vt:lpstr>
      <vt:lpstr>微软雅黑</vt:lpstr>
      <vt:lpstr>黑体</vt:lpstr>
      <vt:lpstr>楷体</vt:lpstr>
      <vt:lpstr>华文中宋</vt:lpstr>
      <vt:lpstr>方正姚体</vt:lpstr>
      <vt:lpstr>Rockwell Condensed</vt:lpstr>
      <vt:lpstr>Arial Unicode MS</vt:lpstr>
      <vt:lpstr>Rockwell</vt:lpstr>
      <vt:lpstr>汉仪铸字葫芦娃简</vt:lpstr>
      <vt:lpstr>木材纹理</vt:lpstr>
      <vt:lpstr>高三语文    </vt:lpstr>
      <vt:lpstr>什么样是优秀的议论文？       ——考纲解读     </vt:lpstr>
      <vt:lpstr> 基础等级</vt:lpstr>
      <vt:lpstr> 发展等级</vt:lpstr>
      <vt:lpstr>议论文语言的要求是什么？</vt:lpstr>
      <vt:lpstr> 议论文语言的要求</vt:lpstr>
      <vt:lpstr>如何让议论文语言出彩？  </vt:lpstr>
      <vt:lpstr> 议论文语言出彩的方法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总结提醒</vt:lpstr>
      <vt:lpstr>PowerPoint 演示文稿</vt:lpstr>
      <vt:lpstr>第一则   《读书为根，创造为花》</vt:lpstr>
      <vt:lpstr>PowerPoint 演示文稿</vt:lpstr>
      <vt:lpstr>PowerPoint 演示文稿</vt:lpstr>
      <vt:lpstr>第二则  《 何须窥得丧，且望天涯路》</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高考实用类文本阅读     非连续性文本主观题解题浅探</dc:title>
  <dc:creator>lenovo</dc:creator>
  <cp:lastModifiedBy>永远Forever°</cp:lastModifiedBy>
  <cp:revision>251</cp:revision>
  <cp:lastPrinted>2020-02-13T05:08:00Z</cp:lastPrinted>
  <dcterms:created xsi:type="dcterms:W3CDTF">2019-06-19T02:08:00Z</dcterms:created>
  <dcterms:modified xsi:type="dcterms:W3CDTF">2020-03-28T11:59:05Z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