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0"/>
  </p:notesMasterIdLst>
  <p:handoutMasterIdLst>
    <p:handoutMasterId r:id="rId21"/>
  </p:handoutMasterIdLst>
  <p:sldIdLst>
    <p:sldId id="296" r:id="rId2"/>
    <p:sldId id="276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2" d="100"/>
          <a:sy n="52" d="100"/>
        </p:scale>
        <p:origin x="-534" y="-9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730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955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2022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0579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168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0033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364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506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379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98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640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92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871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13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890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104213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27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百年孤独（第</a:t>
            </a:r>
            <a:r>
              <a:rPr lang="en-US" altLang="zh-CN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课时）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611276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任务二：介绍“马孔多”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        </a:t>
            </a:r>
            <a:r>
              <a:rPr lang="zh-CN" altLang="zh-CN" sz="2400" b="1"/>
              <a:t>假如把“马孔多”</a:t>
            </a:r>
            <a:r>
              <a:rPr lang="zh-CN" altLang="en-US" sz="2400" b="1"/>
              <a:t> </a:t>
            </a:r>
            <a:r>
              <a:rPr lang="zh-CN" altLang="zh-CN" sz="2400" b="1"/>
              <a:t>作为一个</a:t>
            </a:r>
            <a:r>
              <a:rPr lang="zh-CN" altLang="en-US" sz="2400" b="1"/>
              <a:t>文化遗址</a:t>
            </a:r>
            <a:r>
              <a:rPr lang="zh-CN" altLang="zh-CN" sz="2400" b="1"/>
              <a:t>，需要在入口处设立一块介绍牌，请给“马孔多”写一段</a:t>
            </a:r>
            <a:r>
              <a:rPr lang="en-US" altLang="zh-CN" sz="2400" b="1"/>
              <a:t>150</a:t>
            </a:r>
            <a:r>
              <a:rPr lang="zh-CN" altLang="zh-CN" sz="2400" b="1"/>
              <a:t>字左右的介绍文字。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09652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马孔多是由一个家庭为了躲避厄运纠缠，经过两年多的跋涉落脚后创建起来的小镇。创建之初，林茂鸟鸣，环境幽然；人际和谐，民生安泰。由于吉卜赛人带来了科技产品，特别是商道打开之后，迎来了各方客人，小镇逐渐扩展成繁华的城市，香蕉公司来了，火车来了，这座曾经的小镇发生了翻天覆地的变化。情欲、利益、战争、屠杀等混乱充斥于街巷，任何人已经无法拯救，最后在飓风中消失了。</a:t>
            </a:r>
          </a:p>
        </p:txBody>
      </p:sp>
    </p:spTree>
    <p:extLst>
      <p:ext uri="{BB962C8B-B14F-4D97-AF65-F5344CB8AC3E}">
        <p14:creationId xmlns:p14="http://schemas.microsoft.com/office/powerpoint/2010/main" val="58437865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介绍某一处所：以地名的视角概括整合主要信息，用说明为主的表达方式介绍表述对象。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辨析：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变换要求为“推荐游览”文字，写法会有怎样的变化？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应融入目的地的可观赏性特点。</a:t>
            </a:r>
          </a:p>
        </p:txBody>
      </p:sp>
    </p:spTree>
    <p:extLst>
      <p:ext uri="{BB962C8B-B14F-4D97-AF65-F5344CB8AC3E}">
        <p14:creationId xmlns:p14="http://schemas.microsoft.com/office/powerpoint/2010/main" val="183666700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任务三：思考讨论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①这样繁华热闹的环境为什么还会产生“孤独”呢？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“孤独”有两种状态：处境无同伴，心灵无依靠。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②小说以“马孔多”被飓风卷走而结束，那么作者是愿意马孔多留下来，还是希望它永远消失？作者为什么要写这样一个所在？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73851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资料一：作者的生活环境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加西亚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马尔克斯生于哥伦比亚的阿拉卡塔卡镇。阿拉卡塔卡镇过去是美国公司的香蕉种植园，在“香蕉热”时期有过繁荣的阶段，后来，国际市场上香蕉的价格暴跌，美国公司撤离，阿拉卡塔卡立即衰落下来，社会矛盾随之激化。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1928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年，也就是加西亚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马尔克斯出生那年，香蕉工人举行大罢工，政府派军警来镇压，死亡八百余人。此后，居民大量外迁。阿拉卡塔卡成了孤独、萧条的地方。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986449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资料一：作者的生活环境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他自幼在外祖父家长大。外祖父马尔克斯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伊瓜兰是受人尊敬的老自由党人。经常对他讲当地的历史故事。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38336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资料二：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拉丁美洲的孤独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我斗胆认为，是拉丁美洲异乎寻常的现实，而不仅仅是其文学的表现形式，引起了瑞典文学院的极大关注。现实并非纸上之物，它就在我们身边，每天左右无数生死，同时也滋养着永不枯竭、充满了美好与不幸的创作源泉，我这个四处漂泊、思乡心切的哥伦比亚人只是蒙幸运女神的眷顾。现实是如此匪夷所思，生活在其中的我们，无论诗人或乞丐，战士或歹徒，都无需太多想象力，最大的挑战是无法用常规之法使别人相信我们真实的生活。朋友们，这就是我们孤独的症结所在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74269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资料二：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拉丁美洲的孤独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拉丁美洲不情愿，也没有理由成为任人摆布的棋子，此外也不会去幻想西方国家能打心眼儿里支持我们独立、独特的发展计划。历史上众多的战乱与伤痛，源于世世代代的不公和无休止的苦难，而非千里之外的诡计阴谋。瞧，我们有多孤独！面对压迫、掠夺和遗弃，我们的回答是：活下去。无论洪水、瘟疫、饥荒、灾难，还是连绵不绝、永不停息的战火，都无法战胜生命的顽强，生命对死亡的优势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07247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①再读课文，举例分析隐喻、象征手法在本文中是怎样使用的。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②从课文中找出具有奇幻色彩的文字，并联系学过的中外文学作品，比较说明这种奇幻色彩的独特效果。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71400" y="105537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57824043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任务一：</a:t>
            </a:r>
            <a:r>
              <a:rPr lang="zh-CN" altLang="zh-CN" sz="2400" b="1"/>
              <a:t>作者说：“何塞·阿尔卡蒂奥们使这个家族得以延续，而奥雷里亚诺们则否</a:t>
            </a:r>
            <a:r>
              <a:rPr lang="zh-CN" altLang="en-US" sz="2400" b="1"/>
              <a:t>。</a:t>
            </a:r>
            <a:r>
              <a:rPr lang="zh-CN" altLang="zh-CN" sz="2400" b="1"/>
              <a:t>”从原著中挑出这些人名，看看他们属于家族的哪一代，各有怎样的归宿，围绕《百年孤独》的含义为布恩迪亚家族编写一个简要“族谱”，包括代别、姓名、身份</a:t>
            </a:r>
            <a:r>
              <a:rPr lang="zh-CN" altLang="en-US" sz="2400" b="1"/>
              <a:t>及</a:t>
            </a:r>
            <a:r>
              <a:rPr lang="zh-CN" altLang="zh-CN" sz="2400" b="1"/>
              <a:t>归宿。</a:t>
            </a:r>
            <a:endParaRPr lang="en-US" altLang="zh-CN" sz="2400" b="1"/>
          </a:p>
          <a:p>
            <a:r>
              <a:rPr lang="en-US" altLang="zh-CN" sz="2400" b="1"/>
              <a:t>        </a:t>
            </a:r>
            <a:r>
              <a:rPr lang="zh-CN" altLang="zh-CN" sz="2400" b="1"/>
              <a:t>语文能力提示：理解题意。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把小说中的布恩迪亚家族的人物进行提取，按照“百年孤独”的含义进行筛选，按照代别进行排列，列出姓名、身份、归宿。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百年孤独（节选）</a:t>
            </a:r>
          </a:p>
        </p:txBody>
      </p: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第一代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布恩迪亚，马孔多的创建者。由于他的精神世界与马孔多狭隘、落后、保守的现实格格不入，被视为精神失常，被家人绑在一棵大树上，几十年后才在那棵树上死去。  </a:t>
            </a:r>
          </a:p>
        </p:txBody>
      </p:sp>
    </p:spTree>
    <p:extLst>
      <p:ext uri="{BB962C8B-B14F-4D97-AF65-F5344CB8AC3E}">
        <p14:creationId xmlns:p14="http://schemas.microsoft.com/office/powerpoint/2010/main" val="29787003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第二代：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老大何塞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阿尔卡蒂奥，曾与人同居生子，与吉卜赛女子出走，最后不顾家人的反对，与丽贝卡结婚，但被赶出家门，最后在家中被枪杀；老二奥雷里亚诺，参加内战升为上校，年老归家，以做小金鱼度日，一直到死。</a:t>
            </a:r>
          </a:p>
        </p:txBody>
      </p:sp>
    </p:spTree>
    <p:extLst>
      <p:ext uri="{BB962C8B-B14F-4D97-AF65-F5344CB8AC3E}">
        <p14:creationId xmlns:p14="http://schemas.microsoft.com/office/powerpoint/2010/main" val="261592192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第三代：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有何塞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阿尔卡蒂奥的儿子阿尔卡蒂奥和奥雷里亚诺的儿子奥雷里亚诺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何塞。前者后来成为马孔多从未有过的暴君，贪赃枉法，最后被保守派军队枪毙。后者参军，热恋姑母，死于乱军之中。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9500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第四代：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阿尔卡蒂奥与妻子生下的一女两男，两个男孩阿尔卡蒂奥第二和奥雷里亚诺第二是孪生子。阿尔卡蒂奥第二，劳工领袖，因诉说亲眼所见的大屠杀而被认为神志不清，在研究吉卜赛人带来的羊皮卷手稿的房间里一直到死。</a:t>
            </a:r>
          </a:p>
        </p:txBody>
      </p:sp>
    </p:spTree>
    <p:extLst>
      <p:ext uri="{BB962C8B-B14F-4D97-AF65-F5344CB8AC3E}">
        <p14:creationId xmlns:p14="http://schemas.microsoft.com/office/powerpoint/2010/main" val="413815198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第五代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 lvl="0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奥雷里亚诺第二的二女一男，长子何赛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阿尔卡蒂奥靠变卖家业为生，被抢劫金币的歹徒杀死。</a:t>
            </a:r>
          </a:p>
        </p:txBody>
      </p:sp>
    </p:spTree>
    <p:extLst>
      <p:ext uri="{BB962C8B-B14F-4D97-AF65-F5344CB8AC3E}">
        <p14:creationId xmlns:p14="http://schemas.microsoft.com/office/powerpoint/2010/main" val="249164429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第六代：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梅梅的私生子奥雷里亚诺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布恩迪亚，爱上了姨妈阿玛兰妲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乌尔苏拉，恋人产后死亡。破译了羊皮卷文字。</a:t>
            </a:r>
          </a:p>
          <a:p>
            <a:pPr lvl="0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第七代：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乱伦关系出生的孩子， “他是百年里诞生的布恩迪亚当中唯一由于爱情而受胎的婴儿”，被一群蚂蚁吃掉。</a:t>
            </a:r>
          </a:p>
        </p:txBody>
      </p:sp>
    </p:spTree>
    <p:extLst>
      <p:ext uri="{BB962C8B-B14F-4D97-AF65-F5344CB8AC3E}">
        <p14:creationId xmlns:p14="http://schemas.microsoft.com/office/powerpoint/2010/main" val="274498457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纳思考归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ea typeface="黑体" panose="02010609060101010101" pitchFamily="49" charset="-122"/>
                <a:cs typeface="Times New Roman" panose="02020603050405020304" pitchFamily="18" charset="0"/>
              </a:rPr>
              <a:t>①这些人物的归宿有什么共性？</a:t>
            </a:r>
          </a:p>
          <a:p>
            <a:r>
              <a:rPr lang="zh-CN" altLang="en-US" sz="2400"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要么死于非命，要么在“孤独”中离世。</a:t>
            </a:r>
          </a:p>
          <a:p>
            <a:r>
              <a:rPr lang="zh-CN" altLang="en-US" sz="2400">
                <a:ea typeface="黑体" panose="02010609060101010101" pitchFamily="49" charset="-122"/>
                <a:cs typeface="Times New Roman" panose="02020603050405020304" pitchFamily="18" charset="0"/>
              </a:rPr>
              <a:t>        ②一个家族七代都没能摆脱孤独的命运，可见“孤独”之长久。“马孔多”这样一个曾经世外桃源式的小镇，为什么会让一个家族遭遇了“百年孤独”？</a:t>
            </a:r>
            <a:endParaRPr lang="en-US" altLang="zh-CN" sz="2400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是遗传因素造成的，还是环境闭塞使然？ 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75956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1281</Words>
  <Application>Microsoft Office PowerPoint</Application>
  <PresentationFormat>自定义</PresentationFormat>
  <Paragraphs>69</Paragraphs>
  <Slides>18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2021-01-26T12:26:56Z</cp:lastPrinted>
  <dcterms:created xsi:type="dcterms:W3CDTF">2021-01-26T12:26:56Z</dcterms:created>
  <dcterms:modified xsi:type="dcterms:W3CDTF">2021-08-31T05:08:37Z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