
<file path=[Content_Types].xml><?xml version="1.0" encoding="utf-8"?>
<Types xmlns="http://schemas.openxmlformats.org/package/2006/content-types">
  <Default Extension="jpeg" ContentType="image/jpeg"/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82" r:id="rId22"/>
    <p:sldId id="28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/>
  <p:cmAuthor id="2" name="lenovo" initials="l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CCABD-BDB4-49B1-931F-DD88685D2D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microsoft.com/office/2007/relationships/media" Target="../media/media1.m4a"/><Relationship Id="rId2" Type="http://schemas.openxmlformats.org/officeDocument/2006/relationships/audio" Target="../media/media1.m4a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6485" y="260648"/>
            <a:ext cx="6984776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温故知新</a:t>
            </a:r>
            <a:r>
              <a:rPr lang="en-US" altLang="zh-CN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常见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的记叙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顺序</a:t>
            </a:r>
            <a:b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及其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作用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00890" y="1494611"/>
            <a:ext cx="1764196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</a:rPr>
              <a:t>条理清晰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，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>
              <a:lnSpc>
                <a:spcPct val="125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</a:rPr>
              <a:t>脉络分明</a:t>
            </a:r>
            <a:endParaRPr lang="zh-CN" altLang="zh-CN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95800" y="4470787"/>
            <a:ext cx="1764196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造成悬念，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吸引读者</a:t>
            </a:r>
            <a:endParaRPr lang="zh-CN" altLang="zh-CN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46775" y="1988840"/>
            <a:ext cx="1764196" cy="629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补充交代</a:t>
            </a:r>
            <a:endParaRPr lang="zh-CN" altLang="zh-CN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92142" y="4328961"/>
            <a:ext cx="2772041" cy="170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更好地表达</a:t>
            </a:r>
            <a:r>
              <a:rPr lang="zh-CN" altLang="en-US" sz="2800" b="1" dirty="0">
                <a:solidFill>
                  <a:srgbClr val="FF0000"/>
                </a:solidFill>
              </a:rPr>
              <a:t>主题，使文章结构完整，行文跌宕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起伏</a:t>
            </a:r>
            <a:endParaRPr lang="zh-CN" altLang="zh-CN" sz="2800" b="1" dirty="0">
              <a:solidFill>
                <a:srgbClr val="FF0000"/>
              </a:solidFill>
            </a:endParaRPr>
          </a:p>
        </p:txBody>
      </p:sp>
      <p:pic>
        <p:nvPicPr>
          <p:cNvPr id="8194" name="图片 1" descr="说明: C:\Users\zy\Documents\Tencent Files\446148671\Image\C2C\(0VESJX7UF[D@O@1(}O(LWU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2636912"/>
            <a:ext cx="3723865" cy="18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2" descr="说明: C:\Users\zy\Documents\Tencent Files\446148671\Image\C2C\N81PQR_D%VN{GBBX5NKI~N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717" y="2667143"/>
            <a:ext cx="3488570" cy="17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63752" y="26985"/>
            <a:ext cx="4752528" cy="1143000"/>
          </a:xfrm>
        </p:spPr>
        <p:txBody>
          <a:bodyPr/>
          <a:lstStyle/>
          <a:p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如何巧设倒叙？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36508" y="845414"/>
            <a:ext cx="7898926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                      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描绘情境引起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回忆（描绘情境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引起回忆）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1978790" y="845414"/>
            <a:ext cx="1775416" cy="550204"/>
          </a:xfrm>
          <a:prstGeom prst="roundRect">
            <a:avLst>
              <a:gd name="adj" fmla="val 2200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基本思路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 bwMode="auto">
          <a:xfrm>
            <a:off x="1992682" y="3685540"/>
            <a:ext cx="1037566" cy="504056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范例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1958343" y="2014965"/>
            <a:ext cx="1775416" cy="550204"/>
          </a:xfrm>
          <a:prstGeom prst="roundRect">
            <a:avLst>
              <a:gd name="adj" fmla="val 2200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思维程序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2682" y="2565169"/>
            <a:ext cx="7898926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眼前展现的情境，引发联想和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回忆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（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以情境开头，奠定文章基调）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92682" y="3685540"/>
            <a:ext cx="8448210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少年闰土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深蓝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的天空中挂着一轮金黄的圆月，下面是海边的沙地，都种着一望无际的碧绿的西瓜。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其间有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一个十一二岁的少年，项带银圈，手捏一柄钢叉，向一匹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猹尽力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地刺去。那猹却将身一扭，反从他的胯下逃走了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少年便是闰土。我认识他时，也不过十多岁，离现在将有三十年了记得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31904" y="1700808"/>
            <a:ext cx="3494406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情境回忆法</a:t>
            </a:r>
            <a:endParaRPr lang="zh-CN" altLang="en-US" sz="4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63752" y="26985"/>
            <a:ext cx="4752528" cy="1143000"/>
          </a:xfrm>
        </p:spPr>
        <p:txBody>
          <a:bodyPr/>
          <a:lstStyle/>
          <a:p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如何巧设倒叙？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36508" y="845414"/>
            <a:ext cx="7898926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                      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由抒发情感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引出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回忆（抒情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引出回忆）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1978790" y="845414"/>
            <a:ext cx="1775416" cy="550204"/>
          </a:xfrm>
          <a:prstGeom prst="roundRect">
            <a:avLst>
              <a:gd name="adj" fmla="val 2200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基本思路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 bwMode="auto">
          <a:xfrm>
            <a:off x="1992682" y="3685540"/>
            <a:ext cx="1037566" cy="504056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范例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1958343" y="2014965"/>
            <a:ext cx="1775416" cy="550204"/>
          </a:xfrm>
          <a:prstGeom prst="roundRect">
            <a:avLst>
              <a:gd name="adj" fmla="val 2200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思维程序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2682" y="2565169"/>
            <a:ext cx="7898926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较浓烈的抒情开篇（往往借助梦、音乐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句话等引出某种情思）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92682" y="3685540"/>
            <a:ext cx="844821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父亲的脚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常常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在梦中出现这样一幅情景：父亲赤着脚，健步如飞地走在碎石路上，我提着鞋在后面拼命追赶，嘶声喊着：“爸爸，给你鞋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然后忽然从梦中惊醒，泪水已打湿了枕头。父亲已不在人世，听不到我的呼唤。然而他那双赤脚却总在我眼前走动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15880" y="1700808"/>
            <a:ext cx="3494406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抒情回忆法</a:t>
            </a:r>
            <a:endParaRPr lang="zh-CN" altLang="en-US" sz="4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63551" y="1378830"/>
            <a:ext cx="8080575" cy="5259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．不为倒叙而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倒叙。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只有文章所反映的事件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历时较长，情况又较复杂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适宜用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倒叙的方法。而对于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时间跨度小、情节单纯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的事件，则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不必用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倒叙。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．注意倒叙与顺叙之间的衔接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倒叙，就要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交代清楚起点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；倒叙与顺叙的转换处，要有明显的界限，即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要有必要的过渡句或过渡段自然衔接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，从而使文章情节保持完整连贯，首尾相互照应。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特别要注意，不要无目的地颠来倒去，反反复复，使文章的眉目不清。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7808" y="57535"/>
            <a:ext cx="4176464" cy="1321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11"/>
          <p:cNvSpPr txBox="1">
            <a:spLocks noChangeArrowheads="1"/>
          </p:cNvSpPr>
          <p:nvPr/>
        </p:nvSpPr>
        <p:spPr>
          <a:xfrm>
            <a:off x="5375920" y="548680"/>
            <a:ext cx="2376264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564E49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注意的问题</a:t>
            </a:r>
            <a:endParaRPr lang="en-US" altLang="zh-CN" sz="3200" b="1" dirty="0">
              <a:solidFill>
                <a:srgbClr val="564E49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19536" y="1672451"/>
            <a:ext cx="8568952" cy="1770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不要把倒叙当作插叙。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倒叙是把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同一事件的不同阶段改变原有顺序来写，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而插叙是写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一件事情之中再插入另外的事情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9532" y="0"/>
            <a:ext cx="4392488" cy="1321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11"/>
          <p:cNvSpPr txBox="1">
            <a:spLocks noChangeArrowheads="1"/>
          </p:cNvSpPr>
          <p:nvPr/>
        </p:nvSpPr>
        <p:spPr>
          <a:xfrm>
            <a:off x="5303912" y="368260"/>
            <a:ext cx="2232248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564E49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注意的问题</a:t>
            </a:r>
            <a:endParaRPr lang="en-US" altLang="zh-CN" sz="3200" b="1" dirty="0">
              <a:solidFill>
                <a:srgbClr val="564E49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386" y="4338305"/>
            <a:ext cx="3762228" cy="2315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24592" y="937342"/>
            <a:ext cx="853842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、请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思考以下范例，指出其倒叙思维是如何触发的？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55445" y="1628775"/>
            <a:ext cx="8876665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回到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家里，父亲板着脸，一言不发，母亲悄悄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      </a:t>
            </a:r>
            <a:endParaRPr lang="en-US" altLang="zh-CN" sz="28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厨房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了，在门口忽然转过头来，关切地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看了我一</a:t>
            </a:r>
            <a:endParaRPr lang="en-US" altLang="zh-CN" sz="28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眼</a:t>
            </a:r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我知道，暴风雨要来了</a:t>
            </a:r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---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有什么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法子呢？   </a:t>
            </a:r>
            <a:endParaRPr lang="en-US" altLang="zh-CN" sz="28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谁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叫我又犯错呢？ </a:t>
            </a:r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犯错</a:t>
            </a:r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endParaRPr lang="zh-CN" altLang="en-US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55820" y="222885"/>
            <a:ext cx="3914775" cy="692785"/>
            <a:chOff x="6741895" y="752823"/>
            <a:chExt cx="3569361" cy="692696"/>
          </a:xfrm>
        </p:grpSpPr>
        <p:sp>
          <p:nvSpPr>
            <p:cNvPr id="6" name="矩形: 圆角 5"/>
            <p:cNvSpPr/>
            <p:nvPr/>
          </p:nvSpPr>
          <p:spPr>
            <a:xfrm>
              <a:off x="6804248" y="752823"/>
              <a:ext cx="3312110" cy="692696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741895" y="752823"/>
              <a:ext cx="3569361" cy="645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</a:t>
              </a:r>
              <a:r>
                <a:rPr lang="zh-CN" alt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移花接木一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202949" y="2982053"/>
            <a:ext cx="198569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回忆法 </a:t>
            </a:r>
            <a:endParaRPr lang="zh-CN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18945" y="3824605"/>
            <a:ext cx="881253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我的抽屉里，珍藏着一枚胸针。这不是一枚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普通  </a:t>
            </a:r>
            <a:endParaRPr lang="en-US" altLang="zh-CN" sz="28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胸针，这胸针，凝聚着奶奶对我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无微不至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关怀。    </a:t>
            </a:r>
            <a:endParaRPr lang="en-US" altLang="zh-CN" sz="28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每当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我看到它，奶奶那慈爱的面容就浮现在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了我的</a:t>
            </a:r>
            <a:endParaRPr lang="en-US" altLang="zh-CN" sz="28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眼前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，每当我捧起它，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就不由得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令我回想起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那件难</a:t>
            </a:r>
            <a:endParaRPr lang="en-US" altLang="zh-CN" sz="28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忘怀的往事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02933" y="5711628"/>
            <a:ext cx="198569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睹物回忆法 </a:t>
            </a:r>
            <a:endParaRPr lang="zh-CN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24592" y="937342"/>
            <a:ext cx="853842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、请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思考以下范例，指出其倒叙思维是如何触发的？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44015" y="1557020"/>
            <a:ext cx="879983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奇怪，不知从什么时候开始，只喜欢独来独往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  </a:t>
            </a:r>
            <a:endParaRPr lang="en-US" altLang="zh-CN" sz="28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别人大有老死不相往来之势。然而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，支配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了我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</a:t>
            </a:r>
            <a:endParaRPr lang="en-US" altLang="zh-CN" sz="28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多年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的思想，却在那一次微笑的光芒中，瞬间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变得</a:t>
            </a:r>
            <a:endParaRPr lang="en-US" altLang="zh-CN" sz="28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如同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一粒尘埃，飘散得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无影无踪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en-US" altLang="zh-CN" sz="28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《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那微笑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改变了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55840" y="222851"/>
            <a:ext cx="3744416" cy="692696"/>
            <a:chOff x="6741895" y="752823"/>
            <a:chExt cx="3569361" cy="692696"/>
          </a:xfrm>
        </p:grpSpPr>
        <p:sp>
          <p:nvSpPr>
            <p:cNvPr id="6" name="矩形: 圆角 5"/>
            <p:cNvSpPr/>
            <p:nvPr/>
          </p:nvSpPr>
          <p:spPr>
            <a:xfrm>
              <a:off x="6804248" y="752823"/>
              <a:ext cx="3312110" cy="692696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741895" y="752823"/>
              <a:ext cx="3569361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</a:t>
              </a:r>
              <a:r>
                <a:rPr lang="zh-CN" alt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移花接木一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830144" y="3279001"/>
            <a:ext cx="198569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对比回忆法 </a:t>
            </a:r>
            <a:endParaRPr lang="zh-CN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14500" y="3933190"/>
            <a:ext cx="872871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没有人会比我更爱你，为你付出生命也愿意，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没</a:t>
            </a:r>
            <a:endParaRPr lang="en-US" altLang="zh-CN" sz="28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有人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会比我更爱你，就算没有人会永远在一起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……”</a:t>
            </a:r>
            <a:endParaRPr lang="en-US" altLang="zh-CN" sz="28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妈妈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，是你让我在伤心时得到安慰，是你让我在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鼓</a:t>
            </a:r>
            <a:endParaRPr lang="en-US" altLang="zh-CN" sz="28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励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中进步，是你让我在关爱中长大。没有你的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爱心  </a:t>
            </a:r>
            <a:endParaRPr lang="en-US" altLang="zh-CN" sz="28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呵护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，就没有现在开心的我。</a:t>
            </a:r>
            <a:endParaRPr lang="zh-CN" altLang="en-US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30434" y="5655335"/>
            <a:ext cx="198569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抒情回忆法 </a:t>
            </a:r>
            <a:endParaRPr lang="zh-CN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47781" y="1233711"/>
            <a:ext cx="8496944" cy="5323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、鲁迅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阿长与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&lt;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山海经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&gt;》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一文中，通过回忆儿时有关长妈妈的一些生活琐事，尤其是长妈妈费尽周折为自己买来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山海经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一事，深切表达了对长妈妈的感激和怀念之情。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请你运用所学方法，补写或另写一个倒叙式的开头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附：《阿长与</a:t>
            </a:r>
            <a:r>
              <a:rPr lang="en-US" altLang="zh-CN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&lt;</a:t>
            </a:r>
            <a:r>
              <a:rPr lang="zh-CN" altLang="zh-CN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山海经</a:t>
            </a:r>
            <a:r>
              <a:rPr lang="en-US" altLang="zh-CN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&gt;</a:t>
            </a:r>
            <a:r>
              <a:rPr lang="zh-CN" altLang="zh-CN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》结构脉络图</a:t>
            </a:r>
            <a:endParaRPr lang="zh-CN" altLang="zh-CN" sz="24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“阿长”的由来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无名无姓，地位低下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切切察察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饶舌多事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睡成 “大”字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不拘小节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讨厌阿长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元旦塞橘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迷信（隐含爱心）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长毛故事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愚昧（隐含淳朴）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买来《山海经》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真诚热情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——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感激阿长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抒发感情，升华主题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——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直抒情感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32300" y="260350"/>
            <a:ext cx="4131945" cy="692785"/>
            <a:chOff x="6804248" y="752823"/>
            <a:chExt cx="4029350" cy="692696"/>
          </a:xfrm>
        </p:grpSpPr>
        <p:sp>
          <p:nvSpPr>
            <p:cNvPr id="9" name="矩形: 圆角 8"/>
            <p:cNvSpPr/>
            <p:nvPr/>
          </p:nvSpPr>
          <p:spPr>
            <a:xfrm>
              <a:off x="6804248" y="752823"/>
              <a:ext cx="3961118" cy="692696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872480" y="752823"/>
              <a:ext cx="3961118" cy="645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</a:t>
              </a:r>
              <a:r>
                <a:rPr lang="zh-CN" alt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移花接木二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939716" y="3501008"/>
            <a:ext cx="7667328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右大括号 18"/>
          <p:cNvSpPr/>
          <p:nvPr/>
        </p:nvSpPr>
        <p:spPr>
          <a:xfrm>
            <a:off x="7548119" y="3573016"/>
            <a:ext cx="293494" cy="146941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19536" y="1052736"/>
            <a:ext cx="849694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、鲁迅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阿长与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&lt;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山海经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&gt;》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一文中，通过回忆儿时有关长妈妈的一些生活琐事，尤其是长妈妈费尽周折为自己买来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山海经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一事，深切表达了对长妈妈的感激和怀念之情。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请你运用所学方法，补写或另写一个倒叙式的开头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55820" y="260350"/>
            <a:ext cx="4131310" cy="692785"/>
            <a:chOff x="6804248" y="752823"/>
            <a:chExt cx="4029350" cy="692696"/>
          </a:xfrm>
        </p:grpSpPr>
        <p:sp>
          <p:nvSpPr>
            <p:cNvPr id="9" name="矩形: 圆角 8"/>
            <p:cNvSpPr/>
            <p:nvPr/>
          </p:nvSpPr>
          <p:spPr>
            <a:xfrm>
              <a:off x="6804248" y="752823"/>
              <a:ext cx="3961118" cy="692696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872480" y="752823"/>
              <a:ext cx="3961118" cy="645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</a:t>
              </a:r>
              <a:r>
                <a:rPr lang="zh-CN" alt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移花接木二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824246" y="3261598"/>
            <a:ext cx="7667328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24246" y="2741893"/>
            <a:ext cx="8568679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每当我虔诚地坐在窗前，津津有味地读着那几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本我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渴慕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已久的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山海经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时，眼前总是浮现出阿长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形象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7801" y="4329615"/>
            <a:ext cx="8496945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我的书柜里有很多很多的书籍，其中不少是封面精</a:t>
            </a:r>
            <a:endParaRPr lang="en-US" altLang="zh-CN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美、内容丰富、包装精致的书籍。然而我最为心爱  </a:t>
            </a:r>
            <a:endParaRPr lang="en-US" altLang="zh-CN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的却是那四本破旧不堪、刻印粗糙的</a:t>
            </a: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山海经</a:t>
            </a: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它们的由来使我改变了对阿长的看法</a:t>
            </a: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zh-CN" altLang="en-US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11215" y="3752970"/>
            <a:ext cx="198569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睹物回忆法 </a:t>
            </a:r>
            <a:endParaRPr lang="zh-CN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17154" y="6050750"/>
            <a:ext cx="198569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对比回忆法 </a:t>
            </a:r>
            <a:endParaRPr lang="zh-CN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19119" y="207531"/>
            <a:ext cx="684137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课堂小结：如何</a:t>
            </a: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巧设倒叙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44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77599" y="3785629"/>
            <a:ext cx="371404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情境回忆法</a:t>
            </a: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26334" y="2523599"/>
            <a:ext cx="3642038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对比回忆法</a:t>
            </a: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25770" y="1162727"/>
            <a:ext cx="4780157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睹物回忆法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94890" y="5067935"/>
            <a:ext cx="384937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抒情回忆法</a:t>
            </a: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19119" y="1870613"/>
            <a:ext cx="478015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眼前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之物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引起之物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00962" y="3221232"/>
            <a:ext cx="478015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对比冲突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引出矛盾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00962" y="4513894"/>
            <a:ext cx="478015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描绘情境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引起回忆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00962" y="5773217"/>
            <a:ext cx="478015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直抒性灵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引出回忆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9770" y="4789624"/>
            <a:ext cx="2750000" cy="2068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圆角矩形 13"/>
          <p:cNvSpPr/>
          <p:nvPr/>
        </p:nvSpPr>
        <p:spPr>
          <a:xfrm>
            <a:off x="1809115" y="1162726"/>
            <a:ext cx="6231101" cy="5256821"/>
          </a:xfrm>
          <a:prstGeom prst="roundRect">
            <a:avLst/>
          </a:prstGeom>
          <a:noFill/>
          <a:ln w="28575" cap="flat" cmpd="sng" algn="ctr">
            <a:solidFill>
              <a:srgbClr val="0070C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35268">
        <p14:window dir="vert"/>
      </p:transition>
    </mc:Choice>
    <mc:Fallback>
      <p:transition spd="med" advTm="352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09420" y="1124585"/>
            <a:ext cx="8703310" cy="5369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大显身手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请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以“那一幕，让我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____________”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为题目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一篇作文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endParaRPr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横线上可以填“难以忘怀”“懊悔不已”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“难过”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“感动”等词语。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①先将题目补充完整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运用倒叙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不少于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" name="图片 5" descr="图片包含 剪贴画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221753"/>
            <a:ext cx="32099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62520" y="1865139"/>
            <a:ext cx="6066817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60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故事从结局开始</a:t>
            </a:r>
            <a:endParaRPr lang="en-US" altLang="zh-CN" sz="6000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14912">
        <p14:window dir="vert"/>
      </p:transition>
    </mc:Choice>
    <mc:Fallback>
      <p:transition spd="med" advTm="1491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320" y="1066131"/>
            <a:ext cx="3209925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47545" y="2711450"/>
            <a:ext cx="42449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7532A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写作限时训练</a:t>
            </a:r>
            <a:endParaRPr lang="en-US" altLang="zh-CN" sz="4000" dirty="0">
              <a:solidFill>
                <a:srgbClr val="7532A8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4000" dirty="0">
                <a:solidFill>
                  <a:srgbClr val="7532A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【50mins】</a:t>
            </a:r>
            <a:endParaRPr lang="zh-CN" altLang="en-US" sz="4000" dirty="0">
              <a:solidFill>
                <a:srgbClr val="7532A8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音频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45700" y="6235700"/>
            <a:ext cx="406400" cy="4064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720" y="2277110"/>
            <a:ext cx="3406140" cy="2808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63"/>
    </mc:Choice>
    <mc:Fallback>
      <p:transition spd="slow" advTm="42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647728" y="1184511"/>
            <a:ext cx="3024336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800" b="1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教学目标</a:t>
            </a:r>
            <a:endParaRPr lang="zh-CN" altLang="en-US" sz="4800" b="1" dirty="0">
              <a:solidFill>
                <a:prstClr val="black">
                  <a:lumMod val="95000"/>
                  <a:lumOff val="5000"/>
                </a:prst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1584" y="2580334"/>
            <a:ext cx="612068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学习倒叙的类型。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掌握如何在作文中巧设倒叙。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080" y="1052736"/>
            <a:ext cx="1240986" cy="1094549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63752" y="26985"/>
            <a:ext cx="4752528" cy="1143000"/>
          </a:xfrm>
        </p:spPr>
        <p:txBody>
          <a:bodyPr/>
          <a:lstStyle/>
          <a:p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倒叙及其作用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3498" y="1124744"/>
            <a:ext cx="8258966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                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  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即把事情的结局或某个最重要、最突出的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片段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提到前边叙述，然后再从事件的开头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按照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事情原来的发展顺序进行叙述的方法。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                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             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造成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悬念，引起读者阅读兴趣，避免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平铺          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叙，增强文章的生动性，使读者对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故事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情节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和人物形象留下深刻印象。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2351584" y="1150604"/>
            <a:ext cx="1037566" cy="504056"/>
          </a:xfrm>
          <a:prstGeom prst="roundRect">
            <a:avLst>
              <a:gd name="adj" fmla="val 2200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概念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 bwMode="auto">
          <a:xfrm>
            <a:off x="2423592" y="3345762"/>
            <a:ext cx="1037566" cy="50405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38725" y="198730"/>
            <a:ext cx="4608512" cy="909337"/>
          </a:xfrm>
        </p:spPr>
        <p:txBody>
          <a:bodyPr/>
          <a:lstStyle/>
          <a:p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倒叙的三种类型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8902" y="1776397"/>
            <a:ext cx="8258966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15937" y="1203768"/>
            <a:ext cx="8195235" cy="170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 smtClean="0"/>
              <a:t>1.</a:t>
            </a:r>
            <a:r>
              <a:rPr lang="zh-CN" altLang="en-US" sz="2800" b="1" dirty="0" smtClean="0"/>
              <a:t>把</a:t>
            </a:r>
            <a:r>
              <a:rPr lang="zh-CN" altLang="en-US" sz="2800" b="1" dirty="0"/>
              <a:t>事情的结局，提前讲出。这就是</a:t>
            </a:r>
            <a:r>
              <a:rPr lang="zh-CN" altLang="en-US" sz="2800" b="1" dirty="0" smtClean="0"/>
              <a:t>“因果倒置”，</a:t>
            </a:r>
            <a:endParaRPr lang="en-US" altLang="zh-CN" sz="2800" b="1" dirty="0" smtClean="0"/>
          </a:p>
          <a:p>
            <a:pPr>
              <a:lnSpc>
                <a:spcPct val="125000"/>
              </a:lnSpc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  </a:t>
            </a:r>
            <a:r>
              <a:rPr lang="zh-CN" altLang="en-US" sz="2800" b="1" dirty="0" smtClean="0"/>
              <a:t>造成</a:t>
            </a:r>
            <a:r>
              <a:rPr lang="zh-CN" altLang="en-US" sz="2800" b="1" dirty="0"/>
              <a:t>悬念；然后，再按顺序</a:t>
            </a:r>
            <a:r>
              <a:rPr lang="zh-CN" altLang="en-US" sz="2800" b="1" dirty="0" smtClean="0"/>
              <a:t>叙述事情</a:t>
            </a:r>
            <a:r>
              <a:rPr lang="zh-CN" altLang="en-US" sz="2800" b="1" dirty="0"/>
              <a:t>的起因</a:t>
            </a:r>
            <a:r>
              <a:rPr lang="zh-CN" altLang="en-US" sz="2800" b="1" dirty="0" smtClean="0"/>
              <a:t>和</a:t>
            </a:r>
            <a:endParaRPr lang="en-US" altLang="zh-CN" sz="2800" b="1" dirty="0" smtClean="0"/>
          </a:p>
          <a:p>
            <a:pPr>
              <a:lnSpc>
                <a:spcPct val="125000"/>
              </a:lnSpc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  </a:t>
            </a:r>
            <a:r>
              <a:rPr lang="zh-CN" altLang="en-US" sz="2800" b="1" dirty="0" smtClean="0"/>
              <a:t>发展</a:t>
            </a:r>
            <a:r>
              <a:rPr lang="zh-CN" altLang="en-US" sz="2800" b="1" dirty="0"/>
              <a:t>情况</a:t>
            </a:r>
            <a:r>
              <a:rPr lang="zh-CN" altLang="en-US" sz="2800" b="1" dirty="0" smtClean="0"/>
              <a:t>。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19536" y="2924944"/>
            <a:ext cx="8064896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chemeClr val="accent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【例如】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1927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日，我永远忘不了那一天。那是父亲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被难日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离现在已经十六年了。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——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星华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《十六年前的回忆》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19536" y="4744398"/>
            <a:ext cx="6840760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chemeClr val="accent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【赏析】</a:t>
            </a:r>
            <a:r>
              <a:rPr lang="zh-CN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</a:t>
            </a:r>
            <a:r>
              <a:rPr lang="zh-CN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先把事件的结局放在最前面</a:t>
            </a:r>
            <a:r>
              <a:rPr lang="zh-CN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8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接着再</a:t>
            </a:r>
            <a:r>
              <a:rPr lang="zh-CN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写父亲被捕前、被捕时、法庭上</a:t>
            </a:r>
            <a:r>
              <a:rPr lang="zh-CN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8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464" y="4447577"/>
            <a:ext cx="1835696" cy="2410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8331" y="116632"/>
            <a:ext cx="4608512" cy="909337"/>
          </a:xfrm>
        </p:spPr>
        <p:txBody>
          <a:bodyPr/>
          <a:lstStyle/>
          <a:p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倒叙的三种类型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8902" y="1776397"/>
            <a:ext cx="8258966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93164" y="1038962"/>
            <a:ext cx="8195235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 smtClean="0"/>
              <a:t>2.</a:t>
            </a:r>
            <a:r>
              <a:rPr lang="zh-CN" altLang="en-US" sz="2800" b="1" dirty="0"/>
              <a:t>把事情最精彩、最紧张的片段，写在前面，以</a:t>
            </a:r>
            <a:r>
              <a:rPr lang="zh-CN" altLang="en-US" sz="2800" b="1" dirty="0" smtClean="0"/>
              <a:t>扣 </a:t>
            </a:r>
            <a:endParaRPr lang="en-US" altLang="zh-CN" sz="2800" b="1" dirty="0" smtClean="0"/>
          </a:p>
          <a:p>
            <a:pPr>
              <a:lnSpc>
                <a:spcPct val="125000"/>
              </a:lnSpc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  </a:t>
            </a:r>
            <a:r>
              <a:rPr lang="zh-CN" altLang="en-US" sz="2800" b="1" dirty="0" smtClean="0"/>
              <a:t>人</a:t>
            </a:r>
            <a:r>
              <a:rPr lang="zh-CN" altLang="en-US" sz="2800" b="1" dirty="0"/>
              <a:t>心弦；然后，再按顺序叙述事情的发展过程。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03971" y="2329275"/>
            <a:ext cx="8346091" cy="2379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chemeClr val="accent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【例如】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今天早晨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在水东街上，一位初中生正急匆匆地赶往学校，后面，一位老大爷在紧紧跟随。转眼间，这位初中生迅速地闪进了学校，径直朝班级走去，老大爷也急忙跟了进去。老大爷为什么要跟踪这位初中生呢？事情还得从上个星期天下午说起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28544" y="4716461"/>
            <a:ext cx="8496944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 smtClean="0">
                <a:solidFill>
                  <a:schemeClr val="accent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【赏析】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作者把最精彩的部分放在作文开头，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</a:t>
            </a:r>
            <a:endParaRPr lang="en-US" altLang="zh-CN" sz="28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引出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了对过去事件的回忆。开头设置了一个悬念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，一下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就抓住了读者的心，勾起了读者的阅读欲望。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85225" y="116632"/>
            <a:ext cx="4608512" cy="909337"/>
          </a:xfrm>
        </p:spPr>
        <p:txBody>
          <a:bodyPr/>
          <a:lstStyle/>
          <a:p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倒叙的三种类型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8902" y="1776397"/>
            <a:ext cx="8258966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18902" y="980728"/>
            <a:ext cx="819523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 smtClean="0"/>
              <a:t>3.</a:t>
            </a:r>
            <a:r>
              <a:rPr lang="zh-CN" altLang="en-US" sz="2400" b="1" dirty="0" smtClean="0"/>
              <a:t> 追忆</a:t>
            </a:r>
            <a:r>
              <a:rPr lang="zh-CN" altLang="en-US" sz="2400" b="1" dirty="0"/>
              <a:t>往事。由眼前想到过去，用眼前的与过去有关联的人、物、景等，触动心弦，追忆往事，形成倒叙。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54993" y="2004156"/>
            <a:ext cx="8630906" cy="3192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dirty="0" smtClean="0">
                <a:solidFill>
                  <a:schemeClr val="accent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【例如】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爱到天安门广场走走，尤其是晚上。广场上千万盏灯静静地照耀着天安门广场周围的宏伟建筑，使人心头感到光明，感到温暖。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清明节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前的一个晚上，我又漫步在广场上，忽然背后传来一声赞叹：“多好啊！”我心头微微一震，是什么时候听到过这句话来着？噢，对了，那是很久以前了。于是，我沉入了深深的回忆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愿坚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灯光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38152" y="5274239"/>
            <a:ext cx="6288149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 smtClean="0">
                <a:solidFill>
                  <a:schemeClr val="accent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【赏析】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由眼前的所见所闻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8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从而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触动心弦，引起对往事的追忆。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005" y="5457825"/>
            <a:ext cx="3007995" cy="1303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63752" y="26985"/>
            <a:ext cx="4752528" cy="1143000"/>
          </a:xfrm>
        </p:spPr>
        <p:txBody>
          <a:bodyPr/>
          <a:lstStyle/>
          <a:p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如何巧设倒叙？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3498" y="1085944"/>
            <a:ext cx="7898926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                       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眼前之物引起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回忆（眼前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之物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引起之物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1958343" y="1120516"/>
            <a:ext cx="1775416" cy="550204"/>
          </a:xfrm>
          <a:prstGeom prst="roundRect">
            <a:avLst>
              <a:gd name="adj" fmla="val 2200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基本思路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 bwMode="auto">
          <a:xfrm>
            <a:off x="1992682" y="3861048"/>
            <a:ext cx="1037566" cy="504056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范例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1958343" y="2420888"/>
            <a:ext cx="1775416" cy="550204"/>
          </a:xfrm>
          <a:prstGeom prst="roundRect">
            <a:avLst>
              <a:gd name="adj" fmla="val 2200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思维程序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36508" y="3030969"/>
            <a:ext cx="7898926" cy="629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物起兴（物是一个引子，物可以是文章的线索）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09092" y="3861048"/>
            <a:ext cx="844821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一件珍贵的衬衫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家里，珍藏着一件白色的确良衬衫。这不是一件普通的衬衫。这衬衫，凝聚着敬爱的周总理对工人群众的阶级深情。每当我看到它，周总理那高大光辉的形象就浮现在我的眼前；每当我捧起它，就不由得回想起那激动人心的往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91944" y="2136746"/>
            <a:ext cx="3816424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睹</a:t>
            </a:r>
            <a:r>
              <a:rPr lang="zh-CN" altLang="en-US" sz="4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物回忆法</a:t>
            </a:r>
            <a:endParaRPr lang="zh-CN" altLang="en-US" sz="4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63752" y="26985"/>
            <a:ext cx="4752528" cy="1143000"/>
          </a:xfrm>
        </p:spPr>
        <p:txBody>
          <a:bodyPr/>
          <a:lstStyle/>
          <a:p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如何巧设倒叙？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3498" y="1085944"/>
            <a:ext cx="7898926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                       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对比冲突引出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矛盾（对比冲突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引出矛盾）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1958343" y="1120516"/>
            <a:ext cx="1775416" cy="550204"/>
          </a:xfrm>
          <a:prstGeom prst="roundRect">
            <a:avLst>
              <a:gd name="adj" fmla="val 2200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基本思路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 bwMode="auto">
          <a:xfrm>
            <a:off x="2036508" y="4056548"/>
            <a:ext cx="1037566" cy="504056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范例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1958343" y="2420888"/>
            <a:ext cx="1775416" cy="550204"/>
          </a:xfrm>
          <a:prstGeom prst="roundRect">
            <a:avLst>
              <a:gd name="adj" fmla="val 2200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思维程序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36508" y="3030969"/>
            <a:ext cx="7898926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之中现出重点（强化文章写作的重点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文章的中心）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92682" y="4056548"/>
            <a:ext cx="844821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一件小事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从乡下跑到京城里，一转眼已六年了。其间耳闻目睹的所谓国家大事，算起来也很不少；但在我心里，都不留什么痕迹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只有一件小事，却于我有意义，将我从坏脾气里拖开，使我至今还记得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91944" y="2136746"/>
            <a:ext cx="3816424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对比回忆法</a:t>
            </a:r>
            <a:endParaRPr lang="zh-CN" altLang="en-US" sz="4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tags/tag1.xml><?xml version="1.0" encoding="utf-8"?>
<p:tagLst xmlns:p="http://schemas.openxmlformats.org/presentationml/2006/main">
  <p:tag name="TIMING" val="|11.2"/>
</p:tagLst>
</file>

<file path=ppt/tags/tag10.xml><?xml version="1.0" encoding="utf-8"?>
<p:tagLst xmlns:p="http://schemas.openxmlformats.org/presentationml/2006/main">
  <p:tag name="TIMING" val="|0.5|16.7|0.6|2.2"/>
</p:tagLst>
</file>

<file path=ppt/tags/tag2.xml><?xml version="1.0" encoding="utf-8"?>
<p:tagLst xmlns:p="http://schemas.openxmlformats.org/presentationml/2006/main">
  <p:tag name="TIMING" val="|11.2"/>
</p:tagLst>
</file>

<file path=ppt/tags/tag3.xml><?xml version="1.0" encoding="utf-8"?>
<p:tagLst xmlns:p="http://schemas.openxmlformats.org/presentationml/2006/main">
  <p:tag name="TIMING" val="|11.2"/>
</p:tagLst>
</file>

<file path=ppt/tags/tag4.xml><?xml version="1.0" encoding="utf-8"?>
<p:tagLst xmlns:p="http://schemas.openxmlformats.org/presentationml/2006/main">
  <p:tag name="TIMING" val="|11.2"/>
</p:tagLst>
</file>

<file path=ppt/tags/tag5.xml><?xml version="1.0" encoding="utf-8"?>
<p:tagLst xmlns:p="http://schemas.openxmlformats.org/presentationml/2006/main">
  <p:tag name="TIMING" val="|11.2"/>
</p:tagLst>
</file>

<file path=ppt/tags/tag6.xml><?xml version="1.0" encoding="utf-8"?>
<p:tagLst xmlns:p="http://schemas.openxmlformats.org/presentationml/2006/main">
  <p:tag name="TIMING" val="|11.2"/>
</p:tagLst>
</file>

<file path=ppt/tags/tag7.xml><?xml version="1.0" encoding="utf-8"?>
<p:tagLst xmlns:p="http://schemas.openxmlformats.org/presentationml/2006/main">
  <p:tag name="TIMING" val="|11.2"/>
</p:tagLst>
</file>

<file path=ppt/tags/tag8.xml><?xml version="1.0" encoding="utf-8"?>
<p:tagLst xmlns:p="http://schemas.openxmlformats.org/presentationml/2006/main">
  <p:tag name="TIMING" val="|11.2"/>
</p:tagLst>
</file>

<file path=ppt/tags/tag9.xml><?xml version="1.0" encoding="utf-8"?>
<p:tagLst xmlns:p="http://schemas.openxmlformats.org/presentationml/2006/main">
  <p:tag name="TIMING" val="|11.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3606</Words>
  <Application>WPS 演示</Application>
  <PresentationFormat>宽屏</PresentationFormat>
  <Paragraphs>278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楷体</vt:lpstr>
      <vt:lpstr>微软雅黑</vt:lpstr>
      <vt:lpstr>华文新魏</vt:lpstr>
      <vt:lpstr>宋体-18030</vt:lpstr>
      <vt:lpstr>华文楷体</vt:lpstr>
      <vt:lpstr>黑体</vt:lpstr>
      <vt:lpstr>楷体_GB2312</vt:lpstr>
      <vt:lpstr>Calibri</vt:lpstr>
      <vt:lpstr>Arial Unicode MS</vt:lpstr>
      <vt:lpstr>Calibri Light</vt:lpstr>
      <vt:lpstr>华文中宋</vt:lpstr>
      <vt:lpstr>隶书</vt:lpstr>
      <vt:lpstr>新宋体</vt:lpstr>
      <vt:lpstr>Office 主题</vt:lpstr>
      <vt:lpstr>温故知新:常见的记叙顺序     及其作用</vt:lpstr>
      <vt:lpstr>PowerPoint 演示文稿</vt:lpstr>
      <vt:lpstr>PowerPoint 演示文稿</vt:lpstr>
      <vt:lpstr>倒叙及其作用</vt:lpstr>
      <vt:lpstr>倒叙的三种类型</vt:lpstr>
      <vt:lpstr>倒叙的三种类型</vt:lpstr>
      <vt:lpstr>倒叙的三种类型</vt:lpstr>
      <vt:lpstr>如何巧设倒叙？</vt:lpstr>
      <vt:lpstr>如何巧设倒叙？</vt:lpstr>
      <vt:lpstr>如何巧设倒叙？</vt:lpstr>
      <vt:lpstr>如何巧设倒叙？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Crif</cp:lastModifiedBy>
  <cp:revision>4</cp:revision>
  <dcterms:created xsi:type="dcterms:W3CDTF">2015-05-05T08:02:00Z</dcterms:created>
  <dcterms:modified xsi:type="dcterms:W3CDTF">2018-05-11T08:48:24Z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