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3" r:id="rId3"/>
  </p:sldMasterIdLst>
  <p:notesMasterIdLst>
    <p:notesMasterId r:id="rId4"/>
  </p:notesMasterIdLst>
  <p:sldIdLst>
    <p:sldId id="274" r:id="rId5"/>
    <p:sldId id="283" r:id="rId6"/>
    <p:sldId id="284" r:id="rId7"/>
    <p:sldId id="285" r:id="rId8"/>
    <p:sldId id="262" r:id="rId9"/>
    <p:sldId id="263" r:id="rId10"/>
    <p:sldId id="420" r:id="rId11"/>
    <p:sldId id="287" r:id="rId12"/>
    <p:sldId id="264" r:id="rId13"/>
    <p:sldId id="303" r:id="rId14"/>
    <p:sldId id="291" r:id="rId15"/>
    <p:sldId id="267" r:id="rId16"/>
    <p:sldId id="292" r:id="rId17"/>
    <p:sldId id="293" r:id="rId18"/>
    <p:sldId id="269" r:id="rId19"/>
    <p:sldId id="271" r:id="rId20"/>
    <p:sldId id="305" r:id="rId21"/>
    <p:sldId id="272" r:id="rId22"/>
    <p:sldId id="273" r:id="rId23"/>
    <p:sldId id="295" r:id="rId24"/>
    <p:sldId id="297" r:id="rId25"/>
    <p:sldId id="314" r:id="rId26"/>
    <p:sldId id="259" r:id="rId27"/>
    <p:sldId id="457" r:id="rId28"/>
    <p:sldId id="286" r:id="rId29"/>
    <p:sldId id="25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-2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tags" Target="tags/tag79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2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3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395413"/>
            <a:ext cx="5369412" cy="48339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988" y="1395413"/>
            <a:ext cx="5369412" cy="48339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904" y="476250"/>
            <a:ext cx="2739496" cy="57531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476250"/>
            <a:ext cx="8059676" cy="57531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dissolv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1.xml" /><Relationship Id="rId14" Type="http://schemas.openxmlformats.org/officeDocument/2006/relationships/tags" Target="../tags/tag2.xml" /><Relationship Id="rId15" Type="http://schemas.openxmlformats.org/officeDocument/2006/relationships/tags" Target="../tags/tag3.xml" /><Relationship Id="rId16" Type="http://schemas.openxmlformats.org/officeDocument/2006/relationships/tags" Target="../tags/tag4.xml" /><Relationship Id="rId17" Type="http://schemas.openxmlformats.org/officeDocument/2006/relationships/tags" Target="../tags/tag5.xml" /><Relationship Id="rId18" Type="http://schemas.openxmlformats.org/officeDocument/2006/relationships/tags" Target="../tags/tag6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ags" Target="../tags/tag62.xml" /><Relationship Id="rId13" Type="http://schemas.openxmlformats.org/officeDocument/2006/relationships/tags" Target="../tags/tag63.xml" /><Relationship Id="rId14" Type="http://schemas.openxmlformats.org/officeDocument/2006/relationships/tags" Target="../tags/tag64.xml" /><Relationship Id="rId15" Type="http://schemas.openxmlformats.org/officeDocument/2006/relationships/tags" Target="../tags/tag65.xml" /><Relationship Id="rId16" Type="http://schemas.openxmlformats.org/officeDocument/2006/relationships/tags" Target="../tags/tag66.xml" /><Relationship Id="rId17" Type="http://schemas.openxmlformats.org/officeDocument/2006/relationships/tags" Target="../tags/tag67.xml" /><Relationship Id="rId18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624417" y="476250"/>
            <a:ext cx="9279467" cy="71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3"/>
          <p:cNvSpPr>
            <a:spLocks noGrp="1"/>
          </p:cNvSpPr>
          <p:nvPr>
            <p:ph type="body" idx="5"/>
          </p:nvPr>
        </p:nvSpPr>
        <p:spPr>
          <a:xfrm>
            <a:off x="624417" y="1395413"/>
            <a:ext cx="10957983" cy="48339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571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29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1030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1031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dissolve/>
  </p:transition>
  <p:timing/>
  <p:txStyles>
    <p:title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2800" b="0" i="0" u="none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lvl="0" indent="-257175" algn="l" defTabSz="914400" eaLnBrk="0" fontAlgn="base" latinLnBrk="0" hangingPunct="0"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"/>
        <a:defRPr sz="20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357505" lvl="1" indent="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8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14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jpeg" /><Relationship Id="rId4" Type="http://schemas.openxmlformats.org/officeDocument/2006/relationships/image" Target="../media/image10.jpeg" /><Relationship Id="rId5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jpeg" /><Relationship Id="rId4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jpeg" /><Relationship Id="rId4" Type="http://schemas.openxmlformats.org/officeDocument/2006/relationships/image" Target="../media/image10.jpeg" /><Relationship Id="rId5" Type="http://schemas.openxmlformats.org/officeDocument/2006/relationships/tags" Target="../tags/tag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.jpeg" /><Relationship Id="rId4" Type="http://schemas.openxmlformats.org/officeDocument/2006/relationships/tags" Target="../tags/tag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.jpeg" /><Relationship Id="rId4" Type="http://schemas.openxmlformats.org/officeDocument/2006/relationships/image" Target="../media/image12.jpeg" /><Relationship Id="rId5" Type="http://schemas.openxmlformats.org/officeDocument/2006/relationships/tags" Target="../tags/tag7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.jpeg" /><Relationship Id="rId4" Type="http://schemas.openxmlformats.org/officeDocument/2006/relationships/image" Target="../media/image13.jpeg" /><Relationship Id="rId5" Type="http://schemas.openxmlformats.org/officeDocument/2006/relationships/tags" Target="../tags/tag7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Relationship Id="rId4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jpeg" /><Relationship Id="rId4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.jpeg" /><Relationship Id="rId4" Type="http://schemas.openxmlformats.org/officeDocument/2006/relationships/image" Target="../media/image10.jpeg" /><Relationship Id="rId5" Type="http://schemas.openxmlformats.org/officeDocument/2006/relationships/tags" Target="../tags/tag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jpeg" /><Relationship Id="rId4" Type="http://schemas.openxmlformats.org/officeDocument/2006/relationships/image" Target="../media/image14.png" /><Relationship Id="rId5" Type="http://schemas.openxmlformats.org/officeDocument/2006/relationships/tags" Target="../tags/tag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.jpeg" /><Relationship Id="rId4" Type="http://schemas.openxmlformats.org/officeDocument/2006/relationships/image" Target="../media/image17.jpeg" /><Relationship Id="rId5" Type="http://schemas.openxmlformats.org/officeDocument/2006/relationships/image" Target="../media/image18.png" /><Relationship Id="rId6" Type="http://schemas.openxmlformats.org/officeDocument/2006/relationships/tags" Target="../tags/tag7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jpeg" /><Relationship Id="rId4" Type="http://schemas.openxmlformats.org/officeDocument/2006/relationships/image" Target="../media/image5.png" /><Relationship Id="rId5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Relationship Id="rId4" Type="http://schemas.openxmlformats.org/officeDocument/2006/relationships/image" Target="../media/image6.png" /><Relationship Id="rId5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Relationship Id="rId4" Type="http://schemas.openxmlformats.org/officeDocument/2006/relationships/image" Target="../media/image8.jpeg" /><Relationship Id="rId5" Type="http://schemas.openxmlformats.org/officeDocument/2006/relationships/tags" Target="../tags/tag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jpeg" /><Relationship Id="rId4" Type="http://schemas.openxmlformats.org/officeDocument/2006/relationships/image" Target="../media/image9.jpeg" /><Relationship Id="rId5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32677" y="977170"/>
            <a:ext cx="4817745" cy="23380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sz="6600" b="1" cap="none" spc="5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月是故乡明</a:t>
            </a:r>
            <a:endParaRPr lang="zh-CN" sz="5400" b="1" cap="none" spc="5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endParaRPr lang="en-US" altLang="zh-CN" sz="4000" b="1" cap="none" spc="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en-US" altLang="zh-CN" sz="4000" b="1" cap="none" spc="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b="1" cap="none" spc="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sz="4000" b="1" cap="none" spc="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乡愁</a:t>
            </a:r>
            <a:r>
              <a:rPr lang="zh-CN" altLang="en-US" sz="4000" b="1" cap="none" spc="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》余光中</a:t>
            </a:r>
            <a:endParaRPr lang="zh-CN" altLang="en-US" sz="4000" b="1" cap="none" spc="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14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3315335"/>
            <a:ext cx="9067800" cy="334803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7294"/>
            <a:ext cx="6923452" cy="12192000"/>
          </a:xfrm>
          <a:prstGeom prst="rect">
            <a:avLst/>
          </a:prstGeom>
        </p:spPr>
      </p:pic>
      <p:sp>
        <p:nvSpPr>
          <p:cNvPr id="12" name="Rectangle 3"/>
          <p:cNvSpPr/>
          <p:nvPr/>
        </p:nvSpPr>
        <p:spPr>
          <a:xfrm>
            <a:off x="1365250" y="1012825"/>
            <a:ext cx="84042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    愁      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余光中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1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小时候                          后来啊</a:t>
            </a:r>
            <a:endParaRPr lang="zh-CN" altLang="en-US" sz="2000" b="1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是一枚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小小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邮票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是一方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矮矮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坟墓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这头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我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外头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那头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里头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长大后                          而现在</a:t>
            </a:r>
            <a:endParaRPr lang="zh-CN" altLang="en-US" sz="2000" b="1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是一张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窄窄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船票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是一湾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浅浅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这头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我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这头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新娘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那头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大陆</a:t>
            </a:r>
            <a:r>
              <a:rPr lang="en-US" altLang="zh-CN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那头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7763" y="1012825"/>
            <a:ext cx="3332162" cy="241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97213" y="5648325"/>
            <a:ext cx="195135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B050"/>
                </a:solidFill>
                <a:ea typeface="仿宋_GB2312" panose="02010609030101010101" pitchFamily="1" charset="-122"/>
                <a:sym typeface="+mn-ea"/>
              </a:rPr>
              <a:t>缓慢-思念</a:t>
            </a:r>
            <a:endParaRPr lang="zh-CN" altLang="en-US" sz="3200" b="1">
              <a:solidFill>
                <a:srgbClr val="00B050"/>
              </a:solidFill>
              <a:ea typeface="仿宋_GB2312" panose="02010609030101010101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39343" y="3429000"/>
            <a:ext cx="202120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B050"/>
                </a:solidFill>
                <a:ea typeface="仿宋_GB2312" panose="02010609030101010101" pitchFamily="1" charset="-122"/>
                <a:sym typeface="+mn-ea"/>
              </a:rPr>
              <a:t>深沉-伤感</a:t>
            </a:r>
            <a:endParaRPr lang="zh-CN" altLang="en-US" sz="3200" b="1">
              <a:solidFill>
                <a:srgbClr val="00B050"/>
              </a:solidFill>
              <a:ea typeface="仿宋_GB2312" panose="02010609030101010101" pitchFamily="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4148" y="5648325"/>
            <a:ext cx="365442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B05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音调上扬-无限思念</a:t>
            </a:r>
            <a:endParaRPr lang="zh-CN" altLang="en-US" sz="3200" b="1">
              <a:solidFill>
                <a:srgbClr val="00B050"/>
              </a:solidFill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20482" name="WordArt 2"/>
          <p:cNvSpPr>
            <a:spLocks noTextEdit="1"/>
          </p:cNvSpPr>
          <p:nvPr/>
        </p:nvSpPr>
        <p:spPr>
          <a:xfrm>
            <a:off x="3124200" y="2209800"/>
            <a:ext cx="5715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normalizeH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品味乡愁</a:t>
            </a:r>
            <a:endParaRPr lang="zh-CN" altLang="en-US" sz="6000" normalizeH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2520" y="4545330"/>
            <a:ext cx="4067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/>
              <a:t>——</a:t>
            </a:r>
            <a:r>
              <a:rPr lang="zh-CN" altLang="en-US" sz="4800" b="1"/>
              <a:t>突破难点</a:t>
            </a:r>
            <a:endParaRPr lang="zh-CN" altLang="en-US" sz="4800" b="1"/>
          </a:p>
        </p:txBody>
      </p:sp>
    </p:spTree>
  </p:cSld>
  <p:clrMapOvr>
    <a:masterClrMapping/>
  </p:clrMapOvr>
  <p:transition spd="med">
    <p:dissolv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pic>
        <p:nvPicPr>
          <p:cNvPr id="12289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1263" y="4422775"/>
            <a:ext cx="3017837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7800" y="140176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4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可从哪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些词语</a:t>
            </a:r>
            <a:r>
              <a:rPr lang="zh-CN" altLang="en-US" sz="24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看出来</a:t>
            </a:r>
            <a:r>
              <a:rPr lang="zh-CN" altLang="en-US" sz="3200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“乡愁”一直萦绕</a:t>
            </a:r>
            <a:r>
              <a:rPr lang="zh-CN" altLang="en-US" sz="24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在心头</a:t>
            </a:r>
            <a:r>
              <a:rPr lang="en-US" altLang="zh-CN" sz="24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本诗共四节，是按什么顺序来组织安排的？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7163" y="2886075"/>
            <a:ext cx="100028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明确：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“小时候” “长大后” “后来” “现在” 对应的是人生四个阶段。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赏读诗歌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3075" y="4220210"/>
            <a:ext cx="3136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23554" name="Text Box 3"/>
          <p:cNvSpPr txBox="1"/>
          <p:nvPr/>
        </p:nvSpPr>
        <p:spPr>
          <a:xfrm>
            <a:off x="1905000" y="914400"/>
            <a:ext cx="876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5" name="Text Box 4"/>
          <p:cNvSpPr txBox="1"/>
          <p:nvPr/>
        </p:nvSpPr>
        <p:spPr>
          <a:xfrm>
            <a:off x="1905000" y="2133600"/>
            <a:ext cx="876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2686050" y="1981200"/>
            <a:ext cx="8153400" cy="3815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小时候</a:t>
            </a:r>
            <a:r>
              <a:rPr lang="en-US" altLang="x-none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</a:t>
            </a:r>
            <a:r>
              <a:rPr lang="zh-CN" altLang="en-US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求学在外思念母亲</a:t>
            </a:r>
            <a:endParaRPr lang="zh-CN" altLang="en-US" sz="4400">
              <a:solidFill>
                <a:srgbClr val="00B05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长大后</a:t>
            </a:r>
            <a:r>
              <a:rPr lang="en-US" altLang="x-none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</a:t>
            </a:r>
            <a:r>
              <a:rPr lang="zh-CN" altLang="en-US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新婚离别思念娇妻</a:t>
            </a:r>
            <a:endParaRPr lang="zh-CN" altLang="en-US" sz="4400">
              <a:solidFill>
                <a:srgbClr val="00B05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后   来 </a:t>
            </a:r>
            <a:r>
              <a:rPr lang="en-US" altLang="x-none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</a:t>
            </a:r>
            <a:r>
              <a:rPr lang="zh-CN" altLang="en-US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</a:t>
            </a:r>
            <a:r>
              <a:rPr lang="zh-CN" altLang="en-US" sz="44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死隔绝哀思难抑</a:t>
            </a:r>
            <a:endParaRPr lang="zh-CN" altLang="en-US" sz="4400">
              <a:solidFill>
                <a:srgbClr val="00B05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现   在 </a:t>
            </a:r>
            <a:r>
              <a:rPr lang="en-US" altLang="x-none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</a:t>
            </a:r>
            <a:r>
              <a:rPr lang="zh-CN" altLang="en-US" sz="440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国土分裂忧思绵绵</a:t>
            </a:r>
            <a:endParaRPr lang="zh-CN" altLang="en-US" sz="440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175385" y="452120"/>
            <a:ext cx="8485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2、这四个人生阶段又因什么而愁？</a:t>
            </a:r>
            <a:r>
              <a:rPr lang="zh-CN" altLang="en-US" sz="36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3600">
              <a:solidFill>
                <a:srgbClr val="070709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5808663" y="1628775"/>
            <a:ext cx="4567237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母子离愁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5808663" y="2708275"/>
            <a:ext cx="4572000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夫妻离愁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5808663" y="3860800"/>
            <a:ext cx="4572000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丧母哀愁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5808663" y="5084763"/>
            <a:ext cx="4572000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思归浓愁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3" name="Text Box 11"/>
          <p:cNvSpPr txBox="1"/>
          <p:nvPr/>
        </p:nvSpPr>
        <p:spPr>
          <a:xfrm>
            <a:off x="2438400" y="2438400"/>
            <a:ext cx="3276600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生离之愁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4" name="Text Box 12"/>
          <p:cNvSpPr txBox="1"/>
          <p:nvPr/>
        </p:nvSpPr>
        <p:spPr>
          <a:xfrm>
            <a:off x="1698943" y="1557338"/>
            <a:ext cx="798195" cy="338296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A026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家    愁</a:t>
            </a:r>
            <a:endParaRPr lang="zh-CN" altLang="en-US" sz="4000">
              <a:solidFill>
                <a:srgbClr val="A02694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5" name="Text Box 13"/>
          <p:cNvSpPr txBox="1"/>
          <p:nvPr/>
        </p:nvSpPr>
        <p:spPr>
          <a:xfrm>
            <a:off x="2424113" y="3860800"/>
            <a:ext cx="3352800" cy="101473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死别之愁</a:t>
            </a: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2015173" y="3789363"/>
            <a:ext cx="551815" cy="23034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7" name="Text Box 15"/>
          <p:cNvSpPr txBox="1"/>
          <p:nvPr/>
        </p:nvSpPr>
        <p:spPr>
          <a:xfrm>
            <a:off x="1670685" y="4941888"/>
            <a:ext cx="859790" cy="2159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A026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国   愁</a:t>
            </a:r>
            <a:endParaRPr lang="zh-CN" altLang="en-US" sz="4400">
              <a:solidFill>
                <a:srgbClr val="A02694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7" name="文本框 20496"/>
          <p:cNvSpPr txBox="1"/>
          <p:nvPr/>
        </p:nvSpPr>
        <p:spPr>
          <a:xfrm>
            <a:off x="498475" y="3159760"/>
            <a:ext cx="798195" cy="24803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层层推进</a:t>
            </a:r>
            <a:endParaRPr lang="zh-CN" altLang="en-US" sz="40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6" name="直接连接符 20495"/>
          <p:cNvSpPr/>
          <p:nvPr/>
        </p:nvSpPr>
        <p:spPr>
          <a:xfrm>
            <a:off x="1285875" y="3159760"/>
            <a:ext cx="10795" cy="2407920"/>
          </a:xfrm>
          <a:prstGeom prst="line">
            <a:avLst/>
          </a:prstGeom>
          <a:ln w="9525" cap="flat" cmpd="sng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9" grpId="0"/>
      <p:bldP spid="23560" grpId="0"/>
      <p:bldP spid="23561" grpId="0"/>
      <p:bldP spid="23562" grpId="0"/>
      <p:bldP spid="23563" grpId="0"/>
      <p:bldP spid="23565" grpId="0"/>
      <p:bldP spid="23567" grpId="0"/>
      <p:bldP spid="204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24578" name="Rectangle 3"/>
          <p:cNvSpPr/>
          <p:nvPr/>
        </p:nvSpPr>
        <p:spPr>
          <a:xfrm>
            <a:off x="1524000" y="43053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4000">
                <a:solidFill>
                  <a:srgbClr val="0707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3、诗人把“乡愁”寄托在哪里？ </a:t>
            </a:r>
            <a:r>
              <a:rPr lang="zh-CN" altLang="en-US" sz="3600">
                <a:solidFill>
                  <a:srgbClr val="07070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sz="3600">
              <a:solidFill>
                <a:srgbClr val="07070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1828800" y="1412558"/>
            <a:ext cx="88392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托</a:t>
            </a: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物</a:t>
            </a:r>
            <a:r>
              <a:rPr lang="zh-CN" altLang="en-US" sz="6000">
                <a:solidFill>
                  <a:srgbClr val="00B05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寄情</a:t>
            </a:r>
            <a:endParaRPr lang="zh-CN" altLang="en-US" sz="6000">
              <a:solidFill>
                <a:srgbClr val="00B05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6031865" y="1557655"/>
            <a:ext cx="3007360" cy="33597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邮票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船票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坟墓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海峡</a:t>
            </a:r>
            <a:endParaRPr lang="zh-CN" altLang="en-US" sz="4400">
              <a:solidFill>
                <a:srgbClr val="99FF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2" name="AutoShape 7"/>
          <p:cNvSpPr/>
          <p:nvPr/>
        </p:nvSpPr>
        <p:spPr>
          <a:xfrm>
            <a:off x="1829435" y="2492375"/>
            <a:ext cx="2694940" cy="1671320"/>
          </a:xfrm>
          <a:prstGeom prst="upArrowCallout">
            <a:avLst>
              <a:gd name="adj1" fmla="val 37401"/>
              <a:gd name="adj2" fmla="val 37401"/>
              <a:gd name="adj3" fmla="val 16643"/>
              <a:gd name="adj4" fmla="val 66667"/>
            </a:avLst>
          </a:prstGeom>
          <a:gradFill rotWithShape="0">
            <a:gsLst>
              <a:gs pos="0">
                <a:srgbClr val="FF6600"/>
              </a:gs>
              <a:gs pos="100000">
                <a:srgbClr val="FFFF00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endParaRPr lang="zh-CN" altLang="en-US" sz="24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3" name="WordArt 8"/>
          <p:cNvSpPr>
            <a:spLocks noTextEdit="1"/>
          </p:cNvSpPr>
          <p:nvPr/>
        </p:nvSpPr>
        <p:spPr>
          <a:xfrm>
            <a:off x="2495550" y="3282633"/>
            <a:ext cx="11303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意象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4" name="Rectangle 10"/>
          <p:cNvSpPr/>
          <p:nvPr/>
        </p:nvSpPr>
        <p:spPr>
          <a:xfrm>
            <a:off x="829310" y="4791710"/>
            <a:ext cx="10837545" cy="186309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2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乡愁是一种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抽象情感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，诗人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运用独特的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比喻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，化抽象的、难以捕捉的离愁别绪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具体可感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的事物，来表达这种欲说还休、难以言尽的情感。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1"/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1433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6370" y="1233170"/>
            <a:ext cx="9318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  4.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这四种对象前表修饰、限制的形容词和数量词有什么特点？它们共同突出了这四样东西的什么特征？在诗中有什么表达效果？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3405" y="2708910"/>
            <a:ext cx="83286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明确：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“一枚” “一张”“一方”“一湾”四个数量词和“小小的”“窄窄的”“矮矮的” “浅浅的”四个形容词，都以一种看似轻描淡写的方式，把乡愁浓缩于四个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面积小、程度轻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的对象之上，恰恰反衬出诗人内心深处浓烈的思乡情感，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这是正语反说。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3405" y="5725795"/>
            <a:ext cx="83292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  <a:sym typeface="+mn-ea"/>
              </a:rPr>
              <a:t>      </a:t>
            </a:r>
            <a:r>
              <a:rPr lang="zh-CN" sz="2400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  <a:sym typeface="+mn-ea"/>
              </a:rPr>
              <a:t>同时，“小小的、窄窄的、矮矮的、浅浅的 ”叠词的运用增强了诗歌的音乐美。</a:t>
            </a:r>
            <a:endParaRPr lang="zh-CN" sz="2400" spc="150">
              <a:solidFill>
                <a:srgbClr val="0070C0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0800" y="5048250"/>
            <a:ext cx="1127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对比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06025" y="3878580"/>
            <a:ext cx="1612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</a:rPr>
              <a:t>以小见大</a:t>
            </a:r>
            <a:r>
              <a:rPr lang="zh-CN" sz="1200" b="0">
                <a:latin typeface="Calibri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5" grpId="0"/>
      <p:bldP spid="6" grpId="0"/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pic>
        <p:nvPicPr>
          <p:cNvPr id="1638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688" y="1028700"/>
            <a:ext cx="1738312" cy="150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3540" y="2111375"/>
            <a:ext cx="917638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试用句式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余光中的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诗美在</a:t>
            </a:r>
            <a:r>
              <a:rPr lang="zh-CN" altLang="en-US" sz="24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例如</a:t>
            </a:r>
            <a:r>
              <a:rPr lang="zh-CN" altLang="en-US" sz="24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来表达你的寻美结果。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提示：（可从整体结构、构思立意、词句运用、思想感情等角度） </a:t>
            </a:r>
            <a:b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TextBox 8"/>
          <p:cNvSpPr txBox="1"/>
          <p:nvPr/>
        </p:nvSpPr>
        <p:spPr>
          <a:xfrm>
            <a:off x="2089150" y="1143000"/>
            <a:ext cx="2406650" cy="64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发现诗歌的美</a:t>
            </a:r>
            <a:endParaRPr lang="zh-CN" altLang="en-US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68513" y="4343400"/>
            <a:ext cx="8010525" cy="1884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余光中的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诗美在整齐划一的结构上。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例如：全诗的四节诗的每一节都分四行，相对应的每一行，句式相同，字数相同。 </a:t>
            </a:r>
            <a:b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6375"/>
            <a:ext cx="10515600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4000" spc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sym typeface="+mn-ea"/>
              </a:rPr>
              <a:t>美点寻踪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23554" name="文本框 74753"/>
          <p:cNvSpPr txBox="1"/>
          <p:nvPr/>
        </p:nvSpPr>
        <p:spPr>
          <a:xfrm>
            <a:off x="1843405" y="798195"/>
            <a:ext cx="86887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（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</a:rPr>
              <a:t>）从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</a:rPr>
              <a:t>整体结构</a:t>
            </a:r>
            <a:r>
              <a:rPr lang="zh-CN" altLang="en-US" sz="3200">
                <a:latin typeface="Arial" panose="020b0604020202020204" pitchFamily="34" charset="0"/>
              </a:rPr>
              <a:t>上，美在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</a:rPr>
              <a:t>整齐划一的结构</a:t>
            </a:r>
            <a:r>
              <a:rPr lang="zh-CN" altLang="en-US" sz="3200">
                <a:latin typeface="Arial" panose="020b0604020202020204" pitchFamily="34" charset="0"/>
              </a:rPr>
              <a:t>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</a:rPr>
              <a:t>美在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回环往复、</a:t>
            </a:r>
            <a:r>
              <a:rPr lang="zh-CN" altLang="en-US" sz="3200">
                <a:latin typeface="Arial" panose="020b0604020202020204" pitchFamily="34" charset="0"/>
              </a:rPr>
              <a:t>一唱三叹的音乐节奏上。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" name="文本框 74753"/>
          <p:cNvSpPr txBox="1"/>
          <p:nvPr/>
        </p:nvSpPr>
        <p:spPr>
          <a:xfrm>
            <a:off x="1842770" y="2062480"/>
            <a:ext cx="85521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（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zh-CN" altLang="en-US" sz="3200">
                <a:latin typeface="Arial" panose="020b0604020202020204" pitchFamily="34" charset="0"/>
              </a:rPr>
              <a:t>）从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</a:rPr>
              <a:t>构思立意</a:t>
            </a:r>
            <a:r>
              <a:rPr lang="zh-CN" altLang="en-US" sz="3200">
                <a:latin typeface="Arial" panose="020b0604020202020204" pitchFamily="34" charset="0"/>
              </a:rPr>
              <a:t>上，美在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</a:rPr>
              <a:t>从小到老的时间顺序</a:t>
            </a:r>
            <a:r>
              <a:rPr lang="zh-CN" altLang="en-US" sz="3200">
                <a:latin typeface="Arial" panose="020b0604020202020204" pitchFamily="34" charset="0"/>
              </a:rPr>
              <a:t>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</a:rPr>
              <a:t>美在身处各地的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</a:rPr>
              <a:t>空间</a:t>
            </a:r>
            <a:r>
              <a:rPr lang="zh-CN" altLang="en-US" sz="3200">
                <a:latin typeface="Arial" panose="020b0604020202020204" pitchFamily="34" charset="0"/>
              </a:rPr>
              <a:t>变化上。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</a:rPr>
              <a:t>美在托物寄情的比喻形象上。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文本框 74753"/>
          <p:cNvSpPr txBox="1"/>
          <p:nvPr/>
        </p:nvSpPr>
        <p:spPr>
          <a:xfrm>
            <a:off x="1887220" y="3743325"/>
            <a:ext cx="86448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）从词句运用上，美在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数量词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的运用上。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美在每节诗中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长句和短句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的运用上。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74753"/>
          <p:cNvSpPr txBox="1"/>
          <p:nvPr/>
        </p:nvSpPr>
        <p:spPr>
          <a:xfrm>
            <a:off x="1842770" y="4932680"/>
            <a:ext cx="86893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）从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思想感情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上，美在表情达意时人称的不断变化上。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美在每一节诗都是一幅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凄美的图画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美在主题的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逐步深化、最后升华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上。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0688" y="3435350"/>
            <a:ext cx="800100" cy="1149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/>
          <p:nvPr/>
        </p:nvSpPr>
        <p:spPr>
          <a:xfrm>
            <a:off x="1598613" y="2085975"/>
            <a:ext cx="2451100" cy="5111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小时候（少年）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/>
          <p:nvPr/>
        </p:nvSpPr>
        <p:spPr>
          <a:xfrm>
            <a:off x="1598613" y="4251325"/>
            <a:ext cx="2451100" cy="5111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后来（中年）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196975" y="1928813"/>
            <a:ext cx="288925" cy="4152900"/>
          </a:xfrm>
          <a:prstGeom prst="leftBrace">
            <a:avLst>
              <a:gd name="adj1" fmla="val 61979"/>
              <a:gd name="adj2" fmla="val 50000"/>
            </a:avLst>
          </a:prstGeom>
          <a:noFill/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/>
          <p:nvPr/>
        </p:nvSpPr>
        <p:spPr>
          <a:xfrm>
            <a:off x="1604963" y="3179763"/>
            <a:ext cx="2444750" cy="5111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长大后（青年）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/>
          <p:nvPr/>
        </p:nvSpPr>
        <p:spPr>
          <a:xfrm>
            <a:off x="4375150" y="2085975"/>
            <a:ext cx="992188" cy="511175"/>
          </a:xfrm>
          <a:prstGeom prst="roundRect">
            <a:avLst>
              <a:gd name="adj" fmla="val 16667"/>
            </a:avLst>
          </a:prstGeom>
          <a:solidFill>
            <a:srgbClr val="F4B183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邮票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9118600" y="2119313"/>
            <a:ext cx="355600" cy="3786188"/>
          </a:xfrm>
          <a:prstGeom prst="rightBrace">
            <a:avLst>
              <a:gd name="adj1" fmla="val 27381"/>
              <a:gd name="adj2" fmla="val 50272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/>
          <p:nvPr/>
        </p:nvSpPr>
        <p:spPr>
          <a:xfrm>
            <a:off x="9308465" y="2600325"/>
            <a:ext cx="3171825" cy="2896171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思念故乡和亲人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渴望祖国统一的爱国之情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/>
          <p:nvPr/>
        </p:nvSpPr>
        <p:spPr>
          <a:xfrm>
            <a:off x="5525770" y="2085975"/>
            <a:ext cx="1604010" cy="51408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思念母亲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/>
          <p:nvPr/>
        </p:nvSpPr>
        <p:spPr>
          <a:xfrm>
            <a:off x="1598613" y="5322888"/>
            <a:ext cx="2451100" cy="5111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现在（老年）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/>
          <p:nvPr/>
        </p:nvSpPr>
        <p:spPr>
          <a:xfrm>
            <a:off x="4375150" y="3179763"/>
            <a:ext cx="992188" cy="511175"/>
          </a:xfrm>
          <a:prstGeom prst="roundRect">
            <a:avLst>
              <a:gd name="adj" fmla="val 16667"/>
            </a:avLst>
          </a:prstGeom>
          <a:solidFill>
            <a:srgbClr val="F4B183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船票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/>
          <p:nvPr/>
        </p:nvSpPr>
        <p:spPr>
          <a:xfrm>
            <a:off x="4387850" y="4251325"/>
            <a:ext cx="992188" cy="511175"/>
          </a:xfrm>
          <a:prstGeom prst="roundRect">
            <a:avLst>
              <a:gd name="adj" fmla="val 16667"/>
            </a:avLst>
          </a:prstGeom>
          <a:solidFill>
            <a:srgbClr val="F4B183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坟墓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/>
          <p:nvPr/>
        </p:nvSpPr>
        <p:spPr>
          <a:xfrm>
            <a:off x="4398963" y="5322888"/>
            <a:ext cx="992187" cy="511175"/>
          </a:xfrm>
          <a:prstGeom prst="roundRect">
            <a:avLst>
              <a:gd name="adj" fmla="val 16667"/>
            </a:avLst>
          </a:prstGeom>
          <a:solidFill>
            <a:srgbClr val="F4B183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海峡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/>
          <p:nvPr/>
        </p:nvSpPr>
        <p:spPr>
          <a:xfrm>
            <a:off x="5623560" y="3197225"/>
            <a:ext cx="1506220" cy="51370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想念妻子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/>
          <p:nvPr/>
        </p:nvSpPr>
        <p:spPr>
          <a:xfrm>
            <a:off x="5623560" y="4260850"/>
            <a:ext cx="1506220" cy="51370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怀念母亲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/>
          <p:nvPr/>
        </p:nvSpPr>
        <p:spPr>
          <a:xfrm>
            <a:off x="5622925" y="5323205"/>
            <a:ext cx="1466850" cy="51018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思念故土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/>
          <p:nvPr/>
        </p:nvSpPr>
        <p:spPr>
          <a:xfrm>
            <a:off x="7450455" y="2085975"/>
            <a:ext cx="1550670" cy="514085"/>
          </a:xfrm>
          <a:prstGeom prst="roundRect">
            <a:avLst>
              <a:gd name="adj" fmla="val 16667"/>
            </a:avLst>
          </a:prstGeom>
          <a:solidFill>
            <a:srgbClr val="D6DC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母子分离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50455" y="3202305"/>
            <a:ext cx="1566545" cy="5137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夫妻分别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50455" y="4318000"/>
            <a:ext cx="1597025" cy="5137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生死决别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26960" y="5323205"/>
            <a:ext cx="1597660" cy="51018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家国之思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1" grpId="0"/>
      <p:bldP spid="14" grpId="0"/>
      <p:bldP spid="19" grpId="0"/>
      <p:bldP spid="20" grpId="0"/>
      <p:bldP spid="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18433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5801360" y="1662430"/>
            <a:ext cx="533844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-720725">
              <a:lnSpc>
                <a:spcPct val="150000"/>
              </a:lnSpc>
              <a:buSzTx/>
            </a:pP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是一首抒情诗，借邮票、 船票、坟墓、海峡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这些具体的事物,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把抽象的乡愁具体化、实物化，变成具体可感的东西，表达了作者渴望与亲人团聚，渴望祖国早日统一，结束分离之苦的强烈愿望。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890" y="2464435"/>
            <a:ext cx="4074795" cy="2771775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430" y="476250"/>
            <a:ext cx="7229475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归纳小结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13314" name="文本框 14337"/>
          <p:cNvSpPr txBox="1"/>
          <p:nvPr/>
        </p:nvSpPr>
        <p:spPr>
          <a:xfrm>
            <a:off x="1055370" y="1976120"/>
            <a:ext cx="961771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、知识与技能目标：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学习诗歌的朗读技巧，能有感情地诵读诗歌。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（学习重点） </a:t>
            </a:r>
            <a:b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endParaRPr lang="zh-CN" altLang="en-US" sz="16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en-US" altLang="x-none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、过程与方法目标：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学习作者借助具体的事物，表达抽象情感的写法，并理解这首诗中的几个意象。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（学习难点）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endParaRPr lang="zh-CN" altLang="en-US" sz="16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en-US" altLang="x-none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3200" b="1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、情感与态度价值观目标：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感悟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作者强烈的思乡、思国的感情，以及渴望统一的美好愿望。</a:t>
            </a:r>
            <a:endParaRPr lang="zh-CN" altLang="en-US" sz="320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5" name="文本框 14338"/>
          <p:cNvSpPr txBox="1"/>
          <p:nvPr/>
        </p:nvSpPr>
        <p:spPr>
          <a:xfrm>
            <a:off x="3793173" y="502285"/>
            <a:ext cx="4321175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latin typeface="Times New Roman" panose="02020603050405020304" pitchFamily="2" charset="0"/>
                <a:ea typeface="黑体" panose="02010609060101010101" pitchFamily="49" charset="-122"/>
              </a:rPr>
              <a:t>学习目标</a:t>
            </a:r>
            <a:endParaRPr lang="zh-CN" altLang="en-US" sz="6600"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dissolv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内容占位符 10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3011" name="矩形 41987"/>
          <p:cNvSpPr/>
          <p:nvPr/>
        </p:nvSpPr>
        <p:spPr>
          <a:xfrm>
            <a:off x="2568575" y="692150"/>
            <a:ext cx="2729230" cy="132207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后来啊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乡愁是一方矮矮的坟墓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我在外头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母亲在里头</a:t>
            </a:r>
            <a:endParaRPr lang="zh-CN" altLang="en-US" sz="2000" b="1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2" name="矩形 41988"/>
          <p:cNvSpPr/>
          <p:nvPr/>
        </p:nvSpPr>
        <p:spPr>
          <a:xfrm>
            <a:off x="6311900" y="620713"/>
            <a:ext cx="309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3" name="矩形 41989"/>
          <p:cNvSpPr/>
          <p:nvPr/>
        </p:nvSpPr>
        <p:spPr>
          <a:xfrm>
            <a:off x="2566670" y="2851785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枯藤老树昏鸦 ，小桥流水人家， 古道西风瘦马 。夕阳西下  断肠人在天涯。</a:t>
            </a:r>
            <a:endParaRPr lang="zh-CN" altLang="en-US" sz="2000" b="1">
              <a:solidFill>
                <a:srgbClr val="00B0F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4" name="矩形 41990"/>
          <p:cNvSpPr/>
          <p:nvPr/>
        </p:nvSpPr>
        <p:spPr>
          <a:xfrm>
            <a:off x="4727893" y="2132648"/>
            <a:ext cx="18053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天净沙</a:t>
            </a:r>
            <a:r>
              <a:rPr lang="en-US" altLang="x-none" sz="2400" b="1">
                <a:solidFill>
                  <a:srgbClr val="00B0F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.</a:t>
            </a:r>
            <a:r>
              <a:rPr lang="zh-CN" altLang="en-US" sz="2400" b="1">
                <a:solidFill>
                  <a:srgbClr val="00B0F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秋思</a:t>
            </a:r>
            <a:endParaRPr lang="zh-CN" altLang="en-US" sz="2400" b="1">
              <a:solidFill>
                <a:srgbClr val="00B0F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5" name="矩形 41991"/>
          <p:cNvSpPr/>
          <p:nvPr/>
        </p:nvSpPr>
        <p:spPr>
          <a:xfrm>
            <a:off x="6454775" y="2453005"/>
            <a:ext cx="16160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马致远</a:t>
            </a:r>
            <a:endParaRPr lang="zh-CN" altLang="en-US" sz="2000" b="1">
              <a:solidFill>
                <a:srgbClr val="00B0F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6" name="文本框 41992"/>
          <p:cNvSpPr txBox="1"/>
          <p:nvPr/>
        </p:nvSpPr>
        <p:spPr>
          <a:xfrm>
            <a:off x="4416425" y="145415"/>
            <a:ext cx="22053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乡愁</a:t>
            </a:r>
            <a:r>
              <a:rPr lang="zh-CN" altLang="en-US" sz="1600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（节选）</a:t>
            </a:r>
            <a:endParaRPr lang="zh-CN" altLang="en-US" sz="1600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7" name="矩形 41993"/>
          <p:cNvSpPr/>
          <p:nvPr/>
        </p:nvSpPr>
        <p:spPr>
          <a:xfrm>
            <a:off x="6167438" y="620713"/>
            <a:ext cx="272923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而现在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乡愁是一湾浅浅的海峡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我在这头</a:t>
            </a:r>
            <a:b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</a:br>
            <a:r>
              <a:rPr lang="zh-CN" altLang="en-US" sz="2000" b="1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大陆在那头</a:t>
            </a:r>
            <a:endParaRPr lang="zh-CN" altLang="en-US" sz="2000" b="1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8" name="文本框 41994"/>
          <p:cNvSpPr txBox="1"/>
          <p:nvPr/>
        </p:nvSpPr>
        <p:spPr>
          <a:xfrm>
            <a:off x="2638425" y="3715703"/>
            <a:ext cx="81375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1</a:t>
            </a:r>
            <a:r>
              <a:rPr lang="zh-CN" altLang="en-US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、”</a:t>
            </a:r>
            <a:r>
              <a:rPr lang="zh-CN" altLang="en-US" sz="2000" u="sng">
                <a:latin typeface="Tahoma" panose="020b0604030504040204" pitchFamily="2" charset="0"/>
                <a:ea typeface="华文琥珀" panose="02010800040101010101" pitchFamily="2" charset="-122"/>
              </a:rPr>
              <a:t>乡愁“本是一种抽象的情感，但以上两首作品都把它转化成了具体可感的物象。甲诗寄托在邮票、船票、（     ）、（     ）等物象上，乙曲则寄托在（    ）、（      ）、（       ）等物象上。</a:t>
            </a:r>
            <a:endParaRPr lang="zh-CN" altLang="en-US" sz="2000" u="sng"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19" name="文本框 41995"/>
          <p:cNvSpPr txBox="1"/>
          <p:nvPr/>
        </p:nvSpPr>
        <p:spPr>
          <a:xfrm>
            <a:off x="1827213" y="692150"/>
            <a:ext cx="6680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[</a:t>
            </a:r>
            <a:r>
              <a:rPr lang="zh-CN" altLang="en-US" sz="2000" u="sng">
                <a:latin typeface="Tahoma" panose="020b0604030504040204" pitchFamily="2" charset="0"/>
                <a:ea typeface="华文琥珀" panose="02010800040101010101" pitchFamily="2" charset="-122"/>
              </a:rPr>
              <a:t>甲</a:t>
            </a:r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]</a:t>
            </a:r>
            <a:endParaRPr lang="en-US" altLang="x-none" sz="2000" b="1" u="sng"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20" name="文本框 41996"/>
          <p:cNvSpPr txBox="1"/>
          <p:nvPr/>
        </p:nvSpPr>
        <p:spPr>
          <a:xfrm>
            <a:off x="1827530" y="2013903"/>
            <a:ext cx="6680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[</a:t>
            </a:r>
            <a:r>
              <a:rPr lang="zh-CN" altLang="en-US" sz="2000" u="sng">
                <a:latin typeface="Tahoma" panose="020b0604030504040204" pitchFamily="2" charset="0"/>
                <a:ea typeface="华文琥珀" panose="02010800040101010101" pitchFamily="2" charset="-122"/>
              </a:rPr>
              <a:t>乙</a:t>
            </a:r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]</a:t>
            </a:r>
            <a:endParaRPr lang="en-US" altLang="x-none" sz="2000" b="1" u="sng"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3021" name="文本框 41997"/>
          <p:cNvSpPr txBox="1"/>
          <p:nvPr/>
        </p:nvSpPr>
        <p:spPr>
          <a:xfrm>
            <a:off x="2566353" y="4793933"/>
            <a:ext cx="77247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2</a:t>
            </a:r>
            <a:r>
              <a:rPr lang="zh-CN" altLang="en-US" sz="2000" b="1" u="sng">
                <a:latin typeface="Tahoma" panose="020b0604030504040204" pitchFamily="2" charset="0"/>
                <a:ea typeface="华文琥珀" panose="02010800040101010101" pitchFamily="2" charset="-122"/>
              </a:rPr>
              <a:t>、甲、乙两首作品所抒发的感情上有何异同？</a:t>
            </a:r>
            <a:endParaRPr lang="zh-CN" altLang="en-US" sz="2000" b="1" u="sng"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41999" name="文本框 41998"/>
          <p:cNvSpPr txBox="1"/>
          <p:nvPr/>
        </p:nvSpPr>
        <p:spPr>
          <a:xfrm>
            <a:off x="2567623" y="5444490"/>
            <a:ext cx="576103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u="sng">
                <a:solidFill>
                  <a:schemeClr val="tx1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同：甲、乙都抒发了游子对故乡的思念之情。</a:t>
            </a:r>
            <a:endParaRPr lang="zh-CN" altLang="en-US" sz="2000" u="sng">
              <a:solidFill>
                <a:schemeClr val="tx1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  <a:p>
            <a:endParaRPr lang="zh-CN" altLang="en-US" sz="2000" u="sng">
              <a:solidFill>
                <a:schemeClr val="tx1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  <a:p>
            <a:r>
              <a:rPr lang="zh-CN" altLang="en-US" sz="2000" u="sng">
                <a:solidFill>
                  <a:schemeClr val="tx1"/>
                </a:solidFill>
                <a:latin typeface="Tahoma" panose="020b0604030504040204" pitchFamily="2" charset="0"/>
                <a:ea typeface="华文琥珀" panose="02010800040101010101" pitchFamily="2" charset="-122"/>
              </a:rPr>
              <a:t>异：甲诗将个人的思乡之情上升到了家国之情。</a:t>
            </a:r>
            <a:endParaRPr lang="zh-CN" altLang="en-US" sz="2000" u="sng">
              <a:solidFill>
                <a:schemeClr val="tx1"/>
              </a:solidFill>
              <a:latin typeface="Tahoma" panose="020b0604030504040204" pitchFamily="2" charset="0"/>
              <a:ea typeface="华文琥珀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0770" y="403923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  <a:sym typeface="+mn-ea"/>
              </a:rPr>
              <a:t>坟墓</a:t>
            </a:r>
            <a:endParaRPr lang="zh-CN" altLang="en-US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2025" y="403923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  <a:sym typeface="+mn-ea"/>
              </a:rPr>
              <a:t>海峡</a:t>
            </a:r>
            <a:endParaRPr lang="zh-CN" altLang="en-US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3395" y="436245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  <a:sym typeface="+mn-ea"/>
              </a:rPr>
              <a:t>人家</a:t>
            </a:r>
            <a:endParaRPr lang="zh-CN" altLang="en-US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7675" y="436245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  <a:sym typeface="+mn-ea"/>
              </a:rPr>
              <a:t>古道</a:t>
            </a:r>
            <a:endParaRPr lang="zh-CN" altLang="en-US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0690" y="436245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>
                <a:solidFill>
                  <a:srgbClr val="FF0000"/>
                </a:solidFill>
                <a:latin typeface="Tahoma" panose="020b0604030504040204" pitchFamily="2" charset="0"/>
                <a:ea typeface="华文琥珀" panose="02010800040101010101" pitchFamily="2" charset="-122"/>
                <a:sym typeface="+mn-ea"/>
              </a:rPr>
              <a:t>夕阳</a:t>
            </a:r>
            <a:endParaRPr lang="zh-CN" altLang="en-US" u="sng">
              <a:solidFill>
                <a:srgbClr val="FF0000"/>
              </a:solidFill>
              <a:latin typeface="Tahoma" panose="020b0604030504040204" pitchFamily="2" charset="0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300355" y="145415"/>
            <a:ext cx="1022985" cy="300228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4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当堂检测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1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1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20482" name="WordArt 2"/>
          <p:cNvSpPr>
            <a:spLocks noTextEdit="1"/>
          </p:cNvSpPr>
          <p:nvPr/>
        </p:nvSpPr>
        <p:spPr>
          <a:xfrm>
            <a:off x="2962275" y="2494280"/>
            <a:ext cx="631317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normalizeH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诉说乡愁</a:t>
            </a:r>
            <a:endParaRPr lang="zh-CN" altLang="en-US" sz="6000" normalizeH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med">
    <p:dissolv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85415" y="-2685415"/>
            <a:ext cx="6820535" cy="12191365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57188" y="1309480"/>
            <a:ext cx="10677624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>
                <a:solidFill>
                  <a:srgbClr val="000000">
                    <a:lumMod val="95000"/>
                    <a:lumOff val="5000"/>
                  </a:srgbClr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>
                    <a:lumMod val="95000"/>
                    <a:lumOff val="5000"/>
                  </a:srgbClr>
                </a:solidFill>
                <a:latin typeface="宋体" panose="02010600030101010101" pitchFamily="2" charset="-122"/>
              </a:rPr>
              <a:t>这首诗用“邮票、船票、坟墓、海峡”等意象来表现乡愁，将抽象的感情物化了。在许多古典诗歌中，也运用了这种写法，你能说出一两个吗？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319530" y="2962910"/>
            <a:ext cx="10114915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交流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marR="0" lvl="0" indent="0" algn="just" defTabSz="91440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李清照在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武陵春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一词中有类似的写法，“只恐双溪舴艋舟，载不动，许多愁”；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marR="0" lvl="0" indent="0" algn="just" defTabSz="91440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李煜的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虞美人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中有“问君能有几多愁？恰似一江春水向东流”；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marR="0" lvl="0" indent="0" algn="just" defTabSz="91440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李白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宣州谢脁楼饯别校书叔云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中有“抽刀断水水更流，举杯消愁愁更愁”。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同步练习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pic>
        <p:nvPicPr>
          <p:cNvPr id="19457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400" y="4419600"/>
            <a:ext cx="2943225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矩形 6"/>
          <p:cNvSpPr/>
          <p:nvPr/>
        </p:nvSpPr>
        <p:spPr>
          <a:xfrm>
            <a:off x="1700213" y="847725"/>
            <a:ext cx="100012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37970" y="1848485"/>
            <a:ext cx="8650288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这首诗作者通过邮票、船票、坟墓、海峡寄托了浓浓的思乡之情，其实除了这些事物外，还有许多东西能触动我们的心灵，引起我们的思乡情绪。同学们结合自己的理解，试用具体的事物为 “乡愁”打个比方。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9908" y="4321810"/>
            <a:ext cx="8388350" cy="48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乡愁是一枚青橄榄，苦苦的、涩涩的，别有一番滋味在心头。　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　　　　　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同步练习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0" y="847408"/>
            <a:ext cx="1906588" cy="738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学写诗句　　　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736600" y="284480"/>
            <a:ext cx="10515600" cy="8223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同步练习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2720" y="1725613"/>
            <a:ext cx="1906588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仿写诗文　　　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0" y="2982278"/>
            <a:ext cx="951388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仿照余光中的《乡愁》试写一首诗或一段诗。（也可写母爱、快乐、友谊等其他题目）　　　　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b="44435"/>
          <a:stretch>
            <a:fillRect/>
          </a:stretch>
        </p:blipFill>
        <p:spPr>
          <a:xfrm>
            <a:off x="8315960" y="4002767"/>
            <a:ext cx="3771899" cy="2794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占位符 10241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/>
          </a:p>
        </p:txBody>
      </p:sp>
      <p:pic>
        <p:nvPicPr>
          <p:cNvPr id="9219" name="图片 102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365" cy="6869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6525" y="2059940"/>
            <a:ext cx="614426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故乡、故土是长说不衰的话题。我们对故乡的一山一水、一草一木，都寄托着深厚的情怀，纵使到了天之涯、海之滨，也难以割舍。一纸家书，一句乡音，往往让我们激动不已。不论你走多久，不论你走多远，请记住，回家的路！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220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915900" y="10744200"/>
            <a:ext cx="368300" cy="304800"/>
          </a:xfrm>
          <a:prstGeom prst="cube">
            <a:avLst/>
          </a:prstGeom>
        </p:spPr>
      </p:pic>
    </p:spTree>
  </p:cSld>
  <p:clrMapOvr>
    <a:masterClrMapping/>
  </p:clrMapOvr>
  <p:transition spd="med">
    <p:dissolv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23553" name="矩形 6"/>
          <p:cNvSpPr/>
          <p:nvPr/>
        </p:nvSpPr>
        <p:spPr>
          <a:xfrm>
            <a:off x="1666875" y="13970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2075" y="3021330"/>
            <a:ext cx="619918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熟读、背诵余光中的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3570" y="854075"/>
            <a:ext cx="6856095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布置作业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1758" y="3757930"/>
            <a:ext cx="537845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搜集并整理有关乡愁的古诗词。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7" name="Picture 8" descr="http://p3.pstatp.com/large/78b000bbf93fcc2ea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3845" y="1676400"/>
            <a:ext cx="4191000" cy="419100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2355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972800" y="106680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6659"/>
            <a:ext cx="6923452" cy="1219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09215" y="2404110"/>
            <a:ext cx="78701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1.</a:t>
            </a:r>
            <a:r>
              <a:rPr lang="zh-CN" altLang="en-US" sz="2800" b="1"/>
              <a:t>本诗选自《白玉·苦瓜》，作者是著名诗人</a:t>
            </a:r>
            <a:r>
              <a:rPr lang="zh-CN" altLang="en-US" sz="2800" b="1" u="sng"/>
              <a:t>                </a:t>
            </a:r>
            <a:r>
              <a:rPr lang="zh-CN" altLang="en-US" sz="2800" b="1"/>
              <a:t>，1928年生于南京，现居台湾。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713230" y="864870"/>
            <a:ext cx="5752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一、预习检测</a:t>
            </a:r>
            <a:endParaRPr lang="zh-CN" altLang="en-US" sz="6000" b="1">
              <a:solidFill>
                <a:srgbClr val="7030A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0730" y="2887345"/>
            <a:ext cx="1346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</a:rPr>
              <a:t>余光中</a:t>
            </a:r>
            <a:endParaRPr lang="zh-CN" altLang="en-US" sz="2000" b="1">
              <a:solidFill>
                <a:srgbClr val="FF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6370" y="3731260"/>
            <a:ext cx="6910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2.</a:t>
            </a:r>
            <a:r>
              <a:rPr lang="zh-CN" altLang="en-US" sz="2800" b="1"/>
              <a:t>在现代诗中，诗人通常借助意象传达感情，意象是什么？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2742565" y="4993640"/>
            <a:ext cx="6706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</a:rPr>
              <a:t>意象是寓意之象，是作者将</a:t>
            </a:r>
            <a:r>
              <a:rPr lang="zh-CN" altLang="en-US" sz="2400" b="1">
                <a:solidFill>
                  <a:srgbClr val="FF0000"/>
                </a:solidFill>
              </a:rPr>
              <a:t>自己的情感</a:t>
            </a:r>
            <a:r>
              <a:rPr lang="zh-CN" altLang="en-US" sz="2400" b="1">
                <a:solidFill>
                  <a:srgbClr val="FF00FF"/>
                </a:solidFill>
              </a:rPr>
              <a:t>与</a:t>
            </a:r>
            <a:r>
              <a:rPr lang="zh-CN" altLang="en-US" sz="2400" b="1">
                <a:solidFill>
                  <a:srgbClr val="FF0000"/>
                </a:solidFill>
              </a:rPr>
              <a:t>具体的事物</a:t>
            </a:r>
            <a:r>
              <a:rPr lang="zh-CN" altLang="en-US" sz="2400" b="1">
                <a:solidFill>
                  <a:srgbClr val="00FF00"/>
                </a:solidFill>
              </a:rPr>
              <a:t>相融合</a:t>
            </a:r>
            <a:r>
              <a:rPr lang="zh-CN" altLang="en-US" sz="2400" b="1">
                <a:solidFill>
                  <a:srgbClr val="FF00FF"/>
                </a:solidFill>
              </a:rPr>
              <a:t>来传达感情的一个形象。</a:t>
            </a:r>
            <a:endParaRPr lang="zh-CN" altLang="en-US" sz="24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8"/>
      <p:bldP spid="9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40255" y="930910"/>
            <a:ext cx="63665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70C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二、资料补充</a:t>
            </a:r>
            <a:endParaRPr lang="zh-CN" altLang="en-US" sz="6000" b="1">
              <a:solidFill>
                <a:srgbClr val="0070C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01215" y="2879090"/>
            <a:ext cx="9292590" cy="355346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med">
    <p:dissolv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pic>
        <p:nvPicPr>
          <p:cNvPr id="7170" name="图片 3"/>
          <p:cNvPicPr>
            <a:picLocks noChangeAspect="1"/>
          </p:cNvPicPr>
          <p:nvPr/>
        </p:nvPicPr>
        <p:blipFill>
          <a:blip r:embed="rId4"/>
          <a:srcRect t="10954"/>
          <a:stretch>
            <a:fillRect/>
          </a:stretch>
        </p:blipFill>
        <p:spPr>
          <a:xfrm>
            <a:off x="0" y="750888"/>
            <a:ext cx="12192000" cy="610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5"/>
          <p:cNvSpPr/>
          <p:nvPr/>
        </p:nvSpPr>
        <p:spPr>
          <a:xfrm>
            <a:off x="3332163" y="846138"/>
            <a:ext cx="8778875" cy="442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endParaRPr lang="en-US" altLang="zh-CN">
              <a:solidFill>
                <a:srgbClr val="000000"/>
              </a:solidFill>
              <a:latin typeface="宋体" panose="02010600030101010101" pitchFamily="2" charset="-122"/>
              <a:ea typeface="微软雅黑"/>
            </a:endParaRPr>
          </a:p>
        </p:txBody>
      </p:sp>
      <p:sp>
        <p:nvSpPr>
          <p:cNvPr id="7172" name="文本框 1"/>
          <p:cNvSpPr txBox="1"/>
          <p:nvPr/>
        </p:nvSpPr>
        <p:spPr>
          <a:xfrm>
            <a:off x="4105593" y="-317"/>
            <a:ext cx="33051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5b0988e595225.cdn.sohucs.com/images/20171215/04d5d897248e46848523b184e170156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0" t="17538" r="23755" b="15791"/>
          <a:stretch>
            <a:fillRect/>
          </a:stretch>
        </p:blipFill>
        <p:spPr bwMode="auto">
          <a:xfrm>
            <a:off x="552450" y="1462087"/>
            <a:ext cx="2309972" cy="303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4205605" y="1113155"/>
            <a:ext cx="82270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台湾当代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著名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诗坛健将、散文重镇、著名批评家、优秀翻译家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3028950" y="1211263"/>
            <a:ext cx="1176338" cy="401638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文化身份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3040063" y="1871663"/>
            <a:ext cx="1176338" cy="401638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生平要事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040063" y="4497388"/>
            <a:ext cx="1176338" cy="401638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作品成就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3040063" y="5818188"/>
            <a:ext cx="1176338" cy="401638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诗歌特色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7838" y="1633538"/>
            <a:ext cx="7559675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1928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年出生于南京。</a:t>
            </a:r>
            <a:endParaRPr lang="en-US" altLang="zh-CN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1950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年去台湾。</a:t>
            </a:r>
            <a:endParaRPr lang="en-US" altLang="zh-CN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1952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年毕业于台湾大学外文系。</a:t>
            </a:r>
            <a:endParaRPr lang="en-US" altLang="zh-CN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1959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年获美国爱荷华大学艺术硕士。先后任教台湾东吴大学、台湾师范大学、台湾大学、台湾政治大学、香港中文大学、台湾中山大学等。两度应美国国务院邀请，赴美国多家大学任客座教授。</a:t>
            </a:r>
            <a:endParaRPr lang="en-US" altLang="zh-CN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5775" y="4371975"/>
            <a:ext cx="755967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余光中一生从事诗歌、散文、评论、翻译，自称为自己写作的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四度空间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。出版诗集 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 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种，散文集 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 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种，评论集 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种，翻译集 </a:t>
            </a:r>
            <a:r>
              <a:rPr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 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著名诗集有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白玉苦瓜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舟子的悲歌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钟乳石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5300" y="5748338"/>
            <a:ext cx="7559675" cy="942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由于特殊的政治原因，大陆和台湾长期阻隔，而诗人又经常流浪于海外，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游子思乡之情</a:t>
            </a:r>
            <a:r>
              <a:rPr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，是他的诗歌作品中的重要内容。</a:t>
            </a:r>
            <a:endParaRPr lang="zh-CN" altLang="en-US" sz="2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流程图: 终止 7"/>
          <p:cNvSpPr/>
          <p:nvPr/>
        </p:nvSpPr>
        <p:spPr>
          <a:xfrm>
            <a:off x="803275" y="4716463"/>
            <a:ext cx="1809750" cy="600075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余光中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(1928-2017)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8193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4572000" y="1428909"/>
            <a:ext cx="6781800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1949年去台湾当时年仅21岁，再还乡时已64岁。正如他自己所说︰“掉头已去是风吹黑发，回首再来已雪满白头。”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SzTx/>
              <a:buFont typeface="Arial" panose="020b0604020202020204" pitchFamily="34" charset="0"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70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年代初创作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时，余光中时而低首沉思，时而抬头远眺。他说：“随着日子的流失愈多，我的怀乡之情便日重 ，在离开大陆整整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年的时候，我在台北厦门街的旧居内一挥而就，仅用了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分钟便写出了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”可20分钟写出的是20年的思乡之情。         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4"/>
          <a:srcRect r="3226" b="6165"/>
          <a:stretch>
            <a:fillRect/>
          </a:stretch>
        </p:blipFill>
        <p:spPr>
          <a:xfrm>
            <a:off x="365760" y="2357438"/>
            <a:ext cx="3862388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31265" y="394970"/>
            <a:ext cx="7056755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写作背景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133123" name="Text Box 3"/>
          <p:cNvSpPr txBox="1"/>
          <p:nvPr/>
        </p:nvSpPr>
        <p:spPr>
          <a:xfrm>
            <a:off x="1876425" y="1454150"/>
            <a:ext cx="930846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台湾，所有中国人的心结。辛亥革命元老</a:t>
            </a:r>
            <a:r>
              <a:rPr lang="zh-CN" altLang="en-US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于右任</a:t>
            </a:r>
            <a:r>
              <a:rPr lang="zh-CN" altLang="en-US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临终前哀歌</a:t>
            </a:r>
            <a:r>
              <a:rPr lang="zh-CN" altLang="zh-CN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zh-CN" altLang="en-US" sz="3200" b="1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葬我于高山之上兮，望我大陆，大陆不可见兮，只有痛哭；</a:t>
            </a:r>
            <a:endParaRPr lang="zh-CN" altLang="en-US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葬我于高山之上兮，望我故乡，故乡不可见兮，永不能忘</a:t>
            </a:r>
            <a:r>
              <a:rPr lang="zh-CN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！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zh-CN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2005年温家宝总理也</a:t>
            </a:r>
            <a:r>
              <a:rPr lang="zh-CN" altLang="en-US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说</a:t>
            </a:r>
            <a:r>
              <a:rPr lang="zh-CN" altLang="zh-CN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︰</a:t>
            </a: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浅浅的海峡</a:t>
            </a:r>
            <a:r>
              <a:rPr lang="zh-CN" altLang="en-US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国之大殇。 </a:t>
            </a: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”</a:t>
            </a:r>
            <a:endParaRPr lang="zh-CN" altLang="zh-CN" sz="3200" b="1">
              <a:solidFill>
                <a:srgbClr val="00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34274"/>
            <a:ext cx="6923452" cy="12192000"/>
          </a:xfrm>
          <a:prstGeom prst="rect">
            <a:avLst/>
          </a:prstGeom>
        </p:spPr>
      </p:pic>
      <p:sp>
        <p:nvSpPr>
          <p:cNvPr id="14338" name="WordArt 2"/>
          <p:cNvSpPr>
            <a:spLocks noTextEdit="1"/>
          </p:cNvSpPr>
          <p:nvPr/>
        </p:nvSpPr>
        <p:spPr>
          <a:xfrm>
            <a:off x="3200400" y="1981200"/>
            <a:ext cx="5943600" cy="1814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600" normalizeH="1"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走进乡愁</a:t>
            </a:r>
            <a:endParaRPr lang="zh-CN" altLang="en-US" sz="6600" normalizeH="1"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8620" y="4403725"/>
            <a:ext cx="43192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/>
              <a:t>——</a:t>
            </a:r>
            <a:r>
              <a:rPr lang="zh-CN" altLang="en-US" sz="4800" b="1"/>
              <a:t>突出重点</a:t>
            </a:r>
            <a:endParaRPr lang="zh-CN" altLang="en-US" sz="4800" b="1"/>
          </a:p>
        </p:txBody>
      </p:sp>
    </p:spTree>
  </p:cSld>
  <p:clrMapOvr>
    <a:masterClrMapping/>
  </p:clrMapOvr>
  <p:transition spd="med">
    <p:dissolv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4274" y="-2667294"/>
            <a:ext cx="6923452" cy="12192000"/>
          </a:xfrm>
          <a:prstGeom prst="rect">
            <a:avLst/>
          </a:prstGeom>
        </p:spPr>
      </p:pic>
      <p:sp>
        <p:nvSpPr>
          <p:cNvPr id="921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5988" y="184086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5288" y="2838450"/>
            <a:ext cx="203041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读出节奏。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7725" y="3624263"/>
            <a:ext cx="26146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读出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重音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49700" y="4410075"/>
            <a:ext cx="2012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读出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感情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8428" r="5939"/>
          <a:stretch>
            <a:fillRect/>
          </a:stretch>
        </p:blipFill>
        <p:spPr>
          <a:xfrm>
            <a:off x="6858000" y="1219200"/>
            <a:ext cx="3273136" cy="5075316"/>
          </a:xfrm>
          <a:prstGeom prst="roundRect">
            <a:avLst>
              <a:gd name="adj" fmla="val 27863"/>
            </a:avLst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76250"/>
            <a:ext cx="10515600" cy="822325"/>
          </a:xfrm>
        </p:spPr>
        <p:txBody>
          <a:bodyPr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初读诗歌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8.xml><?xml version="1.0" encoding="utf-8"?>
<p:tagLst xmlns:p="http://schemas.openxmlformats.org/presentationml/2006/main">
  <p:tag name="KSO_WM_UNIT_PLACING_PICTURE_USER_VIEWPORT" val="{&quot;height&quot;:4703,&quot;width&quot;:12299}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A000520141126A11PWBG">
  <a:themeElements>
    <a:clrScheme name="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F49100"/>
      </a:hlink>
      <a:folHlink>
        <a:srgbClr val="85DFD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154</Paragraphs>
  <Slides>26</Slides>
  <Notes>26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5">
      <vt:lpstr>Arial</vt:lpstr>
      <vt:lpstr>微软雅黑</vt:lpstr>
      <vt:lpstr>宋体</vt:lpstr>
      <vt:lpstr>Times New Roman</vt:lpstr>
      <vt:lpstr>Wingdings</vt:lpstr>
      <vt:lpstr>Calibri Light</vt:lpstr>
      <vt:lpstr>Calibri</vt:lpstr>
      <vt:lpstr>华文行楷</vt:lpstr>
      <vt:lpstr>楷体_GB2312</vt:lpstr>
      <vt:lpstr>黑体</vt:lpstr>
      <vt:lpstr>叶根友毛笔行书2.0版</vt:lpstr>
      <vt:lpstr>幼圆</vt:lpstr>
      <vt:lpstr>方正姚体</vt:lpstr>
      <vt:lpstr>隶书</vt:lpstr>
      <vt:lpstr>仿宋_GB2312</vt:lpstr>
      <vt:lpstr>楷体</vt:lpstr>
      <vt:lpstr>Tahoma</vt:lpstr>
      <vt:lpstr>华文琥珀</vt:lpstr>
      <vt:lpstr>2_自定义设计方案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写作背景</vt:lpstr>
      <vt:lpstr>PowerPoint Presentation</vt:lpstr>
      <vt:lpstr>PowerPoint Presentation</vt:lpstr>
      <vt:lpstr>初读诗歌</vt:lpstr>
      <vt:lpstr>PowerPoint Presentation</vt:lpstr>
      <vt:lpstr>PowerPoint Presentation</vt:lpstr>
      <vt:lpstr>赏读诗歌</vt:lpstr>
      <vt:lpstr>PowerPoint Presentation</vt:lpstr>
      <vt:lpstr>PowerPoint Presentation</vt:lpstr>
      <vt:lpstr>PowerPoint Presentation</vt:lpstr>
      <vt:lpstr>美点寻踪</vt:lpstr>
      <vt:lpstr>PowerPoint Presentation</vt:lpstr>
      <vt:lpstr>PowerPoint Presentation</vt:lpstr>
      <vt:lpstr>归纳小结</vt:lpstr>
      <vt:lpstr>PowerPoint Presentation</vt:lpstr>
      <vt:lpstr>PowerPoint Presentation</vt:lpstr>
      <vt:lpstr>同步练习</vt:lpstr>
      <vt:lpstr>同步练习</vt:lpstr>
      <vt:lpstr>PowerPoint Presentation</vt:lpstr>
      <vt:lpstr>PowerPoint Presentation</vt:lpstr>
      <vt:lpstr>布置作业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2021-02-02T16:06:04.256</cp:lastPrinted>
  <dcterms:created xsi:type="dcterms:W3CDTF">2021-02-02T16:06:04Z</dcterms:created>
  <dcterms:modified xsi:type="dcterms:W3CDTF">2021-02-02T08:06:40Z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