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2"/>
    <p:sldId id="411" r:id="rId3"/>
    <p:sldId id="410" r:id="rId4"/>
    <p:sldId id="412" r:id="rId5"/>
    <p:sldId id="413" r:id="rId6"/>
    <p:sldId id="414" r:id="rId7"/>
    <p:sldId id="416" r:id="rId8"/>
    <p:sldId id="415" r:id="rId9"/>
    <p:sldId id="417" r:id="rId10"/>
    <p:sldId id="418" r:id="rId11"/>
    <p:sldId id="419" r:id="rId12"/>
    <p:sldId id="425" r:id="rId13"/>
    <p:sldId id="420" r:id="rId14"/>
    <p:sldId id="426" r:id="rId15"/>
    <p:sldId id="421" r:id="rId16"/>
    <p:sldId id="422" r:id="rId17"/>
    <p:sldId id="423" r:id="rId18"/>
    <p:sldId id="427" r:id="rId19"/>
    <p:sldId id="424" r:id="rId20"/>
    <p:sldId id="428" r:id="rId21"/>
    <p:sldId id="429"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2021-4-19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2021-4-19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2021-4-19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2021-4-19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2021-4-19</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2021-4-19</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8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68.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69.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src=http___upload.youzu.com_defalut_2018_0827_215202061.jpg&amp;amp;refer=http___upload"/>
          <p:cNvPicPr>
            <a:picLocks noChangeAspect="1"/>
          </p:cNvPicPr>
          <p:nvPr/>
        </p:nvPicPr>
        <p:blipFill>
          <a:blip r:embed="rId3"/>
          <a:stretch>
            <a:fillRect/>
          </a:stretch>
        </p:blipFill>
        <p:spPr>
          <a:xfrm>
            <a:off x="-1639570" y="4348480"/>
            <a:ext cx="6908800" cy="2509520"/>
          </a:xfrm>
          <a:prstGeom prst="rect">
            <a:avLst/>
          </a:prstGeom>
        </p:spPr>
      </p:pic>
      <p:sp>
        <p:nvSpPr>
          <p:cNvPr id="100" name="文本框 99"/>
          <p:cNvSpPr txBox="1"/>
          <p:nvPr/>
        </p:nvSpPr>
        <p:spPr>
          <a:xfrm>
            <a:off x="4084955" y="391160"/>
            <a:ext cx="6631305" cy="526224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赵王迁自毁长城杀李牧</a:t>
            </a:r>
            <a:r>
              <a:rPr lang="en-US" sz="2400" b="1">
                <a:latin typeface="微软雅黑" panose="020B0503020204020204" pitchFamily="34" charset="-122"/>
                <a:ea typeface="微软雅黑" panose="020B0503020204020204" pitchFamily="34" charset="-122"/>
                <a:cs typeface="微软雅黑" panose="020B0503020204020204" pitchFamily="34" charset="-122"/>
              </a:rPr>
              <a:t> </a:t>
            </a:r>
            <a:r>
              <a:rPr lang="zh-CN" sz="2400" b="1">
                <a:latin typeface="微软雅黑" panose="020B0503020204020204" pitchFamily="34" charset="-122"/>
                <a:ea typeface="微软雅黑" panose="020B0503020204020204" pitchFamily="34" charset="-122"/>
                <a:cs typeface="微软雅黑" panose="020B0503020204020204" pitchFamily="34" charset="-122"/>
              </a:rPr>
              <a:t>公元前234年，秦军攻平阳，消灭了赵军10万，还把赵将扈辄给杀了。秦军乘胜进军，挥师北进，没成想在宜安被赵国大将李牧打得大败而逃，王翦都被打得没脾气歇了两年。公元前232 年，王翦决定改变战略，估计是想避开李牧，决定派部分秦军去袭扰邯郸城，然后自己率领主 力由上党郡出井陉，企图把赵军拦腰斩断，可惜李牧早有防备，王翦只能无功而返。 三年后，秦国再次派王翦为主将进攻赵国。王翦先用“反间计”让赵王迁怀疑李牧，秦国又花重金收买了赵王的宠臣郭开，于是郭开在赵王迁面前诋毁李牧要造反，结果赵王迁真信了，用赵葱、颜聚代李牧为大将，最后还把李牧给杀了。这样，赵国自毁长城，很快灭亡。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descr="111"/>
          <p:cNvPicPr>
            <a:picLocks noChangeAspect="1"/>
          </p:cNvPicPr>
          <p:nvPr/>
        </p:nvPicPr>
        <p:blipFill>
          <a:blip r:embed="rId4"/>
          <a:stretch>
            <a:fillRect/>
          </a:stretch>
        </p:blipFill>
        <p:spPr>
          <a:xfrm>
            <a:off x="1229360" y="272415"/>
            <a:ext cx="1903730" cy="4076065"/>
          </a:xfrm>
          <a:prstGeom prst="rect">
            <a:avLst/>
          </a:prstGeom>
        </p:spPr>
      </p:pic>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848360" y="292100"/>
            <a:ext cx="9232900" cy="645160"/>
          </a:xfrm>
          <a:prstGeom prst="rect">
            <a:avLst/>
          </a:prstGeom>
          <a:noFill/>
          <a:ln w="9525">
            <a:noFill/>
          </a:ln>
        </p:spPr>
        <p:txBody>
          <a:bodyPr wrap="square">
            <a:spAutoFit/>
          </a:bodyPr>
          <a:lstStyle/>
          <a:p>
            <a:pPr indent="0"/>
            <a:r>
              <a:rPr lang="zh-CN" sz="3600" b="1">
                <a:latin typeface="微软雅黑" panose="020B0503020204020204" pitchFamily="34" charset="-122"/>
                <a:ea typeface="微软雅黑" panose="020B0503020204020204" pitchFamily="34" charset="-122"/>
              </a:rPr>
              <a:t>如何辨识媒介信息？注意以下要素</a:t>
            </a:r>
            <a:endParaRPr lang="zh-CN" altLang="en-US" sz="3600" b="1">
              <a:latin typeface="微软雅黑" panose="020B0503020204020204" pitchFamily="34" charset="-122"/>
              <a:ea typeface="微软雅黑" panose="020B0503020204020204" pitchFamily="34" charset="-122"/>
            </a:endParaRPr>
          </a:p>
        </p:txBody>
      </p:sp>
      <p:sp>
        <p:nvSpPr>
          <p:cNvPr id="2" name="文本框 1"/>
          <p:cNvSpPr txBox="1"/>
          <p:nvPr/>
        </p:nvSpPr>
        <p:spPr>
          <a:xfrm>
            <a:off x="2219960" y="1964690"/>
            <a:ext cx="8225155" cy="3969385"/>
          </a:xfrm>
          <a:prstGeom prst="rect">
            <a:avLst/>
          </a:prstGeom>
          <a:noFill/>
          <a:ln w="9525">
            <a:noFill/>
          </a:ln>
        </p:spPr>
        <p:txBody>
          <a:bodyPr wrap="square">
            <a:spAutoFit/>
          </a:bodyPr>
          <a:lstStyle/>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Who(谁) 信息的提供者是谁？</a:t>
            </a:r>
          </a:p>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What(什么) 信息提供了哪些信息和观点？ </a:t>
            </a:r>
          </a:p>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Where(哪里) 信息从哪里来？</a:t>
            </a:r>
          </a:p>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When(时间) 信息什么时间发布？ </a:t>
            </a:r>
          </a:p>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Why(目的) 为何发布这则信息？ </a:t>
            </a:r>
          </a:p>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How(经过) 信息的来龙去脉？ </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551940" y="498475"/>
            <a:ext cx="9487535" cy="5631180"/>
          </a:xfrm>
          <a:prstGeom prst="rect">
            <a:avLst/>
          </a:prstGeom>
          <a:noFill/>
          <a:ln w="9525">
            <a:noFill/>
          </a:ln>
        </p:spPr>
        <p:txBody>
          <a:bodyPr wrap="square">
            <a:spAutoFit/>
          </a:bodyPr>
          <a:lstStyle/>
          <a:p>
            <a:pPr indent="0"/>
            <a:r>
              <a:rPr lang="zh-CN" sz="40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（1）信息获取渠道 电视 中央及各省市卫视新闻频道 报纸 中央及各省市党报党刊、社会性综合报、专业性报纸…… 广播 中央及各省市广播电台 网络 政府官网 </a:t>
            </a:r>
          </a:p>
          <a:p>
            <a:pPr indent="0"/>
            <a:r>
              <a:rPr lang="zh-CN" sz="40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（2）辨识媒介信息方法——六要素　　 关注六要素：信息的提供者是谁？信息提供了哪些信息和观点？信息从哪里来？信息什么时间 发布？为何发布这则信息？信息的来龙去脉？ </a:t>
            </a:r>
            <a:endParaRPr lang="zh-CN" altLang="en-US" sz="40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93770" y="2489835"/>
            <a:ext cx="5723255" cy="829945"/>
          </a:xfrm>
          <a:prstGeom prst="rect">
            <a:avLst/>
          </a:prstGeom>
          <a:noFill/>
          <a:ln w="9525">
            <a:noFill/>
          </a:ln>
        </p:spPr>
        <p:txBody>
          <a:bodyPr wrap="square">
            <a:spAutoFit/>
          </a:bodyPr>
          <a:lstStyle/>
          <a:p>
            <a:pPr indent="0"/>
            <a:r>
              <a:rPr lang="zh-CN" sz="4800" b="1">
                <a:latin typeface="微软雅黑" panose="020B0503020204020204" pitchFamily="34" charset="-122"/>
                <a:ea typeface="微软雅黑" panose="020B0503020204020204" pitchFamily="34" charset="-122"/>
              </a:rPr>
              <a:t>信息时代谣言的危害</a:t>
            </a:r>
            <a:endParaRPr lang="zh-CN" altLang="en-US" sz="4800" b="1">
              <a:latin typeface="微软雅黑" panose="020B0503020204020204" pitchFamily="34" charset="-122"/>
              <a:ea typeface="微软雅黑" panose="020B0503020204020204" pitchFamily="34" charset="-122"/>
            </a:endParaRPr>
          </a:p>
        </p:txBody>
      </p:sp>
      <p:pic>
        <p:nvPicPr>
          <p:cNvPr id="2" name="图片 1" descr="06c063c541"/>
          <p:cNvPicPr>
            <a:picLocks noChangeAspect="1"/>
          </p:cNvPicPr>
          <p:nvPr/>
        </p:nvPicPr>
        <p:blipFill>
          <a:blip r:embed="rId3"/>
          <a:stretch>
            <a:fillRect/>
          </a:stretch>
        </p:blipFill>
        <p:spPr>
          <a:xfrm>
            <a:off x="1231265" y="2028190"/>
            <a:ext cx="1981200" cy="2800985"/>
          </a:xfrm>
          <a:prstGeom prst="rect">
            <a:avLst/>
          </a:prstGeom>
        </p:spPr>
      </p:pic>
      <p:pic>
        <p:nvPicPr>
          <p:cNvPr id="3" name="图片 2" descr="06c063c541"/>
          <p:cNvPicPr>
            <a:picLocks noChangeAspect="1"/>
          </p:cNvPicPr>
          <p:nvPr/>
        </p:nvPicPr>
        <p:blipFill>
          <a:blip r:embed="rId3"/>
          <a:stretch>
            <a:fillRect/>
          </a:stretch>
        </p:blipFill>
        <p:spPr>
          <a:xfrm>
            <a:off x="9057005" y="2028825"/>
            <a:ext cx="1981200" cy="2800985"/>
          </a:xfrm>
          <a:prstGeom prst="rect">
            <a:avLst/>
          </a:prstGeom>
        </p:spPr>
      </p:pic>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771015" y="701675"/>
            <a:ext cx="9086850" cy="5262245"/>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谣言不但影响人民生活，还影响政府形象。</a:t>
            </a:r>
            <a:r>
              <a:rPr lang="zh-CN" sz="2800" b="1">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曾在山东临朐县开展的“胃癌高发区人群根除 幽门螺杆菌感染预防胃癌项目”，是经科技部立项，由多部门共同合作完成的一项惠民项目。 很快，一些门户网站论坛出现“山东省临朐县居民被强行试验药品”帖文。后来，某晚报电子 版登载有关新闻，迅速被120余家网站以“临朐20万人疑被当‘小白鼠’”“山东临朐否认20 万人遭强行试药”为题转载，导致大量网民发言言辞激烈，甚至产生了部分攻击党委、政府的 言论。 </a:t>
            </a:r>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由此可见，网络谣言危害极大，已到了非治理不可的地步。当然，治理网络谣言，法律是一项 重要手段，更重要的还是提高人们辨识媒介信息的能力，不要人云亦云，不要盲目跟风！</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93770" y="2489835"/>
            <a:ext cx="5723255" cy="829945"/>
          </a:xfrm>
          <a:prstGeom prst="rect">
            <a:avLst/>
          </a:prstGeom>
          <a:noFill/>
          <a:ln w="9525">
            <a:noFill/>
          </a:ln>
        </p:spPr>
        <p:txBody>
          <a:bodyPr wrap="square">
            <a:spAutoFit/>
          </a:bodyPr>
          <a:lstStyle/>
          <a:p>
            <a:pPr indent="0"/>
            <a:r>
              <a:rPr lang="zh-CN" sz="4800" b="1">
                <a:latin typeface="微软雅黑" panose="020B0503020204020204" pitchFamily="34" charset="-122"/>
                <a:ea typeface="微软雅黑" panose="020B0503020204020204" pitchFamily="34" charset="-122"/>
              </a:rPr>
              <a:t>辨析媒介信息良莠</a:t>
            </a:r>
          </a:p>
        </p:txBody>
      </p:sp>
      <p:pic>
        <p:nvPicPr>
          <p:cNvPr id="2" name="图片 1" descr="06c063c541"/>
          <p:cNvPicPr>
            <a:picLocks noChangeAspect="1"/>
          </p:cNvPicPr>
          <p:nvPr/>
        </p:nvPicPr>
        <p:blipFill>
          <a:blip r:embed="rId3"/>
          <a:stretch>
            <a:fillRect/>
          </a:stretch>
        </p:blipFill>
        <p:spPr>
          <a:xfrm>
            <a:off x="1231265" y="2028190"/>
            <a:ext cx="1981200" cy="2800985"/>
          </a:xfrm>
          <a:prstGeom prst="rect">
            <a:avLst/>
          </a:prstGeom>
        </p:spPr>
      </p:pic>
      <p:pic>
        <p:nvPicPr>
          <p:cNvPr id="3" name="图片 2" descr="06c063c541"/>
          <p:cNvPicPr>
            <a:picLocks noChangeAspect="1"/>
          </p:cNvPicPr>
          <p:nvPr/>
        </p:nvPicPr>
        <p:blipFill>
          <a:blip r:embed="rId3"/>
          <a:stretch>
            <a:fillRect/>
          </a:stretch>
        </p:blipFill>
        <p:spPr>
          <a:xfrm>
            <a:off x="9057005" y="2028825"/>
            <a:ext cx="1981200" cy="2800985"/>
          </a:xfrm>
          <a:prstGeom prst="rect">
            <a:avLst/>
          </a:prstGeom>
        </p:spPr>
      </p:pic>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753235" y="2112645"/>
            <a:ext cx="8953500" cy="3538220"/>
          </a:xfrm>
          <a:prstGeom prst="rect">
            <a:avLst/>
          </a:prstGeom>
          <a:noFill/>
          <a:ln w="9525">
            <a:noFill/>
          </a:ln>
        </p:spPr>
        <p:txBody>
          <a:bodyPr wrap="square">
            <a:spAutoFit/>
          </a:bodyPr>
          <a:lstStyle/>
          <a:p>
            <a:pPr indent="0"/>
            <a:r>
              <a:rPr lang="zh-CN" sz="2800" b="1">
                <a:latin typeface="微软雅黑" panose="020B0503020204020204" pitchFamily="34" charset="-122"/>
                <a:ea typeface="微软雅黑" panose="020B0503020204020204" pitchFamily="34" charset="-122"/>
                <a:cs typeface="微软雅黑" panose="020B0503020204020204" pitchFamily="34" charset="-122"/>
              </a:rPr>
              <a:t>辨析媒介信息良莠</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国家广播电视总局紧急叫停两则饮料商业广告</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近期，国家广播电视总局明令叫停“O泡果奶”和“莎娃鸡尾酒”两则饮料商业广告。 “O泡果奶”几则不同版本的商业广告，其内容将果奶打造成男女之间表达爱意的信物，镜头 里用了身穿校服的中小学生形象，采用“泡”的汉语谐音“抱”，画外配音一路“抱、抱、 抱”下来，给人一种男女表达爱意就得直截了当“抱、抱、抱”的感觉，而且早恋的暗指性、 引导性比较强。</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109845" y="635635"/>
            <a:ext cx="2240280" cy="922020"/>
          </a:xfrm>
          <a:prstGeom prst="rect">
            <a:avLst/>
          </a:prstGeom>
          <a:noFill/>
        </p:spPr>
        <p:txBody>
          <a:bodyPr wrap="none" rtlCol="0">
            <a:spAutoFit/>
          </a:bodyPr>
          <a:lstStyle/>
          <a:p>
            <a:r>
              <a:rPr lang="zh-CN" altLang="en-US" sz="5400" b="1"/>
              <a:t>案例一</a:t>
            </a:r>
          </a:p>
        </p:txBody>
      </p:sp>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109845" y="635635"/>
            <a:ext cx="2240280" cy="922020"/>
          </a:xfrm>
          <a:prstGeom prst="rect">
            <a:avLst/>
          </a:prstGeom>
          <a:noFill/>
        </p:spPr>
        <p:txBody>
          <a:bodyPr wrap="none" rtlCol="0">
            <a:spAutoFit/>
          </a:bodyPr>
          <a:lstStyle/>
          <a:p>
            <a:r>
              <a:rPr lang="zh-CN" altLang="en-US" sz="5400" b="1"/>
              <a:t>案例二</a:t>
            </a:r>
          </a:p>
        </p:txBody>
      </p:sp>
      <p:sp>
        <p:nvSpPr>
          <p:cNvPr id="100" name="文本框 99"/>
          <p:cNvSpPr txBox="1"/>
          <p:nvPr/>
        </p:nvSpPr>
        <p:spPr>
          <a:xfrm>
            <a:off x="2596515" y="2487295"/>
            <a:ext cx="7313930" cy="2861310"/>
          </a:xfrm>
          <a:prstGeom prst="rect">
            <a:avLst/>
          </a:prstGeom>
          <a:noFill/>
          <a:ln w="9525">
            <a:noFill/>
          </a:ln>
        </p:spPr>
        <p:txBody>
          <a:bodyPr wrap="square">
            <a:spAutoFit/>
          </a:bodyPr>
          <a:lstStyle/>
          <a:p>
            <a:pPr indent="0"/>
            <a:r>
              <a:rPr lang="zh-CN" sz="3600" b="1">
                <a:latin typeface="微软雅黑" panose="020B0503020204020204" pitchFamily="34" charset="-122"/>
                <a:ea typeface="微软雅黑" panose="020B0503020204020204" pitchFamily="34" charset="-122"/>
                <a:cs typeface="微软雅黑" panose="020B0503020204020204" pitchFamily="34" charset="-122"/>
              </a:rPr>
              <a:t>“莎娃鸡尾酒”几则不同版本的商业广告，通篇展示的是少男少女饮用该酒精饮品后的状态， 诱导青少年追求放松放纵、享受微醺、消费青春的感觉。 </a:t>
            </a:r>
            <a:endParaRPr lang="zh-CN" altLang="en-US" sz="36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905635" y="675005"/>
            <a:ext cx="9547860" cy="5507990"/>
          </a:xfrm>
          <a:prstGeom prst="rect">
            <a:avLst/>
          </a:prstGeom>
          <a:noFill/>
          <a:ln w="9525">
            <a:noFill/>
          </a:ln>
        </p:spPr>
        <p:txBody>
          <a:bodyPr wrap="square">
            <a:spAutoFit/>
          </a:bodyPr>
          <a:lstStyle/>
          <a:p>
            <a:pPr indent="0"/>
            <a:r>
              <a:rPr lang="zh-CN" sz="3200" b="1">
                <a:latin typeface="微软雅黑" panose="020B0503020204020204" pitchFamily="34" charset="-122"/>
                <a:ea typeface="微软雅黑" panose="020B0503020204020204" pitchFamily="34" charset="-122"/>
                <a:cs typeface="微软雅黑" panose="020B0503020204020204" pitchFamily="34" charset="-122"/>
              </a:rPr>
              <a:t>上述商业广告，让大多数观众观看后心生疑问。这些疑问不是别的，就是学业观、爱情观、择偶观等这些每个人必须面对并需解决好的问题。这样的商业广告，在广播电视里播出，</a:t>
            </a:r>
            <a:r>
              <a:rPr 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sz="3200" b="1">
                <a:latin typeface="微软雅黑" panose="020B0503020204020204" pitchFamily="34" charset="-122"/>
                <a:ea typeface="微软雅黑" panose="020B0503020204020204" pitchFamily="34" charset="-122"/>
                <a:cs typeface="微软雅黑" panose="020B0503020204020204" pitchFamily="34" charset="-122"/>
              </a:rPr>
              <a:t>说它们客观上在异化着新时代的核心价值观，消解涣散社会正能量，不过分，也站得住脚。</a:t>
            </a:r>
            <a:r>
              <a:rPr 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sz="3200" b="1">
                <a:latin typeface="微软雅黑" panose="020B0503020204020204" pitchFamily="34" charset="-122"/>
                <a:ea typeface="微软雅黑" panose="020B0503020204020204" pitchFamily="34" charset="-122"/>
                <a:cs typeface="微软雅黑" panose="020B0503020204020204" pitchFamily="34" charset="-122"/>
              </a:rPr>
              <a:t>广告是一种经济现象，也是一种文化现象，具有引导价值，也具有审美价值。广告就必须有较</a:t>
            </a:r>
            <a:r>
              <a:rPr 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sz="3200" b="1">
                <a:latin typeface="微软雅黑" panose="020B0503020204020204" pitchFamily="34" charset="-122"/>
                <a:ea typeface="微软雅黑" panose="020B0503020204020204" pitchFamily="34" charset="-122"/>
                <a:cs typeface="微软雅黑" panose="020B0503020204020204" pitchFamily="34" charset="-122"/>
              </a:rPr>
              <a:t>高的内容品质和良好的文化品味。同时，也需在制作生产、内容质量、编辑排播等方面有一个</a:t>
            </a:r>
            <a:r>
              <a:rPr 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sz="3200" b="1">
                <a:latin typeface="微软雅黑" panose="020B0503020204020204" pitchFamily="34" charset="-122"/>
                <a:ea typeface="微软雅黑" panose="020B0503020204020204" pitchFamily="34" charset="-122"/>
                <a:cs typeface="微软雅黑" panose="020B0503020204020204" pitchFamily="34" charset="-122"/>
              </a:rPr>
              <a:t>更为精细的规矩约束，不能只要不违反硬性规定就可以，放任自流。</a:t>
            </a:r>
            <a:r>
              <a:rPr lang="en-US" sz="3200" b="1">
                <a:latin typeface="微软雅黑" panose="020B0503020204020204" pitchFamily="34" charset="-122"/>
                <a:ea typeface="微软雅黑" panose="020B0503020204020204" pitchFamily="34" charset="-122"/>
                <a:cs typeface="微软雅黑" panose="020B0503020204020204" pitchFamily="34" charset="-122"/>
              </a:rPr>
              <a:t> </a:t>
            </a:r>
            <a:endParaRPr lang="en-US"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333750" y="2465705"/>
            <a:ext cx="5723255" cy="1568450"/>
          </a:xfrm>
          <a:prstGeom prst="rect">
            <a:avLst/>
          </a:prstGeom>
          <a:noFill/>
          <a:ln w="9525">
            <a:noFill/>
          </a:ln>
        </p:spPr>
        <p:txBody>
          <a:bodyPr wrap="square">
            <a:spAutoFit/>
          </a:bodyPr>
          <a:lstStyle/>
          <a:p>
            <a:pPr indent="0"/>
            <a:r>
              <a:rPr lang="zh-CN" sz="4800" b="1">
                <a:latin typeface="微软雅黑" panose="020B0503020204020204" pitchFamily="34" charset="-122"/>
                <a:ea typeface="微软雅黑" panose="020B0503020204020204" pitchFamily="34" charset="-122"/>
              </a:rPr>
              <a:t>新媒介技术受到哪</a:t>
            </a:r>
          </a:p>
          <a:p>
            <a:pPr indent="0"/>
            <a:r>
              <a:rPr lang="zh-CN" sz="4800" b="1">
                <a:latin typeface="微软雅黑" panose="020B0503020204020204" pitchFamily="34" charset="-122"/>
                <a:ea typeface="微软雅黑" panose="020B0503020204020204" pitchFamily="34" charset="-122"/>
              </a:rPr>
              <a:t>些社会因素的制约</a:t>
            </a:r>
          </a:p>
        </p:txBody>
      </p:sp>
      <p:pic>
        <p:nvPicPr>
          <p:cNvPr id="2" name="图片 1" descr="06c063c541"/>
          <p:cNvPicPr>
            <a:picLocks noChangeAspect="1"/>
          </p:cNvPicPr>
          <p:nvPr/>
        </p:nvPicPr>
        <p:blipFill>
          <a:blip r:embed="rId3"/>
          <a:stretch>
            <a:fillRect/>
          </a:stretch>
        </p:blipFill>
        <p:spPr>
          <a:xfrm>
            <a:off x="1231265" y="2028190"/>
            <a:ext cx="1981200" cy="2800985"/>
          </a:xfrm>
          <a:prstGeom prst="rect">
            <a:avLst/>
          </a:prstGeom>
        </p:spPr>
      </p:pic>
      <p:pic>
        <p:nvPicPr>
          <p:cNvPr id="3" name="图片 2" descr="06c063c541"/>
          <p:cNvPicPr>
            <a:picLocks noChangeAspect="1"/>
          </p:cNvPicPr>
          <p:nvPr/>
        </p:nvPicPr>
        <p:blipFill>
          <a:blip r:embed="rId3"/>
          <a:stretch>
            <a:fillRect/>
          </a:stretch>
        </p:blipFill>
        <p:spPr>
          <a:xfrm>
            <a:off x="9057005" y="2028825"/>
            <a:ext cx="1981200" cy="2800985"/>
          </a:xfrm>
          <a:prstGeom prst="rect">
            <a:avLst/>
          </a:prstGeom>
        </p:spPr>
      </p:pic>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932815" y="543560"/>
            <a:ext cx="10398760" cy="5262245"/>
          </a:xfrm>
          <a:prstGeom prst="rect">
            <a:avLst/>
          </a:prstGeom>
          <a:noFill/>
          <a:ln w="9525">
            <a:noFill/>
          </a:ln>
        </p:spPr>
        <p:txBody>
          <a:bodyPr wrap="square">
            <a:spAutoFit/>
          </a:bodyPr>
          <a:lstStyle/>
          <a:p>
            <a:pPr indent="0"/>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（1）经济因素。经济因素是决定新媒介技术的产生和发展的关键因素之一。</a:t>
            </a:r>
            <a:endParaRPr lang="zh-CN" sz="24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 </a:t>
            </a: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首先，从新技术的产生来看，只有符合拥有社会经济权力的阶层的利益，技术才能迅速发展。 因此，一些重要的技术创新是为了服务于工业和军事需要才发展起来的。比如，互联网最初是 为了军事人员的使用才发明的。</a:t>
            </a: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 其次，从新技术的发展和应用上来看，新技术的使用经常与权力阶层或大公司的经济利益相关 联。从彩色电影的发展历史中不难看出，正是因为“泰可尼色彩”公司控制了彩色胶片和冲洗 技术，所以它完全垄断了彩色技术的发展和应用，使得它能够有效地影响彩色电影的制作和发 展。因此，有人说技术发展的历史就是那些从技术发展中得到利益的大公司的历史。 </a:t>
            </a: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再次，从新技术的日常使用来看，经济上的支持和保障也是必不可少的，网络同居就是一个很 好的例子。虽然人们过的是网络上的虚拟生活，但花费的却是现实生活中实实在在的钞票。</a:t>
            </a: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083175" y="1411605"/>
            <a:ext cx="6931025" cy="3784600"/>
          </a:xfrm>
          <a:prstGeom prst="rect">
            <a:avLst/>
          </a:prstGeom>
          <a:noFill/>
          <a:ln w="9525">
            <a:noFill/>
          </a:ln>
        </p:spPr>
        <p:txBody>
          <a:bodyPr wrap="square">
            <a:spAutoFit/>
          </a:bodyPr>
          <a:lstStyle/>
          <a:p>
            <a:pPr indent="0"/>
            <a:r>
              <a:rPr lang="zh-CN" sz="4000" b="1">
                <a:latin typeface="微软雅黑" panose="020B0503020204020204" pitchFamily="34" charset="-122"/>
                <a:ea typeface="微软雅黑" panose="020B0503020204020204" pitchFamily="34" charset="-122"/>
                <a:cs typeface="微软雅黑" panose="020B0503020204020204" pitchFamily="34" charset="-122"/>
              </a:rPr>
              <a:t>《吕氏春秋</a:t>
            </a:r>
            <a:r>
              <a:rPr lang="en-US" sz="4000" b="1">
                <a:latin typeface="微软雅黑" panose="020B0503020204020204" pitchFamily="34" charset="-122"/>
                <a:ea typeface="微软雅黑" panose="020B0503020204020204" pitchFamily="34" charset="-122"/>
                <a:cs typeface="微软雅黑" panose="020B0503020204020204" pitchFamily="34" charset="-122"/>
              </a:rPr>
              <a:t> </a:t>
            </a:r>
            <a:r>
              <a:rPr lang="zh-CN" sz="4000" b="1">
                <a:latin typeface="微软雅黑" panose="020B0503020204020204" pitchFamily="34" charset="-122"/>
                <a:ea typeface="微软雅黑" panose="020B0503020204020204" pitchFamily="34" charset="-122"/>
                <a:cs typeface="微软雅黑" panose="020B0503020204020204" pitchFamily="34" charset="-122"/>
              </a:rPr>
              <a:t>察传》有言“闻而不审，不若无闻矣。”因此，有辨识信息的自觉与能力，能够分辨各种媒介信息的真伪，就成为当代人必须具备的媒介素养。 </a:t>
            </a:r>
            <a:endParaRPr lang="zh-CN" altLang="en-US" sz="4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200025" y="623570"/>
            <a:ext cx="4733925" cy="4733925"/>
          </a:xfrm>
          <a:prstGeom prst="rect">
            <a:avLst/>
          </a:prstGeom>
        </p:spPr>
      </p:pic>
      <p:sp>
        <p:nvSpPr>
          <p:cNvPr id="4" name="文本框 3"/>
          <p:cNvSpPr txBox="1"/>
          <p:nvPr/>
        </p:nvSpPr>
        <p:spPr>
          <a:xfrm>
            <a:off x="1462405" y="5357495"/>
            <a:ext cx="2496820" cy="645160"/>
          </a:xfrm>
          <a:prstGeom prst="rect">
            <a:avLst/>
          </a:prstGeom>
          <a:noFill/>
        </p:spPr>
        <p:txBody>
          <a:bodyPr wrap="square" rtlCol="0">
            <a:spAutoFit/>
          </a:bodyPr>
          <a:lstStyle/>
          <a:p>
            <a:r>
              <a:rPr lang="zh-CN" altLang="en-US" sz="3600" b="1">
                <a:gradFill>
                  <a:gsLst>
                    <a:gs pos="0">
                      <a:srgbClr val="012D86"/>
                    </a:gs>
                    <a:gs pos="100000">
                      <a:srgbClr val="0E2557"/>
                    </a:gs>
                  </a:gsLst>
                  <a:lin scaled="0"/>
                </a:gradFill>
              </a:rPr>
              <a:t>谛</a:t>
            </a:r>
            <a:r>
              <a:rPr lang="en-US" altLang="zh-CN" sz="3600" b="1">
                <a:gradFill>
                  <a:gsLst>
                    <a:gs pos="0">
                      <a:srgbClr val="012D86"/>
                    </a:gs>
                    <a:gs pos="100000">
                      <a:srgbClr val="0E2557"/>
                    </a:gs>
                  </a:gsLst>
                  <a:lin scaled="0"/>
                </a:gradFill>
              </a:rPr>
              <a:t>     </a:t>
            </a:r>
            <a:r>
              <a:rPr lang="zh-CN" altLang="en-US" sz="3600" b="1">
                <a:gradFill>
                  <a:gsLst>
                    <a:gs pos="0">
                      <a:srgbClr val="012D86"/>
                    </a:gs>
                    <a:gs pos="100000">
                      <a:srgbClr val="0E2557"/>
                    </a:gs>
                  </a:gsLst>
                  <a:lin scaled="0"/>
                </a:gradFill>
              </a:rPr>
              <a:t>听</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1114425" y="585470"/>
            <a:ext cx="10326370" cy="6000750"/>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（2）政治因素。政治因素在新媒介技术发展过程中的重要影响同样是不可小视的。</a:t>
            </a:r>
            <a:endParaRPr lang="zh-CN" sz="3200" b="1">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3200" b="1">
                <a:latin typeface="微软雅黑" panose="020B0503020204020204" pitchFamily="34" charset="-122"/>
                <a:ea typeface="微软雅黑" panose="020B0503020204020204" pitchFamily="34" charset="-122"/>
                <a:cs typeface="微软雅黑" panose="020B0503020204020204" pitchFamily="34" charset="-122"/>
              </a:rPr>
              <a:t>如果我们 把电视的发展置于更大范围内的社会变迁中加以分析的话，可以看出，电视的普及可以看作是 “一种社会控制的形式”。因为电视是作为一种家庭媒体存在的，它的出现使得社会人群更加 原子化和相互隔绝，使人们的社会生活出现了从社会聚集到家庭生活的转变。这种对家庭的关 注限制了人们对于重大政治议题的大众化反应。这就有利于那些掌权的既得利益者，他们的利 益就在于人们无法集体行动。从这个意义上说，电视技术的普及是服务于资本主义社会中权力 阶层的政治利益的。 </a:t>
            </a:r>
            <a:endParaRPr lang="zh-CN" altLang="en-US" sz="32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763270" y="543560"/>
            <a:ext cx="10968990" cy="5262245"/>
          </a:xfrm>
          <a:prstGeom prst="rect">
            <a:avLst/>
          </a:prstGeom>
          <a:noFill/>
          <a:ln w="9525">
            <a:noFill/>
          </a:ln>
        </p:spPr>
        <p:txBody>
          <a:bodyPr wrap="square">
            <a:spAutoFit/>
          </a:bodyPr>
          <a:lstStyle/>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3）意识形态。除了经济因素、政治因素的制约之外，新媒介技术的使用和发展还受到意识 形态的影响。</a:t>
            </a:r>
          </a:p>
          <a:p>
            <a:pPr indent="0"/>
            <a:endPar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第一，新技术被认可与否与社会主流的意识形态有关。彩色电影的发展为这个观点提供了有趣的例证。英国学者爱德华布斯康博指出，在电影中，彩色并不指代“现实”，而是恰恰相反：它代表了神奇和超现实。这就解释了为什么彩色电影用了很 久才在好莱坞站稳脚跟。他认为核心原因就是彩色电影需要迎合已有的现实主义观念。</a:t>
            </a:r>
          </a:p>
          <a:p>
            <a:pPr indent="0"/>
            <a:r>
              <a:rPr lang="zh-CN" sz="2400" b="1">
                <a:latin typeface="微软雅黑" panose="020B0503020204020204" pitchFamily="34" charset="-122"/>
                <a:ea typeface="微软雅黑" panose="020B0503020204020204" pitchFamily="34" charset="-122"/>
                <a:cs typeface="微软雅黑" panose="020B0503020204020204" pitchFamily="34" charset="-122"/>
              </a:rPr>
              <a:t>第二， 对新技术的记录和描述与作者个人的意识形态密切相关。任何新技术的历史都是从某个特定角 度写成的，这个角度可能是理论的、实践的或工业的。历史学家写作历史时所依据的理论预设 和理论框架，往往隐藏在表面客观的题目之下，无法显露出来，例如“彩色电影的发展”“技术的进步”等。但是毋庸置疑，作者的视角会直接影响到他们对自己写作主题的处理方式。因 此，我们不能忽视的是，媒介的历史以及媒介技术的发展史，反映了作者的立场和视角。 </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72260" y="2533015"/>
            <a:ext cx="9326880" cy="2306955"/>
          </a:xfrm>
          <a:prstGeom prst="rect">
            <a:avLst/>
          </a:prstGeom>
          <a:solidFill>
            <a:schemeClr val="bg1"/>
          </a:solidFill>
        </p:spPr>
        <p:txBody>
          <a:bodyPr wrap="none" rtlCol="0">
            <a:spAutoFit/>
          </a:bodyPr>
          <a:lstStyle/>
          <a:p>
            <a:r>
              <a:rPr lang="zh-CN" altLang="en-US" sz="7200" b="1" dirty="0">
                <a:solidFill>
                  <a:srgbClr val="FF0000"/>
                </a:solidFill>
              </a:rPr>
              <a:t>信息时代的语文生活之</a:t>
            </a:r>
          </a:p>
          <a:p>
            <a:r>
              <a:rPr lang="en-US" altLang="zh-CN" sz="7200" b="1" dirty="0">
                <a:solidFill>
                  <a:srgbClr val="FF0000"/>
                </a:solidFill>
              </a:rPr>
              <a:t>        </a:t>
            </a:r>
            <a:r>
              <a:rPr lang="zh-CN" altLang="en-US" sz="7200" b="1" dirty="0">
                <a:solidFill>
                  <a:srgbClr val="FF0000"/>
                </a:solidFill>
              </a:rPr>
              <a:t>辨识媒介信息</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712210" y="2465705"/>
            <a:ext cx="5723255" cy="829945"/>
          </a:xfrm>
          <a:prstGeom prst="rect">
            <a:avLst/>
          </a:prstGeom>
          <a:noFill/>
          <a:ln w="9525">
            <a:noFill/>
          </a:ln>
        </p:spPr>
        <p:txBody>
          <a:bodyPr wrap="square">
            <a:spAutoFit/>
          </a:bodyPr>
          <a:lstStyle/>
          <a:p>
            <a:pPr indent="0"/>
            <a:r>
              <a:rPr lang="zh-CN" sz="4800" b="1">
                <a:latin typeface="微软雅黑" panose="020B0503020204020204" pitchFamily="34" charset="-122"/>
                <a:ea typeface="微软雅黑" panose="020B0503020204020204" pitchFamily="34" charset="-122"/>
              </a:rPr>
              <a:t>辨析媒介信息真伪</a:t>
            </a:r>
            <a:endParaRPr lang="zh-CN" altLang="en-US" sz="4800" b="1">
              <a:latin typeface="微软雅黑" panose="020B0503020204020204" pitchFamily="34" charset="-122"/>
              <a:ea typeface="微软雅黑" panose="020B0503020204020204" pitchFamily="34" charset="-122"/>
            </a:endParaRPr>
          </a:p>
        </p:txBody>
      </p:sp>
      <p:pic>
        <p:nvPicPr>
          <p:cNvPr id="2" name="图片 1" descr="06c063c541"/>
          <p:cNvPicPr>
            <a:picLocks noChangeAspect="1"/>
          </p:cNvPicPr>
          <p:nvPr/>
        </p:nvPicPr>
        <p:blipFill>
          <a:blip r:embed="rId3"/>
          <a:stretch>
            <a:fillRect/>
          </a:stretch>
        </p:blipFill>
        <p:spPr>
          <a:xfrm>
            <a:off x="1231265" y="2028190"/>
            <a:ext cx="1981200" cy="2800985"/>
          </a:xfrm>
          <a:prstGeom prst="rect">
            <a:avLst/>
          </a:prstGeom>
        </p:spPr>
      </p:pic>
      <p:pic>
        <p:nvPicPr>
          <p:cNvPr id="3" name="图片 2" descr="06c063c541"/>
          <p:cNvPicPr>
            <a:picLocks noChangeAspect="1"/>
          </p:cNvPicPr>
          <p:nvPr/>
        </p:nvPicPr>
        <p:blipFill>
          <a:blip r:embed="rId3"/>
          <a:stretch>
            <a:fillRect/>
          </a:stretch>
        </p:blipFill>
        <p:spPr>
          <a:xfrm>
            <a:off x="9057005" y="2028825"/>
            <a:ext cx="1981200" cy="2800985"/>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4831080" y="353060"/>
            <a:ext cx="6743065" cy="6000750"/>
          </a:xfrm>
          <a:prstGeom prst="rect">
            <a:avLst/>
          </a:prstGeom>
          <a:noFill/>
          <a:ln w="9525">
            <a:noFill/>
          </a:ln>
        </p:spPr>
        <p:txBody>
          <a:bodyPr wrap="square">
            <a:spAutoFit/>
          </a:bodyPr>
          <a:lstStyle/>
          <a:p>
            <a:pPr indent="0"/>
            <a:r>
              <a:rPr lang="en-US" sz="3200" b="1">
                <a:latin typeface="微软雅黑" panose="020B0503020204020204" pitchFamily="34" charset="-122"/>
                <a:ea typeface="微软雅黑" panose="020B0503020204020204" pitchFamily="34" charset="-122"/>
                <a:cs typeface="微软雅黑" panose="020B0503020204020204" pitchFamily="34" charset="-122"/>
              </a:rPr>
              <a:t> </a:t>
            </a:r>
            <a:r>
              <a:rPr lang="zh-CN" sz="3200" b="1">
                <a:latin typeface="微软雅黑" panose="020B0503020204020204" pitchFamily="34" charset="-122"/>
                <a:ea typeface="微软雅黑" panose="020B0503020204020204" pitchFamily="34" charset="-122"/>
                <a:cs typeface="微软雅黑" panose="020B0503020204020204" pitchFamily="34" charset="-122"/>
              </a:rPr>
              <a:t>近日，在一些微信群中出现这样的信息：“山东兰陵县146万人，目前无一感染……大蒜能散 发出天然大蒜素杀菌……截断新冠肺炎病毒感染，喜欢吃大蒜，不会轻易感染。这一现象已经 普遍被医学界重视。别怕有味，一定要多吃”。 对此，世界卫生组织官方网站中写道：“大蒜是一种健康食品，可能有一些抗菌特性。然而， 从目前的疫情来看，没有证据表明食用大蒜可以保护人们免受新型冠状病毒的感染。”</a:t>
            </a:r>
            <a:r>
              <a:rPr lang="zh-CN" sz="2800" b="1">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图片2"/>
          <p:cNvPicPr>
            <a:picLocks noChangeAspect="1"/>
          </p:cNvPicPr>
          <p:nvPr/>
        </p:nvPicPr>
        <p:blipFill>
          <a:blip r:embed="rId4"/>
          <a:stretch>
            <a:fillRect/>
          </a:stretch>
        </p:blipFill>
        <p:spPr>
          <a:xfrm>
            <a:off x="-170815" y="1508760"/>
            <a:ext cx="4568190" cy="3201035"/>
          </a:xfrm>
          <a:prstGeom prst="rect">
            <a:avLst/>
          </a:prstGeom>
        </p:spPr>
      </p:pic>
      <p:sp>
        <p:nvSpPr>
          <p:cNvPr id="5" name="文本框 4"/>
          <p:cNvSpPr txBox="1"/>
          <p:nvPr/>
        </p:nvSpPr>
        <p:spPr>
          <a:xfrm>
            <a:off x="236855" y="4629150"/>
            <a:ext cx="4653280" cy="1076325"/>
          </a:xfrm>
          <a:prstGeom prst="rect">
            <a:avLst/>
          </a:prstGeom>
          <a:noFill/>
        </p:spPr>
        <p:txBody>
          <a:bodyPr wrap="none"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吃大蒜能预防新冠肺炎？</a:t>
            </a:r>
          </a:p>
          <a:p>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谣言！</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3894455" y="162560"/>
            <a:ext cx="8297545" cy="6554470"/>
          </a:xfrm>
          <a:prstGeom prst="rect">
            <a:avLst/>
          </a:prstGeom>
          <a:noFill/>
          <a:ln w="9525">
            <a:noFill/>
          </a:ln>
        </p:spPr>
        <p:txBody>
          <a:bodyPr wrap="square">
            <a:spAutoFit/>
          </a:bodyPr>
          <a:lstStyle/>
          <a:p>
            <a:pPr indent="0"/>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　最近，一条消息在网络中广泛传播，声称使用红外线测温仪检测体温最好测试手腕，如果红</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外线测温仪频繁照射到眼睛会伤害视网膜，轻则会引起眼球的玻璃晶体混浊及白内障等眼病，</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严重的会产生眼底黄斑变性。如果测颈脖，因为靠近甲状腺，使用不当也会产生不良影响。</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那么，红外线测温仪真的对身体健康有害吗？</a:t>
            </a:r>
            <a:r>
              <a:rPr lang="en-US" sz="2800" b="1">
                <a:latin typeface="微软雅黑" panose="020B0503020204020204" pitchFamily="34" charset="-122"/>
                <a:ea typeface="微软雅黑" panose="020B0503020204020204" pitchFamily="34" charset="-122"/>
                <a:cs typeface="微软雅黑" panose="020B0503020204020204" pitchFamily="34" charset="-122"/>
              </a:rPr>
              <a:t> </a:t>
            </a:r>
            <a:r>
              <a:rPr lang="zh-CN" sz="2800" b="1">
                <a:latin typeface="微软雅黑" panose="020B0503020204020204" pitchFamily="34" charset="-122"/>
                <a:ea typeface="微软雅黑" panose="020B0503020204020204" pitchFamily="34" charset="-122"/>
                <a:cs typeface="微软雅黑" panose="020B0503020204020204" pitchFamily="34" charset="-122"/>
              </a:rPr>
              <a:t>日常生活中，人类接触的红外线设备非常普遍，如“小太阳”取暖器、按摩仪、电炉，以及近 年来普及的感应式水龙头、干手机、无线鼠标、蓝牙耳机等电器设备。而红外线测温仪的工作  原理是将人体的红外线热辐射聚焦到检测器上，检测器会把辐射功率转换为电信号，电信号在 被补偿环境温度之后，以温度的单位来显示。红外线测温仪并不是对人体发射红外线，而是接 收身体发出的红外线热辐射，并不会对人体造成任何伤害。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53975" y="5031105"/>
            <a:ext cx="3840480" cy="829945"/>
          </a:xfrm>
          <a:prstGeom prst="rect">
            <a:avLst/>
          </a:prstGeom>
          <a:noFill/>
        </p:spPr>
        <p:txBody>
          <a:bodyPr wrap="none" rtlCol="0" anchor="t">
            <a:spAutoFit/>
          </a:bodyPr>
          <a:lstStyle/>
          <a:p>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红外线测温仪对身体有害？</a:t>
            </a:r>
          </a:p>
          <a:p>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谣言！</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descr="444"/>
          <p:cNvPicPr>
            <a:picLocks noChangeAspect="1"/>
          </p:cNvPicPr>
          <p:nvPr/>
        </p:nvPicPr>
        <p:blipFill>
          <a:blip r:embed="rId4"/>
          <a:stretch>
            <a:fillRect/>
          </a:stretch>
        </p:blipFill>
        <p:spPr>
          <a:xfrm>
            <a:off x="-480695" y="0"/>
            <a:ext cx="5344160" cy="5344160"/>
          </a:xfrm>
          <a:prstGeom prst="rect">
            <a:avLst/>
          </a:prstGeom>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4587875" y="330835"/>
            <a:ext cx="7338060" cy="6123940"/>
          </a:xfrm>
          <a:prstGeom prst="rect">
            <a:avLst/>
          </a:prstGeom>
          <a:noFill/>
          <a:ln w="9525">
            <a:noFill/>
          </a:ln>
        </p:spPr>
        <p:txBody>
          <a:bodyPr wrap="square">
            <a:spAutoFit/>
          </a:bodyPr>
          <a:lstStyle/>
          <a:p>
            <a:pPr indent="0"/>
            <a:r>
              <a:rPr lang="zh-CN" sz="2800" b="1">
                <a:latin typeface="微软雅黑" panose="020B0503020204020204" pitchFamily="34" charset="-122"/>
                <a:ea typeface="微软雅黑" panose="020B0503020204020204" pitchFamily="34" charset="-122"/>
                <a:cs typeface="微软雅黑" panose="020B0503020204020204" pitchFamily="34" charset="-122"/>
              </a:rPr>
              <a:t> 2018年11月15日，一网民在微博上发布一段视频称：“上海华师大三村小区内,楼下快递员冒 雨送快递，一车快递被偷得没剩几件了，他在雨中暴哭，一直在嘶吼‘这叫我怎么办’。那个 偷快递的人，你的良心不会痛吗！”视频拍摄者还称，其间有一位大爷前去安慰，“因为他吼 得真的很大声，大爷可能是特地下来跟他说了几句，应该是安慰吧，然后就又原路回去了”。 快递小哥因快递被偷在雨中暴哭，引发网友热议，不少网友纷纷表示心疼。然而，上海普陀公 安分局于11月19日上午找到这位快递小哥。快递小哥告诉警方，雨中哭泣并非因为快递被 盗，是因与女友吵架。 </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14630" y="5018405"/>
            <a:ext cx="4518025" cy="829945"/>
          </a:xfrm>
          <a:prstGeom prst="rect">
            <a:avLst/>
          </a:prstGeom>
          <a:noFill/>
        </p:spPr>
        <p:txBody>
          <a:bodyPr wrap="none" rtlCol="0" anchor="t">
            <a:spAutoFit/>
          </a:bodyPr>
          <a:lstStyle/>
          <a:p>
            <a:r>
              <a:rPr lang="en-US"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快递被偷，快递小哥暴哭嘶吼？</a:t>
            </a:r>
          </a:p>
          <a:p>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谣言！</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4"/>
          <a:stretch>
            <a:fillRect/>
          </a:stretch>
        </p:blipFill>
        <p:spPr>
          <a:xfrm>
            <a:off x="103505" y="1563370"/>
            <a:ext cx="4483735" cy="2857500"/>
          </a:xfrm>
          <a:prstGeom prst="rect">
            <a:avLst/>
          </a:prstGeom>
        </p:spPr>
      </p:pic>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2620645" y="2077085"/>
            <a:ext cx="7131050" cy="1568450"/>
          </a:xfrm>
          <a:prstGeom prst="rect">
            <a:avLst/>
          </a:prstGeom>
          <a:noFill/>
          <a:ln w="9525">
            <a:noFill/>
          </a:ln>
        </p:spPr>
        <p:txBody>
          <a:bodyPr wrap="square">
            <a:spAutoFit/>
          </a:bodyPr>
          <a:lstStyle/>
          <a:p>
            <a:pPr indent="0"/>
            <a:r>
              <a:rPr lang="zh-CN" sz="4800" b="1">
                <a:latin typeface="微软雅黑" panose="020B0503020204020204" pitchFamily="34" charset="-122"/>
                <a:ea typeface="微软雅黑" panose="020B0503020204020204" pitchFamily="34" charset="-122"/>
              </a:rPr>
              <a:t>请根据上述虚假信息案例，辨别虚假信息的种类。</a:t>
            </a:r>
            <a:endParaRPr lang="zh-CN" altLang="en-US" sz="4800" b="1">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38000"/>
          </a:blip>
          <a:stretch>
            <a:fillRect/>
          </a:stretch>
        </a:blipFill>
        <a:effectLst/>
      </p:bgPr>
    </p:bg>
    <p:spTree>
      <p:nvGrpSpPr>
        <p:cNvPr id="1" name=""/>
        <p:cNvGrpSpPr/>
        <p:nvPr/>
      </p:nvGrpSpPr>
      <p:grpSpPr>
        <a:xfrm>
          <a:off x="0" y="0"/>
          <a:ext cx="0" cy="0"/>
          <a:chOff x="0" y="0"/>
          <a:chExt cx="0" cy="0"/>
        </a:xfrm>
      </p:grpSpPr>
      <p:sp>
        <p:nvSpPr>
          <p:cNvPr id="100" name="文本框 99"/>
          <p:cNvSpPr txBox="1"/>
          <p:nvPr/>
        </p:nvSpPr>
        <p:spPr>
          <a:xfrm>
            <a:off x="956945" y="428625"/>
            <a:ext cx="9949815" cy="6000750"/>
          </a:xfrm>
          <a:prstGeom prst="rect">
            <a:avLst/>
          </a:prstGeom>
          <a:noFill/>
          <a:ln w="9525">
            <a:noFill/>
          </a:ln>
        </p:spPr>
        <p:txBody>
          <a:bodyPr wrap="square">
            <a:spAutoFit/>
          </a:bodyPr>
          <a:lstStyle/>
          <a:p>
            <a:pPr indent="0"/>
            <a:r>
              <a:rPr lang="zh-CN" sz="32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①信息本身真实，但在传播过程中产生了损耗和扭曲。</a:t>
            </a:r>
            <a:r>
              <a:rPr lang="zh-CN" sz="3200" b="1"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快递小哥雨中暴哭嘶吼是真实的，但并非因为快递被偷，而是和女朋友吵架。这就是真信息在 传播过程中产生了损耗和扭曲。</a:t>
            </a:r>
          </a:p>
          <a:p>
            <a:pPr indent="0"/>
            <a:r>
              <a:rPr lang="zh-CN" sz="32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②真实的信息被传播者夸大、隐瞒、剪裁和篡改。</a:t>
            </a:r>
            <a:r>
              <a:rPr lang="zh-CN" sz="3200" b="1"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红外线测温仪确实对人身体的相关部位有辐射，但是其辐射对人的身体不会造成伤害，传播者 夸大其词。真实的信息被传播者夸大、篡改。 </a:t>
            </a:r>
          </a:p>
          <a:p>
            <a:pPr indent="0"/>
            <a:r>
              <a:rPr lang="zh-CN" sz="32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③信息本身就是假的，以讹传讹。</a:t>
            </a:r>
            <a:r>
              <a:rPr lang="zh-CN" sz="3200" b="1"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rPr>
              <a:t> 吃大蒜能预防新冠肺炎，大蒜是一种健康食品，可能有一些抗菌特性，不能杀死病毒，不符合 科学规律。这则消息本身就是虚假的。</a:t>
            </a:r>
            <a:endParaRPr lang="zh-CN" altLang="en-US" sz="3200" b="1" dirty="0">
              <a:gradFill>
                <a:gsLst>
                  <a:gs pos="0">
                    <a:srgbClr val="012D86"/>
                  </a:gs>
                  <a:gs pos="100000">
                    <a:srgbClr val="0E2557"/>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2022</Words>
  <Application>Microsoft Office PowerPoint</Application>
  <PresentationFormat>自定义</PresentationFormat>
  <Paragraphs>50</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2021-04-12T09:09:57Z</cp:lastPrinted>
  <dcterms:created xsi:type="dcterms:W3CDTF">2021-04-12T09:09:57Z</dcterms:created>
  <dcterms:modified xsi:type="dcterms:W3CDTF">2021-04-19T06:44:50Z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