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56"/>
  </p:notesMasterIdLst>
  <p:sldIdLst>
    <p:sldId id="319" r:id="rId4"/>
    <p:sldId id="297" r:id="rId5"/>
    <p:sldId id="322" r:id="rId6"/>
    <p:sldId id="327" r:id="rId7"/>
    <p:sldId id="320" r:id="rId8"/>
    <p:sldId id="328" r:id="rId9"/>
    <p:sldId id="329" r:id="rId10"/>
    <p:sldId id="330" r:id="rId11"/>
    <p:sldId id="331" r:id="rId12"/>
    <p:sldId id="332" r:id="rId13"/>
    <p:sldId id="333" r:id="rId14"/>
    <p:sldId id="334" r:id="rId15"/>
    <p:sldId id="336" r:id="rId16"/>
    <p:sldId id="337" r:id="rId17"/>
    <p:sldId id="338" r:id="rId18"/>
    <p:sldId id="339" r:id="rId19"/>
    <p:sldId id="340" r:id="rId20"/>
    <p:sldId id="342" r:id="rId21"/>
    <p:sldId id="343" r:id="rId22"/>
    <p:sldId id="344" r:id="rId23"/>
    <p:sldId id="345" r:id="rId24"/>
    <p:sldId id="346" r:id="rId25"/>
    <p:sldId id="347" r:id="rId26"/>
    <p:sldId id="348" r:id="rId27"/>
    <p:sldId id="349" r:id="rId28"/>
    <p:sldId id="350" r:id="rId29"/>
    <p:sldId id="351" r:id="rId30"/>
    <p:sldId id="352" r:id="rId31"/>
    <p:sldId id="353" r:id="rId32"/>
    <p:sldId id="354" r:id="rId33"/>
    <p:sldId id="355" r:id="rId34"/>
    <p:sldId id="356" r:id="rId35"/>
    <p:sldId id="357" r:id="rId36"/>
    <p:sldId id="358" r:id="rId37"/>
    <p:sldId id="359" r:id="rId38"/>
    <p:sldId id="360" r:id="rId39"/>
    <p:sldId id="361" r:id="rId40"/>
    <p:sldId id="362" r:id="rId41"/>
    <p:sldId id="363" r:id="rId42"/>
    <p:sldId id="364" r:id="rId43"/>
    <p:sldId id="365" r:id="rId44"/>
    <p:sldId id="366" r:id="rId45"/>
    <p:sldId id="367" r:id="rId46"/>
    <p:sldId id="368" r:id="rId47"/>
    <p:sldId id="369" r:id="rId48"/>
    <p:sldId id="370" r:id="rId49"/>
    <p:sldId id="371" r:id="rId50"/>
    <p:sldId id="372" r:id="rId51"/>
    <p:sldId id="373" r:id="rId52"/>
    <p:sldId id="374" r:id="rId53"/>
    <p:sldId id="375" r:id="rId54"/>
    <p:sldId id="376" r:id="rId55"/>
  </p:sldIdLst>
  <p:sldSz cx="9144000" cy="6858000" type="screen4x3"/>
  <p:notesSz cx="6858000" cy="9144000"/>
  <p:custDataLst>
    <p:tags r:id="rId57"/>
  </p:custDataLst>
  <p:defaultTextStyle>
    <a:defPPr>
      <a:defRPr lang="zh-CN"/>
    </a:defPPr>
    <a:lvl1pPr marL="0" lvl="0" indent="0" algn="l" defTabSz="914400" eaLnBrk="1" fontAlgn="base" latinLnBrk="0" hangingPunct="1">
      <a:lnSpc>
        <a:spcPct val="100000"/>
      </a:lnSpc>
      <a:spcBef>
        <a:spcPct val="0"/>
      </a:spcBef>
      <a:spcAft>
        <a:spcPct val="0"/>
      </a:spcAft>
      <a:buFont typeface="Arial" pitchFamily="34" charset="0"/>
      <a:buNone/>
      <a:defRPr b="1" i="1" u="none" kern="1200" baseline="0">
        <a:solidFill>
          <a:schemeClr val="tx1"/>
        </a:solidFill>
        <a:latin typeface="Arial"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itchFamily="34" charset="0"/>
      <a:buNone/>
      <a:defRPr b="1" i="1" u="none" kern="1200" baseline="0">
        <a:solidFill>
          <a:schemeClr val="tx1"/>
        </a:solidFill>
        <a:latin typeface="Arial"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itchFamily="34" charset="0"/>
      <a:buNone/>
      <a:defRPr b="1" i="1" u="none" kern="1200" baseline="0">
        <a:solidFill>
          <a:schemeClr val="tx1"/>
        </a:solidFill>
        <a:latin typeface="Arial"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itchFamily="34" charset="0"/>
      <a:buNone/>
      <a:defRPr b="1" i="1" u="none" kern="1200" baseline="0">
        <a:solidFill>
          <a:schemeClr val="tx1"/>
        </a:solidFill>
        <a:latin typeface="Arial"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itchFamily="34" charset="0"/>
      <a:buNone/>
      <a:defRPr b="1" i="1" u="none" kern="1200" baseline="0">
        <a:solidFill>
          <a:schemeClr val="tx1"/>
        </a:solidFill>
        <a:latin typeface="Arial"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itchFamily="34" charset="0"/>
      <a:buNone/>
      <a:defRPr b="1" i="1" u="none" kern="1200" baseline="0">
        <a:solidFill>
          <a:schemeClr val="tx1"/>
        </a:solidFill>
        <a:latin typeface="Arial"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itchFamily="34" charset="0"/>
      <a:buNone/>
      <a:defRPr b="1" i="1" u="none" kern="1200" baseline="0">
        <a:solidFill>
          <a:schemeClr val="tx1"/>
        </a:solidFill>
        <a:latin typeface="Arial"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itchFamily="34" charset="0"/>
      <a:buNone/>
      <a:defRPr b="1" i="1" u="none" kern="1200" baseline="0">
        <a:solidFill>
          <a:schemeClr val="tx1"/>
        </a:solidFill>
        <a:latin typeface="Arial"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itchFamily="34" charset="0"/>
      <a:buNone/>
      <a:defRPr b="1" i="1" u="none" kern="1200" baseline="0">
        <a:solidFill>
          <a:schemeClr val="tx1"/>
        </a:solidFill>
        <a:latin typeface="Arial"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1C1C1C"/>
    <a:srgbClr val="080808"/>
    <a:srgbClr val="C02500"/>
    <a:srgbClr val="FF6743"/>
    <a:srgbClr val="C0C0C0"/>
    <a:srgbClr val="00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8" d="100"/>
          <a:sy n="78" d="100"/>
        </p:scale>
        <p:origin x="-264" y="-96"/>
      </p:cViewPr>
      <p:guideLst>
        <p:guide orient="horz" pos="3859"/>
        <p:guide orient="horz" pos="173"/>
        <p:guide orient="horz" pos="4110"/>
        <p:guide orient="horz" pos="119"/>
        <p:guide pos="5472"/>
        <p:guide pos="2880"/>
        <p:guide pos="288"/>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gs" Target="tags/tag1.xml"/><Relationship Id="rId61"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p:cNvSpPr>
          <p:nvPr>
            <p:ph type="hdr" sz="quarter"/>
          </p:nvPr>
        </p:nvSpPr>
        <p:spPr>
          <a:xfrm>
            <a:off x="0" y="0"/>
            <a:ext cx="2971800" cy="457200"/>
          </a:xfrm>
          <a:prstGeom prst="rect">
            <a:avLst/>
          </a:prstGeom>
          <a:noFill/>
          <a:ln w="9525">
            <a:noFill/>
            <a:miter/>
          </a:ln>
        </p:spPr>
        <p:txBody>
          <a:bodyPr/>
          <a:lstStyle/>
          <a:p>
            <a:pPr lvl="0" eaLnBrk="1" fontAlgn="base" hangingPunct="1"/>
            <a:endParaRPr lang="en-US" altLang="x-none" sz="1200" b="0" i="0" strike="noStrike" noProof="1"/>
          </a:p>
        </p:txBody>
      </p:sp>
      <p:sp>
        <p:nvSpPr>
          <p:cNvPr id="4099" name="Rectangle 3"/>
          <p:cNvSpPr>
            <a:spLocks noGrp="1"/>
          </p:cNvSpPr>
          <p:nvPr>
            <p:ph type="dt" idx="1"/>
          </p:nvPr>
        </p:nvSpPr>
        <p:spPr>
          <a:xfrm>
            <a:off x="3884613" y="0"/>
            <a:ext cx="2971800" cy="457200"/>
          </a:xfrm>
          <a:prstGeom prst="rect">
            <a:avLst/>
          </a:prstGeom>
          <a:noFill/>
          <a:ln w="9525">
            <a:noFill/>
            <a:miter/>
          </a:ln>
        </p:spPr>
        <p:txBody>
          <a:bodyPr/>
          <a:lstStyle/>
          <a:p>
            <a:pPr lvl="0" algn="r" eaLnBrk="1" fontAlgn="base" hangingPunct="1"/>
            <a:endParaRPr lang="en-US" altLang="x-none" sz="1200" b="0" i="0" strike="noStrike" noProof="1"/>
          </a:p>
        </p:txBody>
      </p:sp>
      <p:sp>
        <p:nvSpPr>
          <p:cNvPr id="4100" name="Rectangle 4"/>
          <p:cNvSpPr>
            <a:spLocks noGrp="1" noRot="1" noChangeAspect="1"/>
          </p:cNvSpPr>
          <p:nvPr>
            <p:ph type="sldImg" idx="6"/>
          </p:nvPr>
        </p:nvSpPr>
        <p:spPr>
          <a:xfrm>
            <a:off x="1143000" y="685800"/>
            <a:ext cx="4572000" cy="3429000"/>
          </a:xfrm>
          <a:prstGeom prst="rect">
            <a:avLst/>
          </a:prstGeom>
          <a:noFill/>
          <a:ln w="9525">
            <a:noFill/>
          </a:ln>
        </p:spPr>
      </p:sp>
      <p:sp>
        <p:nvSpPr>
          <p:cNvPr id="4101" name="Rectangle 5"/>
          <p:cNvSpPr>
            <a:spLocks noGrp="1"/>
          </p:cNvSpPr>
          <p:nvPr>
            <p:ph type="body" sz="quarter" idx="7"/>
          </p:nvPr>
        </p:nvSpPr>
        <p:spPr>
          <a:xfrm>
            <a:off x="685800" y="4343400"/>
            <a:ext cx="5486400" cy="4114800"/>
          </a:xfrm>
          <a:prstGeom prst="rect">
            <a:avLst/>
          </a:prstGeom>
          <a:noFill/>
          <a:ln w="9525">
            <a:noFill/>
          </a:ln>
        </p:spPr>
        <p:txBody>
          <a:bodyPr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4102" name="Rectangle 6"/>
          <p:cNvSpPr>
            <a:spLocks noGrp="1"/>
          </p:cNvSpPr>
          <p:nvPr>
            <p:ph type="ftr" sz="quarter" idx="4"/>
          </p:nvPr>
        </p:nvSpPr>
        <p:spPr>
          <a:xfrm>
            <a:off x="0" y="8685213"/>
            <a:ext cx="2971800" cy="457200"/>
          </a:xfrm>
          <a:prstGeom prst="rect">
            <a:avLst/>
          </a:prstGeom>
          <a:noFill/>
          <a:ln w="9525">
            <a:noFill/>
            <a:miter/>
          </a:ln>
        </p:spPr>
        <p:txBody>
          <a:bodyPr anchor="b"/>
          <a:lstStyle/>
          <a:p>
            <a:pPr lvl="0" eaLnBrk="1" fontAlgn="base" hangingPunct="1"/>
            <a:endParaRPr lang="en-US" altLang="x-none" sz="1200" b="0" i="0" strike="noStrike" noProof="1"/>
          </a:p>
        </p:txBody>
      </p:sp>
      <p:sp>
        <p:nvSpPr>
          <p:cNvPr id="4103" name="Rectangle 7"/>
          <p:cNvSpPr>
            <a:spLocks noGrp="1"/>
          </p:cNvSpPr>
          <p:nvPr>
            <p:ph type="sldNum" sz="quarter" idx="5"/>
          </p:nvPr>
        </p:nvSpPr>
        <p:spPr>
          <a:xfrm>
            <a:off x="3884613" y="8685213"/>
            <a:ext cx="2971800" cy="457200"/>
          </a:xfrm>
          <a:prstGeom prst="rect">
            <a:avLst/>
          </a:prstGeom>
          <a:noFill/>
          <a:ln w="9525">
            <a:noFill/>
            <a:miter/>
          </a:ln>
        </p:spPr>
        <p:txBody>
          <a:bodyPr anchor="b"/>
          <a:lstStyle/>
          <a:p>
            <a:pPr lvl="0" algn="r" eaLnBrk="1" fontAlgn="base" hangingPunct="1"/>
            <a:fld id="{9A0DB2DC-4C9A-4742-B13C-FB6460FD3503}" type="slidenum">
              <a:rPr lang="en-US" altLang="x-none" sz="1200" b="0" i="0" strike="noStrike" noProof="1">
                <a:latin typeface="Arial" pitchFamily="34" charset="0"/>
                <a:ea typeface="华文细黑" pitchFamily="2" charset="-122"/>
                <a:cs typeface="+mn-ea"/>
              </a:rPr>
              <a:t>‹#›</a:t>
            </a:fld>
            <a:endParaRPr lang="en-US" altLang="x-none" sz="1200" b="0" i="0" strike="noStrike" noProof="1"/>
          </a:p>
        </p:txBody>
      </p:sp>
    </p:spTree>
    <p:extLst>
      <p:ext uri="{BB962C8B-B14F-4D97-AF65-F5344CB8AC3E}">
        <p14:creationId xmlns:p14="http://schemas.microsoft.com/office/powerpoint/2010/main" val="1036390084"/>
      </p:ext>
    </p:extLst>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3844" y="188913"/>
            <a:ext cx="2051844" cy="61198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68313" y="188913"/>
            <a:ext cx="6036584" cy="611981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68313" y="1341438"/>
            <a:ext cx="4021614" cy="49672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074" y="1341438"/>
            <a:ext cx="4021614" cy="49672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3844" y="188913"/>
            <a:ext cx="2051844" cy="61198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68313" y="188913"/>
            <a:ext cx="6036584" cy="611981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68313" y="1341438"/>
            <a:ext cx="4021614" cy="49672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074" y="1341438"/>
            <a:ext cx="4021614" cy="49672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bg2"/>
          <p:cNvPicPr>
            <a:picLocks noChangeAspect="1"/>
          </p:cNvPicPr>
          <p:nvPr/>
        </p:nvPicPr>
        <p:blipFill>
          <a:blip r:embed="rId13"/>
          <a:stretch>
            <a:fillRect/>
          </a:stretch>
        </p:blipFill>
        <p:spPr>
          <a:xfrm>
            <a:off x="0" y="0"/>
            <a:ext cx="9144000" cy="6856413"/>
          </a:xfrm>
          <a:prstGeom prst="rect">
            <a:avLst/>
          </a:prstGeom>
          <a:noFill/>
          <a:ln w="9525">
            <a:noFill/>
          </a:ln>
        </p:spPr>
      </p:pic>
      <p:sp>
        <p:nvSpPr>
          <p:cNvPr id="1027" name="Rectangle 31"/>
          <p:cNvSpPr>
            <a:spLocks noGrp="1"/>
          </p:cNvSpPr>
          <p:nvPr>
            <p:ph type="body"/>
          </p:nvPr>
        </p:nvSpPr>
        <p:spPr>
          <a:xfrm>
            <a:off x="468313" y="1341438"/>
            <a:ext cx="8207375" cy="49672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p:txBody>
      </p:sp>
      <p:sp>
        <p:nvSpPr>
          <p:cNvPr id="1028" name="Rectangle 27"/>
          <p:cNvSpPr>
            <a:spLocks noGrp="1"/>
          </p:cNvSpPr>
          <p:nvPr>
            <p:ph type="title" idx="1"/>
          </p:nvPr>
        </p:nvSpPr>
        <p:spPr>
          <a:xfrm>
            <a:off x="468313" y="188913"/>
            <a:ext cx="8207375" cy="574675"/>
          </a:xfrm>
          <a:prstGeom prst="rect">
            <a:avLst/>
          </a:prstGeom>
          <a:noFill/>
          <a:ln w="9525">
            <a:noFill/>
          </a:ln>
        </p:spPr>
        <p:txBody>
          <a:bodyPr anchor="ctr"/>
          <a:lstStyle/>
          <a:p>
            <a:pPr lvl="0"/>
            <a:r>
              <a:rPr lang="zh-CN" altLang="en-US"/>
              <a:t>单击此处编辑母版标题样式</a:t>
            </a:r>
          </a:p>
        </p:txBody>
      </p:sp>
      <p:sp>
        <p:nvSpPr>
          <p:cNvPr id="1029" name="Rectangle 7"/>
          <p:cNvSpPr/>
          <p:nvPr/>
        </p:nvSpPr>
        <p:spPr>
          <a:xfrm>
            <a:off x="7286625" y="333375"/>
            <a:ext cx="1389063" cy="349250"/>
          </a:xfrm>
          <a:prstGeom prst="rect">
            <a:avLst/>
          </a:prstGeom>
          <a:gradFill rotWithShape="1">
            <a:gsLst>
              <a:gs pos="0">
                <a:srgbClr val="FFFFFF"/>
              </a:gs>
              <a:gs pos="100000">
                <a:srgbClr val="DDDDDD"/>
              </a:gs>
            </a:gsLst>
            <a:lin ang="0" scaled="1"/>
          </a:gradFill>
          <a:ln w="9525" cap="flat" cmpd="sng">
            <a:solidFill>
              <a:srgbClr val="969696"/>
            </a:solidFill>
            <a:prstDash val="dash"/>
            <a:miter/>
            <a:headEnd type="none" w="med" len="med"/>
            <a:tailEnd type="none" w="med" len="med"/>
          </a:ln>
        </p:spPr>
        <p:txBody>
          <a:bodyPr wrap="none" anchor="ctr"/>
          <a:lstStyle/>
          <a:p>
            <a:pPr lvl="0" algn="ctr" eaLnBrk="0" hangingPunct="0"/>
            <a:r>
              <a:rPr lang="de-DE" altLang="en-US" sz="1400" i="0">
                <a:latin typeface="Arial" pitchFamily="34" charset="0"/>
                <a:ea typeface="华文细黑" pitchFamily="2" charset="-122"/>
              </a:rPr>
              <a:t>LOGO</a:t>
            </a:r>
          </a:p>
        </p:txBody>
      </p:sp>
      <p:sp>
        <p:nvSpPr>
          <p:cNvPr id="1030" name="Rectangle 6"/>
          <p:cNvSpPr/>
          <p:nvPr/>
        </p:nvSpPr>
        <p:spPr>
          <a:xfrm>
            <a:off x="3851275" y="6524625"/>
            <a:ext cx="1439863" cy="196850"/>
          </a:xfrm>
          <a:prstGeom prst="rect">
            <a:avLst/>
          </a:prstGeom>
          <a:noFill/>
          <a:ln w="9525">
            <a:noFill/>
          </a:ln>
        </p:spPr>
        <p:txBody>
          <a:bodyPr anchor="t"/>
          <a:lstStyle/>
          <a:p>
            <a:pPr lvl="0" algn="ctr" eaLnBrk="0" hangingPunct="0"/>
            <a:r>
              <a:rPr lang="de-DE" altLang="en-US" sz="1000">
                <a:latin typeface="Arial" pitchFamily="34" charset="0"/>
                <a:ea typeface="华文细黑" pitchFamily="2" charset="-122"/>
              </a:rPr>
              <a:t>Page </a:t>
            </a:r>
            <a:r>
              <a:rPr lang="de-DE" altLang="en-US" sz="1000">
                <a:latin typeface="Arial" pitchFamily="34" charset="0"/>
                <a:ea typeface="华文细黑" pitchFamily="2" charset="-122"/>
                <a:sym typeface="MS UI Gothic" panose="020B0600070205080204" pitchFamily="2" charset="-128"/>
              </a:rPr>
              <a:t></a:t>
            </a:r>
            <a:r>
              <a:rPr lang="de-DE" altLang="en-US" sz="1000">
                <a:latin typeface="Arial" pitchFamily="34" charset="0"/>
                <a:ea typeface="华文细黑" pitchFamily="2" charset="-122"/>
              </a:rPr>
              <a:t> </a:t>
            </a:r>
            <a:fld id="{9A0DB2DC-4C9A-4742-B13C-FB6460FD3503}" type="slidenum">
              <a:rPr lang="zh-CN" altLang="en-US" sz="1000">
                <a:latin typeface="Arial" pitchFamily="34" charset="0"/>
                <a:ea typeface="华文细黑" pitchFamily="2" charset="-122"/>
              </a:rPr>
              <a:t>‹#›</a:t>
            </a:fld>
            <a:endParaRPr lang="zh-CN" altLang="en-US" sz="1000">
              <a:latin typeface="Arial" pitchFamily="34" charset="0"/>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marL="0" lvl="0" indent="0" algn="l" defTabSz="914400" eaLnBrk="0" fontAlgn="base" latinLnBrk="0" hangingPunct="0">
        <a:spcBef>
          <a:spcPct val="0"/>
        </a:spcBef>
        <a:spcAft>
          <a:spcPct val="0"/>
        </a:spcAft>
        <a:buClr>
          <a:srgbClr val="000000"/>
        </a:buClr>
        <a:buNone/>
        <a:defRPr sz="2600" b="1"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2000" b="1" i="0" u="none" kern="1200" baseline="0">
          <a:solidFill>
            <a:schemeClr val="tx1"/>
          </a:solidFill>
          <a:latin typeface="+mn-lt"/>
          <a:ea typeface="+mn-ea"/>
          <a:cs typeface="+mn-cs"/>
        </a:defRPr>
      </a:lvl1pPr>
      <a:lvl2pPr marL="742950" lvl="1" indent="-28575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1800" b="1" i="0" u="none" kern="1200" baseline="0">
          <a:solidFill>
            <a:schemeClr val="tx1"/>
          </a:solidFill>
          <a:latin typeface="+mn-lt"/>
          <a:ea typeface="+mn-ea"/>
          <a:cs typeface="+mn-cs"/>
        </a:defRPr>
      </a:lvl2pPr>
      <a:lvl3pPr marL="1143000" lvl="2" indent="-228600" algn="l" defTabSz="914400" eaLnBrk="0" fontAlgn="base" latinLnBrk="0" hangingPunct="0">
        <a:lnSpc>
          <a:spcPct val="120000"/>
        </a:lnSpc>
        <a:spcBef>
          <a:spcPct val="20000"/>
        </a:spcBef>
        <a:spcAft>
          <a:spcPct val="0"/>
        </a:spcAft>
        <a:buClr>
          <a:schemeClr val="accent2"/>
        </a:buClr>
        <a:buFont typeface="Wingdings" panose="05000000000000000000" pitchFamily="2" charset="2"/>
        <a:buChar char="n"/>
        <a:defRPr sz="1600" b="1" i="0" u="none" kern="1200" baseline="0">
          <a:solidFill>
            <a:schemeClr val="tx1"/>
          </a:solidFill>
          <a:latin typeface="+mn-lt"/>
          <a:ea typeface="+mn-ea"/>
          <a:cs typeface="+mn-cs"/>
        </a:defRPr>
      </a:lvl3pPr>
      <a:lvl4pPr marL="1600200" lvl="3" indent="-228600" algn="l" defTabSz="914400" eaLnBrk="0" fontAlgn="base" latinLnBrk="0" hangingPunct="0">
        <a:lnSpc>
          <a:spcPct val="120000"/>
        </a:lnSpc>
        <a:spcBef>
          <a:spcPct val="20000"/>
        </a:spcBef>
        <a:spcAft>
          <a:spcPct val="0"/>
        </a:spcAft>
        <a:buClr>
          <a:schemeClr val="hlink"/>
        </a:buClr>
        <a:buFont typeface="Wingdings" panose="05000000000000000000" pitchFamily="2" charset="2"/>
        <a:buChar char="n"/>
        <a:defRPr sz="1400" b="1" i="0" u="none" kern="1200" baseline="0">
          <a:solidFill>
            <a:schemeClr val="tx1"/>
          </a:solidFill>
          <a:latin typeface="+mn-lt"/>
          <a:ea typeface="+mn-ea"/>
          <a:cs typeface="+mn-cs"/>
        </a:defRPr>
      </a:lvl4pPr>
      <a:lvl5pPr marL="2057400" lvl="4" indent="-228600" algn="l" defTabSz="914400" eaLnBrk="0" fontAlgn="base" latinLnBrk="0" hangingPunct="0">
        <a:spcBef>
          <a:spcPct val="20000"/>
        </a:spcBef>
        <a:spcAft>
          <a:spcPct val="0"/>
        </a:spcAft>
        <a:buFont typeface="Wingdings" panose="05000000000000000000" pitchFamily="2" charset="2"/>
        <a:buChar char="»"/>
        <a:defRPr sz="1800" b="0" i="0" u="none" kern="1200" baseline="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Font typeface="Wingdings" panose="05000000000000000000" pitchFamily="2" charset="2"/>
        <a:buChar char="»"/>
        <a:defRPr sz="18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Font typeface="Wingdings" panose="05000000000000000000" pitchFamily="2" charset="2"/>
        <a:buChar char="»"/>
        <a:defRPr sz="18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Font typeface="Wingdings" panose="05000000000000000000" pitchFamily="2" charset="2"/>
        <a:buChar char="»"/>
        <a:defRPr sz="18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Font typeface="Wingdings" panose="05000000000000000000" pitchFamily="2"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itchFamily="34" charset="0"/>
        <a:buNone/>
        <a:defRPr sz="1800" b="1" i="1"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bg3"/>
          <p:cNvPicPr>
            <a:picLocks noChangeAspect="1"/>
          </p:cNvPicPr>
          <p:nvPr/>
        </p:nvPicPr>
        <p:blipFill>
          <a:blip r:embed="rId13"/>
          <a:stretch>
            <a:fillRect/>
          </a:stretch>
        </p:blipFill>
        <p:spPr>
          <a:xfrm>
            <a:off x="0" y="0"/>
            <a:ext cx="9144000" cy="6856413"/>
          </a:xfrm>
          <a:prstGeom prst="rect">
            <a:avLst/>
          </a:prstGeom>
          <a:noFill/>
          <a:ln w="9525">
            <a:noFill/>
          </a:ln>
        </p:spPr>
      </p:pic>
      <p:sp>
        <p:nvSpPr>
          <p:cNvPr id="2051" name="Rectangle 3"/>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2052" name="Rectangle 4"/>
          <p:cNvSpPr>
            <a:spLocks noGrp="1"/>
          </p:cNvSpPr>
          <p:nvPr>
            <p:ph type="body" idx="1"/>
          </p:nvPr>
        </p:nvSpPr>
        <p:spPr>
          <a:xfrm>
            <a:off x="457200" y="1600200"/>
            <a:ext cx="8229600" cy="4525963"/>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marL="0" lvl="0" indent="0" algn="l" defTabSz="914400" eaLnBrk="0" fontAlgn="base" latinLnBrk="0" hangingPunct="0">
        <a:spcBef>
          <a:spcPct val="0"/>
        </a:spcBef>
        <a:spcAft>
          <a:spcPct val="0"/>
        </a:spcAft>
        <a:buClr>
          <a:srgbClr val="000000"/>
        </a:buClr>
        <a:buNone/>
        <a:defRPr sz="2600" b="1"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2000" b="1" i="0" u="none" kern="1200" baseline="0">
          <a:solidFill>
            <a:schemeClr val="tx1"/>
          </a:solidFill>
          <a:latin typeface="+mn-lt"/>
          <a:ea typeface="+mn-ea"/>
          <a:cs typeface="+mn-cs"/>
        </a:defRPr>
      </a:lvl1pPr>
      <a:lvl2pPr marL="742950" lvl="1" indent="-28575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1800" b="1" i="0" u="none" kern="1200" baseline="0">
          <a:solidFill>
            <a:schemeClr val="tx1"/>
          </a:solidFill>
          <a:latin typeface="+mn-lt"/>
          <a:ea typeface="+mn-ea"/>
          <a:cs typeface="+mn-cs"/>
        </a:defRPr>
      </a:lvl2pPr>
      <a:lvl3pPr marL="1143000" lvl="2" indent="-228600" algn="l" defTabSz="914400" eaLnBrk="0" fontAlgn="base" latinLnBrk="0" hangingPunct="0">
        <a:lnSpc>
          <a:spcPct val="120000"/>
        </a:lnSpc>
        <a:spcBef>
          <a:spcPct val="20000"/>
        </a:spcBef>
        <a:spcAft>
          <a:spcPct val="0"/>
        </a:spcAft>
        <a:buClr>
          <a:schemeClr val="accent2"/>
        </a:buClr>
        <a:buFont typeface="Wingdings" panose="05000000000000000000" pitchFamily="2" charset="2"/>
        <a:buChar char="n"/>
        <a:defRPr sz="1600" b="1" i="0" u="none" kern="1200" baseline="0">
          <a:solidFill>
            <a:schemeClr val="tx1"/>
          </a:solidFill>
          <a:latin typeface="+mn-lt"/>
          <a:ea typeface="+mn-ea"/>
          <a:cs typeface="+mn-cs"/>
        </a:defRPr>
      </a:lvl3pPr>
      <a:lvl4pPr marL="1600200" lvl="3" indent="-228600" algn="l" defTabSz="914400" eaLnBrk="0" fontAlgn="base" latinLnBrk="0" hangingPunct="0">
        <a:lnSpc>
          <a:spcPct val="120000"/>
        </a:lnSpc>
        <a:spcBef>
          <a:spcPct val="20000"/>
        </a:spcBef>
        <a:spcAft>
          <a:spcPct val="0"/>
        </a:spcAft>
        <a:buClr>
          <a:schemeClr val="hlink"/>
        </a:buClr>
        <a:buFont typeface="Wingdings" panose="05000000000000000000" pitchFamily="2" charset="2"/>
        <a:buChar char="n"/>
        <a:defRPr sz="1400" b="1" i="0" u="none" kern="1200" baseline="0">
          <a:solidFill>
            <a:schemeClr val="tx1"/>
          </a:solidFill>
          <a:latin typeface="+mn-lt"/>
          <a:ea typeface="+mn-ea"/>
          <a:cs typeface="+mn-cs"/>
        </a:defRPr>
      </a:lvl4pPr>
      <a:lvl5pPr marL="2057400" lvl="4" indent="-228600" algn="l" defTabSz="914400" eaLnBrk="0" fontAlgn="base" latinLnBrk="0" hangingPunct="0">
        <a:spcBef>
          <a:spcPct val="20000"/>
        </a:spcBef>
        <a:spcAft>
          <a:spcPct val="0"/>
        </a:spcAft>
        <a:buFont typeface="Wingdings" panose="05000000000000000000" pitchFamily="2" charset="2"/>
        <a:buChar char="»"/>
        <a:defRPr sz="1800" b="0" i="0" u="none" kern="1200" baseline="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Font typeface="Wingdings" panose="05000000000000000000" pitchFamily="2" charset="2"/>
        <a:buChar char="»"/>
        <a:defRPr sz="18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Font typeface="Wingdings" panose="05000000000000000000" pitchFamily="2" charset="2"/>
        <a:buChar char="»"/>
        <a:defRPr sz="18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Font typeface="Wingdings" panose="05000000000000000000" pitchFamily="2" charset="2"/>
        <a:buChar char="»"/>
        <a:defRPr sz="18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Font typeface="Wingdings" panose="05000000000000000000" pitchFamily="2"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itchFamily="34" charset="0"/>
        <a:buNone/>
        <a:defRPr sz="1800" b="1" i="1"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bg1"/>
          <p:cNvPicPr>
            <a:picLocks noChangeAspect="1"/>
          </p:cNvPicPr>
          <p:nvPr/>
        </p:nvPicPr>
        <p:blipFill>
          <a:blip r:embed="rId13"/>
          <a:stretch>
            <a:fillRect/>
          </a:stretch>
        </p:blipFill>
        <p:spPr>
          <a:xfrm>
            <a:off x="0" y="0"/>
            <a:ext cx="9144000" cy="6858000"/>
          </a:xfrm>
          <a:prstGeom prst="rect">
            <a:avLst/>
          </a:prstGeom>
          <a:noFill/>
          <a:ln w="9525">
            <a:noFill/>
          </a:ln>
        </p:spPr>
      </p:pic>
      <p:sp>
        <p:nvSpPr>
          <p:cNvPr id="3075" name="Rectangle 7"/>
          <p:cNvSpPr/>
          <p:nvPr/>
        </p:nvSpPr>
        <p:spPr>
          <a:xfrm>
            <a:off x="7286625" y="333375"/>
            <a:ext cx="1389063" cy="349250"/>
          </a:xfrm>
          <a:prstGeom prst="rect">
            <a:avLst/>
          </a:prstGeom>
          <a:gradFill rotWithShape="1">
            <a:gsLst>
              <a:gs pos="0">
                <a:srgbClr val="FFFFFF"/>
              </a:gs>
              <a:gs pos="100000">
                <a:srgbClr val="DDDDDD"/>
              </a:gs>
            </a:gsLst>
            <a:lin ang="0" scaled="1"/>
          </a:gradFill>
          <a:ln w="9525" cap="flat" cmpd="sng">
            <a:solidFill>
              <a:srgbClr val="969696"/>
            </a:solidFill>
            <a:prstDash val="dash"/>
            <a:miter/>
            <a:headEnd type="none" w="med" len="med"/>
            <a:tailEnd type="none" w="med" len="med"/>
          </a:ln>
        </p:spPr>
        <p:txBody>
          <a:bodyPr wrap="none" anchor="ctr"/>
          <a:lstStyle/>
          <a:p>
            <a:pPr lvl="0" algn="ctr" eaLnBrk="0" hangingPunct="0"/>
            <a:r>
              <a:rPr lang="de-DE" altLang="en-US" sz="1400" i="0">
                <a:latin typeface="Arial" pitchFamily="34" charset="0"/>
                <a:ea typeface="华文细黑" pitchFamily="2" charset="-122"/>
              </a:rPr>
              <a:t>LOGO</a:t>
            </a:r>
          </a:p>
        </p:txBody>
      </p:sp>
      <p:sp>
        <p:nvSpPr>
          <p:cNvPr id="3076" name="Rectangle 31"/>
          <p:cNvSpPr>
            <a:spLocks noGrp="1"/>
          </p:cNvSpPr>
          <p:nvPr>
            <p:ph type="body"/>
          </p:nvPr>
        </p:nvSpPr>
        <p:spPr>
          <a:xfrm>
            <a:off x="468313" y="1341438"/>
            <a:ext cx="8207375" cy="49672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p:txBody>
      </p:sp>
      <p:sp>
        <p:nvSpPr>
          <p:cNvPr id="3077" name="Rectangle 27"/>
          <p:cNvSpPr>
            <a:spLocks noGrp="1"/>
          </p:cNvSpPr>
          <p:nvPr>
            <p:ph type="title" idx="1"/>
          </p:nvPr>
        </p:nvSpPr>
        <p:spPr>
          <a:xfrm>
            <a:off x="468313" y="188913"/>
            <a:ext cx="8207375" cy="574675"/>
          </a:xfrm>
          <a:prstGeom prst="rect">
            <a:avLst/>
          </a:prstGeom>
          <a:noFill/>
          <a:ln w="9525">
            <a:noFill/>
          </a:ln>
        </p:spPr>
        <p:txBody>
          <a:bodyPr anchor="ctr"/>
          <a:lstStyle/>
          <a:p>
            <a:pPr lvl="0"/>
            <a:r>
              <a:rPr lang="zh-CN" altLang="en-US"/>
              <a:t>单击此处编辑母版标题样式</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marL="0" lvl="0" indent="0" algn="l" defTabSz="914400" eaLnBrk="0" fontAlgn="base" latinLnBrk="0" hangingPunct="0">
        <a:spcBef>
          <a:spcPct val="0"/>
        </a:spcBef>
        <a:spcAft>
          <a:spcPct val="0"/>
        </a:spcAft>
        <a:buClr>
          <a:srgbClr val="000000"/>
        </a:buClr>
        <a:buNone/>
        <a:defRPr sz="2600" b="1"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2000" b="1" i="0" u="none" kern="1200" baseline="0">
          <a:solidFill>
            <a:schemeClr val="tx1"/>
          </a:solidFill>
          <a:latin typeface="+mn-lt"/>
          <a:ea typeface="+mn-ea"/>
          <a:cs typeface="+mn-cs"/>
        </a:defRPr>
      </a:lvl1pPr>
      <a:lvl2pPr marL="742950" lvl="1" indent="-28575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1800" b="1" i="0" u="none" kern="1200" baseline="0">
          <a:solidFill>
            <a:schemeClr val="tx1"/>
          </a:solidFill>
          <a:latin typeface="+mn-lt"/>
          <a:ea typeface="+mn-ea"/>
          <a:cs typeface="+mn-cs"/>
        </a:defRPr>
      </a:lvl2pPr>
      <a:lvl3pPr marL="1143000" lvl="2" indent="-228600" algn="l" defTabSz="914400" eaLnBrk="0" fontAlgn="base" latinLnBrk="0" hangingPunct="0">
        <a:lnSpc>
          <a:spcPct val="120000"/>
        </a:lnSpc>
        <a:spcBef>
          <a:spcPct val="20000"/>
        </a:spcBef>
        <a:spcAft>
          <a:spcPct val="0"/>
        </a:spcAft>
        <a:buClr>
          <a:schemeClr val="accent2"/>
        </a:buClr>
        <a:buFont typeface="Wingdings" panose="05000000000000000000" pitchFamily="2" charset="2"/>
        <a:buChar char="n"/>
        <a:defRPr sz="1600" b="1" i="0" u="none" kern="1200" baseline="0">
          <a:solidFill>
            <a:schemeClr val="tx1"/>
          </a:solidFill>
          <a:latin typeface="+mn-lt"/>
          <a:ea typeface="+mn-ea"/>
          <a:cs typeface="+mn-cs"/>
        </a:defRPr>
      </a:lvl3pPr>
      <a:lvl4pPr marL="1600200" lvl="3" indent="-228600" algn="l" defTabSz="914400" eaLnBrk="0" fontAlgn="base" latinLnBrk="0" hangingPunct="0">
        <a:lnSpc>
          <a:spcPct val="120000"/>
        </a:lnSpc>
        <a:spcBef>
          <a:spcPct val="20000"/>
        </a:spcBef>
        <a:spcAft>
          <a:spcPct val="0"/>
        </a:spcAft>
        <a:buClr>
          <a:schemeClr val="hlink"/>
        </a:buClr>
        <a:buFont typeface="Wingdings" panose="05000000000000000000" pitchFamily="2" charset="2"/>
        <a:buChar char="n"/>
        <a:defRPr sz="1400" b="1" i="0" u="none" kern="1200" baseline="0">
          <a:solidFill>
            <a:schemeClr val="tx1"/>
          </a:solidFill>
          <a:latin typeface="+mn-lt"/>
          <a:ea typeface="+mn-ea"/>
          <a:cs typeface="+mn-cs"/>
        </a:defRPr>
      </a:lvl4pPr>
      <a:lvl5pPr marL="2057400" lvl="4" indent="-228600" algn="l" defTabSz="914400" eaLnBrk="0" fontAlgn="base" latinLnBrk="0" hangingPunct="0">
        <a:spcBef>
          <a:spcPct val="20000"/>
        </a:spcBef>
        <a:spcAft>
          <a:spcPct val="0"/>
        </a:spcAft>
        <a:buFont typeface="Wingdings" panose="05000000000000000000" pitchFamily="2" charset="2"/>
        <a:buChar char="»"/>
        <a:defRPr sz="1800" b="0" i="0" u="none" kern="1200" baseline="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Font typeface="Wingdings" panose="05000000000000000000" pitchFamily="2" charset="2"/>
        <a:buChar char="»"/>
        <a:defRPr sz="18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Font typeface="Wingdings" panose="05000000000000000000" pitchFamily="2" charset="2"/>
        <a:buChar char="»"/>
        <a:defRPr sz="18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Font typeface="Wingdings" panose="05000000000000000000" pitchFamily="2" charset="2"/>
        <a:buChar char="»"/>
        <a:defRPr sz="18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Font typeface="Wingdings" panose="05000000000000000000" pitchFamily="2"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itchFamily="34" charset="0"/>
        <a:buNone/>
        <a:defRPr sz="1800" b="1" i="1"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itchFamily="34" charset="0"/>
        <a:buNone/>
        <a:defRPr sz="1800" b="1" i="1"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60425" y="1961515"/>
            <a:ext cx="7834630" cy="1938020"/>
          </a:xfrm>
          <a:prstGeom prst="rect">
            <a:avLst/>
          </a:prstGeom>
          <a:noFill/>
        </p:spPr>
        <p:txBody>
          <a:bodyPr wrap="none" rtlCol="0">
            <a:spAutoFit/>
          </a:bodyPr>
          <a:lstStyle/>
          <a:p>
            <a:r>
              <a:rPr lang="zh-CN" altLang="en-US" sz="6000" dirty="0"/>
              <a:t>高中语文病句辨析修改</a:t>
            </a:r>
          </a:p>
          <a:p>
            <a:r>
              <a:rPr lang="zh-CN" altLang="en-US" sz="6000" dirty="0"/>
              <a:t>     专项练习与训练</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矩形 3"/>
          <p:cNvSpPr/>
          <p:nvPr/>
        </p:nvSpPr>
        <p:spPr>
          <a:xfrm>
            <a:off x="1042988" y="1196975"/>
            <a:ext cx="7345362" cy="3382963"/>
          </a:xfrm>
          <a:prstGeom prst="rect">
            <a:avLst/>
          </a:prstGeom>
          <a:noFill/>
          <a:ln w="9525">
            <a:noFill/>
          </a:ln>
        </p:spPr>
        <p:txBody>
          <a:bodyPr anchor="t">
            <a:spAutoFit/>
          </a:bodyPr>
          <a:lstStyle/>
          <a:p>
            <a:r>
              <a:rPr lang="en-US" altLang="zh-CN" sz="3600" i="0">
                <a:latin typeface="黑体" panose="02010609060101010101" pitchFamily="1" charset="-122"/>
                <a:ea typeface="黑体" panose="02010609060101010101" pitchFamily="1" charset="-122"/>
              </a:rPr>
              <a:t>9</a:t>
            </a:r>
            <a:r>
              <a:rPr lang="zh-CN" altLang="en-US" sz="3600" i="0">
                <a:latin typeface="黑体" panose="02010609060101010101" pitchFamily="1" charset="-122"/>
                <a:ea typeface="黑体" panose="02010609060101010101" pitchFamily="1" charset="-122"/>
              </a:rPr>
              <a:t>、</a:t>
            </a:r>
            <a:r>
              <a:rPr lang="zh-CN" altLang="en-US" sz="3600" i="0" u="sng">
                <a:latin typeface="黑体" panose="02010609060101010101" pitchFamily="1" charset="-122"/>
                <a:ea typeface="黑体" panose="02010609060101010101" pitchFamily="1" charset="-122"/>
              </a:rPr>
              <a:t>在</a:t>
            </a:r>
            <a:r>
              <a:rPr lang="zh-CN" altLang="en-US" sz="3600" i="0">
                <a:latin typeface="黑体" panose="02010609060101010101" pitchFamily="1" charset="-122"/>
                <a:ea typeface="黑体" panose="02010609060101010101" pitchFamily="1" charset="-122"/>
              </a:rPr>
              <a:t>本报对</a:t>
            </a:r>
            <a:r>
              <a:rPr lang="en-US" altLang="zh-CN" sz="3600" i="0">
                <a:latin typeface="黑体" panose="02010609060101010101" pitchFamily="1" charset="-122"/>
                <a:ea typeface="黑体" panose="02010609060101010101" pitchFamily="1" charset="-122"/>
              </a:rPr>
              <a:t>104</a:t>
            </a:r>
            <a:r>
              <a:rPr lang="zh-CN" altLang="en-US" sz="3600" i="0">
                <a:latin typeface="黑体" panose="02010609060101010101" pitchFamily="1" charset="-122"/>
                <a:ea typeface="黑体" panose="02010609060101010101" pitchFamily="1" charset="-122"/>
              </a:rPr>
              <a:t>国道沧县段黑加油点乱象报道</a:t>
            </a:r>
            <a:r>
              <a:rPr lang="zh-CN" altLang="en-US" sz="3600" i="0" u="sng">
                <a:latin typeface="黑体" panose="02010609060101010101" pitchFamily="1" charset="-122"/>
                <a:ea typeface="黑体" panose="02010609060101010101" pitchFamily="1" charset="-122"/>
              </a:rPr>
              <a:t>后</a:t>
            </a:r>
            <a:r>
              <a:rPr lang="zh-CN" altLang="en-US" sz="3600" i="0">
                <a:latin typeface="黑体" panose="02010609060101010101" pitchFamily="1" charset="-122"/>
                <a:ea typeface="黑体" panose="02010609060101010101" pitchFamily="1" charset="-122"/>
              </a:rPr>
              <a:t>，引起了沧县政府的高度重视，沧县政府经研究决定在全县范围内深入开展集中整治行动。</a:t>
            </a:r>
            <a:endParaRPr lang="en-US" altLang="zh-CN" sz="3600" i="0">
              <a:latin typeface="黑体" panose="02010609060101010101" pitchFamily="1" charset="-122"/>
              <a:ea typeface="黑体" panose="02010609060101010101" pitchFamily="1" charset="-122"/>
            </a:endParaRPr>
          </a:p>
          <a:p>
            <a:r>
              <a:rPr lang="zh-CN" altLang="en-US" sz="3600" i="0">
                <a:solidFill>
                  <a:srgbClr val="FF0000"/>
                </a:solidFill>
                <a:latin typeface="楷体" panose="02010609060101010101" pitchFamily="1" charset="-122"/>
                <a:ea typeface="楷体" panose="02010609060101010101" pitchFamily="1" charset="-122"/>
              </a:rPr>
              <a:t>无主语。首句改为 “本报对</a:t>
            </a:r>
            <a:r>
              <a:rPr lang="en-US" altLang="zh-CN" sz="3600" i="0">
                <a:solidFill>
                  <a:srgbClr val="FF0000"/>
                </a:solidFill>
                <a:latin typeface="楷体" panose="02010609060101010101" pitchFamily="1" charset="-122"/>
                <a:ea typeface="楷体" panose="02010609060101010101" pitchFamily="1" charset="-122"/>
              </a:rPr>
              <a:t>104</a:t>
            </a:r>
            <a:r>
              <a:rPr lang="zh-CN" altLang="en-US" sz="3600" i="0">
                <a:solidFill>
                  <a:srgbClr val="FF0000"/>
                </a:solidFill>
                <a:latin typeface="楷体" panose="02010609060101010101" pitchFamily="1" charset="-122"/>
                <a:ea typeface="楷体" panose="02010609060101010101" pitchFamily="1" charset="-122"/>
              </a:rPr>
              <a:t>国道沧县段黑加油点乱象的报道”。</a:t>
            </a:r>
            <a:endParaRPr lang="zh-CN" altLang="en-US" sz="3600">
              <a:solidFill>
                <a:srgbClr val="FF0000"/>
              </a:solidFill>
              <a:latin typeface="楷体" panose="02010609060101010101" pitchFamily="1" charset="-122"/>
              <a:ea typeface="楷体" panose="0201060906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anim calcmode="lin" valueType="num">
                                      <p:cBhvr>
                                        <p:cTn id="7" dur="1" fill="hold"/>
                                        <p:tgtEl>
                                          <p:spTgt spid="14338">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矩形 4"/>
          <p:cNvSpPr/>
          <p:nvPr/>
        </p:nvSpPr>
        <p:spPr>
          <a:xfrm>
            <a:off x="1042988" y="981075"/>
            <a:ext cx="6985000" cy="3992563"/>
          </a:xfrm>
          <a:prstGeom prst="rect">
            <a:avLst/>
          </a:prstGeom>
          <a:noFill/>
          <a:ln w="9525">
            <a:noFill/>
          </a:ln>
        </p:spPr>
        <p:txBody>
          <a:bodyPr anchor="t">
            <a:spAutoFit/>
          </a:bodyPr>
          <a:lstStyle/>
          <a:p>
            <a:r>
              <a:rPr lang="en-US" altLang="zh-CN" sz="3200" i="0">
                <a:latin typeface="黑体" panose="02010609060101010101" pitchFamily="1" charset="-122"/>
                <a:ea typeface="黑体" panose="02010609060101010101" pitchFamily="1" charset="-122"/>
              </a:rPr>
              <a:t>10</a:t>
            </a:r>
            <a:r>
              <a:rPr lang="zh-CN" altLang="en-US" sz="3200" i="0">
                <a:latin typeface="黑体" panose="02010609060101010101" pitchFamily="1" charset="-122"/>
                <a:ea typeface="黑体" panose="02010609060101010101" pitchFamily="1" charset="-122"/>
              </a:rPr>
              <a:t>、陈建斌自导自演的影片</a:t>
            </a:r>
            <a:r>
              <a:rPr lang="en-US" altLang="zh-CN" sz="3200" i="0">
                <a:latin typeface="黑体" panose="02010609060101010101" pitchFamily="1" charset="-122"/>
                <a:ea typeface="黑体" panose="02010609060101010101" pitchFamily="1" charset="-122"/>
              </a:rPr>
              <a:t>《</a:t>
            </a:r>
            <a:r>
              <a:rPr lang="zh-CN" altLang="en-US" sz="3200" i="0">
                <a:latin typeface="黑体" panose="02010609060101010101" pitchFamily="1" charset="-122"/>
                <a:ea typeface="黑体" panose="02010609060101010101" pitchFamily="1" charset="-122"/>
              </a:rPr>
              <a:t>一个勺子</a:t>
            </a:r>
            <a:r>
              <a:rPr lang="en-US" altLang="zh-CN" sz="3200" i="0">
                <a:latin typeface="黑体" panose="02010609060101010101" pitchFamily="1" charset="-122"/>
                <a:ea typeface="黑体" panose="02010609060101010101" pitchFamily="1" charset="-122"/>
              </a:rPr>
              <a:t>》</a:t>
            </a:r>
            <a:r>
              <a:rPr lang="zh-CN" altLang="en-US" sz="3200" i="0">
                <a:latin typeface="黑体" panose="02010609060101010101" pitchFamily="1" charset="-122"/>
                <a:ea typeface="黑体" panose="02010609060101010101" pitchFamily="1" charset="-122"/>
              </a:rPr>
              <a:t>通过描述的西北农村一个老实人拾到一个“勺子”， 却为自己和家庭带来了一系列麻烦，而自己被当成了坏人。</a:t>
            </a:r>
            <a:endParaRPr lang="en-US" altLang="zh-CN" sz="3200" i="0">
              <a:latin typeface="黑体" panose="02010609060101010101" pitchFamily="1" charset="-122"/>
              <a:ea typeface="黑体" panose="02010609060101010101" pitchFamily="1" charset="-122"/>
            </a:endParaRPr>
          </a:p>
          <a:p>
            <a:r>
              <a:rPr lang="zh-CN" altLang="en-US" sz="3200" i="0">
                <a:solidFill>
                  <a:srgbClr val="FF0000"/>
                </a:solidFill>
                <a:latin typeface="楷体" panose="02010609060101010101" pitchFamily="1" charset="-122"/>
                <a:ea typeface="楷体" panose="02010609060101010101" pitchFamily="1" charset="-122"/>
              </a:rPr>
              <a:t>成分残缺，缺宾语，缺谓语。 “通过”删去，将“描述的”改为“描述了”，句末加上“的故事”</a:t>
            </a:r>
            <a:endParaRPr lang="zh-CN" altLang="en-US" sz="3200">
              <a:solidFill>
                <a:srgbClr val="FF0000"/>
              </a:solidFill>
              <a:latin typeface="楷体" panose="02010609060101010101" pitchFamily="1" charset="-122"/>
              <a:ea typeface="楷体" panose="0201060906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anim to="" calcmode="lin" valueType="num">
                                      <p:cBhvr>
                                        <p:cTn id="7" dur="1" fill="hold"/>
                                        <p:tgtEl>
                                          <p:spTgt spid="1536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矩形 3"/>
          <p:cNvSpPr/>
          <p:nvPr/>
        </p:nvSpPr>
        <p:spPr>
          <a:xfrm>
            <a:off x="1116013" y="981075"/>
            <a:ext cx="7127875" cy="3505200"/>
          </a:xfrm>
          <a:prstGeom prst="rect">
            <a:avLst/>
          </a:prstGeom>
          <a:noFill/>
          <a:ln w="9525">
            <a:noFill/>
          </a:ln>
        </p:spPr>
        <p:txBody>
          <a:bodyPr anchor="t">
            <a:spAutoFit/>
          </a:bodyPr>
          <a:lstStyle/>
          <a:p>
            <a:r>
              <a:rPr lang="en-US" altLang="zh-CN" sz="3200" i="0">
                <a:latin typeface="黑体" panose="02010609060101010101" pitchFamily="1" charset="-122"/>
                <a:ea typeface="黑体" panose="02010609060101010101" pitchFamily="1" charset="-122"/>
              </a:rPr>
              <a:t>11</a:t>
            </a:r>
            <a:r>
              <a:rPr lang="zh-CN" altLang="en-US" sz="3200" i="0">
                <a:latin typeface="黑体" panose="02010609060101010101" pitchFamily="1" charset="-122"/>
                <a:ea typeface="黑体" panose="02010609060101010101" pitchFamily="1" charset="-122"/>
              </a:rPr>
              <a:t>、最近，很多天文爱好者都在跟踪俄军方发射的神秘物体正在引导自身飞向其他空间物体，发现它最终似乎是与发射它的火箭末级残骸相会合。</a:t>
            </a:r>
            <a:endParaRPr lang="en-US" altLang="zh-CN" sz="3200" i="0">
              <a:latin typeface="黑体" panose="02010609060101010101" pitchFamily="1" charset="-122"/>
              <a:ea typeface="黑体" panose="02010609060101010101" pitchFamily="1" charset="-122"/>
            </a:endParaRPr>
          </a:p>
          <a:p>
            <a:r>
              <a:rPr lang="zh-CN" altLang="en-US" sz="3200" i="0">
                <a:solidFill>
                  <a:srgbClr val="FF0000"/>
                </a:solidFill>
                <a:latin typeface="楷体" panose="02010609060101010101" pitchFamily="1" charset="-122"/>
                <a:ea typeface="楷体" panose="02010609060101010101" pitchFamily="1" charset="-122"/>
              </a:rPr>
              <a:t>藕断丝连。改为，“很多天文爱好者都在跟踪俄军方发射的神秘物体，正在引导自身飞向其他空间物体”。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6386">
                                            <p:txEl>
                                              <p:pRg st="1" end="1"/>
                                            </p:txEl>
                                          </p:spTgt>
                                        </p:tgtEl>
                                        <p:attrNameLst>
                                          <p:attrName>style.visibility</p:attrName>
                                        </p:attrNameLst>
                                      </p:cBhvr>
                                      <p:to>
                                        <p:strVal val="visible"/>
                                      </p:to>
                                    </p:set>
                                    <p:anim to="" calcmode="lin" valueType="num">
                                      <p:cBhvr>
                                        <p:cTn id="7" dur="1" fill="hold"/>
                                        <p:tgtEl>
                                          <p:spTgt spid="16386">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矩形 3"/>
          <p:cNvSpPr/>
          <p:nvPr/>
        </p:nvSpPr>
        <p:spPr>
          <a:xfrm>
            <a:off x="1116013" y="1341438"/>
            <a:ext cx="7127875" cy="2530475"/>
          </a:xfrm>
          <a:prstGeom prst="rect">
            <a:avLst/>
          </a:prstGeom>
          <a:noFill/>
          <a:ln w="9525">
            <a:noFill/>
          </a:ln>
        </p:spPr>
        <p:txBody>
          <a:bodyPr anchor="t">
            <a:spAutoFit/>
          </a:bodyPr>
          <a:lstStyle/>
          <a:p>
            <a:r>
              <a:rPr lang="en-US" altLang="zh-CN" sz="3200" i="0">
                <a:latin typeface="黑体" panose="02010609060101010101" pitchFamily="1" charset="-122"/>
                <a:ea typeface="黑体" panose="02010609060101010101" pitchFamily="1" charset="-122"/>
              </a:rPr>
              <a:t>1</a:t>
            </a:r>
            <a:r>
              <a:rPr lang="zh-CN" altLang="en-US" sz="3200" i="0">
                <a:latin typeface="黑体" panose="02010609060101010101" pitchFamily="1" charset="-122"/>
                <a:ea typeface="黑体" panose="02010609060101010101" pitchFamily="1" charset="-122"/>
              </a:rPr>
              <a:t>2、一切儿童文学作品都应该永远持着守护童年的立场，遵循儿童思维发展规律，富有丰富的想象力，充满爱与希望，传递古老传统中的善与美。</a:t>
            </a:r>
            <a:endParaRPr lang="en-US" altLang="zh-CN" sz="3200" i="0">
              <a:latin typeface="黑体" panose="02010609060101010101" pitchFamily="1" charset="-122"/>
              <a:ea typeface="黑体" panose="02010609060101010101" pitchFamily="1" charset="-122"/>
            </a:endParaRPr>
          </a:p>
          <a:p>
            <a:r>
              <a:rPr lang="zh-CN" altLang="en-US" sz="3200" i="0">
                <a:solidFill>
                  <a:srgbClr val="FF0000"/>
                </a:solidFill>
                <a:latin typeface="楷体" panose="02010609060101010101" pitchFamily="1" charset="-122"/>
                <a:ea typeface="楷体" panose="02010609060101010101" pitchFamily="1" charset="-122"/>
              </a:rPr>
              <a:t>搭配不当。将“作品”改为“作家”。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anim to="" calcmode="lin" valueType="num">
                                      <p:cBhvr>
                                        <p:cTn id="7" dur="1" fill="hold"/>
                                        <p:tgtEl>
                                          <p:spTgt spid="17410">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矩形 3"/>
          <p:cNvSpPr/>
          <p:nvPr/>
        </p:nvSpPr>
        <p:spPr>
          <a:xfrm>
            <a:off x="1116013" y="1341438"/>
            <a:ext cx="7127875" cy="3017837"/>
          </a:xfrm>
          <a:prstGeom prst="rect">
            <a:avLst/>
          </a:prstGeom>
          <a:noFill/>
          <a:ln w="9525">
            <a:noFill/>
          </a:ln>
        </p:spPr>
        <p:txBody>
          <a:bodyPr anchor="t">
            <a:spAutoFit/>
          </a:bodyPr>
          <a:lstStyle/>
          <a:p>
            <a:r>
              <a:rPr lang="en-US" altLang="zh-CN" sz="3200" i="0">
                <a:latin typeface="黑体" panose="02010609060101010101" pitchFamily="1" charset="-122"/>
                <a:ea typeface="黑体" panose="02010609060101010101" pitchFamily="1" charset="-122"/>
              </a:rPr>
              <a:t>1</a:t>
            </a:r>
            <a:r>
              <a:rPr lang="zh-CN" altLang="en-US" sz="3200" i="0">
                <a:latin typeface="黑体" panose="02010609060101010101" pitchFamily="1" charset="-122"/>
                <a:ea typeface="黑体" panose="02010609060101010101" pitchFamily="1" charset="-122"/>
              </a:rPr>
              <a:t>3、全国规模最大的两栖爬行动物标本馆，已经收藏了10万多号标本，这些标本几乎覆盖了所有中国的两栖爬行动物种类。</a:t>
            </a:r>
            <a:endParaRPr lang="en-US" altLang="zh-CN" sz="3200" i="0">
              <a:latin typeface="黑体" panose="02010609060101010101" pitchFamily="1" charset="-122"/>
              <a:ea typeface="黑体" panose="02010609060101010101" pitchFamily="1" charset="-122"/>
            </a:endParaRPr>
          </a:p>
          <a:p>
            <a:r>
              <a:rPr lang="zh-CN" altLang="en-US" sz="3200" i="0">
                <a:solidFill>
                  <a:srgbClr val="FF0000"/>
                </a:solidFill>
                <a:latin typeface="楷体" panose="02010609060101010101" pitchFamily="1" charset="-122"/>
                <a:ea typeface="楷体" panose="02010609060101010101" pitchFamily="1" charset="-122"/>
              </a:rPr>
              <a:t>语序不当。将“所有”放在“中国”后面。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8434">
                                            <p:txEl>
                                              <p:pRg st="1" end="1"/>
                                            </p:txEl>
                                          </p:spTgt>
                                        </p:tgtEl>
                                        <p:attrNameLst>
                                          <p:attrName>style.visibility</p:attrName>
                                        </p:attrNameLst>
                                      </p:cBhvr>
                                      <p:to>
                                        <p:strVal val="visible"/>
                                      </p:to>
                                    </p:set>
                                    <p:anim to="" calcmode="lin" valueType="num">
                                      <p:cBhvr>
                                        <p:cTn id="7" dur="1" fill="hold"/>
                                        <p:tgtEl>
                                          <p:spTgt spid="18434">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矩形 3"/>
          <p:cNvSpPr/>
          <p:nvPr/>
        </p:nvSpPr>
        <p:spPr>
          <a:xfrm>
            <a:off x="1116013" y="1341438"/>
            <a:ext cx="7127875" cy="2530475"/>
          </a:xfrm>
          <a:prstGeom prst="rect">
            <a:avLst/>
          </a:prstGeom>
          <a:noFill/>
          <a:ln w="9525">
            <a:noFill/>
          </a:ln>
        </p:spPr>
        <p:txBody>
          <a:bodyPr anchor="t">
            <a:spAutoFit/>
          </a:bodyPr>
          <a:lstStyle/>
          <a:p>
            <a:r>
              <a:rPr lang="en-US" altLang="zh-CN" sz="3200" i="0">
                <a:latin typeface="黑体" panose="02010609060101010101" pitchFamily="1" charset="-122"/>
                <a:ea typeface="黑体" panose="02010609060101010101" pitchFamily="1" charset="-122"/>
              </a:rPr>
              <a:t>1</a:t>
            </a:r>
            <a:r>
              <a:rPr lang="zh-CN" altLang="en-US" sz="3200" i="0">
                <a:latin typeface="黑体" panose="02010609060101010101" pitchFamily="1" charset="-122"/>
                <a:ea typeface="黑体" panose="02010609060101010101" pitchFamily="1" charset="-122"/>
              </a:rPr>
              <a:t>4、近年来，随着房地产市场的发展和商品房价格的持续上涨，引起了有关部门的高度重视。</a:t>
            </a:r>
          </a:p>
          <a:p>
            <a:r>
              <a:rPr lang="zh-CN" altLang="en-US" sz="3200" i="0">
                <a:solidFill>
                  <a:srgbClr val="FF0000"/>
                </a:solidFill>
                <a:latin typeface="楷体" panose="02010609060101010101" pitchFamily="1" charset="-122"/>
                <a:ea typeface="楷体" panose="02010609060101010101" pitchFamily="1" charset="-122"/>
              </a:rPr>
              <a:t>滥用介词导致句子无主语。将“随着”去掉。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9458">
                                            <p:txEl>
                                              <p:pRg st="1" end="1"/>
                                            </p:txEl>
                                          </p:spTgt>
                                        </p:tgtEl>
                                        <p:attrNameLst>
                                          <p:attrName>style.visibility</p:attrName>
                                        </p:attrNameLst>
                                      </p:cBhvr>
                                      <p:to>
                                        <p:strVal val="visible"/>
                                      </p:to>
                                    </p:set>
                                    <p:anim to="" calcmode="lin" valueType="num">
                                      <p:cBhvr>
                                        <p:cTn id="7" dur="1" fill="hold"/>
                                        <p:tgtEl>
                                          <p:spTgt spid="19458">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矩形 3"/>
          <p:cNvSpPr/>
          <p:nvPr/>
        </p:nvSpPr>
        <p:spPr>
          <a:xfrm>
            <a:off x="1116013" y="1341438"/>
            <a:ext cx="7127875" cy="3017837"/>
          </a:xfrm>
          <a:prstGeom prst="rect">
            <a:avLst/>
          </a:prstGeom>
          <a:noFill/>
          <a:ln w="9525">
            <a:noFill/>
          </a:ln>
        </p:spPr>
        <p:txBody>
          <a:bodyPr anchor="t">
            <a:spAutoFit/>
          </a:bodyPr>
          <a:lstStyle/>
          <a:p>
            <a:r>
              <a:rPr lang="en-US" altLang="zh-CN" sz="3200" i="0">
                <a:latin typeface="黑体" panose="02010609060101010101" pitchFamily="1" charset="-122"/>
                <a:ea typeface="黑体" panose="02010609060101010101" pitchFamily="1" charset="-122"/>
              </a:rPr>
              <a:t>1</a:t>
            </a:r>
            <a:r>
              <a:rPr lang="zh-CN" altLang="en-US" sz="3200" i="0">
                <a:latin typeface="黑体" panose="02010609060101010101" pitchFamily="1" charset="-122"/>
                <a:ea typeface="黑体" panose="02010609060101010101" pitchFamily="1" charset="-122"/>
              </a:rPr>
              <a:t>5、自从实施飞行员培训计划后，学员报名十分踊跃，有航空爱好者，有想开飞机节省时间的企业家，还有一些家长想给孩子增加一项实用技能。</a:t>
            </a:r>
          </a:p>
          <a:p>
            <a:r>
              <a:rPr lang="zh-CN" altLang="en-US" sz="3200" i="0">
                <a:solidFill>
                  <a:srgbClr val="FF0000"/>
                </a:solidFill>
                <a:latin typeface="楷体" panose="02010609060101010101" pitchFamily="1" charset="-122"/>
                <a:ea typeface="楷体" panose="02010609060101010101" pitchFamily="1" charset="-122"/>
              </a:rPr>
              <a:t>把尾句改为“还有一些想给孩子增加一项实用技能的家长”。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0482">
                                            <p:txEl>
                                              <p:pRg st="1" end="1"/>
                                            </p:txEl>
                                          </p:spTgt>
                                        </p:tgtEl>
                                        <p:attrNameLst>
                                          <p:attrName>style.visibility</p:attrName>
                                        </p:attrNameLst>
                                      </p:cBhvr>
                                      <p:to>
                                        <p:strVal val="visible"/>
                                      </p:to>
                                    </p:set>
                                    <p:anim to="" calcmode="lin" valueType="num">
                                      <p:cBhvr>
                                        <p:cTn id="7" dur="1" fill="hold"/>
                                        <p:tgtEl>
                                          <p:spTgt spid="2048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矩形 3"/>
          <p:cNvSpPr/>
          <p:nvPr/>
        </p:nvSpPr>
        <p:spPr>
          <a:xfrm>
            <a:off x="1116013" y="1341438"/>
            <a:ext cx="7127875" cy="3505200"/>
          </a:xfrm>
          <a:prstGeom prst="rect">
            <a:avLst/>
          </a:prstGeom>
          <a:noFill/>
          <a:ln w="9525">
            <a:noFill/>
          </a:ln>
        </p:spPr>
        <p:txBody>
          <a:bodyPr anchor="t">
            <a:spAutoFit/>
          </a:bodyPr>
          <a:lstStyle/>
          <a:p>
            <a:r>
              <a:rPr lang="en-US" altLang="zh-CN" sz="3200" i="0">
                <a:latin typeface="黑体" panose="02010609060101010101" pitchFamily="1" charset="-122"/>
                <a:ea typeface="黑体" panose="02010609060101010101" pitchFamily="1" charset="-122"/>
              </a:rPr>
              <a:t>1</a:t>
            </a:r>
            <a:r>
              <a:rPr lang="zh-CN" altLang="en-US" sz="3200" i="0">
                <a:latin typeface="黑体" panose="02010609060101010101" pitchFamily="1" charset="-122"/>
                <a:ea typeface="黑体" panose="02010609060101010101" pitchFamily="1" charset="-122"/>
              </a:rPr>
              <a:t>6、随着国家信用体系的建设，公民不仅将拥有统一的社会信用代码，到2017年，还会有一个集合金融、工商登记、税收缴纳、交通违章等的统一平台建成，实现信息资源共享。</a:t>
            </a:r>
          </a:p>
          <a:p>
            <a:r>
              <a:rPr lang="zh-CN" altLang="en-US" sz="3200" i="0">
                <a:solidFill>
                  <a:srgbClr val="FF0000"/>
                </a:solidFill>
                <a:latin typeface="楷体" panose="02010609060101010101" pitchFamily="1" charset="-122"/>
                <a:ea typeface="楷体" panose="02010609060101010101" pitchFamily="1" charset="-122"/>
              </a:rPr>
              <a:t>语序不当，把“不仅”放在“公民”之前。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1506">
                                            <p:txEl>
                                              <p:pRg st="1" end="1"/>
                                            </p:txEl>
                                          </p:spTgt>
                                        </p:tgtEl>
                                        <p:attrNameLst>
                                          <p:attrName>style.visibility</p:attrName>
                                        </p:attrNameLst>
                                      </p:cBhvr>
                                      <p:to>
                                        <p:strVal val="visible"/>
                                      </p:to>
                                    </p:set>
                                    <p:anim to="" calcmode="lin" valueType="num">
                                      <p:cBhvr>
                                        <p:cTn id="7" dur="1" fill="hold"/>
                                        <p:tgtEl>
                                          <p:spTgt spid="21506">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内容占位符 22529"/>
          <p:cNvSpPr>
            <a:spLocks noGrp="1"/>
          </p:cNvSpPr>
          <p:nvPr>
            <p:ph idx="1"/>
          </p:nvPr>
        </p:nvSpPr>
        <p:spPr>
          <a:xfrm>
            <a:off x="466725" y="620713"/>
            <a:ext cx="8229600" cy="4525962"/>
          </a:xfrm>
        </p:spPr>
        <p:txBody>
          <a:bodyPr anchor="t"/>
          <a:lstStyle/>
          <a:p>
            <a:pPr marL="1905" indent="-344805">
              <a:buNone/>
            </a:pPr>
            <a:r>
              <a:rPr lang="zh-CN" altLang="en-US" sz="3200"/>
              <a:t>18、“低碳生活”以保护地球、造福人类为宗旨，既是关系到人类未来的战略选择，同时也成为人们推进潮流的新方式，更是普通人的一种生活态度。 </a:t>
            </a:r>
          </a:p>
          <a:p>
            <a:pPr marL="1905" indent="-344805">
              <a:buNone/>
            </a:pPr>
            <a:r>
              <a:rPr lang="zh-CN" altLang="en-US" sz="3200">
                <a:solidFill>
                  <a:srgbClr val="FF0000"/>
                </a:solidFill>
                <a:latin typeface="楷体" panose="02010609060101010101" pitchFamily="1" charset="-122"/>
                <a:ea typeface="楷体" panose="02010609060101010101" pitchFamily="1" charset="-122"/>
              </a:rPr>
              <a:t>语序不当。改为“既成为人们推进潮流的新方式，同时也是普通人的一种生活态度，更是关系到人类未来的战略选择”。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2530">
                                            <p:txEl>
                                              <p:pRg st="1" end="1"/>
                                            </p:txEl>
                                          </p:spTgt>
                                        </p:tgtEl>
                                        <p:attrNameLst>
                                          <p:attrName>style.visibility</p:attrName>
                                        </p:attrNameLst>
                                      </p:cBhvr>
                                      <p:to>
                                        <p:strVal val="visible"/>
                                      </p:to>
                                    </p:set>
                                    <p:anim to="" calcmode="lin" valueType="num">
                                      <p:cBhvr>
                                        <p:cTn id="7" dur="1" fill="hold"/>
                                        <p:tgtEl>
                                          <p:spTgt spid="22530">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内容占位符 23553"/>
          <p:cNvSpPr>
            <a:spLocks noGrp="1"/>
          </p:cNvSpPr>
          <p:nvPr>
            <p:ph idx="1"/>
          </p:nvPr>
        </p:nvSpPr>
        <p:spPr>
          <a:xfrm>
            <a:off x="466725" y="1125538"/>
            <a:ext cx="8229600" cy="4525962"/>
          </a:xfrm>
        </p:spPr>
        <p:txBody>
          <a:bodyPr anchor="t"/>
          <a:lstStyle/>
          <a:p>
            <a:pPr marL="1905" indent="-344805">
              <a:buNone/>
            </a:pPr>
            <a:r>
              <a:rPr lang="zh-CN" altLang="en-US" sz="2800"/>
              <a:t>20、在原著中只是一笔带过的人物朱豪三在电视剧版《红高粱》中戏份被大大扩充，他剿匪，禁烟，禁赌，成功地塑造了一个亦正亦邪、有血有肉的铁腕县官形象。</a:t>
            </a:r>
          </a:p>
          <a:p>
            <a:pPr marL="1905" indent="-344805">
              <a:buNone/>
            </a:pPr>
            <a:r>
              <a:rPr lang="zh-CN" altLang="en-US" sz="2800">
                <a:solidFill>
                  <a:srgbClr val="FF0000"/>
                </a:solidFill>
                <a:latin typeface="楷体" panose="02010609060101010101" pitchFamily="1" charset="-122"/>
                <a:ea typeface="楷体" panose="02010609060101010101" pitchFamily="1" charset="-122"/>
              </a:rPr>
              <a:t>“成功地塑造了”改为“是”。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3554">
                                            <p:txEl>
                                              <p:pRg st="1" end="1"/>
                                            </p:txEl>
                                          </p:spTgt>
                                        </p:tgtEl>
                                        <p:attrNameLst>
                                          <p:attrName>style.visibility</p:attrName>
                                        </p:attrNameLst>
                                      </p:cBhvr>
                                      <p:to>
                                        <p:strVal val="visible"/>
                                      </p:to>
                                    </p:set>
                                    <p:anim calcmode="lin" valueType="num">
                                      <p:cBhvr>
                                        <p:cTn id="7" dur="1" fill="hold"/>
                                        <p:tgtEl>
                                          <p:spTgt spid="23554">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2"/>
          <p:cNvSpPr>
            <a:spLocks noGrp="1"/>
          </p:cNvSpPr>
          <p:nvPr>
            <p:ph type="body" idx="4294967295"/>
          </p:nvPr>
        </p:nvSpPr>
        <p:spPr>
          <a:xfrm>
            <a:off x="395288" y="1125538"/>
            <a:ext cx="8229600" cy="4391025"/>
          </a:xfrm>
        </p:spPr>
        <p:txBody>
          <a:bodyPr wrap="square" anchor="t"/>
          <a:lstStyle/>
          <a:p>
            <a:pPr marL="0" indent="0" eaLnBrk="1" hangingPunct="1">
              <a:spcBef>
                <a:spcPct val="0"/>
              </a:spcBef>
              <a:buNone/>
            </a:pPr>
            <a:endParaRPr lang="zh-CN" altLang="en-US" sz="1200"/>
          </a:p>
          <a:p>
            <a:pPr marL="0" indent="0" eaLnBrk="1" hangingPunct="1">
              <a:spcBef>
                <a:spcPct val="0"/>
              </a:spcBef>
              <a:buNone/>
            </a:pPr>
            <a:endParaRPr lang="zh-CN" altLang="en-US" sz="1200"/>
          </a:p>
          <a:p>
            <a:pPr marL="0" indent="0" eaLnBrk="1" hangingPunct="1">
              <a:buNone/>
            </a:pPr>
            <a:r>
              <a:rPr lang="en-US" altLang="zh-CN" sz="3600">
                <a:latin typeface="黑体" panose="02010609060101010101" pitchFamily="1" charset="-122"/>
                <a:ea typeface="黑体" panose="02010609060101010101" pitchFamily="1" charset="-122"/>
              </a:rPr>
              <a:t>1</a:t>
            </a:r>
            <a:r>
              <a:rPr lang="zh-CN" altLang="en-US" sz="3600">
                <a:latin typeface="黑体" panose="02010609060101010101" pitchFamily="1" charset="-122"/>
                <a:ea typeface="黑体" panose="02010609060101010101" pitchFamily="1" charset="-122"/>
              </a:rPr>
              <a:t>、根据心理学家的研究成果显示，在工作过程中适当的娱乐可以提高幸福感和工作效率，并且能够提升士气。</a:t>
            </a:r>
            <a:endParaRPr lang="en-US" altLang="zh-CN" sz="3600">
              <a:latin typeface="黑体" panose="02010609060101010101" pitchFamily="1" charset="-122"/>
              <a:ea typeface="黑体" panose="02010609060101010101" pitchFamily="1" charset="-122"/>
            </a:endParaRPr>
          </a:p>
          <a:p>
            <a:pPr marL="0" indent="0" eaLnBrk="1" hangingPunct="1">
              <a:buNone/>
            </a:pPr>
            <a:r>
              <a:rPr lang="zh-CN" altLang="en-US" sz="3600">
                <a:solidFill>
                  <a:srgbClr val="FF0000"/>
                </a:solidFill>
                <a:latin typeface="楷体" panose="02010609060101010101" pitchFamily="1" charset="-122"/>
                <a:ea typeface="楷体" panose="02010609060101010101" pitchFamily="1" charset="-122"/>
              </a:rPr>
              <a:t>杂糅，去掉“根据”或“显示”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xEl>
                                              <p:pRg st="3" end="3"/>
                                            </p:txEl>
                                          </p:spTgt>
                                        </p:tgtEl>
                                        <p:attrNameLst>
                                          <p:attrName>style.visibility</p:attrName>
                                        </p:attrNameLst>
                                      </p:cBhvr>
                                      <p:to>
                                        <p:strVal val="visible"/>
                                      </p:to>
                                    </p:set>
                                    <p:anim calcmode="lin" valueType="num">
                                      <p:cBhvr>
                                        <p:cTn id="7" dur="1" fill="hold"/>
                                        <p:tgtEl>
                                          <p:spTgt spid="6146">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内容占位符 24577"/>
          <p:cNvSpPr>
            <a:spLocks noGrp="1"/>
          </p:cNvSpPr>
          <p:nvPr>
            <p:ph idx="1"/>
          </p:nvPr>
        </p:nvSpPr>
        <p:spPr/>
        <p:txBody>
          <a:bodyPr anchor="t"/>
          <a:lstStyle/>
          <a:p>
            <a:pPr marL="1905" indent="-344805">
              <a:buNone/>
            </a:pPr>
            <a:r>
              <a:rPr lang="zh-CN" altLang="en-US" sz="3200"/>
              <a:t>21、他帮我们思考了这样一个问题：在互联网舆论面前，应保持什么样的处世态度最适宜。</a:t>
            </a:r>
          </a:p>
          <a:p>
            <a:pPr marL="1905" indent="-344805">
              <a:buNone/>
            </a:pPr>
            <a:r>
              <a:rPr lang="zh-CN" altLang="en-US" sz="3200">
                <a:solidFill>
                  <a:srgbClr val="FF0000"/>
                </a:solidFill>
                <a:latin typeface="楷体" panose="02010609060101010101" pitchFamily="1" charset="-122"/>
                <a:ea typeface="楷体" panose="02010609060101010101" pitchFamily="1" charset="-122"/>
              </a:rPr>
              <a:t>句式杂糅。“最适宜”删去。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4578">
                                            <p:txEl>
                                              <p:pRg st="1" end="1"/>
                                            </p:txEl>
                                          </p:spTgt>
                                        </p:tgtEl>
                                        <p:attrNameLst>
                                          <p:attrName>style.visibility</p:attrName>
                                        </p:attrNameLst>
                                      </p:cBhvr>
                                      <p:to>
                                        <p:strVal val="visible"/>
                                      </p:to>
                                    </p:set>
                                    <p:anim calcmode="lin" valueType="num">
                                      <p:cBhvr>
                                        <p:cTn id="7" dur="1" fill="hold"/>
                                        <p:tgtEl>
                                          <p:spTgt spid="24578">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内容占位符 25601"/>
          <p:cNvSpPr>
            <a:spLocks noGrp="1"/>
          </p:cNvSpPr>
          <p:nvPr>
            <p:ph idx="1"/>
          </p:nvPr>
        </p:nvSpPr>
        <p:spPr>
          <a:xfrm>
            <a:off x="466725" y="1196975"/>
            <a:ext cx="8229600" cy="4525963"/>
          </a:xfrm>
        </p:spPr>
        <p:txBody>
          <a:bodyPr anchor="t"/>
          <a:lstStyle/>
          <a:p>
            <a:pPr marL="1905" indent="-344805">
              <a:buNone/>
            </a:pPr>
            <a:r>
              <a:rPr lang="zh-CN" altLang="en-US" sz="3200"/>
              <a:t>22、周迅在电视剧《红高粱》中所表现出来的人气，加上曾经的作品中透露出来的鬼 气、仙气，更是将她的演技地位继续稳稳地被锁定。</a:t>
            </a:r>
          </a:p>
          <a:p>
            <a:pPr marL="1905" indent="-344805">
              <a:buNone/>
            </a:pPr>
            <a:r>
              <a:rPr lang="zh-CN" altLang="en-US" sz="3200">
                <a:solidFill>
                  <a:srgbClr val="FF0000"/>
                </a:solidFill>
                <a:latin typeface="楷体" panose="02010609060101010101" pitchFamily="1" charset="-122"/>
                <a:ea typeface="楷体" panose="02010609060101010101" pitchFamily="1" charset="-122"/>
              </a:rPr>
              <a:t>句式杂糅，删去“被”字。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5602">
                                            <p:txEl>
                                              <p:pRg st="1" end="1"/>
                                            </p:txEl>
                                          </p:spTgt>
                                        </p:tgtEl>
                                        <p:attrNameLst>
                                          <p:attrName>style.visibility</p:attrName>
                                        </p:attrNameLst>
                                      </p:cBhvr>
                                      <p:to>
                                        <p:strVal val="visible"/>
                                      </p:to>
                                    </p:set>
                                    <p:anim to="" calcmode="lin" valueType="num">
                                      <p:cBhvr>
                                        <p:cTn id="7" dur="1" fill="hold"/>
                                        <p:tgtEl>
                                          <p:spTgt spid="2560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内容占位符 26625"/>
          <p:cNvSpPr>
            <a:spLocks noGrp="1"/>
          </p:cNvSpPr>
          <p:nvPr>
            <p:ph idx="1"/>
          </p:nvPr>
        </p:nvSpPr>
        <p:spPr/>
        <p:txBody>
          <a:bodyPr anchor="t"/>
          <a:lstStyle/>
          <a:p>
            <a:pPr marL="1905" indent="-344805">
              <a:buNone/>
            </a:pPr>
            <a:r>
              <a:rPr lang="zh-CN" altLang="en-US" sz="3200"/>
              <a:t>23、但这些成绩仍不足以完全根除贪污腐败与浪费现象的发生。</a:t>
            </a:r>
          </a:p>
          <a:p>
            <a:pPr marL="1905" indent="-344805">
              <a:buNone/>
            </a:pPr>
            <a:r>
              <a:rPr lang="zh-CN" altLang="en-US" sz="3200">
                <a:solidFill>
                  <a:srgbClr val="FF0000"/>
                </a:solidFill>
                <a:latin typeface="楷体" panose="02010609060101010101" pitchFamily="1" charset="-122"/>
                <a:ea typeface="楷体" panose="02010609060101010101" pitchFamily="1" charset="-122"/>
              </a:rPr>
              <a:t>“完全”和“根”重复。删去“完全”。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6626">
                                            <p:txEl>
                                              <p:pRg st="1" end="1"/>
                                            </p:txEl>
                                          </p:spTgt>
                                        </p:tgtEl>
                                        <p:attrNameLst>
                                          <p:attrName>style.visibility</p:attrName>
                                        </p:attrNameLst>
                                      </p:cBhvr>
                                      <p:to>
                                        <p:strVal val="visible"/>
                                      </p:to>
                                    </p:set>
                                    <p:anim to="" calcmode="lin" valueType="num">
                                      <p:cBhvr>
                                        <p:cTn id="7" dur="1" fill="hold"/>
                                        <p:tgtEl>
                                          <p:spTgt spid="26626">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内容占位符 27649"/>
          <p:cNvSpPr>
            <a:spLocks noGrp="1"/>
          </p:cNvSpPr>
          <p:nvPr>
            <p:ph idx="1"/>
          </p:nvPr>
        </p:nvSpPr>
        <p:spPr>
          <a:xfrm>
            <a:off x="466725" y="1196975"/>
            <a:ext cx="8229600" cy="4525963"/>
          </a:xfrm>
        </p:spPr>
        <p:txBody>
          <a:bodyPr anchor="t"/>
          <a:lstStyle/>
          <a:p>
            <a:pPr marL="1905" indent="-344805">
              <a:buNone/>
            </a:pPr>
            <a:r>
              <a:rPr lang="zh-CN" altLang="en-US" sz="3200"/>
              <a:t>24、本书首次将各民族文学广泛载人中国文学通史，但就其章节设置、阐释深度等方面依然有很大的改进空间。</a:t>
            </a:r>
          </a:p>
          <a:p>
            <a:pPr marL="1905" indent="-344805">
              <a:buNone/>
            </a:pPr>
            <a:r>
              <a:rPr lang="zh-CN" altLang="en-US" sz="3200">
                <a:solidFill>
                  <a:srgbClr val="FF0000"/>
                </a:solidFill>
                <a:latin typeface="楷体" panose="02010609060101010101" pitchFamily="1" charset="-122"/>
                <a:ea typeface="楷体" panose="02010609060101010101" pitchFamily="1" charset="-122"/>
              </a:rPr>
              <a:t>“就……来说”和“其……方面”杂糅。删去“就”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7650">
                                            <p:txEl>
                                              <p:pRg st="1" end="1"/>
                                            </p:txEl>
                                          </p:spTgt>
                                        </p:tgtEl>
                                        <p:attrNameLst>
                                          <p:attrName>style.visibility</p:attrName>
                                        </p:attrNameLst>
                                      </p:cBhvr>
                                      <p:to>
                                        <p:strVal val="visible"/>
                                      </p:to>
                                    </p:set>
                                    <p:anim calcmode="lin" valueType="num">
                                      <p:cBhvr>
                                        <p:cTn id="7" dur="1" fill="hold"/>
                                        <p:tgtEl>
                                          <p:spTgt spid="27650">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anchor="ctr"/>
          <a:lstStyle/>
          <a:p>
            <a:endParaRPr lang="zh-CN" altLang="en-US"/>
          </a:p>
        </p:txBody>
      </p:sp>
      <p:sp>
        <p:nvSpPr>
          <p:cNvPr id="3" name="内容占位符 2"/>
          <p:cNvSpPr>
            <a:spLocks noGrp="1"/>
          </p:cNvSpPr>
          <p:nvPr>
            <p:ph idx="1"/>
          </p:nvPr>
        </p:nvSpPr>
        <p:spPr/>
        <p:txBody>
          <a:bodyPr anchor="t"/>
          <a:lstStyle/>
          <a:p>
            <a:pPr marL="0" indent="0">
              <a:buNone/>
            </a:pPr>
            <a:r>
              <a:rPr lang="en-US" altLang="zh-CN" sz="3200">
                <a:latin typeface="宋体" pitchFamily="2" charset="-122"/>
                <a:ea typeface="宋体" panose="02010600030101010101" pitchFamily="2" charset="-122"/>
              </a:rPr>
              <a:t>25</a:t>
            </a:r>
            <a:r>
              <a:rPr lang="zh-CN" altLang="en-US" sz="3200">
                <a:latin typeface="宋体" pitchFamily="2" charset="-122"/>
                <a:ea typeface="宋体" panose="02010600030101010101" pitchFamily="2" charset="-122"/>
              </a:rPr>
              <a:t>、这一交易将印度试图进入卡沙干油田开发的希望彻底破灭。</a:t>
            </a:r>
          </a:p>
          <a:p>
            <a:pPr marL="0" indent="0">
              <a:buNone/>
            </a:pPr>
            <a:r>
              <a:rPr lang="en-US" altLang="zh-CN" sz="3200">
                <a:solidFill>
                  <a:srgbClr val="FF0000"/>
                </a:solidFill>
                <a:latin typeface="宋体" pitchFamily="2" charset="-122"/>
                <a:ea typeface="宋体" panose="02010600030101010101" pitchFamily="2" charset="-122"/>
              </a:rPr>
              <a:t>“</a:t>
            </a:r>
            <a:r>
              <a:rPr lang="zh-CN" altLang="en-US" sz="3200">
                <a:solidFill>
                  <a:srgbClr val="FF0000"/>
                </a:solidFill>
                <a:latin typeface="宋体" pitchFamily="2" charset="-122"/>
                <a:ea typeface="宋体" panose="02010600030101010101" pitchFamily="2" charset="-122"/>
              </a:rPr>
              <a:t>将</a:t>
            </a:r>
            <a:r>
              <a:rPr lang="en-US" altLang="zh-CN" sz="3200">
                <a:solidFill>
                  <a:srgbClr val="FF0000"/>
                </a:solidFill>
                <a:latin typeface="宋体" pitchFamily="2" charset="-122"/>
                <a:ea typeface="宋体" panose="02010600030101010101" pitchFamily="2" charset="-122"/>
              </a:rPr>
              <a:t>”</a:t>
            </a:r>
            <a:r>
              <a:rPr lang="zh-CN" altLang="en-US" sz="3200">
                <a:solidFill>
                  <a:srgbClr val="FF0000"/>
                </a:solidFill>
                <a:latin typeface="宋体" pitchFamily="2" charset="-122"/>
                <a:ea typeface="宋体" panose="02010600030101010101" pitchFamily="2" charset="-122"/>
              </a:rPr>
              <a:t>改为</a:t>
            </a:r>
            <a:r>
              <a:rPr lang="en-US" altLang="zh-CN" sz="3200">
                <a:solidFill>
                  <a:srgbClr val="FF0000"/>
                </a:solidFill>
                <a:latin typeface="宋体" pitchFamily="2" charset="-122"/>
                <a:ea typeface="宋体" panose="02010600030101010101" pitchFamily="2" charset="-122"/>
              </a:rPr>
              <a:t>“</a:t>
            </a:r>
            <a:r>
              <a:rPr lang="zh-CN" altLang="en-US" sz="3200">
                <a:solidFill>
                  <a:srgbClr val="FF0000"/>
                </a:solidFill>
                <a:latin typeface="宋体" pitchFamily="2" charset="-122"/>
                <a:ea typeface="宋体" panose="02010600030101010101" pitchFamily="2" charset="-122"/>
              </a:rPr>
              <a:t>让</a:t>
            </a:r>
            <a:r>
              <a:rPr lang="en-US" altLang="zh-CN" sz="3200">
                <a:solidFill>
                  <a:srgbClr val="FF0000"/>
                </a:solidFill>
                <a:latin typeface="宋体" pitchFamily="2" charset="-122"/>
                <a:ea typeface="宋体" panose="02010600030101010101" pitchFamily="2" charset="-122"/>
              </a:rPr>
              <a:t>”</a:t>
            </a:r>
            <a:r>
              <a:rPr lang="zh-CN" altLang="en-US" sz="3200">
                <a:solidFill>
                  <a:srgbClr val="FF0000"/>
                </a:solidFill>
                <a:latin typeface="宋体" pitchFamily="2" charset="-122"/>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chor="t"/>
          <a:lstStyle/>
          <a:p>
            <a:pPr marL="0" indent="0">
              <a:buNone/>
            </a:pPr>
            <a:r>
              <a:rPr lang="en-US" altLang="zh-CN" sz="2800"/>
              <a:t>26</a:t>
            </a:r>
            <a:r>
              <a:rPr lang="zh-CN" altLang="en-US" sz="2800"/>
              <a:t>、周小平们在网络上的崛起凭借的其实是一股锐气，他们用这股锐气帮我们思考和回答了这样一个问题：在互联网舆论面前，应保持什么样的处世态度最适宜。</a:t>
            </a:r>
          </a:p>
          <a:p>
            <a:pPr marL="0" indent="0">
              <a:buNone/>
            </a:pPr>
            <a:r>
              <a:rPr lang="zh-CN" altLang="en-US" sz="2800">
                <a:solidFill>
                  <a:srgbClr val="FF0000"/>
                </a:solidFill>
              </a:rPr>
              <a:t>藕断丝连。删去</a:t>
            </a:r>
            <a:r>
              <a:rPr lang="en-US" altLang="zh-CN" sz="2800">
                <a:solidFill>
                  <a:srgbClr val="FF0000"/>
                </a:solidFill>
              </a:rPr>
              <a:t>“</a:t>
            </a:r>
            <a:r>
              <a:rPr lang="zh-CN" altLang="en-US" sz="2800">
                <a:solidFill>
                  <a:srgbClr val="FF0000"/>
                </a:solidFill>
              </a:rPr>
              <a:t>最适宜</a:t>
            </a:r>
            <a:r>
              <a:rPr lang="en-US" altLang="zh-CN" sz="2800">
                <a:solidFill>
                  <a:srgbClr val="FF0000"/>
                </a:solidFill>
              </a:rPr>
              <a:t>”</a:t>
            </a:r>
            <a:r>
              <a:rPr lang="zh-CN" altLang="en-US" sz="2800">
                <a:solidFill>
                  <a:srgbClr val="FF0000"/>
                </a:solidFill>
              </a:rPr>
              <a:t>。</a:t>
            </a:r>
          </a:p>
          <a:p>
            <a:pPr marL="0" indent="0">
              <a:buNone/>
            </a:pP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标题 1"/>
          <p:cNvSpPr>
            <a:spLocks noGrp="1"/>
          </p:cNvSpPr>
          <p:nvPr>
            <p:ph type="title"/>
          </p:nvPr>
        </p:nvSpPr>
        <p:spPr/>
        <p:txBody>
          <a:bodyPr anchor="ctr"/>
          <a:lstStyle/>
          <a:p>
            <a:endParaRPr lang="zh-CN" altLang="en-US"/>
          </a:p>
        </p:txBody>
      </p:sp>
      <p:sp>
        <p:nvSpPr>
          <p:cNvPr id="3" name="内容占位符 2"/>
          <p:cNvSpPr>
            <a:spLocks noGrp="1"/>
          </p:cNvSpPr>
          <p:nvPr>
            <p:ph idx="1"/>
          </p:nvPr>
        </p:nvSpPr>
        <p:spPr/>
        <p:txBody>
          <a:bodyPr anchor="t"/>
          <a:lstStyle/>
          <a:p>
            <a:pPr marL="0" indent="0">
              <a:buNone/>
            </a:pPr>
            <a:r>
              <a:rPr lang="en-US" altLang="zh-CN" sz="2800"/>
              <a:t>27</a:t>
            </a:r>
            <a:r>
              <a:rPr lang="zh-CN" altLang="en-US" sz="2800"/>
              <a:t>、各大媒体在纷纷报道</a:t>
            </a:r>
            <a:r>
              <a:rPr lang="en-US" altLang="zh-CN" sz="2800"/>
              <a:t>2015</a:t>
            </a:r>
            <a:r>
              <a:rPr lang="zh-CN" altLang="en-US" sz="2800"/>
              <a:t>党中央</a:t>
            </a:r>
            <a:r>
              <a:rPr lang="en-US" altLang="zh-CN" sz="2800"/>
              <a:t>“</a:t>
            </a:r>
            <a:r>
              <a:rPr lang="zh-CN" altLang="en-US" sz="2800"/>
              <a:t>打老虎</a:t>
            </a:r>
            <a:r>
              <a:rPr lang="en-US" altLang="zh-CN" sz="2800"/>
              <a:t>”</a:t>
            </a:r>
            <a:r>
              <a:rPr lang="zh-CN" altLang="en-US" sz="2800"/>
              <a:t>的实际行动后，许多贪官污吏开始惶惶不可终日，妄图通过各种途径逃避打击。</a:t>
            </a:r>
          </a:p>
          <a:p>
            <a:pPr marL="0" indent="0">
              <a:buNone/>
            </a:pPr>
            <a:r>
              <a:rPr lang="zh-CN" altLang="en-US" sz="2800">
                <a:solidFill>
                  <a:srgbClr val="FF0000"/>
                </a:solidFill>
              </a:rPr>
              <a:t>中途易辙。</a:t>
            </a:r>
            <a:r>
              <a:rPr lang="en-US" altLang="zh-CN" sz="2800">
                <a:solidFill>
                  <a:srgbClr val="FF0000"/>
                </a:solidFill>
              </a:rPr>
              <a:t>“</a:t>
            </a:r>
            <a:r>
              <a:rPr lang="zh-CN" altLang="en-US" sz="2800">
                <a:solidFill>
                  <a:srgbClr val="FF0000"/>
                </a:solidFill>
              </a:rPr>
              <a:t>在</a:t>
            </a:r>
            <a:r>
              <a:rPr lang="en-US" altLang="zh-CN" sz="2800">
                <a:solidFill>
                  <a:srgbClr val="FF0000"/>
                </a:solidFill>
              </a:rPr>
              <a:t>”</a:t>
            </a:r>
            <a:r>
              <a:rPr lang="zh-CN" altLang="en-US" sz="2800">
                <a:solidFill>
                  <a:srgbClr val="FF0000"/>
                </a:solidFill>
              </a:rPr>
              <a:t>放句首。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5" name="标题 1"/>
          <p:cNvSpPr>
            <a:spLocks noGrp="1"/>
          </p:cNvSpPr>
          <p:nvPr>
            <p:ph type="title"/>
          </p:nvPr>
        </p:nvSpPr>
        <p:spPr/>
        <p:txBody>
          <a:bodyPr anchor="ctr"/>
          <a:lstStyle/>
          <a:p>
            <a:endParaRPr lang="zh-CN" altLang="en-US"/>
          </a:p>
        </p:txBody>
      </p:sp>
      <p:sp>
        <p:nvSpPr>
          <p:cNvPr id="3" name="内容占位符 2"/>
          <p:cNvSpPr>
            <a:spLocks noGrp="1"/>
          </p:cNvSpPr>
          <p:nvPr>
            <p:ph idx="1"/>
          </p:nvPr>
        </p:nvSpPr>
        <p:spPr/>
        <p:txBody>
          <a:bodyPr anchor="t"/>
          <a:lstStyle/>
          <a:p>
            <a:pPr marL="0" indent="0">
              <a:buNone/>
            </a:pPr>
            <a:r>
              <a:rPr lang="en-US" altLang="zh-CN" sz="2800"/>
              <a:t>38</a:t>
            </a:r>
            <a:r>
              <a:rPr lang="zh-CN" altLang="en-US" sz="2800"/>
              <a:t>、中国能否偿还高速发展带来的环境负债？今后如何形成力度更大、操作性更强的防治措施？今年的全国两会一定不会忽视这个问题。</a:t>
            </a:r>
          </a:p>
          <a:p>
            <a:pPr marL="0" indent="0">
              <a:buNone/>
            </a:pPr>
            <a:r>
              <a:rPr lang="en-US" altLang="zh-CN" sz="2800">
                <a:solidFill>
                  <a:srgbClr val="FF0000"/>
                </a:solidFill>
              </a:rPr>
              <a:t>“</a:t>
            </a:r>
            <a:r>
              <a:rPr lang="zh-CN" altLang="en-US" sz="2800">
                <a:solidFill>
                  <a:srgbClr val="FF0000"/>
                </a:solidFill>
              </a:rPr>
              <a:t>这个</a:t>
            </a:r>
            <a:r>
              <a:rPr lang="en-US" altLang="zh-CN" sz="2800">
                <a:solidFill>
                  <a:srgbClr val="FF0000"/>
                </a:solidFill>
              </a:rPr>
              <a:t>”</a:t>
            </a:r>
            <a:r>
              <a:rPr lang="zh-CN" altLang="en-US" sz="2800">
                <a:solidFill>
                  <a:srgbClr val="FF0000"/>
                </a:solidFill>
              </a:rPr>
              <a:t>指代不明，把</a:t>
            </a:r>
            <a:r>
              <a:rPr lang="en-US" altLang="zh-CN" sz="2800">
                <a:solidFill>
                  <a:srgbClr val="FF0000"/>
                </a:solidFill>
              </a:rPr>
              <a:t>“</a:t>
            </a:r>
            <a:r>
              <a:rPr lang="zh-CN" altLang="en-US" sz="2800">
                <a:solidFill>
                  <a:srgbClr val="FF0000"/>
                </a:solidFill>
              </a:rPr>
              <a:t>这个</a:t>
            </a:r>
            <a:r>
              <a:rPr lang="en-US" altLang="zh-CN" sz="2800">
                <a:solidFill>
                  <a:srgbClr val="FF0000"/>
                </a:solidFill>
              </a:rPr>
              <a:t>”</a:t>
            </a:r>
            <a:r>
              <a:rPr lang="zh-CN" altLang="en-US" sz="2800">
                <a:solidFill>
                  <a:srgbClr val="FF0000"/>
                </a:solidFill>
              </a:rPr>
              <a:t>换成</a:t>
            </a:r>
            <a:r>
              <a:rPr lang="en-US" altLang="zh-CN" sz="2800">
                <a:solidFill>
                  <a:srgbClr val="FF0000"/>
                </a:solidFill>
              </a:rPr>
              <a:t>“</a:t>
            </a:r>
            <a:r>
              <a:rPr lang="zh-CN" altLang="en-US" sz="2800">
                <a:solidFill>
                  <a:srgbClr val="FF0000"/>
                </a:solidFill>
              </a:rPr>
              <a:t>这些</a:t>
            </a:r>
            <a:r>
              <a:rPr lang="en-US" altLang="zh-CN" sz="2800">
                <a:solidFill>
                  <a:srgbClr val="FF0000"/>
                </a:solidFill>
              </a:rPr>
              <a:t>”</a:t>
            </a:r>
            <a:r>
              <a:rPr lang="zh-CN" altLang="en-US" sz="2800">
                <a:solidFill>
                  <a:srgbClr val="FF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标题 1"/>
          <p:cNvSpPr>
            <a:spLocks noGrp="1"/>
          </p:cNvSpPr>
          <p:nvPr>
            <p:ph type="title"/>
          </p:nvPr>
        </p:nvSpPr>
        <p:spPr/>
        <p:txBody>
          <a:bodyPr anchor="ctr"/>
          <a:lstStyle/>
          <a:p>
            <a:endParaRPr lang="zh-CN" altLang="en-US"/>
          </a:p>
        </p:txBody>
      </p:sp>
      <p:sp>
        <p:nvSpPr>
          <p:cNvPr id="3" name="内容占位符 2"/>
          <p:cNvSpPr>
            <a:spLocks noGrp="1"/>
          </p:cNvSpPr>
          <p:nvPr>
            <p:ph idx="1"/>
          </p:nvPr>
        </p:nvSpPr>
        <p:spPr/>
        <p:txBody>
          <a:bodyPr anchor="t"/>
          <a:lstStyle/>
          <a:p>
            <a:pPr marL="0" indent="0">
              <a:buNone/>
            </a:pPr>
            <a:r>
              <a:rPr lang="en-US" altLang="zh-CN" sz="2800"/>
              <a:t>39</a:t>
            </a:r>
            <a:r>
              <a:rPr lang="zh-CN" altLang="en-US" sz="2800"/>
              <a:t>、为了治理无形资产评估行业无序现象，应积极发展和建立行业协会，实行行业自律和统一管理，制定统一的执业标准和规范。</a:t>
            </a:r>
          </a:p>
          <a:p>
            <a:pPr marL="0" indent="0">
              <a:buNone/>
            </a:pPr>
            <a:r>
              <a:rPr lang="zh-CN" altLang="en-US" sz="2800">
                <a:solidFill>
                  <a:srgbClr val="FF0000"/>
                </a:solidFill>
              </a:rPr>
              <a:t>语序不当。</a:t>
            </a:r>
            <a:r>
              <a:rPr lang="en-US" altLang="zh-CN" sz="2800">
                <a:solidFill>
                  <a:srgbClr val="FF0000"/>
                </a:solidFill>
              </a:rPr>
              <a:t>“</a:t>
            </a:r>
            <a:r>
              <a:rPr lang="zh-CN" altLang="en-US" sz="2800">
                <a:solidFill>
                  <a:srgbClr val="FF0000"/>
                </a:solidFill>
              </a:rPr>
              <a:t>发展</a:t>
            </a:r>
            <a:r>
              <a:rPr lang="en-US" altLang="zh-CN" sz="2800">
                <a:solidFill>
                  <a:srgbClr val="FF0000"/>
                </a:solidFill>
              </a:rPr>
              <a:t>”</a:t>
            </a:r>
            <a:r>
              <a:rPr lang="zh-CN" altLang="en-US" sz="2800">
                <a:solidFill>
                  <a:srgbClr val="FF0000"/>
                </a:solidFill>
              </a:rPr>
              <a:t>和</a:t>
            </a:r>
            <a:r>
              <a:rPr lang="en-US" altLang="zh-CN" sz="2800">
                <a:solidFill>
                  <a:srgbClr val="FF0000"/>
                </a:solidFill>
              </a:rPr>
              <a:t>“</a:t>
            </a:r>
            <a:r>
              <a:rPr lang="zh-CN" altLang="en-US" sz="2800">
                <a:solidFill>
                  <a:srgbClr val="FF0000"/>
                </a:solidFill>
              </a:rPr>
              <a:t>建立</a:t>
            </a:r>
            <a:r>
              <a:rPr lang="en-US" altLang="zh-CN" sz="2800">
                <a:solidFill>
                  <a:srgbClr val="FF0000"/>
                </a:solidFill>
              </a:rPr>
              <a:t>”</a:t>
            </a:r>
            <a:r>
              <a:rPr lang="zh-CN" altLang="en-US" sz="2800">
                <a:solidFill>
                  <a:srgbClr val="FF0000"/>
                </a:solidFill>
              </a:rPr>
              <a:t>互换。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标题 1"/>
          <p:cNvSpPr>
            <a:spLocks noGrp="1"/>
          </p:cNvSpPr>
          <p:nvPr>
            <p:ph type="title"/>
          </p:nvPr>
        </p:nvSpPr>
        <p:spPr/>
        <p:txBody>
          <a:bodyPr anchor="ctr"/>
          <a:lstStyle/>
          <a:p>
            <a:endParaRPr lang="zh-CN" altLang="en-US"/>
          </a:p>
        </p:txBody>
      </p:sp>
      <p:sp>
        <p:nvSpPr>
          <p:cNvPr id="3" name="内容占位符 2"/>
          <p:cNvSpPr>
            <a:spLocks noGrp="1"/>
          </p:cNvSpPr>
          <p:nvPr>
            <p:ph idx="1"/>
          </p:nvPr>
        </p:nvSpPr>
        <p:spPr/>
        <p:txBody>
          <a:bodyPr anchor="t"/>
          <a:lstStyle/>
          <a:p>
            <a:pPr marL="0" indent="0">
              <a:buNone/>
            </a:pPr>
            <a:r>
              <a:rPr lang="en-US" altLang="zh-CN" sz="2800"/>
              <a:t>40</a:t>
            </a:r>
            <a:r>
              <a:rPr lang="zh-CN" altLang="en-US" sz="2800"/>
              <a:t>、但这些成绩仍不足以完全根除贪污腐败与浪费现象的发生。</a:t>
            </a:r>
          </a:p>
          <a:p>
            <a:pPr marL="0" indent="0">
              <a:buNone/>
            </a:pPr>
            <a:r>
              <a:rPr lang="zh-CN" altLang="en-US" sz="2800">
                <a:solidFill>
                  <a:srgbClr val="FF0000"/>
                </a:solidFill>
              </a:rPr>
              <a:t>成分赘余。删去</a:t>
            </a:r>
            <a:r>
              <a:rPr lang="en-US" altLang="zh-CN" sz="2800">
                <a:solidFill>
                  <a:srgbClr val="FF0000"/>
                </a:solidFill>
              </a:rPr>
              <a:t>“</a:t>
            </a:r>
            <a:r>
              <a:rPr lang="zh-CN" altLang="en-US" sz="2800">
                <a:solidFill>
                  <a:srgbClr val="FF0000"/>
                </a:solidFill>
              </a:rPr>
              <a:t>完全</a:t>
            </a:r>
            <a:r>
              <a:rPr lang="en-US" altLang="zh-CN" sz="2800">
                <a:solidFill>
                  <a:srgbClr val="FF0000"/>
                </a:solidFill>
              </a:rPr>
              <a:t>”</a:t>
            </a:r>
            <a:r>
              <a:rPr lang="zh-CN" altLang="en-US" sz="2800">
                <a:solidFill>
                  <a:srgbClr val="FF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TextBox 21"/>
          <p:cNvSpPr txBox="1"/>
          <p:nvPr/>
        </p:nvSpPr>
        <p:spPr>
          <a:xfrm>
            <a:off x="1042988" y="1196975"/>
            <a:ext cx="7200900" cy="3970338"/>
          </a:xfrm>
          <a:prstGeom prst="rect">
            <a:avLst/>
          </a:prstGeom>
          <a:noFill/>
          <a:ln w="9525">
            <a:noFill/>
          </a:ln>
        </p:spPr>
        <p:txBody>
          <a:bodyPr anchor="t">
            <a:spAutoFit/>
          </a:bodyPr>
          <a:lstStyle/>
          <a:p>
            <a:r>
              <a:rPr lang="en-US" altLang="zh-CN" sz="3600" i="0">
                <a:latin typeface="黑体" panose="02010609060101010101" pitchFamily="1" charset="-122"/>
                <a:ea typeface="黑体" panose="02010609060101010101" pitchFamily="1" charset="-122"/>
              </a:rPr>
              <a:t>2</a:t>
            </a:r>
            <a:r>
              <a:rPr lang="zh-CN" altLang="en-US" sz="3600" i="0">
                <a:latin typeface="黑体" panose="02010609060101010101" pitchFamily="1" charset="-122"/>
                <a:ea typeface="黑体" panose="02010609060101010101" pitchFamily="1" charset="-122"/>
              </a:rPr>
              <a:t>、张教授说</a:t>
            </a:r>
            <a:r>
              <a:rPr lang="en-US" altLang="zh-CN" sz="3600" i="0">
                <a:latin typeface="黑体" panose="02010609060101010101" pitchFamily="1" charset="-122"/>
                <a:ea typeface="黑体" panose="02010609060101010101" pitchFamily="1" charset="-122"/>
              </a:rPr>
              <a:t>,</a:t>
            </a:r>
            <a:r>
              <a:rPr lang="zh-CN" altLang="en-US" sz="3600" i="0">
                <a:latin typeface="黑体" panose="02010609060101010101" pitchFamily="1" charset="-122"/>
                <a:ea typeface="黑体" panose="02010609060101010101" pitchFamily="1" charset="-122"/>
              </a:rPr>
              <a:t>做力量训练时</a:t>
            </a:r>
            <a:r>
              <a:rPr lang="en-US" altLang="zh-CN" sz="3600" i="0">
                <a:latin typeface="黑体" panose="02010609060101010101" pitchFamily="1" charset="-122"/>
                <a:ea typeface="黑体" panose="02010609060101010101" pitchFamily="1" charset="-122"/>
              </a:rPr>
              <a:t>,</a:t>
            </a:r>
            <a:r>
              <a:rPr lang="zh-CN" altLang="en-US" sz="3600" i="0">
                <a:latin typeface="黑体" panose="02010609060101010101" pitchFamily="1" charset="-122"/>
                <a:ea typeface="黑体" panose="02010609060101010101" pitchFamily="1" charset="-122"/>
              </a:rPr>
              <a:t>锻炼者体内的生长激素含量要远高于跑步</a:t>
            </a:r>
            <a:r>
              <a:rPr lang="en-US" altLang="zh-CN" sz="3600" i="0">
                <a:latin typeface="黑体" panose="02010609060101010101" pitchFamily="1" charset="-122"/>
                <a:ea typeface="黑体" panose="02010609060101010101" pitchFamily="1" charset="-122"/>
              </a:rPr>
              <a:t>,</a:t>
            </a:r>
            <a:r>
              <a:rPr lang="zh-CN" altLang="en-US" sz="3600" i="0">
                <a:latin typeface="黑体" panose="02010609060101010101" pitchFamily="1" charset="-122"/>
                <a:ea typeface="黑体" panose="02010609060101010101" pitchFamily="1" charset="-122"/>
              </a:rPr>
              <a:t>而且没有跑步时那种疲劳的感觉。</a:t>
            </a:r>
            <a:endParaRPr lang="en-US" altLang="zh-CN" sz="3600" i="0">
              <a:latin typeface="黑体" panose="02010609060101010101" pitchFamily="1" charset="-122"/>
              <a:ea typeface="黑体" panose="02010609060101010101" pitchFamily="1" charset="-122"/>
            </a:endParaRPr>
          </a:p>
          <a:p>
            <a:r>
              <a:rPr lang="zh-CN" altLang="en-US" sz="3600" i="0">
                <a:solidFill>
                  <a:srgbClr val="FF0000"/>
                </a:solidFill>
                <a:latin typeface="楷体" panose="02010609060101010101" pitchFamily="1" charset="-122"/>
                <a:ea typeface="楷体" panose="02010609060101010101" pitchFamily="1" charset="-122"/>
              </a:rPr>
              <a:t>主语混乱，末句的句子主语和前面句子的主语不一致，不能省略，在“而且”后加“跑步者”。</a:t>
            </a:r>
            <a:endParaRPr lang="zh-CN" altLang="en-US" sz="3600">
              <a:solidFill>
                <a:srgbClr val="FF0000"/>
              </a:solidFill>
              <a:latin typeface="楷体" panose="02010609060101010101" pitchFamily="1" charset="-122"/>
              <a:ea typeface="楷体" panose="0201060906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xEl>
                                              <p:pRg st="1" end="1"/>
                                            </p:txEl>
                                          </p:spTgt>
                                        </p:tgtEl>
                                        <p:attrNameLst>
                                          <p:attrName>style.visibility</p:attrName>
                                        </p:attrNameLst>
                                      </p:cBhvr>
                                      <p:to>
                                        <p:strVal val="visible"/>
                                      </p:to>
                                    </p:set>
                                    <p:anim calcmode="lin" valueType="num">
                                      <p:cBhvr>
                                        <p:cTn id="7" dur="1" fill="hold"/>
                                        <p:tgtEl>
                                          <p:spTgt spid="7170">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7" name="标题 1"/>
          <p:cNvSpPr>
            <a:spLocks noGrp="1"/>
          </p:cNvSpPr>
          <p:nvPr>
            <p:ph type="title"/>
          </p:nvPr>
        </p:nvSpPr>
        <p:spPr/>
        <p:txBody>
          <a:bodyPr anchor="ctr"/>
          <a:lstStyle/>
          <a:p>
            <a:endParaRPr lang="zh-CN" altLang="en-US"/>
          </a:p>
        </p:txBody>
      </p:sp>
      <p:sp>
        <p:nvSpPr>
          <p:cNvPr id="3" name="内容占位符 2"/>
          <p:cNvSpPr>
            <a:spLocks noGrp="1"/>
          </p:cNvSpPr>
          <p:nvPr>
            <p:ph idx="1"/>
          </p:nvPr>
        </p:nvSpPr>
        <p:spPr/>
        <p:txBody>
          <a:bodyPr anchor="t"/>
          <a:lstStyle/>
          <a:p>
            <a:pPr marL="0" indent="0">
              <a:buNone/>
            </a:pPr>
            <a:r>
              <a:rPr lang="en-US" altLang="zh-CN" sz="2800"/>
              <a:t>41</a:t>
            </a:r>
            <a:r>
              <a:rPr lang="zh-CN" altLang="en-US" sz="2800"/>
              <a:t>、据在阳泉生活了十年的赵平讲，当地私挖滥采现象严重，农作物也因粉尘污染导致产量大幅降低。</a:t>
            </a:r>
          </a:p>
          <a:p>
            <a:pPr marL="0" indent="0">
              <a:buNone/>
            </a:pPr>
            <a:r>
              <a:rPr lang="zh-CN" altLang="en-US" sz="2800">
                <a:solidFill>
                  <a:srgbClr val="FF0000"/>
                </a:solidFill>
              </a:rPr>
              <a:t>句式杂糅。</a:t>
            </a:r>
            <a:r>
              <a:rPr lang="en-US" altLang="zh-CN" sz="2800">
                <a:solidFill>
                  <a:srgbClr val="FF0000"/>
                </a:solidFill>
              </a:rPr>
              <a:t>“</a:t>
            </a:r>
            <a:r>
              <a:rPr lang="zh-CN" altLang="en-US" sz="2800">
                <a:solidFill>
                  <a:srgbClr val="FF0000"/>
                </a:solidFill>
              </a:rPr>
              <a:t>导致</a:t>
            </a:r>
            <a:r>
              <a:rPr lang="en-US" altLang="zh-CN" sz="2800">
                <a:solidFill>
                  <a:srgbClr val="FF0000"/>
                </a:solidFill>
              </a:rPr>
              <a:t>”</a:t>
            </a:r>
            <a:r>
              <a:rPr lang="zh-CN" altLang="en-US" sz="2800">
                <a:solidFill>
                  <a:srgbClr val="FF0000"/>
                </a:solidFill>
              </a:rPr>
              <a:t>删去。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288" y="692150"/>
            <a:ext cx="8229600" cy="4525963"/>
          </a:xfrm>
        </p:spPr>
        <p:txBody>
          <a:bodyPr anchor="t"/>
          <a:lstStyle/>
          <a:p>
            <a:pPr marL="0" indent="0">
              <a:buNone/>
            </a:pPr>
            <a:r>
              <a:rPr lang="en-US" altLang="zh-CN" sz="2800"/>
              <a:t>42</a:t>
            </a:r>
            <a:r>
              <a:rPr lang="zh-CN" altLang="en-US" sz="2800"/>
              <a:t>、市长和其他市领导都前来看望慰问他。</a:t>
            </a:r>
          </a:p>
          <a:p>
            <a:pPr marL="0" indent="0">
              <a:buNone/>
            </a:pPr>
            <a:r>
              <a:rPr lang="en-US" altLang="zh-CN" sz="2800">
                <a:solidFill>
                  <a:srgbClr val="FF0000"/>
                </a:solidFill>
              </a:rPr>
              <a:t>“</a:t>
            </a:r>
            <a:r>
              <a:rPr lang="zh-CN" altLang="en-US" sz="2800">
                <a:solidFill>
                  <a:srgbClr val="FF0000"/>
                </a:solidFill>
              </a:rPr>
              <a:t>其他市领导</a:t>
            </a:r>
            <a:r>
              <a:rPr lang="en-US" altLang="zh-CN" sz="2800">
                <a:solidFill>
                  <a:srgbClr val="FF0000"/>
                </a:solidFill>
              </a:rPr>
              <a:t>”</a:t>
            </a:r>
            <a:r>
              <a:rPr lang="zh-CN" altLang="en-US" sz="2800">
                <a:solidFill>
                  <a:srgbClr val="FF0000"/>
                </a:solidFill>
              </a:rPr>
              <a:t>有歧义。</a:t>
            </a:r>
          </a:p>
          <a:p>
            <a:pPr marL="0" indent="0">
              <a:buNone/>
            </a:pPr>
            <a:r>
              <a:rPr lang="en-US" altLang="zh-CN" sz="2800"/>
              <a:t>43</a:t>
            </a:r>
            <a:r>
              <a:rPr lang="zh-CN" altLang="en-US" sz="2800"/>
              <a:t>、建立监督机制非常重要，企业对制度的决策、出台、执行到取得成效的每个环节都纳入监督的范围，就能切实有效地增强执行力。</a:t>
            </a:r>
          </a:p>
          <a:p>
            <a:pPr marL="0" indent="0">
              <a:buNone/>
            </a:pPr>
            <a:r>
              <a:rPr lang="en-US" altLang="zh-CN" sz="2800">
                <a:solidFill>
                  <a:srgbClr val="FF0000"/>
                </a:solidFill>
              </a:rPr>
              <a:t>“</a:t>
            </a:r>
            <a:r>
              <a:rPr lang="zh-CN" altLang="en-US" sz="2800">
                <a:solidFill>
                  <a:srgbClr val="FF0000"/>
                </a:solidFill>
              </a:rPr>
              <a:t>对</a:t>
            </a:r>
            <a:r>
              <a:rPr lang="en-US" altLang="zh-CN" sz="2800">
                <a:solidFill>
                  <a:srgbClr val="FF0000"/>
                </a:solidFill>
              </a:rPr>
              <a:t>”</a:t>
            </a:r>
            <a:r>
              <a:rPr lang="zh-CN" altLang="en-US" sz="2800">
                <a:solidFill>
                  <a:srgbClr val="FF0000"/>
                </a:solidFill>
              </a:rPr>
              <a:t>改为</a:t>
            </a:r>
            <a:r>
              <a:rPr lang="en-US" altLang="zh-CN" sz="2800">
                <a:solidFill>
                  <a:srgbClr val="FF0000"/>
                </a:solidFill>
              </a:rPr>
              <a:t>“</a:t>
            </a:r>
            <a:r>
              <a:rPr lang="zh-CN" altLang="en-US" sz="2800">
                <a:solidFill>
                  <a:srgbClr val="FF0000"/>
                </a:solidFill>
              </a:rPr>
              <a:t>把</a:t>
            </a:r>
            <a:r>
              <a:rPr lang="en-US" altLang="zh-CN" sz="2800">
                <a:solidFill>
                  <a:srgbClr val="FF0000"/>
                </a:solidFill>
              </a:rPr>
              <a:t>”</a:t>
            </a:r>
            <a:r>
              <a:rPr lang="zh-CN" altLang="en-US" sz="2800">
                <a:solidFill>
                  <a:srgbClr val="FF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to="" calcmode="lin" valueType="num">
                                      <p:cBhvr>
                                        <p:cTn id="13" dur="1" fill="hold"/>
                                        <p:tgtEl>
                                          <p:spTgt spid="3">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25" y="404813"/>
            <a:ext cx="8229600" cy="4525962"/>
          </a:xfrm>
        </p:spPr>
        <p:txBody>
          <a:bodyPr anchor="t"/>
          <a:lstStyle/>
          <a:p>
            <a:pPr marL="0" indent="0">
              <a:buNone/>
            </a:pPr>
            <a:r>
              <a:rPr lang="en-US" altLang="zh-CN" sz="2800"/>
              <a:t>43</a:t>
            </a:r>
            <a:r>
              <a:rPr lang="zh-CN" altLang="en-US" sz="2800"/>
              <a:t>、作为古希腊哲家，他在本体论问题的论述中充满着辩证法，因此被誉为“古代世界的黑格尔”。</a:t>
            </a:r>
          </a:p>
          <a:p>
            <a:pPr marL="0" indent="0">
              <a:buNone/>
            </a:pPr>
            <a:r>
              <a:rPr lang="zh-CN" altLang="en-US" sz="2800">
                <a:solidFill>
                  <a:srgbClr val="FF0000"/>
                </a:solidFill>
              </a:rPr>
              <a:t>搭配不当，“充满”与“辩证法”不相搭配。</a:t>
            </a:r>
          </a:p>
          <a:p>
            <a:pPr marL="0" indent="0">
              <a:buNone/>
            </a:pPr>
            <a:r>
              <a:rPr lang="en-US" altLang="zh-CN" sz="2800"/>
              <a:t>44</a:t>
            </a:r>
            <a:r>
              <a:rPr lang="zh-CN" altLang="en-US" sz="2800"/>
              <a:t>、由此可见，当时的设计者们不仅希望该过程中艺术活动是富有创造性的，而且技术活动也是富有创造性的。</a:t>
            </a:r>
          </a:p>
          <a:p>
            <a:pPr marL="0" indent="0">
              <a:buNone/>
            </a:pPr>
            <a:r>
              <a:rPr lang="zh-CN" altLang="en-US" sz="2800">
                <a:solidFill>
                  <a:srgbClr val="FF0000"/>
                </a:solidFill>
              </a:rPr>
              <a:t>语序不当，应把“希望该过程中”放到“不仅”之前；“技术活动”与“艺术活动”交换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to="" calcmode="lin" valueType="num">
                                      <p:cBhvr>
                                        <p:cTn id="13" dur="1" fill="hold"/>
                                        <p:tgtEl>
                                          <p:spTgt spid="3">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25" y="620713"/>
            <a:ext cx="8229600" cy="4525962"/>
          </a:xfrm>
        </p:spPr>
        <p:txBody>
          <a:bodyPr anchor="t"/>
          <a:lstStyle/>
          <a:p>
            <a:pPr marL="0" indent="0">
              <a:buNone/>
            </a:pPr>
            <a:r>
              <a:rPr lang="en-US" altLang="zh-CN" sz="2800"/>
              <a:t>45</a:t>
            </a:r>
            <a:r>
              <a:rPr lang="zh-CN" altLang="en-US" sz="2800"/>
              <a:t>、本书首次将各民族文广泛载人中国文通史，但就其章节设置、阐释深度等方面依然有很大的改进空间。</a:t>
            </a:r>
          </a:p>
          <a:p>
            <a:pPr marL="0" indent="0">
              <a:buNone/>
            </a:pPr>
            <a:r>
              <a:rPr lang="zh-CN" altLang="en-US" sz="2800">
                <a:solidFill>
                  <a:srgbClr val="FF0000"/>
                </a:solidFill>
              </a:rPr>
              <a:t>句式杂糅，“但就其……方面”句式杂糅，应改为“但其章节设置、阐释深度方面……”或“但就其……来说”。</a:t>
            </a:r>
          </a:p>
          <a:p>
            <a:pPr marL="0" indent="0">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25" y="981075"/>
            <a:ext cx="8229600" cy="4525963"/>
          </a:xfrm>
        </p:spPr>
        <p:txBody>
          <a:bodyPr anchor="t"/>
          <a:lstStyle/>
          <a:p>
            <a:pPr marL="0" indent="0">
              <a:buNone/>
            </a:pPr>
            <a:r>
              <a:rPr lang="en-US" altLang="zh-CN" sz="2800"/>
              <a:t>46</a:t>
            </a:r>
            <a:r>
              <a:rPr lang="zh-CN" altLang="en-US" sz="2800"/>
              <a:t>、当前某些引起轰动的影视作品，也许在两年后，甚至五年以后就会被人遗忘得一干二净。</a:t>
            </a:r>
          </a:p>
          <a:p>
            <a:pPr marL="0" indent="0">
              <a:buNone/>
            </a:pPr>
            <a:r>
              <a:rPr lang="zh-CN" altLang="en-US" sz="2800">
                <a:solidFill>
                  <a:srgbClr val="FF0000"/>
                </a:solidFill>
              </a:rPr>
              <a:t>应该改为“五年以后，甚至两年以后就会被人遗忘得一干二净”。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25" y="1268413"/>
            <a:ext cx="8229600" cy="4525962"/>
          </a:xfrm>
        </p:spPr>
        <p:txBody>
          <a:bodyPr anchor="t"/>
          <a:lstStyle/>
          <a:p>
            <a:pPr marL="0" indent="0">
              <a:buNone/>
            </a:pPr>
            <a:r>
              <a:rPr lang="en-US" altLang="zh-CN" sz="2800"/>
              <a:t>47</a:t>
            </a:r>
            <a:r>
              <a:rPr lang="zh-CN" altLang="en-US" sz="2800"/>
              <a:t>、在学校开设的各种选修课中，同学们尤其更喜欢“生活中的法律”“电脑音乐制作”等体验性强、新鲜有趣的课程。</a:t>
            </a:r>
          </a:p>
          <a:p>
            <a:pPr marL="0" indent="0">
              <a:buNone/>
            </a:pPr>
            <a:r>
              <a:rPr lang="zh-CN" altLang="en-US" sz="2800">
                <a:solidFill>
                  <a:srgbClr val="FF0000"/>
                </a:solidFill>
              </a:rPr>
              <a:t>重复累赘，“尤其”与“更”只能各取其一。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25" y="1052513"/>
            <a:ext cx="8229600" cy="4525962"/>
          </a:xfrm>
        </p:spPr>
        <p:txBody>
          <a:bodyPr anchor="t"/>
          <a:lstStyle/>
          <a:p>
            <a:pPr marL="0" indent="0">
              <a:buNone/>
            </a:pPr>
            <a:r>
              <a:rPr lang="en-US" altLang="zh-CN" sz="2800"/>
              <a:t>48</a:t>
            </a:r>
            <a:r>
              <a:rPr lang="zh-CN" altLang="en-US" sz="2800"/>
              <a:t>、关于《红楼梦》后４０回的作者是谁这个问题，红学家历来有不同的说法，现在大家一般采用的是以高鹗续作这一说法为准。</a:t>
            </a:r>
          </a:p>
          <a:p>
            <a:pPr marL="0" indent="0">
              <a:buNone/>
            </a:pPr>
            <a:r>
              <a:rPr lang="zh-CN" altLang="en-US" sz="2800">
                <a:solidFill>
                  <a:srgbClr val="FF0000"/>
                </a:solidFill>
              </a:rPr>
              <a:t>句式杂糅，改成“采用的是以高鹗续作这一说法”或“以高鹗续作这一说法为准”。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750" y="977900"/>
            <a:ext cx="8229600" cy="4525963"/>
          </a:xfrm>
        </p:spPr>
        <p:txBody>
          <a:bodyPr anchor="t"/>
          <a:lstStyle/>
          <a:p>
            <a:pPr marL="0" indent="0">
              <a:buNone/>
            </a:pPr>
            <a:r>
              <a:rPr lang="en-US" altLang="zh-CN" sz="2800"/>
              <a:t>49</a:t>
            </a:r>
            <a:r>
              <a:rPr lang="zh-CN" altLang="en-US" sz="2800"/>
              <a:t>、神木县属陕北黄土丘陵区向内蒙古高原的过渡地带，境内煤矿资源主要分布在北部的风沙草滩区，生态环境非常脆弱，一旦破坏，短期内难以一时恢复。</a:t>
            </a:r>
          </a:p>
          <a:p>
            <a:pPr marL="0" indent="0">
              <a:buNone/>
            </a:pPr>
            <a:r>
              <a:rPr lang="zh-CN" altLang="en-US" sz="2800">
                <a:solidFill>
                  <a:srgbClr val="FF0000"/>
                </a:solidFill>
              </a:rPr>
              <a:t>成分赘余，“短期内”和“一时”语义重复，应去掉“一时”。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9" name="标题 1"/>
          <p:cNvSpPr>
            <a:spLocks noGrp="1"/>
          </p:cNvSpPr>
          <p:nvPr>
            <p:ph type="title"/>
          </p:nvPr>
        </p:nvSpPr>
        <p:spPr/>
        <p:txBody>
          <a:bodyPr anchor="ctr"/>
          <a:lstStyle/>
          <a:p>
            <a:endParaRPr lang="zh-CN" altLang="en-US"/>
          </a:p>
        </p:txBody>
      </p:sp>
      <p:sp>
        <p:nvSpPr>
          <p:cNvPr id="3" name="内容占位符 2"/>
          <p:cNvSpPr>
            <a:spLocks noGrp="1"/>
          </p:cNvSpPr>
          <p:nvPr>
            <p:ph idx="1"/>
          </p:nvPr>
        </p:nvSpPr>
        <p:spPr/>
        <p:txBody>
          <a:bodyPr anchor="t"/>
          <a:lstStyle/>
          <a:p>
            <a:pPr marL="0" indent="0">
              <a:buNone/>
            </a:pPr>
            <a:r>
              <a:rPr lang="en-US" altLang="zh-CN" sz="2800"/>
              <a:t>50</a:t>
            </a:r>
            <a:r>
              <a:rPr lang="zh-CN" altLang="en-US" sz="2800"/>
              <a:t>、在任何组织内，柔寡断和盲目冲动者都是传染病毒，前者是延误时机和后者的盲目冲动均可使企业在一夕间造成大灾难。</a:t>
            </a:r>
          </a:p>
          <a:p>
            <a:pPr marL="0" indent="0">
              <a:buNone/>
            </a:pPr>
            <a:r>
              <a:rPr lang="zh-CN" altLang="en-US" sz="2800">
                <a:solidFill>
                  <a:srgbClr val="FF0000"/>
                </a:solidFill>
              </a:rPr>
              <a:t>句式杂糅。</a:t>
            </a:r>
            <a:r>
              <a:rPr lang="en-US" altLang="zh-CN" sz="2800">
                <a:solidFill>
                  <a:srgbClr val="FF0000"/>
                </a:solidFill>
              </a:rPr>
              <a:t>“</a:t>
            </a:r>
            <a:r>
              <a:rPr lang="zh-CN" altLang="en-US" sz="2800">
                <a:solidFill>
                  <a:srgbClr val="FF0000"/>
                </a:solidFill>
              </a:rPr>
              <a:t>使</a:t>
            </a:r>
            <a:r>
              <a:rPr lang="en-US" altLang="zh-CN" sz="2800">
                <a:solidFill>
                  <a:srgbClr val="FF0000"/>
                </a:solidFill>
              </a:rPr>
              <a:t>”</a:t>
            </a:r>
            <a:r>
              <a:rPr lang="zh-CN" altLang="en-US" sz="2800">
                <a:solidFill>
                  <a:srgbClr val="FF0000"/>
                </a:solidFill>
              </a:rPr>
              <a:t>改为</a:t>
            </a:r>
            <a:r>
              <a:rPr lang="en-US" altLang="zh-CN" sz="2800">
                <a:solidFill>
                  <a:srgbClr val="FF0000"/>
                </a:solidFill>
              </a:rPr>
              <a:t>“</a:t>
            </a:r>
            <a:r>
              <a:rPr lang="zh-CN" altLang="en-US" sz="2800">
                <a:solidFill>
                  <a:srgbClr val="FF0000"/>
                </a:solidFill>
              </a:rPr>
              <a:t>给</a:t>
            </a:r>
            <a:r>
              <a:rPr lang="en-US" altLang="zh-CN" sz="2800">
                <a:solidFill>
                  <a:srgbClr val="FF0000"/>
                </a:solidFill>
              </a:rPr>
              <a:t>”</a:t>
            </a:r>
            <a:r>
              <a:rPr lang="zh-CN" altLang="en-US" sz="2800">
                <a:solidFill>
                  <a:srgbClr val="FF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chor="t"/>
          <a:lstStyle/>
          <a:p>
            <a:pPr marL="0" indent="0">
              <a:buNone/>
            </a:pPr>
            <a:r>
              <a:rPr lang="en-US" altLang="zh-CN" sz="2800"/>
              <a:t>51</a:t>
            </a:r>
            <a:r>
              <a:rPr lang="zh-CN" altLang="en-US" sz="2800"/>
              <a:t>、近一个月，三省份数名婴儿相继注射乙肝疫苗后死亡，人们再次引发疫苗恐慌，这几起死亡事 件与基层公共卫生体系的不完善有关系。</a:t>
            </a:r>
          </a:p>
          <a:p>
            <a:pPr marL="0" indent="0">
              <a:buNone/>
            </a:pPr>
            <a:r>
              <a:rPr lang="zh-CN" altLang="en-US" sz="2800">
                <a:solidFill>
                  <a:srgbClr val="FF0000"/>
                </a:solidFill>
              </a:rPr>
              <a:t>主客颠倒。改为</a:t>
            </a:r>
            <a:r>
              <a:rPr lang="en-US" altLang="zh-CN" sz="2800">
                <a:solidFill>
                  <a:srgbClr val="FF0000"/>
                </a:solidFill>
              </a:rPr>
              <a:t>“</a:t>
            </a:r>
            <a:r>
              <a:rPr lang="zh-CN" altLang="en-US" sz="2800">
                <a:solidFill>
                  <a:srgbClr val="FF0000"/>
                </a:solidFill>
              </a:rPr>
              <a:t>疫苗再次引发人们恐慌</a:t>
            </a:r>
            <a:r>
              <a:rPr lang="en-US" altLang="zh-CN" sz="2800">
                <a:solidFill>
                  <a:srgbClr val="FF0000"/>
                </a:solidFill>
              </a:rPr>
              <a:t>”</a:t>
            </a:r>
            <a:r>
              <a:rPr lang="zh-CN" altLang="en-US" sz="2800">
                <a:solidFill>
                  <a:srgbClr val="FF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矩形 2"/>
          <p:cNvSpPr/>
          <p:nvPr/>
        </p:nvSpPr>
        <p:spPr>
          <a:xfrm>
            <a:off x="971550" y="1341438"/>
            <a:ext cx="7345363" cy="2862262"/>
          </a:xfrm>
          <a:prstGeom prst="rect">
            <a:avLst/>
          </a:prstGeom>
          <a:noFill/>
          <a:ln w="9525">
            <a:noFill/>
          </a:ln>
        </p:spPr>
        <p:txBody>
          <a:bodyPr anchor="t">
            <a:spAutoFit/>
          </a:bodyPr>
          <a:lstStyle/>
          <a:p>
            <a:r>
              <a:rPr lang="en-US" altLang="zh-CN" sz="3600" i="0">
                <a:latin typeface="黑体" panose="02010609060101010101" pitchFamily="1" charset="-122"/>
                <a:ea typeface="黑体" panose="02010609060101010101" pitchFamily="1" charset="-122"/>
              </a:rPr>
              <a:t>3</a:t>
            </a:r>
            <a:r>
              <a:rPr lang="zh-CN" altLang="en-US" sz="3600" i="0">
                <a:latin typeface="黑体" panose="02010609060101010101" pitchFamily="1" charset="-122"/>
                <a:ea typeface="黑体" panose="02010609060101010101" pitchFamily="1" charset="-122"/>
              </a:rPr>
              <a:t>、人类的语言与民族有密切的关系，不同的民族有不同的语言，</a:t>
            </a:r>
            <a:r>
              <a:rPr lang="zh-CN" altLang="en-US" sz="3600" i="0">
                <a:latin typeface="黑体" panose="02010609060101010101" pitchFamily="1" charset="-122"/>
                <a:ea typeface="华文细黑" pitchFamily="2" charset="-122"/>
              </a:rPr>
              <a:t>往往</a:t>
            </a:r>
            <a:r>
              <a:rPr lang="zh-CN" altLang="en-US" sz="3600" i="0">
                <a:latin typeface="黑体" panose="02010609060101010101" pitchFamily="1" charset="-122"/>
                <a:ea typeface="黑体" panose="02010609060101010101" pitchFamily="1" charset="-122"/>
              </a:rPr>
              <a:t>不同的语言都有共同的“祖先”。</a:t>
            </a:r>
            <a:endParaRPr lang="en-US" altLang="zh-CN" sz="3600" i="0">
              <a:latin typeface="黑体" panose="02010609060101010101" pitchFamily="1" charset="-122"/>
              <a:ea typeface="黑体" panose="02010609060101010101" pitchFamily="1" charset="-122"/>
            </a:endParaRPr>
          </a:p>
          <a:p>
            <a:r>
              <a:rPr lang="zh-CN" altLang="en-US" sz="3600" i="0">
                <a:solidFill>
                  <a:srgbClr val="FF0000"/>
                </a:solidFill>
                <a:latin typeface="楷体" panose="02010609060101010101" pitchFamily="1" charset="-122"/>
                <a:ea typeface="楷体" panose="02010609060101010101" pitchFamily="1" charset="-122"/>
              </a:rPr>
              <a:t>语序不当，“往往”放在“不同的语言”后面。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xEl>
                                              <p:pRg st="1" end="1"/>
                                            </p:txEl>
                                          </p:spTgt>
                                        </p:tgtEl>
                                        <p:attrNameLst>
                                          <p:attrName>style.visibility</p:attrName>
                                        </p:attrNameLst>
                                      </p:cBhvr>
                                      <p:to>
                                        <p:strVal val="visible"/>
                                      </p:to>
                                    </p:set>
                                    <p:anim calcmode="lin" valueType="num">
                                      <p:cBhvr>
                                        <p:cTn id="7" dur="1" fill="hold"/>
                                        <p:tgtEl>
                                          <p:spTgt spid="8194">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7" name="标题 1"/>
          <p:cNvSpPr>
            <a:spLocks noGrp="1"/>
          </p:cNvSpPr>
          <p:nvPr>
            <p:ph type="title"/>
          </p:nvPr>
        </p:nvSpPr>
        <p:spPr/>
        <p:txBody>
          <a:bodyPr anchor="ctr"/>
          <a:lstStyle/>
          <a:p>
            <a:endParaRPr lang="zh-CN" altLang="en-US"/>
          </a:p>
        </p:txBody>
      </p:sp>
      <p:sp>
        <p:nvSpPr>
          <p:cNvPr id="3" name="内容占位符 2"/>
          <p:cNvSpPr>
            <a:spLocks noGrp="1"/>
          </p:cNvSpPr>
          <p:nvPr>
            <p:ph idx="1"/>
          </p:nvPr>
        </p:nvSpPr>
        <p:spPr/>
        <p:txBody>
          <a:bodyPr anchor="t"/>
          <a:lstStyle/>
          <a:p>
            <a:pPr marL="0" indent="0">
              <a:buNone/>
            </a:pPr>
            <a:r>
              <a:rPr lang="en-US" altLang="zh-CN" sz="2800"/>
              <a:t>52</a:t>
            </a:r>
            <a:r>
              <a:rPr lang="zh-CN" altLang="en-US" sz="2800"/>
              <a:t>、具有自动化生产，智能识别和系统操控等功能的工业机器人，正成为国内不少装备制造提高生产闹效率，解决人力成本上涨的利器。</a:t>
            </a:r>
          </a:p>
          <a:p>
            <a:pPr marL="0" indent="0">
              <a:buNone/>
            </a:pPr>
            <a:r>
              <a:rPr lang="zh-CN" altLang="en-US" sz="2800">
                <a:solidFill>
                  <a:srgbClr val="FF0000"/>
                </a:solidFill>
              </a:rPr>
              <a:t>成分残缺，“解决”后面缺宾语,应改为“解决人力成本上涨问题的利器。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25" y="979488"/>
            <a:ext cx="8229600" cy="4525962"/>
          </a:xfrm>
        </p:spPr>
        <p:txBody>
          <a:bodyPr anchor="t"/>
          <a:lstStyle/>
          <a:p>
            <a:pPr marL="0" indent="0">
              <a:buNone/>
            </a:pPr>
            <a:r>
              <a:rPr lang="en-US" altLang="zh-CN" sz="2800"/>
              <a:t>53</a:t>
            </a:r>
            <a:r>
              <a:rPr lang="zh-CN" altLang="en-US" sz="2800"/>
              <a:t>、如何引导有运动天赋的青少年热爱并且投身于滑雪运动，从而培养这些青少年对滑雪运动的兴趣，是北京冬奥申委正在关注的问题。</a:t>
            </a:r>
          </a:p>
          <a:p>
            <a:pPr marL="0" indent="0">
              <a:buNone/>
            </a:pPr>
            <a:r>
              <a:rPr lang="zh-CN" altLang="en-US" sz="2800">
                <a:solidFill>
                  <a:srgbClr val="FF0000"/>
                </a:solidFill>
              </a:rPr>
              <a:t>语序不当，递进关系不恰当，应改为“如何培养这些青少年对滑雪运动的兴趣，年从而引导有运动天赋的青少年热爱并且投身于滑雪运动”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25" y="692150"/>
            <a:ext cx="8229600" cy="4525963"/>
          </a:xfrm>
        </p:spPr>
        <p:txBody>
          <a:bodyPr anchor="t"/>
          <a:lstStyle/>
          <a:p>
            <a:pPr marL="0" indent="0">
              <a:buNone/>
            </a:pPr>
            <a:r>
              <a:rPr lang="en-US" altLang="zh-CN" sz="2800"/>
              <a:t>54</a:t>
            </a:r>
            <a:r>
              <a:rPr lang="zh-CN" altLang="en-US" sz="2800"/>
              <a:t>、对南极地区海冰融化现象在南极上空大气运动过程的认识，就必须扩大科学考察区域，加强科研观测精度，改进实验设计方法。</a:t>
            </a:r>
          </a:p>
          <a:p>
            <a:pPr marL="0" indent="0">
              <a:buNone/>
            </a:pPr>
            <a:r>
              <a:rPr lang="zh-CN" altLang="en-US" sz="2800">
                <a:solidFill>
                  <a:srgbClr val="FF0000"/>
                </a:solidFill>
              </a:rPr>
              <a:t>对南极地区海冰融化现象在南极上空大气运动过程的认识，就必须扩大科学考察区域，加强科研观测精度，改进实验设计方法。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25" y="1052513"/>
            <a:ext cx="8229600" cy="4525962"/>
          </a:xfrm>
        </p:spPr>
        <p:txBody>
          <a:bodyPr anchor="t"/>
          <a:lstStyle/>
          <a:p>
            <a:pPr marL="0" indent="0">
              <a:buNone/>
            </a:pPr>
            <a:r>
              <a:rPr lang="en-US" altLang="zh-CN" sz="2800"/>
              <a:t>55</a:t>
            </a:r>
            <a:r>
              <a:rPr lang="zh-CN" altLang="en-US" sz="2800"/>
              <a:t>、2015年3月1日正式实施了《湖北省全民阅读促进办法》，是我国首部关于全民阅读的地方政府规章，普通人的阅读权益因此获得了法律保障。</a:t>
            </a:r>
          </a:p>
          <a:p>
            <a:pPr marL="0" indent="0">
              <a:buNone/>
            </a:pPr>
            <a:r>
              <a:rPr lang="zh-CN" altLang="en-US" sz="2800">
                <a:solidFill>
                  <a:srgbClr val="FF0000"/>
                </a:solidFill>
              </a:rPr>
              <a:t>谓语动词“是”缺少主语，将“实施了”改为“实施的”还原主语即可。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288" y="1050925"/>
            <a:ext cx="8229600" cy="4525963"/>
          </a:xfrm>
        </p:spPr>
        <p:txBody>
          <a:bodyPr anchor="t"/>
          <a:lstStyle/>
          <a:p>
            <a:pPr marL="0" indent="0">
              <a:buNone/>
            </a:pPr>
            <a:r>
              <a:rPr lang="en-US" altLang="zh-CN" sz="2800"/>
              <a:t>56</a:t>
            </a:r>
            <a:r>
              <a:rPr lang="zh-CN" altLang="en-US" sz="2800"/>
              <a:t>、除了驾驶员要有熟练的驾驶技术、丰富的驾驶经验之外，汽车本身的状况，也是保证行车安全的重要条件之一。</a:t>
            </a:r>
          </a:p>
          <a:p>
            <a:pPr marL="0" indent="0">
              <a:buNone/>
            </a:pPr>
            <a:r>
              <a:rPr lang="zh-CN" altLang="en-US" sz="2800">
                <a:solidFill>
                  <a:srgbClr val="FF0000"/>
                </a:solidFill>
              </a:rPr>
              <a:t>不合逻辑，一面对两面。“汽车本身的状况”可能好也可能坏，属于两方面情况，而“保证行车安全”是一方面情况，二者不能呼应。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288" y="1052513"/>
            <a:ext cx="8229600" cy="4525962"/>
          </a:xfrm>
        </p:spPr>
        <p:txBody>
          <a:bodyPr anchor="t"/>
          <a:lstStyle/>
          <a:p>
            <a:pPr marL="0" indent="0">
              <a:buNone/>
            </a:pPr>
            <a:r>
              <a:rPr lang="en-US" altLang="zh-CN" sz="2800"/>
              <a:t>57</a:t>
            </a:r>
            <a:r>
              <a:rPr lang="zh-CN" altLang="en-US" sz="2800"/>
              <a:t>、说到人才培养，人们往往想到要学好各门课程的基础理论，而对与这些理论密切相关的逻辑思维训练却常常被忽视。</a:t>
            </a:r>
          </a:p>
          <a:p>
            <a:pPr marL="0" indent="0">
              <a:buNone/>
            </a:pPr>
            <a:r>
              <a:rPr lang="zh-CN" altLang="en-US" sz="2800">
                <a:solidFill>
                  <a:srgbClr val="FF0000"/>
                </a:solidFill>
              </a:rPr>
              <a:t>结构混乱，去掉“被”，应是“人们对训练忽视</a:t>
            </a:r>
            <a:r>
              <a:rPr lang="en-US" altLang="zh-CN" sz="2800">
                <a:solidFill>
                  <a:srgbClr val="FF0000"/>
                </a:solidFill>
              </a:rPr>
              <a:t>”</a:t>
            </a:r>
            <a:r>
              <a:rPr lang="zh-CN" altLang="en-US" sz="2800">
                <a:solidFill>
                  <a:srgbClr val="FF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25" y="981075"/>
            <a:ext cx="8229600" cy="4525963"/>
          </a:xfrm>
        </p:spPr>
        <p:txBody>
          <a:bodyPr anchor="t"/>
          <a:lstStyle/>
          <a:p>
            <a:pPr marL="0" indent="0">
              <a:buNone/>
            </a:pPr>
            <a:r>
              <a:rPr lang="en-US" altLang="zh-CN" sz="2800"/>
              <a:t>58</a:t>
            </a:r>
            <a:r>
              <a:rPr lang="zh-CN" altLang="en-US" sz="2800"/>
              <a:t>、这部影片讲述了一个身患重病的工人的女儿自强不息、与命运抗争的故事，对青少年观众很有教育意义。</a:t>
            </a:r>
          </a:p>
          <a:p>
            <a:pPr marL="0" indent="0">
              <a:buNone/>
            </a:pPr>
            <a:r>
              <a:rPr lang="zh-CN" altLang="en-US" sz="2800">
                <a:solidFill>
                  <a:srgbClr val="FF0000"/>
                </a:solidFill>
              </a:rPr>
              <a:t>这部影片讲述了一个身患重病的工人的女儿自强不息、与命运抗争的故事，对青少年观众很有教育意义。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25" y="692150"/>
            <a:ext cx="8229600" cy="4525963"/>
          </a:xfrm>
        </p:spPr>
        <p:txBody>
          <a:bodyPr anchor="t"/>
          <a:lstStyle/>
          <a:p>
            <a:pPr marL="0" indent="0">
              <a:buNone/>
            </a:pPr>
            <a:r>
              <a:rPr lang="en-US" altLang="zh-CN" sz="2800"/>
              <a:t>59</a:t>
            </a:r>
            <a:r>
              <a:rPr lang="zh-CN" altLang="en-US" sz="2800"/>
              <a:t>、“五大道历史体验馆”项目以五大道历史为背景，以洋楼文化为主线，结合历史图片、历史资料、历史物品、历史人物，通过多媒体手段，展现当年的洋楼生活。</a:t>
            </a:r>
          </a:p>
          <a:p>
            <a:pPr marL="0" indent="0">
              <a:buNone/>
            </a:pPr>
            <a:r>
              <a:rPr lang="zh-CN" altLang="en-US" sz="2800">
                <a:solidFill>
                  <a:srgbClr val="FF0000"/>
                </a:solidFill>
              </a:rPr>
              <a:t>“历史图片、历史资料、历史物品、历史人物”并列不当。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49" name="标题 1"/>
          <p:cNvSpPr>
            <a:spLocks noGrp="1"/>
          </p:cNvSpPr>
          <p:nvPr>
            <p:ph type="title"/>
          </p:nvPr>
        </p:nvSpPr>
        <p:spPr/>
        <p:txBody>
          <a:bodyPr anchor="ctr"/>
          <a:lstStyle/>
          <a:p>
            <a:endParaRPr lang="zh-CN" altLang="en-US"/>
          </a:p>
        </p:txBody>
      </p:sp>
      <p:sp>
        <p:nvSpPr>
          <p:cNvPr id="3" name="内容占位符 2"/>
          <p:cNvSpPr>
            <a:spLocks noGrp="1"/>
          </p:cNvSpPr>
          <p:nvPr>
            <p:ph idx="1"/>
          </p:nvPr>
        </p:nvSpPr>
        <p:spPr/>
        <p:txBody>
          <a:bodyPr anchor="t"/>
          <a:lstStyle/>
          <a:p>
            <a:pPr marL="0" indent="0">
              <a:buNone/>
            </a:pPr>
            <a:r>
              <a:rPr lang="en-US" altLang="zh-CN" sz="2800"/>
              <a:t>60</a:t>
            </a:r>
            <a:r>
              <a:rPr lang="zh-CN" altLang="en-US" sz="2800"/>
              <a:t>、“全民阅读”活动是丰富市民文化生活，引导市民多读书、读好书，使读书成为一种体现百姓精神追求的生活方式。</a:t>
            </a:r>
          </a:p>
          <a:p>
            <a:pPr marL="0" indent="0">
              <a:buNone/>
            </a:pPr>
            <a:r>
              <a:rPr lang="zh-CN" altLang="en-US" sz="2800">
                <a:solidFill>
                  <a:srgbClr val="FF0000"/>
                </a:solidFill>
              </a:rPr>
              <a:t>去掉“是”。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288" y="1123950"/>
            <a:ext cx="8229600" cy="4525963"/>
          </a:xfrm>
        </p:spPr>
        <p:txBody>
          <a:bodyPr anchor="t"/>
          <a:lstStyle/>
          <a:p>
            <a:pPr marL="0" indent="0">
              <a:buNone/>
            </a:pPr>
            <a:r>
              <a:rPr lang="en-US" altLang="zh-CN" sz="2800"/>
              <a:t>61</a:t>
            </a:r>
            <a:r>
              <a:rPr lang="zh-CN" altLang="en-US" sz="2800"/>
              <a:t>、由于自贸区致力于营造国际化、法治化、市场化的营商环境，使更多金融、物流和IT等专业人才有机会不出国门，就能拿到远超同行水平的“国际工资”。</a:t>
            </a:r>
          </a:p>
          <a:p>
            <a:pPr marL="0" indent="0">
              <a:buNone/>
            </a:pPr>
            <a:r>
              <a:rPr lang="zh-CN" altLang="en-US" sz="2800">
                <a:solidFill>
                  <a:srgbClr val="FF0000"/>
                </a:solidFill>
              </a:rPr>
              <a:t>成分残缺，去掉“由于”。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矩形 2"/>
          <p:cNvSpPr/>
          <p:nvPr/>
        </p:nvSpPr>
        <p:spPr>
          <a:xfrm>
            <a:off x="827088" y="1268413"/>
            <a:ext cx="7345362" cy="3017837"/>
          </a:xfrm>
          <a:prstGeom prst="rect">
            <a:avLst/>
          </a:prstGeom>
          <a:noFill/>
          <a:ln w="9525">
            <a:noFill/>
          </a:ln>
        </p:spPr>
        <p:txBody>
          <a:bodyPr anchor="t">
            <a:spAutoFit/>
          </a:bodyPr>
          <a:lstStyle/>
          <a:p>
            <a:r>
              <a:rPr lang="en-US" altLang="zh-CN" sz="3200" i="0">
                <a:latin typeface="黑体" panose="02010609060101010101" pitchFamily="1" charset="-122"/>
                <a:ea typeface="黑体" panose="02010609060101010101" pitchFamily="1" charset="-122"/>
              </a:rPr>
              <a:t>4</a:t>
            </a:r>
            <a:r>
              <a:rPr lang="zh-CN" altLang="en-US" sz="3200" i="0">
                <a:latin typeface="黑体" panose="02010609060101010101" pitchFamily="1" charset="-122"/>
                <a:ea typeface="黑体" panose="02010609060101010101" pitchFamily="1" charset="-122"/>
              </a:rPr>
              <a:t>、被誉为互联网领域“达沃斯论坛”的“乌镇峰会”，全球网络界的许多领军人物悉数登场，这些互联网大腕的精彩演讲，吸引了来自世界各地的与会者。</a:t>
            </a:r>
            <a:endParaRPr lang="en-US" altLang="zh-CN" sz="3200" i="0">
              <a:latin typeface="黑体" panose="02010609060101010101" pitchFamily="1" charset="-122"/>
              <a:ea typeface="黑体" panose="02010609060101010101" pitchFamily="1" charset="-122"/>
            </a:endParaRPr>
          </a:p>
          <a:p>
            <a:r>
              <a:rPr lang="zh-CN" altLang="en-US" sz="3200" i="0">
                <a:solidFill>
                  <a:srgbClr val="FF0000"/>
                </a:solidFill>
                <a:latin typeface="楷体" panose="02010609060101010101" pitchFamily="1" charset="-122"/>
                <a:ea typeface="楷体" panose="02010609060101010101" pitchFamily="1" charset="-122"/>
              </a:rPr>
              <a:t>中途易辙，给首句的开头和结尾分别加上“在”“上”。</a:t>
            </a:r>
            <a:endParaRPr lang="zh-CN" altLang="en-US" sz="3200">
              <a:solidFill>
                <a:srgbClr val="FF0000"/>
              </a:solidFill>
              <a:latin typeface="楷体" panose="02010609060101010101" pitchFamily="1" charset="-122"/>
              <a:ea typeface="楷体" panose="0201060906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xEl>
                                              <p:charRg st="70" end="93"/>
                                            </p:txEl>
                                          </p:spTgt>
                                        </p:tgtEl>
                                        <p:attrNameLst>
                                          <p:attrName>style.visibility</p:attrName>
                                        </p:attrNameLst>
                                      </p:cBhvr>
                                      <p:to>
                                        <p:strVal val="visible"/>
                                      </p:to>
                                    </p:set>
                                    <p:anim calcmode="lin" valueType="num">
                                      <p:cBhvr>
                                        <p:cTn id="7" dur="1" fill="hold"/>
                                        <p:tgtEl>
                                          <p:spTgt spid="9218">
                                            <p:txEl>
                                              <p:charRg st="70" end="9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chor="t"/>
          <a:lstStyle/>
          <a:p>
            <a:pPr marL="0" indent="0">
              <a:buNone/>
            </a:pPr>
            <a:r>
              <a:rPr lang="en-US" altLang="zh-CN" sz="2800"/>
              <a:t>62</a:t>
            </a:r>
            <a:r>
              <a:rPr lang="zh-CN" altLang="en-US" sz="2800"/>
              <a:t>、首届“书香之家”颁奖典礼，是设在杜甫草堂古色古香的仰止堂举行的，当场揭晓了书香家庭、书香校园、书香企业、书香社区等获奖名单。</a:t>
            </a:r>
          </a:p>
          <a:p>
            <a:pPr marL="0" indent="0">
              <a:buNone/>
            </a:pPr>
            <a:r>
              <a:rPr lang="zh-CN" altLang="en-US" sz="2800">
                <a:solidFill>
                  <a:srgbClr val="FF0000"/>
                </a:solidFill>
              </a:rPr>
              <a:t>句式杂糅，“设在……”和“是在……举行的”，两种句式糅杂在一起。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25" y="981075"/>
            <a:ext cx="8229600" cy="4525963"/>
          </a:xfrm>
        </p:spPr>
        <p:txBody>
          <a:bodyPr anchor="t"/>
          <a:lstStyle/>
          <a:p>
            <a:pPr marL="0" indent="0">
              <a:buNone/>
            </a:pPr>
            <a:r>
              <a:rPr lang="en-US" altLang="zh-CN" sz="2800"/>
              <a:t>63</a:t>
            </a:r>
            <a:r>
              <a:rPr lang="zh-CN" altLang="en-US" sz="2800"/>
              <a:t>、《四川省农村扶贫开发条例》是首次四川针对贫困人群制定的地方性法规，将精准扶贫确定为重要原则，从最贫困村户人手，让老乡过上好日子。</a:t>
            </a:r>
          </a:p>
          <a:p>
            <a:pPr marL="0" indent="0">
              <a:buNone/>
            </a:pPr>
            <a:r>
              <a:rPr lang="zh-CN" altLang="en-US" sz="2800">
                <a:solidFill>
                  <a:srgbClr val="FF0000"/>
                </a:solidFill>
              </a:rPr>
              <a:t>语序颠倒，“首次”与“四川”位置对调，“首次”修饰“针对”而非“四川”。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25" y="1412875"/>
            <a:ext cx="8229600" cy="4525963"/>
          </a:xfrm>
        </p:spPr>
        <p:txBody>
          <a:bodyPr anchor="t"/>
          <a:lstStyle/>
          <a:p>
            <a:pPr marL="0" indent="0">
              <a:buNone/>
            </a:pPr>
            <a:r>
              <a:rPr lang="en-US" altLang="zh-CN" sz="2800"/>
              <a:t>64</a:t>
            </a:r>
            <a:r>
              <a:rPr lang="zh-CN" altLang="en-US" sz="2800"/>
              <a:t>、这部小说中的“边缘人”是一个玩世不恭、富有破坏性却真实坦白的群体，人们面对这类形象时会引起深深的思索。</a:t>
            </a:r>
          </a:p>
          <a:p>
            <a:pPr marL="0" indent="0">
              <a:buNone/>
            </a:pPr>
            <a:r>
              <a:rPr lang="zh-CN" altLang="en-US" sz="2800">
                <a:solidFill>
                  <a:srgbClr val="FF0000"/>
                </a:solidFill>
              </a:rPr>
              <a:t>主客颠倒。应为“这类形象会引起人们深深的思索”。</a:t>
            </a:r>
          </a:p>
        </p:txBody>
      </p:sp>
      <p:pic>
        <p:nvPicPr>
          <p:cNvPr id="4" name="New picture"/>
          <p:cNvPicPr/>
          <p:nvPr/>
        </p:nvPicPr>
        <p:blipFill>
          <a:blip r:embed="rId2"/>
          <a:stretch>
            <a:fillRect/>
          </a:stretch>
        </p:blipFill>
        <p:spPr>
          <a:xfrm>
            <a:off x="11036300" y="122301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矩形 2"/>
          <p:cNvSpPr/>
          <p:nvPr/>
        </p:nvSpPr>
        <p:spPr>
          <a:xfrm>
            <a:off x="971550" y="1341438"/>
            <a:ext cx="7345363" cy="2835275"/>
          </a:xfrm>
          <a:prstGeom prst="rect">
            <a:avLst/>
          </a:prstGeom>
          <a:noFill/>
          <a:ln w="9525">
            <a:noFill/>
          </a:ln>
        </p:spPr>
        <p:txBody>
          <a:bodyPr anchor="t">
            <a:spAutoFit/>
          </a:bodyPr>
          <a:lstStyle/>
          <a:p>
            <a:r>
              <a:rPr lang="en-US" altLang="zh-CN" sz="3600" i="0">
                <a:latin typeface="黑体" panose="02010609060101010101" pitchFamily="1" charset="-122"/>
                <a:ea typeface="黑体" panose="02010609060101010101" pitchFamily="1" charset="-122"/>
              </a:rPr>
              <a:t>5</a:t>
            </a:r>
            <a:r>
              <a:rPr lang="zh-CN" altLang="en-US" sz="3600" i="0">
                <a:latin typeface="黑体" panose="02010609060101010101" pitchFamily="1" charset="-122"/>
                <a:ea typeface="黑体" panose="02010609060101010101" pitchFamily="1" charset="-122"/>
              </a:rPr>
              <a:t>、莫言的作品充满着“怀乡”“怨乡”的复杂情感，构建了独特的主观感觉世界，带有明显的“先锋”色彩，被归类为“寻根”文学作家。</a:t>
            </a:r>
            <a:endParaRPr lang="en-US" altLang="zh-CN" sz="3600" i="0">
              <a:latin typeface="黑体" panose="02010609060101010101" pitchFamily="1" charset="-122"/>
              <a:ea typeface="黑体" panose="02010609060101010101" pitchFamily="1" charset="-122"/>
            </a:endParaRPr>
          </a:p>
          <a:p>
            <a:r>
              <a:rPr lang="zh-CN" altLang="en-US" sz="3600" i="0">
                <a:solidFill>
                  <a:srgbClr val="FF0000"/>
                </a:solidFill>
                <a:latin typeface="楷体" panose="02010609060101010101" pitchFamily="1" charset="-122"/>
                <a:ea typeface="楷体" panose="02010609060101010101" pitchFamily="1" charset="-122"/>
              </a:rPr>
              <a:t>主语混乱，“被”前加“莫言”。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xEl>
                                              <p:pRg st="1" end="1"/>
                                            </p:txEl>
                                          </p:spTgt>
                                        </p:tgtEl>
                                        <p:attrNameLst>
                                          <p:attrName>style.visibility</p:attrName>
                                        </p:attrNameLst>
                                      </p:cBhvr>
                                      <p:to>
                                        <p:strVal val="visible"/>
                                      </p:to>
                                    </p:set>
                                    <p:anim calcmode="lin" valueType="num">
                                      <p:cBhvr>
                                        <p:cTn id="7" dur="1" fill="hold"/>
                                        <p:tgtEl>
                                          <p:spTgt spid="1024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矩形 3"/>
          <p:cNvSpPr/>
          <p:nvPr/>
        </p:nvSpPr>
        <p:spPr>
          <a:xfrm>
            <a:off x="1116013" y="1341438"/>
            <a:ext cx="7272337" cy="3505200"/>
          </a:xfrm>
          <a:prstGeom prst="rect">
            <a:avLst/>
          </a:prstGeom>
          <a:noFill/>
          <a:ln w="9525">
            <a:noFill/>
          </a:ln>
        </p:spPr>
        <p:txBody>
          <a:bodyPr anchor="t">
            <a:spAutoFit/>
          </a:bodyPr>
          <a:lstStyle/>
          <a:p>
            <a:r>
              <a:rPr lang="en-US" altLang="zh-CN" sz="3200" i="0">
                <a:latin typeface="黑体" panose="02010609060101010101" pitchFamily="1" charset="-122"/>
                <a:ea typeface="黑体" panose="02010609060101010101" pitchFamily="1" charset="-122"/>
              </a:rPr>
              <a:t>6</a:t>
            </a:r>
            <a:r>
              <a:rPr lang="zh-CN" altLang="en-US" sz="3200" i="0">
                <a:latin typeface="黑体" panose="02010609060101010101" pitchFamily="1" charset="-122"/>
                <a:ea typeface="黑体" panose="02010609060101010101" pitchFamily="1" charset="-122"/>
              </a:rPr>
              <a:t>、不仅韩剧</a:t>
            </a:r>
            <a:r>
              <a:rPr lang="en-US" altLang="zh-CN" sz="3200" i="0">
                <a:latin typeface="黑体" panose="02010609060101010101" pitchFamily="1" charset="-122"/>
                <a:ea typeface="黑体" panose="02010609060101010101" pitchFamily="1" charset="-122"/>
              </a:rPr>
              <a:t>《</a:t>
            </a:r>
            <a:r>
              <a:rPr lang="zh-CN" altLang="en-US" sz="3200" i="0">
                <a:latin typeface="黑体" panose="02010609060101010101" pitchFamily="1" charset="-122"/>
                <a:ea typeface="黑体" panose="02010609060101010101" pitchFamily="1" charset="-122"/>
              </a:rPr>
              <a:t>来自星星的你</a:t>
            </a:r>
            <a:r>
              <a:rPr lang="en-US" altLang="zh-CN" sz="3200" i="0">
                <a:latin typeface="黑体" panose="02010609060101010101" pitchFamily="1" charset="-122"/>
                <a:ea typeface="黑体" panose="02010609060101010101" pitchFamily="1" charset="-122"/>
              </a:rPr>
              <a:t>》</a:t>
            </a:r>
            <a:r>
              <a:rPr lang="zh-CN" altLang="en-US" sz="3200" i="0">
                <a:latin typeface="黑体" panose="02010609060101010101" pitchFamily="1" charset="-122"/>
                <a:ea typeface="黑体" panose="02010609060101010101" pitchFamily="1" charset="-122"/>
              </a:rPr>
              <a:t>有爱情的美好，有穿越时空的奇思妙想，也有诚实守信、谦恭礼让的传统美德，而且充满了时尚文化元素，给中国观众留下了深刻印象。</a:t>
            </a:r>
            <a:endParaRPr lang="en-US" altLang="zh-CN" sz="3200" i="0">
              <a:latin typeface="黑体" panose="02010609060101010101" pitchFamily="1" charset="-122"/>
              <a:ea typeface="黑体" panose="02010609060101010101" pitchFamily="1" charset="-122"/>
            </a:endParaRPr>
          </a:p>
          <a:p>
            <a:r>
              <a:rPr lang="zh-CN" altLang="en-US" sz="3200" i="0">
                <a:solidFill>
                  <a:srgbClr val="FF0000"/>
                </a:solidFill>
                <a:latin typeface="楷体" panose="02010609060101010101" pitchFamily="1" charset="-122"/>
                <a:ea typeface="楷体" panose="02010609060101010101" pitchFamily="1" charset="-122"/>
              </a:rPr>
              <a:t>语序不当，“不仅”放在“</a:t>
            </a:r>
            <a:r>
              <a:rPr lang="en-US" altLang="zh-CN" sz="3200" i="0">
                <a:solidFill>
                  <a:srgbClr val="FF0000"/>
                </a:solidFill>
                <a:latin typeface="楷体" panose="02010609060101010101" pitchFamily="1" charset="-122"/>
                <a:ea typeface="楷体" panose="02010609060101010101" pitchFamily="1" charset="-122"/>
              </a:rPr>
              <a:t>《</a:t>
            </a:r>
            <a:r>
              <a:rPr lang="zh-CN" altLang="en-US" sz="3200" i="0">
                <a:solidFill>
                  <a:srgbClr val="FF0000"/>
                </a:solidFill>
                <a:latin typeface="楷体" panose="02010609060101010101" pitchFamily="1" charset="-122"/>
                <a:ea typeface="楷体" panose="02010609060101010101" pitchFamily="1" charset="-122"/>
              </a:rPr>
              <a:t>来自星星的你</a:t>
            </a:r>
            <a:r>
              <a:rPr lang="en-US" altLang="zh-CN" sz="3200" i="0">
                <a:solidFill>
                  <a:srgbClr val="FF0000"/>
                </a:solidFill>
                <a:latin typeface="楷体" panose="02010609060101010101" pitchFamily="1" charset="-122"/>
                <a:ea typeface="楷体" panose="02010609060101010101" pitchFamily="1" charset="-122"/>
              </a:rPr>
              <a:t>》</a:t>
            </a:r>
            <a:r>
              <a:rPr lang="zh-CN" altLang="en-US" sz="3200" i="0">
                <a:solidFill>
                  <a:srgbClr val="FF0000"/>
                </a:solidFill>
                <a:latin typeface="楷体" panose="02010609060101010101" pitchFamily="1" charset="-122"/>
                <a:ea typeface="楷体" panose="02010609060101010101" pitchFamily="1" charset="-122"/>
              </a:rPr>
              <a:t>”的后面。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xEl>
                                              <p:pRg st="1" end="1"/>
                                            </p:txEl>
                                          </p:spTgt>
                                        </p:tgtEl>
                                        <p:attrNameLst>
                                          <p:attrName>style.visibility</p:attrName>
                                        </p:attrNameLst>
                                      </p:cBhvr>
                                      <p:to>
                                        <p:strVal val="visible"/>
                                      </p:to>
                                    </p:set>
                                    <p:anim calcmode="lin" valueType="num">
                                      <p:cBhvr>
                                        <p:cTn id="7" dur="1" fill="hold"/>
                                        <p:tgtEl>
                                          <p:spTgt spid="11266">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矩形 3"/>
          <p:cNvSpPr/>
          <p:nvPr/>
        </p:nvSpPr>
        <p:spPr>
          <a:xfrm>
            <a:off x="971550" y="1268413"/>
            <a:ext cx="7200900" cy="3048000"/>
          </a:xfrm>
          <a:prstGeom prst="rect">
            <a:avLst/>
          </a:prstGeom>
          <a:noFill/>
          <a:ln w="9525">
            <a:noFill/>
          </a:ln>
        </p:spPr>
        <p:txBody>
          <a:bodyPr anchor="t">
            <a:spAutoFit/>
          </a:bodyPr>
          <a:lstStyle/>
          <a:p>
            <a:r>
              <a:rPr lang="en-US" altLang="zh-CN" sz="3200" b="0" i="0">
                <a:latin typeface="黑体" panose="02010609060101010101" pitchFamily="1" charset="-122"/>
                <a:ea typeface="黑体" panose="02010609060101010101" pitchFamily="1" charset="-122"/>
              </a:rPr>
              <a:t>7</a:t>
            </a:r>
            <a:r>
              <a:rPr lang="zh-CN" altLang="en-US" sz="3200" b="0" i="0">
                <a:latin typeface="黑体" panose="02010609060101010101" pitchFamily="1" charset="-122"/>
                <a:ea typeface="黑体" panose="02010609060101010101" pitchFamily="1" charset="-122"/>
              </a:rPr>
              <a:t>、“余额宝”是一项由国内第三方支付平台“支付宝”打造的全新的余额增值服务，这类产品兴起的根本原因是与利率没有市场化、存在较大的存款差价有莫大关系。</a:t>
            </a:r>
            <a:endParaRPr lang="en-US" altLang="zh-CN" sz="3200" b="0" i="0">
              <a:latin typeface="黑体" panose="02010609060101010101" pitchFamily="1" charset="-122"/>
              <a:ea typeface="黑体" panose="02010609060101010101" pitchFamily="1" charset="-122"/>
            </a:endParaRPr>
          </a:p>
          <a:p>
            <a:r>
              <a:rPr lang="zh-CN" altLang="en-US" sz="3200" i="0">
                <a:solidFill>
                  <a:srgbClr val="FF0000"/>
                </a:solidFill>
                <a:latin typeface="楷体" panose="02010609060101010101" pitchFamily="1" charset="-122"/>
                <a:ea typeface="楷体" panose="02010609060101010101" pitchFamily="1" charset="-122"/>
              </a:rPr>
              <a:t>句式杂糅，将“有莫大关系”删去。</a:t>
            </a:r>
            <a:endParaRPr lang="zh-CN" altLang="en-US" sz="3200">
              <a:solidFill>
                <a:srgbClr val="FF0000"/>
              </a:solidFill>
              <a:latin typeface="楷体" panose="02010609060101010101" pitchFamily="1" charset="-122"/>
              <a:ea typeface="楷体" panose="0201060906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xEl>
                                              <p:pRg st="1" end="1"/>
                                            </p:txEl>
                                          </p:spTgt>
                                        </p:tgtEl>
                                        <p:attrNameLst>
                                          <p:attrName>style.visibility</p:attrName>
                                        </p:attrNameLst>
                                      </p:cBhvr>
                                      <p:to>
                                        <p:strVal val="visible"/>
                                      </p:to>
                                    </p:set>
                                    <p:anim calcmode="lin" valueType="num">
                                      <p:cBhvr>
                                        <p:cTn id="7" dur="1" fill="hold"/>
                                        <p:tgtEl>
                                          <p:spTgt spid="12290">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矩形 4"/>
          <p:cNvSpPr/>
          <p:nvPr/>
        </p:nvSpPr>
        <p:spPr>
          <a:xfrm>
            <a:off x="827088" y="1052513"/>
            <a:ext cx="7632700" cy="3992562"/>
          </a:xfrm>
          <a:prstGeom prst="rect">
            <a:avLst/>
          </a:prstGeom>
          <a:noFill/>
          <a:ln w="9525">
            <a:noFill/>
          </a:ln>
        </p:spPr>
        <p:txBody>
          <a:bodyPr anchor="t">
            <a:spAutoFit/>
          </a:bodyPr>
          <a:lstStyle/>
          <a:p>
            <a:r>
              <a:rPr lang="en-US" altLang="zh-CN" sz="3200" i="0">
                <a:latin typeface="黑体" panose="02010609060101010101" pitchFamily="1" charset="-122"/>
                <a:ea typeface="黑体" panose="02010609060101010101" pitchFamily="1" charset="-122"/>
              </a:rPr>
              <a:t>8</a:t>
            </a:r>
            <a:r>
              <a:rPr lang="zh-CN" altLang="en-US" sz="3200" i="0">
                <a:latin typeface="黑体" panose="02010609060101010101" pitchFamily="1" charset="-122"/>
                <a:ea typeface="黑体" panose="02010609060101010101" pitchFamily="1" charset="-122"/>
              </a:rPr>
              <a:t>、中国房地产将呈现中速增长常态，进入白银时代，政策和市场都将迎来根本变化，人们期待</a:t>
            </a:r>
            <a:r>
              <a:rPr lang="en-US" altLang="zh-CN" sz="3200" i="0">
                <a:latin typeface="黑体" panose="02010609060101010101" pitchFamily="1" charset="-122"/>
                <a:ea typeface="黑体" panose="02010609060101010101" pitchFamily="1" charset="-122"/>
              </a:rPr>
              <a:t>2015</a:t>
            </a:r>
            <a:r>
              <a:rPr lang="zh-CN" altLang="en-US" sz="3200" i="0">
                <a:latin typeface="黑体" panose="02010609060101010101" pitchFamily="1" charset="-122"/>
                <a:ea typeface="黑体" panose="02010609060101010101" pitchFamily="1" charset="-122"/>
              </a:rPr>
              <a:t>年被看做中国房地产的转型元年。</a:t>
            </a:r>
            <a:endParaRPr lang="en-US" altLang="zh-CN" sz="3200" i="0">
              <a:latin typeface="黑体" panose="02010609060101010101" pitchFamily="1" charset="-122"/>
              <a:ea typeface="黑体" panose="02010609060101010101" pitchFamily="1" charset="-122"/>
            </a:endParaRPr>
          </a:p>
          <a:p>
            <a:r>
              <a:rPr lang="zh-CN" altLang="en-US" sz="3200" i="0">
                <a:solidFill>
                  <a:srgbClr val="FF0000"/>
                </a:solidFill>
                <a:latin typeface="楷体" panose="02010609060101010101" pitchFamily="1" charset="-122"/>
                <a:ea typeface="楷体" panose="02010609060101010101" pitchFamily="1" charset="-122"/>
              </a:rPr>
              <a:t>句式杂糅，将“人们期待</a:t>
            </a:r>
            <a:r>
              <a:rPr lang="en-US" altLang="zh-CN" sz="3200" i="0">
                <a:solidFill>
                  <a:srgbClr val="FF0000"/>
                </a:solidFill>
                <a:latin typeface="楷体" panose="02010609060101010101" pitchFamily="1" charset="-122"/>
                <a:ea typeface="楷体" panose="02010609060101010101" pitchFamily="1" charset="-122"/>
              </a:rPr>
              <a:t>2015</a:t>
            </a:r>
            <a:r>
              <a:rPr lang="zh-CN" altLang="en-US" sz="3200" i="0">
                <a:solidFill>
                  <a:srgbClr val="FF0000"/>
                </a:solidFill>
                <a:latin typeface="楷体" panose="02010609060101010101" pitchFamily="1" charset="-122"/>
                <a:ea typeface="楷体" panose="02010609060101010101" pitchFamily="1" charset="-122"/>
              </a:rPr>
              <a:t>是中国房地产的转型元年”和“</a:t>
            </a:r>
            <a:r>
              <a:rPr lang="en-US" altLang="zh-CN" sz="3200" i="0">
                <a:solidFill>
                  <a:srgbClr val="FF0000"/>
                </a:solidFill>
                <a:latin typeface="楷体" panose="02010609060101010101" pitchFamily="1" charset="-122"/>
                <a:ea typeface="楷体" panose="02010609060101010101" pitchFamily="1" charset="-122"/>
              </a:rPr>
              <a:t>2015</a:t>
            </a:r>
            <a:r>
              <a:rPr lang="zh-CN" altLang="en-US" sz="3200" i="0">
                <a:solidFill>
                  <a:srgbClr val="FF0000"/>
                </a:solidFill>
                <a:latin typeface="楷体" panose="02010609060101010101" pitchFamily="1" charset="-122"/>
                <a:ea typeface="楷体" panose="02010609060101010101" pitchFamily="1" charset="-122"/>
              </a:rPr>
              <a:t>被人们看做是中国房地产的转型元年”杂糅，把“被看做”换成“是”。</a:t>
            </a:r>
            <a:endParaRPr lang="zh-CN" altLang="en-US" sz="3200">
              <a:solidFill>
                <a:srgbClr val="FF0000"/>
              </a:solidFill>
              <a:latin typeface="楷体" panose="02010609060101010101" pitchFamily="1" charset="-122"/>
              <a:ea typeface="楷体" panose="0201060906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3314">
                                            <p:txEl>
                                              <p:pRg st="1" end="1"/>
                                            </p:txEl>
                                          </p:spTgt>
                                        </p:tgtEl>
                                        <p:attrNameLst>
                                          <p:attrName>style.visibility</p:attrName>
                                        </p:attrNameLst>
                                      </p:cBhvr>
                                      <p:to>
                                        <p:strVal val="visible"/>
                                      </p:to>
                                    </p:set>
                                    <p:anim to="" calcmode="lin" valueType="num">
                                      <p:cBhvr>
                                        <p:cTn id="7" dur="1" fill="hold"/>
                                        <p:tgtEl>
                                          <p:spTgt spid="13314">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heme/theme1.xml><?xml version="1.0" encoding="utf-8"?>
<a:theme xmlns:a="http://schemas.openxmlformats.org/drawingml/2006/main" name="演示设计">
  <a:themeElements>
    <a:clrScheme name="">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6C5DC"/>
      </a:accent5>
      <a:accent6>
        <a:srgbClr val="254C74"/>
      </a:accent6>
      <a:hlink>
        <a:srgbClr val="002850"/>
      </a:hlink>
      <a:folHlink>
        <a:srgbClr val="66B2FE"/>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6C5DC"/>
        </a:accent5>
        <a:accent6>
          <a:srgbClr val="254C74"/>
        </a:accent6>
        <a:hlink>
          <a:srgbClr val="002850"/>
        </a:hlink>
        <a:folHlink>
          <a:srgbClr val="66B2F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演示设计1">
  <a:themeElements>
    <a:clrScheme name="">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6C5DC"/>
      </a:accent5>
      <a:accent6>
        <a:srgbClr val="254C74"/>
      </a:accent6>
      <a:hlink>
        <a:srgbClr val="002850"/>
      </a:hlink>
      <a:folHlink>
        <a:srgbClr val="2A94FE"/>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6C5DC"/>
        </a:accent5>
        <a:accent6>
          <a:srgbClr val="254C74"/>
        </a:accent6>
        <a:hlink>
          <a:srgbClr val="002850"/>
        </a:hlink>
        <a:folHlink>
          <a:srgbClr val="2A94F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1_演示设计">
  <a:themeElements>
    <a:clrScheme name="">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6C5DC"/>
      </a:accent5>
      <a:accent6>
        <a:srgbClr val="254C74"/>
      </a:accent6>
      <a:hlink>
        <a:srgbClr val="002850"/>
      </a:hlink>
      <a:folHlink>
        <a:srgbClr val="66B2FE"/>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6C5DC"/>
        </a:accent5>
        <a:accent6>
          <a:srgbClr val="254C74"/>
        </a:accent6>
        <a:hlink>
          <a:srgbClr val="002850"/>
        </a:hlink>
        <a:folHlink>
          <a:srgbClr val="66B2F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2606</Words>
  <Application>Microsoft Office PowerPoint</Application>
  <PresentationFormat>全屏显示(4:3)</PresentationFormat>
  <Paragraphs>110</Paragraphs>
  <Slides>52</Slides>
  <Notes>0</Notes>
  <HiddenSlides>0</HiddenSlides>
  <MMClips>0</MMClips>
  <ScaleCrop>false</ScaleCrop>
  <HeadingPairs>
    <vt:vector size="4" baseType="variant">
      <vt:variant>
        <vt:lpstr>主题</vt:lpstr>
      </vt:variant>
      <vt:variant>
        <vt:i4>3</vt:i4>
      </vt:variant>
      <vt:variant>
        <vt:lpstr>幻灯片标题</vt:lpstr>
      </vt:variant>
      <vt:variant>
        <vt:i4>52</vt:i4>
      </vt:variant>
    </vt:vector>
  </HeadingPairs>
  <TitlesOfParts>
    <vt:vector size="55" baseType="lpstr">
      <vt:lpstr>演示设计</vt:lpstr>
      <vt:lpstr>演示设计1</vt:lpstr>
      <vt:lpstr>1_演示设计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2020-10-26T22:07:51Z</cp:lastPrinted>
  <dcterms:created xsi:type="dcterms:W3CDTF">2020-10-26T22:07:51Z</dcterms:created>
  <dcterms:modified xsi:type="dcterms:W3CDTF">2020-11-26T07:53:00Z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