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autoCompressPictures="0">
  <p:sldMasterIdLst>
    <p:sldMasterId id="2147483648" r:id="rId1"/>
  </p:sldMasterIdLst>
  <p:sldIdLst>
    <p:sldId id="256" r:id="rId2"/>
    <p:sldId id="279" r:id="rId3"/>
    <p:sldId id="259" r:id="rId4"/>
    <p:sldId id="280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3" r:id="rId14"/>
    <p:sldId id="294" r:id="rId15"/>
    <p:sldId id="295" r:id="rId16"/>
    <p:sldId id="290" r:id="rId17"/>
    <p:sldId id="298" r:id="rId18"/>
    <p:sldId id="301" r:id="rId19"/>
    <p:sldId id="302" r:id="rId20"/>
    <p:sldId id="303" r:id="rId21"/>
    <p:sldId id="304" r:id="rId22"/>
    <p:sldId id="291" r:id="rId23"/>
    <p:sldId id="292" r:id="rId24"/>
    <p:sldId id="310" r:id="rId25"/>
    <p:sldId id="311" r:id="rId26"/>
    <p:sldId id="312" r:id="rId27"/>
    <p:sldId id="313" r:id="rId28"/>
    <p:sldId id="314" r:id="rId29"/>
    <p:sldId id="274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5"/>
    <p:restoredTop sz="94674"/>
  </p:normalViewPr>
  <p:slideViewPr>
    <p:cSldViewPr snapToGrid="0" snapToObjects="1" showGuides="1">
      <p:cViewPr>
        <p:scale>
          <a:sx n="99" d="100"/>
          <a:sy n="99" d="100"/>
        </p:scale>
        <p:origin x="-24" y="384"/>
      </p:cViewPr>
      <p:guideLst>
        <p:guide orient="horz" pos="2176"/>
        <p:guide pos="380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9086AB2-A53F-FB41-A519-C023187B8A9A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7BC1A84-E289-E444-9F7C-E28F8472E360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" b="31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2795953" y="2180492"/>
            <a:ext cx="6600093" cy="249701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梯形 6"/>
          <p:cNvSpPr/>
          <p:nvPr/>
        </p:nvSpPr>
        <p:spPr>
          <a:xfrm flipV="1">
            <a:off x="5064209" y="2180491"/>
            <a:ext cx="2063583" cy="269631"/>
          </a:xfrm>
          <a:prstGeom prst="trapezoid">
            <a:avLst>
              <a:gd name="adj" fmla="val 64488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79400" dist="76200" dir="5400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19425" y="3018790"/>
            <a:ext cx="61531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4800">
                <a:latin typeface="Heiti SC Light" charset="-122"/>
                <a:ea typeface="Heiti SC Light" charset="-122"/>
                <a:cs typeface="Heiti SC Light" charset="-122"/>
              </a:rPr>
              <a:t>专题一：议论文结构</a:t>
            </a:r>
            <a:endParaRPr kumimoji="1" lang="zh-CN" altLang="en-US" sz="4800">
              <a:latin typeface="Heiti SC Light" charset="-122"/>
              <a:ea typeface="Heiti SC Light" charset="-122"/>
              <a:cs typeface="Heiti SC Light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54821" y="3982763"/>
            <a:ext cx="5289371" cy="450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30000"/>
              </a:lnSpc>
            </a:pPr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Heiti SC Light" charset="-122"/>
                <a:ea typeface="Heiti SC Light" charset="-122"/>
                <a:cs typeface="Heiti SC Light" charset="-122"/>
              </a:rPr>
              <a:t>2022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Heiti SC Light" charset="-122"/>
                <a:ea typeface="Heiti SC Light" charset="-122"/>
                <a:cs typeface="Heiti SC Light" charset="-122"/>
              </a:rPr>
              <a:t>年高考语文作文复习</a:t>
            </a:r>
            <a:endParaRPr lang="zh-CN" altLang="en-US" smtClean="0">
              <a:solidFill>
                <a:schemeClr val="tx1">
                  <a:lumMod val="65000"/>
                  <a:lumOff val="35000"/>
                </a:schemeClr>
              </a:solidFill>
              <a:latin typeface="Heiti SC Light" charset="-122"/>
              <a:ea typeface="Heiti SC Light" charset="-122"/>
              <a:cs typeface="Heiti SC Light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Text Box 3"/>
          <p:cNvSpPr txBox="1"/>
          <p:nvPr/>
        </p:nvSpPr>
        <p:spPr>
          <a:xfrm>
            <a:off x="1149351" y="357188"/>
            <a:ext cx="10707687" cy="64312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u="none">
                <a:solidFill>
                  <a:srgbClr val="0033CC"/>
                </a:solidFill>
                <a:latin typeface="Arial" panose="020b0604020202020204" pitchFamily="34" charset="0"/>
                <a:ea typeface="华文中宋" pitchFamily="2" charset="-122"/>
              </a:rPr>
              <a:t>角度一：是什么？</a:t>
            </a:r>
            <a:endParaRPr lang="en-US" altLang="zh-CN" sz="4000" u="none">
              <a:solidFill>
                <a:srgbClr val="0033CC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r>
              <a:rPr lang="en-US" altLang="zh-CN" sz="3200" u="none">
                <a:solidFill>
                  <a:srgbClr val="00B0F0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一是就其</a:t>
            </a:r>
            <a:r>
              <a:rPr lang="zh-CN" altLang="en-US" sz="4000" u="none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内涵(本质属性、内容)</a:t>
            </a: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而言。如话题</a:t>
            </a:r>
            <a:r>
              <a:rPr lang="zh-CN" altLang="en-US" sz="3200" u="none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愿景</a:t>
            </a:r>
            <a:r>
              <a:rPr lang="en-US" altLang="zh-CN" sz="3200" u="none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可以按如下这样分解：</a:t>
            </a:r>
            <a:endParaRPr lang="zh-CN" altLang="en-US" sz="32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(1)愿景的内涵是什么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①愿景是对人生未来状态的一种期待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②愿景是对事业发展前景的一种向往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③愿景是对社会历史发展的一种憧憬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    二是就其</a:t>
            </a:r>
            <a:r>
              <a:rPr lang="zh-CN" altLang="en-US" sz="4000" u="none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外延(范围)</a:t>
            </a: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而述。如辽宁高考话题</a:t>
            </a:r>
            <a:r>
              <a:rPr lang="zh-CN" altLang="en-US" sz="3200" u="none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肩膀</a:t>
            </a:r>
            <a:r>
              <a:rPr lang="zh-CN" altLang="en-US" sz="3200" u="none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可扩展为三个分论点：</a:t>
            </a:r>
            <a:endParaRPr lang="zh-CN" altLang="en-US" sz="32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(2)愿景的外延是什么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①愿景是普通人的人生追求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②愿景是企业家的发展蓝图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③愿景是政治家的社会理想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9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2">
                                            <p:txEl>
                                              <p:charRg st="9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5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62">
                                            <p:txEl>
                                              <p:charRg st="5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362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62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62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102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362">
                                            <p:txEl>
                                              <p:charRg st="102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137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62">
                                            <p:txEl>
                                              <p:charRg st="137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362">
                                            <p:txEl>
                                              <p:char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362">
                                            <p:txEl>
                                              <p:pRg st="1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362">
                                            <p:txEl>
                                              <p:char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Text Box 2"/>
          <p:cNvSpPr txBox="1"/>
          <p:nvPr/>
        </p:nvSpPr>
        <p:spPr>
          <a:xfrm>
            <a:off x="965201" y="285750"/>
            <a:ext cx="10440987" cy="37230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u="none">
                <a:solidFill>
                  <a:srgbClr val="0033CC"/>
                </a:solidFill>
                <a:latin typeface="Arial" panose="020b0604020202020204" pitchFamily="34" charset="0"/>
                <a:ea typeface="华文中宋" pitchFamily="2" charset="-122"/>
              </a:rPr>
              <a:t>角度二：为什么？</a:t>
            </a:r>
            <a:r>
              <a:rPr lang="en-US" altLang="zh-CN" sz="4000" u="none">
                <a:solidFill>
                  <a:srgbClr val="0033CC"/>
                </a:solidFill>
                <a:latin typeface="Arial" panose="020b0604020202020204" pitchFamily="34" charset="0"/>
                <a:ea typeface="华文中宋" pitchFamily="2" charset="-122"/>
              </a:rPr>
              <a:t>(</a:t>
            </a:r>
            <a:r>
              <a:rPr lang="zh-CN" altLang="en-US" sz="4000" u="none">
                <a:solidFill>
                  <a:srgbClr val="0033CC"/>
                </a:solidFill>
                <a:latin typeface="Arial" panose="020b0604020202020204" pitchFamily="34" charset="0"/>
                <a:ea typeface="华文中宋" pitchFamily="2" charset="-122"/>
              </a:rPr>
              <a:t>作用、意义</a:t>
            </a:r>
            <a:r>
              <a:rPr lang="en-US" altLang="zh-CN" sz="4000" u="none">
                <a:solidFill>
                  <a:srgbClr val="0033CC"/>
                </a:solidFill>
                <a:latin typeface="Arial" panose="020b0604020202020204" pitchFamily="34" charset="0"/>
                <a:ea typeface="华文中宋" pitchFamily="2" charset="-122"/>
              </a:rPr>
              <a:t>)</a:t>
            </a:r>
            <a:endParaRPr lang="en-US" altLang="zh-CN" sz="4000" u="none">
              <a:solidFill>
                <a:srgbClr val="0033CC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u="none"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以“人要有意气”为论点展开构思</a:t>
            </a:r>
            <a:r>
              <a:rPr lang="zh-CN" altLang="en-US" sz="3200" u="none">
                <a:latin typeface="华文中宋" pitchFamily="2" charset="-122"/>
                <a:ea typeface="华文中宋" pitchFamily="2" charset="-122"/>
              </a:rPr>
              <a:t>：</a:t>
            </a:r>
            <a:endParaRPr lang="en-US" altLang="zh-CN" sz="3200" u="none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2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①人有意气才能有豁达的胸襟；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②人有意气才能摧不垮，压不倒；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③人有意气才能千古留名，流芳百世。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u="none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1" name="矩形 6"/>
          <p:cNvSpPr/>
          <p:nvPr/>
        </p:nvSpPr>
        <p:spPr>
          <a:xfrm>
            <a:off x="874713" y="3454400"/>
            <a:ext cx="10172700" cy="22453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u="none">
                <a:latin typeface="黑体" panose="02010609060101010101" pitchFamily="2" charset="-122"/>
                <a:ea typeface="黑体" panose="02010609060101010101" pitchFamily="2" charset="-122"/>
              </a:rPr>
              <a:t>  以“贫困也是一笔财富”为题进行设计：</a:t>
            </a:r>
            <a:endParaRPr lang="zh-CN" altLang="en-US" sz="28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   </a:t>
            </a:r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①贫困可催有志者奋发图强，改变命运，穷则思变；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②贫困可以培养人的意志和毅力；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③贫困能增长人的能力，人的许多能力是在困境中锻炼出来的。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uiExpand="1" build="allAtOnce"/>
      <p:bldP spid="17411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Text Box 2"/>
          <p:cNvSpPr txBox="1"/>
          <p:nvPr/>
        </p:nvSpPr>
        <p:spPr>
          <a:xfrm>
            <a:off x="1144588" y="357188"/>
            <a:ext cx="11042650" cy="14452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u="none">
                <a:solidFill>
                  <a:srgbClr val="0033CC"/>
                </a:solidFill>
                <a:latin typeface="Arial" panose="020b0604020202020204" pitchFamily="34" charset="0"/>
                <a:ea typeface="华文中宋" pitchFamily="2" charset="-122"/>
              </a:rPr>
              <a:t>角度三：怎么办？</a:t>
            </a:r>
            <a:endParaRPr lang="en-US" altLang="zh-CN" sz="4000" u="none">
              <a:solidFill>
                <a:srgbClr val="0033CC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以“坚持就是胜利”为中心论点</a:t>
            </a:r>
            <a:r>
              <a:rPr lang="zh-CN" altLang="en-US" sz="3200" u="none">
                <a:latin typeface="华文中宋" pitchFamily="2" charset="-122"/>
                <a:ea typeface="华文中宋" pitchFamily="2" charset="-122"/>
              </a:rPr>
              <a:t>展开构思</a:t>
            </a:r>
            <a:endParaRPr lang="zh-CN" altLang="en-US" sz="3200" u="none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5" name="Text Box 4"/>
          <p:cNvSpPr txBox="1"/>
          <p:nvPr/>
        </p:nvSpPr>
        <p:spPr>
          <a:xfrm>
            <a:off x="2195513" y="1773238"/>
            <a:ext cx="6931025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①坚持需要韧性； 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②坚持需要不坠之志；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③坚持需要耐得住寂寞的孤独。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6" name="矩形 6"/>
          <p:cNvSpPr/>
          <p:nvPr/>
        </p:nvSpPr>
        <p:spPr>
          <a:xfrm>
            <a:off x="1196976" y="3284538"/>
            <a:ext cx="10172700" cy="1938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如话题</a:t>
            </a:r>
            <a:r>
              <a:rPr lang="zh-CN" altLang="en-US" sz="3200" u="none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人生的加减法</a:t>
            </a:r>
            <a:r>
              <a:rPr lang="zh-CN" altLang="en-US" sz="3200" u="none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可以提出：</a:t>
            </a:r>
            <a:endParaRPr lang="en-US" altLang="zh-CN" sz="32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32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①面对人生的加减，要携一颗淡然之心；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②面对人生的加减，要加一点自然的清逸野气；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③面对人生的加减，贵在坚持自我。</a:t>
            </a:r>
            <a:endParaRPr lang="zh-CN" altLang="en-US" sz="28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uiExpand="1" build="allAtOnce"/>
      <p:bldP spid="18436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Text Box 2"/>
          <p:cNvSpPr txBox="1"/>
          <p:nvPr/>
        </p:nvSpPr>
        <p:spPr>
          <a:xfrm>
            <a:off x="512128" y="184468"/>
            <a:ext cx="11042650" cy="1322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并列式范文</a:t>
            </a:r>
            <a:r>
              <a:rPr lang="zh-CN" altLang="en-US" sz="3200">
                <a:ea typeface="黑体" panose="02010609060101010101" pitchFamily="2" charset="-122"/>
                <a:sym typeface="+mn-ea"/>
              </a:rPr>
              <a:t>《人生？美!》</a:t>
            </a:r>
            <a:endParaRPr lang="zh-CN" altLang="en-US" sz="3200" u="none"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u="none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6" name="矩形 6"/>
          <p:cNvSpPr/>
          <p:nvPr/>
        </p:nvSpPr>
        <p:spPr>
          <a:xfrm>
            <a:off x="636270" y="941070"/>
            <a:ext cx="1110107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u="none">
                <a:ea typeface="黑体" panose="02010609060101010101" pitchFamily="2" charset="-122"/>
              </a:rPr>
              <a:t>     </a:t>
            </a:r>
            <a:r>
              <a:rPr lang="zh-CN" altLang="en-US" sz="3200" u="none">
                <a:ea typeface="黑体" panose="02010609060101010101" pitchFamily="2" charset="-122"/>
              </a:rPr>
              <a:t>有人说，人生是一首曲子，它婉转悠扬，所以它是美的;有人说，人生是一本书，它丰富多彩，所以它是美的;也有人说，人生是一条路，它蜿蜒曲折，所以它是美 的。但无论人们在人生中体验的是优美的旋律，还是深奥的哲理，或者是向前的快感，归根到底都在诉说着同一个道理：人生是美的。(总说开头，引起下文三段分说)</a:t>
            </a:r>
            <a:endParaRPr lang="zh-CN" altLang="en-US" sz="3200" u="none">
              <a:ea typeface="黑体" panose="02010609060101010101" pitchFamily="2" charset="-122"/>
            </a:endParaRPr>
          </a:p>
          <a:p>
            <a:r>
              <a:rPr lang="en-US" altLang="zh-CN" sz="3200" u="none">
                <a:ea typeface="黑体" panose="02010609060101010101" pitchFamily="2" charset="-122"/>
              </a:rPr>
              <a:t>    </a:t>
            </a:r>
            <a:r>
              <a:rPr lang="zh-CN" altLang="en-US" sz="3200" u="none">
                <a:solidFill>
                  <a:srgbClr val="FF0000"/>
                </a:solidFill>
                <a:ea typeface="黑体" panose="02010609060101010101" pitchFamily="2" charset="-122"/>
              </a:rPr>
              <a:t>人生美在平凡。</a:t>
            </a:r>
            <a:r>
              <a:rPr lang="zh-CN" altLang="en-US" sz="3200" u="none">
                <a:ea typeface="黑体" panose="02010609060101010101" pitchFamily="2" charset="-122"/>
              </a:rPr>
              <a:t>人的一生不必追求更多的功名利禄，只要活得平凡，淡泊一些，自然能体验人生的各种美好。在平凡的人生中，我们可以领略“采菊东篱下，悠然见南 山”的闲情雅致，可以感受“小桥流水人家”的恬淡宁静，可以体会“林花谢了春红，太匆匆”的失意无奈。平平凡凡才是美。</a:t>
            </a:r>
            <a:endParaRPr lang="zh-CN" altLang="en-US" sz="3200" u="none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43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6" name="矩形 6"/>
          <p:cNvSpPr/>
          <p:nvPr/>
        </p:nvSpPr>
        <p:spPr>
          <a:xfrm>
            <a:off x="329565" y="182880"/>
            <a:ext cx="1151255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u="none">
                <a:ea typeface="黑体" panose="02010609060101010101" pitchFamily="2" charset="-122"/>
              </a:rPr>
              <a:t>  </a:t>
            </a:r>
            <a:r>
              <a:rPr lang="en-US" altLang="zh-CN" sz="3200" u="none">
                <a:solidFill>
                  <a:srgbClr val="FF0000"/>
                </a:solidFill>
                <a:ea typeface="黑体" panose="02010609060101010101" pitchFamily="2" charset="-122"/>
              </a:rPr>
              <a:t>   </a:t>
            </a:r>
            <a:r>
              <a:rPr lang="zh-CN" altLang="en-US" sz="3200" u="none">
                <a:solidFill>
                  <a:srgbClr val="FF0000"/>
                </a:solidFill>
                <a:ea typeface="黑体" panose="02010609060101010101" pitchFamily="2" charset="-122"/>
              </a:rPr>
              <a:t>人生美在抗争、拼搏的过程。</a:t>
            </a:r>
            <a:r>
              <a:rPr lang="zh-CN" altLang="en-US" sz="3200" u="none">
                <a:ea typeface="黑体" panose="02010609060101010101" pitchFamily="2" charset="-122"/>
              </a:rPr>
              <a:t>人从呱呱坠地到有所作为，都在抗争、拼搏着，在儿时，我们努力拼搏，在学习上不懈努力，总是向着更高的目标前进。青年时，我们意 气风发地工作在各条战线上，那里有我们的汗水和足迹。在拼搏中，在抗争中，我们“鹰击长空”，我们“气吞万里如虎”，我们如痴如醉!</a:t>
            </a:r>
            <a:endParaRPr lang="zh-CN" altLang="en-US" sz="3200" u="none">
              <a:ea typeface="黑体" panose="02010609060101010101" pitchFamily="2" charset="-122"/>
            </a:endParaRPr>
          </a:p>
          <a:p>
            <a:r>
              <a:rPr lang="en-US" altLang="zh-CN" sz="3200" u="none">
                <a:ea typeface="黑体" panose="02010609060101010101" pitchFamily="2" charset="-122"/>
              </a:rPr>
              <a:t>     </a:t>
            </a:r>
            <a:r>
              <a:rPr lang="zh-CN" altLang="en-US" sz="3200" u="none">
                <a:solidFill>
                  <a:srgbClr val="FF0000"/>
                </a:solidFill>
                <a:ea typeface="黑体" panose="02010609060101010101" pitchFamily="2" charset="-122"/>
              </a:rPr>
              <a:t>人生美在坦然面对平凡而真实的结局。</a:t>
            </a:r>
            <a:r>
              <a:rPr lang="zh-CN" altLang="en-US" sz="3200" u="none">
                <a:ea typeface="黑体" panose="02010609060101010101" pitchFamily="2" charset="-122"/>
              </a:rPr>
              <a:t>过程往往是伟大的，而结局则有时难免悲哀。人们朝着自己的目标奋斗，希望有朝一日能成为当初没想到的那般伟大，那般成 功，然而到头来却只能面对接受朴素而平凡的“我”，我们不禁悲哀，这时我们只要坦然面对，心中必会多一份欣喜，意识到自己曾经毕竟为此而奋斗过，并没有虚 度年华，这时，在人生的坦然中你会抛出一句：“忘记今生无悔!”</a:t>
            </a:r>
            <a:endParaRPr lang="zh-CN" altLang="en-US" sz="3200" u="none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6" name="矩形 6"/>
          <p:cNvSpPr/>
          <p:nvPr/>
        </p:nvSpPr>
        <p:spPr>
          <a:xfrm>
            <a:off x="329565" y="182880"/>
            <a:ext cx="11512550" cy="649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u="none">
                <a:ea typeface="黑体" panose="02010609060101010101" pitchFamily="2" charset="-122"/>
              </a:rPr>
              <a:t>  </a:t>
            </a:r>
            <a:r>
              <a:rPr lang="en-US" altLang="zh-CN" sz="3200" u="none">
                <a:solidFill>
                  <a:srgbClr val="FF0000"/>
                </a:solidFill>
                <a:ea typeface="黑体" panose="02010609060101010101" pitchFamily="2" charset="-122"/>
              </a:rPr>
              <a:t>   </a:t>
            </a:r>
            <a:r>
              <a:rPr lang="zh-CN" altLang="en-US" sz="3200" u="none">
                <a:solidFill>
                  <a:srgbClr val="FF0000"/>
                </a:solidFill>
                <a:ea typeface="黑体" panose="02010609060101010101" pitchFamily="2" charset="-122"/>
              </a:rPr>
              <a:t>人生是丰富多彩的，它的美也是丰富多彩的。</a:t>
            </a:r>
            <a:r>
              <a:rPr lang="zh-CN" altLang="en-US" sz="3200" u="none">
                <a:ea typeface="黑体" panose="02010609060101010101" pitchFamily="2" charset="-122"/>
              </a:rPr>
              <a:t>面对人生，我们有权选择属于自己的那一份美，我们不必如《老人与海》中的老人那样，人生如何完美，但我们可以平凡，可以拼搏，可以坦然，可以让人生之曲多一份悠扬，让人生之书多一份激情，让人生之路多一道风景。</a:t>
            </a:r>
            <a:endParaRPr lang="zh-CN" altLang="en-US" sz="3200" u="none">
              <a:ea typeface="黑体" panose="02010609060101010101" pitchFamily="2" charset="-122"/>
            </a:endParaRPr>
          </a:p>
          <a:p>
            <a:r>
              <a:rPr lang="en-US" altLang="zh-CN" sz="3200" u="none">
                <a:ea typeface="黑体" panose="02010609060101010101" pitchFamily="2" charset="-122"/>
              </a:rPr>
              <a:t>     </a:t>
            </a:r>
            <a:r>
              <a:rPr lang="zh-CN" altLang="en-US" sz="3200" u="none">
                <a:ea typeface="黑体" panose="02010609060101010101" pitchFamily="2" charset="-122"/>
              </a:rPr>
              <a:t>人生本是一片空白，只是有了人的种种行为才使得它美丽，只要我们找到属于自己的一片天地，找到那一份坦然、超脱，你，我，他的人生总是美丽的!</a:t>
            </a:r>
            <a:endParaRPr lang="zh-CN" altLang="en-US" sz="3200" u="none">
              <a:ea typeface="黑体" panose="02010609060101010101" pitchFamily="2" charset="-122"/>
            </a:endParaRPr>
          </a:p>
          <a:p>
            <a:endParaRPr lang="zh-CN" altLang="en-US" sz="3200" u="none">
              <a:ea typeface="黑体" panose="02010609060101010101" pitchFamily="2" charset="-122"/>
            </a:endParaRPr>
          </a:p>
          <a:p>
            <a:r>
              <a:rPr lang="zh-CN" altLang="en-US" sz="3200" u="none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黑体" panose="02010609060101010101" pitchFamily="2" charset="-122"/>
              </a:rPr>
              <a:t>评析：文章在选用人生是美的这个总论点之下，分成“人生美在平凡;人生美在抗争、拼搏的过程;人生美在坦然面对平凡而真实的结局”这样三个分论点来逐层论证,条分缕析，读者一目了然。</a:t>
            </a:r>
            <a:endParaRPr lang="zh-CN" altLang="en-US" sz="3200" u="none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Text Box 2"/>
          <p:cNvSpPr txBox="1"/>
          <p:nvPr/>
        </p:nvSpPr>
        <p:spPr>
          <a:xfrm>
            <a:off x="833438" y="1357313"/>
            <a:ext cx="11023600" cy="24587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u="none">
                <a:latin typeface="Arial" panose="020b0604020202020204" pitchFamily="34" charset="0"/>
                <a:ea typeface="华文新魏" pitchFamily="2" charset="-122"/>
              </a:rPr>
              <a:t>        </a:t>
            </a:r>
            <a:r>
              <a:rPr lang="zh-CN" altLang="en-US" sz="2800" u="none">
                <a:latin typeface="黑体" panose="02010609060101010101" pitchFamily="2" charset="-122"/>
                <a:ea typeface="黑体" panose="02010609060101010101" pitchFamily="2" charset="-122"/>
              </a:rPr>
              <a:t>一般按</a:t>
            </a:r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“是什么，为什么，怎么样”</a:t>
            </a:r>
            <a:r>
              <a:rPr lang="zh-CN" altLang="en-US" sz="2800" u="none">
                <a:latin typeface="黑体" panose="02010609060101010101" pitchFamily="2" charset="-122"/>
                <a:ea typeface="黑体" panose="02010609060101010101" pitchFamily="2" charset="-122"/>
              </a:rPr>
              <a:t>的步骤来写作，环环相扣，逐步解题。</a:t>
            </a:r>
            <a:endParaRPr lang="en-US" altLang="zh-CN" sz="28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 u="none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u="none">
                <a:latin typeface="黑体" panose="02010609060101010101" pitchFamily="2" charset="-122"/>
                <a:ea typeface="黑体" panose="02010609060101010101" pitchFamily="2" charset="-122"/>
              </a:rPr>
              <a:t>可集中笔力写清楚任一方面，也可以三个方面都作全面详细的写作。</a:t>
            </a:r>
            <a:endParaRPr lang="en-US" altLang="zh-CN" sz="28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u="none">
                <a:latin typeface="华文中宋" pitchFamily="2" charset="-122"/>
                <a:ea typeface="华文中宋" pitchFamily="2" charset="-122"/>
              </a:rPr>
              <a:t>          </a:t>
            </a:r>
            <a:endParaRPr lang="zh-CN" altLang="en-US" sz="2800" u="none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434" name="Text Box 3"/>
          <p:cNvSpPr txBox="1"/>
          <p:nvPr/>
        </p:nvSpPr>
        <p:spPr>
          <a:xfrm>
            <a:off x="965200" y="357188"/>
            <a:ext cx="669798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5400" u="none">
                <a:latin typeface="华文中宋" pitchFamily="2" charset="-122"/>
                <a:ea typeface="华文中宋" pitchFamily="2" charset="-122"/>
              </a:rPr>
              <a:t>(二) 递进式结构模式</a:t>
            </a:r>
            <a:endParaRPr lang="zh-CN" altLang="en-US" sz="5400" u="none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9460" name="矩形 4"/>
          <p:cNvSpPr/>
          <p:nvPr/>
        </p:nvSpPr>
        <p:spPr>
          <a:xfrm>
            <a:off x="833438" y="3284538"/>
            <a:ext cx="10440988" cy="27381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u="none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仍以话题“人生的加减法”为例，可分解成：</a:t>
            </a:r>
            <a:endParaRPr lang="en-US" altLang="zh-CN" sz="3200" u="none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①</a:t>
            </a:r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是什么 </a:t>
            </a:r>
            <a:r>
              <a:rPr lang="zh-CN" altLang="en-US" sz="2800" u="none">
                <a:latin typeface="黑体" panose="02010609060101010101" pitchFamily="2" charset="-122"/>
                <a:ea typeface="黑体" panose="02010609060101010101" pitchFamily="2" charset="-122"/>
              </a:rPr>
              <a:t>面对人生的加减，要加一点自然的清逸野气，减一点人工合成的矫揉造作；</a:t>
            </a:r>
            <a:endParaRPr lang="zh-CN" altLang="en-US" sz="28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②为什么 </a:t>
            </a:r>
            <a:r>
              <a:rPr lang="zh-CN" altLang="en-US" sz="2800" u="none">
                <a:latin typeface="黑体" panose="02010609060101010101" pitchFamily="2" charset="-122"/>
                <a:ea typeface="黑体" panose="02010609060101010101" pitchFamily="2" charset="-122"/>
              </a:rPr>
              <a:t>因为物欲横流，社会需要抵制诱惑，坚守真实的自我，拒绝庸俗，追慕高尚；</a:t>
            </a:r>
            <a:endParaRPr lang="zh-CN" altLang="en-US" sz="28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③怎么样 </a:t>
            </a:r>
            <a:r>
              <a:rPr lang="zh-CN" altLang="en-US" sz="2800" u="none">
                <a:latin typeface="黑体" panose="02010609060101010101" pitchFamily="2" charset="-122"/>
                <a:ea typeface="黑体" panose="02010609060101010101" pitchFamily="2" charset="-122"/>
              </a:rPr>
              <a:t>既要有出世的隐逸，又要有入世的积极。 </a:t>
            </a:r>
            <a:endParaRPr lang="zh-CN" altLang="en-US" sz="2800" u="none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Text Box 2"/>
          <p:cNvSpPr txBox="1"/>
          <p:nvPr/>
        </p:nvSpPr>
        <p:spPr>
          <a:xfrm>
            <a:off x="512128" y="184468"/>
            <a:ext cx="110426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递进式范文</a:t>
            </a:r>
            <a:r>
              <a:rPr lang="zh-CN" altLang="en-US" sz="3200">
                <a:ea typeface="黑体" panose="02010609060101010101" pitchFamily="2" charset="-122"/>
                <a:sym typeface="+mn-ea"/>
              </a:rPr>
              <a:t>《把微笑作为名片》</a:t>
            </a:r>
            <a:endParaRPr lang="zh-CN" altLang="en-US" sz="3200"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436" name="矩形 6"/>
          <p:cNvSpPr/>
          <p:nvPr/>
        </p:nvSpPr>
        <p:spPr>
          <a:xfrm>
            <a:off x="636270" y="941070"/>
            <a:ext cx="111010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u="none">
                <a:ea typeface="黑体" panose="02010609060101010101" pitchFamily="2" charset="-122"/>
              </a:rPr>
              <a:t>    </a:t>
            </a:r>
            <a:r>
              <a:rPr lang="en-US" altLang="zh-CN" sz="3200" u="none">
                <a:solidFill>
                  <a:srgbClr val="FF0000"/>
                </a:solidFill>
                <a:ea typeface="黑体" panose="02010609060101010101" pitchFamily="2" charset="-122"/>
              </a:rPr>
              <a:t> </a:t>
            </a:r>
            <a:r>
              <a:rPr lang="zh-CN" altLang="en-US" sz="3200" u="none">
                <a:ea typeface="黑体" panose="02010609060101010101" pitchFamily="2" charset="-122"/>
              </a:rPr>
              <a:t>清脆的啼叫唤醒了沉睡的大地，那是鸟儿的名片；温暖的斜晖洒向复苏的万物，那是太阳的名片；晶莹的露珠滋润干涸的土壤，那是小草的名片。自然界的万物都懂得友好亲善，我们为什么不把微笑作为名片，既展示自己，又亲善他人呢？</a:t>
            </a:r>
            <a:endParaRPr lang="zh-CN" altLang="en-US" sz="3200" u="none">
              <a:ea typeface="黑体" panose="02010609060101010101" pitchFamily="2" charset="-122"/>
            </a:endParaRPr>
          </a:p>
          <a:p>
            <a:endParaRPr lang="zh-CN" altLang="en-US" sz="3200" u="none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Text Box 2"/>
          <p:cNvSpPr txBox="1"/>
          <p:nvPr/>
        </p:nvSpPr>
        <p:spPr>
          <a:xfrm>
            <a:off x="512128" y="184468"/>
            <a:ext cx="110426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递进式范文</a:t>
            </a:r>
            <a:r>
              <a:rPr lang="zh-CN" altLang="en-US" sz="3200">
                <a:ea typeface="黑体" panose="02010609060101010101" pitchFamily="2" charset="-122"/>
                <a:sym typeface="+mn-ea"/>
              </a:rPr>
              <a:t>《把微笑作为名片》</a:t>
            </a:r>
            <a:endParaRPr lang="zh-CN" altLang="en-US" sz="3200"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436" name="矩形 6"/>
          <p:cNvSpPr/>
          <p:nvPr/>
        </p:nvSpPr>
        <p:spPr>
          <a:xfrm>
            <a:off x="636270" y="941070"/>
            <a:ext cx="1110107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u="none">
                <a:ea typeface="黑体" panose="02010609060101010101" pitchFamily="2" charset="-122"/>
              </a:rPr>
              <a:t>    </a:t>
            </a:r>
            <a:r>
              <a:rPr lang="en-US" altLang="zh-CN" sz="3200" u="none">
                <a:solidFill>
                  <a:srgbClr val="FF0000"/>
                </a:solidFill>
                <a:ea typeface="黑体" panose="02010609060101010101" pitchFamily="2" charset="-122"/>
              </a:rPr>
              <a:t> </a:t>
            </a:r>
            <a:r>
              <a:rPr lang="zh-CN" altLang="en-US" sz="3200" u="none">
                <a:solidFill>
                  <a:srgbClr val="FF0000"/>
                </a:solidFill>
                <a:ea typeface="黑体" panose="02010609060101010101" pitchFamily="2" charset="-122"/>
              </a:rPr>
              <a:t>把微笑作为名片，你的心情会格外舒畅。</a:t>
            </a:r>
            <a:r>
              <a:rPr lang="zh-CN" altLang="en-US" sz="3200" u="none">
                <a:ea typeface="黑体" panose="02010609060101010101" pitchFamily="2" charset="-122"/>
              </a:rPr>
              <a:t>早晨上学上班，个个睡眼惺松，碰到认识的或不认识的人，都投以友好的微笑，你会发现对方的脸上也有了变化，这是你的微笑得到了回应。这时，难道你不觉得周围的一切，顿时都变得亲切生动了吗？微笑是护肤露，把它抹在脸上，我们将愈加美丽；微笑是心底的一脉灵泉，它使我们的内心丰盈而深情。一个真诚的微笑，是你对自我的虔诚和笃信，是你对他人的挚爱和尊重。摆脱一切来自外界的纠缠和来自内心的牵绊，挥别生活中的窒闷和铅压，真诚地微笑，善意地微笑，透溢出人格的亮色，一展生命中灿烂的光泽，我们的心儿也随之变得格外舒畅。</a:t>
            </a:r>
            <a:endParaRPr lang="zh-CN" altLang="en-US" sz="3200" u="none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Text Box 2"/>
          <p:cNvSpPr txBox="1"/>
          <p:nvPr/>
        </p:nvSpPr>
        <p:spPr>
          <a:xfrm>
            <a:off x="512128" y="184468"/>
            <a:ext cx="110426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递进式范文</a:t>
            </a:r>
            <a:r>
              <a:rPr lang="zh-CN" altLang="en-US" sz="3200">
                <a:ea typeface="黑体" panose="02010609060101010101" pitchFamily="2" charset="-122"/>
                <a:sym typeface="+mn-ea"/>
              </a:rPr>
              <a:t>《把微笑作为名片》</a:t>
            </a:r>
            <a:endParaRPr lang="zh-CN" altLang="en-US" sz="3200"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436" name="矩形 6"/>
          <p:cNvSpPr/>
          <p:nvPr/>
        </p:nvSpPr>
        <p:spPr>
          <a:xfrm>
            <a:off x="636270" y="941070"/>
            <a:ext cx="1110107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u="none">
                <a:ea typeface="黑体" panose="02010609060101010101" pitchFamily="2" charset="-122"/>
              </a:rPr>
              <a:t>    </a:t>
            </a:r>
            <a:r>
              <a:rPr lang="en-US" altLang="zh-CN" sz="3200" u="none">
                <a:solidFill>
                  <a:srgbClr val="FF0000"/>
                </a:solidFill>
                <a:ea typeface="黑体" panose="02010609060101010101" pitchFamily="2" charset="-122"/>
              </a:rPr>
              <a:t> </a:t>
            </a:r>
            <a:r>
              <a:rPr lang="zh-CN" altLang="en-US" sz="3200" u="none">
                <a:solidFill>
                  <a:srgbClr val="FF0000"/>
                </a:solidFill>
                <a:ea typeface="黑体" panose="02010609060101010101" pitchFamily="2" charset="-122"/>
              </a:rPr>
              <a:t>把微笑作为名片，别人的心情会充满阳光。</a:t>
            </a:r>
            <a:r>
              <a:rPr lang="zh-CN" altLang="en-US" sz="3200" u="none">
                <a:ea typeface="黑体" panose="02010609060101010101" pitchFamily="2" charset="-122"/>
              </a:rPr>
              <a:t>蒙娜丽莎的微笑，令多少人都为之沉醉？我们可以用微笑拯救别人冷漠的心灵，我们可以用微笑换回充满欢声笑语的清晨。清晨的微笑如一汪清泉，可以滋润寂寞的心灵；如一把钥匙，可以打开封闭的心扉；如一米阳光，虽然短暂却可以温暖人心。</a:t>
            </a:r>
            <a:endParaRPr lang="zh-CN" altLang="en-US" sz="3200" u="none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Text Box 2"/>
          <p:cNvSpPr txBox="1"/>
          <p:nvPr/>
        </p:nvSpPr>
        <p:spPr>
          <a:xfrm>
            <a:off x="1981200" y="1274763"/>
            <a:ext cx="838200" cy="4154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u="none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议论文的结构</a:t>
            </a:r>
            <a:endParaRPr lang="zh-CN" altLang="en-US" sz="4400" u="none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147" name="AutoShape 3"/>
          <p:cNvSpPr/>
          <p:nvPr/>
        </p:nvSpPr>
        <p:spPr>
          <a:xfrm>
            <a:off x="2971800" y="381000"/>
            <a:ext cx="609600" cy="5834063"/>
          </a:xfrm>
          <a:prstGeom prst="leftBrace">
            <a:avLst>
              <a:gd name="adj1" fmla="val 83297"/>
              <a:gd name="adj2" fmla="val 50000"/>
            </a:avLst>
          </a:prstGeom>
          <a:noFill/>
          <a:ln w="635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3733800" y="304800"/>
            <a:ext cx="8382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u="none">
                <a:latin typeface="Times New Roman" panose="02020603050405020304" pitchFamily="18" charset="0"/>
                <a:ea typeface="华文新魏" pitchFamily="2" charset="-122"/>
              </a:rPr>
              <a:t>引论</a:t>
            </a:r>
            <a:endParaRPr lang="zh-CN" altLang="en-US" sz="4400" u="none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3657600" y="2667000"/>
            <a:ext cx="838200" cy="1445260"/>
          </a:xfrm>
          <a:prstGeom prst="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u="none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本论</a:t>
            </a:r>
            <a:endParaRPr lang="zh-CN" altLang="en-US" sz="4400" u="none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3657600" y="4857750"/>
            <a:ext cx="7620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u="none">
                <a:solidFill>
                  <a:schemeClr val="tx2"/>
                </a:solidFill>
                <a:latin typeface="Times New Roman" panose="02020603050405020304" pitchFamily="18" charset="0"/>
                <a:ea typeface="华文新魏" pitchFamily="2" charset="-122"/>
              </a:rPr>
              <a:t>结论</a:t>
            </a:r>
            <a:endParaRPr lang="zh-CN" altLang="en-US" sz="4400" u="none">
              <a:solidFill>
                <a:schemeClr val="tx2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151" name="AutoShape 7"/>
          <p:cNvSpPr/>
          <p:nvPr/>
        </p:nvSpPr>
        <p:spPr>
          <a:xfrm>
            <a:off x="4876800" y="990600"/>
            <a:ext cx="990600" cy="228600"/>
          </a:xfrm>
          <a:prstGeom prst="rightArrow">
            <a:avLst>
              <a:gd name="adj1" fmla="val 50000"/>
              <a:gd name="adj2" fmla="val 108313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152" name="AutoShape 8"/>
          <p:cNvSpPr/>
          <p:nvPr/>
        </p:nvSpPr>
        <p:spPr>
          <a:xfrm>
            <a:off x="4876800" y="3276600"/>
            <a:ext cx="990600" cy="228600"/>
          </a:xfrm>
          <a:prstGeom prst="rightArrow">
            <a:avLst>
              <a:gd name="adj1" fmla="val 50000"/>
              <a:gd name="adj2" fmla="val 108313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153" name="AutoShape 9"/>
          <p:cNvSpPr/>
          <p:nvPr/>
        </p:nvSpPr>
        <p:spPr>
          <a:xfrm>
            <a:off x="4876800" y="5500688"/>
            <a:ext cx="990600" cy="228600"/>
          </a:xfrm>
          <a:prstGeom prst="rightArrow">
            <a:avLst>
              <a:gd name="adj1" fmla="val 50000"/>
              <a:gd name="adj2" fmla="val 108313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154" name="Text Box 10"/>
          <p:cNvSpPr txBox="1"/>
          <p:nvPr/>
        </p:nvSpPr>
        <p:spPr>
          <a:xfrm>
            <a:off x="5943600" y="685800"/>
            <a:ext cx="2667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u="none">
                <a:latin typeface="Times New Roman" panose="02020603050405020304" pitchFamily="18" charset="0"/>
                <a:ea typeface="华文细黑" pitchFamily="2" charset="-122"/>
              </a:rPr>
              <a:t>提出问题</a:t>
            </a:r>
            <a:endParaRPr lang="zh-CN" altLang="en-US" sz="4400" u="none">
              <a:latin typeface="Times New Roman" panose="02020603050405020304" pitchFamily="18" charset="0"/>
              <a:ea typeface="华文细黑" pitchFamily="2" charset="-122"/>
            </a:endParaRPr>
          </a:p>
        </p:txBody>
      </p:sp>
      <p:sp>
        <p:nvSpPr>
          <p:cNvPr id="6155" name="Text Box 11"/>
          <p:cNvSpPr txBox="1"/>
          <p:nvPr/>
        </p:nvSpPr>
        <p:spPr>
          <a:xfrm>
            <a:off x="5943600" y="2971800"/>
            <a:ext cx="2581275" cy="768350"/>
          </a:xfrm>
          <a:prstGeom prst="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u="none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分析问题</a:t>
            </a:r>
            <a:endParaRPr lang="zh-CN" altLang="en-US" sz="4400" u="none">
              <a:solidFill>
                <a:schemeClr val="hlin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156" name="Text Box 12"/>
          <p:cNvSpPr txBox="1"/>
          <p:nvPr/>
        </p:nvSpPr>
        <p:spPr>
          <a:xfrm>
            <a:off x="6024563" y="5214938"/>
            <a:ext cx="2667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u="none">
                <a:latin typeface="Times New Roman" panose="02020603050405020304" pitchFamily="18" charset="0"/>
                <a:ea typeface="华文细黑" pitchFamily="2" charset="-122"/>
              </a:rPr>
              <a:t>解决问题</a:t>
            </a:r>
            <a:endParaRPr lang="zh-CN" altLang="en-US" sz="4400" u="none">
              <a:latin typeface="Times New Roman" panose="02020603050405020304" pitchFamily="18" charset="0"/>
              <a:ea typeface="华文细黑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6148" grpId="0"/>
      <p:bldP spid="6149" grpId="0"/>
      <p:bldP spid="6150" grpId="0"/>
      <p:bldP spid="6151" grpId="0"/>
      <p:bldP spid="6152" grpId="0"/>
      <p:bldP spid="6153" grpId="0"/>
      <p:bldP spid="6154" grpId="0"/>
      <p:bldP spid="6155" grpId="0"/>
      <p:bldP spid="615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Text Box 2"/>
          <p:cNvSpPr txBox="1"/>
          <p:nvPr/>
        </p:nvSpPr>
        <p:spPr>
          <a:xfrm>
            <a:off x="512128" y="184468"/>
            <a:ext cx="110426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递进式范文</a:t>
            </a:r>
            <a:r>
              <a:rPr lang="zh-CN" altLang="en-US" sz="3200">
                <a:ea typeface="黑体" panose="02010609060101010101" pitchFamily="2" charset="-122"/>
                <a:sym typeface="+mn-ea"/>
              </a:rPr>
              <a:t>《把微笑作为名片》</a:t>
            </a:r>
            <a:endParaRPr lang="zh-CN" altLang="en-US" sz="3200"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436" name="矩形 6"/>
          <p:cNvSpPr/>
          <p:nvPr/>
        </p:nvSpPr>
        <p:spPr>
          <a:xfrm>
            <a:off x="636270" y="941070"/>
            <a:ext cx="111010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u="none">
                <a:ea typeface="黑体" panose="02010609060101010101" pitchFamily="2" charset="-122"/>
              </a:rPr>
              <a:t>    </a:t>
            </a:r>
            <a:r>
              <a:rPr lang="en-US" altLang="zh-CN" sz="3200" u="none">
                <a:solidFill>
                  <a:srgbClr val="FF0000"/>
                </a:solidFill>
                <a:ea typeface="黑体" panose="02010609060101010101" pitchFamily="2" charset="-122"/>
              </a:rPr>
              <a:t> </a:t>
            </a:r>
            <a:r>
              <a:rPr lang="zh-CN" altLang="en-US" sz="3200" u="none">
                <a:solidFill>
                  <a:srgbClr val="FF0000"/>
                </a:solidFill>
                <a:ea typeface="黑体" panose="02010609060101010101" pitchFamily="2" charset="-122"/>
              </a:rPr>
              <a:t>把微笑作为每个人的名片，世界也会因之和谐。</a:t>
            </a:r>
            <a:r>
              <a:rPr lang="zh-CN" altLang="en-US" sz="3200" u="none">
                <a:ea typeface="黑体" panose="02010609060101010101" pitchFamily="2" charset="-122"/>
              </a:rPr>
              <a:t>婴儿脸上的微笑，如初开的朝阳；少年脸上的微笑，如盛开的莲花；成人脸上的微笑，如含蓄的玫瑰；老人脸上的微笑，如露蕊的秋菊。每个人脸上都有微笑，世界就是一个阳光普照的花园，无论何时，都会充满生机，充满温暖，充满活力，而你，就是那其中美丽的一朵。</a:t>
            </a:r>
            <a:endParaRPr lang="zh-CN" altLang="en-US" sz="3200" u="none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Text Box 2"/>
          <p:cNvSpPr txBox="1"/>
          <p:nvPr/>
        </p:nvSpPr>
        <p:spPr>
          <a:xfrm>
            <a:off x="512128" y="184468"/>
            <a:ext cx="110426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递进式范文</a:t>
            </a:r>
            <a:r>
              <a:rPr lang="zh-CN" altLang="en-US" sz="3200">
                <a:ea typeface="黑体" panose="02010609060101010101" pitchFamily="2" charset="-122"/>
                <a:sym typeface="+mn-ea"/>
              </a:rPr>
              <a:t>《把微笑作为名片》</a:t>
            </a:r>
            <a:endParaRPr lang="zh-CN" altLang="en-US" sz="3200"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436" name="矩形 6"/>
          <p:cNvSpPr/>
          <p:nvPr/>
        </p:nvSpPr>
        <p:spPr>
          <a:xfrm>
            <a:off x="243205" y="874395"/>
            <a:ext cx="1171448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u="none">
                <a:ea typeface="黑体" panose="02010609060101010101" pitchFamily="2" charset="-122"/>
              </a:rPr>
              <a:t>    </a:t>
            </a:r>
            <a:r>
              <a:rPr lang="en-US" altLang="zh-CN" sz="3200" u="none">
                <a:solidFill>
                  <a:srgbClr val="FF0000"/>
                </a:solidFill>
                <a:ea typeface="黑体" panose="02010609060101010101" pitchFamily="2" charset="-122"/>
              </a:rPr>
              <a:t> </a:t>
            </a:r>
            <a:r>
              <a:rPr lang="zh-CN" altLang="en-US" sz="3200" u="none">
                <a:ea typeface="黑体" panose="02010609060101010101" pitchFamily="2" charset="-122"/>
              </a:rPr>
              <a:t>一点星火，可以振奋一片荒原；一腔热血，可以温暖一口铡刀；一篇美文，可以感化一颗心灵；一丝信心，可以燃烧一片希望；一个微笑，可以唤醒孤寂的心灵。</a:t>
            </a:r>
            <a:endParaRPr lang="zh-CN" altLang="en-US" sz="3200" u="none">
              <a:ea typeface="黑体" panose="02010609060101010101" pitchFamily="2" charset="-122"/>
            </a:endParaRPr>
          </a:p>
          <a:p>
            <a:r>
              <a:rPr lang="en-US" altLang="zh-CN" sz="3200" u="none">
                <a:ea typeface="黑体" panose="02010609060101010101" pitchFamily="2" charset="-122"/>
              </a:rPr>
              <a:t>    </a:t>
            </a:r>
            <a:r>
              <a:rPr lang="zh-CN" altLang="en-US" sz="3200" u="none">
                <a:ea typeface="黑体" panose="02010609060101010101" pitchFamily="2" charset="-122"/>
              </a:rPr>
              <a:t>把微笑作为你的名片，为你，为大家，为社会营造一个温馨的氛围，为建设和谐世界的大花园贡献自己的一份绵薄力量！把微笑作为你的名片，无论你在成功的顶峰，还是失败的谷底；无论你为爱兴奋，还是为恨伤怀；无论你为过错而痛悔，还是为忽略而失落……一切的悲愁都加以诗情和智慧去涂抹，那么你的眼前将风光无限，天高海阔。</a:t>
            </a:r>
            <a:endParaRPr lang="zh-CN" altLang="en-US" sz="3200" u="none">
              <a:ea typeface="黑体" panose="02010609060101010101" pitchFamily="2" charset="-122"/>
            </a:endParaRPr>
          </a:p>
          <a:p>
            <a:endParaRPr lang="zh-CN" altLang="en-US" sz="3200" u="none">
              <a:ea typeface="黑体" panose="02010609060101010101" pitchFamily="2" charset="-122"/>
            </a:endParaRPr>
          </a:p>
          <a:p>
            <a:r>
              <a:rPr lang="zh-CN" altLang="en-US" sz="3200" u="none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a typeface="黑体" panose="02010609060101010101" pitchFamily="2" charset="-122"/>
              </a:rPr>
              <a:t>点评：由个人，到他人，再到世界，层层推进，采用了递进式论证结构。</a:t>
            </a:r>
            <a:endParaRPr lang="zh-CN" altLang="en-US" sz="3200" u="none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Text Box 2"/>
          <p:cNvSpPr txBox="1"/>
          <p:nvPr/>
        </p:nvSpPr>
        <p:spPr>
          <a:xfrm>
            <a:off x="1049338" y="1904365"/>
            <a:ext cx="11061700" cy="40309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引论（提出论点）</a:t>
            </a:r>
            <a:endParaRPr lang="zh-CN" altLang="en-US" sz="32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2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3200" u="none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论点  论据（事实、论据） 小结</a:t>
            </a:r>
            <a:endParaRPr lang="zh-CN" altLang="en-US" sz="3200" u="none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u="none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本论    对比（相反或相对） </a:t>
            </a:r>
            <a:endParaRPr lang="zh-CN" altLang="en-US" sz="3200" u="none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u="none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论点  论据（事实、论据） 小结</a:t>
            </a:r>
            <a:endParaRPr lang="zh-CN" altLang="en-US" sz="3200" u="none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200" u="none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结论（评析照应）</a:t>
            </a:r>
            <a:endParaRPr lang="zh-CN" altLang="en-US" sz="32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</a:t>
            </a:r>
            <a:endParaRPr lang="zh-CN" altLang="en-US" sz="3200" u="none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58" name="Text Box 3"/>
          <p:cNvSpPr txBox="1"/>
          <p:nvPr/>
        </p:nvSpPr>
        <p:spPr>
          <a:xfrm>
            <a:off x="925513" y="765175"/>
            <a:ext cx="635508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5400" u="none">
                <a:latin typeface="华文中宋" pitchFamily="2" charset="-122"/>
                <a:ea typeface="华文中宋" pitchFamily="2" charset="-122"/>
              </a:rPr>
              <a:t>(三)对比式结构模式</a:t>
            </a:r>
            <a:endParaRPr lang="zh-CN" altLang="en-US" sz="5400" u="none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0484" name="AutoShape 4"/>
          <p:cNvSpPr/>
          <p:nvPr/>
        </p:nvSpPr>
        <p:spPr>
          <a:xfrm>
            <a:off x="2436813" y="3723771"/>
            <a:ext cx="428922" cy="391534"/>
          </a:xfrm>
          <a:prstGeom prst="leftBrace">
            <a:avLst>
              <a:gd name="adj1" fmla="val 21539"/>
              <a:gd name="adj2" fmla="val 50000"/>
            </a:avLst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AutoShape 6"/>
          <p:cNvSpPr/>
          <p:nvPr/>
        </p:nvSpPr>
        <p:spPr>
          <a:xfrm>
            <a:off x="10213976" y="3723771"/>
            <a:ext cx="428923" cy="391534"/>
          </a:xfrm>
          <a:prstGeom prst="rightBrace">
            <a:avLst>
              <a:gd name="adj1" fmla="val 21539"/>
              <a:gd name="adj2" fmla="val 50000"/>
            </a:avLst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AutoShape 7"/>
          <p:cNvSpPr/>
          <p:nvPr/>
        </p:nvSpPr>
        <p:spPr>
          <a:xfrm>
            <a:off x="10209213" y="3685438"/>
            <a:ext cx="435080" cy="392000"/>
          </a:xfrm>
          <a:prstGeom prst="rightBrace">
            <a:avLst>
              <a:gd name="adj1" fmla="val 2089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Text Box 2"/>
          <p:cNvSpPr txBox="1"/>
          <p:nvPr/>
        </p:nvSpPr>
        <p:spPr>
          <a:xfrm>
            <a:off x="925513" y="1693863"/>
            <a:ext cx="10560050" cy="1091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u="none"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①</a:t>
            </a:r>
            <a:r>
              <a:rPr lang="zh-CN" altLang="en-US" sz="2600" u="none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有</a:t>
            </a:r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涵养，面对批评和颜悦色，洗耳恭听，虚心接受。</a:t>
            </a:r>
            <a:endParaRPr lang="zh-CN" altLang="en-US" sz="2600" u="none"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600" u="none"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②</a:t>
            </a:r>
            <a:r>
              <a:rPr lang="zh-CN" altLang="en-US" sz="2600" u="none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</a:rPr>
              <a:t>没有</a:t>
            </a:r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涵养，面对批评面红耳赤，恼羞成怒，一意孤行。</a:t>
            </a:r>
            <a:endParaRPr lang="zh-CN" altLang="en-US" sz="2600" u="none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0482" name="Text Box 3"/>
          <p:cNvSpPr txBox="1"/>
          <p:nvPr/>
        </p:nvSpPr>
        <p:spPr>
          <a:xfrm>
            <a:off x="958851" y="350838"/>
            <a:ext cx="10467975" cy="12915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u="none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1.</a:t>
            </a:r>
            <a:r>
              <a:rPr lang="zh-CN" altLang="en-US" sz="3600" u="none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对中心论点进行正反对照分析</a:t>
            </a:r>
            <a:endParaRPr lang="en-US" altLang="zh-CN" sz="3600" u="none">
              <a:solidFill>
                <a:srgbClr val="0033CC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u="none">
                <a:latin typeface="华文中宋" pitchFamily="2" charset="-122"/>
                <a:ea typeface="华文中宋" pitchFamily="2" charset="-122"/>
              </a:rPr>
              <a:t>以</a:t>
            </a:r>
            <a:r>
              <a:rPr lang="zh-CN" altLang="en-US" sz="2800" u="none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“人要有涵养”</a:t>
            </a:r>
            <a:r>
              <a:rPr lang="zh-CN" altLang="en-US" sz="2800" u="none">
                <a:latin typeface="华文中宋" pitchFamily="2" charset="-122"/>
                <a:ea typeface="华文中宋" pitchFamily="2" charset="-122"/>
              </a:rPr>
              <a:t>为中心论点，可分解为：</a:t>
            </a:r>
            <a:endParaRPr lang="zh-CN" altLang="en-US" sz="2800" u="none">
              <a:solidFill>
                <a:srgbClr val="FF33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0483" name="矩形 3"/>
          <p:cNvSpPr/>
          <p:nvPr/>
        </p:nvSpPr>
        <p:spPr>
          <a:xfrm>
            <a:off x="1104901" y="2997200"/>
            <a:ext cx="10082212" cy="9836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u="none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2.</a:t>
            </a:r>
            <a:r>
              <a:rPr lang="zh-CN" altLang="en-US" sz="3200" u="none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对中心论点进行一分为二的分析。</a:t>
            </a:r>
            <a:endParaRPr lang="zh-CN" altLang="en-US" sz="3200" u="none">
              <a:solidFill>
                <a:srgbClr val="0033CC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一篇</a:t>
            </a:r>
            <a:r>
              <a:rPr lang="zh-CN" altLang="en-US" sz="2600" u="none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《忘记什么，铭记什么》</a:t>
            </a:r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是这样分解的：</a:t>
            </a:r>
            <a:endParaRPr lang="en-US" altLang="zh-CN" sz="2600" u="none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0484" name="矩形 4"/>
          <p:cNvSpPr/>
          <p:nvPr/>
        </p:nvSpPr>
        <p:spPr>
          <a:xfrm>
            <a:off x="1414463" y="4143375"/>
            <a:ext cx="9182100" cy="16916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  ①</a:t>
            </a:r>
            <a:r>
              <a:rPr lang="zh-CN" altLang="en-US" sz="2600" u="none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忘记</a:t>
            </a:r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等待时的付出，</a:t>
            </a:r>
            <a:r>
              <a:rPr lang="zh-CN" altLang="en-US" sz="2600" u="none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铭记</a:t>
            </a:r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过程的快乐；</a:t>
            </a:r>
            <a:endParaRPr lang="zh-CN" altLang="en-US" sz="2600" u="none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  ②</a:t>
            </a:r>
            <a:r>
              <a:rPr lang="zh-CN" altLang="en-US" sz="2600" u="none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忘记</a:t>
            </a:r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工作的卑微，</a:t>
            </a:r>
            <a:r>
              <a:rPr lang="zh-CN" altLang="en-US" sz="2600" u="none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铭记</a:t>
            </a:r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奉献的伟大；</a:t>
            </a:r>
            <a:endParaRPr lang="zh-CN" altLang="en-US" sz="2600" u="none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  ③</a:t>
            </a:r>
            <a:r>
              <a:rPr lang="zh-CN" altLang="en-US" sz="2600" u="none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忘记</a:t>
            </a:r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荣华富贵，</a:t>
            </a:r>
            <a:r>
              <a:rPr lang="zh-CN" altLang="en-US" sz="2600" u="none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铭记</a:t>
            </a:r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那份职责；</a:t>
            </a:r>
            <a:endParaRPr lang="zh-CN" altLang="en-US" sz="2600" u="none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  ④</a:t>
            </a:r>
            <a:r>
              <a:rPr lang="zh-CN" altLang="en-US" sz="2600" u="none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忘记</a:t>
            </a:r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了寒冷与黑暗，</a:t>
            </a:r>
            <a:r>
              <a:rPr lang="zh-CN" altLang="en-US" sz="2600" u="none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铭记</a:t>
            </a:r>
            <a:r>
              <a:rPr lang="zh-CN" altLang="en-US" sz="2600" u="none">
                <a:latin typeface="华文中宋" pitchFamily="2" charset="-122"/>
                <a:ea typeface="华文中宋" pitchFamily="2" charset="-122"/>
              </a:rPr>
              <a:t>了那份温暖。</a:t>
            </a:r>
            <a:endParaRPr lang="zh-CN" altLang="en-US" sz="2600" u="none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Text Box 2"/>
          <p:cNvSpPr txBox="1"/>
          <p:nvPr/>
        </p:nvSpPr>
        <p:spPr>
          <a:xfrm>
            <a:off x="512128" y="184468"/>
            <a:ext cx="110426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对比式范文</a:t>
            </a:r>
            <a:r>
              <a:rPr lang="zh-CN" altLang="en-US" sz="3200">
                <a:ea typeface="黑体" panose="02010609060101010101" pitchFamily="2" charset="-122"/>
                <a:sym typeface="+mn-ea"/>
              </a:rPr>
              <a:t>《位置》</a:t>
            </a:r>
            <a:endParaRPr lang="zh-CN" altLang="en-US" sz="3200"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436" name="矩形 6"/>
          <p:cNvSpPr/>
          <p:nvPr/>
        </p:nvSpPr>
        <p:spPr>
          <a:xfrm>
            <a:off x="636270" y="941070"/>
            <a:ext cx="1110107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u="none">
                <a:ea typeface="黑体" panose="02010609060101010101" pitchFamily="2" charset="-122"/>
              </a:rPr>
              <a:t>    </a:t>
            </a:r>
            <a:r>
              <a:rPr lang="en-US" altLang="zh-CN" sz="3200" u="none">
                <a:solidFill>
                  <a:srgbClr val="FF0000"/>
                </a:solidFill>
                <a:ea typeface="黑体" panose="02010609060101010101" pitchFamily="2" charset="-122"/>
              </a:rPr>
              <a:t> </a:t>
            </a:r>
            <a:r>
              <a:rPr lang="zh-CN" altLang="en-US" sz="3200" u="none">
                <a:ea typeface="黑体" panose="02010609060101010101" pitchFamily="2" charset="-122"/>
              </a:rPr>
              <a:t>鸟儿飞翔在天空，天空是它的位置；骏马奔驰在原野，原野是它的位置；猛兽出没于山林，山林是它们的位置；鱼儿潜游在清溪，清溪是它们的位置。你有你的位置，我有我的位置，大家各有自己的位置。（提出中心论点）</a:t>
            </a:r>
            <a:endParaRPr lang="zh-CN" altLang="en-US" sz="3200" u="none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Text Box 2"/>
          <p:cNvSpPr txBox="1"/>
          <p:nvPr/>
        </p:nvSpPr>
        <p:spPr>
          <a:xfrm>
            <a:off x="512128" y="184468"/>
            <a:ext cx="110426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对比式范文</a:t>
            </a:r>
            <a:r>
              <a:rPr lang="zh-CN" altLang="en-US" sz="3200">
                <a:ea typeface="黑体" panose="02010609060101010101" pitchFamily="2" charset="-122"/>
                <a:sym typeface="+mn-ea"/>
              </a:rPr>
              <a:t>《位置》</a:t>
            </a:r>
            <a:endParaRPr lang="zh-CN" altLang="en-US" sz="3200"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436" name="矩形 6"/>
          <p:cNvSpPr/>
          <p:nvPr/>
        </p:nvSpPr>
        <p:spPr>
          <a:xfrm>
            <a:off x="636270" y="941070"/>
            <a:ext cx="111010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u="none">
                <a:ea typeface="黑体" panose="02010609060101010101" pitchFamily="2" charset="-122"/>
              </a:rPr>
              <a:t>    </a:t>
            </a:r>
            <a:r>
              <a:rPr lang="en-US" altLang="zh-CN" sz="3200" u="none">
                <a:solidFill>
                  <a:srgbClr val="FF0000"/>
                </a:solidFill>
                <a:ea typeface="黑体" panose="02010609060101010101" pitchFamily="2" charset="-122"/>
              </a:rPr>
              <a:t> </a:t>
            </a:r>
            <a:r>
              <a:rPr lang="zh-CN" altLang="en-US" sz="3200" u="none">
                <a:ea typeface="黑体" panose="02010609060101010101" pitchFamily="2" charset="-122"/>
              </a:rPr>
              <a:t>有位置的人是幸福的。</a:t>
            </a:r>
            <a:r>
              <a:rPr lang="zh-CN" altLang="en-US" sz="3200" u="none">
                <a:solidFill>
                  <a:srgbClr val="FF0000"/>
                </a:solidFill>
                <a:ea typeface="黑体" panose="02010609060101010101" pitchFamily="2" charset="-122"/>
              </a:rPr>
              <a:t>（分论点一，从“为什么”的角度正面论证中心论点）</a:t>
            </a:r>
            <a:r>
              <a:rPr lang="zh-CN" altLang="en-US" sz="3200" u="none">
                <a:ea typeface="黑体" panose="02010609060101010101" pitchFamily="2" charset="-122"/>
              </a:rPr>
              <a:t>在瞬息万变的世界上，如果能够找准自己的位置，发现自己的天地，那么，就不会迷失自我，丢失方向。可以时刻提醒自己：嘿，你的位置在这里。鲁迅弃医从文，拾起文笔作利匕，是因为发现了自己的位置；史铁生不屈服于命运的安排，一篇《我与地坛》使千万人声泪俱下，是因为发现了自己的文学才华，找到了位置；华颜钧流落街头，双目失明，以卖艺为生，但他为自己赢得了位置，于是，便赢得了生命……</a:t>
            </a:r>
            <a:endParaRPr lang="zh-CN" altLang="en-US" sz="3200" u="none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Text Box 2"/>
          <p:cNvSpPr txBox="1"/>
          <p:nvPr/>
        </p:nvSpPr>
        <p:spPr>
          <a:xfrm>
            <a:off x="512128" y="184468"/>
            <a:ext cx="110426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对比式范文</a:t>
            </a:r>
            <a:r>
              <a:rPr lang="zh-CN" altLang="en-US" sz="3200">
                <a:ea typeface="黑体" panose="02010609060101010101" pitchFamily="2" charset="-122"/>
                <a:sym typeface="+mn-ea"/>
              </a:rPr>
              <a:t>《位置》</a:t>
            </a:r>
            <a:endParaRPr lang="zh-CN" altLang="en-US" sz="3200"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436" name="矩形 6"/>
          <p:cNvSpPr/>
          <p:nvPr/>
        </p:nvSpPr>
        <p:spPr>
          <a:xfrm>
            <a:off x="636270" y="941070"/>
            <a:ext cx="1110107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u="none">
                <a:ea typeface="黑体" panose="02010609060101010101" pitchFamily="2" charset="-122"/>
              </a:rPr>
              <a:t>    </a:t>
            </a:r>
            <a:r>
              <a:rPr lang="en-US" altLang="zh-CN" sz="3200" u="none">
                <a:solidFill>
                  <a:srgbClr val="FF0000"/>
                </a:solidFill>
                <a:ea typeface="黑体" panose="02010609060101010101" pitchFamily="2" charset="-122"/>
              </a:rPr>
              <a:t> </a:t>
            </a:r>
            <a:r>
              <a:rPr lang="zh-CN" altLang="en-US" sz="3200" u="none">
                <a:ea typeface="黑体" panose="02010609060101010101" pitchFamily="2" charset="-122"/>
              </a:rPr>
              <a:t>有一些人没有位置，没有位置的人是残缺的。</a:t>
            </a:r>
            <a:r>
              <a:rPr lang="zh-CN" altLang="en-US" sz="3200" u="none">
                <a:solidFill>
                  <a:srgbClr val="FF0000"/>
                </a:solidFill>
                <a:ea typeface="黑体" panose="02010609060101010101" pitchFamily="2" charset="-122"/>
              </a:rPr>
              <a:t>（分论点二，从“为什么”的角度反面论证中心论点）</a:t>
            </a:r>
            <a:r>
              <a:rPr lang="zh-CN" altLang="en-US" sz="3200" u="none">
                <a:ea typeface="黑体" panose="02010609060101010101" pitchFamily="2" charset="-122"/>
              </a:rPr>
              <a:t>面对纷繁复杂的事务，他们没有坚韧的支持，理性的判断；面对白热化的竞争，他们没有终极的目标，强大的动力。他们疲劳地奔波在荒漠之中，失败是他们永远的归宿。</a:t>
            </a:r>
            <a:endParaRPr lang="zh-CN" altLang="en-US" sz="3200" u="none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Text Box 2"/>
          <p:cNvSpPr txBox="1"/>
          <p:nvPr/>
        </p:nvSpPr>
        <p:spPr>
          <a:xfrm>
            <a:off x="512128" y="184468"/>
            <a:ext cx="110426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对比式范文</a:t>
            </a:r>
            <a:r>
              <a:rPr lang="zh-CN" altLang="en-US" sz="3200">
                <a:ea typeface="黑体" panose="02010609060101010101" pitchFamily="2" charset="-122"/>
                <a:sym typeface="+mn-ea"/>
              </a:rPr>
              <a:t>《位置》</a:t>
            </a:r>
            <a:endParaRPr lang="zh-CN" altLang="en-US" sz="3200"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436" name="矩形 6"/>
          <p:cNvSpPr/>
          <p:nvPr/>
        </p:nvSpPr>
        <p:spPr>
          <a:xfrm>
            <a:off x="636270" y="941070"/>
            <a:ext cx="111010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u="none">
                <a:ea typeface="黑体" panose="02010609060101010101" pitchFamily="2" charset="-122"/>
              </a:rPr>
              <a:t>    </a:t>
            </a:r>
            <a:r>
              <a:rPr sz="3200" u="none">
                <a:ea typeface="黑体" panose="02010609060101010101" pitchFamily="2" charset="-122"/>
              </a:rPr>
              <a:t>屈原自投汨罗江，一代文豪自此灰飞烟灭，是因为在腐败的楚国宫廷没有赢得应有的位置；李白行走江湖，游历山水，与朝露斜晖为伴，以麻布黄卷为友，也是因为争权夺势的朝廷没留下他的位置；蒲松龄厌倦官场，隐居山野，一本《聊斋志异》映出了一些人的狰狞面孔，也是因为在浮浮沉沉的前半生没找到自己的位置……</a:t>
            </a:r>
            <a:endParaRPr sz="3200" u="none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09" name="Text Box 2"/>
          <p:cNvSpPr txBox="1"/>
          <p:nvPr/>
        </p:nvSpPr>
        <p:spPr>
          <a:xfrm>
            <a:off x="512128" y="184468"/>
            <a:ext cx="110426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u="none">
                <a:latin typeface="黑体" panose="02010609060101010101" pitchFamily="2" charset="-122"/>
                <a:ea typeface="黑体" panose="02010609060101010101" pitchFamily="2" charset="-122"/>
              </a:rPr>
              <a:t>对比式范文</a:t>
            </a:r>
            <a:r>
              <a:rPr lang="zh-CN" altLang="en-US" sz="3200">
                <a:ea typeface="黑体" panose="02010609060101010101" pitchFamily="2" charset="-122"/>
                <a:sym typeface="+mn-ea"/>
              </a:rPr>
              <a:t>《位置》</a:t>
            </a:r>
            <a:endParaRPr lang="zh-CN" altLang="en-US" sz="3200"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436" name="矩形 6"/>
          <p:cNvSpPr/>
          <p:nvPr/>
        </p:nvSpPr>
        <p:spPr>
          <a:xfrm>
            <a:off x="512445" y="1391285"/>
            <a:ext cx="1110107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u="none">
                <a:ea typeface="黑体" panose="02010609060101010101" pitchFamily="2" charset="-122"/>
              </a:rPr>
              <a:t>    </a:t>
            </a:r>
            <a:r>
              <a:rPr sz="3200" u="none">
                <a:ea typeface="黑体" panose="02010609060101010101" pitchFamily="2" charset="-122"/>
              </a:rPr>
              <a:t>有些人位置很“低”，但心很好，像李素丽，照样成为人们学习的榜样；有些人位置很“高”，但心不正，像成克杰，最终还是身败名裂，遗臭万年。愿你我都能找到自己真正的位置，快快乐乐生活下去！</a:t>
            </a:r>
            <a:r>
              <a:rPr sz="3200" u="none">
                <a:solidFill>
                  <a:srgbClr val="FF0000"/>
                </a:solidFill>
                <a:ea typeface="黑体" panose="02010609060101010101" pitchFamily="2" charset="-122"/>
              </a:rPr>
              <a:t>（结尾，呼应开头） </a:t>
            </a:r>
            <a:endParaRPr sz="3200" u="none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pull dir="ld"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/>
        </p:nvSpPr>
        <p:spPr>
          <a:xfrm>
            <a:off x="4863547" y="2672433"/>
            <a:ext cx="2464905" cy="598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3200" smtClean="0">
                <a:latin typeface="Heiti SC Light" charset="-122"/>
                <a:ea typeface="Heiti SC Light" charset="-122"/>
                <a:cs typeface="Heiti SC Light" charset="-122"/>
              </a:rPr>
              <a:t>THANKS</a:t>
            </a:r>
            <a:endParaRPr kumimoji="1" lang="zh-CN" altLang="en-US" sz="3200">
              <a:latin typeface="Heiti SC Light" charset="-122"/>
              <a:ea typeface="Heiti SC Light" charset="-122"/>
              <a:cs typeface="Heiti SC Light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45296" y="3712253"/>
            <a:ext cx="5289371" cy="229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30000"/>
              </a:lnSpc>
            </a:pPr>
            <a:r>
              <a:rPr lang="en-US" altLang="zh-CN" sz="800" smtClean="0">
                <a:solidFill>
                  <a:schemeClr val="tx1">
                    <a:lumMod val="65000"/>
                    <a:lumOff val="35000"/>
                  </a:schemeClr>
                </a:solidFill>
                <a:latin typeface="Heiti SC Light" charset="-122"/>
                <a:ea typeface="Heiti SC Light" charset="-122"/>
                <a:cs typeface="Heiti SC Light" charset="-122"/>
              </a:rPr>
              <a:t>BUSSINESS</a:t>
            </a:r>
            <a:r>
              <a:rPr lang="zh-CN" altLang="en-US" sz="800" smtClean="0">
                <a:solidFill>
                  <a:schemeClr val="tx1">
                    <a:lumMod val="65000"/>
                    <a:lumOff val="35000"/>
                  </a:schemeClr>
                </a:solidFill>
                <a:latin typeface="Heiti SC Light" charset="-122"/>
                <a:ea typeface="Heiti SC Light" charset="-122"/>
                <a:cs typeface="Heiti SC Light" charset="-122"/>
              </a:rPr>
              <a:t> </a:t>
            </a:r>
            <a:r>
              <a:rPr lang="en-US" altLang="zh-CN" sz="800" smtClean="0">
                <a:solidFill>
                  <a:schemeClr val="tx1">
                    <a:lumMod val="65000"/>
                    <a:lumOff val="35000"/>
                  </a:schemeClr>
                </a:solidFill>
                <a:latin typeface="Heiti SC Light" charset="-122"/>
                <a:ea typeface="Heiti SC Light" charset="-122"/>
                <a:cs typeface="Heiti SC Light" charset="-122"/>
              </a:rPr>
              <a:t>POWERPOINT</a:t>
            </a:r>
            <a:endParaRPr lang="en-US" altLang="zh-CN" sz="800">
              <a:solidFill>
                <a:schemeClr val="tx1">
                  <a:lumMod val="65000"/>
                  <a:lumOff val="35000"/>
                </a:schemeClr>
              </a:solidFill>
              <a:latin typeface="Heiti SC Light" charset="-122"/>
              <a:ea typeface="Heiti SC Light" charset="-122"/>
              <a:cs typeface="Heiti SC Light" charset="-122"/>
            </a:endParaRPr>
          </a:p>
        </p:txBody>
      </p:sp>
      <p:cxnSp>
        <p:nvCxnSpPr>
          <p:cNvPr id="3" name="直线连接符 2"/>
          <p:cNvCxnSpPr/>
          <p:nvPr/>
        </p:nvCxnSpPr>
        <p:spPr>
          <a:xfrm>
            <a:off x="3256609" y="3429000"/>
            <a:ext cx="567878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420600" y="124968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文本框 33"/>
          <p:cNvSpPr txBox="1"/>
          <p:nvPr/>
        </p:nvSpPr>
        <p:spPr>
          <a:xfrm>
            <a:off x="882650" y="449580"/>
            <a:ext cx="964374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Arial" panose="020b0604020202020204" pitchFamily="34" charset="0"/>
                <a:ea typeface="华文中宋" pitchFamily="2" charset="-122"/>
                <a:sym typeface="+mn-ea"/>
              </a:rPr>
              <a:t>一、议论文的结构布局</a:t>
            </a:r>
            <a:endParaRPr lang="zh-CN" altLang="en-US" sz="3200">
              <a:latin typeface="Arial" panose="020b0604020202020204" pitchFamily="34" charset="0"/>
              <a:ea typeface="华文中宋" pitchFamily="2" charset="-122"/>
              <a:sym typeface="+mn-ea"/>
            </a:endParaRPr>
          </a:p>
          <a:p>
            <a:pPr algn="l"/>
            <a:r>
              <a:rPr lang="zh-CN" altLang="en-US" sz="3200">
                <a:latin typeface="Times New Roman" panose="02020603050405020304" pitchFamily="18" charset="0"/>
                <a:ea typeface="华文中宋" pitchFamily="2" charset="-122"/>
                <a:sym typeface="+mn-ea"/>
              </a:rPr>
              <a:t>议论文的三要素：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ea typeface="华文中宋" pitchFamily="2" charset="-122"/>
                <a:sym typeface="+mn-ea"/>
              </a:rPr>
              <a:t>论点、论据、论证</a:t>
            </a:r>
            <a:r>
              <a:rPr lang="zh-CN" altLang="en-US" sz="3200">
                <a:latin typeface="Times New Roman" panose="02020603050405020304" pitchFamily="18" charset="0"/>
                <a:ea typeface="华文中宋" pitchFamily="2" charset="-122"/>
                <a:sym typeface="+mn-ea"/>
              </a:rPr>
              <a:t>。</a:t>
            </a:r>
            <a:endParaRPr lang="zh-CN" altLang="en-US" sz="3200">
              <a:latin typeface="Times New Roman" panose="02020603050405020304" pitchFamily="18" charset="0"/>
              <a:ea typeface="华文中宋" pitchFamily="2" charset="-122"/>
              <a:sym typeface="+mn-ea"/>
            </a:endParaRPr>
          </a:p>
          <a:p>
            <a:pPr algn="l"/>
            <a:r>
              <a:rPr lang="zh-CN" altLang="en-US" sz="3200">
                <a:latin typeface="Times New Roman" panose="02020603050405020304" pitchFamily="18" charset="0"/>
                <a:ea typeface="华文新魏" pitchFamily="2" charset="-122"/>
                <a:sym typeface="+mn-ea"/>
              </a:rPr>
              <a:t>所谓的结构布局是指通过某种合理的论证方式把论点、论据有机地组合起来。</a:t>
            </a:r>
            <a:endParaRPr lang="zh-CN" altLang="en-US" sz="3200">
              <a:latin typeface="Times New Roman" panose="02020603050405020304" pitchFamily="18" charset="0"/>
              <a:ea typeface="华文新魏" pitchFamily="2" charset="-122"/>
              <a:sym typeface="+mn-ea"/>
            </a:endParaRPr>
          </a:p>
          <a:p>
            <a:pPr algn="l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第一部分</a:t>
            </a:r>
            <a:r>
              <a:rPr lang="zh-CN" altLang="en-US" sz="3200">
                <a:latin typeface="Arial" panose="020b0604020202020204" pitchFamily="34" charset="0"/>
                <a:sym typeface="+mn-ea"/>
              </a:rPr>
              <a:t>：提出全文中心论点</a:t>
            </a:r>
            <a:endParaRPr lang="zh-CN" altLang="en-US" sz="3200" u="none">
              <a:latin typeface="Arial" panose="020b0604020202020204" pitchFamily="34" charset="0"/>
            </a:endParaRPr>
          </a:p>
          <a:p>
            <a:pPr algn="l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第二部分</a:t>
            </a:r>
            <a:r>
              <a:rPr lang="zh-CN" altLang="en-US" sz="3200">
                <a:latin typeface="Arial" panose="020b0604020202020204" pitchFamily="34" charset="0"/>
                <a:sym typeface="+mn-ea"/>
              </a:rPr>
              <a:t>：论证中心论点</a:t>
            </a:r>
            <a:endParaRPr lang="zh-CN" altLang="en-US" sz="3200" u="none">
              <a:latin typeface="Arial" panose="020b0604020202020204" pitchFamily="34" charset="0"/>
            </a:endParaRPr>
          </a:p>
          <a:p>
            <a:pPr algn="l"/>
            <a:r>
              <a:rPr lang="en-US" altLang="zh-CN" sz="320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                  </a:t>
            </a: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分论点一  </a:t>
            </a:r>
            <a:r>
              <a:rPr lang="zh-CN" altLang="en-US" sz="3200">
                <a:latin typeface="Times New Roman" panose="02020603050405020304" pitchFamily="18" charset="0"/>
                <a:sym typeface="+mn-ea"/>
              </a:rPr>
              <a:t>举例论证，分析说理</a:t>
            </a:r>
            <a:endParaRPr lang="zh-CN" altLang="en-US" sz="3200" u="none">
              <a:latin typeface="Times New Roman" panose="02020603050405020304" pitchFamily="18" charset="0"/>
            </a:endParaRPr>
          </a:p>
          <a:p>
            <a:pPr algn="l"/>
            <a:r>
              <a:rPr lang="en-US" altLang="zh-CN" sz="320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                  </a:t>
            </a: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分论点二  </a:t>
            </a:r>
            <a:r>
              <a:rPr lang="zh-CN" altLang="en-US" sz="3200">
                <a:latin typeface="Times New Roman" panose="02020603050405020304" pitchFamily="18" charset="0"/>
                <a:sym typeface="+mn-ea"/>
              </a:rPr>
              <a:t>再举例论证，分析说理</a:t>
            </a:r>
            <a:endParaRPr lang="zh-CN" altLang="en-US" sz="3200" u="none">
              <a:latin typeface="Times New Roman" panose="02020603050405020304" pitchFamily="18" charset="0"/>
            </a:endParaRPr>
          </a:p>
          <a:p>
            <a:pPr algn="l"/>
            <a:r>
              <a:rPr lang="en-US" altLang="zh-CN" sz="320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                  </a:t>
            </a:r>
            <a:r>
              <a:rPr lang="zh-CN" altLang="en-US" sz="3200">
                <a:solidFill>
                  <a:srgbClr val="0000CC"/>
                </a:solidFill>
                <a:latin typeface="Arial" panose="020b0604020202020204" pitchFamily="34" charset="0"/>
                <a:sym typeface="+mn-ea"/>
              </a:rPr>
              <a:t>分论点三  </a:t>
            </a:r>
            <a:r>
              <a:rPr lang="zh-CN" altLang="en-US" sz="3200">
                <a:latin typeface="Times New Roman" panose="02020603050405020304" pitchFamily="18" charset="0"/>
                <a:sym typeface="+mn-ea"/>
              </a:rPr>
              <a:t>再举例论证，分析说理</a:t>
            </a:r>
            <a:endParaRPr lang="zh-CN" altLang="en-US" sz="3200" u="none">
              <a:latin typeface="Arial" panose="020b0604020202020204" pitchFamily="34" charset="0"/>
            </a:endParaRPr>
          </a:p>
          <a:p>
            <a:pPr algn="l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第三部分</a:t>
            </a:r>
            <a:r>
              <a:rPr lang="zh-CN" altLang="en-US" sz="3200">
                <a:latin typeface="Arial" panose="020b0604020202020204" pitchFamily="34" charset="0"/>
                <a:sym typeface="+mn-ea"/>
              </a:rPr>
              <a:t>：明确并深化中心</a:t>
            </a:r>
            <a:r>
              <a:rPr lang="zh-CN" altLang="en-US" sz="3200">
                <a:latin typeface="Times New Roman" panose="02020603050405020304" pitchFamily="18" charset="0"/>
                <a:sym typeface="+mn-ea"/>
              </a:rPr>
              <a:t>论点。</a:t>
            </a:r>
            <a:endParaRPr lang="zh-CN" altLang="en-US" sz="3200">
              <a:latin typeface="Times New Roman" panose="02020603050405020304" pitchFamily="18" charset="0"/>
              <a:sym typeface="+mn-ea"/>
            </a:endParaRPr>
          </a:p>
          <a:p>
            <a:pPr algn="l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第四部分</a:t>
            </a:r>
            <a:r>
              <a:rPr lang="zh-CN" altLang="en-US" sz="3200">
                <a:latin typeface="Arial" panose="020b0604020202020204" pitchFamily="34" charset="0"/>
                <a:sym typeface="+mn-ea"/>
              </a:rPr>
              <a:t>：结尾部分</a:t>
            </a:r>
            <a:endParaRPr kumimoji="1" lang="zh-CN" altLang="en-US" sz="3200" spc="300">
              <a:latin typeface="Heiti SC Light" charset="-122"/>
              <a:ea typeface="Heiti SC Light" charset="-122"/>
              <a:cs typeface="Heiti SC Light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文本框 33"/>
          <p:cNvSpPr txBox="1"/>
          <p:nvPr/>
        </p:nvSpPr>
        <p:spPr>
          <a:xfrm>
            <a:off x="803275" y="573405"/>
            <a:ext cx="1058545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二、议论文诸结构要素的基本要求</a:t>
            </a:r>
            <a:endParaRPr lang="zh-CN" altLang="en-US" sz="3200" b="1" noProof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endParaRPr lang="zh-CN" altLang="en-US" sz="3200">
              <a:latin typeface="Arial" panose="020b0604020202020204" pitchFamily="34" charset="0"/>
              <a:ea typeface="黑体" panose="02010609060101010101" pitchFamily="2" charset="-122"/>
              <a:sym typeface="+mn-ea"/>
            </a:endParaRPr>
          </a:p>
          <a:p>
            <a:pPr algn="l"/>
            <a:r>
              <a:rPr lang="zh-CN" altLang="en-US" sz="3200"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第一部分:</a:t>
            </a:r>
            <a:endParaRPr lang="zh-CN" altLang="en-US" sz="3200" u="none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algn="l"/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中心任务：鲜明、正面地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提出中心论点</a:t>
            </a: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3200" u="none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/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段落上可以是一段，可以是两段，但字数应控在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一百字左右。</a:t>
            </a:r>
            <a:endParaRPr lang="zh-CN" altLang="en-US" sz="32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dist"/>
            <a:endParaRPr lang="zh-CN" altLang="en-US" sz="3200">
              <a:latin typeface="Times New Roman" panose="02020603050405020304" pitchFamily="18" charset="0"/>
              <a:ea typeface="华文新魏" pitchFamily="2" charset="-122"/>
            </a:endParaRPr>
          </a:p>
          <a:p>
            <a:pPr algn="dist"/>
            <a:endParaRPr kumimoji="1" lang="zh-CN" altLang="en-US" sz="3200" spc="300">
              <a:latin typeface="Heiti SC Light" charset="-122"/>
              <a:ea typeface="Heiti SC Light" charset="-122"/>
              <a:cs typeface="Heiti SC Light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Text Box 2"/>
          <p:cNvSpPr txBox="1"/>
          <p:nvPr/>
        </p:nvSpPr>
        <p:spPr>
          <a:xfrm>
            <a:off x="500380" y="1365250"/>
            <a:ext cx="1124458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中心任务：</a:t>
            </a:r>
            <a:r>
              <a:rPr lang="zh-CN" altLang="en-US" sz="36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分析问题</a:t>
            </a:r>
            <a:r>
              <a:rPr lang="zh-CN" altLang="en-US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，使中心论点能够成立。字数</a:t>
            </a:r>
            <a:r>
              <a:rPr lang="zh-CN" altLang="en-US" sz="36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600字左右</a:t>
            </a:r>
            <a:r>
              <a:rPr lang="zh-CN" altLang="en-US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en-US" altLang="zh-CN" sz="3600" u="none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u="none">
                <a:latin typeface="黑体" panose="02010609060101010101" pitchFamily="2" charset="-122"/>
                <a:ea typeface="黑体" panose="02010609060101010101" pitchFamily="2" charset="-122"/>
              </a:rPr>
              <a:t>分论点的要求：</a:t>
            </a:r>
            <a:endParaRPr lang="zh-CN" altLang="en-US" sz="36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1</a:t>
            </a:r>
            <a:r>
              <a:rPr lang="en-US" altLang="zh-CN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要是一个明确的句子；</a:t>
            </a:r>
            <a:endParaRPr lang="zh-CN" altLang="en-US" sz="3600" u="none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2</a:t>
            </a:r>
            <a:r>
              <a:rPr lang="en-US" altLang="zh-CN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各分论点的角度或层次不同，不重复；</a:t>
            </a:r>
            <a:endParaRPr lang="zh-CN" altLang="en-US" sz="3600" u="none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3</a:t>
            </a:r>
            <a:r>
              <a:rPr lang="en-US" altLang="zh-CN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按照由浅入深或范围由小到大的顺序。</a:t>
            </a:r>
            <a:endParaRPr lang="zh-CN" altLang="en-US" sz="3600" u="none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为了使分论点有说服力，必须要用到</a:t>
            </a:r>
            <a:r>
              <a:rPr lang="zh-CN" altLang="en-US" sz="36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事例论证</a:t>
            </a:r>
            <a:r>
              <a:rPr lang="zh-CN" altLang="en-US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法，否则内容就是空洞的。</a:t>
            </a:r>
            <a:endParaRPr lang="zh-CN" altLang="en-US" sz="3600" u="none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981200" y="4876800"/>
            <a:ext cx="86868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u="none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175260" y="218440"/>
            <a:ext cx="521398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400" u="none">
                <a:latin typeface="Arial" panose="020b0604020202020204" pitchFamily="34" charset="0"/>
                <a:ea typeface="黑体" panose="02010609060101010101" pitchFamily="2" charset="-122"/>
              </a:rPr>
              <a:t>第二部分：</a:t>
            </a:r>
            <a:endParaRPr lang="zh-CN" altLang="en-US" sz="4400" u="none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Text Box 2"/>
          <p:cNvSpPr txBox="1"/>
          <p:nvPr/>
        </p:nvSpPr>
        <p:spPr>
          <a:xfrm>
            <a:off x="588010" y="1852295"/>
            <a:ext cx="108483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从高考优秀作文看，这是一段集中的论述，语言要精要、恰当，字数</a:t>
            </a:r>
            <a:r>
              <a:rPr lang="zh-CN" altLang="en-US" sz="36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100字左右</a:t>
            </a:r>
            <a:r>
              <a:rPr lang="zh-CN" altLang="en-US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。这一部分的作用：</a:t>
            </a:r>
            <a:endParaRPr lang="zh-CN" altLang="en-US" sz="3600" u="none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600" u="none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3600" u="none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600" u="none">
                <a:latin typeface="黑体" panose="02010609060101010101" pitchFamily="2" charset="-122"/>
                <a:ea typeface="黑体" panose="02010609060101010101" pitchFamily="2" charset="-122"/>
              </a:rPr>
              <a:t>对分论点的内容进行归纳总结。</a:t>
            </a:r>
            <a:endParaRPr lang="zh-CN" altLang="en-US" sz="36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u="none">
                <a:latin typeface="黑体" panose="02010609060101010101" pitchFamily="2" charset="-122"/>
                <a:ea typeface="黑体" panose="02010609060101010101" pitchFamily="2" charset="-122"/>
              </a:rPr>
              <a:t>   2</a:t>
            </a:r>
            <a:r>
              <a:rPr lang="en-US" altLang="zh-CN" sz="3600" u="none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600" u="none">
                <a:latin typeface="黑体" panose="02010609060101010101" pitchFamily="2" charset="-122"/>
                <a:ea typeface="黑体" panose="02010609060101010101" pitchFamily="2" charset="-122"/>
              </a:rPr>
              <a:t>进一步明确、深化中心论点。</a:t>
            </a:r>
            <a:endParaRPr lang="zh-CN" altLang="en-US" sz="36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u="none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600" u="none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en-US" altLang="zh-CN" sz="3600" u="none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6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联系当前现实和人生生命，体现文章针对性。</a:t>
            </a:r>
            <a:endParaRPr lang="zh-CN" altLang="en-US" sz="3600" u="none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236855" y="184785"/>
            <a:ext cx="34925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u="none">
                <a:latin typeface="华文中宋" pitchFamily="2" charset="-122"/>
                <a:ea typeface="华文中宋" pitchFamily="2" charset="-122"/>
              </a:rPr>
              <a:t>第三部分：</a:t>
            </a:r>
            <a:endParaRPr lang="zh-CN" altLang="en-US" sz="4800" u="none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Text Box 2"/>
          <p:cNvSpPr txBox="1"/>
          <p:nvPr/>
        </p:nvSpPr>
        <p:spPr>
          <a:xfrm>
            <a:off x="253365" y="358140"/>
            <a:ext cx="1137856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u="none">
                <a:latin typeface="华文中宋" pitchFamily="2" charset="-122"/>
                <a:ea typeface="华文中宋" pitchFamily="2" charset="-122"/>
              </a:rPr>
              <a:t>第四部分：</a:t>
            </a:r>
            <a:endParaRPr lang="zh-CN" altLang="en-US" sz="3600" u="none">
              <a:latin typeface="华文中宋" pitchFamily="2" charset="-122"/>
              <a:ea typeface="华文中宋" pitchFamily="2" charset="-122"/>
            </a:endParaRPr>
          </a:p>
          <a:p>
            <a:endParaRPr lang="zh-CN" altLang="en-US" sz="3600" u="none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600" u="none">
                <a:latin typeface="黑体" panose="02010609060101010101" pitchFamily="2" charset="-122"/>
                <a:ea typeface="黑体" panose="02010609060101010101" pitchFamily="2" charset="-122"/>
              </a:rPr>
              <a:t>结尾，字数</a:t>
            </a:r>
            <a:r>
              <a:rPr lang="zh-CN" altLang="en-US" sz="36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50</a:t>
            </a:r>
            <a:r>
              <a:rPr lang="zh-CN" altLang="en-US" sz="3600" u="none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zh-CN" altLang="en-US" sz="36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100字</a:t>
            </a:r>
            <a:r>
              <a:rPr lang="zh-CN" altLang="en-US" sz="3600" u="none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u="none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有多种写法</a:t>
            </a:r>
            <a:r>
              <a:rPr lang="zh-CN" altLang="en-US" sz="3600" u="none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lang="zh-CN" altLang="en-US" sz="36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u="none">
                <a:latin typeface="黑体" panose="02010609060101010101" pitchFamily="2" charset="-122"/>
                <a:ea typeface="黑体" panose="02010609060101010101" pitchFamily="2" charset="-122"/>
              </a:rPr>
              <a:t>    1</a:t>
            </a:r>
            <a:r>
              <a:rPr lang="en-US" altLang="zh-CN" sz="3600" u="none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600" u="none">
                <a:latin typeface="黑体" panose="02010609060101010101" pitchFamily="2" charset="-122"/>
                <a:ea typeface="黑体" panose="02010609060101010101" pitchFamily="2" charset="-122"/>
              </a:rPr>
              <a:t>呼应开头，使文章成为一个有机整体。</a:t>
            </a:r>
            <a:endParaRPr lang="zh-CN" altLang="en-US" sz="36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u="none">
                <a:latin typeface="黑体" panose="02010609060101010101" pitchFamily="2" charset="-122"/>
                <a:ea typeface="黑体" panose="02010609060101010101" pitchFamily="2" charset="-122"/>
              </a:rPr>
              <a:t>    2</a:t>
            </a:r>
            <a:r>
              <a:rPr lang="en-US" altLang="zh-CN" sz="3600" u="none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600" u="none">
                <a:latin typeface="黑体" panose="02010609060101010101" pitchFamily="2" charset="-122"/>
                <a:ea typeface="黑体" panose="02010609060101010101" pitchFamily="2" charset="-122"/>
              </a:rPr>
              <a:t>点明题意，使文章观点更加清晰。</a:t>
            </a:r>
            <a:endParaRPr lang="zh-CN" altLang="en-US" sz="36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u="none">
                <a:latin typeface="黑体" panose="02010609060101010101" pitchFamily="2" charset="-122"/>
                <a:ea typeface="黑体" panose="02010609060101010101" pitchFamily="2" charset="-122"/>
              </a:rPr>
              <a:t>    3</a:t>
            </a:r>
            <a:r>
              <a:rPr lang="en-US" altLang="zh-CN" sz="3600" u="none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600" u="none">
                <a:latin typeface="黑体" panose="02010609060101010101" pitchFamily="2" charset="-122"/>
                <a:ea typeface="黑体" panose="02010609060101010101" pitchFamily="2" charset="-122"/>
              </a:rPr>
              <a:t>发出呼告，以求发人深省。</a:t>
            </a:r>
            <a:endParaRPr lang="zh-CN" altLang="en-US" sz="3600" u="none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600" u="none">
                <a:latin typeface="黑体" panose="02010609060101010101" pitchFamily="2" charset="-122"/>
                <a:ea typeface="黑体" panose="02010609060101010101" pitchFamily="2" charset="-122"/>
              </a:rPr>
              <a:t>    语言要铿锵有力，富有哲理内涵，宜多用排比、拟人、反复、呼告等修辞手法。</a:t>
            </a:r>
            <a:endParaRPr lang="zh-CN" altLang="en-US" sz="3600" u="none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29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26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290">
                                            <p:txEl>
                                              <p:charRg st="26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5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290">
                                            <p:txEl>
                                              <p:charRg st="50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7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290">
                                            <p:txEl>
                                              <p:charRg st="72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91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290">
                                            <p:txEl>
                                              <p:charRg st="91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Text Box 2"/>
          <p:cNvSpPr txBox="1"/>
          <p:nvPr/>
        </p:nvSpPr>
        <p:spPr>
          <a:xfrm>
            <a:off x="2640013" y="2060575"/>
            <a:ext cx="7696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u="none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1</a:t>
            </a:r>
            <a:r>
              <a:rPr lang="en-US" altLang="zh-CN" sz="3600" u="none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.</a:t>
            </a:r>
            <a:r>
              <a:rPr lang="zh-CN" altLang="en-US" sz="3600" u="none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并列式</a:t>
            </a:r>
            <a:endParaRPr lang="zh-CN" altLang="en-US" sz="3600" u="none">
              <a:solidFill>
                <a:srgbClr val="FF33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2495233" y="4077335"/>
            <a:ext cx="6477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u="none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en-US" sz="3600" u="none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3</a:t>
            </a:r>
            <a:r>
              <a:rPr lang="en-US" altLang="zh-CN" sz="3600" u="none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.</a:t>
            </a:r>
            <a:r>
              <a:rPr lang="zh-CN" altLang="en-US" sz="3600" u="none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对比式</a:t>
            </a:r>
            <a:endParaRPr lang="zh-CN" altLang="en-US" sz="3600" u="none">
              <a:solidFill>
                <a:srgbClr val="FF33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2495550" y="3068638"/>
            <a:ext cx="7086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u="none"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en-US" sz="3600" u="none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2</a:t>
            </a:r>
            <a:r>
              <a:rPr lang="en-US" altLang="zh-CN" sz="3600" u="none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.</a:t>
            </a:r>
            <a:r>
              <a:rPr lang="zh-CN" altLang="en-US" sz="3600" u="none">
                <a:solidFill>
                  <a:srgbClr val="FF3300"/>
                </a:solidFill>
                <a:latin typeface="华文细黑" pitchFamily="2" charset="-122"/>
                <a:ea typeface="华文细黑" pitchFamily="2" charset="-122"/>
              </a:rPr>
              <a:t>层进式</a:t>
            </a:r>
            <a:endParaRPr lang="zh-CN" altLang="en-US" sz="3600" u="none">
              <a:solidFill>
                <a:srgbClr val="FF33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9461" name="Text Box 6"/>
          <p:cNvSpPr txBox="1"/>
          <p:nvPr/>
        </p:nvSpPr>
        <p:spPr>
          <a:xfrm>
            <a:off x="550545" y="405130"/>
            <a:ext cx="111125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u="none">
                <a:latin typeface="Arial" panose="020b0604020202020204" pitchFamily="34" charset="0"/>
                <a:ea typeface="黑体" panose="02010609060101010101" pitchFamily="2" charset="-122"/>
              </a:rPr>
              <a:t>三、议论文本论部分</a:t>
            </a:r>
            <a:r>
              <a:rPr lang="en-US" altLang="zh-CN" sz="4000" u="none">
                <a:latin typeface="Arial" panose="020b0604020202020204" pitchFamily="34" charset="0"/>
                <a:ea typeface="黑体" panose="02010609060101010101" pitchFamily="2" charset="-122"/>
              </a:rPr>
              <a:t>(</a:t>
            </a:r>
            <a:r>
              <a:rPr lang="zh-CN" altLang="en-US" sz="4000" u="none">
                <a:latin typeface="Arial" panose="020b0604020202020204" pitchFamily="34" charset="0"/>
                <a:ea typeface="黑体" panose="02010609060101010101" pitchFamily="2" charset="-122"/>
              </a:rPr>
              <a:t>第二部分</a:t>
            </a:r>
            <a:r>
              <a:rPr lang="en-US" altLang="zh-CN" sz="4000" u="none">
                <a:latin typeface="Arial" panose="020b0604020202020204" pitchFamily="34" charset="0"/>
                <a:ea typeface="黑体" panose="02010609060101010101" pitchFamily="2" charset="-122"/>
              </a:rPr>
              <a:t>)</a:t>
            </a:r>
            <a:r>
              <a:rPr lang="zh-CN" altLang="en-US" sz="4000" u="none">
                <a:latin typeface="Arial" panose="020b0604020202020204" pitchFamily="34" charset="0"/>
                <a:ea typeface="黑体" panose="02010609060101010101" pitchFamily="2" charset="-122"/>
              </a:rPr>
              <a:t>的常见结构</a:t>
            </a:r>
            <a:endParaRPr lang="zh-CN" altLang="en-US" sz="4000" u="none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Text Box 2"/>
          <p:cNvSpPr txBox="1"/>
          <p:nvPr/>
        </p:nvSpPr>
        <p:spPr>
          <a:xfrm>
            <a:off x="1014413" y="357188"/>
            <a:ext cx="704088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5400" u="none">
                <a:latin typeface="华文中宋" pitchFamily="2" charset="-122"/>
                <a:ea typeface="华文中宋" pitchFamily="2" charset="-122"/>
              </a:rPr>
              <a:t>(一)并列式结构模式：</a:t>
            </a:r>
            <a:endParaRPr lang="zh-CN" altLang="en-US" sz="5400" u="none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4338" name="Text Box 3"/>
          <p:cNvSpPr txBox="1"/>
          <p:nvPr/>
        </p:nvSpPr>
        <p:spPr>
          <a:xfrm>
            <a:off x="68263" y="1071563"/>
            <a:ext cx="11229975" cy="25228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u="none">
                <a:latin typeface="Times New Roman" panose="02020603050405020304" pitchFamily="18" charset="0"/>
                <a:ea typeface="宋体" panose="02010600030101010101" pitchFamily="2" charset="-122"/>
              </a:rPr>
              <a:t>                  </a:t>
            </a:r>
            <a:endParaRPr lang="zh-CN" altLang="en-US" u="none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u="none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  <a:r>
              <a:rPr lang="en-US" altLang="zh-CN" u="none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u="none">
                <a:latin typeface="Times New Roman" panose="02020603050405020304" pitchFamily="18" charset="0"/>
                <a:ea typeface="宋体" panose="02010600030101010101" pitchFamily="2" charset="-122"/>
              </a:rPr>
              <a:t>引论（提出论点）</a:t>
            </a:r>
            <a:endParaRPr lang="zh-CN" altLang="en-US" sz="2800" u="none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u="none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</a:t>
            </a:r>
            <a:r>
              <a:rPr lang="zh-CN" altLang="en-US" sz="2800" u="none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论据</a:t>
            </a:r>
            <a:r>
              <a:rPr lang="zh-CN" altLang="en-US" sz="2800" u="none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u="none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＋分析论证</a:t>
            </a:r>
            <a:endParaRPr lang="zh-CN" altLang="en-US" sz="2800" u="none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u="none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en-US" altLang="zh-CN" sz="2800" u="none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2800" u="none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本论（证明论点 )     论据</a:t>
            </a:r>
            <a:r>
              <a:rPr lang="zh-CN" altLang="en-US" sz="2800" u="none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u="none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＋分析论证   </a:t>
            </a:r>
            <a:r>
              <a:rPr lang="en-US" altLang="zh-CN" sz="2800" u="none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u="none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并列关系</a:t>
            </a:r>
            <a:endParaRPr lang="zh-CN" altLang="en-US" sz="2800" u="none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u="none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论据</a:t>
            </a:r>
            <a:r>
              <a:rPr lang="zh-CN" altLang="en-US" sz="2800" u="none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u="none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＋分析论证</a:t>
            </a:r>
            <a:endParaRPr lang="zh-CN" altLang="en-US" sz="2800" u="none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u="none">
                <a:latin typeface="Times New Roman" panose="02020603050405020304" pitchFamily="18" charset="0"/>
                <a:ea typeface="宋体" panose="02010600030101010101" pitchFamily="2" charset="-122"/>
              </a:rPr>
              <a:t>                  结论（照应全文）</a:t>
            </a:r>
            <a:endParaRPr lang="zh-CN" altLang="en-US" sz="2800" u="none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9" name="AutoShape 4"/>
          <p:cNvSpPr/>
          <p:nvPr/>
        </p:nvSpPr>
        <p:spPr>
          <a:xfrm>
            <a:off x="1228725" y="1581150"/>
            <a:ext cx="96837" cy="1905000"/>
          </a:xfrm>
          <a:prstGeom prst="leftBrace">
            <a:avLst>
              <a:gd name="adj1" fmla="val 16384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 u="none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0" name="AutoShape 5"/>
          <p:cNvSpPr/>
          <p:nvPr/>
        </p:nvSpPr>
        <p:spPr>
          <a:xfrm>
            <a:off x="4738053" y="1924050"/>
            <a:ext cx="95250" cy="1066800"/>
          </a:xfrm>
          <a:prstGeom prst="leftBrace">
            <a:avLst>
              <a:gd name="adj1" fmla="val 9328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 u="none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1" name="AutoShape 6"/>
          <p:cNvSpPr/>
          <p:nvPr/>
        </p:nvSpPr>
        <p:spPr>
          <a:xfrm>
            <a:off x="7809230" y="2000250"/>
            <a:ext cx="185737" cy="914400"/>
          </a:xfrm>
          <a:prstGeom prst="rightBracket">
            <a:avLst>
              <a:gd name="adj" fmla="val 79498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 u="none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2" name="矩形 9"/>
          <p:cNvSpPr/>
          <p:nvPr/>
        </p:nvSpPr>
        <p:spPr>
          <a:xfrm>
            <a:off x="1774825" y="4714875"/>
            <a:ext cx="9091612" cy="339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u="none">
                <a:latin typeface="黑体" panose="02010609060101010101" pitchFamily="2" charset="-122"/>
                <a:ea typeface="黑体" panose="02010609060101010101" pitchFamily="2" charset="-122"/>
              </a:rPr>
              <a:t>论证角度可分别是</a:t>
            </a:r>
            <a:endParaRPr lang="en-US" altLang="zh-CN" u="none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3" name="矩形 10"/>
          <p:cNvSpPr/>
          <p:nvPr/>
        </p:nvSpPr>
        <p:spPr>
          <a:xfrm>
            <a:off x="5735638" y="3929063"/>
            <a:ext cx="1097280" cy="3397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u="none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是什么？</a:t>
            </a:r>
            <a:endParaRPr lang="zh-CN" altLang="en-US" u="none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4" name="矩形 11"/>
          <p:cNvSpPr/>
          <p:nvPr/>
        </p:nvSpPr>
        <p:spPr>
          <a:xfrm>
            <a:off x="5735638" y="4646613"/>
            <a:ext cx="1097280" cy="3397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u="none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为什么？</a:t>
            </a:r>
            <a:endParaRPr lang="zh-CN" altLang="en-US" u="none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5" name="矩形 12"/>
          <p:cNvSpPr/>
          <p:nvPr/>
        </p:nvSpPr>
        <p:spPr>
          <a:xfrm>
            <a:off x="5743576" y="5432425"/>
            <a:ext cx="1097280" cy="3397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u="none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怎么办？</a:t>
            </a:r>
            <a:endParaRPr lang="zh-CN" altLang="en-US" u="none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6" name="AutoShape 4"/>
          <p:cNvSpPr/>
          <p:nvPr/>
        </p:nvSpPr>
        <p:spPr>
          <a:xfrm>
            <a:off x="5375276" y="4000500"/>
            <a:ext cx="180975" cy="1833563"/>
          </a:xfrm>
          <a:prstGeom prst="leftBrace">
            <a:avLst>
              <a:gd name="adj1" fmla="val 1644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endParaRPr lang="zh-CN" altLang="en-US" u="none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Arial"/>
        <a:cs typeface="Arial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Arial"/>
        <a:cs typeface="Arial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143</Paragraphs>
  <Slides>29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0">
      <vt:lpstr>Arial</vt:lpstr>
      <vt:lpstr>DengXian Light</vt:lpstr>
      <vt:lpstr>DengXian</vt:lpstr>
      <vt:lpstr>Heiti SC Light</vt:lpstr>
      <vt:lpstr>Times New Roman</vt:lpstr>
      <vt:lpstr>黑体</vt:lpstr>
      <vt:lpstr>华文新魏</vt:lpstr>
      <vt:lpstr>华文细黑</vt:lpstr>
      <vt:lpstr>华文中宋</vt:lpstr>
      <vt:lpstr>宋体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2021-11-02T09:10:02.672</cp:lastPrinted>
  <dcterms:created xsi:type="dcterms:W3CDTF">2021-11-02T09:10:02Z</dcterms:created>
  <dcterms:modified xsi:type="dcterms:W3CDTF">2021-11-02T01:10:02Z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