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0" r:id="rId2"/>
    <p:sldId id="374" r:id="rId3"/>
    <p:sldId id="371" r:id="rId4"/>
    <p:sldId id="323" r:id="rId5"/>
    <p:sldId id="343" r:id="rId6"/>
    <p:sldId id="378" r:id="rId7"/>
    <p:sldId id="295" r:id="rId8"/>
    <p:sldId id="298" r:id="rId9"/>
    <p:sldId id="300" r:id="rId10"/>
    <p:sldId id="388" r:id="rId11"/>
    <p:sldId id="303" r:id="rId12"/>
    <p:sldId id="365" r:id="rId13"/>
    <p:sldId id="379" r:id="rId14"/>
    <p:sldId id="381" r:id="rId15"/>
    <p:sldId id="382" r:id="rId16"/>
    <p:sldId id="383" r:id="rId17"/>
    <p:sldId id="385" r:id="rId18"/>
    <p:sldId id="366" r:id="rId19"/>
    <p:sldId id="347" r:id="rId20"/>
    <p:sldId id="392" r:id="rId21"/>
    <p:sldId id="391" r:id="rId22"/>
    <p:sldId id="390" r:id="rId23"/>
    <p:sldId id="33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FFFF00"/>
    <a:srgbClr val="FF33CC"/>
    <a:srgbClr val="441CD6"/>
    <a:srgbClr val="BAAAF4"/>
    <a:srgbClr val="AEBBF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51ED1-2C40-42EE-8948-8B12A346D5D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44E0D-5D7F-4066-8E1E-4FF10027513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6DE6-2119-40FE-B4C3-B85E9655FD3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ED874-7FFA-48BB-A04F-E9E19DC9329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A1C67-BD85-4B0C-BD61-DC6DE299BB5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3C61D-1BA4-43A8-B53D-A39EC51359E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EE0BA-980F-4387-B64F-714D707C5C4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95EE2-6469-43FC-8160-9BD63D9A23EC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8AEB5-99C5-4B26-B750-9364CDD3B068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3EDBC-B876-49C0-B495-CA1FB554362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D5BE-DDD1-414E-AA76-0268E1AD3A9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0CF8593-C934-4E39-86AB-B3978B6CCBC7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&#23490;&#38745;&#23665;&#26519;.mp3" TargetMode="External"/><Relationship Id="rId1" Type="http://schemas.microsoft.com/office/2007/relationships/media" Target="file:///G:\&#23490;&#38745;&#23665;&#2651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FLOW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3375"/>
            <a:ext cx="5791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11"/>
          <p:cNvSpPr>
            <a:spLocks noChangeArrowheads="1" noChangeShapeType="1" noTextEdit="1"/>
          </p:cNvSpPr>
          <p:nvPr/>
        </p:nvSpPr>
        <p:spPr bwMode="auto">
          <a:xfrm>
            <a:off x="1275715" y="2110740"/>
            <a:ext cx="6809740" cy="267779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文言文翻译技法</a:t>
            </a:r>
          </a:p>
        </p:txBody>
      </p:sp>
      <p:pic>
        <p:nvPicPr>
          <p:cNvPr id="6" name="寂静山林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6921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8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95288" y="981075"/>
            <a:ext cx="837247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zh-CN" sz="4100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50825" y="1808163"/>
            <a:ext cx="8893175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zh-CN" sz="40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11188" y="2924175"/>
            <a:ext cx="61214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100" dirty="0">
                <a:solidFill>
                  <a:srgbClr val="FF3300"/>
                </a:solidFill>
              </a:rPr>
              <a:t>例</a:t>
            </a:r>
            <a:r>
              <a:rPr lang="zh-CN" altLang="en-US" sz="4100" dirty="0" smtClean="0">
                <a:solidFill>
                  <a:srgbClr val="FF3300"/>
                </a:solidFill>
              </a:rPr>
              <a:t>：</a:t>
            </a:r>
            <a:r>
              <a:rPr kumimoji="1" lang="zh-CN" altLang="en-US" sz="3600" dirty="0" smtClean="0">
                <a:solidFill>
                  <a:srgbClr val="FF33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例：古之人</a:t>
            </a:r>
            <a:r>
              <a:rPr kumimoji="1" lang="zh-CN" alt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不余欺</a:t>
            </a:r>
            <a:r>
              <a:rPr kumimoji="1" lang="zh-CN" altLang="en-US" sz="3600" dirty="0" smtClean="0">
                <a:solidFill>
                  <a:srgbClr val="FF33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也</a:t>
            </a:r>
          </a:p>
          <a:p>
            <a:pPr eaLnBrk="1" hangingPunct="1">
              <a:spcBef>
                <a:spcPct val="20000"/>
              </a:spcBef>
            </a:pPr>
            <a:endParaRPr kumimoji="1" lang="zh-CN" altLang="en-US" sz="3600" dirty="0">
              <a:solidFill>
                <a:srgbClr val="FF3300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3600" dirty="0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468313" y="3789363"/>
            <a:ext cx="91455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dirty="0" smtClean="0">
                <a:latin typeface="Times New Roman" panose="02020603050405020304" pitchFamily="18" charset="0"/>
              </a:rPr>
              <a:t>译文：古代的人</a:t>
            </a:r>
            <a:r>
              <a:rPr lang="zh-CN" altLang="en-US" sz="3600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没有欺骗我</a:t>
            </a:r>
            <a:r>
              <a:rPr lang="zh-CN" altLang="en-US" sz="3600" dirty="0" smtClean="0">
                <a:latin typeface="Times New Roman" panose="02020603050405020304" pitchFamily="18" charset="0"/>
              </a:rPr>
              <a:t>。</a:t>
            </a:r>
          </a:p>
          <a:p>
            <a:pPr eaLnBrk="1" hangingPunct="1">
              <a:spcBef>
                <a:spcPct val="20000"/>
              </a:spcBef>
            </a:pPr>
            <a:endParaRPr lang="zh-CN" altLang="en-US" sz="3600" dirty="0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5048250" y="1628775"/>
            <a:ext cx="4095750" cy="1250950"/>
          </a:xfrm>
          <a:prstGeom prst="wedgeRoundRectCallout">
            <a:avLst>
              <a:gd name="adj1" fmla="val -52560"/>
              <a:gd name="adj2" fmla="val 71444"/>
              <a:gd name="adj3" fmla="val 16667"/>
            </a:avLst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32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否定句中代词作宾语，</a:t>
            </a:r>
            <a:r>
              <a:rPr kumimoji="1" lang="zh-CN" altLang="en-US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宾语前置</a:t>
            </a:r>
            <a:endParaRPr kumimoji="1" lang="zh-CN" altLang="en-US" sz="3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295" name="Rectangle 13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3708400" y="0"/>
            <a:ext cx="4643438" cy="1271588"/>
          </a:xfrm>
          <a:prstGeom prst="wedgeRoundRectCallout">
            <a:avLst>
              <a:gd name="adj1" fmla="val -53861"/>
              <a:gd name="adj2" fmla="val 58741"/>
              <a:gd name="adj3" fmla="val 16667"/>
            </a:avLst>
          </a:prstGeom>
          <a:solidFill>
            <a:srgbClr val="FFFFFF"/>
          </a:solidFill>
          <a:ln w="28575" algn="ctr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疑问句中，疑问代词作宾语，放在动词谓语之前。（</a:t>
            </a:r>
            <a:r>
              <a:rPr kumimoji="1"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何、谁、孰、恶、安、焉、胡、奚、曷）</a:t>
            </a:r>
          </a:p>
          <a:p>
            <a:pPr eaLnBrk="1" hangingPunct="1"/>
            <a:endParaRPr kumimoji="1" lang="en-US" altLang="zh-CN" sz="2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7" name="Rectangle 16"/>
          <p:cNvSpPr>
            <a:spLocks noChangeArrowheads="1"/>
          </p:cNvSpPr>
          <p:nvPr/>
        </p:nvSpPr>
        <p:spPr bwMode="auto">
          <a:xfrm>
            <a:off x="395288" y="1268413"/>
            <a:ext cx="4537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</a:rPr>
              <a:t>例：沛公</a:t>
            </a:r>
            <a:r>
              <a:rPr kumimoji="1"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安在</a:t>
            </a:r>
            <a:r>
              <a:rPr kumimoji="1"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684213" y="1989138"/>
            <a:ext cx="47704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Times New Roman" panose="02020603050405020304" pitchFamily="18" charset="0"/>
              </a:rPr>
              <a:t>译文：</a:t>
            </a:r>
            <a:r>
              <a:rPr kumimoji="1" lang="zh-CN" altLang="en-US" sz="4000">
                <a:latin typeface="Times New Roman" panose="02020603050405020304" pitchFamily="18" charset="0"/>
              </a:rPr>
              <a:t>沛公</a:t>
            </a:r>
            <a:r>
              <a:rPr kumimoji="1" lang="zh-CN" altLang="en-US" sz="4000">
                <a:solidFill>
                  <a:srgbClr val="0000CC"/>
                </a:solidFill>
                <a:latin typeface="Times New Roman" panose="02020603050405020304" pitchFamily="18" charset="0"/>
              </a:rPr>
              <a:t>在哪里</a:t>
            </a:r>
            <a:r>
              <a:rPr kumimoji="1" lang="zh-CN" altLang="en-US" sz="4000"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8313" y="4581525"/>
            <a:ext cx="8496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第五式</a:t>
            </a:r>
            <a:r>
              <a:rPr lang="en-US" altLang="zh-CN" sz="2800" b="1" dirty="0">
                <a:solidFill>
                  <a:srgbClr val="FF3300"/>
                </a:solidFill>
              </a:rPr>
              <a:t>:</a:t>
            </a:r>
            <a:r>
              <a:rPr lang="en-US" altLang="zh-CN" sz="2800" b="1" dirty="0">
                <a:solidFill>
                  <a:srgbClr val="0000FF"/>
                </a:solidFill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</a:rPr>
              <a:t>把文言句中的谓语前置句、宾语前置句、定语后置句、介词结构后置句及其它特殊句式，按现代汉语的要求调整过来。</a:t>
            </a:r>
          </a:p>
        </p:txBody>
      </p:sp>
      <p:sp>
        <p:nvSpPr>
          <p:cNvPr id="14" name="椭圆 13"/>
          <p:cNvSpPr/>
          <p:nvPr/>
        </p:nvSpPr>
        <p:spPr>
          <a:xfrm>
            <a:off x="5652120" y="5589240"/>
            <a:ext cx="2232248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80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</a:rPr>
              <a:t>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 animBg="1"/>
      <p:bldP spid="59407" grpId="0" animBg="1"/>
      <p:bldP spid="5940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-317500" y="1125538"/>
            <a:ext cx="8886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      私见张良，具告以事。</a:t>
            </a:r>
            <a:endParaRPr lang="zh-CN" altLang="en-US" dirty="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9388" y="2781300"/>
            <a:ext cx="89646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    </a:t>
            </a:r>
            <a:r>
              <a:rPr lang="zh-CN" altLang="en-US" sz="3200" dirty="0">
                <a:solidFill>
                  <a:srgbClr val="441CD6"/>
                </a:solidFill>
              </a:rPr>
              <a:t>译：</a:t>
            </a:r>
            <a:r>
              <a:rPr lang="zh-CN" altLang="en-US" sz="3200" b="1" dirty="0"/>
              <a:t>私下会见了张良，把事情全都告诉了</a:t>
            </a:r>
            <a:r>
              <a:rPr lang="zh-CN" altLang="en-US" sz="3200" b="1" dirty="0">
                <a:solidFill>
                  <a:srgbClr val="3333FF"/>
                </a:solidFill>
              </a:rPr>
              <a:t>他</a:t>
            </a:r>
            <a:r>
              <a:rPr lang="zh-CN" altLang="en-US" sz="3200" dirty="0"/>
              <a:t> </a:t>
            </a:r>
            <a:r>
              <a:rPr lang="zh-CN" altLang="en-US" sz="3200" b="1" dirty="0"/>
              <a:t>。</a:t>
            </a:r>
            <a:r>
              <a:rPr lang="zh-CN" altLang="en-US" sz="3200" dirty="0"/>
              <a:t> 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203575" y="1844675"/>
            <a:ext cx="5400675" cy="688975"/>
          </a:xfrm>
          <a:prstGeom prst="wedgeEllipseCallout">
            <a:avLst>
              <a:gd name="adj1" fmla="val -49616"/>
              <a:gd name="adj2" fmla="val -7742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省略宾语：之，他</a:t>
            </a:r>
            <a:endParaRPr lang="zh-CN" altLang="en-US" sz="3200" b="1">
              <a:solidFill>
                <a:srgbClr val="3333FF"/>
              </a:solidFill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3789363"/>
            <a:ext cx="6084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第六式</a:t>
            </a:r>
            <a:r>
              <a:rPr lang="en-US" altLang="zh-CN" sz="4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40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6" name="WordArt 6"/>
          <p:cNvSpPr>
            <a:spLocks noChangeArrowheads="1" noChangeShapeType="1"/>
          </p:cNvSpPr>
          <p:nvPr/>
        </p:nvSpPr>
        <p:spPr bwMode="auto">
          <a:xfrm>
            <a:off x="6588125" y="4508500"/>
            <a:ext cx="2087563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补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0" y="4581525"/>
            <a:ext cx="6084888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在文言文翻译时，补出省略的成分；</a:t>
            </a:r>
            <a:r>
              <a:rPr lang="zh-CN" altLang="en-US" sz="3600" b="1" dirty="0">
                <a:solidFill>
                  <a:srgbClr val="0000FF"/>
                </a:solidFill>
                <a:ea typeface="华文新魏" panose="02010800040101010101" pitchFamily="2" charset="-122"/>
              </a:rPr>
              <a:t>代词所指的内容；使上下文衔接连贯的内容等。</a:t>
            </a:r>
          </a:p>
          <a:p>
            <a:pPr algn="just" eaLnBrk="1" hangingPunct="1">
              <a:spcBef>
                <a:spcPct val="50000"/>
              </a:spcBef>
            </a:pPr>
            <a:endParaRPr lang="zh-CN" altLang="en-US" sz="40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288" y="260350"/>
            <a:ext cx="3089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翻译下列句子</a:t>
            </a:r>
            <a:r>
              <a:rPr lang="en-US" altLang="zh-CN" sz="3600" b="1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nimBg="1" autoUpdateAnimBg="0"/>
      <p:bldP spid="15365" grpId="0" autoUpdateAnimBg="0"/>
      <p:bldP spid="15366" grpId="0" animBg="1"/>
      <p:bldP spid="1536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/>
          </p:cNvSpPr>
          <p:nvPr/>
        </p:nvSpPr>
        <p:spPr bwMode="auto">
          <a:xfrm>
            <a:off x="1908175" y="1628775"/>
            <a:ext cx="49149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牛刀小试</a:t>
            </a:r>
          </a:p>
        </p:txBody>
      </p:sp>
      <p:pic>
        <p:nvPicPr>
          <p:cNvPr id="14339" name="Picture 3" descr="130542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851150"/>
            <a:ext cx="2736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536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31800" y="1808163"/>
            <a:ext cx="8189913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latin typeface="隶书" panose="02010509060101010101" pitchFamily="49" charset="-122"/>
                <a:ea typeface="隶书" panose="02010509060101010101" pitchFamily="49" charset="-122"/>
              </a:rPr>
              <a:t>     永和九年，岁在癸丑，暮春之初，会于会稽山阴之兰亭。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41313" y="4464050"/>
            <a:ext cx="8596312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译文：永和九年，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也就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是癸丑年，阴历三月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晚春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的开初，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en-US" altLang="zh-CN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900" b="1" dirty="0">
                <a:latin typeface="黑体" panose="02010609060101010101" pitchFamily="49" charset="-122"/>
                <a:ea typeface="黑体" panose="02010609060101010101" pitchFamily="49" charset="-122"/>
              </a:rPr>
              <a:t>在会稽山阴县的兰亭聚会。</a:t>
            </a: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1871663" y="2438400"/>
            <a:ext cx="9461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5381625" y="2438400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2906713" y="3024188"/>
            <a:ext cx="9890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3941763" y="3024188"/>
            <a:ext cx="9001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5381625" y="3068638"/>
            <a:ext cx="90011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1916113" y="5049838"/>
            <a:ext cx="990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6416675" y="5049838"/>
            <a:ext cx="10350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8351838" y="5634038"/>
            <a:ext cx="4238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792163" y="6264275"/>
            <a:ext cx="4492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1331913" y="6264275"/>
            <a:ext cx="13954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3311525" y="6264275"/>
            <a:ext cx="10350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2906713" y="2438400"/>
            <a:ext cx="9445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3041650" y="5049838"/>
            <a:ext cx="9445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97" name="Picture 17" descr="0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6213"/>
            <a:ext cx="92090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 autoUpdateAnimBg="0"/>
      <p:bldP spid="20483" grpId="0" build="p" autoUpdateAnimBg="0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638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7225" y="3024188"/>
            <a:ext cx="7559675" cy="3149600"/>
          </a:xfrm>
        </p:spPr>
        <p:txBody>
          <a:bodyPr/>
          <a:lstStyle/>
          <a:p>
            <a:pPr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3900" b="1" smtClean="0"/>
              <a:t>译文：（我）派遣将领把守函谷关的原因，是（为了）防备其他盗贼进来和意外的变故啊。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27100" y="1089025"/>
            <a:ext cx="733583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solidFill>
                  <a:srgbClr val="FF0000"/>
                </a:solidFill>
              </a:rPr>
              <a:t>         所以遣将守关者</a:t>
            </a:r>
            <a:r>
              <a:rPr lang="en-US" altLang="zh-CN" sz="3900" b="1" dirty="0">
                <a:solidFill>
                  <a:srgbClr val="FF0000"/>
                </a:solidFill>
              </a:rPr>
              <a:t>,</a:t>
            </a:r>
            <a:r>
              <a:rPr lang="zh-CN" altLang="en-US" sz="3900" b="1" dirty="0">
                <a:solidFill>
                  <a:srgbClr val="FF0000"/>
                </a:solidFill>
              </a:rPr>
              <a:t>备他盗之出入与非常也</a:t>
            </a:r>
            <a:r>
              <a:rPr lang="en-US" altLang="zh-CN" sz="39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276475" y="18542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2951163" y="2573338"/>
            <a:ext cx="946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422400" y="2573338"/>
            <a:ext cx="9890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1646238" y="4464050"/>
            <a:ext cx="14859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2141538" y="5138738"/>
            <a:ext cx="9445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716338" y="5138738"/>
            <a:ext cx="2519362" cy="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62" name="Picture 10" descr="图片nn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188913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build="p" autoUpdateAnimBg="0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741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57225" y="2798763"/>
            <a:ext cx="7772400" cy="900112"/>
          </a:xfrm>
        </p:spPr>
        <p:txBody>
          <a:bodyPr lIns="92075" tIns="46038" rIns="92075" bIns="46038"/>
          <a:lstStyle/>
          <a:p>
            <a:endParaRPr lang="zh-CN" altLang="en-US" smtClean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96863" y="3473450"/>
            <a:ext cx="8099425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        </a:t>
            </a:r>
            <a:r>
              <a:rPr lang="zh-CN" altLang="en-US" sz="3900" b="1" dirty="0" smtClean="0"/>
              <a:t>轩</a:t>
            </a:r>
            <a:r>
              <a:rPr lang="zh-CN" altLang="en-US" sz="3900" b="1" dirty="0"/>
              <a:t>凡四遭火，得不焚，殆有神护者。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701675" y="728663"/>
            <a:ext cx="76501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ea typeface="隶书" panose="02010509060101010101" pitchFamily="49" charset="-122"/>
              </a:rPr>
              <a:t>        更若役，复若赋，则如何？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31800" y="1449388"/>
            <a:ext cx="79660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  译文：变更你的差役，恢复你的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赋税，那么怎么样呢？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701675" y="233363"/>
            <a:ext cx="792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296863" y="4643438"/>
            <a:ext cx="8577262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   译文：项脊轩总共</a:t>
            </a:r>
            <a:r>
              <a:rPr lang="zh-CN" altLang="en-US" sz="3900" b="1" dirty="0">
                <a:solidFill>
                  <a:srgbClr val="FF0000"/>
                </a:solidFill>
              </a:rPr>
              <a:t>四次</a:t>
            </a:r>
            <a:r>
              <a:rPr lang="zh-CN" altLang="en-US" sz="3900" b="1" dirty="0"/>
              <a:t>遭到火灾，能够不被焚毁，大概是有神灵保护的原因吧。</a:t>
            </a: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 flipV="1">
            <a:off x="2051050" y="144938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2322513" y="2079625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 flipV="1">
            <a:off x="2636838" y="1449388"/>
            <a:ext cx="4048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3132138" y="144938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3402013" y="2079625"/>
            <a:ext cx="90011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>
            <a:off x="4392613" y="2079625"/>
            <a:ext cx="9445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 flipV="1">
            <a:off x="4122738" y="1449388"/>
            <a:ext cx="4492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5832475" y="2079625"/>
            <a:ext cx="90011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4706938" y="1449388"/>
            <a:ext cx="3603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>
            <a:off x="6867525" y="2079625"/>
            <a:ext cx="8096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5202238" y="1449388"/>
            <a:ext cx="4492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>
            <a:off x="476250" y="2798763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>
            <a:off x="6146800" y="144938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>
            <a:off x="2051050" y="2798763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>
            <a:off x="6732588" y="1449388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 flipV="1">
            <a:off x="3222625" y="2798763"/>
            <a:ext cx="17541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2" name="Line 24"/>
          <p:cNvSpPr>
            <a:spLocks noChangeShapeType="1"/>
          </p:cNvSpPr>
          <p:nvPr/>
        </p:nvSpPr>
        <p:spPr bwMode="auto">
          <a:xfrm>
            <a:off x="3132138" y="405923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3" name="Line 25"/>
          <p:cNvSpPr>
            <a:spLocks noChangeShapeType="1"/>
          </p:cNvSpPr>
          <p:nvPr/>
        </p:nvSpPr>
        <p:spPr bwMode="auto">
          <a:xfrm>
            <a:off x="4841875" y="5273675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74" name="Picture 26" descr="0图片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2619375"/>
            <a:ext cx="809625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1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10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1" dur="5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6" dur="2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1" dur="2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27652" grpId="0" build="p" autoUpdateAnimBg="0"/>
      <p:bldP spid="27653" grpId="0" build="p" autoUpdateAnimBg="0"/>
      <p:bldP spid="27654" grpId="0" autoUpdateAnimBg="0"/>
      <p:bldP spid="27655" grpId="0" build="p" autoUpdateAnimBg="0"/>
      <p:bldP spid="27656" grpId="0" animBg="1"/>
      <p:bldP spid="27657" grpId="0" animBg="1"/>
      <p:bldP spid="27658" grpId="0" animBg="1"/>
      <p:bldP spid="27659" grpId="0" animBg="1"/>
      <p:bldP spid="27660" grpId="0" animBg="1"/>
      <p:bldP spid="27661" grpId="0" animBg="1"/>
      <p:bldP spid="27662" grpId="0" animBg="1"/>
      <p:bldP spid="27663" grpId="0" animBg="1"/>
      <p:bldP spid="27664" grpId="0" animBg="1"/>
      <p:bldP spid="27665" grpId="0" animBg="1"/>
      <p:bldP spid="27666" grpId="0" animBg="1"/>
      <p:bldP spid="27667" grpId="0" animBg="1"/>
      <p:bldP spid="27668" grpId="0" animBg="1"/>
      <p:bldP spid="27669" grpId="0" animBg="1"/>
      <p:bldP spid="27670" grpId="0" animBg="1"/>
      <p:bldP spid="27671" grpId="0" animBg="1"/>
      <p:bldP spid="27672" grpId="0" animBg="1"/>
      <p:bldP spid="276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843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76250" y="1628775"/>
            <a:ext cx="8145463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solidFill>
                  <a:srgbClr val="FF0000"/>
                </a:solidFill>
              </a:rPr>
              <a:t>      问之,则曰:"彼与彼年相若也,道相似也."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61925" y="2979738"/>
            <a:ext cx="857726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/>
              <a:t>   译文</a:t>
            </a:r>
            <a:r>
              <a:rPr lang="zh-CN" altLang="en-US" sz="3900" b="1">
                <a:solidFill>
                  <a:srgbClr val="FF0000"/>
                </a:solidFill>
              </a:rPr>
              <a:t>：</a:t>
            </a:r>
            <a:r>
              <a:rPr lang="zh-CN" altLang="en-US" sz="3900" b="1"/>
              <a:t>问他们(为什么讥笑),(</a:t>
            </a:r>
            <a:r>
              <a:rPr lang="zh-CN" altLang="en-US" sz="3900" b="1">
                <a:solidFill>
                  <a:srgbClr val="FF0000"/>
                </a:solidFill>
              </a:rPr>
              <a:t>他们</a:t>
            </a:r>
            <a:r>
              <a:rPr lang="zh-CN" altLang="en-US" sz="3900" b="1"/>
              <a:t>)就说：“那个(人)同那个(人)年龄差不多,道德学问也差不多啊."</a:t>
            </a:r>
          </a:p>
        </p:txBody>
      </p:sp>
      <p:pic>
        <p:nvPicPr>
          <p:cNvPr id="28677" name="Picture 5" descr="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550" y="638175"/>
            <a:ext cx="9334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28676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945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85763" y="414338"/>
            <a:ext cx="837247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solidFill>
                  <a:schemeClr val="tx2"/>
                </a:solidFill>
              </a:rPr>
              <a:t>           蚓无爪牙之利，筋骨之强，上食埃土，下饮黄泉，用心一也。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50825" y="1808163"/>
            <a:ext cx="8577263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   译文：</a:t>
            </a:r>
            <a:r>
              <a:rPr lang="zh-CN" altLang="en-US" sz="3900" b="1" dirty="0" smtClean="0"/>
              <a:t>蚯蚓没有</a:t>
            </a:r>
            <a:r>
              <a:rPr lang="zh-CN" altLang="en-US" sz="3900" b="1" dirty="0"/>
              <a:t>锋利的爪牙，强健的筋骨，（</a:t>
            </a:r>
            <a:r>
              <a:rPr lang="zh-CN" altLang="en-US" sz="3900" b="1" dirty="0" smtClean="0"/>
              <a:t>但）</a:t>
            </a:r>
            <a:r>
              <a:rPr lang="zh-CN" altLang="en-US" sz="3900" b="1" dirty="0"/>
              <a:t>向上吃到黄土，向下喝到黄泉，（是由于）用心专一的缘故。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11188" y="4733925"/>
            <a:ext cx="58959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>
                <a:solidFill>
                  <a:schemeClr val="tx2"/>
                </a:solidFill>
              </a:rPr>
              <a:t>           求人可使报秦者。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657225" y="5454650"/>
            <a:ext cx="8324850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900" b="1" dirty="0"/>
              <a:t>译文：寻找可以出使回复秦国的人。</a:t>
            </a:r>
          </a:p>
        </p:txBody>
      </p:sp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5786438" y="4284663"/>
            <a:ext cx="3060700" cy="674687"/>
          </a:xfrm>
          <a:prstGeom prst="wedgeRoundRectCallout">
            <a:avLst>
              <a:gd name="adj1" fmla="val -43722"/>
              <a:gd name="adj2" fmla="val 74000"/>
              <a:gd name="adj3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求可使报秦之人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4076700" y="503238"/>
            <a:ext cx="7445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</a:rPr>
              <a:t>．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6597650" y="503238"/>
            <a:ext cx="7445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</a:rPr>
              <a:t>．</a:t>
            </a:r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6327775" y="2438400"/>
            <a:ext cx="19351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657225" y="3068638"/>
            <a:ext cx="36004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56" name="Picture 12" descr="片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6257925"/>
            <a:ext cx="3762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17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autoUpdateAnimBg="0"/>
      <p:bldP spid="31747" grpId="0" build="p" autoUpdateAnimBg="0"/>
      <p:bldP spid="31748" grpId="0" build="p" autoUpdateAnimBg="0"/>
      <p:bldP spid="31749" grpId="0" build="p" autoUpdateAnimBg="0"/>
      <p:bldP spid="31750" grpId="0" animBg="1" autoUpdateAnimBg="0"/>
      <p:bldP spid="31751" grpId="0" autoUpdateAnimBg="0"/>
      <p:bldP spid="31752" grpId="0" autoUpdateAnimBg="0"/>
      <p:bldP spid="31753" grpId="0" animBg="1"/>
      <p:bldP spid="317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/>
          </p:cNvSpPr>
          <p:nvPr/>
        </p:nvSpPr>
        <p:spPr bwMode="auto">
          <a:xfrm rot="-1941248">
            <a:off x="179388" y="333375"/>
            <a:ext cx="2016125" cy="1017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92000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请判断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203575" y="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ea typeface="隶书" panose="02010509060101010101" pitchFamily="49" charset="-122"/>
              </a:rPr>
              <a:t>高考近距离接触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68313" y="1412875"/>
            <a:ext cx="84597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/>
            <a:r>
              <a:rPr lang="zh-CN" altLang="en-US" sz="2800" b="1" dirty="0" smtClean="0"/>
              <a:t>        副使崔应麟见民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啖</a:t>
            </a:r>
            <a:r>
              <a:rPr lang="zh-CN" altLang="en-US" sz="2800" b="1" dirty="0" smtClean="0"/>
              <a:t>泽中雁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矢</a:t>
            </a:r>
            <a:r>
              <a:rPr lang="zh-CN" altLang="en-US" sz="2800" b="1" dirty="0" smtClean="0"/>
              <a:t>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囊示</a:t>
            </a:r>
            <a:r>
              <a:rPr lang="zh-CN" altLang="en-US" sz="2800" b="1" dirty="0" smtClean="0"/>
              <a:t>登云，登云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即</a:t>
            </a:r>
            <a:r>
              <a:rPr lang="zh-CN" altLang="en-US" sz="2800" b="1" dirty="0" smtClean="0"/>
              <a:t>进之于朝。</a:t>
            </a:r>
          </a:p>
          <a:p>
            <a:pPr latinLnBrk="0"/>
            <a:r>
              <a:rPr lang="zh-CN" altLang="en-US" sz="2800" dirty="0" smtClean="0"/>
              <a:t>　　</a:t>
            </a:r>
          </a:p>
          <a:p>
            <a:pPr latinLnBrk="0"/>
            <a:r>
              <a:rPr lang="zh-CN" altLang="en-US" sz="2800" dirty="0" smtClean="0"/>
              <a:t>　　</a:t>
            </a:r>
            <a:endParaRPr lang="zh-CN" altLang="en-US" sz="2800" dirty="0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55576" y="2996952"/>
            <a:ext cx="77768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/>
            <a:r>
              <a:rPr lang="zh-CN" altLang="en-US" sz="2800" b="1" dirty="0" smtClean="0"/>
              <a:t>       副使崔应麟看见百姓吃湖中的雁屎，便包来给陈登云看，陈登云便送到朝廷。（啖、囊示、即各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分，句子大意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分）</a:t>
            </a:r>
            <a:endParaRPr lang="zh-CN" altLang="en-US" sz="2800" b="1" dirty="0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23850" y="5229225"/>
            <a:ext cx="804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77771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世祖闻之，大怒，</a:t>
            </a:r>
            <a:r>
              <a:rPr lang="zh-CN" altLang="en-US" sz="2800" b="1" dirty="0">
                <a:solidFill>
                  <a:srgbClr val="C00000"/>
                </a:solidFill>
              </a:rPr>
              <a:t>执</a:t>
            </a:r>
            <a:r>
              <a:rPr lang="zh-CN" altLang="en-US" sz="2800" b="1" dirty="0"/>
              <a:t>帅将杀之，</a:t>
            </a:r>
            <a:r>
              <a:rPr lang="zh-CN" altLang="en-US" sz="2800" b="1" dirty="0">
                <a:solidFill>
                  <a:srgbClr val="C00000"/>
                </a:solidFill>
              </a:rPr>
              <a:t>以</a:t>
            </a:r>
            <a:r>
              <a:rPr lang="zh-CN" altLang="en-US" sz="2800" b="1" dirty="0"/>
              <a:t>勋</a:t>
            </a:r>
            <a:r>
              <a:rPr lang="zh-CN" altLang="en-US" sz="2800" b="1" dirty="0">
                <a:solidFill>
                  <a:srgbClr val="C00000"/>
                </a:solidFill>
              </a:rPr>
              <a:t>旧</a:t>
            </a:r>
            <a:r>
              <a:rPr lang="zh-CN" altLang="en-US" sz="2800" b="1" dirty="0"/>
              <a:t>而</a:t>
            </a:r>
            <a:r>
              <a:rPr lang="zh-CN" altLang="en-US" sz="2800" b="1" dirty="0" smtClean="0"/>
              <a:t>止也。</a:t>
            </a:r>
            <a:r>
              <a:rPr lang="zh-CN" altLang="en-US" sz="2800" b="1" dirty="0"/>
              <a:t>　　</a:t>
            </a:r>
            <a:endParaRPr lang="zh-CN" altLang="en-US" sz="2800" dirty="0"/>
          </a:p>
          <a:p>
            <a:pPr eaLnBrk="1" hangingPunct="1"/>
            <a:r>
              <a:rPr lang="zh-CN" altLang="en-US" sz="2800" dirty="0"/>
              <a:t>　</a:t>
            </a:r>
          </a:p>
          <a:p>
            <a:pPr eaLnBrk="1" hangingPunct="1"/>
            <a:endParaRPr lang="zh-CN" altLang="en-US" sz="2400" b="1" dirty="0"/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203575" y="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隶书" panose="02010509060101010101" pitchFamily="49" charset="-122"/>
              </a:rPr>
              <a:t>高考近距离接触</a:t>
            </a:r>
          </a:p>
        </p:txBody>
      </p:sp>
      <p:pic>
        <p:nvPicPr>
          <p:cNvPr id="18437" name="Picture 5" descr="xinsrc_42208022315358757642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913"/>
            <a:ext cx="2411413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900113" y="4346575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7088" y="2133600"/>
            <a:ext cx="748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世祖听说这事，非常愤怒，逮捕了主帅将要杀他，因为</a:t>
            </a:r>
            <a:r>
              <a:rPr lang="en-US" altLang="zh-CN" sz="3200" b="1"/>
              <a:t>(</a:t>
            </a:r>
            <a:r>
              <a:rPr lang="zh-CN" altLang="en-US" sz="3200" b="1"/>
              <a:t>他</a:t>
            </a:r>
            <a:r>
              <a:rPr lang="en-US" altLang="zh-CN" sz="3200" b="1"/>
              <a:t>)</a:t>
            </a:r>
            <a:r>
              <a:rPr lang="zh-CN" altLang="en-US" sz="3200" b="1"/>
              <a:t>是有功的老臣而作罢。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71550" y="3860800"/>
            <a:ext cx="7488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/>
              <a:t>每至客舍，自放驴，取樵炊爨。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4941168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(</a:t>
            </a:r>
            <a:r>
              <a:rPr lang="zh-CN" altLang="en-US" sz="3600" b="1" dirty="0" smtClean="0"/>
              <a:t>胡威</a:t>
            </a:r>
            <a:r>
              <a:rPr lang="en-US" altLang="zh-CN" sz="3600" b="1" dirty="0" smtClean="0"/>
              <a:t>)</a:t>
            </a:r>
            <a:r>
              <a:rPr lang="zh-CN" altLang="en-US" sz="3600" b="1" dirty="0" smtClean="0"/>
              <a:t>每到一处客站，就自己放驴，取柴做饭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utoUpdateAnimBg="0"/>
      <p:bldP spid="12" grpId="0"/>
      <p:bldP spid="1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32000"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04800" y="1447800"/>
            <a:ext cx="8077200" cy="2922905"/>
          </a:xfrm>
          <a:prstGeom prst="rect">
            <a:avLst/>
          </a:prstGeom>
          <a:solidFill>
            <a:schemeClr val="accent1">
              <a:alpha val="4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高考语文考试说明关于文言文阅读的要求：</a:t>
            </a: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理解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 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）理解常见文言实词在文中的含义</a:t>
            </a:r>
          </a:p>
          <a:p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）理解常见文言虚词在文中的意义和用法</a:t>
            </a:r>
          </a:p>
          <a:p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）理解与现代汉语不同的句式和用法</a:t>
            </a:r>
          </a:p>
          <a:p>
            <a:r>
              <a:rPr lang="zh-CN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zh-CN" sz="4400" b="1" dirty="0">
                <a:latin typeface="楷体_GB2312" pitchFamily="49" charset="-122"/>
                <a:ea typeface="楷体_GB2312" pitchFamily="49" charset="-122"/>
              </a:rPr>
              <a:t>理解并</a:t>
            </a:r>
            <a:r>
              <a:rPr lang="zh-CN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翻译文中的句子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zh-CN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标题 1"/>
          <p:cNvSpPr>
            <a:spLocks noChangeArrowheads="1"/>
          </p:cNvSpPr>
          <p:nvPr/>
        </p:nvSpPr>
        <p:spPr bwMode="auto">
          <a:xfrm>
            <a:off x="228600" y="228600"/>
            <a:ext cx="2590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tx2"/>
                </a:solidFill>
              </a:rPr>
              <a:t>考点重申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203575" y="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隶书" panose="02010509060101010101" pitchFamily="49" charset="-122"/>
              </a:rPr>
              <a:t>高考近距离接触</a:t>
            </a:r>
          </a:p>
        </p:txBody>
      </p:sp>
      <p:pic>
        <p:nvPicPr>
          <p:cNvPr id="18437" name="Picture 5" descr="xinsrc_42208022315358757642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913"/>
            <a:ext cx="2411413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900113" y="4346575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3568" y="1628800"/>
            <a:ext cx="74882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陛下兴军旅，百姓易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咨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怨．车驾游幸，深恐非宜。（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2015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课标卷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Ⅱ·《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北史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来护儿传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00506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3861048"/>
            <a:ext cx="835292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陛下大兴军队师旅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百姓容易叹息怨恨。陛下车驾各处游幸，我非常担心这是不应该的。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utoUpdateAnimBg="0"/>
      <p:bldP spid="13" grpId="0"/>
      <p:bldP spid="10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77771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忠不必用兮，贤不必</a:t>
            </a:r>
            <a:r>
              <a:rPr lang="zh-CN" altLang="en-US" sz="2800" b="1">
                <a:solidFill>
                  <a:srgbClr val="C00000"/>
                </a:solidFill>
              </a:rPr>
              <a:t>以</a:t>
            </a:r>
            <a:r>
              <a:rPr lang="zh-CN" altLang="en-US" sz="2800" b="1"/>
              <a:t>。（</a:t>
            </a:r>
            <a:r>
              <a:rPr lang="en-US" altLang="zh-CN" sz="2800" b="1"/>
              <a:t>《</a:t>
            </a:r>
            <a:r>
              <a:rPr lang="zh-CN" altLang="en-US" sz="2800" b="1"/>
              <a:t>涉江</a:t>
            </a:r>
            <a:r>
              <a:rPr lang="en-US" altLang="zh-CN" sz="2800" b="1"/>
              <a:t>》</a:t>
            </a:r>
            <a:r>
              <a:rPr lang="zh-CN" altLang="en-US" sz="2800" b="1"/>
              <a:t>） </a:t>
            </a:r>
            <a:endParaRPr lang="zh-CN" altLang="en-US" sz="2400" b="1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3203575" y="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隶书" panose="02010509060101010101" pitchFamily="49" charset="-122"/>
              </a:rPr>
              <a:t>高考近距离接触</a:t>
            </a:r>
          </a:p>
        </p:txBody>
      </p:sp>
      <p:pic>
        <p:nvPicPr>
          <p:cNvPr id="18437" name="Picture 5" descr="xinsrc_42208022315358757642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913"/>
            <a:ext cx="2411413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900113" y="4346575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7088" y="2133600"/>
            <a:ext cx="7489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忠臣不一定被任用啊，贤者不一定</a:t>
            </a:r>
            <a:r>
              <a:rPr lang="zh-CN" altLang="en-US" sz="3200" b="1">
                <a:solidFill>
                  <a:srgbClr val="C00000"/>
                </a:solidFill>
              </a:rPr>
              <a:t>被推荐。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71550" y="3573463"/>
            <a:ext cx="74882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时既与梁通好，</a:t>
            </a:r>
            <a:r>
              <a:rPr lang="zh-CN" altLang="en-US" sz="3200" b="1">
                <a:solidFill>
                  <a:srgbClr val="C00000"/>
                </a:solidFill>
              </a:rPr>
              <a:t>行李</a:t>
            </a:r>
            <a:r>
              <a:rPr lang="zh-CN" altLang="en-US" sz="3200" b="1"/>
              <a:t>往来，公私赠</a:t>
            </a:r>
            <a:r>
              <a:rPr lang="zh-CN" altLang="en-US" sz="3200" b="1">
                <a:solidFill>
                  <a:srgbClr val="C00000"/>
                </a:solidFill>
              </a:rPr>
              <a:t>遗</a:t>
            </a:r>
            <a:r>
              <a:rPr lang="zh-CN" altLang="en-US" sz="3200" b="1"/>
              <a:t>，一无所受。</a:t>
            </a:r>
            <a:r>
              <a:rPr lang="zh-CN" altLang="en-US" sz="3200"/>
              <a:t>　　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4826000"/>
            <a:ext cx="8280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当时已经与梁国互通友好，</a:t>
            </a:r>
            <a:r>
              <a:rPr lang="zh-CN" altLang="en-US" sz="3200" b="1">
                <a:solidFill>
                  <a:srgbClr val="C00000"/>
                </a:solidFill>
              </a:rPr>
              <a:t>使者</a:t>
            </a:r>
            <a:r>
              <a:rPr lang="zh-CN" altLang="en-US" sz="3200" b="1"/>
              <a:t>往来，官方和私人</a:t>
            </a:r>
            <a:r>
              <a:rPr lang="zh-CN" altLang="en-US" sz="3200" b="1">
                <a:solidFill>
                  <a:srgbClr val="C00000"/>
                </a:solidFill>
              </a:rPr>
              <a:t>赠送的礼品</a:t>
            </a:r>
            <a:r>
              <a:rPr lang="zh-CN" altLang="en-US" sz="3200" b="1"/>
              <a:t>，</a:t>
            </a:r>
            <a:r>
              <a:rPr lang="en-US" altLang="zh-CN" sz="3200" b="1"/>
              <a:t>(</a:t>
            </a:r>
            <a:r>
              <a:rPr lang="zh-CN" altLang="en-US" sz="3200" b="1"/>
              <a:t>贺兰祥</a:t>
            </a:r>
            <a:r>
              <a:rPr lang="en-US" altLang="zh-CN" sz="3200" b="1"/>
              <a:t>)</a:t>
            </a:r>
            <a:r>
              <a:rPr lang="zh-CN" altLang="en-US" sz="3200" b="1"/>
              <a:t>一概都不接受。　</a:t>
            </a:r>
          </a:p>
          <a:p>
            <a:pPr eaLnBrk="1" hangingPunct="1"/>
            <a:r>
              <a:rPr lang="zh-CN" altLang="en-US" sz="3200" b="1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utoUpdateAnimBg="0"/>
      <p:bldP spid="12" grpId="0"/>
      <p:bldP spid="12" grpId="1"/>
      <p:bldP spid="13" grpId="0" build="allAtOnce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77771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假</a:t>
            </a:r>
            <a:r>
              <a:rPr lang="zh-CN" altLang="en-US" sz="3200" b="1" dirty="0"/>
              <a:t>舆马者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非利足也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而致千里；假舟楫者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非能水也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而绝江河</a:t>
            </a:r>
            <a:r>
              <a:rPr lang="en-US" altLang="zh-CN" sz="3200" b="1" dirty="0"/>
              <a:t>.</a:t>
            </a:r>
            <a:endParaRPr lang="zh-CN" altLang="en-US" sz="3200" b="1" dirty="0"/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3203575" y="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隶书" panose="02010509060101010101" pitchFamily="49" charset="-122"/>
              </a:rPr>
              <a:t>高考近距离接触</a:t>
            </a:r>
          </a:p>
        </p:txBody>
      </p:sp>
      <p:pic>
        <p:nvPicPr>
          <p:cNvPr id="18437" name="Picture 5" descr="xinsrc_42208022315358757642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913"/>
            <a:ext cx="2411413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900113" y="4346575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900113" y="4437063"/>
            <a:ext cx="5903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43608" y="3429000"/>
            <a:ext cx="7056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凭借车马的人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并不是他擅长走路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却能到达千里远</a:t>
            </a:r>
            <a:r>
              <a:rPr lang="en-US" altLang="zh-CN" sz="2800" b="1" dirty="0"/>
              <a:t>;</a:t>
            </a:r>
            <a:r>
              <a:rPr lang="zh-CN" altLang="en-US" sz="2800" b="1" dirty="0"/>
              <a:t>凭借船桨的人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并不是他擅长游泳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却能横渡大江大河。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utoUpdateAnimBg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nde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20" t="412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Oval 3" descr="秃鹫"/>
          <p:cNvSpPr>
            <a:spLocks noChangeArrowheads="1"/>
          </p:cNvSpPr>
          <p:nvPr/>
        </p:nvSpPr>
        <p:spPr bwMode="auto">
          <a:xfrm>
            <a:off x="0" y="0"/>
            <a:ext cx="1524000" cy="1524000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2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机动</a:t>
            </a:r>
          </a:p>
          <a:p>
            <a:pPr algn="ctr" eaLnBrk="1" hangingPunct="1"/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31913" y="476250"/>
            <a:ext cx="795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根据对文言的理解，翻译下面一段话。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8718550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        东安一士人善画，作鼠一轴，献之邑</a:t>
            </a:r>
          </a:p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令。令初不知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爱</a:t>
            </a:r>
            <a:r>
              <a:rPr lang="zh-CN" altLang="en-US" sz="3600" b="1" dirty="0">
                <a:latin typeface="Times New Roman" panose="02020603050405020304" pitchFamily="18" charset="0"/>
              </a:rPr>
              <a:t>，漫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悬</a:t>
            </a:r>
            <a:r>
              <a:rPr lang="zh-CN" altLang="en-US" sz="3600" b="1" dirty="0">
                <a:latin typeface="Times New Roman" panose="02020603050405020304" pitchFamily="18" charset="0"/>
              </a:rPr>
              <a:t>于壁。旦而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过</a:t>
            </a:r>
            <a:r>
              <a:rPr lang="zh-CN" altLang="en-US" sz="3600" b="1" dirty="0">
                <a:latin typeface="Times New Roman" panose="02020603050405020304" pitchFamily="18" charset="0"/>
              </a:rPr>
              <a:t>之，</a:t>
            </a:r>
          </a:p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</a:rPr>
              <a:t>轴必坠地，屡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悬</a:t>
            </a:r>
            <a:r>
              <a:rPr lang="zh-CN" altLang="en-US" sz="3600" b="1" dirty="0">
                <a:latin typeface="Times New Roman" panose="02020603050405020304" pitchFamily="18" charset="0"/>
              </a:rPr>
              <a:t>屡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坠</a:t>
            </a:r>
            <a:r>
              <a:rPr lang="zh-CN" altLang="en-US" sz="3600" b="1" dirty="0">
                <a:latin typeface="Times New Roman" panose="02020603050405020304" pitchFamily="18" charset="0"/>
              </a:rPr>
              <a:t>。令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怪</a:t>
            </a:r>
            <a:r>
              <a:rPr lang="zh-CN" altLang="en-US" sz="3600" b="1" dirty="0">
                <a:latin typeface="Times New Roman" panose="02020603050405020304" pitchFamily="18" charset="0"/>
              </a:rPr>
              <a:t>之，黎明物色，轴在地，而猫蹲其旁。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逮</a:t>
            </a:r>
            <a:r>
              <a:rPr lang="zh-CN" altLang="en-US" sz="3600" b="1" dirty="0">
                <a:latin typeface="Times New Roman" panose="02020603050405020304" pitchFamily="18" charset="0"/>
              </a:rPr>
              <a:t>举轴，则踉跄逐之。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600" b="1" dirty="0">
                <a:latin typeface="Times New Roman" panose="02020603050405020304" pitchFamily="18" charset="0"/>
              </a:rPr>
              <a:t>试群猫，莫不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latin typeface="Times New Roman" panose="02020603050405020304" pitchFamily="18" charset="0"/>
              </a:rPr>
              <a:t>者，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于是</a:t>
            </a:r>
            <a:r>
              <a:rPr lang="zh-CN" altLang="en-US" sz="3600" b="1" dirty="0">
                <a:latin typeface="Times New Roman" panose="02020603050405020304" pitchFamily="18" charset="0"/>
              </a:rPr>
              <a:t>始知其画为逼真。   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（选自曾敏行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独醒杂志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）</a:t>
            </a:r>
          </a:p>
        </p:txBody>
      </p:sp>
      <p:pic>
        <p:nvPicPr>
          <p:cNvPr id="25606" name="Picture 6" descr="8153278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013325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0"/>
            <a:ext cx="2339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7950" y="260350"/>
            <a:ext cx="5540375" cy="58420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高考语文卷翻译题及评分标准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96875" y="1052513"/>
            <a:ext cx="82423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朗乃诣策，策以儒雅，诘让而不害。 （</a:t>
            </a:r>
            <a:r>
              <a:rPr lang="en-US" altLang="zh-CN" sz="3200" b="1" dirty="0"/>
              <a:t>5</a:t>
            </a:r>
            <a:r>
              <a:rPr lang="zh-CN" altLang="en-US" sz="3200" b="1" dirty="0"/>
              <a:t>分）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52413" y="1989138"/>
            <a:ext cx="7775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 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分答例：王朗于是投靠了孙策，孙策学识渊博，风度文雅，厚待他而不加以伤害。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23850" y="4205288"/>
            <a:ext cx="7507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         </a:t>
            </a:r>
            <a:endParaRPr lang="zh-CN" altLang="en-US" sz="3200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0" y="5013325"/>
            <a:ext cx="8639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  得分点：诣、以、诘让，各1分；句意2分。</a:t>
            </a:r>
            <a:endParaRPr lang="zh-CN" altLang="en-US" sz="3200" b="1" dirty="0">
              <a:solidFill>
                <a:srgbClr val="000099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3644900"/>
            <a:ext cx="84693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    参考答案：王朗于是去见孙策，孙策认为王朗学识渊博，风度文雅，只是责备他而不加以伤害。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utoUpdateAnimBg="0"/>
      <p:bldP spid="5128" grpId="0" autoUpdateAnimBg="0"/>
      <p:bldP spid="5129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684213" y="692150"/>
            <a:ext cx="7272337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文言翻译的原则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411413" y="2205038"/>
            <a:ext cx="38163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字字落实  </a:t>
            </a:r>
          </a:p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文从句顺 </a:t>
            </a:r>
          </a:p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直译为主   </a:t>
            </a:r>
          </a:p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意译为辅</a:t>
            </a:r>
          </a:p>
        </p:txBody>
      </p:sp>
      <p:pic>
        <p:nvPicPr>
          <p:cNvPr id="5124" name="Picture 4" descr="茶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5E8"/>
              </a:clrFrom>
              <a:clrTo>
                <a:srgbClr val="F4F5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5064125"/>
            <a:ext cx="19208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116013" y="0"/>
            <a:ext cx="8027987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1557338"/>
            <a:ext cx="10985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直译六字法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16013" y="1628775"/>
            <a:ext cx="6191250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 b="1" dirty="0">
                <a:solidFill>
                  <a:schemeClr val="tx2"/>
                </a:solidFill>
                <a:ea typeface="楷体_GB2312" pitchFamily="49" charset="-122"/>
              </a:rPr>
              <a:t>留　删　换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8800" b="1" dirty="0">
                <a:solidFill>
                  <a:schemeClr val="tx2"/>
                </a:solidFill>
                <a:ea typeface="楷体_GB2312" pitchFamily="49" charset="-122"/>
              </a:rPr>
              <a:t>调　补　对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067175" y="836613"/>
            <a:ext cx="1225550" cy="4318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6000">
              <a:solidFill>
                <a:srgbClr val="C11577"/>
              </a:solidFill>
            </a:endParaRP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1619250" y="4581525"/>
            <a:ext cx="914400" cy="609600"/>
          </a:xfrm>
          <a:prstGeom prst="wedgeRectCallout">
            <a:avLst>
              <a:gd name="adj1" fmla="val -138194"/>
              <a:gd name="adj2" fmla="val 44349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6000">
              <a:solidFill>
                <a:srgbClr val="C11577"/>
              </a:solidFill>
            </a:endParaRPr>
          </a:p>
        </p:txBody>
      </p:sp>
      <p:pic>
        <p:nvPicPr>
          <p:cNvPr id="6151" name="Picture 7" descr="sojitupit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日期占位符 3"/>
          <p:cNvSpPr>
            <a:spLocks noGrp="1"/>
          </p:cNvSpPr>
          <p:nvPr>
            <p:ph type="dt" sz="quarter" idx="10"/>
          </p:nvPr>
        </p:nvSpPr>
        <p:spPr>
          <a:xfrm>
            <a:off x="684213" y="5949950"/>
            <a:ext cx="7343775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3300"/>
                </a:solidFill>
              </a:rPr>
              <a:t>第一式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:</a:t>
            </a:r>
            <a:r>
              <a:rPr lang="zh-CN" altLang="en-US" sz="2400" b="1" dirty="0" smtClean="0"/>
              <a:t>严格按照原文逐字逐句的把文言文翻译成现代文，同时还要保留它的语气。</a:t>
            </a:r>
          </a:p>
          <a:p>
            <a:pPr eaLnBrk="1" hangingPunct="1"/>
            <a:endParaRPr lang="zh-CN" altLang="zh-CN" dirty="0" smtClean="0"/>
          </a:p>
        </p:txBody>
      </p:sp>
      <p:sp>
        <p:nvSpPr>
          <p:cNvPr id="717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5763" y="3068638"/>
            <a:ext cx="7831137" cy="15303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300" b="1" dirty="0" smtClean="0"/>
              <a:t>例：</a:t>
            </a:r>
            <a:r>
              <a:rPr lang="zh-CN" altLang="en-US" sz="4300" b="1" dirty="0" smtClean="0">
                <a:solidFill>
                  <a:srgbClr val="FF0000"/>
                </a:solidFill>
                <a:ea typeface="隶书" panose="02010509060101010101" pitchFamily="49" charset="-122"/>
              </a:rPr>
              <a:t>忧劳可以兴国，逸豫可以亡身。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484438" y="314166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124075" y="314166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211638" y="3068638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635375" y="3068638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795963" y="3068638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111750" y="3068638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7902575" y="3114675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6300788" y="3068638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1781175" y="3698875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1241425" y="3698875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341313" y="4464050"/>
            <a:ext cx="20256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译文：</a:t>
            </a:r>
            <a:endParaRPr lang="zh-CN" altLang="zh-CN" sz="3000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692275" y="4419600"/>
            <a:ext cx="1214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忧虑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2727325" y="4419600"/>
            <a:ext cx="1395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辛劳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3716338" y="4419600"/>
            <a:ext cx="14843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可以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246688" y="4419600"/>
            <a:ext cx="14398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国家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4706938" y="4419600"/>
            <a:ext cx="2970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使        兴盛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7451725" y="4419600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b="1">
                <a:latin typeface="Times New Roman" panose="02020603050405020304" pitchFamily="18" charset="0"/>
              </a:rPr>
              <a:t>，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1646238" y="5138738"/>
            <a:ext cx="13509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安逸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2681288" y="5138738"/>
            <a:ext cx="1304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享乐</a:t>
            </a: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3671888" y="5138738"/>
            <a:ext cx="1349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可以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157788" y="5138738"/>
            <a:ext cx="1349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自身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4662488" y="5184775"/>
            <a:ext cx="28352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使        灭亡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7316788" y="5138738"/>
            <a:ext cx="69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250825" y="638175"/>
            <a:ext cx="8893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 dirty="0">
                <a:solidFill>
                  <a:schemeClr val="hlink"/>
                </a:solidFill>
              </a:rPr>
              <a:t>例：</a:t>
            </a:r>
            <a:r>
              <a:rPr lang="zh-CN" altLang="zh-CN" sz="4300" b="1" dirty="0"/>
              <a:t>师者，所以传道授业解惑也。</a:t>
            </a:r>
            <a:r>
              <a:rPr lang="zh-CN" altLang="zh-CN" sz="3000" dirty="0"/>
              <a:t> </a:t>
            </a: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341313" y="1358900"/>
            <a:ext cx="20701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/>
              <a:t>译文：</a:t>
            </a:r>
            <a:endParaRPr lang="zh-CN" altLang="zh-CN" sz="3000"/>
          </a:p>
        </p:txBody>
      </p: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1979613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4643438" y="692150"/>
            <a:ext cx="541337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4140200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5724525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5219700" y="692150"/>
            <a:ext cx="5397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6732588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6227763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7380288" y="620713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18468" name="Rectangle 36"/>
          <p:cNvSpPr>
            <a:spLocks noChangeArrowheads="1"/>
          </p:cNvSpPr>
          <p:nvPr/>
        </p:nvSpPr>
        <p:spPr bwMode="auto">
          <a:xfrm>
            <a:off x="2727325" y="638175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8351838" y="638175"/>
            <a:ext cx="4953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4300" b="1">
                <a:solidFill>
                  <a:schemeClr val="hlink"/>
                </a:solidFill>
              </a:rPr>
              <a:t>/</a:t>
            </a:r>
            <a:r>
              <a:rPr lang="zh-CN" altLang="zh-CN" sz="3000"/>
              <a:t> </a:t>
            </a: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716338" y="2124075"/>
            <a:ext cx="2809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3900" b="1"/>
              <a:t>疑难问题</a:t>
            </a: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1781175" y="131445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老师，</a:t>
            </a: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771775" y="1358900"/>
            <a:ext cx="2160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（是）</a:t>
            </a: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032250" y="1358900"/>
            <a:ext cx="16192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用来</a:t>
            </a:r>
            <a:r>
              <a:rPr lang="zh-CN" altLang="zh-CN" sz="2800" b="1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5741988" y="2033588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b="1">
                <a:latin typeface="Times New Roman" panose="02020603050405020304" pitchFamily="18" charset="0"/>
              </a:rPr>
              <a:t>的。</a:t>
            </a:r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5067300" y="1358900"/>
            <a:ext cx="1844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传授</a:t>
            </a:r>
          </a:p>
        </p:txBody>
      </p:sp>
      <p:sp>
        <p:nvSpPr>
          <p:cNvPr id="18476" name="Rectangle 44"/>
          <p:cNvSpPr>
            <a:spLocks noChangeArrowheads="1"/>
          </p:cNvSpPr>
          <p:nvPr/>
        </p:nvSpPr>
        <p:spPr bwMode="auto">
          <a:xfrm>
            <a:off x="6102350" y="1358900"/>
            <a:ext cx="17557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latin typeface="Times New Roman" panose="02020603050405020304" pitchFamily="18" charset="0"/>
              </a:rPr>
              <a:t>道理</a:t>
            </a:r>
          </a:p>
        </p:txBody>
      </p: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7092950" y="1358900"/>
            <a:ext cx="1393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教授</a:t>
            </a: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1646238" y="2033588"/>
            <a:ext cx="15763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学业</a:t>
            </a:r>
          </a:p>
        </p:txBody>
      </p:sp>
      <p:sp>
        <p:nvSpPr>
          <p:cNvPr id="18479" name="Rectangle 47"/>
          <p:cNvSpPr>
            <a:spLocks noChangeArrowheads="1"/>
          </p:cNvSpPr>
          <p:nvPr/>
        </p:nvSpPr>
        <p:spPr bwMode="auto">
          <a:xfrm>
            <a:off x="2681288" y="2033588"/>
            <a:ext cx="16208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>
                <a:latin typeface="Times New Roman" panose="02020603050405020304" pitchFamily="18" charset="0"/>
              </a:rPr>
              <a:t>解答</a:t>
            </a:r>
          </a:p>
        </p:txBody>
      </p:sp>
      <p:sp>
        <p:nvSpPr>
          <p:cNvPr id="18480" name="Line 48"/>
          <p:cNvSpPr>
            <a:spLocks noChangeShapeType="1"/>
          </p:cNvSpPr>
          <p:nvPr/>
        </p:nvSpPr>
        <p:spPr bwMode="auto">
          <a:xfrm>
            <a:off x="1476375" y="119697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1" name="Line 49"/>
          <p:cNvSpPr>
            <a:spLocks noChangeShapeType="1"/>
          </p:cNvSpPr>
          <p:nvPr/>
        </p:nvSpPr>
        <p:spPr bwMode="auto">
          <a:xfrm>
            <a:off x="2366963" y="122396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2" name="Line 50"/>
          <p:cNvSpPr>
            <a:spLocks noChangeShapeType="1"/>
          </p:cNvSpPr>
          <p:nvPr/>
        </p:nvSpPr>
        <p:spPr bwMode="auto">
          <a:xfrm>
            <a:off x="7947025" y="122396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3" name="Line 51"/>
          <p:cNvSpPr>
            <a:spLocks noChangeShapeType="1"/>
          </p:cNvSpPr>
          <p:nvPr/>
        </p:nvSpPr>
        <p:spPr bwMode="auto">
          <a:xfrm>
            <a:off x="3059113" y="1196975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4" name="Line 52"/>
          <p:cNvSpPr>
            <a:spLocks noChangeShapeType="1"/>
          </p:cNvSpPr>
          <p:nvPr/>
        </p:nvSpPr>
        <p:spPr bwMode="auto">
          <a:xfrm>
            <a:off x="4211638" y="119697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5" name="Line 53"/>
          <p:cNvSpPr>
            <a:spLocks noChangeShapeType="1"/>
          </p:cNvSpPr>
          <p:nvPr/>
        </p:nvSpPr>
        <p:spPr bwMode="auto">
          <a:xfrm>
            <a:off x="4859338" y="119697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6" name="Line 54"/>
          <p:cNvSpPr>
            <a:spLocks noChangeShapeType="1"/>
          </p:cNvSpPr>
          <p:nvPr/>
        </p:nvSpPr>
        <p:spPr bwMode="auto">
          <a:xfrm>
            <a:off x="5364163" y="119697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7" name="Line 55"/>
          <p:cNvSpPr>
            <a:spLocks noChangeShapeType="1"/>
          </p:cNvSpPr>
          <p:nvPr/>
        </p:nvSpPr>
        <p:spPr bwMode="auto">
          <a:xfrm>
            <a:off x="6011863" y="126841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8" name="Line 56"/>
          <p:cNvSpPr>
            <a:spLocks noChangeShapeType="1"/>
          </p:cNvSpPr>
          <p:nvPr/>
        </p:nvSpPr>
        <p:spPr bwMode="auto">
          <a:xfrm>
            <a:off x="6588125" y="126841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89" name="Line 57"/>
          <p:cNvSpPr>
            <a:spLocks noChangeShapeType="1"/>
          </p:cNvSpPr>
          <p:nvPr/>
        </p:nvSpPr>
        <p:spPr bwMode="auto">
          <a:xfrm>
            <a:off x="7362825" y="122396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0" name="Line 58"/>
          <p:cNvSpPr>
            <a:spLocks noChangeShapeType="1"/>
          </p:cNvSpPr>
          <p:nvPr/>
        </p:nvSpPr>
        <p:spPr bwMode="auto">
          <a:xfrm>
            <a:off x="1547813" y="3644900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1" name="Line 59"/>
          <p:cNvSpPr>
            <a:spLocks noChangeShapeType="1"/>
          </p:cNvSpPr>
          <p:nvPr/>
        </p:nvSpPr>
        <p:spPr bwMode="auto">
          <a:xfrm>
            <a:off x="2195513" y="371633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2" name="Line 60"/>
          <p:cNvSpPr>
            <a:spLocks noChangeShapeType="1"/>
          </p:cNvSpPr>
          <p:nvPr/>
        </p:nvSpPr>
        <p:spPr bwMode="auto">
          <a:xfrm>
            <a:off x="2843213" y="3644900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3" name="Line 61"/>
          <p:cNvSpPr>
            <a:spLocks noChangeShapeType="1"/>
          </p:cNvSpPr>
          <p:nvPr/>
        </p:nvSpPr>
        <p:spPr bwMode="auto">
          <a:xfrm>
            <a:off x="3851275" y="371633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4" name="Line 62"/>
          <p:cNvSpPr>
            <a:spLocks noChangeShapeType="1"/>
          </p:cNvSpPr>
          <p:nvPr/>
        </p:nvSpPr>
        <p:spPr bwMode="auto">
          <a:xfrm>
            <a:off x="4500563" y="3716338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5" name="Line 63"/>
          <p:cNvSpPr>
            <a:spLocks noChangeShapeType="1"/>
          </p:cNvSpPr>
          <p:nvPr/>
        </p:nvSpPr>
        <p:spPr bwMode="auto">
          <a:xfrm>
            <a:off x="5508625" y="3644900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6" name="Line 64"/>
          <p:cNvSpPr>
            <a:spLocks noChangeShapeType="1"/>
          </p:cNvSpPr>
          <p:nvPr/>
        </p:nvSpPr>
        <p:spPr bwMode="auto">
          <a:xfrm>
            <a:off x="6084888" y="3644900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7" name="Line 65"/>
          <p:cNvSpPr>
            <a:spLocks noChangeShapeType="1"/>
          </p:cNvSpPr>
          <p:nvPr/>
        </p:nvSpPr>
        <p:spPr bwMode="auto">
          <a:xfrm>
            <a:off x="6804025" y="3716338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8" name="Line 66"/>
          <p:cNvSpPr>
            <a:spLocks noChangeShapeType="1"/>
          </p:cNvSpPr>
          <p:nvPr/>
        </p:nvSpPr>
        <p:spPr bwMode="auto">
          <a:xfrm>
            <a:off x="881063" y="432911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9" name="Line 67"/>
          <p:cNvSpPr>
            <a:spLocks noChangeShapeType="1"/>
          </p:cNvSpPr>
          <p:nvPr/>
        </p:nvSpPr>
        <p:spPr bwMode="auto">
          <a:xfrm>
            <a:off x="1422400" y="4329113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956376" y="4221088"/>
            <a:ext cx="12153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80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8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8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8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5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5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4" dur="5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3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2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1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0" dur="5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9" dur="3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9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4" dur="5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9" dur="50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4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500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4" dur="500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9" dur="5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8" dur="500"/>
                                        <p:tgtEl>
                                          <p:spTgt spid="1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7" dur="500"/>
                                        <p:tgtEl>
                                          <p:spTgt spid="18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6" dur="500"/>
                                        <p:tgtEl>
                                          <p:spTgt spid="1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5" dur="500"/>
                                        <p:tgtEl>
                                          <p:spTgt spid="1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8" dur="500"/>
                                        <p:tgtEl>
                                          <p:spTgt spid="18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7" dur="500"/>
                                        <p:tgtEl>
                                          <p:spTgt spid="1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6" dur="500"/>
                                        <p:tgtEl>
                                          <p:spTgt spid="1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5" dur="500"/>
                                        <p:tgtEl>
                                          <p:spTgt spid="1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4" dur="5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"/>
                            </p:stCondLst>
                            <p:childTnLst>
                              <p:par>
                                <p:cTn id="3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8434" grpId="0" build="p" autoUpdateAnimBg="0"/>
      <p:bldP spid="18435" grpId="0" build="p" autoUpdateAnimBg="0"/>
      <p:bldP spid="18436" grpId="0" build="p" autoUpdateAnimBg="0"/>
      <p:bldP spid="18437" grpId="0" build="p" autoUpdateAnimBg="0"/>
      <p:bldP spid="18438" grpId="0" build="p" autoUpdateAnimBg="0"/>
      <p:bldP spid="18439" grpId="0" build="p" autoUpdateAnimBg="0"/>
      <p:bldP spid="18440" grpId="0" build="p" autoUpdateAnimBg="0"/>
      <p:bldP spid="18441" grpId="0" build="p" autoUpdateAnimBg="0"/>
      <p:bldP spid="18442" grpId="0" build="p" autoUpdateAnimBg="0"/>
      <p:bldP spid="18443" grpId="0" build="p" autoUpdateAnimBg="0"/>
      <p:bldP spid="18444" grpId="0" build="p" autoUpdateAnimBg="0"/>
      <p:bldP spid="18445" grpId="0" build="p" autoUpdateAnimBg="0"/>
      <p:bldP spid="18446" grpId="0" autoUpdateAnimBg="0"/>
      <p:bldP spid="18447" grpId="0" autoUpdateAnimBg="0"/>
      <p:bldP spid="18448" grpId="0" autoUpdateAnimBg="0"/>
      <p:bldP spid="18449" grpId="0" autoUpdateAnimBg="0"/>
      <p:bldP spid="18450" grpId="0" autoUpdateAnimBg="0"/>
      <p:bldP spid="18451" grpId="0" autoUpdateAnimBg="0"/>
      <p:bldP spid="18452" grpId="0" autoUpdateAnimBg="0"/>
      <p:bldP spid="18453" grpId="0" autoUpdateAnimBg="0"/>
      <p:bldP spid="18454" grpId="0" autoUpdateAnimBg="0"/>
      <p:bldP spid="18455" grpId="0" autoUpdateAnimBg="0"/>
      <p:bldP spid="18456" grpId="0" autoUpdateAnimBg="0"/>
      <p:bldP spid="18457" grpId="0" autoUpdateAnimBg="0"/>
      <p:bldP spid="18458" grpId="0" build="p" autoUpdateAnimBg="0"/>
      <p:bldP spid="18459" grpId="0" build="p" autoUpdateAnimBg="0"/>
      <p:bldP spid="18460" grpId="0" build="p" autoUpdateAnimBg="0"/>
      <p:bldP spid="18461" grpId="0" build="p" autoUpdateAnimBg="0"/>
      <p:bldP spid="18462" grpId="0" build="p" autoUpdateAnimBg="0"/>
      <p:bldP spid="18463" grpId="0" build="p" autoUpdateAnimBg="0"/>
      <p:bldP spid="18464" grpId="0" build="p" autoUpdateAnimBg="0"/>
      <p:bldP spid="18465" grpId="0" build="p" autoUpdateAnimBg="0"/>
      <p:bldP spid="18466" grpId="0" build="p" autoUpdateAnimBg="0"/>
      <p:bldP spid="18467" grpId="0" build="p" autoUpdateAnimBg="0"/>
      <p:bldP spid="18468" grpId="0" build="p" autoUpdateAnimBg="0"/>
      <p:bldP spid="18469" grpId="0" build="p" autoUpdateAnimBg="0"/>
      <p:bldP spid="18470" grpId="0" build="p" autoUpdateAnimBg="0"/>
      <p:bldP spid="18471" grpId="0" autoUpdateAnimBg="0"/>
      <p:bldP spid="18472" grpId="0" autoUpdateAnimBg="0"/>
      <p:bldP spid="18473" grpId="0" autoUpdateAnimBg="0"/>
      <p:bldP spid="18474" grpId="0" autoUpdateAnimBg="0"/>
      <p:bldP spid="18475" grpId="0" autoUpdateAnimBg="0"/>
      <p:bldP spid="18476" grpId="0" autoUpdateAnimBg="0"/>
      <p:bldP spid="18477" grpId="0" autoUpdateAnimBg="0"/>
      <p:bldP spid="18478" grpId="0" autoUpdateAnimBg="0"/>
      <p:bldP spid="18479" grpId="0" autoUpdateAnimBg="0"/>
      <p:bldP spid="18480" grpId="0" animBg="1"/>
      <p:bldP spid="18481" grpId="0" animBg="1"/>
      <p:bldP spid="18482" grpId="0" animBg="1"/>
      <p:bldP spid="18483" grpId="0" animBg="1"/>
      <p:bldP spid="18484" grpId="0" animBg="1"/>
      <p:bldP spid="18485" grpId="0" animBg="1"/>
      <p:bldP spid="18486" grpId="0" animBg="1"/>
      <p:bldP spid="18487" grpId="0" animBg="1"/>
      <p:bldP spid="18488" grpId="0" animBg="1"/>
      <p:bldP spid="18489" grpId="0" animBg="1"/>
      <p:bldP spid="18490" grpId="0" animBg="1"/>
      <p:bldP spid="18491" grpId="0" animBg="1"/>
      <p:bldP spid="18492" grpId="0" animBg="1"/>
      <p:bldP spid="18493" grpId="0" animBg="1"/>
      <p:bldP spid="18494" grpId="0" animBg="1"/>
      <p:bldP spid="18495" grpId="0" animBg="1"/>
      <p:bldP spid="18496" grpId="0" animBg="1"/>
      <p:bldP spid="18497" grpId="0" animBg="1"/>
      <p:bldP spid="18498" grpId="0" animBg="1"/>
      <p:bldP spid="184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0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翻译下列句子</a:t>
            </a:r>
            <a:r>
              <a:rPr lang="en-US" altLang="zh-CN" sz="3600" b="1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412875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</a:rPr>
              <a:t>       赵惠文王十六年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3333FF"/>
                </a:solidFill>
              </a:rPr>
              <a:t>廉颇</a:t>
            </a:r>
            <a:r>
              <a:rPr lang="zh-CN" altLang="en-US" sz="3200" b="1" dirty="0"/>
              <a:t>为赵将伐齐，大破之，取</a:t>
            </a:r>
            <a:r>
              <a:rPr lang="zh-CN" altLang="en-US" sz="3200" b="1" dirty="0">
                <a:solidFill>
                  <a:srgbClr val="3333FF"/>
                </a:solidFill>
              </a:rPr>
              <a:t>阳晋</a:t>
            </a:r>
            <a:r>
              <a:rPr lang="zh-CN" altLang="en-US" sz="3200" b="1" dirty="0"/>
              <a:t>，拜为</a:t>
            </a:r>
            <a:r>
              <a:rPr lang="zh-CN" altLang="en-US" sz="3200" b="1" dirty="0">
                <a:solidFill>
                  <a:srgbClr val="3333FF"/>
                </a:solidFill>
              </a:rPr>
              <a:t>上卿</a:t>
            </a:r>
            <a:r>
              <a:rPr lang="zh-CN" altLang="en-US" sz="3200" b="1" dirty="0"/>
              <a:t>，以</a:t>
            </a:r>
            <a:r>
              <a:rPr lang="zh-CN" altLang="en-US" sz="3200" b="1" dirty="0">
                <a:solidFill>
                  <a:srgbClr val="3333FF"/>
                </a:solidFill>
              </a:rPr>
              <a:t>勇气</a:t>
            </a:r>
            <a:r>
              <a:rPr lang="zh-CN" altLang="en-US" sz="3200" b="1" dirty="0"/>
              <a:t>闻于诸侯。</a:t>
            </a:r>
            <a:r>
              <a:rPr lang="zh-CN" altLang="en-US" sz="3600" dirty="0"/>
              <a:t> 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3500438"/>
            <a:ext cx="8964613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              </a:t>
            </a:r>
            <a:r>
              <a:rPr lang="zh-CN" altLang="en-US" sz="3200" dirty="0">
                <a:solidFill>
                  <a:srgbClr val="441CD6"/>
                </a:solidFill>
              </a:rPr>
              <a:t>译：</a:t>
            </a:r>
            <a:r>
              <a:rPr lang="zh-CN" altLang="en-US" sz="3200" b="1" dirty="0">
                <a:solidFill>
                  <a:srgbClr val="3333FF"/>
                </a:solidFill>
              </a:rPr>
              <a:t>赵惠文王十六年，廉颇</a:t>
            </a:r>
            <a:r>
              <a:rPr lang="zh-CN" altLang="en-US" sz="3200" b="1" dirty="0"/>
              <a:t>作为赵国的将领征讨齐国，大败齐军，夺取了</a:t>
            </a:r>
            <a:r>
              <a:rPr lang="zh-CN" altLang="en-US" sz="3200" b="1" dirty="0">
                <a:solidFill>
                  <a:srgbClr val="3333FF"/>
                </a:solidFill>
              </a:rPr>
              <a:t>阳晋</a:t>
            </a:r>
            <a:r>
              <a:rPr lang="zh-CN" altLang="en-US" sz="3200" b="1" dirty="0"/>
              <a:t>，被封为</a:t>
            </a:r>
            <a:r>
              <a:rPr lang="zh-CN" altLang="en-US" sz="3200" b="1" dirty="0">
                <a:solidFill>
                  <a:srgbClr val="3333FF"/>
                </a:solidFill>
              </a:rPr>
              <a:t>上卿</a:t>
            </a:r>
            <a:r>
              <a:rPr lang="zh-CN" altLang="en-US" sz="3200" b="1" dirty="0"/>
              <a:t>，他以</a:t>
            </a:r>
            <a:r>
              <a:rPr lang="zh-CN" altLang="en-US" sz="3200" b="1" dirty="0">
                <a:solidFill>
                  <a:srgbClr val="3333FF"/>
                </a:solidFill>
              </a:rPr>
              <a:t>勇气</a:t>
            </a:r>
            <a:r>
              <a:rPr lang="zh-CN" altLang="en-US" sz="3200" b="1" dirty="0"/>
              <a:t>闻名于诸侯各国。</a:t>
            </a:r>
            <a:r>
              <a:rPr lang="zh-CN" altLang="en-US" dirty="0"/>
              <a:t> 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827088" y="620713"/>
            <a:ext cx="3240087" cy="690562"/>
          </a:xfrm>
          <a:prstGeom prst="wedgeEllipseCallout">
            <a:avLst>
              <a:gd name="adj1" fmla="val -22269"/>
              <a:gd name="adj2" fmla="val 6793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人名</a:t>
            </a:r>
            <a:r>
              <a:rPr lang="zh-CN" altLang="en-US" sz="3200" b="1">
                <a:solidFill>
                  <a:srgbClr val="FF33CC"/>
                </a:solidFill>
              </a:rPr>
              <a:t>、年号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4572000" y="620713"/>
            <a:ext cx="1873250" cy="546100"/>
          </a:xfrm>
          <a:prstGeom prst="wedgeEllipseCallout">
            <a:avLst>
              <a:gd name="adj1" fmla="val -53644"/>
              <a:gd name="adj2" fmla="val 9825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人名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539750" y="2636838"/>
            <a:ext cx="1655763" cy="576262"/>
          </a:xfrm>
          <a:prstGeom prst="wedgeEllipseCallout">
            <a:avLst>
              <a:gd name="adj1" fmla="val -34278"/>
              <a:gd name="adj2" fmla="val -7066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地名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2555875" y="2708275"/>
            <a:ext cx="1584325" cy="720725"/>
          </a:xfrm>
          <a:prstGeom prst="wedgeEllipseCallout">
            <a:avLst>
              <a:gd name="adj1" fmla="val -34769"/>
              <a:gd name="adj2" fmla="val -799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官名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4427538" y="2565400"/>
            <a:ext cx="4321175" cy="690563"/>
          </a:xfrm>
          <a:prstGeom prst="wedgeEllipseCallout">
            <a:avLst>
              <a:gd name="adj1" fmla="val -52167"/>
              <a:gd name="adj2" fmla="val -7459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与现代汉语义同</a:t>
            </a:r>
            <a:endParaRPr lang="zh-CN" altLang="en-US" sz="3200" b="1">
              <a:solidFill>
                <a:srgbClr val="FF33CC"/>
              </a:solidFill>
            </a:endParaRPr>
          </a:p>
        </p:txBody>
      </p:sp>
      <p:sp>
        <p:nvSpPr>
          <p:cNvPr id="10250" name="WordArt 10"/>
          <p:cNvSpPr>
            <a:spLocks noChangeArrowheads="1" noChangeShapeType="1"/>
          </p:cNvSpPr>
          <p:nvPr/>
        </p:nvSpPr>
        <p:spPr bwMode="auto">
          <a:xfrm>
            <a:off x="7164388" y="0"/>
            <a:ext cx="1728787" cy="1163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留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79388" y="4997450"/>
            <a:ext cx="792162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</a:rPr>
              <a:t>第二式</a:t>
            </a:r>
            <a:r>
              <a:rPr lang="en-US" altLang="zh-CN" sz="3200" b="1" dirty="0">
                <a:solidFill>
                  <a:srgbClr val="FF3300"/>
                </a:solidFill>
              </a:rPr>
              <a:t>:</a:t>
            </a:r>
            <a:r>
              <a:rPr lang="en-US" altLang="zh-CN" sz="2800" b="1" dirty="0">
                <a:solidFill>
                  <a:srgbClr val="3366FF"/>
                </a:solidFill>
              </a:rPr>
              <a:t> </a:t>
            </a:r>
          </a:p>
          <a:p>
            <a:pPr eaLnBrk="1" hangingPunct="1"/>
            <a:r>
              <a:rPr lang="en-US" altLang="zh-CN" sz="2800" b="1" dirty="0">
                <a:solidFill>
                  <a:srgbClr val="3366FF"/>
                </a:solidFill>
              </a:rPr>
              <a:t>       </a:t>
            </a:r>
            <a:r>
              <a:rPr lang="zh-CN" altLang="en-US" sz="2800" b="1" dirty="0">
                <a:solidFill>
                  <a:srgbClr val="3366FF"/>
                </a:solidFill>
              </a:rPr>
              <a:t>凡国名、地名、人名、官名、帝号、年号、器物名、朝代、度量衡等专有名词或古今通用词语，皆保留不动。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 autoUpdateAnimBg="0"/>
      <p:bldP spid="11270" grpId="0" animBg="1" autoUpdateAnimBg="0"/>
      <p:bldP spid="11271" grpId="0" animBg="1" autoUpdateAnimBg="0"/>
      <p:bldP spid="11272" grpId="0" animBg="1" autoUpdateAnimBg="0"/>
      <p:bldP spid="11273" grpId="0" animBg="1" autoUpdateAnimBg="0"/>
      <p:bldP spid="1127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0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翻译下列句子</a:t>
            </a:r>
            <a:r>
              <a:rPr lang="en-US" altLang="zh-CN" sz="3600" b="1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125538"/>
            <a:ext cx="914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200" b="1" dirty="0"/>
              <a:t>   师道</a:t>
            </a:r>
            <a:r>
              <a:rPr lang="zh-CN" altLang="en-US" sz="3200" b="1" dirty="0">
                <a:solidFill>
                  <a:srgbClr val="3333FF"/>
                </a:solidFill>
              </a:rPr>
              <a:t>之</a:t>
            </a:r>
            <a:r>
              <a:rPr lang="zh-CN" altLang="en-US" sz="3200" b="1" dirty="0"/>
              <a:t>不传</a:t>
            </a:r>
            <a:r>
              <a:rPr lang="zh-CN" altLang="en-US" sz="3200" b="1" dirty="0">
                <a:solidFill>
                  <a:srgbClr val="3333FF"/>
                </a:solidFill>
              </a:rPr>
              <a:t>也</a:t>
            </a:r>
            <a:r>
              <a:rPr lang="zh-CN" altLang="en-US" sz="3200" b="1" dirty="0"/>
              <a:t>久矣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23850" y="2420938"/>
            <a:ext cx="7956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    </a:t>
            </a:r>
            <a:r>
              <a:rPr lang="zh-CN" altLang="en-US" sz="3200" b="1" dirty="0">
                <a:solidFill>
                  <a:srgbClr val="441CD6"/>
                </a:solidFill>
              </a:rPr>
              <a:t>译</a:t>
            </a:r>
            <a:r>
              <a:rPr lang="zh-CN" altLang="en-US" sz="3200" dirty="0">
                <a:solidFill>
                  <a:srgbClr val="441CD6"/>
                </a:solidFill>
              </a:rPr>
              <a:t>：</a:t>
            </a:r>
            <a:r>
              <a:rPr lang="zh-CN" altLang="en-US" sz="3200" b="1" dirty="0"/>
              <a:t>从师的风尚不流传已经很久了</a:t>
            </a:r>
            <a:r>
              <a:rPr lang="zh-CN" altLang="en-US" sz="3200" dirty="0"/>
              <a:t> 。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3789363"/>
            <a:ext cx="72358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第三式</a:t>
            </a:r>
            <a:r>
              <a:rPr lang="en-US" altLang="zh-CN" sz="3600" b="1" dirty="0">
                <a:solidFill>
                  <a:srgbClr val="FF3300"/>
                </a:solidFill>
              </a:rPr>
              <a:t>:</a:t>
            </a:r>
            <a:r>
              <a:rPr lang="en-US" altLang="zh-CN" sz="3600" b="1" dirty="0"/>
              <a:t> </a:t>
            </a:r>
          </a:p>
          <a:p>
            <a:pPr eaLnBrk="1" hangingPunct="1"/>
            <a:r>
              <a:rPr lang="en-US" altLang="zh-CN" sz="3600" b="1" dirty="0"/>
              <a:t>       </a:t>
            </a:r>
            <a:r>
              <a:rPr lang="zh-CN" altLang="en-US" sz="3600" b="1" dirty="0"/>
              <a:t>删去无实在意义的虚词，如结构助词、语气助词、表敬副词、发语词等；</a:t>
            </a:r>
          </a:p>
          <a:p>
            <a:pPr eaLnBrk="1" hangingPunct="1"/>
            <a:r>
              <a:rPr lang="zh-CN" altLang="en-US" sz="3600" b="1" dirty="0"/>
              <a:t>       偏义复词中陪衬的字也要删去。 </a:t>
            </a:r>
          </a:p>
        </p:txBody>
      </p:sp>
      <p:sp>
        <p:nvSpPr>
          <p:cNvPr id="12296" name="WordArt 8"/>
          <p:cNvSpPr>
            <a:spLocks noChangeArrowheads="1" noChangeShapeType="1"/>
          </p:cNvSpPr>
          <p:nvPr/>
        </p:nvSpPr>
        <p:spPr bwMode="auto">
          <a:xfrm>
            <a:off x="6516216" y="404664"/>
            <a:ext cx="2376487" cy="191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  <p:bldP spid="12295" grpId="0" bldLvl="0" autoUpdateAnimBg="0"/>
      <p:bldP spid="122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0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翻译下列句子</a:t>
            </a:r>
            <a:r>
              <a:rPr lang="en-US" altLang="zh-CN" sz="3600" b="1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1484313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    一狼径去，其一</a:t>
            </a:r>
            <a:r>
              <a:rPr lang="zh-CN" alt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犬</a:t>
            </a:r>
            <a:r>
              <a:rPr lang="zh-CN" altLang="en-US" sz="36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坐于前。</a:t>
            </a:r>
            <a:endParaRPr lang="zh-CN" altLang="en-US" sz="3600" b="1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79387" y="2204864"/>
            <a:ext cx="8964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    </a:t>
            </a:r>
            <a:r>
              <a:rPr lang="zh-CN" altLang="en-US" sz="3200" b="1" dirty="0">
                <a:solidFill>
                  <a:srgbClr val="441CD6"/>
                </a:solidFill>
              </a:rPr>
              <a:t>译</a:t>
            </a:r>
            <a:r>
              <a:rPr lang="zh-CN" altLang="en-US" sz="3200" dirty="0" smtClean="0">
                <a:solidFill>
                  <a:srgbClr val="441CD6"/>
                </a:solidFill>
              </a:rPr>
              <a:t>：</a:t>
            </a:r>
            <a:r>
              <a:rPr lang="zh-CN" altLang="en-US" sz="3200" b="1" dirty="0" smtClean="0">
                <a:latin typeface="Arial" panose="020B0604020202020204" pitchFamily="34" charset="0"/>
              </a:rPr>
              <a:t>一只狼径直离开了，其中的另一只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像狗一样</a:t>
            </a:r>
            <a:r>
              <a:rPr lang="zh-CN" altLang="en-US" sz="3200" b="1" dirty="0" smtClean="0">
                <a:latin typeface="Arial" panose="020B0604020202020204" pitchFamily="34" charset="0"/>
              </a:rPr>
              <a:t>坐在屠者的面前。</a:t>
            </a:r>
            <a:endParaRPr lang="zh-CN" altLang="en-US" b="1" dirty="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9512" y="3429000"/>
            <a:ext cx="8820150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第四式</a:t>
            </a:r>
            <a:r>
              <a:rPr lang="en-US" altLang="zh-CN" sz="2800" b="1" dirty="0">
                <a:solidFill>
                  <a:srgbClr val="FF3300"/>
                </a:solidFill>
              </a:rPr>
              <a:t>:</a:t>
            </a:r>
            <a:endParaRPr lang="en-US" altLang="zh-CN" sz="2800" b="1" dirty="0">
              <a:solidFill>
                <a:srgbClr val="3366FF"/>
              </a:solidFill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  ①</a:t>
            </a:r>
            <a:r>
              <a:rPr lang="zh-CN" altLang="en-US" sz="2800" b="1" dirty="0"/>
              <a:t>单音节词换成双音节词（结合语境，选择正确义项）</a:t>
            </a:r>
            <a:r>
              <a:rPr lang="zh-CN" altLang="en-US" sz="2800" b="1" dirty="0" smtClean="0"/>
              <a:t>；</a:t>
            </a:r>
          </a:p>
          <a:p>
            <a:pPr eaLnBrk="1" hangingPunct="1"/>
            <a:r>
              <a:rPr lang="zh-CN" altLang="en-US" sz="2800" b="1" dirty="0"/>
              <a:t> </a:t>
            </a:r>
            <a:r>
              <a:rPr lang="zh-CN" altLang="en-US" sz="2800" b="1" dirty="0" smtClean="0"/>
              <a:t> ②</a:t>
            </a:r>
            <a:r>
              <a:rPr lang="zh-CN" altLang="en-US" sz="2800" b="1" dirty="0"/>
              <a:t>词类活用译出活用特征；</a:t>
            </a:r>
          </a:p>
          <a:p>
            <a:pPr eaLnBrk="1" hangingPunct="1"/>
            <a:r>
              <a:rPr lang="zh-CN" altLang="en-US" sz="2800" b="1" dirty="0"/>
              <a:t>  ③古今异义译出古今区别；                        </a:t>
            </a:r>
          </a:p>
          <a:p>
            <a:pPr eaLnBrk="1" hangingPunct="1"/>
            <a:r>
              <a:rPr lang="zh-CN" altLang="en-US" sz="2800" b="1" dirty="0"/>
              <a:t>  ④通假字译为本字。</a:t>
            </a:r>
          </a:p>
        </p:txBody>
      </p:sp>
      <p:sp>
        <p:nvSpPr>
          <p:cNvPr id="13319" name="WordArt 7"/>
          <p:cNvSpPr>
            <a:spLocks noChangeArrowheads="1" noChangeShapeType="1"/>
          </p:cNvSpPr>
          <p:nvPr/>
        </p:nvSpPr>
        <p:spPr bwMode="auto">
          <a:xfrm>
            <a:off x="6877050" y="5013325"/>
            <a:ext cx="1798638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8" grpId="0" autoUpdateAnimBg="0"/>
      <p:bldP spid="13319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Microsoft Office PowerPoint</Application>
  <PresentationFormat>全屏显示(4:3)</PresentationFormat>
  <Paragraphs>163</Paragraphs>
  <Slides>23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hj</cp:lastModifiedBy>
  <cp:revision>314</cp:revision>
  <cp:lastPrinted>2411-12-30T00:00:00Z</cp:lastPrinted>
  <dcterms:created xsi:type="dcterms:W3CDTF">2008-03-17T12:42:00Z</dcterms:created>
  <dcterms:modified xsi:type="dcterms:W3CDTF">2020-12-04T02:35:47Z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