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44"/>
  </p:handoutMasterIdLst>
  <p:sldIdLst>
    <p:sldId id="363" r:id="rId3"/>
    <p:sldId id="256" r:id="rId4"/>
    <p:sldId id="567" r:id="rId5"/>
    <p:sldId id="568" r:id="rId6"/>
    <p:sldId id="265" r:id="rId7"/>
    <p:sldId id="261" r:id="rId8"/>
    <p:sldId id="440" r:id="rId9"/>
    <p:sldId id="490" r:id="rId10"/>
    <p:sldId id="491" r:id="rId11"/>
    <p:sldId id="492" r:id="rId12"/>
    <p:sldId id="572" r:id="rId13"/>
    <p:sldId id="573" r:id="rId15"/>
    <p:sldId id="632" r:id="rId16"/>
    <p:sldId id="633" r:id="rId17"/>
    <p:sldId id="634" r:id="rId18"/>
    <p:sldId id="635" r:id="rId19"/>
    <p:sldId id="582" r:id="rId20"/>
    <p:sldId id="584" r:id="rId21"/>
    <p:sldId id="443" r:id="rId22"/>
    <p:sldId id="444" r:id="rId23"/>
    <p:sldId id="445" r:id="rId24"/>
    <p:sldId id="448" r:id="rId25"/>
    <p:sldId id="496" r:id="rId26"/>
    <p:sldId id="454" r:id="rId27"/>
    <p:sldId id="640" r:id="rId28"/>
    <p:sldId id="455" r:id="rId29"/>
    <p:sldId id="450" r:id="rId30"/>
    <p:sldId id="451" r:id="rId31"/>
    <p:sldId id="457" r:id="rId32"/>
    <p:sldId id="503" r:id="rId33"/>
    <p:sldId id="662" r:id="rId34"/>
    <p:sldId id="502" r:id="rId35"/>
    <p:sldId id="501" r:id="rId36"/>
    <p:sldId id="458" r:id="rId37"/>
    <p:sldId id="497" r:id="rId38"/>
    <p:sldId id="498" r:id="rId39"/>
    <p:sldId id="499" r:id="rId40"/>
    <p:sldId id="500" r:id="rId41"/>
    <p:sldId id="460" r:id="rId42"/>
    <p:sldId id="461" r:id="rId43"/>
  </p:sldIdLst>
  <p:sldSz cx="9144000" cy="51435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2" name="Administrator" initials="A" lastIdx="1" clrIdx="0"/>
  <p:cmAuthor id="3" name="dell" initials="d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D0EBA4"/>
    <a:srgbClr val="FEF0DF"/>
    <a:srgbClr val="6D6B6C"/>
    <a:srgbClr val="9F8F91"/>
    <a:srgbClr val="FDE4E7"/>
    <a:srgbClr val="FDE4EB"/>
    <a:srgbClr val="FAB8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309"/>
    <p:restoredTop sz="90989"/>
  </p:normalViewPr>
  <p:slideViewPr>
    <p:cSldViewPr snapToGrid="0" showGuides="1">
      <p:cViewPr varScale="1">
        <p:scale>
          <a:sx n="101" d="100"/>
          <a:sy n="101" d="100"/>
        </p:scale>
        <p:origin x="408" y="90"/>
      </p:cViewPr>
      <p:guideLst>
        <p:guide orient="horz" pos="1688"/>
        <p:guide pos="2816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-102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607297-0CE3-4D12-B042-ED63FAEFA38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11EC9F-0098-4433-9FB7-C5C6570F794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07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993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4403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5427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6144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117800"/>
            <a:ext cx="8226900" cy="3569400"/>
          </a:xfrm>
        </p:spPr>
        <p:txBody>
          <a:bodyPr/>
          <a:lstStyle/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bg>
      <p:bgPr>
        <a:solidFill>
          <a:schemeClr val="bg1">
            <a:alpha val="7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9" Type="http://schemas.openxmlformats.org/officeDocument/2006/relationships/theme" Target="../theme/theme1.xml"/><Relationship Id="rId48" Type="http://schemas.openxmlformats.org/officeDocument/2006/relationships/tags" Target="../tags/tag5.xml"/><Relationship Id="rId47" Type="http://schemas.openxmlformats.org/officeDocument/2006/relationships/tags" Target="../tags/tag4.xml"/><Relationship Id="rId46" Type="http://schemas.openxmlformats.org/officeDocument/2006/relationships/tags" Target="../tags/tag3.xml"/><Relationship Id="rId45" Type="http://schemas.openxmlformats.org/officeDocument/2006/relationships/tags" Target="../tags/tag2.xml"/><Relationship Id="rId44" Type="http://schemas.openxmlformats.org/officeDocument/2006/relationships/tags" Target="../tags/tag1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44"/>
            </p:custDataLst>
          </p:nvPr>
        </p:nvSpPr>
        <p:spPr bwMode="auto">
          <a:xfrm>
            <a:off x="455613" y="455613"/>
            <a:ext cx="8228013" cy="530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5"/>
            </p:custDataLst>
          </p:nvPr>
        </p:nvSpPr>
        <p:spPr>
          <a:xfrm>
            <a:off x="455613" y="1117600"/>
            <a:ext cx="8228013" cy="357028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6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7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 noProof="1" dirty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8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7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</p:sldLayoutIdLst>
  <p:hf sldNum="0" hdr="0" ftr="0" dt="0"/>
  <p:txStyles>
    <p:titleStyle>
      <a:lvl1pPr algn="l" defTabSz="685800" rtl="0" fontAlgn="base">
        <a:spcBef>
          <a:spcPct val="0"/>
        </a:spcBef>
        <a:spcAft>
          <a:spcPct val="0"/>
        </a:spcAft>
        <a:defRPr sz="27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6500" algn="l"/>
          <a:tab pos="1206500" algn="l"/>
          <a:tab pos="1206500" algn="l"/>
          <a:tab pos="1206500" algn="l"/>
        </a:tabLst>
        <a:defRPr sz="12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defRPr sz="10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3.xml"/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tags" Target="../tags/tag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2701925" y="414338"/>
            <a:ext cx="4014788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我国古代四大发明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633220" y="1292225"/>
            <a:ext cx="665163" cy="12588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造纸术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8075" y="1130300"/>
            <a:ext cx="2265363" cy="1643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4"/>
          <p:cNvSpPr txBox="1"/>
          <p:nvPr/>
        </p:nvSpPr>
        <p:spPr>
          <a:xfrm>
            <a:off x="7310438" y="1292225"/>
            <a:ext cx="600075" cy="12588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印刷术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1696720" y="3060700"/>
            <a:ext cx="601663" cy="12588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指南针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7310438" y="3060700"/>
            <a:ext cx="600075" cy="12588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火药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8075" y="2916238"/>
            <a:ext cx="2265363" cy="150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2813" y="1130300"/>
            <a:ext cx="2428875" cy="164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2813" y="2916238"/>
            <a:ext cx="2428875" cy="1508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31" name="组合 12"/>
          <p:cNvGrpSpPr/>
          <p:nvPr/>
        </p:nvGrpSpPr>
        <p:grpSpPr>
          <a:xfrm>
            <a:off x="165100" y="0"/>
            <a:ext cx="800100" cy="3119438"/>
            <a:chOff x="79019" y="0"/>
            <a:chExt cx="798916" cy="3118644"/>
          </a:xfrm>
        </p:grpSpPr>
        <p:pic>
          <p:nvPicPr>
            <p:cNvPr id="5132" name="图片 11"/>
            <p:cNvPicPr>
              <a:picLocks noChangeAspect="1"/>
            </p:cNvPicPr>
            <p:nvPr/>
          </p:nvPicPr>
          <p:blipFill>
            <a:blip r:embed="rId5"/>
            <a:srcRect t="2988"/>
            <a:stretch>
              <a:fillRect/>
            </a:stretch>
          </p:blipFill>
          <p:spPr>
            <a:xfrm flipH="1">
              <a:off x="79019" y="0"/>
              <a:ext cx="798916" cy="31186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6" name="文本框 1"/>
            <p:cNvSpPr txBox="1">
              <a:spLocks noChangeArrowheads="1"/>
            </p:cNvSpPr>
            <p:nvPr/>
          </p:nvSpPr>
          <p:spPr bwMode="auto">
            <a:xfrm rot="21342293">
              <a:off x="151936" y="723716"/>
              <a:ext cx="676860" cy="1969587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987425" y="704850"/>
            <a:ext cx="7308850" cy="1208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昇死，其印为余群从所得，至今宝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藏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2800" b="1" i="0" u="none" strike="noStrike" kern="1200" cap="none" spc="1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4570413" y="827088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1" name="TextBox 4"/>
          <p:cNvSpPr txBox="1"/>
          <p:nvPr/>
        </p:nvSpPr>
        <p:spPr>
          <a:xfrm>
            <a:off x="2157095" y="1035050"/>
            <a:ext cx="1266825" cy="5480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c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nɡ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711950" y="827088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68127" y="2035175"/>
            <a:ext cx="4207743" cy="2639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1225550" y="272415"/>
            <a:ext cx="4202430" cy="511810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lIns="81614" tIns="40807" rIns="81614" bIns="40807" anchor="t" anchorCtr="0">
            <a:spAutoFit/>
          </a:bodyPr>
          <a:p>
            <a:r>
              <a:rPr lang="zh-CN" altLang="en-US" sz="2800" b="1" dirty="0">
                <a:latin typeface="楷体_GB2312" charset="-122"/>
                <a:ea typeface="楷体_GB2312" charset="-122"/>
              </a:rPr>
              <a:t>再读课文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结合注释</a:t>
            </a:r>
            <a:r>
              <a:rPr lang="zh-CN" altLang="en-US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翻译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。</a:t>
            </a:r>
            <a:endParaRPr lang="zh-CN" altLang="en-US" sz="2800" b="1" dirty="0">
              <a:latin typeface="楷体_GB2312" charset="-122"/>
              <a:ea typeface="楷体_GB2312" charset="-122"/>
            </a:endParaRPr>
          </a:p>
        </p:txBody>
      </p:sp>
      <p:sp>
        <p:nvSpPr>
          <p:cNvPr id="30722" name="Rectangle 2"/>
          <p:cNvSpPr>
            <a:spLocks noGrp="1"/>
          </p:cNvSpPr>
          <p:nvPr/>
        </p:nvSpPr>
        <p:spPr>
          <a:xfrm>
            <a:off x="1225368" y="722747"/>
            <a:ext cx="6170486" cy="26281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60" tIns="34280" rIns="68560" bIns="3428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>
                <a:solidFill>
                  <a:schemeClr val="tx1"/>
                </a:solidFill>
              </a:rPr>
              <a:t>       </a:t>
            </a:r>
            <a:r>
              <a:rPr lang="zh-CN" altLang="en-US" sz="2400" b="1" dirty="0">
                <a:solidFill>
                  <a:srgbClr val="FF0000"/>
                </a:solidFill>
              </a:rPr>
              <a:t>板</a:t>
            </a:r>
            <a:r>
              <a:rPr lang="zh-CN" altLang="en-US" sz="2400" b="1" dirty="0">
                <a:solidFill>
                  <a:schemeClr val="tx1"/>
                </a:solidFill>
              </a:rPr>
              <a:t>印书籍，唐人尚未</a:t>
            </a:r>
            <a:r>
              <a:rPr lang="zh-CN" altLang="en-US" sz="2400" b="1" dirty="0">
                <a:solidFill>
                  <a:srgbClr val="FF0000"/>
                </a:solidFill>
              </a:rPr>
              <a:t>盛</a:t>
            </a:r>
            <a:r>
              <a:rPr lang="zh-CN" altLang="en-US" sz="2400" b="1" dirty="0">
                <a:solidFill>
                  <a:schemeClr val="tx1"/>
                </a:solidFill>
              </a:rPr>
              <a:t>为之。</a:t>
            </a:r>
            <a:br>
              <a:rPr lang="zh-CN" altLang="en-US" sz="2400" b="1" dirty="0">
                <a:solidFill>
                  <a:schemeClr val="tx1"/>
                </a:solidFill>
              </a:rPr>
            </a:br>
            <a:br>
              <a:rPr lang="zh-CN" altLang="en-US" sz="2400" b="1" dirty="0">
                <a:solidFill>
                  <a:schemeClr val="tx1"/>
                </a:solidFill>
              </a:rPr>
            </a:br>
            <a:br>
              <a:rPr lang="zh-CN" altLang="en-US" sz="2400" b="1" dirty="0">
                <a:solidFill>
                  <a:schemeClr val="tx1"/>
                </a:solidFill>
              </a:rPr>
            </a:br>
            <a:r>
              <a:rPr lang="zh-CN" altLang="en-US" sz="2400" b="1" dirty="0">
                <a:solidFill>
                  <a:schemeClr val="tx1"/>
                </a:solidFill>
              </a:rPr>
              <a:t>自冯瀛王始印五经，</a:t>
            </a:r>
            <a:r>
              <a:rPr lang="zh-CN" altLang="en-US" sz="2400" b="1" dirty="0">
                <a:solidFill>
                  <a:srgbClr val="FF0000"/>
                </a:solidFill>
              </a:rPr>
              <a:t>已</a:t>
            </a:r>
            <a:r>
              <a:rPr lang="zh-CN" altLang="en-US" sz="2400" b="1" dirty="0">
                <a:solidFill>
                  <a:schemeClr val="tx1"/>
                </a:solidFill>
              </a:rPr>
              <a:t>后典籍皆为</a:t>
            </a:r>
            <a:r>
              <a:rPr lang="zh-CN" altLang="en-US" sz="2400" b="1" dirty="0">
                <a:solidFill>
                  <a:srgbClr val="FF0000"/>
                </a:solidFill>
              </a:rPr>
              <a:t>板本</a:t>
            </a:r>
            <a:r>
              <a:rPr lang="zh-CN" altLang="en-US" sz="2400" b="1" dirty="0">
                <a:solidFill>
                  <a:schemeClr val="tx1"/>
                </a:solidFill>
              </a:rPr>
              <a:t>。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4140161" y="909097"/>
            <a:ext cx="15997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大规模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1510" name="Text Box 6"/>
          <p:cNvSpPr txBox="1"/>
          <p:nvPr/>
        </p:nvSpPr>
        <p:spPr>
          <a:xfrm>
            <a:off x="3747770" y="2005330"/>
            <a:ext cx="1125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同</a:t>
            </a:r>
            <a:r>
              <a:rPr lang="zh-CN" altLang="en-US" sz="24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“以”</a:t>
            </a:r>
            <a:endParaRPr lang="zh-CN" altLang="en-US" sz="2400" b="1" dirty="0">
              <a:solidFill>
                <a:srgbClr val="0000FF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515" name="Text Box 11"/>
          <p:cNvSpPr txBox="1"/>
          <p:nvPr/>
        </p:nvSpPr>
        <p:spPr>
          <a:xfrm>
            <a:off x="1372870" y="909320"/>
            <a:ext cx="11404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sym typeface="+mn-ea"/>
              </a:rPr>
              <a:t>同</a:t>
            </a:r>
            <a:r>
              <a:rPr lang="zh-CN" altLang="en-US" sz="24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“版”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1520" name="Rectangle 16"/>
          <p:cNvSpPr/>
          <p:nvPr/>
        </p:nvSpPr>
        <p:spPr>
          <a:xfrm>
            <a:off x="551815" y="2938780"/>
            <a:ext cx="82734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【译文】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雕版印刷书籍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唐朝人还没有大规模地做。自从冯道开始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用雕版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印刷五经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以后的典籍就都是版印书籍了。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5380990" y="2005330"/>
            <a:ext cx="1516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版印书籍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  <p:bldP spid="21515" grpId="0"/>
      <p:bldP spid="21520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7" name="Rectangle 2"/>
          <p:cNvSpPr>
            <a:spLocks noGrp="1"/>
          </p:cNvSpPr>
          <p:nvPr/>
        </p:nvSpPr>
        <p:spPr>
          <a:xfrm>
            <a:off x="1605310" y="661804"/>
            <a:ext cx="5827681" cy="68561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60" tIns="34280" rIns="68560" bIns="3428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chemeClr val="tx1"/>
                </a:solidFill>
              </a:rPr>
              <a:t>庆历</a:t>
            </a:r>
            <a:r>
              <a:rPr lang="zh-CN" altLang="en-US" sz="2400" b="1" dirty="0">
                <a:solidFill>
                  <a:srgbClr val="FF0000"/>
                </a:solidFill>
              </a:rPr>
              <a:t>中</a:t>
            </a:r>
            <a:r>
              <a:rPr lang="zh-CN" altLang="en-US" sz="2400" b="1" dirty="0">
                <a:solidFill>
                  <a:schemeClr val="tx1"/>
                </a:solidFill>
              </a:rPr>
              <a:t>，有</a:t>
            </a:r>
            <a:r>
              <a:rPr lang="zh-CN" altLang="en-US" sz="2400" b="1" dirty="0">
                <a:solidFill>
                  <a:srgbClr val="FF0000"/>
                </a:solidFill>
              </a:rPr>
              <a:t>布衣</a:t>
            </a:r>
            <a:r>
              <a:rPr lang="zh-CN" altLang="en-US" sz="2400" b="1" dirty="0">
                <a:solidFill>
                  <a:schemeClr val="tx1"/>
                </a:solidFill>
              </a:rPr>
              <a:t>毕昇</a:t>
            </a:r>
            <a:r>
              <a:rPr lang="zh-CN" altLang="en-US" sz="2400" b="1" dirty="0"/>
              <a:t>，</a:t>
            </a:r>
            <a:r>
              <a:rPr lang="zh-CN" altLang="en-US" sz="2400" b="1" dirty="0">
                <a:solidFill>
                  <a:schemeClr val="tx1"/>
                </a:solidFill>
              </a:rPr>
              <a:t>又</a:t>
            </a:r>
            <a:r>
              <a:rPr lang="zh-CN" altLang="en-US" sz="2400" b="1" dirty="0">
                <a:solidFill>
                  <a:srgbClr val="FF0000"/>
                </a:solidFill>
              </a:rPr>
              <a:t>为</a:t>
            </a:r>
            <a:r>
              <a:rPr lang="zh-CN" altLang="en-US" sz="2400" b="1" dirty="0">
                <a:solidFill>
                  <a:schemeClr val="tx1"/>
                </a:solidFill>
              </a:rPr>
              <a:t>活板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sp>
        <p:nvSpPr>
          <p:cNvPr id="22537" name="Text Box 9"/>
          <p:cNvSpPr txBox="1"/>
          <p:nvPr/>
        </p:nvSpPr>
        <p:spPr>
          <a:xfrm>
            <a:off x="3102610" y="394970"/>
            <a:ext cx="808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平民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2539" name="Text Box 11"/>
          <p:cNvSpPr txBox="1"/>
          <p:nvPr/>
        </p:nvSpPr>
        <p:spPr>
          <a:xfrm>
            <a:off x="4841875" y="1119505"/>
            <a:ext cx="834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发明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Rectangle 12"/>
          <p:cNvSpPr/>
          <p:nvPr/>
        </p:nvSpPr>
        <p:spPr>
          <a:xfrm>
            <a:off x="626888" y="1762112"/>
            <a:ext cx="822779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【译文】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庆历年间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有个平民毕昇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又发明了活字版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印刷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6" name="Rectangle 2"/>
          <p:cNvSpPr>
            <a:spLocks noGrp="1"/>
          </p:cNvSpPr>
          <p:nvPr/>
        </p:nvSpPr>
        <p:spPr>
          <a:xfrm>
            <a:off x="577372" y="2113011"/>
            <a:ext cx="7618836" cy="2685304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60" tIns="34280" rIns="68560" bIns="3428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chemeClr val="tx1"/>
                </a:solidFill>
                <a:latin typeface="+mj-ea"/>
                <a:cs typeface="宋体" panose="02010600030101010101" pitchFamily="2" charset="-122"/>
              </a:rPr>
              <a:t>其法：用胶泥刻字，薄如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cs typeface="宋体" panose="02010600030101010101" pitchFamily="2" charset="-122"/>
              </a:rPr>
              <a:t>钱唇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cs typeface="宋体" panose="02010600030101010101" pitchFamily="2" charset="-122"/>
              </a:rPr>
              <a:t>，每字为一印</a:t>
            </a:r>
            <a:r>
              <a:rPr lang="zh-CN" altLang="en-US" sz="2400" b="1" dirty="0">
                <a:latin typeface="+mj-ea"/>
                <a:cs typeface="宋体" panose="02010600030101010101" pitchFamily="2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cs typeface="宋体" panose="02010600030101010101" pitchFamily="2" charset="-122"/>
              </a:rPr>
              <a:t>火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cs typeface="宋体" panose="02010600030101010101" pitchFamily="2" charset="-122"/>
              </a:rPr>
              <a:t>烧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cs typeface="宋体" panose="02010600030101010101" pitchFamily="2" charset="-122"/>
              </a:rPr>
              <a:t>令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cs typeface="宋体" panose="02010600030101010101" pitchFamily="2" charset="-122"/>
              </a:rPr>
              <a:t>坚。</a:t>
            </a:r>
            <a:b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b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565" name="Text Box 13"/>
          <p:cNvSpPr txBox="1"/>
          <p:nvPr/>
        </p:nvSpPr>
        <p:spPr>
          <a:xfrm>
            <a:off x="3414094" y="2511551"/>
            <a:ext cx="182829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铜钱的边缘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3566" name="Text Box 14"/>
          <p:cNvSpPr txBox="1"/>
          <p:nvPr/>
        </p:nvSpPr>
        <p:spPr>
          <a:xfrm>
            <a:off x="5974715" y="2487930"/>
            <a:ext cx="1855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名作状</a:t>
            </a:r>
            <a:r>
              <a:rPr lang="en-US" altLang="zh-CN" sz="2400" b="1">
                <a:solidFill>
                  <a:srgbClr val="0033CC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用火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3567" name="Text Box 15"/>
          <p:cNvSpPr txBox="1"/>
          <p:nvPr/>
        </p:nvSpPr>
        <p:spPr>
          <a:xfrm>
            <a:off x="7341120" y="3213226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使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3571" name="Rectangle 19"/>
          <p:cNvSpPr/>
          <p:nvPr/>
        </p:nvSpPr>
        <p:spPr>
          <a:xfrm>
            <a:off x="685451" y="3614261"/>
            <a:ext cx="7657878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【译文】他的方法是</a:t>
            </a:r>
            <a:r>
              <a:rPr lang="zh-CN" altLang="en-US" sz="2400" b="1">
                <a:sym typeface="微软雅黑" panose="020B0503020204020204" pitchFamily="34" charset="-122"/>
              </a:rPr>
              <a:t>: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用胶泥刻字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像铜钱的边缘那样薄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每个字制成一枚字印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用火烧使其坚硬。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9"/>
          <p:cNvSpPr txBox="1"/>
          <p:nvPr/>
        </p:nvSpPr>
        <p:spPr>
          <a:xfrm>
            <a:off x="2125345" y="394970"/>
            <a:ext cx="808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年间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2357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/>
      <p:bldP spid="22540" grpId="0"/>
      <p:bldP spid="23565" grpId="0"/>
      <p:bldP spid="23566" grpId="0"/>
      <p:bldP spid="23567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4"/>
          <p:cNvSpPr/>
          <p:nvPr/>
        </p:nvSpPr>
        <p:spPr>
          <a:xfrm>
            <a:off x="500380" y="790575"/>
            <a:ext cx="85121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先设一铁板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其上以松脂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、蜡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纸灰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之类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冒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之。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欲印，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则以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一铁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范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置铁板上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乃密布字印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，满铁范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为一板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持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炀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之；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药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稍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镕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则以一平板按其面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则字平如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砥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ext Box 19"/>
          <p:cNvSpPr txBox="1"/>
          <p:nvPr/>
        </p:nvSpPr>
        <p:spPr>
          <a:xfrm>
            <a:off x="4572000" y="412318"/>
            <a:ext cx="1171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混合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/>
          <p:nvPr/>
        </p:nvSpPr>
        <p:spPr>
          <a:xfrm>
            <a:off x="6924040" y="1171575"/>
            <a:ext cx="916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靠近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 Box 14"/>
          <p:cNvSpPr txBox="1"/>
          <p:nvPr/>
        </p:nvSpPr>
        <p:spPr>
          <a:xfrm>
            <a:off x="5440220" y="1957596"/>
            <a:ext cx="110792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磨刀石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9"/>
          <p:cNvSpPr txBox="1"/>
          <p:nvPr/>
        </p:nvSpPr>
        <p:spPr>
          <a:xfrm>
            <a:off x="6029873" y="412318"/>
            <a:ext cx="1171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覆盖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4"/>
          <p:cNvSpPr txBox="1"/>
          <p:nvPr/>
        </p:nvSpPr>
        <p:spPr>
          <a:xfrm>
            <a:off x="1174750" y="1236345"/>
            <a:ext cx="971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模子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Box 14"/>
          <p:cNvSpPr txBox="1"/>
          <p:nvPr/>
        </p:nvSpPr>
        <p:spPr>
          <a:xfrm>
            <a:off x="875030" y="1957705"/>
            <a:ext cx="1155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同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熔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”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14"/>
          <p:cNvSpPr txBox="1"/>
          <p:nvPr/>
        </p:nvSpPr>
        <p:spPr>
          <a:xfrm>
            <a:off x="7781925" y="1898650"/>
            <a:ext cx="916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烘烤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57" name="Rectangle 17"/>
          <p:cNvSpPr/>
          <p:nvPr/>
        </p:nvSpPr>
        <p:spPr>
          <a:xfrm>
            <a:off x="232410" y="2949575"/>
            <a:ext cx="867981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【译文】先准备一块铁板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在它的上面用松脂、蜡混合纸灰这类的东西覆盖它。想要印刷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就拿一个铁模子放在铁板上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在其中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密密地排布活字印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排满铁模子就是一版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拿它靠近火烘烤</a:t>
            </a:r>
            <a:r>
              <a:rPr sz="2400" b="1">
                <a:sym typeface="+mn-ea"/>
              </a:rPr>
              <a:t>;</a:t>
            </a:r>
            <a:r>
              <a:rPr lang="en-US" sz="2400" b="1">
                <a:sym typeface="+mn-ea"/>
              </a:rPr>
              <a:t> 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等到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松脂、蜡等混合物稍微熔化了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就用一块平板压在字面上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所有排在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铁板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上的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活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字印像磨刀石那样平。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2" grpId="0"/>
      <p:bldP spid="614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63588" y="387350"/>
            <a:ext cx="8083550" cy="24917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若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止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印三二本，未为简易；若印数十百千本，则极为神速。常作二铁板，一板印刷，一板已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布字，此印者才毕，则第二板已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具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更互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用之，瞬息可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就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2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929005" y="387350"/>
            <a:ext cx="1831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lang="zh-CN" altLang="en-US" sz="24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“只”</a:t>
            </a:r>
            <a:r>
              <a:rPr lang="en-US" altLang="zh-CN" sz="2400" b="1">
                <a:solidFill>
                  <a:srgbClr val="0033CC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仅</a:t>
            </a: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仅</a:t>
            </a:r>
            <a:endParaRPr lang="zh-CN" altLang="en-US" sz="2400" b="1" dirty="0">
              <a:solidFill>
                <a:srgbClr val="0033CC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6048375" y="1150620"/>
            <a:ext cx="1510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另自</a:t>
            </a:r>
            <a:r>
              <a:rPr lang="en-US" altLang="zh-CN" sz="2400" b="1">
                <a:solidFill>
                  <a:srgbClr val="0033CC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另外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 Box 9"/>
          <p:cNvSpPr txBox="1"/>
          <p:nvPr/>
        </p:nvSpPr>
        <p:spPr>
          <a:xfrm>
            <a:off x="4209290" y="2690014"/>
            <a:ext cx="183924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交替</a:t>
            </a:r>
            <a:r>
              <a:rPr lang="en-US" altLang="zh-CN" sz="2400" b="1">
                <a:solidFill>
                  <a:srgbClr val="0033CC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轮流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9"/>
          <p:cNvSpPr txBox="1"/>
          <p:nvPr/>
        </p:nvSpPr>
        <p:spPr>
          <a:xfrm>
            <a:off x="3411855" y="1925320"/>
            <a:ext cx="1702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准备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(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好了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)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8"/>
          <p:cNvSpPr txBox="1"/>
          <p:nvPr/>
        </p:nvSpPr>
        <p:spPr>
          <a:xfrm>
            <a:off x="6903208" y="1925556"/>
            <a:ext cx="91414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完成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3571" name="Rectangle 19"/>
          <p:cNvSpPr/>
          <p:nvPr/>
        </p:nvSpPr>
        <p:spPr>
          <a:xfrm>
            <a:off x="487680" y="3218815"/>
            <a:ext cx="79362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【译文】如果只印三两本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这种方法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不能算是简便</a:t>
            </a:r>
            <a:r>
              <a:rPr sz="2400" b="1">
                <a:sym typeface="+mn-ea"/>
              </a:rPr>
              <a:t>;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如果印几十本乃至成百上千本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那就极其快速。通常制作两块铁板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一块在印刷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一块已另外在排字了。这块印刷才完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第二块就已经准备好了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两块相互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交替使用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很短时间就能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357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355600"/>
            <a:ext cx="8307388" cy="24917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每一字皆有数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印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，如</a:t>
            </a:r>
            <a:r>
              <a:rPr kumimoji="0" lang="zh-CN" altLang="en-US" sz="2600" b="1" i="0" kern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</a:t>
            </a:r>
            <a:r>
              <a:rPr kumimoji="0" lang="zh-CN" altLang="en-US" sz="2600" b="1" i="0" kern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600" b="1" kern="0" noProof="0" dirty="0">
                <a:ln>
                  <a:noFill/>
                </a:ln>
                <a:effectLst/>
                <a:uLnTx/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</a:t>
            </a:r>
            <a:r>
              <a:rPr lang="zh-CN" altLang="en-US" sz="2600" b="1" kern="0" noProof="0" dirty="0">
                <a:ln>
                  <a:noFill/>
                </a:ln>
                <a:effectLst/>
                <a:uLnTx/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等字，每字有二十余印，以备一板内有重复者。不用，则以纸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帖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之，每韵为一帖，木格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贮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之。</a:t>
            </a:r>
            <a:endParaRPr kumimoji="0" lang="zh-CN" altLang="en-US" sz="2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207" name="Text Box 15"/>
          <p:cNvSpPr txBox="1"/>
          <p:nvPr/>
        </p:nvSpPr>
        <p:spPr>
          <a:xfrm>
            <a:off x="1916430" y="355600"/>
            <a:ext cx="1543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字印</a:t>
            </a:r>
            <a:r>
              <a:rPr lang="en-US" altLang="zh-CN" sz="2400" b="1">
                <a:solidFill>
                  <a:srgbClr val="0033CC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字模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 Box 15"/>
          <p:cNvSpPr txBox="1"/>
          <p:nvPr/>
        </p:nvSpPr>
        <p:spPr>
          <a:xfrm>
            <a:off x="5518150" y="1138555"/>
            <a:ext cx="1697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动词</a:t>
            </a:r>
            <a:r>
              <a:rPr lang="en-US" altLang="zh-CN" sz="2400" b="1">
                <a:solidFill>
                  <a:srgbClr val="0033CC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标记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27" name="Text Box 15"/>
          <p:cNvSpPr txBox="1"/>
          <p:nvPr/>
        </p:nvSpPr>
        <p:spPr>
          <a:xfrm>
            <a:off x="871381" y="1895294"/>
            <a:ext cx="1309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贮存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571" name="Rectangle 19"/>
          <p:cNvSpPr/>
          <p:nvPr/>
        </p:nvSpPr>
        <p:spPr>
          <a:xfrm>
            <a:off x="380205" y="2915811"/>
            <a:ext cx="8322538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【译文】每一个字都有几枚活字印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24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之</a:t>
            </a:r>
            <a:r>
              <a:rPr lang="zh-CN" altLang="en-US" sz="24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”“</a:t>
            </a:r>
            <a:r>
              <a:rPr lang="zh-CN" altLang="en-US" sz="24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也</a:t>
            </a:r>
            <a:r>
              <a:rPr lang="zh-CN" altLang="en-US" sz="24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等字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每个字有二十多枚活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字印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用来预备一版之内有重复用字的情况。不用时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就用纸来标记活字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每个韵部的字做一个标签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用木格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贮存这些活字。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357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7" grpId="0"/>
      <p:bldP spid="4" grpId="0"/>
      <p:bldP spid="4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44538" y="707390"/>
            <a:ext cx="7654925" cy="32918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奇字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素无备者，旋刻之，以草火烧，瞬息可成。不以木为之者，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木理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有疏密，沾水则高下不平，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兼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与药相粘，不可取；不若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燔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土，用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讫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再火令药镕，以手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拂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之，其印自落，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殊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不沾污。</a:t>
            </a:r>
            <a:endParaRPr kumimoji="0" lang="zh-CN" altLang="en-US" sz="2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510" name="Text Box 6"/>
          <p:cNvSpPr txBox="1"/>
          <p:nvPr/>
        </p:nvSpPr>
        <p:spPr>
          <a:xfrm>
            <a:off x="1036320" y="707390"/>
            <a:ext cx="1109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生僻字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227" name="Text Box 11"/>
          <p:cNvSpPr txBox="1"/>
          <p:nvPr/>
        </p:nvSpPr>
        <p:spPr>
          <a:xfrm>
            <a:off x="2914154" y="1506007"/>
            <a:ext cx="182210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木头的纹理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Box 11"/>
          <p:cNvSpPr txBox="1"/>
          <p:nvPr/>
        </p:nvSpPr>
        <p:spPr>
          <a:xfrm>
            <a:off x="7680960" y="1506220"/>
            <a:ext cx="514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又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 Box 11"/>
          <p:cNvSpPr txBox="1"/>
          <p:nvPr/>
        </p:nvSpPr>
        <p:spPr>
          <a:xfrm>
            <a:off x="4455160" y="2341245"/>
            <a:ext cx="526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烧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1"/>
          <p:cNvSpPr txBox="1"/>
          <p:nvPr/>
        </p:nvSpPr>
        <p:spPr>
          <a:xfrm>
            <a:off x="5600600" y="2341367"/>
            <a:ext cx="88224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完毕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1"/>
          <p:cNvSpPr txBox="1"/>
          <p:nvPr/>
        </p:nvSpPr>
        <p:spPr>
          <a:xfrm>
            <a:off x="1232535" y="3141980"/>
            <a:ext cx="833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擦拭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Box 11"/>
          <p:cNvSpPr txBox="1"/>
          <p:nvPr/>
        </p:nvSpPr>
        <p:spPr>
          <a:xfrm>
            <a:off x="3982720" y="3094990"/>
            <a:ext cx="837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根本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  <p:bldP spid="9227" grpId="0"/>
      <p:bldP spid="3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71" name="Rectangle 19"/>
          <p:cNvSpPr/>
          <p:nvPr/>
        </p:nvSpPr>
        <p:spPr>
          <a:xfrm>
            <a:off x="410859" y="1118306"/>
            <a:ext cx="8322538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【译文】有生僻字平常没有准备的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现场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随即刻一个活字印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用火烧一下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马上可以成型。不用木头刻活字的原因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是木头的纹理有的稀疏有的细密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沾了水就高低不平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又同药物互相粘连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拿不下来</a:t>
            </a:r>
            <a:r>
              <a:rPr sz="2400" b="1">
                <a:sym typeface="+mn-ea"/>
              </a:rPr>
              <a:t>;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不如用火烧过的黏土字印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使用完毕再用火烤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使药物熔化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用手擦拭它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那些字印就自行脱落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根本不会被药物弄脏。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7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5"/>
          <p:cNvSpPr/>
          <p:nvPr/>
        </p:nvSpPr>
        <p:spPr>
          <a:xfrm>
            <a:off x="754939" y="1384278"/>
            <a:ext cx="6170486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昇死，其印为余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群从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所得，至今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宝藏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2" name="Rectangle 10"/>
          <p:cNvSpPr/>
          <p:nvPr/>
        </p:nvSpPr>
        <p:spPr>
          <a:xfrm>
            <a:off x="512445" y="2406650"/>
            <a:ext cx="8119110" cy="82994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【译文】毕昇死后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他的活字印被我的堂兄弟及子侄们得到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到现在还珍藏着。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11"/>
          <p:cNvSpPr txBox="1"/>
          <p:nvPr/>
        </p:nvSpPr>
        <p:spPr>
          <a:xfrm>
            <a:off x="2197110" y="923909"/>
            <a:ext cx="295573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指堂兄弟及诸子侄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11"/>
          <p:cNvSpPr txBox="1"/>
          <p:nvPr/>
        </p:nvSpPr>
        <p:spPr>
          <a:xfrm>
            <a:off x="5206359" y="1787299"/>
            <a:ext cx="999847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珍藏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/>
      <p:bldP spid="5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5066030" y="1642745"/>
            <a:ext cx="3076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“板”同“版”</a:t>
            </a:r>
            <a:endParaRPr lang="zh-CN" altLang="en-US" sz="2800" b="1" dirty="0">
              <a:solidFill>
                <a:srgbClr val="FF0000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532" name="矩形 1"/>
          <p:cNvSpPr/>
          <p:nvPr/>
        </p:nvSpPr>
        <p:spPr>
          <a:xfrm>
            <a:off x="1049338" y="892175"/>
            <a:ext cx="230346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◆通假字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66030" y="2257425"/>
            <a:ext cx="30765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已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”同“以”</a:t>
            </a:r>
            <a:endParaRPr lang="zh-CN" altLang="en-US" sz="2800" b="1" dirty="0">
              <a:solidFill>
                <a:srgbClr val="FF0000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66030" y="2779078"/>
            <a:ext cx="30765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“止”同“只”</a:t>
            </a:r>
            <a:endParaRPr lang="zh-CN" altLang="en-US" sz="2800" b="1" dirty="0">
              <a:solidFill>
                <a:srgbClr val="FF0000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2537" name="组合 11"/>
          <p:cNvGrpSpPr/>
          <p:nvPr/>
        </p:nvGrpSpPr>
        <p:grpSpPr>
          <a:xfrm>
            <a:off x="212725" y="0"/>
            <a:ext cx="798513" cy="3119438"/>
            <a:chOff x="79019" y="0"/>
            <a:chExt cx="798916" cy="3118644"/>
          </a:xfrm>
        </p:grpSpPr>
        <p:pic>
          <p:nvPicPr>
            <p:cNvPr id="22538" name="图片 12"/>
            <p:cNvPicPr>
              <a:picLocks noChangeAspect="1"/>
            </p:cNvPicPr>
            <p:nvPr/>
          </p:nvPicPr>
          <p:blipFill>
            <a:blip r:embed="rId1"/>
            <a:srcRect t="2988"/>
            <a:stretch>
              <a:fillRect/>
            </a:stretch>
          </p:blipFill>
          <p:spPr>
            <a:xfrm flipH="1">
              <a:off x="79019" y="0"/>
              <a:ext cx="798916" cy="31186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"/>
            <p:cNvSpPr txBox="1">
              <a:spLocks noChangeArrowheads="1"/>
            </p:cNvSpPr>
            <p:nvPr/>
          </p:nvSpPr>
          <p:spPr bwMode="auto">
            <a:xfrm rot="21342293">
              <a:off x="152081" y="723716"/>
              <a:ext cx="676616" cy="1969587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字词清单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8611" name="Rectangle 3"/>
          <p:cNvSpPr>
            <a:spLocks noGrp="1"/>
          </p:cNvSpPr>
          <p:nvPr/>
        </p:nvSpPr>
        <p:spPr>
          <a:xfrm>
            <a:off x="1571658" y="1478294"/>
            <a:ext cx="8278259" cy="240534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60" tIns="34280" rIns="68560" bIns="34280"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sz="28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⑴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活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板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sz="2800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sz="28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⑵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已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后典籍皆为板本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2800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eaLnBrk="1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sz="28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⑶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若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止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印三二本</a:t>
            </a:r>
            <a:endParaRPr lang="zh-CN" altLang="en-US" sz="2800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eaLnBrk="1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sz="28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⑷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药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镕</a:t>
            </a:r>
            <a:r>
              <a:rPr lang="zh-CN" altLang="en-US" sz="2800" b="1" dirty="0">
                <a:effectLst/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effectLst/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66030" y="3361690"/>
            <a:ext cx="20332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“镕”同“熔”</a:t>
            </a:r>
            <a:endParaRPr lang="zh-CN" altLang="en-US" sz="2800" b="1" dirty="0">
              <a:solidFill>
                <a:srgbClr val="FF0000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4"/>
          <p:cNvSpPr txBox="1"/>
          <p:nvPr/>
        </p:nvSpPr>
        <p:spPr>
          <a:xfrm>
            <a:off x="1377950" y="1885950"/>
            <a:ext cx="5329238" cy="90170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活 板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985838" y="1181100"/>
            <a:ext cx="424338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</a:rPr>
              <a:t>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布衣</a:t>
            </a:r>
            <a:r>
              <a:rPr lang="zh-CN" altLang="en-US" sz="2800" b="1" dirty="0">
                <a:latin typeface="宋体" panose="02010600030101010101" pitchFamily="2" charset="-122"/>
              </a:rPr>
              <a:t>毕昇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5838" y="1725613"/>
            <a:ext cx="7988300" cy="608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古义：平民    今义：布衣服</a:t>
            </a:r>
            <a:endParaRPr lang="zh-CN" altLang="en-US" sz="2800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矩形 1"/>
          <p:cNvSpPr/>
          <p:nvPr/>
        </p:nvSpPr>
        <p:spPr>
          <a:xfrm>
            <a:off x="519113" y="442913"/>
            <a:ext cx="230346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◆古今异义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2"/>
          <p:cNvSpPr txBox="1"/>
          <p:nvPr/>
        </p:nvSpPr>
        <p:spPr>
          <a:xfrm>
            <a:off x="985838" y="2746375"/>
            <a:ext cx="42433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和纸灰之类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冒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之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85838" y="3413125"/>
            <a:ext cx="7988300" cy="539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古义：覆盖    今义：向外透，往上升</a:t>
            </a:r>
            <a:endParaRPr lang="zh-CN" altLang="en-US" sz="2800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542925" y="454025"/>
            <a:ext cx="230346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◆一词多义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Group 5"/>
          <p:cNvGrpSpPr/>
          <p:nvPr/>
        </p:nvGrpSpPr>
        <p:grpSpPr bwMode="auto">
          <a:xfrm>
            <a:off x="1233724" y="1246737"/>
            <a:ext cx="1096644" cy="1020312"/>
            <a:chOff x="244" y="314"/>
            <a:chExt cx="1727" cy="160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4" name="AutoShape 6"/>
            <p:cNvSpPr>
              <a:spLocks noChangeArrowheads="1"/>
            </p:cNvSpPr>
            <p:nvPr/>
          </p:nvSpPr>
          <p:spPr bwMode="auto">
            <a:xfrm>
              <a:off x="244" y="518"/>
              <a:ext cx="1451" cy="120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accent3">
                  <a:lumMod val="50000"/>
                </a:schemeClr>
              </a:solidFill>
              <a:miter lim="800000"/>
            </a:ln>
            <a:effectLst/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印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AutoShape 7"/>
            <p:cNvSpPr/>
            <p:nvPr/>
          </p:nvSpPr>
          <p:spPr bwMode="auto">
            <a:xfrm>
              <a:off x="1732" y="314"/>
              <a:ext cx="239" cy="1607"/>
            </a:xfrm>
            <a:prstGeom prst="leftBrace">
              <a:avLst>
                <a:gd name="adj1" fmla="val 90927"/>
                <a:gd name="adj2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accent3">
                  <a:lumMod val="50000"/>
                </a:schemeClr>
              </a:solidFill>
              <a:round/>
            </a:ln>
            <a:effectLst/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4580" name="Text Box 14"/>
          <p:cNvSpPr txBox="1"/>
          <p:nvPr/>
        </p:nvSpPr>
        <p:spPr>
          <a:xfrm>
            <a:off x="2343150" y="1079500"/>
            <a:ext cx="1939925" cy="12700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板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印</a:t>
            </a:r>
            <a:r>
              <a:rPr lang="zh-CN" altLang="en-US" sz="2600" b="1" dirty="0">
                <a:latin typeface="宋体" panose="02010600030101010101" pitchFamily="2" charset="-122"/>
              </a:rPr>
              <a:t>书籍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每字为一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印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 Box 18"/>
          <p:cNvSpPr txBox="1"/>
          <p:nvPr/>
        </p:nvSpPr>
        <p:spPr>
          <a:xfrm>
            <a:off x="4471035" y="1246505"/>
            <a:ext cx="2836863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动词，印刷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8"/>
          <p:cNvSpPr txBox="1"/>
          <p:nvPr/>
        </p:nvSpPr>
        <p:spPr>
          <a:xfrm>
            <a:off x="4471035" y="1797050"/>
            <a:ext cx="2836863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名词，字印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Group 5"/>
          <p:cNvGrpSpPr/>
          <p:nvPr/>
        </p:nvGrpSpPr>
        <p:grpSpPr bwMode="auto">
          <a:xfrm>
            <a:off x="1233724" y="2907095"/>
            <a:ext cx="1109344" cy="1496500"/>
            <a:chOff x="244" y="314"/>
            <a:chExt cx="1747" cy="2357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0" name="AutoShape 6"/>
            <p:cNvSpPr>
              <a:spLocks noChangeArrowheads="1"/>
            </p:cNvSpPr>
            <p:nvPr/>
          </p:nvSpPr>
          <p:spPr bwMode="auto">
            <a:xfrm>
              <a:off x="244" y="986"/>
              <a:ext cx="1451" cy="120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pFill/>
            <a:ln w="9525">
              <a:solidFill>
                <a:schemeClr val="accent3">
                  <a:lumMod val="50000"/>
                </a:schemeClr>
              </a:solidFill>
              <a:miter lim="800000"/>
            </a:ln>
            <a:effectLst/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自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AutoShape 7"/>
            <p:cNvSpPr/>
            <p:nvPr/>
          </p:nvSpPr>
          <p:spPr bwMode="auto">
            <a:xfrm>
              <a:off x="1732" y="314"/>
              <a:ext cx="259" cy="2357"/>
            </a:xfrm>
            <a:prstGeom prst="leftBrace">
              <a:avLst>
                <a:gd name="adj1" fmla="val 90927"/>
                <a:gd name="adj2" fmla="val 50000"/>
              </a:avLst>
            </a:prstGeom>
            <a:grpFill/>
            <a:ln w="9525">
              <a:solidFill>
                <a:schemeClr val="accent3">
                  <a:lumMod val="50000"/>
                </a:schemeClr>
              </a:solidFill>
              <a:round/>
            </a:ln>
            <a:effectLst/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4584" name="Text Box 14"/>
          <p:cNvSpPr txBox="1"/>
          <p:nvPr/>
        </p:nvSpPr>
        <p:spPr>
          <a:xfrm>
            <a:off x="2343150" y="2740025"/>
            <a:ext cx="3101975" cy="1870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自</a:t>
            </a:r>
            <a:r>
              <a:rPr lang="zh-CN" altLang="en-US" sz="2600" b="1" dirty="0">
                <a:latin typeface="宋体" panose="02010600030101010101" pitchFamily="2" charset="-122"/>
              </a:rPr>
              <a:t>冯瀛王始印五经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一板已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自</a:t>
            </a:r>
            <a:r>
              <a:rPr lang="zh-CN" altLang="en-US" sz="2600" b="1" dirty="0">
                <a:latin typeface="宋体" panose="02010600030101010101" pitchFamily="2" charset="-122"/>
              </a:rPr>
              <a:t>布字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其印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自</a:t>
            </a:r>
            <a:r>
              <a:rPr lang="zh-CN" altLang="en-US" sz="2600" b="1" dirty="0">
                <a:latin typeface="宋体" panose="02010600030101010101" pitchFamily="2" charset="-122"/>
              </a:rPr>
              <a:t>落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5445125" y="2907030"/>
            <a:ext cx="2836863" cy="46863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介词，自从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8"/>
          <p:cNvSpPr txBox="1"/>
          <p:nvPr/>
        </p:nvSpPr>
        <p:spPr>
          <a:xfrm>
            <a:off x="4660900" y="3457575"/>
            <a:ext cx="2836863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副词，另自、另外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4146550" y="4073525"/>
            <a:ext cx="2836863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代词，自己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/>
      <p:bldP spid="13" grpId="0" bldLvl="0"/>
      <p:bldP spid="14" grpId="0" bldLvl="0"/>
      <p:bldP spid="16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Group 5"/>
          <p:cNvGrpSpPr/>
          <p:nvPr/>
        </p:nvGrpSpPr>
        <p:grpSpPr bwMode="auto">
          <a:xfrm>
            <a:off x="1233724" y="733947"/>
            <a:ext cx="1096644" cy="2006338"/>
            <a:chOff x="244" y="314"/>
            <a:chExt cx="1727" cy="316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4" name="AutoShape 6"/>
            <p:cNvSpPr>
              <a:spLocks noChangeArrowheads="1"/>
            </p:cNvSpPr>
            <p:nvPr/>
          </p:nvSpPr>
          <p:spPr bwMode="auto">
            <a:xfrm>
              <a:off x="244" y="1294"/>
              <a:ext cx="1451" cy="120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pFill/>
            <a:ln w="9525">
              <a:solidFill>
                <a:schemeClr val="accent3">
                  <a:lumMod val="50000"/>
                </a:schemeClr>
              </a:solidFill>
              <a:miter lim="800000"/>
            </a:ln>
            <a:effectLst/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以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AutoShape 7"/>
            <p:cNvSpPr/>
            <p:nvPr/>
          </p:nvSpPr>
          <p:spPr bwMode="auto">
            <a:xfrm>
              <a:off x="1732" y="314"/>
              <a:ext cx="239" cy="3160"/>
            </a:xfrm>
            <a:prstGeom prst="leftBrace">
              <a:avLst>
                <a:gd name="adj1" fmla="val 90927"/>
                <a:gd name="adj2" fmla="val 50000"/>
              </a:avLst>
            </a:prstGeom>
            <a:grpFill/>
            <a:ln w="9525">
              <a:solidFill>
                <a:schemeClr val="accent3">
                  <a:lumMod val="50000"/>
                </a:schemeClr>
              </a:solidFill>
              <a:round/>
            </a:ln>
            <a:effectLst/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5603" name="Text Box 14"/>
          <p:cNvSpPr txBox="1"/>
          <p:nvPr/>
        </p:nvSpPr>
        <p:spPr>
          <a:xfrm>
            <a:off x="2343150" y="566738"/>
            <a:ext cx="3825875" cy="2470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则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2600" b="1" dirty="0">
                <a:latin typeface="宋体" panose="02010600030101010101" pitchFamily="2" charset="-122"/>
              </a:rPr>
              <a:t>一铁范置铁板上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2600" b="1" dirty="0">
                <a:latin typeface="宋体" panose="02010600030101010101" pitchFamily="2" charset="-122"/>
              </a:rPr>
              <a:t>备一板内有重复者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公亦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2600" b="1" dirty="0">
                <a:latin typeface="宋体" panose="02010600030101010101" pitchFamily="2" charset="-122"/>
              </a:rPr>
              <a:t>此自矜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2600" b="1" dirty="0">
                <a:latin typeface="宋体" panose="02010600030101010101" pitchFamily="2" charset="-122"/>
              </a:rPr>
              <a:t>我酌油知之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7" name="Text Box 18"/>
          <p:cNvSpPr txBox="1"/>
          <p:nvPr/>
        </p:nvSpPr>
        <p:spPr>
          <a:xfrm>
            <a:off x="5564188" y="690563"/>
            <a:ext cx="2836862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介词，拿、用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8"/>
          <p:cNvSpPr txBox="1"/>
          <p:nvPr/>
        </p:nvSpPr>
        <p:spPr>
          <a:xfrm>
            <a:off x="5564505" y="1284605"/>
            <a:ext cx="1828800" cy="4686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连词，用来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Group 5"/>
          <p:cNvGrpSpPr/>
          <p:nvPr/>
        </p:nvGrpSpPr>
        <p:grpSpPr bwMode="auto">
          <a:xfrm>
            <a:off x="1224834" y="3147595"/>
            <a:ext cx="1105533" cy="1393008"/>
            <a:chOff x="230" y="314"/>
            <a:chExt cx="1741" cy="2194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0" name="AutoShape 6"/>
            <p:cNvSpPr>
              <a:spLocks noChangeArrowheads="1"/>
            </p:cNvSpPr>
            <p:nvPr/>
          </p:nvSpPr>
          <p:spPr bwMode="auto">
            <a:xfrm>
              <a:off x="230" y="802"/>
              <a:ext cx="1451" cy="120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pFill/>
            <a:ln w="9525">
              <a:solidFill>
                <a:schemeClr val="accent3">
                  <a:lumMod val="50000"/>
                </a:schemeClr>
              </a:solidFill>
              <a:miter lim="800000"/>
            </a:ln>
            <a:effectLst/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若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AutoShape 7"/>
            <p:cNvSpPr/>
            <p:nvPr/>
          </p:nvSpPr>
          <p:spPr bwMode="auto">
            <a:xfrm>
              <a:off x="1732" y="314"/>
              <a:ext cx="239" cy="2194"/>
            </a:xfrm>
            <a:prstGeom prst="leftBrace">
              <a:avLst>
                <a:gd name="adj1" fmla="val 90927"/>
                <a:gd name="adj2" fmla="val 50000"/>
              </a:avLst>
            </a:prstGeom>
            <a:grpFill/>
            <a:ln w="9525">
              <a:solidFill>
                <a:schemeClr val="accent3">
                  <a:lumMod val="50000"/>
                </a:schemeClr>
              </a:solidFill>
              <a:round/>
            </a:ln>
            <a:effectLst/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5607" name="Text Box 14"/>
          <p:cNvSpPr txBox="1"/>
          <p:nvPr/>
        </p:nvSpPr>
        <p:spPr>
          <a:xfrm>
            <a:off x="2343150" y="2906713"/>
            <a:ext cx="2709863" cy="1870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若</a:t>
            </a:r>
            <a:r>
              <a:rPr lang="zh-CN" altLang="en-US" sz="2600" b="1" dirty="0">
                <a:latin typeface="宋体" panose="02010600030101010101" pitchFamily="2" charset="-122"/>
              </a:rPr>
              <a:t>止印三二本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不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若</a:t>
            </a:r>
            <a:r>
              <a:rPr lang="zh-CN" altLang="en-US" sz="2600" b="1" dirty="0">
                <a:latin typeface="宋体" panose="02010600030101010101" pitchFamily="2" charset="-122"/>
              </a:rPr>
              <a:t>燔土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若</a:t>
            </a:r>
            <a:r>
              <a:rPr lang="zh-CN" altLang="en-US" sz="2600" b="1" dirty="0">
                <a:latin typeface="宋体" panose="02010600030101010101" pitchFamily="2" charset="-122"/>
              </a:rPr>
              <a:t>屈伸呼吸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4556125" y="3073718"/>
            <a:ext cx="2836863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连词，如果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8"/>
          <p:cNvSpPr txBox="1"/>
          <p:nvPr/>
        </p:nvSpPr>
        <p:spPr>
          <a:xfrm>
            <a:off x="3956050" y="3625533"/>
            <a:ext cx="3436938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动词，如、比得上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8"/>
          <p:cNvSpPr txBox="1"/>
          <p:nvPr/>
        </p:nvSpPr>
        <p:spPr>
          <a:xfrm>
            <a:off x="4556125" y="1833563"/>
            <a:ext cx="2836863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介词，因为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4556125" y="2452688"/>
            <a:ext cx="2836863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介词，凭、靠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4449763" y="4178300"/>
            <a:ext cx="1773237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代词，你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右大括号 5"/>
          <p:cNvSpPr/>
          <p:nvPr/>
        </p:nvSpPr>
        <p:spPr>
          <a:xfrm>
            <a:off x="4443413" y="2074863"/>
            <a:ext cx="176213" cy="671513"/>
          </a:xfrm>
          <a:prstGeom prst="rightBrace">
            <a:avLst>
              <a:gd name="adj1" fmla="val 36905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 Box 18"/>
          <p:cNvSpPr txBox="1"/>
          <p:nvPr/>
        </p:nvSpPr>
        <p:spPr>
          <a:xfrm>
            <a:off x="4619625" y="2174875"/>
            <a:ext cx="1549400" cy="3778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卖油翁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4079875" y="4540250"/>
            <a:ext cx="350838" cy="23653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Box 18"/>
          <p:cNvSpPr txBox="1"/>
          <p:nvPr/>
        </p:nvSpPr>
        <p:spPr>
          <a:xfrm>
            <a:off x="4329113" y="4527550"/>
            <a:ext cx="1549400" cy="3778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杞人忧天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/>
      <p:bldP spid="13" grpId="0" bldLvl="0"/>
      <p:bldP spid="14" grpId="0" bldLvl="0"/>
      <p:bldP spid="15" grpId="0" bldLvl="0"/>
      <p:bldP spid="16" grpId="0" bldLvl="0"/>
      <p:bldP spid="17" grpId="0" bldLvl="0"/>
      <p:bldP spid="6" grpId="0" animBg="1"/>
      <p:bldP spid="19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Group 5"/>
          <p:cNvGrpSpPr/>
          <p:nvPr/>
        </p:nvGrpSpPr>
        <p:grpSpPr bwMode="auto">
          <a:xfrm>
            <a:off x="1233724" y="508599"/>
            <a:ext cx="1096645" cy="2076814"/>
            <a:chOff x="244" y="314"/>
            <a:chExt cx="1727" cy="3271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4" name="AutoShape 6"/>
            <p:cNvSpPr>
              <a:spLocks noChangeArrowheads="1"/>
            </p:cNvSpPr>
            <p:nvPr/>
          </p:nvSpPr>
          <p:spPr bwMode="auto">
            <a:xfrm>
              <a:off x="244" y="1321"/>
              <a:ext cx="1451" cy="120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pFill/>
            <a:ln w="9525">
              <a:solidFill>
                <a:schemeClr val="accent3">
                  <a:lumMod val="50000"/>
                </a:schemeClr>
              </a:solidFill>
              <a:miter lim="800000"/>
            </a:ln>
            <a:effectLst/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为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AutoShape 7"/>
            <p:cNvSpPr/>
            <p:nvPr/>
          </p:nvSpPr>
          <p:spPr bwMode="auto">
            <a:xfrm>
              <a:off x="1732" y="314"/>
              <a:ext cx="239" cy="3271"/>
            </a:xfrm>
            <a:prstGeom prst="leftBrace">
              <a:avLst>
                <a:gd name="adj1" fmla="val 90927"/>
                <a:gd name="adj2" fmla="val 50000"/>
              </a:avLst>
            </a:prstGeom>
            <a:grpFill/>
            <a:ln w="9525">
              <a:solidFill>
                <a:schemeClr val="accent3">
                  <a:lumMod val="50000"/>
                </a:schemeClr>
              </a:solidFill>
              <a:round/>
            </a:ln>
            <a:effectLst/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6627" name="Text Box 14"/>
          <p:cNvSpPr txBox="1"/>
          <p:nvPr/>
        </p:nvSpPr>
        <p:spPr>
          <a:xfrm>
            <a:off x="2343150" y="341313"/>
            <a:ext cx="3563938" cy="2470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唐人尚未盛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2600" b="1" dirty="0">
                <a:latin typeface="宋体" panose="02010600030101010101" pitchFamily="2" charset="-122"/>
              </a:rPr>
              <a:t>之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已后典籍皆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2600" b="1" dirty="0">
                <a:latin typeface="宋体" panose="02010600030101010101" pitchFamily="2" charset="-122"/>
              </a:rPr>
              <a:t>板本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未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2600" b="1" dirty="0">
                <a:latin typeface="宋体" panose="02010600030101010101" pitchFamily="2" charset="-122"/>
              </a:rPr>
              <a:t>简易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其印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2600" b="1" dirty="0">
                <a:latin typeface="宋体" panose="02010600030101010101" pitchFamily="2" charset="-122"/>
              </a:rPr>
              <a:t>余群从所得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7" name="Text Box 18"/>
          <p:cNvSpPr txBox="1"/>
          <p:nvPr/>
        </p:nvSpPr>
        <p:spPr>
          <a:xfrm>
            <a:off x="5522913" y="465138"/>
            <a:ext cx="2836862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动词，做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8"/>
          <p:cNvSpPr txBox="1"/>
          <p:nvPr/>
        </p:nvSpPr>
        <p:spPr>
          <a:xfrm>
            <a:off x="5522913" y="1058863"/>
            <a:ext cx="2836862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动词，是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Group 5"/>
          <p:cNvGrpSpPr/>
          <p:nvPr/>
        </p:nvGrpSpPr>
        <p:grpSpPr bwMode="auto">
          <a:xfrm>
            <a:off x="1233724" y="3109328"/>
            <a:ext cx="1096644" cy="1020312"/>
            <a:chOff x="244" y="314"/>
            <a:chExt cx="1727" cy="1607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0" name="AutoShape 6"/>
            <p:cNvSpPr>
              <a:spLocks noChangeArrowheads="1"/>
            </p:cNvSpPr>
            <p:nvPr/>
          </p:nvSpPr>
          <p:spPr bwMode="auto">
            <a:xfrm>
              <a:off x="244" y="518"/>
              <a:ext cx="1451" cy="120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pFill/>
            <a:ln w="9525">
              <a:solidFill>
                <a:schemeClr val="accent3">
                  <a:lumMod val="50000"/>
                </a:schemeClr>
              </a:solidFill>
              <a:miter lim="800000"/>
            </a:ln>
            <a:effectLst/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已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AutoShape 7"/>
            <p:cNvSpPr/>
            <p:nvPr/>
          </p:nvSpPr>
          <p:spPr bwMode="auto">
            <a:xfrm>
              <a:off x="1732" y="314"/>
              <a:ext cx="239" cy="1607"/>
            </a:xfrm>
            <a:prstGeom prst="leftBrace">
              <a:avLst>
                <a:gd name="adj1" fmla="val 90927"/>
                <a:gd name="adj2" fmla="val 50000"/>
              </a:avLst>
            </a:prstGeom>
            <a:grpFill/>
            <a:ln w="9525">
              <a:solidFill>
                <a:schemeClr val="accent3">
                  <a:lumMod val="50000"/>
                </a:schemeClr>
              </a:solidFill>
              <a:round/>
            </a:ln>
            <a:effectLst/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6631" name="Text Box 14"/>
          <p:cNvSpPr txBox="1"/>
          <p:nvPr/>
        </p:nvSpPr>
        <p:spPr>
          <a:xfrm>
            <a:off x="2343150" y="2941638"/>
            <a:ext cx="3311525" cy="12700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已</a:t>
            </a:r>
            <a:r>
              <a:rPr lang="zh-CN" altLang="en-US" sz="2600" b="1" dirty="0">
                <a:latin typeface="宋体" panose="02010600030101010101" pitchFamily="2" charset="-122"/>
              </a:rPr>
              <a:t>后典籍皆为板本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一板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已</a:t>
            </a:r>
            <a:r>
              <a:rPr lang="zh-CN" altLang="en-US" sz="2600" b="1" dirty="0">
                <a:latin typeface="宋体" panose="02010600030101010101" pitchFamily="2" charset="-122"/>
              </a:rPr>
              <a:t>自布字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5255260" y="3109595"/>
            <a:ext cx="1953895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eaLnBrk="1" hangingPunct="1"/>
            <a:r>
              <a:rPr lang="zh-CN" altLang="en-US" sz="2800" b="1" dirty="0">
                <a:solidFill>
                  <a:srgbClr val="0033CC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0033CC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已</a:t>
            </a:r>
            <a:r>
              <a:rPr lang="zh-CN" altLang="en-US" sz="2800" b="1" dirty="0">
                <a:solidFill>
                  <a:srgbClr val="0033CC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solidFill>
                  <a:srgbClr val="0033CC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同</a:t>
            </a:r>
            <a:r>
              <a:rPr lang="zh-CN" altLang="en-US" sz="2800" b="1" dirty="0">
                <a:solidFill>
                  <a:srgbClr val="0033CC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0033CC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以</a:t>
            </a:r>
            <a:r>
              <a:rPr lang="zh-CN" altLang="en-US" sz="2800" b="1" dirty="0">
                <a:solidFill>
                  <a:srgbClr val="0033CC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800" b="1" dirty="0">
              <a:solidFill>
                <a:srgbClr val="0033CC"/>
              </a:solidFill>
              <a:uFillTx/>
              <a:latin typeface="楷体" panose="02010609060101010101" pitchFamily="49" charset="-122"/>
              <a:ea typeface="SimSun-ExtB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Text Box 18"/>
          <p:cNvSpPr txBox="1"/>
          <p:nvPr/>
        </p:nvSpPr>
        <p:spPr>
          <a:xfrm>
            <a:off x="4800600" y="3743325"/>
            <a:ext cx="2682875" cy="4683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副词，已经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8"/>
          <p:cNvSpPr txBox="1"/>
          <p:nvPr/>
        </p:nvSpPr>
        <p:spPr>
          <a:xfrm>
            <a:off x="4235450" y="1649413"/>
            <a:ext cx="2836863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动词，算作、算是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5522913" y="2235200"/>
            <a:ext cx="2836862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介词，被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/>
      <p:bldP spid="13" grpId="0" bldLvl="0"/>
      <p:bldP spid="14" grpId="0" bldLvl="0"/>
      <p:bldP spid="15" grpId="0" bldLvl="0"/>
      <p:bldP spid="16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Group 5"/>
          <p:cNvGrpSpPr/>
          <p:nvPr/>
        </p:nvGrpSpPr>
        <p:grpSpPr bwMode="auto">
          <a:xfrm>
            <a:off x="1233724" y="1074674"/>
            <a:ext cx="1096644" cy="1445072"/>
            <a:chOff x="244" y="43"/>
            <a:chExt cx="1727" cy="227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4" name="AutoShape 6"/>
            <p:cNvSpPr>
              <a:spLocks noChangeArrowheads="1"/>
            </p:cNvSpPr>
            <p:nvPr/>
          </p:nvSpPr>
          <p:spPr bwMode="auto">
            <a:xfrm>
              <a:off x="244" y="518"/>
              <a:ext cx="1451" cy="120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pFill/>
            <a:ln w="9525">
              <a:solidFill>
                <a:schemeClr val="accent3">
                  <a:lumMod val="50000"/>
                </a:schemeClr>
              </a:solidFill>
              <a:miter lim="800000"/>
            </a:ln>
            <a:effectLst/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就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AutoShape 7"/>
            <p:cNvSpPr/>
            <p:nvPr/>
          </p:nvSpPr>
          <p:spPr bwMode="auto">
            <a:xfrm>
              <a:off x="1732" y="43"/>
              <a:ext cx="239" cy="2276"/>
            </a:xfrm>
            <a:prstGeom prst="leftBrace">
              <a:avLst>
                <a:gd name="adj1" fmla="val 90927"/>
                <a:gd name="adj2" fmla="val 50000"/>
              </a:avLst>
            </a:prstGeom>
            <a:grpFill/>
            <a:ln w="9525">
              <a:solidFill>
                <a:schemeClr val="accent3">
                  <a:lumMod val="50000"/>
                </a:schemeClr>
              </a:solidFill>
              <a:round/>
            </a:ln>
            <a:effectLst/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7651" name="Text Box 14"/>
          <p:cNvSpPr txBox="1"/>
          <p:nvPr/>
        </p:nvSpPr>
        <p:spPr>
          <a:xfrm>
            <a:off x="2343150" y="822325"/>
            <a:ext cx="3155950" cy="1870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持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就</a:t>
            </a:r>
            <a:r>
              <a:rPr lang="zh-CN" altLang="en-US" sz="2600" b="1" dirty="0">
                <a:latin typeface="宋体" panose="02010600030101010101" pitchFamily="2" charset="-122"/>
              </a:rPr>
              <a:t>火炀之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瞬息可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就</a:t>
            </a:r>
            <a:endParaRPr lang="en-US" altLang="zh-CN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蒙乃始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就</a:t>
            </a:r>
            <a:r>
              <a:rPr lang="zh-CN" altLang="en-US" sz="2600" b="1" dirty="0">
                <a:latin typeface="宋体" panose="02010600030101010101" pitchFamily="2" charset="-122"/>
              </a:rPr>
              <a:t>学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7" name="Text Box 18"/>
          <p:cNvSpPr txBox="1"/>
          <p:nvPr/>
        </p:nvSpPr>
        <p:spPr>
          <a:xfrm>
            <a:off x="4354513" y="1009333"/>
            <a:ext cx="2836862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动词，靠近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Group 5"/>
          <p:cNvGrpSpPr/>
          <p:nvPr/>
        </p:nvGrpSpPr>
        <p:grpSpPr bwMode="auto">
          <a:xfrm>
            <a:off x="1233724" y="3153269"/>
            <a:ext cx="1096644" cy="1020312"/>
            <a:chOff x="244" y="314"/>
            <a:chExt cx="1727" cy="1607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0" name="AutoShape 6"/>
            <p:cNvSpPr>
              <a:spLocks noChangeArrowheads="1"/>
            </p:cNvSpPr>
            <p:nvPr/>
          </p:nvSpPr>
          <p:spPr bwMode="auto">
            <a:xfrm>
              <a:off x="244" y="518"/>
              <a:ext cx="1451" cy="120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pFill/>
            <a:ln w="9525">
              <a:solidFill>
                <a:schemeClr val="accent3">
                  <a:lumMod val="50000"/>
                </a:schemeClr>
              </a:solidFill>
              <a:miter lim="800000"/>
            </a:ln>
            <a:effectLst/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帖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AutoShape 7"/>
            <p:cNvSpPr/>
            <p:nvPr/>
          </p:nvSpPr>
          <p:spPr bwMode="auto">
            <a:xfrm>
              <a:off x="1732" y="314"/>
              <a:ext cx="239" cy="1607"/>
            </a:xfrm>
            <a:prstGeom prst="leftBrace">
              <a:avLst>
                <a:gd name="adj1" fmla="val 90927"/>
                <a:gd name="adj2" fmla="val 50000"/>
              </a:avLst>
            </a:prstGeom>
            <a:grpFill/>
            <a:ln w="9525">
              <a:solidFill>
                <a:schemeClr val="accent3">
                  <a:lumMod val="50000"/>
                </a:schemeClr>
              </a:solidFill>
              <a:round/>
            </a:ln>
            <a:effectLst/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7654" name="Text Box 14"/>
          <p:cNvSpPr txBox="1"/>
          <p:nvPr/>
        </p:nvSpPr>
        <p:spPr>
          <a:xfrm>
            <a:off x="2343150" y="2986088"/>
            <a:ext cx="3376613" cy="12700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则以纸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帖</a:t>
            </a:r>
            <a:r>
              <a:rPr lang="zh-CN" altLang="en-US" sz="2600" b="1" dirty="0">
                <a:latin typeface="宋体" panose="02010600030101010101" pitchFamily="2" charset="-122"/>
              </a:rPr>
              <a:t>之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每韵为一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帖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Text Box 18"/>
          <p:cNvSpPr txBox="1"/>
          <p:nvPr/>
        </p:nvSpPr>
        <p:spPr>
          <a:xfrm>
            <a:off x="4354513" y="1556385"/>
            <a:ext cx="2836862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动词，完成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4452938" y="2103438"/>
            <a:ext cx="2836862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动词，从事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4354513" y="3197860"/>
            <a:ext cx="3668712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名词用作动词，标记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8"/>
          <p:cNvSpPr txBox="1"/>
          <p:nvPr/>
        </p:nvSpPr>
        <p:spPr>
          <a:xfrm>
            <a:off x="4452938" y="3808730"/>
            <a:ext cx="2836862" cy="469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2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名词，标签</a:t>
            </a:r>
            <a:endParaRPr lang="zh-CN" altLang="en-US" sz="2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4003675" y="2468563"/>
            <a:ext cx="350838" cy="23653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Box 18"/>
          <p:cNvSpPr txBox="1"/>
          <p:nvPr/>
        </p:nvSpPr>
        <p:spPr>
          <a:xfrm>
            <a:off x="4252913" y="2455863"/>
            <a:ext cx="1549400" cy="3762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孙权劝学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15" grpId="0" bldLvl="0"/>
      <p:bldP spid="16" grpId="0" bldLvl="0"/>
      <p:bldP spid="17" grpId="0" bldLvl="0"/>
      <p:bldP spid="18" grpId="0" bldLvl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1" name="Rectangle 3"/>
          <p:cNvSpPr>
            <a:spLocks noGrp="1"/>
          </p:cNvSpPr>
          <p:nvPr/>
        </p:nvSpPr>
        <p:spPr>
          <a:xfrm>
            <a:off x="1071880" y="1227455"/>
            <a:ext cx="2742565" cy="27006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60" tIns="34280" rIns="68560" bIns="34280"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sz="28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⑴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板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印书籍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sz="28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⑵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火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烧令坚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火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令药熔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⑷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木格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贮之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⑸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则以纸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帖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9876" name="Rectangle 4"/>
          <p:cNvSpPr/>
          <p:nvPr/>
        </p:nvSpPr>
        <p:spPr>
          <a:xfrm>
            <a:off x="3409860" y="1303338"/>
            <a:ext cx="3484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名词作状语，用雕版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9878" name="Rectangle 6"/>
          <p:cNvSpPr/>
          <p:nvPr/>
        </p:nvSpPr>
        <p:spPr>
          <a:xfrm>
            <a:off x="3352864" y="2930097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名词作状语，用木格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9879" name="Rectangle 7"/>
          <p:cNvSpPr/>
          <p:nvPr/>
        </p:nvSpPr>
        <p:spPr>
          <a:xfrm>
            <a:off x="3352694" y="1825721"/>
            <a:ext cx="30429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名词作状语，用火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9880" name="Rectangle 8"/>
          <p:cNvSpPr/>
          <p:nvPr/>
        </p:nvSpPr>
        <p:spPr>
          <a:xfrm>
            <a:off x="3352706" y="2347437"/>
            <a:ext cx="3484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名词作动词，用火烧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8674" name="矩形 1"/>
          <p:cNvSpPr/>
          <p:nvPr/>
        </p:nvSpPr>
        <p:spPr>
          <a:xfrm>
            <a:off x="717550" y="641350"/>
            <a:ext cx="230346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◆词类活用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2800" y="3451543"/>
            <a:ext cx="37544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名词用作动词，标记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79878" grpId="0"/>
      <p:bldP spid="79879" grpId="0"/>
      <p:bldP spid="79880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7"/>
          <p:cNvSpPr/>
          <p:nvPr/>
        </p:nvSpPr>
        <p:spPr>
          <a:xfrm>
            <a:off x="473075" y="368300"/>
            <a:ext cx="230346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◆文言句式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Text Box 2"/>
          <p:cNvSpPr txBox="1"/>
          <p:nvPr/>
        </p:nvSpPr>
        <p:spPr>
          <a:xfrm>
            <a:off x="803275" y="1001713"/>
            <a:ext cx="394811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被动句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89375" y="1538288"/>
            <a:ext cx="46148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“为</a:t>
            </a:r>
            <a:r>
              <a:rPr lang="en-US" altLang="zh-CN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</a:t>
            </a:r>
            <a:r>
              <a:rPr lang="en-US" altLang="zh-CN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”表被动</a:t>
            </a:r>
            <a:endParaRPr lang="zh-CN" altLang="en-US" sz="28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2"/>
          <p:cNvSpPr txBox="1"/>
          <p:nvPr/>
        </p:nvSpPr>
        <p:spPr>
          <a:xfrm>
            <a:off x="803275" y="1539875"/>
            <a:ext cx="39481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</a:rPr>
              <a:t>其印为余群从所得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0963" y="2736850"/>
            <a:ext cx="61563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省略宾语“之”，即“火烧令之坚”</a:t>
            </a:r>
            <a:endParaRPr lang="zh-CN" altLang="en-US" sz="28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2"/>
          <p:cNvSpPr txBox="1"/>
          <p:nvPr/>
        </p:nvSpPr>
        <p:spPr>
          <a:xfrm>
            <a:off x="803275" y="2736850"/>
            <a:ext cx="25923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</a:rPr>
              <a:t>火烧令坚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9704" name="Text Box 2"/>
          <p:cNvSpPr txBox="1"/>
          <p:nvPr/>
        </p:nvSpPr>
        <p:spPr>
          <a:xfrm>
            <a:off x="803275" y="2235200"/>
            <a:ext cx="39481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省略句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3113" y="3956050"/>
            <a:ext cx="79549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省略介词“于”，即“则以一铁范置于铁板上”</a:t>
            </a:r>
            <a:endParaRPr lang="zh-CN" altLang="en-US" sz="28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2"/>
          <p:cNvSpPr txBox="1"/>
          <p:nvPr/>
        </p:nvSpPr>
        <p:spPr>
          <a:xfrm>
            <a:off x="803275" y="3417888"/>
            <a:ext cx="36544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</a:rPr>
              <a:t>则以一铁范置铁板上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/>
      <p:bldP spid="9" grpId="0"/>
      <p:bldP spid="10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12775" y="1236663"/>
          <a:ext cx="8277225" cy="34718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8581"/>
                <a:gridCol w="3130996"/>
                <a:gridCol w="3837648"/>
              </a:tblGrid>
              <a:tr h="4705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段落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5" marB="457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主要内容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5" marB="457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逻辑联系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5" marB="457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4787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5" marB="457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5" marB="457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5" marB="457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50801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5" marB="457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5" marB="457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5" marB="457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05700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5" marB="457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5" marB="457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5" marB="457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0744" name="矩形 1"/>
          <p:cNvSpPr/>
          <p:nvPr/>
        </p:nvSpPr>
        <p:spPr>
          <a:xfrm>
            <a:off x="908685" y="337820"/>
            <a:ext cx="7981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00000"/>
              </a:lnSpc>
              <a:buFont typeface="Wingdings" panose="05000000000000000000" pitchFamily="2" charset="2"/>
            </a:pPr>
            <a:r>
              <a:rPr lang="zh-CN" altLang="en-US" sz="2400" b="1" dirty="0">
                <a:latin typeface="宋体" panose="02010600030101010101" pitchFamily="2" charset="-122"/>
              </a:rPr>
              <a:t>熟读课文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</a:rPr>
              <a:t>概括各段的主要内容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</a:rPr>
              <a:t>分析各段之间的逻辑联系。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0745" name="矩形 1"/>
          <p:cNvSpPr/>
          <p:nvPr/>
        </p:nvSpPr>
        <p:spPr>
          <a:xfrm>
            <a:off x="612775" y="1925638"/>
            <a:ext cx="1350963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第</a:t>
            </a:r>
            <a:r>
              <a:rPr lang="en-US" altLang="zh-CN" sz="2400" b="1" dirty="0">
                <a:latin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</a:rPr>
              <a:t>段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0746" name="矩形 1"/>
          <p:cNvSpPr/>
          <p:nvPr/>
        </p:nvSpPr>
        <p:spPr>
          <a:xfrm>
            <a:off x="603250" y="2963863"/>
            <a:ext cx="1350963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第</a:t>
            </a:r>
            <a:r>
              <a:rPr lang="en-US" altLang="zh-CN" sz="2400" b="1" dirty="0">
                <a:latin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</a:rPr>
              <a:t>段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0747" name="矩形 1"/>
          <p:cNvSpPr/>
          <p:nvPr/>
        </p:nvSpPr>
        <p:spPr>
          <a:xfrm>
            <a:off x="600075" y="3870325"/>
            <a:ext cx="1350963" cy="477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第</a:t>
            </a:r>
            <a:r>
              <a:rPr lang="en-US" altLang="zh-CN" sz="2400" b="1" dirty="0">
                <a:latin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</a:rPr>
              <a:t>段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36750" y="1789113"/>
            <a:ext cx="3143250" cy="782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概述活版印刷发明前雕版印刷发展的情况。</a:t>
            </a:r>
            <a:endParaRPr lang="en-US" altLang="zh-CN" sz="2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49" name="矩形 1"/>
          <p:cNvSpPr/>
          <p:nvPr/>
        </p:nvSpPr>
        <p:spPr>
          <a:xfrm>
            <a:off x="5789613" y="1665288"/>
            <a:ext cx="2574925" cy="54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endParaRPr lang="en-US" altLang="zh-CN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1"/>
          <p:cNvSpPr/>
          <p:nvPr/>
        </p:nvSpPr>
        <p:spPr>
          <a:xfrm>
            <a:off x="1954213" y="2665413"/>
            <a:ext cx="3128962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按照</a:t>
            </a:r>
            <a:r>
              <a:rPr lang="zh-CN" altLang="en-US" sz="2000" b="1" dirty="0">
                <a:solidFill>
                  <a:srgbClr val="FF0000"/>
                </a:solidFill>
                <a:latin typeface="楷体_GB2312" charset="-122"/>
                <a:ea typeface="楷体_GB2312" charset="-122"/>
                <a:sym typeface="+mn-ea"/>
              </a:rPr>
              <a:t>时间顺序</a:t>
            </a:r>
            <a:r>
              <a:rPr lang="en-US" altLang="zh-CN" sz="2000">
                <a:solidFill>
                  <a:srgbClr val="0033CC"/>
                </a:solidFill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工作程序</a:t>
            </a:r>
            <a:r>
              <a:rPr lang="en-US" altLang="zh-CN" sz="2000">
                <a:solidFill>
                  <a:srgbClr val="0033CC"/>
                </a:solidFill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具体说明活版的制作过程、使用方法及优越性。</a:t>
            </a:r>
            <a:endParaRPr lang="en-US" altLang="zh-CN" sz="2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1"/>
          <p:cNvSpPr/>
          <p:nvPr/>
        </p:nvSpPr>
        <p:spPr>
          <a:xfrm>
            <a:off x="1978025" y="3771900"/>
            <a:ext cx="3024188" cy="727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交代毕昇去世后活字印的下落。</a:t>
            </a:r>
            <a:endParaRPr lang="en-US" altLang="zh-CN" sz="2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0" name="矩形 1"/>
          <p:cNvSpPr/>
          <p:nvPr/>
        </p:nvSpPr>
        <p:spPr>
          <a:xfrm>
            <a:off x="5053013" y="1689100"/>
            <a:ext cx="3849687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既表明活版印刷是对雕版印刷的发展</a:t>
            </a:r>
            <a:r>
              <a:rPr lang="en-US" altLang="zh-CN" sz="2000" b="1">
                <a:solidFill>
                  <a:srgbClr val="0033CC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又为下文重点介绍活版印刷做铺垫。</a:t>
            </a:r>
            <a:endParaRPr lang="zh-CN" altLang="en-US" sz="2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1" name="矩形 1"/>
          <p:cNvSpPr/>
          <p:nvPr/>
        </p:nvSpPr>
        <p:spPr>
          <a:xfrm>
            <a:off x="5053013" y="2994025"/>
            <a:ext cx="3849687" cy="429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承接上文</a:t>
            </a:r>
            <a:r>
              <a:rPr lang="en-US" altLang="zh-CN" sz="2000" b="1">
                <a:solidFill>
                  <a:srgbClr val="0033CC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具体介绍活字印刷术。</a:t>
            </a:r>
            <a:endParaRPr lang="zh-CN" altLang="en-US" sz="2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2" name="矩形 1"/>
          <p:cNvSpPr/>
          <p:nvPr/>
        </p:nvSpPr>
        <p:spPr>
          <a:xfrm>
            <a:off x="5053330" y="3688080"/>
            <a:ext cx="383730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照应第</a:t>
            </a:r>
            <a:r>
              <a:rPr lang="en-US" altLang="zh-CN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en-US" altLang="zh-CN" sz="2000" b="1">
                <a:solidFill>
                  <a:srgbClr val="0033CC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交代活字印的下落</a:t>
            </a:r>
            <a:r>
              <a:rPr lang="en-US" altLang="zh-CN" sz="2000" b="1">
                <a:solidFill>
                  <a:srgbClr val="0033CC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既说明本文言之有据</a:t>
            </a:r>
            <a:r>
              <a:rPr lang="en-US" altLang="zh-CN" sz="2000" b="1">
                <a:solidFill>
                  <a:srgbClr val="0033CC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也表现了这项伟大发明的珍贵。</a:t>
            </a:r>
            <a:endParaRPr lang="zh-CN" altLang="en-US" sz="2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755" name="组合 15"/>
          <p:cNvGrpSpPr/>
          <p:nvPr/>
        </p:nvGrpSpPr>
        <p:grpSpPr>
          <a:xfrm>
            <a:off x="-19050" y="0"/>
            <a:ext cx="798513" cy="3119438"/>
            <a:chOff x="79019" y="0"/>
            <a:chExt cx="798916" cy="3118644"/>
          </a:xfrm>
        </p:grpSpPr>
        <p:pic>
          <p:nvPicPr>
            <p:cNvPr id="30756" name="图片 16"/>
            <p:cNvPicPr>
              <a:picLocks noChangeAspect="1"/>
            </p:cNvPicPr>
            <p:nvPr/>
          </p:nvPicPr>
          <p:blipFill>
            <a:blip r:embed="rId1"/>
            <a:srcRect t="2988"/>
            <a:stretch>
              <a:fillRect/>
            </a:stretch>
          </p:blipFill>
          <p:spPr>
            <a:xfrm flipH="1">
              <a:off x="79019" y="0"/>
              <a:ext cx="798916" cy="31186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文本框 1"/>
            <p:cNvSpPr txBox="1">
              <a:spLocks noChangeArrowheads="1"/>
            </p:cNvSpPr>
            <p:nvPr/>
          </p:nvSpPr>
          <p:spPr bwMode="auto">
            <a:xfrm rot="21342293">
              <a:off x="152081" y="723716"/>
              <a:ext cx="676616" cy="1969587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课文精讲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30750" grpId="0"/>
      <p:bldP spid="30751" grpId="0"/>
      <p:bldP spid="3075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601345" y="255905"/>
            <a:ext cx="8542338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800" b="1" dirty="0">
                <a:latin typeface="宋体" panose="02010600030101010101" pitchFamily="2" charset="-122"/>
              </a:rPr>
              <a:t>划分第</a:t>
            </a:r>
            <a:r>
              <a:rPr lang="en-US" altLang="zh-CN" sz="2800" b="1" dirty="0"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段的层次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</a:rPr>
              <a:t>完成下列表格。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71575" y="1009650"/>
          <a:ext cx="6731000" cy="3487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0197"/>
                <a:gridCol w="4700803"/>
              </a:tblGrid>
              <a:tr h="87193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7193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7193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7193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1764" name="矩形 1"/>
          <p:cNvSpPr/>
          <p:nvPr/>
        </p:nvSpPr>
        <p:spPr>
          <a:xfrm>
            <a:off x="1617663" y="1009650"/>
            <a:ext cx="1350962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第一层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1765" name="矩形 1"/>
          <p:cNvSpPr/>
          <p:nvPr/>
        </p:nvSpPr>
        <p:spPr>
          <a:xfrm>
            <a:off x="1617663" y="1854200"/>
            <a:ext cx="1350962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第二层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1766" name="矩形 1"/>
          <p:cNvSpPr/>
          <p:nvPr/>
        </p:nvSpPr>
        <p:spPr>
          <a:xfrm>
            <a:off x="1617663" y="2732088"/>
            <a:ext cx="1350962" cy="477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第三层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1767" name="矩形 1"/>
          <p:cNvSpPr/>
          <p:nvPr/>
        </p:nvSpPr>
        <p:spPr>
          <a:xfrm>
            <a:off x="1617663" y="3595688"/>
            <a:ext cx="1350962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第四层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1768" name="矩形 1"/>
          <p:cNvSpPr/>
          <p:nvPr/>
        </p:nvSpPr>
        <p:spPr>
          <a:xfrm>
            <a:off x="1617663" y="1414463"/>
            <a:ext cx="1350962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（第</a:t>
            </a:r>
            <a:r>
              <a:rPr lang="en-US" altLang="zh-CN" sz="2400" b="1" dirty="0">
                <a:latin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</a:rPr>
              <a:t>句）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1769" name="矩形 1"/>
          <p:cNvSpPr/>
          <p:nvPr/>
        </p:nvSpPr>
        <p:spPr>
          <a:xfrm>
            <a:off x="3619500" y="1176338"/>
            <a:ext cx="4117975" cy="534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介绍</a:t>
            </a:r>
            <a:r>
              <a:rPr lang="en-US" altLang="zh-CN" sz="2400" b="1" dirty="0">
                <a:latin typeface="宋体" panose="02010600030101010101" pitchFamily="2" charset="-122"/>
              </a:rPr>
              <a:t>________</a:t>
            </a:r>
            <a:r>
              <a:rPr lang="zh-CN" altLang="en-US" sz="2400" b="1" dirty="0">
                <a:latin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宋体" panose="02010600030101010101" pitchFamily="2" charset="-122"/>
              </a:rPr>
              <a:t>________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1770" name="矩形 1"/>
          <p:cNvSpPr/>
          <p:nvPr/>
        </p:nvSpPr>
        <p:spPr>
          <a:xfrm>
            <a:off x="1319213" y="2308225"/>
            <a:ext cx="2078037" cy="534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______</a:t>
            </a:r>
            <a:r>
              <a:rPr lang="zh-CN" altLang="en-US" sz="2400" b="1" dirty="0">
                <a:latin typeface="宋体" panose="02010600030101010101" pitchFamily="2" charset="-122"/>
              </a:rPr>
              <a:t>句）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1771" name="矩形 1"/>
          <p:cNvSpPr/>
          <p:nvPr/>
        </p:nvSpPr>
        <p:spPr>
          <a:xfrm>
            <a:off x="1319213" y="3159125"/>
            <a:ext cx="2078037" cy="534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______</a:t>
            </a:r>
            <a:r>
              <a:rPr lang="zh-CN" altLang="en-US" sz="2400" b="1" dirty="0">
                <a:latin typeface="宋体" panose="02010600030101010101" pitchFamily="2" charset="-122"/>
              </a:rPr>
              <a:t>句）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1772" name="矩形 1"/>
          <p:cNvSpPr/>
          <p:nvPr/>
        </p:nvSpPr>
        <p:spPr>
          <a:xfrm>
            <a:off x="1319213" y="4057650"/>
            <a:ext cx="2078037" cy="536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______</a:t>
            </a:r>
            <a:r>
              <a:rPr lang="zh-CN" altLang="en-US" sz="2400" b="1" dirty="0">
                <a:latin typeface="宋体" panose="02010600030101010101" pitchFamily="2" charset="-122"/>
              </a:rPr>
              <a:t>句）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1773" name="矩形 1"/>
          <p:cNvSpPr/>
          <p:nvPr/>
        </p:nvSpPr>
        <p:spPr>
          <a:xfrm>
            <a:off x="3619500" y="2079625"/>
            <a:ext cx="4117975" cy="534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介绍活版的制作方法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1774" name="矩形 1"/>
          <p:cNvSpPr/>
          <p:nvPr/>
        </p:nvSpPr>
        <p:spPr>
          <a:xfrm>
            <a:off x="3619500" y="2947988"/>
            <a:ext cx="4117975" cy="534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介绍活版印刷的功能效率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1775" name="矩形 1"/>
          <p:cNvSpPr/>
          <p:nvPr/>
        </p:nvSpPr>
        <p:spPr>
          <a:xfrm>
            <a:off x="3619500" y="3830638"/>
            <a:ext cx="4117975" cy="534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补充</a:t>
            </a:r>
            <a:r>
              <a:rPr lang="en-US" altLang="zh-CN" sz="2400" b="1" dirty="0">
                <a:latin typeface="宋体" panose="02010600030101010101" pitchFamily="2" charset="-122"/>
              </a:rPr>
              <a:t>____________________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27" name="矩形 1"/>
          <p:cNvSpPr/>
          <p:nvPr/>
        </p:nvSpPr>
        <p:spPr>
          <a:xfrm>
            <a:off x="4219575" y="1157288"/>
            <a:ext cx="1509713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发明时间</a:t>
            </a:r>
            <a:endParaRPr lang="en-US" altLang="zh-CN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1"/>
          <p:cNvSpPr/>
          <p:nvPr/>
        </p:nvSpPr>
        <p:spPr>
          <a:xfrm>
            <a:off x="5878513" y="1157288"/>
            <a:ext cx="1223962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发明者</a:t>
            </a:r>
            <a:endParaRPr lang="en-US" altLang="zh-CN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1"/>
          <p:cNvSpPr/>
          <p:nvPr/>
        </p:nvSpPr>
        <p:spPr>
          <a:xfrm>
            <a:off x="1816100" y="2290763"/>
            <a:ext cx="1084263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2—4</a:t>
            </a:r>
            <a:endParaRPr lang="en-US" altLang="zh-CN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1"/>
          <p:cNvSpPr/>
          <p:nvPr/>
        </p:nvSpPr>
        <p:spPr>
          <a:xfrm>
            <a:off x="1816100" y="3154363"/>
            <a:ext cx="1084263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5—6</a:t>
            </a:r>
            <a:endParaRPr lang="en-US" altLang="zh-CN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1"/>
          <p:cNvSpPr/>
          <p:nvPr/>
        </p:nvSpPr>
        <p:spPr>
          <a:xfrm>
            <a:off x="1751013" y="4057650"/>
            <a:ext cx="1082675" cy="477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7—10</a:t>
            </a:r>
            <a:endParaRPr lang="en-US" altLang="zh-CN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1"/>
          <p:cNvSpPr/>
          <p:nvPr/>
        </p:nvSpPr>
        <p:spPr>
          <a:xfrm>
            <a:off x="4362450" y="3783013"/>
            <a:ext cx="2568575" cy="477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活字印刷的优势</a:t>
            </a:r>
            <a:endParaRPr lang="en-US" altLang="zh-CN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626745" y="492760"/>
            <a:ext cx="383603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800" b="1" dirty="0">
                <a:latin typeface="宋体" panose="02010600030101010101" pitchFamily="2" charset="-122"/>
              </a:rPr>
              <a:t>说说活版的制作流程。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grpSp>
        <p:nvGrpSpPr>
          <p:cNvPr id="32771" name="组合 13"/>
          <p:cNvGrpSpPr/>
          <p:nvPr/>
        </p:nvGrpSpPr>
        <p:grpSpPr>
          <a:xfrm>
            <a:off x="638175" y="1279525"/>
            <a:ext cx="1108075" cy="534988"/>
            <a:chOff x="754055" y="1087049"/>
            <a:chExt cx="1106718" cy="535531"/>
          </a:xfrm>
        </p:grpSpPr>
        <p:sp>
          <p:nvSpPr>
            <p:cNvPr id="5" name="圆角矩形 4"/>
            <p:cNvSpPr/>
            <p:nvPr/>
          </p:nvSpPr>
          <p:spPr>
            <a:xfrm>
              <a:off x="838090" y="1087049"/>
              <a:ext cx="946576" cy="479912"/>
            </a:xfrm>
            <a:prstGeom prst="roundRect">
              <a:avLst/>
            </a:prstGeom>
            <a:solidFill>
              <a:srgbClr val="FDE4E7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806" name="矩形 1"/>
            <p:cNvSpPr/>
            <p:nvPr/>
          </p:nvSpPr>
          <p:spPr>
            <a:xfrm>
              <a:off x="754055" y="1087049"/>
              <a:ext cx="1106718" cy="5355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</a:rPr>
                <a:t>制字</a:t>
              </a:r>
              <a:endParaRPr lang="en-US" altLang="zh-CN" sz="24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211388" y="1279525"/>
            <a:ext cx="1427162" cy="479425"/>
            <a:chOff x="2218374" y="1087049"/>
            <a:chExt cx="1426437" cy="479580"/>
          </a:xfrm>
        </p:grpSpPr>
        <p:sp>
          <p:nvSpPr>
            <p:cNvPr id="16" name="圆角矩形 15"/>
            <p:cNvSpPr/>
            <p:nvPr/>
          </p:nvSpPr>
          <p:spPr>
            <a:xfrm>
              <a:off x="2243761" y="1087049"/>
              <a:ext cx="1401050" cy="479580"/>
            </a:xfrm>
            <a:prstGeom prst="roundRect">
              <a:avLst/>
            </a:prstGeom>
            <a:solidFill>
              <a:srgbClr val="FDE4E7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804" name="矩形 1"/>
            <p:cNvSpPr/>
            <p:nvPr/>
          </p:nvSpPr>
          <p:spPr>
            <a:xfrm>
              <a:off x="2218374" y="1087049"/>
              <a:ext cx="1426437" cy="4766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宋体" panose="02010600030101010101" pitchFamily="2" charset="-122"/>
                </a:rPr>
                <a:t>胶泥刻字</a:t>
              </a:r>
              <a:endParaRPr lang="en-US" altLang="zh-CN" sz="2400" b="1" dirty="0">
                <a:solidFill>
                  <a:srgbClr val="0033CC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20" name="直接箭头连接符 19"/>
          <p:cNvCxnSpPr/>
          <p:nvPr/>
        </p:nvCxnSpPr>
        <p:spPr>
          <a:xfrm>
            <a:off x="3721100" y="1519238"/>
            <a:ext cx="601663" cy="0"/>
          </a:xfrm>
          <a:prstGeom prst="straightConnector1">
            <a:avLst/>
          </a:prstGeom>
          <a:ln w="19050">
            <a:solidFill>
              <a:srgbClr val="6D6B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437063" y="1279525"/>
            <a:ext cx="1427162" cy="479425"/>
            <a:chOff x="2218374" y="1087049"/>
            <a:chExt cx="1426437" cy="479580"/>
          </a:xfrm>
        </p:grpSpPr>
        <p:sp>
          <p:nvSpPr>
            <p:cNvPr id="23" name="圆角矩形 22"/>
            <p:cNvSpPr/>
            <p:nvPr/>
          </p:nvSpPr>
          <p:spPr>
            <a:xfrm>
              <a:off x="2243761" y="1087049"/>
              <a:ext cx="1401050" cy="479580"/>
            </a:xfrm>
            <a:prstGeom prst="roundRect">
              <a:avLst/>
            </a:prstGeom>
            <a:solidFill>
              <a:srgbClr val="FDE4E7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802" name="矩形 1"/>
            <p:cNvSpPr/>
            <p:nvPr/>
          </p:nvSpPr>
          <p:spPr>
            <a:xfrm>
              <a:off x="2218374" y="1087049"/>
              <a:ext cx="1426437" cy="4766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宋体" panose="02010600030101010101" pitchFamily="2" charset="-122"/>
                </a:rPr>
                <a:t>烧制字模</a:t>
              </a:r>
              <a:endParaRPr lang="en-US" altLang="zh-CN" sz="2400" b="1" dirty="0">
                <a:solidFill>
                  <a:srgbClr val="0033CC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2775" name="组合 24"/>
          <p:cNvGrpSpPr/>
          <p:nvPr/>
        </p:nvGrpSpPr>
        <p:grpSpPr>
          <a:xfrm>
            <a:off x="638175" y="1993900"/>
            <a:ext cx="1108075" cy="481013"/>
            <a:chOff x="754055" y="1086604"/>
            <a:chExt cx="1106718" cy="480025"/>
          </a:xfrm>
        </p:grpSpPr>
        <p:sp>
          <p:nvSpPr>
            <p:cNvPr id="26" name="圆角矩形 25"/>
            <p:cNvSpPr/>
            <p:nvPr/>
          </p:nvSpPr>
          <p:spPr>
            <a:xfrm>
              <a:off x="838090" y="1086604"/>
              <a:ext cx="946576" cy="480025"/>
            </a:xfrm>
            <a:prstGeom prst="roundRect">
              <a:avLst/>
            </a:prstGeom>
            <a:solidFill>
              <a:srgbClr val="FEF0DF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800" name="矩形 1"/>
            <p:cNvSpPr/>
            <p:nvPr/>
          </p:nvSpPr>
          <p:spPr>
            <a:xfrm>
              <a:off x="754055" y="1086604"/>
              <a:ext cx="1106718" cy="4766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</a:rPr>
                <a:t>排版</a:t>
              </a:r>
              <a:endParaRPr lang="en-US" altLang="zh-CN" sz="24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211388" y="1974850"/>
            <a:ext cx="1427162" cy="500063"/>
            <a:chOff x="2218374" y="1067850"/>
            <a:chExt cx="1426437" cy="498779"/>
          </a:xfrm>
        </p:grpSpPr>
        <p:sp>
          <p:nvSpPr>
            <p:cNvPr id="29" name="圆角矩形 28"/>
            <p:cNvSpPr/>
            <p:nvPr/>
          </p:nvSpPr>
          <p:spPr>
            <a:xfrm>
              <a:off x="2243761" y="1086851"/>
              <a:ext cx="1401050" cy="479778"/>
            </a:xfrm>
            <a:prstGeom prst="roundRect">
              <a:avLst/>
            </a:prstGeom>
            <a:solidFill>
              <a:srgbClr val="FEF0DF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98" name="矩形 1"/>
            <p:cNvSpPr/>
            <p:nvPr/>
          </p:nvSpPr>
          <p:spPr>
            <a:xfrm>
              <a:off x="2218374" y="1067850"/>
              <a:ext cx="1426437" cy="4766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宋体" panose="02010600030101010101" pitchFamily="2" charset="-122"/>
                </a:rPr>
                <a:t>设置铁板</a:t>
              </a:r>
              <a:endParaRPr lang="en-US" altLang="zh-CN" sz="2400" b="1" dirty="0">
                <a:solidFill>
                  <a:srgbClr val="0033CC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31" name="直接箭头连接符 30"/>
          <p:cNvCxnSpPr/>
          <p:nvPr/>
        </p:nvCxnSpPr>
        <p:spPr>
          <a:xfrm>
            <a:off x="3721100" y="2212975"/>
            <a:ext cx="601663" cy="0"/>
          </a:xfrm>
          <a:prstGeom prst="straightConnector1">
            <a:avLst/>
          </a:prstGeom>
          <a:ln w="19050">
            <a:solidFill>
              <a:srgbClr val="6D6B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4437063" y="1958975"/>
            <a:ext cx="1427162" cy="493713"/>
            <a:chOff x="2218374" y="1073688"/>
            <a:chExt cx="1426437" cy="492941"/>
          </a:xfrm>
        </p:grpSpPr>
        <p:sp>
          <p:nvSpPr>
            <p:cNvPr id="33" name="圆角矩形 32"/>
            <p:cNvSpPr/>
            <p:nvPr/>
          </p:nvSpPr>
          <p:spPr>
            <a:xfrm>
              <a:off x="2243761" y="1086368"/>
              <a:ext cx="1401050" cy="480261"/>
            </a:xfrm>
            <a:prstGeom prst="roundRect">
              <a:avLst/>
            </a:prstGeom>
            <a:solidFill>
              <a:srgbClr val="FEF0DF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96" name="矩形 1"/>
            <p:cNvSpPr/>
            <p:nvPr/>
          </p:nvSpPr>
          <p:spPr>
            <a:xfrm>
              <a:off x="2218374" y="1073688"/>
              <a:ext cx="1426437" cy="4766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宋体" panose="02010600030101010101" pitchFamily="2" charset="-122"/>
                </a:rPr>
                <a:t>药物覆盖</a:t>
              </a:r>
              <a:endParaRPr lang="en-US" altLang="zh-CN" sz="2400" b="1" dirty="0">
                <a:solidFill>
                  <a:srgbClr val="0033CC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35" name="直接箭头连接符 34"/>
          <p:cNvCxnSpPr/>
          <p:nvPr/>
        </p:nvCxnSpPr>
        <p:spPr>
          <a:xfrm>
            <a:off x="5997575" y="2212975"/>
            <a:ext cx="601663" cy="0"/>
          </a:xfrm>
          <a:prstGeom prst="straightConnector1">
            <a:avLst/>
          </a:prstGeom>
          <a:ln w="19050">
            <a:solidFill>
              <a:srgbClr val="6D6B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6713538" y="1958975"/>
            <a:ext cx="1427162" cy="493713"/>
            <a:chOff x="2218374" y="1073688"/>
            <a:chExt cx="1426437" cy="492941"/>
          </a:xfrm>
        </p:grpSpPr>
        <p:sp>
          <p:nvSpPr>
            <p:cNvPr id="37" name="圆角矩形 36"/>
            <p:cNvSpPr/>
            <p:nvPr/>
          </p:nvSpPr>
          <p:spPr>
            <a:xfrm>
              <a:off x="2243761" y="1086368"/>
              <a:ext cx="1401050" cy="480261"/>
            </a:xfrm>
            <a:prstGeom prst="roundRect">
              <a:avLst/>
            </a:prstGeom>
            <a:solidFill>
              <a:srgbClr val="FEF0DF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94" name="矩形 1"/>
            <p:cNvSpPr/>
            <p:nvPr/>
          </p:nvSpPr>
          <p:spPr>
            <a:xfrm>
              <a:off x="2218374" y="1073688"/>
              <a:ext cx="1426437" cy="4766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宋体" panose="02010600030101010101" pitchFamily="2" charset="-122"/>
                </a:rPr>
                <a:t>放置铁范</a:t>
              </a:r>
              <a:endParaRPr lang="en-US" altLang="zh-CN" sz="2400" b="1" dirty="0">
                <a:solidFill>
                  <a:srgbClr val="0033CC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39" name="直接箭头连接符 38"/>
          <p:cNvCxnSpPr/>
          <p:nvPr/>
        </p:nvCxnSpPr>
        <p:spPr>
          <a:xfrm>
            <a:off x="2238375" y="2960688"/>
            <a:ext cx="600075" cy="0"/>
          </a:xfrm>
          <a:prstGeom prst="straightConnector1">
            <a:avLst/>
          </a:prstGeom>
          <a:ln w="19050">
            <a:solidFill>
              <a:srgbClr val="6D6B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2954338" y="2706688"/>
            <a:ext cx="1425575" cy="493712"/>
            <a:chOff x="2218374" y="1073688"/>
            <a:chExt cx="1426437" cy="492941"/>
          </a:xfrm>
        </p:grpSpPr>
        <p:sp>
          <p:nvSpPr>
            <p:cNvPr id="41" name="圆角矩形 40"/>
            <p:cNvSpPr/>
            <p:nvPr/>
          </p:nvSpPr>
          <p:spPr>
            <a:xfrm>
              <a:off x="2243789" y="1086368"/>
              <a:ext cx="1401022" cy="480261"/>
            </a:xfrm>
            <a:prstGeom prst="roundRect">
              <a:avLst/>
            </a:prstGeom>
            <a:solidFill>
              <a:srgbClr val="FEF0DF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92" name="矩形 1"/>
            <p:cNvSpPr/>
            <p:nvPr/>
          </p:nvSpPr>
          <p:spPr>
            <a:xfrm>
              <a:off x="2218374" y="1073688"/>
              <a:ext cx="1426437" cy="4766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宋体" panose="02010600030101010101" pitchFamily="2" charset="-122"/>
                </a:rPr>
                <a:t>排布字印</a:t>
              </a:r>
              <a:endParaRPr lang="en-US" altLang="zh-CN" sz="2400" b="1" dirty="0">
                <a:solidFill>
                  <a:srgbClr val="0033CC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43" name="直接箭头连接符 42"/>
          <p:cNvCxnSpPr/>
          <p:nvPr/>
        </p:nvCxnSpPr>
        <p:spPr>
          <a:xfrm>
            <a:off x="4597400" y="2960688"/>
            <a:ext cx="601663" cy="0"/>
          </a:xfrm>
          <a:prstGeom prst="straightConnector1">
            <a:avLst/>
          </a:prstGeom>
          <a:ln w="19050">
            <a:solidFill>
              <a:srgbClr val="6D6B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5313363" y="2706688"/>
            <a:ext cx="1425575" cy="493712"/>
            <a:chOff x="2218374" y="1073688"/>
            <a:chExt cx="1426437" cy="492941"/>
          </a:xfrm>
        </p:grpSpPr>
        <p:sp>
          <p:nvSpPr>
            <p:cNvPr id="45" name="圆角矩形 44"/>
            <p:cNvSpPr/>
            <p:nvPr/>
          </p:nvSpPr>
          <p:spPr>
            <a:xfrm>
              <a:off x="2243789" y="1086368"/>
              <a:ext cx="1401022" cy="480261"/>
            </a:xfrm>
            <a:prstGeom prst="roundRect">
              <a:avLst/>
            </a:prstGeom>
            <a:solidFill>
              <a:srgbClr val="FEF0DF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90" name="矩形 1"/>
            <p:cNvSpPr/>
            <p:nvPr/>
          </p:nvSpPr>
          <p:spPr>
            <a:xfrm>
              <a:off x="2218374" y="1073688"/>
              <a:ext cx="1426437" cy="4766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宋体" panose="02010600030101010101" pitchFamily="2" charset="-122"/>
                </a:rPr>
                <a:t>以火炀板</a:t>
              </a:r>
              <a:endParaRPr lang="en-US" altLang="zh-CN" sz="2400" b="1" dirty="0">
                <a:solidFill>
                  <a:srgbClr val="0033CC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47" name="直接箭头连接符 46"/>
          <p:cNvCxnSpPr/>
          <p:nvPr/>
        </p:nvCxnSpPr>
        <p:spPr>
          <a:xfrm>
            <a:off x="2211388" y="3725863"/>
            <a:ext cx="601663" cy="0"/>
          </a:xfrm>
          <a:prstGeom prst="straightConnector1">
            <a:avLst/>
          </a:prstGeom>
          <a:ln w="19050">
            <a:solidFill>
              <a:srgbClr val="6D6B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2927350" y="3471863"/>
            <a:ext cx="1427163" cy="493712"/>
            <a:chOff x="2218374" y="1073688"/>
            <a:chExt cx="1426437" cy="492941"/>
          </a:xfrm>
        </p:grpSpPr>
        <p:sp>
          <p:nvSpPr>
            <p:cNvPr id="49" name="圆角矩形 48"/>
            <p:cNvSpPr/>
            <p:nvPr/>
          </p:nvSpPr>
          <p:spPr>
            <a:xfrm>
              <a:off x="2243761" y="1086368"/>
              <a:ext cx="1401050" cy="480261"/>
            </a:xfrm>
            <a:prstGeom prst="roundRect">
              <a:avLst/>
            </a:prstGeom>
            <a:solidFill>
              <a:srgbClr val="FEF0DF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88" name="矩形 1"/>
            <p:cNvSpPr/>
            <p:nvPr/>
          </p:nvSpPr>
          <p:spPr>
            <a:xfrm>
              <a:off x="2218374" y="1073688"/>
              <a:ext cx="1426437" cy="4766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宋体" panose="02010600030101010101" pitchFamily="2" charset="-122"/>
                </a:rPr>
                <a:t>按平版面</a:t>
              </a:r>
              <a:endParaRPr lang="en-US" altLang="zh-CN" sz="2400" b="1" dirty="0">
                <a:solidFill>
                  <a:srgbClr val="0033CC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"/>
          <p:cNvSpPr txBox="1">
            <a:spLocks noChangeArrowheads="1"/>
          </p:cNvSpPr>
          <p:nvPr/>
        </p:nvSpPr>
        <p:spPr bwMode="auto">
          <a:xfrm>
            <a:off x="549910" y="1285240"/>
            <a:ext cx="8301990" cy="2572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81614" tIns="40807" rIns="81614" bIns="40807">
            <a:spAutoFit/>
          </a:bodyPr>
          <a:lstStyle/>
          <a:p>
            <a:pPr marR="0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sz="2700" b="1" kern="1200" cap="none" spc="0" normalizeH="0" baseline="0" noProof="0" dirty="0">
                <a:latin typeface="宋体" panose="02010600030101010101" pitchFamily="2" charset="-122"/>
                <a:cs typeface="+mn-cs"/>
              </a:rPr>
              <a:t>1</a:t>
            </a:r>
            <a:r>
              <a:rPr kumimoji="0" sz="2700" b="1" kern="1200" cap="none" spc="0" normalizeH="0" baseline="0" noProof="0" dirty="0">
                <a:latin typeface="宋体" panose="02010600030101010101" pitchFamily="2" charset="-122"/>
                <a:cs typeface="宋体" panose="02010600030101010101" pitchFamily="2" charset="-122"/>
              </a:rPr>
              <a:t>.借助注释和工具书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sz="2700" b="1" kern="1200" cap="none" spc="0" normalizeH="0" baseline="0" noProof="0" dirty="0">
                <a:latin typeface="宋体" panose="02010600030101010101" pitchFamily="2" charset="-122"/>
                <a:cs typeface="宋体" panose="02010600030101010101" pitchFamily="2" charset="-122"/>
              </a:rPr>
              <a:t>理解课文大意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sz="2700" b="1" kern="1200" cap="none" spc="0" normalizeH="0" baseline="0" noProof="0" dirty="0">
                <a:latin typeface="宋体" panose="02010600030101010101" pitchFamily="2" charset="-122"/>
                <a:cs typeface="宋体" panose="02010600030101010101" pitchFamily="2" charset="-122"/>
              </a:rPr>
              <a:t>积累文言词句。</a:t>
            </a:r>
            <a:endParaRPr kumimoji="0" sz="2700" b="1" kern="1200" cap="none" spc="0" normalizeH="0" baseline="0" noProof="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sz="2700" b="1" kern="1200" cap="none" spc="0" normalizeH="0" baseline="0" noProof="0" dirty="0">
                <a:latin typeface="宋体" panose="02010600030101010101" pitchFamily="2" charset="-122"/>
                <a:cs typeface="宋体" panose="02010600030101010101" pitchFamily="2" charset="-122"/>
              </a:rPr>
              <a:t>2.了解活板</a:t>
            </a:r>
            <a:r>
              <a:rPr kumimoji="0" sz="2700" b="1" kern="1200" cap="none" spc="0" normalizeH="0" baseline="0" noProof="0" dirty="0">
                <a:cs typeface="Arial" panose="020B0604020202020204" pitchFamily="34" charset="0"/>
              </a:rPr>
              <a:t>“活”</a:t>
            </a:r>
            <a:r>
              <a:rPr kumimoji="0" sz="2700" b="1" kern="1200" cap="none" spc="0" normalizeH="0" baseline="0" noProof="0" dirty="0">
                <a:latin typeface="宋体" panose="02010600030101010101" pitchFamily="2" charset="-122"/>
                <a:cs typeface="宋体" panose="02010600030101010101" pitchFamily="2" charset="-122"/>
              </a:rPr>
              <a:t>的特点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sz="2700" b="1" kern="1200" cap="none" spc="0" normalizeH="0" baseline="0" noProof="0" dirty="0">
                <a:latin typeface="宋体" panose="02010600030101010101" pitchFamily="2" charset="-122"/>
                <a:cs typeface="宋体" panose="02010600030101010101" pitchFamily="2" charset="-122"/>
              </a:rPr>
              <a:t>体会文章的结构形式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sz="2700" b="1" kern="1200" cap="none" spc="0" normalizeH="0" baseline="0" noProof="0" dirty="0">
                <a:latin typeface="宋体" panose="02010600030101010101" pitchFamily="2" charset="-122"/>
                <a:cs typeface="宋体" panose="02010600030101010101" pitchFamily="2" charset="-122"/>
              </a:rPr>
              <a:t>理解说明语言的简明、生动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sz="2700" b="1" kern="1200" cap="none" spc="0" normalizeH="0" baseline="0" noProof="0" dirty="0">
                <a:latin typeface="宋体" panose="02010600030101010101" pitchFamily="2" charset="-122"/>
                <a:cs typeface="宋体" panose="02010600030101010101" pitchFamily="2" charset="-122"/>
              </a:rPr>
              <a:t>掌握说明文的写作方法。</a:t>
            </a:r>
            <a:endParaRPr kumimoji="0" sz="2700" b="1" kern="1200" cap="none" spc="0" normalizeH="0" baseline="0" noProof="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sz="2700" b="1" kern="1200" cap="none" spc="0" normalizeH="0" baseline="0" noProof="0" dirty="0">
                <a:latin typeface="宋体" panose="02010600030101010101" pitchFamily="2" charset="-122"/>
                <a:cs typeface="宋体" panose="02010600030101010101" pitchFamily="2" charset="-122"/>
              </a:rPr>
              <a:t>3.感受我国古代劳动人民的智慧和创造力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sz="2700" b="1" kern="1200" cap="none" spc="0" normalizeH="0" baseline="0" noProof="0" dirty="0">
                <a:latin typeface="宋体" panose="02010600030101010101" pitchFamily="2" charset="-122"/>
                <a:cs typeface="宋体" panose="02010600030101010101" pitchFamily="2" charset="-122"/>
              </a:rPr>
              <a:t>激发热爱科学、开拓创新的热情。</a:t>
            </a:r>
            <a:endParaRPr kumimoji="0" sz="2700" b="1" kern="1200" cap="none" spc="0" normalizeH="0" baseline="0" noProof="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6" name="TextBox 4"/>
          <p:cNvSpPr txBox="1"/>
          <p:nvPr/>
        </p:nvSpPr>
        <p:spPr>
          <a:xfrm>
            <a:off x="312420" y="425450"/>
            <a:ext cx="2581910" cy="67373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1"/>
          <p:cNvSpPr/>
          <p:nvPr/>
        </p:nvSpPr>
        <p:spPr>
          <a:xfrm>
            <a:off x="330518" y="375920"/>
            <a:ext cx="868045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00000"/>
              </a:lnSpc>
              <a:buFont typeface="Wingdings" panose="05000000000000000000" pitchFamily="2" charset="2"/>
            </a:pPr>
            <a:r>
              <a:rPr lang="zh-CN" altLang="en-US" sz="2400" b="1" dirty="0">
                <a:latin typeface="宋体" panose="02010600030101010101" pitchFamily="2" charset="-122"/>
              </a:rPr>
              <a:t>课文在介绍活字印刷术的时候运用了哪些说明方法？有什么作用？试找出一两处进行分析。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" name="矩形 1"/>
          <p:cNvSpPr/>
          <p:nvPr/>
        </p:nvSpPr>
        <p:spPr>
          <a:xfrm>
            <a:off x="694055" y="1175068"/>
            <a:ext cx="7953375" cy="534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若止印三二本，未为简易；若印数十百千本，则极为神速。</a:t>
            </a:r>
            <a:endParaRPr lang="zh-CN" altLang="en-US" sz="24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1"/>
          <p:cNvSpPr/>
          <p:nvPr/>
        </p:nvSpPr>
        <p:spPr>
          <a:xfrm>
            <a:off x="694690" y="1603058"/>
            <a:ext cx="795337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列数字、作比较：</a:t>
            </a: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突出了活板能提高印刷速度的优点，印得越多越快。</a:t>
            </a:r>
            <a:endParaRPr lang="zh-CN" altLang="en-US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1"/>
          <p:cNvSpPr/>
          <p:nvPr/>
        </p:nvSpPr>
        <p:spPr>
          <a:xfrm>
            <a:off x="595630" y="2507298"/>
            <a:ext cx="795337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    每一字皆有数印，如</a:t>
            </a:r>
            <a:r>
              <a:rPr lang="zh-CN" altLang="en-US" sz="2400" b="1" dirty="0">
                <a:solidFill>
                  <a:srgbClr val="0033CC"/>
                </a:solidFill>
                <a:uFillTx/>
                <a:ea typeface="SimSun-ExtB" panose="02010609060101010101" pitchFamily="49" charset="-122"/>
              </a:rPr>
              <a:t>“之”“也”</a:t>
            </a: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等字，每字有二十余印，以备一板内有重复者。</a:t>
            </a:r>
            <a:endParaRPr lang="zh-CN" altLang="en-US" sz="24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595630" y="3276600"/>
            <a:ext cx="795337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举例子、列数字：</a:t>
            </a: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具体说明了活字印的预备数量充足，突出其优势。</a:t>
            </a:r>
            <a:endParaRPr lang="zh-CN" altLang="en-US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5630" y="4106228"/>
            <a:ext cx="7953375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则以一平板按其面，则字平如砥。</a:t>
            </a:r>
            <a:endParaRPr lang="zh-CN" altLang="en-US" sz="24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1"/>
          <p:cNvSpPr/>
          <p:nvPr/>
        </p:nvSpPr>
        <p:spPr>
          <a:xfrm>
            <a:off x="694055" y="4530725"/>
            <a:ext cx="79533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打比方：</a:t>
            </a: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形象地突出了字印用平板按压后平整的特点</a:t>
            </a: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2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/>
          <p:nvPr/>
        </p:nvSpPr>
        <p:spPr>
          <a:xfrm>
            <a:off x="594995" y="1241108"/>
            <a:ext cx="7953375" cy="1420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不以木为之者，文理有疏密，沾水则高下不平，兼与药相粘，不可取；不若燔土，用讫再火令药熔，以手拂之，其印自落，殊不沾污。</a:t>
            </a:r>
            <a:endParaRPr lang="zh-CN" altLang="en-US" sz="24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1"/>
          <p:cNvSpPr/>
          <p:nvPr/>
        </p:nvSpPr>
        <p:spPr>
          <a:xfrm>
            <a:off x="664210" y="2721293"/>
            <a:ext cx="79533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作比较：</a:t>
            </a: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突出了胶泥字模的优越性。</a:t>
            </a:r>
            <a:endParaRPr lang="zh-CN" altLang="en-US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1"/>
          <p:cNvSpPr/>
          <p:nvPr/>
        </p:nvSpPr>
        <p:spPr>
          <a:xfrm>
            <a:off x="741680" y="332740"/>
            <a:ext cx="517652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800" b="1" dirty="0">
                <a:latin typeface="宋体" panose="02010600030101010101" pitchFamily="2" charset="-122"/>
              </a:rPr>
              <a:t>活字印刷术的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“活”</a:t>
            </a:r>
            <a:r>
              <a:rPr lang="zh-CN" altLang="en-US" sz="2800" b="1" dirty="0">
                <a:latin typeface="宋体" panose="02010600030101010101" pitchFamily="2" charset="-122"/>
              </a:rPr>
              <a:t>体现在哪里？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51" name="矩形 1"/>
          <p:cNvSpPr/>
          <p:nvPr/>
        </p:nvSpPr>
        <p:spPr>
          <a:xfrm>
            <a:off x="741363" y="1003300"/>
            <a:ext cx="1509712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字活</a:t>
            </a:r>
            <a:endParaRPr lang="en-US" altLang="zh-CN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1"/>
          <p:cNvSpPr/>
          <p:nvPr/>
        </p:nvSpPr>
        <p:spPr>
          <a:xfrm>
            <a:off x="2586355" y="984250"/>
            <a:ext cx="3273425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“每字为一印”</a:t>
            </a:r>
            <a:endParaRPr lang="en-US" altLang="zh-CN" sz="24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53" name="矩形 1"/>
          <p:cNvSpPr/>
          <p:nvPr/>
        </p:nvSpPr>
        <p:spPr>
          <a:xfrm>
            <a:off x="741363" y="1453515"/>
            <a:ext cx="1951037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排版活</a:t>
            </a:r>
            <a:endParaRPr lang="en-US" altLang="zh-CN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1"/>
          <p:cNvSpPr/>
          <p:nvPr/>
        </p:nvSpPr>
        <p:spPr>
          <a:xfrm>
            <a:off x="2541270" y="1444625"/>
            <a:ext cx="3273425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“密布字印”</a:t>
            </a:r>
            <a:endParaRPr lang="en-US" altLang="zh-CN" sz="24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55" name="矩形 1"/>
          <p:cNvSpPr/>
          <p:nvPr/>
        </p:nvSpPr>
        <p:spPr>
          <a:xfrm>
            <a:off x="741363" y="1920558"/>
            <a:ext cx="1951037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印刷活</a:t>
            </a:r>
            <a:endParaRPr lang="en-US" altLang="zh-CN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1"/>
          <p:cNvSpPr/>
          <p:nvPr/>
        </p:nvSpPr>
        <p:spPr>
          <a:xfrm>
            <a:off x="2541270" y="1957705"/>
            <a:ext cx="6908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“一板印刷，一板已自布字”“更互用之”</a:t>
            </a:r>
            <a:endParaRPr lang="en-US" altLang="zh-CN" sz="24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57" name="矩形 1"/>
          <p:cNvSpPr/>
          <p:nvPr/>
        </p:nvSpPr>
        <p:spPr>
          <a:xfrm>
            <a:off x="688658" y="2408555"/>
            <a:ext cx="2500312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字印数目活</a:t>
            </a:r>
            <a:endParaRPr lang="en-US" altLang="zh-CN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1"/>
          <p:cNvSpPr/>
          <p:nvPr/>
        </p:nvSpPr>
        <p:spPr>
          <a:xfrm>
            <a:off x="2541270" y="2425065"/>
            <a:ext cx="4411663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“每一字皆有数印”</a:t>
            </a:r>
            <a:endParaRPr lang="en-US" altLang="zh-CN" sz="24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59" name="矩形 1"/>
          <p:cNvSpPr/>
          <p:nvPr/>
        </p:nvSpPr>
        <p:spPr>
          <a:xfrm>
            <a:off x="688975" y="3476625"/>
            <a:ext cx="1205865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做法活</a:t>
            </a:r>
            <a:endParaRPr lang="en-US" altLang="zh-CN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1"/>
          <p:cNvSpPr/>
          <p:nvPr/>
        </p:nvSpPr>
        <p:spPr>
          <a:xfrm>
            <a:off x="2449830" y="3533458"/>
            <a:ext cx="4411663" cy="979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“有奇字素无备者，旋刻之”</a:t>
            </a:r>
            <a:endParaRPr lang="en-US" altLang="zh-CN" sz="2400" b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“用讫再火令药镕”</a:t>
            </a:r>
            <a:endParaRPr lang="en-US" altLang="zh-CN" sz="24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8658" y="2942590"/>
            <a:ext cx="2500312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拣字活</a:t>
            </a:r>
            <a:endParaRPr lang="zh-CN" altLang="en-US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1"/>
          <p:cNvSpPr/>
          <p:nvPr/>
        </p:nvSpPr>
        <p:spPr>
          <a:xfrm>
            <a:off x="2496185" y="2971165"/>
            <a:ext cx="4411663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“每韵为一帖，木格贮之”</a:t>
            </a:r>
            <a:endParaRPr lang="en-US" altLang="zh-CN" sz="24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601663" y="369888"/>
            <a:ext cx="8542337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800" b="1" dirty="0">
                <a:latin typeface="宋体" panose="02010600030101010101" pitchFamily="2" charset="-122"/>
              </a:rPr>
              <a:t>活字印刷术有什么优势？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0413" y="1120775"/>
            <a:ext cx="1663700" cy="533400"/>
            <a:chOff x="639441" y="1002586"/>
            <a:chExt cx="1662545" cy="532071"/>
          </a:xfrm>
        </p:grpSpPr>
        <p:sp>
          <p:nvSpPr>
            <p:cNvPr id="5" name="椭圆 4"/>
            <p:cNvSpPr/>
            <p:nvPr/>
          </p:nvSpPr>
          <p:spPr>
            <a:xfrm>
              <a:off x="639441" y="1002586"/>
              <a:ext cx="1662545" cy="532071"/>
            </a:xfrm>
            <a:prstGeom prst="ellipse">
              <a:avLst/>
            </a:prstGeom>
            <a:solidFill>
              <a:srgbClr val="D0EBA4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858" name="矩形 1"/>
            <p:cNvSpPr/>
            <p:nvPr/>
          </p:nvSpPr>
          <p:spPr>
            <a:xfrm>
              <a:off x="716354" y="1002586"/>
              <a:ext cx="1508718" cy="4766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一字多印</a:t>
              </a:r>
              <a:endParaRPr lang="en-US" altLang="zh-CN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1"/>
          <p:cNvSpPr/>
          <p:nvPr/>
        </p:nvSpPr>
        <p:spPr>
          <a:xfrm>
            <a:off x="2678113" y="977900"/>
            <a:ext cx="6024562" cy="92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活字印的预备数量可以满足一版内重复用字需求</a:t>
            </a:r>
            <a:endParaRPr lang="en-US" altLang="zh-CN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60413" y="2168525"/>
            <a:ext cx="1663700" cy="531813"/>
            <a:chOff x="639441" y="1002586"/>
            <a:chExt cx="1662545" cy="532071"/>
          </a:xfrm>
        </p:grpSpPr>
        <p:sp>
          <p:nvSpPr>
            <p:cNvPr id="9" name="椭圆 8"/>
            <p:cNvSpPr/>
            <p:nvPr/>
          </p:nvSpPr>
          <p:spPr>
            <a:xfrm>
              <a:off x="639441" y="1002586"/>
              <a:ext cx="1662545" cy="532071"/>
            </a:xfrm>
            <a:prstGeom prst="ellipse">
              <a:avLst/>
            </a:prstGeom>
            <a:solidFill>
              <a:srgbClr val="D0EBA4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856" name="矩形 1"/>
            <p:cNvSpPr/>
            <p:nvPr/>
          </p:nvSpPr>
          <p:spPr>
            <a:xfrm>
              <a:off x="716354" y="1002586"/>
              <a:ext cx="1508718" cy="4766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分类贮存</a:t>
              </a:r>
              <a:endParaRPr lang="en-US" altLang="zh-CN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矩形 1"/>
          <p:cNvSpPr/>
          <p:nvPr/>
        </p:nvSpPr>
        <p:spPr>
          <a:xfrm>
            <a:off x="2678113" y="2168525"/>
            <a:ext cx="6024562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贮存和再次使用便捷</a:t>
            </a:r>
            <a:endParaRPr lang="en-US" altLang="zh-CN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60413" y="3038475"/>
            <a:ext cx="1663700" cy="531813"/>
            <a:chOff x="639441" y="1002586"/>
            <a:chExt cx="1662545" cy="532071"/>
          </a:xfrm>
        </p:grpSpPr>
        <p:sp>
          <p:nvSpPr>
            <p:cNvPr id="13" name="椭圆 12"/>
            <p:cNvSpPr/>
            <p:nvPr/>
          </p:nvSpPr>
          <p:spPr>
            <a:xfrm>
              <a:off x="639441" y="1002586"/>
              <a:ext cx="1662545" cy="532071"/>
            </a:xfrm>
            <a:prstGeom prst="ellipse">
              <a:avLst/>
            </a:prstGeom>
            <a:solidFill>
              <a:srgbClr val="D0EBA4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854" name="矩形 1"/>
            <p:cNvSpPr/>
            <p:nvPr/>
          </p:nvSpPr>
          <p:spPr>
            <a:xfrm>
              <a:off x="716354" y="1002586"/>
              <a:ext cx="1508718" cy="4766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奇字旋刻</a:t>
              </a:r>
              <a:endParaRPr lang="en-US" altLang="zh-CN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矩形 1"/>
          <p:cNvSpPr/>
          <p:nvPr/>
        </p:nvSpPr>
        <p:spPr>
          <a:xfrm>
            <a:off x="2678113" y="3038475"/>
            <a:ext cx="6024562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临时制字很方便</a:t>
            </a:r>
            <a:endParaRPr lang="en-US" altLang="zh-CN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60413" y="3908425"/>
            <a:ext cx="1663700" cy="531813"/>
            <a:chOff x="639441" y="1002586"/>
            <a:chExt cx="1662545" cy="532071"/>
          </a:xfrm>
        </p:grpSpPr>
        <p:sp>
          <p:nvSpPr>
            <p:cNvPr id="17" name="椭圆 16"/>
            <p:cNvSpPr/>
            <p:nvPr/>
          </p:nvSpPr>
          <p:spPr>
            <a:xfrm>
              <a:off x="639441" y="1002586"/>
              <a:ext cx="1662545" cy="532071"/>
            </a:xfrm>
            <a:prstGeom prst="ellipse">
              <a:avLst/>
            </a:prstGeom>
            <a:solidFill>
              <a:srgbClr val="D0EBA4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852" name="矩形 1"/>
            <p:cNvSpPr/>
            <p:nvPr/>
          </p:nvSpPr>
          <p:spPr>
            <a:xfrm>
              <a:off x="716354" y="1002586"/>
              <a:ext cx="1508718" cy="4766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取材胶泥</a:t>
              </a:r>
              <a:endParaRPr lang="en-US" altLang="zh-CN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矩形 1"/>
          <p:cNvSpPr/>
          <p:nvPr/>
        </p:nvSpPr>
        <p:spPr>
          <a:xfrm>
            <a:off x="2678113" y="3908425"/>
            <a:ext cx="6024562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胶泥制字比用木头制字更适宜于活版印刷</a:t>
            </a:r>
            <a:endParaRPr lang="en-US" altLang="zh-CN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5" grpId="0"/>
      <p:bldP spid="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 Box 3"/>
          <p:cNvSpPr txBox="1"/>
          <p:nvPr/>
        </p:nvSpPr>
        <p:spPr>
          <a:xfrm>
            <a:off x="803275" y="701675"/>
            <a:ext cx="817562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在布字之前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</a:rPr>
              <a:t>为什么要在铁板上铺松脂、蜡和纸灰之类的东西？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803275" y="1914525"/>
            <a:ext cx="8175625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布字之前，先铺上松脂、蜡等，是为了使版面平整，固定字印，便于印刷。因为把字排放在松脂、蜡等物上，用火烤板后，松脂等物遇热熔化，再用平板压字面，待松脂冷却后，不仅版面平整，而且字印也牢牢地被固定在铁板上了。</a:t>
            </a:r>
            <a:endParaRPr lang="zh-CN" altLang="en-US" sz="28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868" name="组合 5"/>
          <p:cNvGrpSpPr/>
          <p:nvPr/>
        </p:nvGrpSpPr>
        <p:grpSpPr>
          <a:xfrm>
            <a:off x="-19050" y="0"/>
            <a:ext cx="798513" cy="3119438"/>
            <a:chOff x="79019" y="0"/>
            <a:chExt cx="798916" cy="3118644"/>
          </a:xfrm>
        </p:grpSpPr>
        <p:pic>
          <p:nvPicPr>
            <p:cNvPr id="36869" name="图片 6"/>
            <p:cNvPicPr>
              <a:picLocks noChangeAspect="1"/>
            </p:cNvPicPr>
            <p:nvPr/>
          </p:nvPicPr>
          <p:blipFill>
            <a:blip r:embed="rId1"/>
            <a:srcRect t="2988"/>
            <a:stretch>
              <a:fillRect/>
            </a:stretch>
          </p:blipFill>
          <p:spPr>
            <a:xfrm flipH="1">
              <a:off x="79019" y="0"/>
              <a:ext cx="798916" cy="31186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1"/>
            <p:cNvSpPr txBox="1">
              <a:spLocks noChangeArrowheads="1"/>
            </p:cNvSpPr>
            <p:nvPr/>
          </p:nvSpPr>
          <p:spPr bwMode="auto">
            <a:xfrm rot="21342293">
              <a:off x="152081" y="723716"/>
              <a:ext cx="676616" cy="1969587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深入探究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 Box 3"/>
          <p:cNvSpPr txBox="1"/>
          <p:nvPr/>
        </p:nvSpPr>
        <p:spPr>
          <a:xfrm>
            <a:off x="656908" y="448945"/>
            <a:ext cx="8175625" cy="50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58775" indent="-358775" eaLnBrk="1" hangingPunct="1">
              <a:lnSpc>
                <a:spcPct val="13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1.</a:t>
            </a:r>
            <a:r>
              <a:rPr lang="zh-CN" altLang="en-US" sz="2400" b="1" dirty="0">
                <a:latin typeface="宋体" panose="02010600030101010101" pitchFamily="2" charset="-122"/>
              </a:rPr>
              <a:t>下列对</a:t>
            </a:r>
            <a:r>
              <a:rPr lang="en-US" altLang="zh-CN" sz="2400" b="1" dirty="0"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</a:rPr>
              <a:t>活板</a:t>
            </a:r>
            <a:r>
              <a:rPr lang="en-US" altLang="zh-CN" sz="2400" b="1" dirty="0"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</a:rPr>
              <a:t>内容的理解与分析不正确的一项是（  ）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7891" name="Text Box 3"/>
          <p:cNvSpPr txBox="1"/>
          <p:nvPr/>
        </p:nvSpPr>
        <p:spPr>
          <a:xfrm>
            <a:off x="904875" y="953770"/>
            <a:ext cx="8103235" cy="4076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23850" indent="-323850" eaLnBrk="1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latin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宋体" panose="02010600030101010101" pitchFamily="2" charset="-122"/>
              </a:rPr>
              <a:t>活字印刷术是在北宋庆历年间由平民毕昇发明的，不论印数多少都极为简便神速。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marL="323850" indent="-323850" eaLnBrk="1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latin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宋体" panose="02010600030101010101" pitchFamily="2" charset="-122"/>
              </a:rPr>
              <a:t>本文按工艺流程详细说明了活版的制作及印刷过程，条理清晰，语言平实洗练。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marL="323850" indent="-323850" eaLnBrk="1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latin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宋体" panose="02010600030101010101" pitchFamily="2" charset="-122"/>
              </a:rPr>
              <a:t>作者从制版、卸版等多个方面说明：和木质活字相比，胶泥活字具有优越性。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marL="323850" indent="-323850" eaLnBrk="1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latin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宋体" panose="02010600030101010101" pitchFamily="2" charset="-122"/>
              </a:rPr>
              <a:t>作者在介绍活字印刷每道程序（如刻字、排版等）时，都体现了“活”这个特点。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8072755" y="450533"/>
            <a:ext cx="377825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58775" indent="-358775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 Box 3"/>
          <p:cNvSpPr txBox="1"/>
          <p:nvPr/>
        </p:nvSpPr>
        <p:spPr>
          <a:xfrm>
            <a:off x="4799330" y="1377315"/>
            <a:ext cx="3903980" cy="792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若止印三二本</a:t>
            </a:r>
            <a:r>
              <a:rPr lang="en-US" altLang="zh-CN" sz="24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未为简易</a:t>
            </a:r>
            <a:r>
              <a:rPr sz="2400" b="1">
                <a:solidFill>
                  <a:srgbClr val="FF0000"/>
                </a:solidFill>
                <a:sym typeface="+mn-ea"/>
              </a:rPr>
              <a:t>;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若印数十百千本</a:t>
            </a:r>
            <a:r>
              <a:rPr lang="en-US" altLang="zh-CN" sz="24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则极为神速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7894" name="组合 7"/>
          <p:cNvGrpSpPr/>
          <p:nvPr/>
        </p:nvGrpSpPr>
        <p:grpSpPr>
          <a:xfrm>
            <a:off x="-19050" y="0"/>
            <a:ext cx="798513" cy="3119438"/>
            <a:chOff x="79019" y="0"/>
            <a:chExt cx="798916" cy="3118644"/>
          </a:xfrm>
        </p:grpSpPr>
        <p:pic>
          <p:nvPicPr>
            <p:cNvPr id="37895" name="图片 8"/>
            <p:cNvPicPr>
              <a:picLocks noChangeAspect="1"/>
            </p:cNvPicPr>
            <p:nvPr/>
          </p:nvPicPr>
          <p:blipFill>
            <a:blip r:embed="rId1"/>
            <a:srcRect t="2988"/>
            <a:stretch>
              <a:fillRect/>
            </a:stretch>
          </p:blipFill>
          <p:spPr>
            <a:xfrm flipH="1">
              <a:off x="79019" y="0"/>
              <a:ext cx="798916" cy="31186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文本框 1"/>
            <p:cNvSpPr txBox="1">
              <a:spLocks noChangeArrowheads="1"/>
            </p:cNvSpPr>
            <p:nvPr/>
          </p:nvSpPr>
          <p:spPr bwMode="auto">
            <a:xfrm rot="21342293">
              <a:off x="152081" y="723716"/>
              <a:ext cx="676616" cy="1969587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典型考题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 Box 3"/>
          <p:cNvSpPr txBox="1"/>
          <p:nvPr/>
        </p:nvSpPr>
        <p:spPr>
          <a:xfrm>
            <a:off x="499745" y="977265"/>
            <a:ext cx="8190230" cy="5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58775" indent="-358775" eaLnBrk="1" hangingPunct="1">
              <a:lnSpc>
                <a:spcPct val="13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宋体" panose="02010600030101010101" pitchFamily="2" charset="-122"/>
              </a:rPr>
              <a:t>本文介绍活字印刷过程的顺序能否变换？为什么？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8915" name="Text Box 3"/>
          <p:cNvSpPr txBox="1"/>
          <p:nvPr/>
        </p:nvSpPr>
        <p:spPr>
          <a:xfrm>
            <a:off x="649605" y="1548130"/>
            <a:ext cx="7844155" cy="2009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    不能。活字印刷的流程是先制字</a:t>
            </a:r>
            <a:r>
              <a:rPr lang="en-US" altLang="zh-CN" sz="2400" b="1">
                <a:solidFill>
                  <a:srgbClr val="0033CC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而后设板、布字、炀板、平字</a:t>
            </a:r>
            <a:r>
              <a:rPr lang="en-US" altLang="zh-CN" sz="2400" b="1">
                <a:solidFill>
                  <a:srgbClr val="0033CC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最后印刷。文章是按活字印刷的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工作程序</a:t>
            </a: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来写的。这样的顺序安排使文章富有条理</a:t>
            </a:r>
            <a:r>
              <a:rPr lang="en-US" altLang="zh-CN" sz="2400" b="1">
                <a:solidFill>
                  <a:srgbClr val="0033CC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叙述清楚</a:t>
            </a:r>
            <a:r>
              <a:rPr lang="en-US" altLang="zh-CN" sz="2400" b="1">
                <a:solidFill>
                  <a:srgbClr val="0033CC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所以不能变换。</a:t>
            </a:r>
            <a:endParaRPr lang="zh-CN" altLang="en-US" sz="24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3213" y="2090738"/>
            <a:ext cx="698500" cy="69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Text Box 3"/>
          <p:cNvSpPr txBox="1"/>
          <p:nvPr/>
        </p:nvSpPr>
        <p:spPr>
          <a:xfrm>
            <a:off x="2060575" y="525463"/>
            <a:ext cx="5022850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宋体" panose="02010600030101010101" pitchFamily="2" charset="-122"/>
              </a:rPr>
              <a:t>考点：信息提取与概括</a:t>
            </a:r>
            <a:endParaRPr lang="zh-CN" altLang="en-US" sz="2800" b="1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sp>
        <p:nvSpPr>
          <p:cNvPr id="39940" name="Text Box 3"/>
          <p:cNvSpPr txBox="1"/>
          <p:nvPr/>
        </p:nvSpPr>
        <p:spPr>
          <a:xfrm>
            <a:off x="415608" y="1315085"/>
            <a:ext cx="8175625" cy="1210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en-US" altLang="zh-CN" sz="2800">
                <a:solidFill>
                  <a:srgbClr val="FF0000"/>
                </a:solidFill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常州中考</a:t>
            </a:r>
            <a:r>
              <a:rPr lang="en-US" altLang="zh-CN" sz="2800">
                <a:solidFill>
                  <a:srgbClr val="FF0000"/>
                </a:solidFill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</a:rPr>
              <a:t>甲段</a:t>
            </a:r>
            <a:r>
              <a:rPr lang="en-US" altLang="zh-CN" sz="28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</a:rPr>
              <a:t>活板</a:t>
            </a:r>
            <a:r>
              <a:rPr lang="en-US" altLang="zh-CN" sz="2800" b="1" dirty="0">
                <a:latin typeface="宋体" panose="02010600030101010101" pitchFamily="2" charset="-122"/>
              </a:rPr>
              <a:t>》</a:t>
            </a:r>
            <a:r>
              <a:rPr lang="en-US" altLang="zh-CN" sz="28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</a:rPr>
              <a:t>介绍活板的排版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</a:rPr>
              <a:t>先后有六个步骤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</a:rPr>
              <a:t>请把空缺的三个步骤填在横线上。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9941" name="Text Box 3"/>
          <p:cNvSpPr txBox="1"/>
          <p:nvPr/>
        </p:nvSpPr>
        <p:spPr>
          <a:xfrm>
            <a:off x="484188" y="2986088"/>
            <a:ext cx="8175625" cy="1131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设置铁板→</a:t>
            </a:r>
            <a:r>
              <a:rPr lang="en-US" altLang="zh-CN" sz="2800" b="1" dirty="0">
                <a:latin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宋体" panose="02010600030101010101" pitchFamily="2" charset="-122"/>
              </a:rPr>
              <a:t>→放置铁范→</a:t>
            </a:r>
            <a:r>
              <a:rPr lang="en-US" altLang="zh-CN" sz="2800" b="1" dirty="0">
                <a:latin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宋体" panose="02010600030101010101" pitchFamily="2" charset="-122"/>
              </a:rPr>
              <a:t> →</a:t>
            </a:r>
            <a:r>
              <a:rPr lang="en-US" altLang="zh-CN" sz="2800" b="1" dirty="0">
                <a:latin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宋体" panose="02010600030101010101" pitchFamily="2" charset="-122"/>
              </a:rPr>
              <a:t>→按平版面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3"/>
          <p:cNvSpPr txBox="1"/>
          <p:nvPr/>
        </p:nvSpPr>
        <p:spPr>
          <a:xfrm>
            <a:off x="296863" y="420688"/>
            <a:ext cx="2452687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答题思路：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46075" y="1173163"/>
            <a:ext cx="2705100" cy="1993900"/>
            <a:chOff x="529721" y="1504685"/>
            <a:chExt cx="2705363" cy="1995260"/>
          </a:xfrm>
        </p:grpSpPr>
        <p:sp>
          <p:nvSpPr>
            <p:cNvPr id="6" name="矩形 5"/>
            <p:cNvSpPr/>
            <p:nvPr/>
          </p:nvSpPr>
          <p:spPr>
            <a:xfrm>
              <a:off x="529721" y="1736618"/>
              <a:ext cx="2705363" cy="1763327"/>
            </a:xfrm>
            <a:prstGeom prst="rect">
              <a:avLst/>
            </a:prstGeom>
            <a:solidFill>
              <a:srgbClr val="FDE4EB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0985" name="组合 7"/>
            <p:cNvGrpSpPr/>
            <p:nvPr/>
          </p:nvGrpSpPr>
          <p:grpSpPr>
            <a:xfrm>
              <a:off x="1254279" y="1504685"/>
              <a:ext cx="1229710" cy="462455"/>
              <a:chOff x="1254279" y="1504685"/>
              <a:chExt cx="1229710" cy="462455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341012" y="1504685"/>
                <a:ext cx="1055790" cy="462277"/>
              </a:xfrm>
              <a:prstGeom prst="roundRect">
                <a:avLst/>
              </a:prstGeom>
              <a:solidFill>
                <a:srgbClr val="F799AA"/>
              </a:solidFill>
              <a:ln w="158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988" name="文本框 4"/>
              <p:cNvSpPr txBox="1"/>
              <p:nvPr/>
            </p:nvSpPr>
            <p:spPr>
              <a:xfrm>
                <a:off x="1254279" y="1505475"/>
                <a:ext cx="1229710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 </a:t>
                </a:r>
                <a:r>
                  <a:rPr lang="zh-CN" altLang="en-US" sz="20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审题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986" name="文本框 6"/>
            <p:cNvSpPr txBox="1"/>
            <p:nvPr/>
          </p:nvSpPr>
          <p:spPr>
            <a:xfrm>
              <a:off x="613803" y="2033278"/>
              <a:ext cx="2526688" cy="11996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阅读题干</a:t>
              </a:r>
              <a:r>
                <a:rPr lang="en-US" altLang="zh-CN" sz="2000" b="1">
                  <a:uFillTx/>
                  <a:ea typeface="SimSun-ExtB" panose="02010609060101010101" pitchFamily="49" charset="-122"/>
                  <a:cs typeface="+mj-cs"/>
                  <a:sym typeface="宋体" panose="02010600030101010101" pitchFamily="2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明确题目对象</a:t>
              </a:r>
              <a:r>
                <a:rPr lang="en-US" altLang="zh-CN" sz="2000" b="1">
                  <a:uFillTx/>
                  <a:ea typeface="SimSun-ExtB" panose="02010609060101010101" pitchFamily="49" charset="-122"/>
                  <a:cs typeface="+mj-cs"/>
                  <a:sym typeface="宋体" panose="02010600030101010101" pitchFamily="2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找到相关文段</a:t>
              </a:r>
              <a:r>
                <a:rPr lang="en-US" altLang="zh-CN" sz="2000" b="1">
                  <a:uFillTx/>
                  <a:ea typeface="SimSun-ExtB" panose="02010609060101010101" pitchFamily="49" charset="-122"/>
                  <a:cs typeface="+mj-cs"/>
                  <a:sym typeface="宋体" panose="02010600030101010101" pitchFamily="2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确定答题范围。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249613" y="909638"/>
            <a:ext cx="2705100" cy="1976437"/>
            <a:chOff x="3424270" y="1001658"/>
            <a:chExt cx="2705363" cy="1976840"/>
          </a:xfrm>
        </p:grpSpPr>
        <p:sp>
          <p:nvSpPr>
            <p:cNvPr id="12" name="矩形 11"/>
            <p:cNvSpPr/>
            <p:nvPr/>
          </p:nvSpPr>
          <p:spPr>
            <a:xfrm>
              <a:off x="3424270" y="1214426"/>
              <a:ext cx="2705363" cy="1764072"/>
            </a:xfrm>
            <a:prstGeom prst="rect">
              <a:avLst/>
            </a:prstGeom>
            <a:solidFill>
              <a:srgbClr val="FDE4EB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980" name="文本框 12"/>
            <p:cNvSpPr txBox="1"/>
            <p:nvPr/>
          </p:nvSpPr>
          <p:spPr>
            <a:xfrm>
              <a:off x="3508352" y="1511831"/>
              <a:ext cx="2526688" cy="11991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给相关文段划分层次</a:t>
              </a:r>
              <a:r>
                <a:rPr lang="en-US" altLang="zh-CN" sz="2000" b="1">
                  <a:uFillTx/>
                  <a:ea typeface="SimSun-ExtB" panose="02010609060101010101" pitchFamily="49" charset="-122"/>
                  <a:cs typeface="+mj-cs"/>
                  <a:sym typeface="宋体" panose="02010600030101010101" pitchFamily="2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把握文段内容之间的联系</a:t>
              </a:r>
              <a:r>
                <a:rPr lang="en-US" altLang="zh-CN" sz="2000" b="1">
                  <a:uFillTx/>
                  <a:ea typeface="SimSun-ExtB" panose="02010609060101010101" pitchFamily="49" charset="-122"/>
                  <a:cs typeface="+mj-cs"/>
                  <a:sym typeface="宋体" panose="02010600030101010101" pitchFamily="2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找到关键语句。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0981" name="组合 8"/>
            <p:cNvGrpSpPr/>
            <p:nvPr/>
          </p:nvGrpSpPr>
          <p:grpSpPr>
            <a:xfrm>
              <a:off x="3795024" y="1001658"/>
              <a:ext cx="1886868" cy="462455"/>
              <a:chOff x="925700" y="1504685"/>
              <a:chExt cx="1886868" cy="462455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1139203" y="1504685"/>
                <a:ext cx="1460642" cy="462056"/>
              </a:xfrm>
              <a:prstGeom prst="roundRect">
                <a:avLst/>
              </a:prstGeom>
              <a:solidFill>
                <a:srgbClr val="F799AA"/>
              </a:solidFill>
              <a:ln w="158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983" name="文本框 10"/>
              <p:cNvSpPr txBox="1"/>
              <p:nvPr/>
            </p:nvSpPr>
            <p:spPr>
              <a:xfrm>
                <a:off x="925700" y="1524393"/>
                <a:ext cx="1886868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 </a:t>
                </a:r>
                <a:r>
                  <a:rPr lang="zh-CN" altLang="en-US" sz="20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提取信息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151563" y="646113"/>
            <a:ext cx="2705100" cy="1976437"/>
            <a:chOff x="6214371" y="715137"/>
            <a:chExt cx="2705363" cy="1976840"/>
          </a:xfrm>
        </p:grpSpPr>
        <p:sp>
          <p:nvSpPr>
            <p:cNvPr id="14" name="矩形 13"/>
            <p:cNvSpPr/>
            <p:nvPr/>
          </p:nvSpPr>
          <p:spPr>
            <a:xfrm>
              <a:off x="6214371" y="927905"/>
              <a:ext cx="2705363" cy="1764072"/>
            </a:xfrm>
            <a:prstGeom prst="rect">
              <a:avLst/>
            </a:prstGeom>
            <a:solidFill>
              <a:srgbClr val="FDE4EB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975" name="文本框 14"/>
            <p:cNvSpPr txBox="1"/>
            <p:nvPr/>
          </p:nvSpPr>
          <p:spPr>
            <a:xfrm>
              <a:off x="6298453" y="1225310"/>
              <a:ext cx="2526688" cy="11991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优化整合所提取的信息</a:t>
              </a:r>
              <a:r>
                <a:rPr lang="en-US" altLang="zh-CN" sz="2000" b="1">
                  <a:uFillTx/>
                  <a:ea typeface="SimSun-ExtB" panose="02010609060101010101" pitchFamily="49" charset="-122"/>
                  <a:cs typeface="+mj-cs"/>
                  <a:sym typeface="宋体" panose="02010600030101010101" pitchFamily="2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以简练的语言进行准确表达。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0976" name="组合 15"/>
            <p:cNvGrpSpPr/>
            <p:nvPr/>
          </p:nvGrpSpPr>
          <p:grpSpPr>
            <a:xfrm>
              <a:off x="6585125" y="715137"/>
              <a:ext cx="1886868" cy="462455"/>
              <a:chOff x="925700" y="1504685"/>
              <a:chExt cx="1886868" cy="462455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1139203" y="1504685"/>
                <a:ext cx="1460642" cy="462056"/>
              </a:xfrm>
              <a:prstGeom prst="roundRect">
                <a:avLst/>
              </a:prstGeom>
              <a:solidFill>
                <a:srgbClr val="F799AA"/>
              </a:solidFill>
              <a:ln w="158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978" name="文本框 17"/>
              <p:cNvSpPr txBox="1"/>
              <p:nvPr/>
            </p:nvSpPr>
            <p:spPr>
              <a:xfrm>
                <a:off x="925700" y="1524393"/>
                <a:ext cx="1886868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 </a:t>
                </a:r>
                <a:r>
                  <a:rPr lang="zh-CN" altLang="en-US" sz="20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优化表述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3051175" y="1122363"/>
            <a:ext cx="346075" cy="2044700"/>
            <a:chOff x="3051547" y="1475736"/>
            <a:chExt cx="345039" cy="2045040"/>
          </a:xfrm>
        </p:grpSpPr>
        <p:sp>
          <p:nvSpPr>
            <p:cNvPr id="22" name="平行四边形 21"/>
            <p:cNvSpPr/>
            <p:nvPr/>
          </p:nvSpPr>
          <p:spPr>
            <a:xfrm rot="16200000" flipV="1">
              <a:off x="2127949" y="2399334"/>
              <a:ext cx="2045040" cy="197844"/>
            </a:xfrm>
            <a:prstGeom prst="parallelogram">
              <a:avLst>
                <a:gd name="adj" fmla="val 144728"/>
              </a:avLst>
            </a:prstGeom>
            <a:solidFill>
              <a:srgbClr val="FBCBD1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3226152" y="2386570"/>
              <a:ext cx="182592" cy="158275"/>
            </a:xfrm>
            <a:prstGeom prst="triangle">
              <a:avLst/>
            </a:prstGeom>
            <a:solidFill>
              <a:srgbClr val="FBCBD1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54713" y="839788"/>
            <a:ext cx="344487" cy="2046287"/>
            <a:chOff x="3051547" y="1475736"/>
            <a:chExt cx="345039" cy="2045040"/>
          </a:xfrm>
        </p:grpSpPr>
        <p:sp>
          <p:nvSpPr>
            <p:cNvPr id="26" name="平行四边形 25"/>
            <p:cNvSpPr/>
            <p:nvPr/>
          </p:nvSpPr>
          <p:spPr>
            <a:xfrm rot="16200000" flipV="1">
              <a:off x="2127609" y="2399675"/>
              <a:ext cx="2045040" cy="197165"/>
            </a:xfrm>
            <a:prstGeom prst="parallelogram">
              <a:avLst>
                <a:gd name="adj" fmla="val 144728"/>
              </a:avLst>
            </a:prstGeom>
            <a:solidFill>
              <a:srgbClr val="FBCBD1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5400000">
              <a:off x="3227447" y="2387025"/>
              <a:ext cx="180865" cy="157414"/>
            </a:xfrm>
            <a:prstGeom prst="triangle">
              <a:avLst/>
            </a:prstGeom>
            <a:solidFill>
              <a:srgbClr val="FBCBD1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Text Box 3"/>
          <p:cNvSpPr txBox="1"/>
          <p:nvPr/>
        </p:nvSpPr>
        <p:spPr>
          <a:xfrm>
            <a:off x="296863" y="3233738"/>
            <a:ext cx="2452687" cy="50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参考答案：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9" name="Text Box 3"/>
          <p:cNvSpPr txBox="1"/>
          <p:nvPr/>
        </p:nvSpPr>
        <p:spPr>
          <a:xfrm>
            <a:off x="908050" y="3883025"/>
            <a:ext cx="5681663" cy="57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纸灰冒之   密布字印   持就火炀</a:t>
            </a:r>
            <a:endParaRPr lang="zh-CN" altLang="en-US" sz="24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 Box 5"/>
          <p:cNvSpPr txBox="1"/>
          <p:nvPr/>
        </p:nvSpPr>
        <p:spPr>
          <a:xfrm>
            <a:off x="3567113" y="752475"/>
            <a:ext cx="2659062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活 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7513" y="1770063"/>
            <a:ext cx="8904287" cy="1862137"/>
            <a:chOff x="240226" y="1822764"/>
            <a:chExt cx="8903774" cy="1861238"/>
          </a:xfrm>
        </p:grpSpPr>
        <p:grpSp>
          <p:nvGrpSpPr>
            <p:cNvPr id="42015" name="组合 3"/>
            <p:cNvGrpSpPr/>
            <p:nvPr/>
          </p:nvGrpSpPr>
          <p:grpSpPr>
            <a:xfrm>
              <a:off x="240226" y="1822765"/>
              <a:ext cx="2181713" cy="1861237"/>
              <a:chOff x="240226" y="1584733"/>
              <a:chExt cx="2181713" cy="1861237"/>
            </a:xfrm>
          </p:grpSpPr>
          <p:sp>
            <p:nvSpPr>
              <p:cNvPr id="2" name="等腰三角形 1"/>
              <p:cNvSpPr/>
              <p:nvPr/>
            </p:nvSpPr>
            <p:spPr>
              <a:xfrm rot="16200000">
                <a:off x="267607" y="1557352"/>
                <a:ext cx="1861238" cy="1916001"/>
              </a:xfrm>
              <a:prstGeom prst="triangle">
                <a:avLst/>
              </a:prstGeom>
              <a:solidFill>
                <a:srgbClr val="FEF0DF"/>
              </a:solidFill>
              <a:ln w="158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021" name="Text Box 5"/>
              <p:cNvSpPr txBox="1"/>
              <p:nvPr/>
            </p:nvSpPr>
            <p:spPr>
              <a:xfrm>
                <a:off x="450265" y="2077796"/>
                <a:ext cx="1971674" cy="7280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 eaLnBrk="1" hangingPunct="1">
                  <a:lnSpc>
                    <a:spcPct val="110000"/>
                  </a:lnSpc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活 板</a:t>
                </a: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110000"/>
                  </a:lnSpc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（说明对象）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2016" name="组合 24"/>
            <p:cNvGrpSpPr/>
            <p:nvPr/>
          </p:nvGrpSpPr>
          <p:grpSpPr>
            <a:xfrm>
              <a:off x="6962901" y="1822764"/>
              <a:ext cx="2181099" cy="1861238"/>
              <a:chOff x="240840" y="1584732"/>
              <a:chExt cx="2181099" cy="1861238"/>
            </a:xfrm>
          </p:grpSpPr>
          <p:sp>
            <p:nvSpPr>
              <p:cNvPr id="26" name="等腰三角形 25"/>
              <p:cNvSpPr/>
              <p:nvPr/>
            </p:nvSpPr>
            <p:spPr>
              <a:xfrm rot="16200000">
                <a:off x="268222" y="1557350"/>
                <a:ext cx="1861238" cy="1916002"/>
              </a:xfrm>
              <a:prstGeom prst="triangle">
                <a:avLst/>
              </a:prstGeom>
              <a:solidFill>
                <a:srgbClr val="FEF0DF"/>
              </a:solidFill>
              <a:ln w="158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019" name="Text Box 5"/>
              <p:cNvSpPr txBox="1"/>
              <p:nvPr/>
            </p:nvSpPr>
            <p:spPr>
              <a:xfrm>
                <a:off x="450265" y="2077796"/>
                <a:ext cx="1971674" cy="7679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 eaLnBrk="1" hangingPunct="1">
                  <a:lnSpc>
                    <a:spcPct val="110000"/>
                  </a:lnSpc>
                </a:pPr>
                <a:r>
                  <a:rPr lang="zh-CN" altLang="en-US" sz="2000" b="1" dirty="0">
                    <a:solidFill>
                      <a:schemeClr val="tx1"/>
                    </a:solidFill>
                    <a:uFillTx/>
                    <a:ea typeface="SimSun-ExtB" panose="02010609060101010101" pitchFamily="49" charset="-122"/>
                    <a:cs typeface="Arial" panose="020B0604020202020204" pitchFamily="34" charset="0"/>
                  </a:rPr>
                  <a:t>“</a:t>
                </a:r>
                <a:r>
                  <a:rPr lang="zh-CN" altLang="en-US" sz="2000" b="1" dirty="0">
                    <a:solidFill>
                      <a:schemeClr val="tx1"/>
                    </a:solidFill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活</a:t>
                </a:r>
                <a:r>
                  <a:rPr lang="zh-CN" altLang="en-US" sz="2000" b="1" dirty="0">
                    <a:solidFill>
                      <a:schemeClr val="tx1"/>
                    </a:solidFill>
                    <a:uFillTx/>
                    <a:ea typeface="SimSun-ExtB" panose="02010609060101010101" pitchFamily="49" charset="-122"/>
                    <a:cs typeface="Arial" panose="020B0604020202020204" pitchFamily="34" charset="0"/>
                  </a:rPr>
                  <a:t>”</a:t>
                </a: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lnSpc>
                    <a:spcPct val="110000"/>
                  </a:lnSpc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（主要特点）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2156228" y="2693880"/>
              <a:ext cx="4862233" cy="117418"/>
            </a:xfrm>
            <a:prstGeom prst="rect">
              <a:avLst/>
            </a:prstGeom>
            <a:solidFill>
              <a:srgbClr val="FEF0DF"/>
            </a:solidFill>
            <a:ln w="158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41575" y="1414463"/>
            <a:ext cx="2473325" cy="1227137"/>
            <a:chOff x="2263928" y="1466892"/>
            <a:chExt cx="2473206" cy="1227350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2263928" y="1776508"/>
              <a:ext cx="252401" cy="917734"/>
            </a:xfrm>
            <a:prstGeom prst="line">
              <a:avLst/>
            </a:prstGeom>
            <a:ln w="12700">
              <a:solidFill>
                <a:srgbClr val="FAB8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009" name="组合 9"/>
            <p:cNvGrpSpPr/>
            <p:nvPr/>
          </p:nvGrpSpPr>
          <p:grpSpPr>
            <a:xfrm>
              <a:off x="2421939" y="1466892"/>
              <a:ext cx="872819" cy="437193"/>
              <a:chOff x="2497259" y="1214118"/>
              <a:chExt cx="872819" cy="437193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517039" y="1214118"/>
                <a:ext cx="825460" cy="430287"/>
              </a:xfrm>
              <a:prstGeom prst="ellipse">
                <a:avLst/>
              </a:prstGeom>
              <a:solidFill>
                <a:srgbClr val="FDE4EB"/>
              </a:solidFill>
              <a:ln w="158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014" name="Text Box 5"/>
              <p:cNvSpPr txBox="1"/>
              <p:nvPr/>
            </p:nvSpPr>
            <p:spPr>
              <a:xfrm>
                <a:off x="2497259" y="1220424"/>
                <a:ext cx="872819" cy="4308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 eaLnBrk="1" hangingPunct="1">
                  <a:lnSpc>
                    <a:spcPct val="110000"/>
                  </a:lnSpc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制字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34" name="直接连接符 33"/>
            <p:cNvCxnSpPr/>
            <p:nvPr/>
          </p:nvCxnSpPr>
          <p:spPr>
            <a:xfrm>
              <a:off x="2441719" y="2332229"/>
              <a:ext cx="2295415" cy="0"/>
            </a:xfrm>
            <a:prstGeom prst="line">
              <a:avLst/>
            </a:prstGeom>
            <a:ln w="12700">
              <a:solidFill>
                <a:srgbClr val="FAB8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011" name="Text Box 5"/>
            <p:cNvSpPr txBox="1"/>
            <p:nvPr/>
          </p:nvSpPr>
          <p:spPr>
            <a:xfrm>
              <a:off x="2460592" y="1930589"/>
              <a:ext cx="2276542" cy="3956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胶泥刻字</a:t>
              </a:r>
              <a:r>
                <a:rPr lang="en-US" altLang="zh-CN" b="1">
                  <a:uFillTx/>
                  <a:ea typeface="SimSun-ExtB" panose="02010609060101010101" pitchFamily="49" charset="-122"/>
                  <a:cs typeface="+mj-cs"/>
                  <a:sym typeface="宋体" panose="02010600030101010101" pitchFamily="2" charset="-122"/>
                </a:rPr>
                <a:t>,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火烧令坚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012" name="Text Box 5"/>
            <p:cNvSpPr txBox="1"/>
            <p:nvPr/>
          </p:nvSpPr>
          <p:spPr>
            <a:xfrm>
              <a:off x="2460592" y="2302696"/>
              <a:ext cx="2276542" cy="3597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（制活字、不沾污）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17875" y="2755900"/>
            <a:ext cx="4127500" cy="1309688"/>
            <a:chOff x="3139772" y="2808700"/>
            <a:chExt cx="4128003" cy="1309858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3684351" y="3275486"/>
              <a:ext cx="3538968" cy="0"/>
            </a:xfrm>
            <a:prstGeom prst="line">
              <a:avLst/>
            </a:prstGeom>
            <a:ln w="12700">
              <a:solidFill>
                <a:srgbClr val="FAB8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002" name="Text Box 5"/>
            <p:cNvSpPr txBox="1"/>
            <p:nvPr/>
          </p:nvSpPr>
          <p:spPr>
            <a:xfrm>
              <a:off x="4125501" y="2880974"/>
              <a:ext cx="3094418" cy="3597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设板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—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布字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—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炀板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—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平字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003" name="Text Box 5"/>
            <p:cNvSpPr txBox="1"/>
            <p:nvPr/>
          </p:nvSpPr>
          <p:spPr>
            <a:xfrm>
              <a:off x="3509413" y="3246238"/>
              <a:ext cx="3758362" cy="3970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（一字多印、分类贮藏、奇字随制）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2004" name="组合 47"/>
            <p:cNvGrpSpPr/>
            <p:nvPr/>
          </p:nvGrpSpPr>
          <p:grpSpPr>
            <a:xfrm>
              <a:off x="3509413" y="3687671"/>
              <a:ext cx="872819" cy="430887"/>
              <a:chOff x="2497259" y="1214118"/>
              <a:chExt cx="872819" cy="430887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2516603" y="1214736"/>
                <a:ext cx="825600" cy="430269"/>
              </a:xfrm>
              <a:prstGeom prst="ellipse">
                <a:avLst/>
              </a:prstGeom>
              <a:solidFill>
                <a:srgbClr val="FDE4EB"/>
              </a:solidFill>
              <a:ln w="158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007" name="Text Box 5"/>
              <p:cNvSpPr txBox="1"/>
              <p:nvPr/>
            </p:nvSpPr>
            <p:spPr>
              <a:xfrm>
                <a:off x="2497259" y="1220424"/>
                <a:ext cx="872819" cy="3895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 eaLnBrk="1" hangingPunct="1">
                  <a:lnSpc>
                    <a:spcPct val="110000"/>
                  </a:lnSpc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排版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51" name="直接连接符 50"/>
            <p:cNvCxnSpPr/>
            <p:nvPr/>
          </p:nvCxnSpPr>
          <p:spPr>
            <a:xfrm flipH="1" flipV="1">
              <a:off x="3139772" y="2808700"/>
              <a:ext cx="504887" cy="966913"/>
            </a:xfrm>
            <a:prstGeom prst="line">
              <a:avLst/>
            </a:prstGeom>
            <a:ln w="12700">
              <a:solidFill>
                <a:srgbClr val="FAB8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4914900" y="1414463"/>
            <a:ext cx="2528888" cy="1233487"/>
            <a:chOff x="4737134" y="1466892"/>
            <a:chExt cx="2528791" cy="1232836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4737134" y="1776291"/>
              <a:ext cx="252403" cy="918678"/>
            </a:xfrm>
            <a:prstGeom prst="line">
              <a:avLst/>
            </a:prstGeom>
            <a:ln w="12700">
              <a:solidFill>
                <a:srgbClr val="FAB8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995" name="组合 41"/>
            <p:cNvGrpSpPr/>
            <p:nvPr/>
          </p:nvGrpSpPr>
          <p:grpSpPr>
            <a:xfrm>
              <a:off x="4895145" y="1466892"/>
              <a:ext cx="872819" cy="430887"/>
              <a:chOff x="2497259" y="1214118"/>
              <a:chExt cx="872819" cy="430887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2517041" y="1214118"/>
                <a:ext cx="825469" cy="431572"/>
              </a:xfrm>
              <a:prstGeom prst="ellipse">
                <a:avLst/>
              </a:prstGeom>
              <a:solidFill>
                <a:srgbClr val="FDE4EB"/>
              </a:solidFill>
              <a:ln w="158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000" name="Text Box 5"/>
              <p:cNvSpPr txBox="1"/>
              <p:nvPr/>
            </p:nvSpPr>
            <p:spPr>
              <a:xfrm>
                <a:off x="2497259" y="1220424"/>
                <a:ext cx="872819" cy="3895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 eaLnBrk="1" hangingPunct="1">
                  <a:lnSpc>
                    <a:spcPct val="110000"/>
                  </a:lnSpc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印刷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54" name="直接连接符 53"/>
            <p:cNvCxnSpPr/>
            <p:nvPr/>
          </p:nvCxnSpPr>
          <p:spPr>
            <a:xfrm>
              <a:off x="4970488" y="2333210"/>
              <a:ext cx="2295437" cy="0"/>
            </a:xfrm>
            <a:prstGeom prst="line">
              <a:avLst/>
            </a:prstGeom>
            <a:ln w="12700">
              <a:solidFill>
                <a:srgbClr val="FAB8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997" name="Text Box 5"/>
            <p:cNvSpPr txBox="1"/>
            <p:nvPr/>
          </p:nvSpPr>
          <p:spPr>
            <a:xfrm>
              <a:off x="4989383" y="1930589"/>
              <a:ext cx="2276542" cy="3953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一板单印</a:t>
              </a:r>
              <a:r>
                <a:rPr lang="en-US" altLang="zh-CN" b="1">
                  <a:uFillTx/>
                  <a:ea typeface="SimSun-ExtB" panose="02010609060101010101" pitchFamily="49" charset="-122"/>
                  <a:cs typeface="+mj-cs"/>
                  <a:sym typeface="宋体" panose="02010600030101010101" pitchFamily="2" charset="-122"/>
                </a:rPr>
                <a:t>,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二板更互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998" name="Text Box 5"/>
            <p:cNvSpPr txBox="1"/>
            <p:nvPr/>
          </p:nvSpPr>
          <p:spPr>
            <a:xfrm>
              <a:off x="4756052" y="2302696"/>
              <a:ext cx="2491566" cy="3970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（多印神速、瞬息可就）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991" name="组合 36"/>
          <p:cNvGrpSpPr/>
          <p:nvPr/>
        </p:nvGrpSpPr>
        <p:grpSpPr>
          <a:xfrm>
            <a:off x="-19050" y="0"/>
            <a:ext cx="798513" cy="3119438"/>
            <a:chOff x="79019" y="0"/>
            <a:chExt cx="798916" cy="3118644"/>
          </a:xfrm>
        </p:grpSpPr>
        <p:pic>
          <p:nvPicPr>
            <p:cNvPr id="41992" name="图片 37"/>
            <p:cNvPicPr>
              <a:picLocks noChangeAspect="1"/>
            </p:cNvPicPr>
            <p:nvPr/>
          </p:nvPicPr>
          <p:blipFill>
            <a:blip r:embed="rId1"/>
            <a:srcRect t="2988"/>
            <a:stretch>
              <a:fillRect/>
            </a:stretch>
          </p:blipFill>
          <p:spPr>
            <a:xfrm flipH="1">
              <a:off x="79019" y="0"/>
              <a:ext cx="798916" cy="31186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" name="文本框 1"/>
            <p:cNvSpPr txBox="1">
              <a:spLocks noChangeArrowheads="1"/>
            </p:cNvSpPr>
            <p:nvPr/>
          </p:nvSpPr>
          <p:spPr bwMode="auto">
            <a:xfrm rot="21342293">
              <a:off x="152081" y="723716"/>
              <a:ext cx="676616" cy="1969587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结构梳理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8" name="Picture 4" descr="ZWYUJI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lum contrast="40000"/>
          </a:blip>
          <a:srcRect l="-9079" r="-9079" b="8315"/>
          <a:stretch>
            <a:fillRect/>
          </a:stretch>
        </p:blipFill>
        <p:spPr>
          <a:xfrm>
            <a:off x="6846570" y="894080"/>
            <a:ext cx="2205355" cy="28568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1" name="组合 4"/>
          <p:cNvGrpSpPr/>
          <p:nvPr/>
        </p:nvGrpSpPr>
        <p:grpSpPr>
          <a:xfrm>
            <a:off x="199390" y="532130"/>
            <a:ext cx="800100" cy="3119438"/>
            <a:chOff x="79019" y="0"/>
            <a:chExt cx="798916" cy="3118644"/>
          </a:xfrm>
        </p:grpSpPr>
        <p:pic>
          <p:nvPicPr>
            <p:cNvPr id="7172" name="图片 5"/>
            <p:cNvPicPr>
              <a:picLocks noChangeAspect="1"/>
            </p:cNvPicPr>
            <p:nvPr/>
          </p:nvPicPr>
          <p:blipFill>
            <a:blip r:embed="rId3"/>
            <a:srcRect t="2988"/>
            <a:stretch>
              <a:fillRect/>
            </a:stretch>
          </p:blipFill>
          <p:spPr>
            <a:xfrm flipH="1">
              <a:off x="79019" y="0"/>
              <a:ext cx="798916" cy="31186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 rot="21342293">
              <a:off x="151936" y="723716"/>
              <a:ext cx="676860" cy="1969587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作者简介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98855" y="952500"/>
            <a:ext cx="6015990" cy="2739390"/>
          </a:xfrm>
          <a:prstGeom prst="rect">
            <a:avLst/>
          </a:prstGeom>
          <a:noFill/>
          <a:ln w="9525">
            <a:noFill/>
          </a:ln>
        </p:spPr>
        <p:txBody>
          <a:bodyPr wrap="square" lIns="81614" tIns="40807" rIns="81614" bIns="40807" anchor="t" anchorCtr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沈括</a:t>
            </a:r>
            <a:r>
              <a:rPr lang="en-US" altLang="zh-CN" sz="2400">
                <a:solidFill>
                  <a:schemeClr val="tx1"/>
                </a:solidFill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1031</a:t>
            </a:r>
            <a:r>
              <a:rPr lang="en-US" altLang="zh-CN" sz="2400" b="1" dirty="0">
                <a:ea typeface="黑体" panose="02010609060101010101" pitchFamily="49" charset="-122"/>
                <a:sym typeface="+mn-ea"/>
              </a:rPr>
              <a:t>—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1095</a:t>
            </a:r>
            <a:r>
              <a:rPr lang="en-US" altLang="zh-CN" sz="2400">
                <a:solidFill>
                  <a:schemeClr val="tx1"/>
                </a:solidFill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字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存中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钱塘</a:t>
            </a:r>
            <a:r>
              <a:rPr lang="en-US" altLang="zh-CN" sz="24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今浙江杭州</a:t>
            </a:r>
            <a:r>
              <a:rPr lang="en-US" altLang="zh-CN" sz="2400">
                <a:solidFill>
                  <a:schemeClr val="tx1"/>
                </a:solidFill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北宋科学家、政治家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。他博学多闻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于天文、地理、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数学、物理、化学、生物、医学、文艺、历史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等都有研究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晚年撰著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笔记体著作《梦溪笔谈》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这部书被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英国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著名学者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李约瑟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誉为</a:t>
            </a:r>
            <a:r>
              <a:rPr lang="zh-CN" altLang="en-US" sz="2400" b="1" dirty="0" smtClean="0">
                <a:effectLst/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中国科技史上的坐标</a:t>
            </a:r>
            <a:r>
              <a:rPr lang="zh-CN" altLang="en-US" sz="2400" b="1" dirty="0" smtClean="0">
                <a:effectLst/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5"/>
          <p:cNvSpPr txBox="1"/>
          <p:nvPr/>
        </p:nvSpPr>
        <p:spPr>
          <a:xfrm>
            <a:off x="1092200" y="1165225"/>
            <a:ext cx="7304088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本文按照工作程序的顺序详细地介绍了活版印刷术的制作经过、使用方法及优越性，突出其</a:t>
            </a:r>
            <a:r>
              <a:rPr lang="zh-CN" altLang="en-US" sz="2800" b="1" dirty="0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活</a:t>
            </a:r>
            <a:r>
              <a:rPr lang="zh-CN" altLang="en-US" sz="2800" b="1" dirty="0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的主要特征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表现了我国古代劳动人民的智慧和创造精神。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011" name="组合 4"/>
          <p:cNvGrpSpPr/>
          <p:nvPr/>
        </p:nvGrpSpPr>
        <p:grpSpPr>
          <a:xfrm>
            <a:off x="293688" y="0"/>
            <a:ext cx="798512" cy="3119438"/>
            <a:chOff x="79019" y="0"/>
            <a:chExt cx="798916" cy="3118644"/>
          </a:xfrm>
        </p:grpSpPr>
        <p:pic>
          <p:nvPicPr>
            <p:cNvPr id="43012" name="图片 5"/>
            <p:cNvPicPr>
              <a:picLocks noChangeAspect="1"/>
            </p:cNvPicPr>
            <p:nvPr/>
          </p:nvPicPr>
          <p:blipFill>
            <a:blip r:embed="rId1"/>
            <a:srcRect t="2988"/>
            <a:stretch>
              <a:fillRect/>
            </a:stretch>
          </p:blipFill>
          <p:spPr>
            <a:xfrm flipH="1">
              <a:off x="79019" y="0"/>
              <a:ext cx="798916" cy="31186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 rot="21342293">
              <a:off x="152081" y="723716"/>
              <a:ext cx="676617" cy="1969587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主旨归纳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4"/>
          <p:cNvSpPr txBox="1"/>
          <p:nvPr/>
        </p:nvSpPr>
        <p:spPr>
          <a:xfrm>
            <a:off x="1060133" y="1366838"/>
            <a:ext cx="7212012" cy="26911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我国在隋唐时期发明了雕版印刷术</a:t>
            </a:r>
            <a:r>
              <a:rPr lang="en-US" altLang="zh-CN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宋仁宗庆历年间</a:t>
            </a:r>
            <a:r>
              <a:rPr lang="en-US" altLang="zh-CN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毕昇又发明了活字印刷术</a:t>
            </a:r>
            <a:r>
              <a:rPr lang="en-US" altLang="zh-CN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但他的发明当时未受重视。他死后</a:t>
            </a:r>
            <a:r>
              <a:rPr lang="en-US" altLang="zh-CN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其发明的部分泥活字被沈括的堂兄弟、子侄辈获得</a:t>
            </a:r>
            <a:r>
              <a:rPr lang="en-US" altLang="zh-CN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引起沈括重视</a:t>
            </a:r>
            <a:r>
              <a:rPr lang="en-US" altLang="zh-CN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将该发明记录下来。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13025" y="2393315"/>
            <a:ext cx="612140" cy="146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曲线连接符 6"/>
          <p:cNvCxnSpPr/>
          <p:nvPr/>
        </p:nvCxnSpPr>
        <p:spPr>
          <a:xfrm rot="10800000">
            <a:off x="1400175" y="1366838"/>
            <a:ext cx="1304925" cy="681038"/>
          </a:xfrm>
          <a:prstGeom prst="curvedConnector3">
            <a:avLst>
              <a:gd name="adj1" fmla="val 113504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221740" y="701040"/>
            <a:ext cx="49256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毕昇是世界上第一个发明活字印刷术的人</a:t>
            </a:r>
            <a:r>
              <a:rPr lang="en-US" altLang="zh-CN" sz="2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其发明比欧洲发明活字印刷术早四百多年。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8198" name="组合 10"/>
          <p:cNvGrpSpPr/>
          <p:nvPr/>
        </p:nvGrpSpPr>
        <p:grpSpPr>
          <a:xfrm>
            <a:off x="260350" y="0"/>
            <a:ext cx="800100" cy="3119438"/>
            <a:chOff x="79019" y="0"/>
            <a:chExt cx="798916" cy="3118644"/>
          </a:xfrm>
        </p:grpSpPr>
        <p:pic>
          <p:nvPicPr>
            <p:cNvPr id="8199" name="图片 11"/>
            <p:cNvPicPr>
              <a:picLocks noChangeAspect="1"/>
            </p:cNvPicPr>
            <p:nvPr/>
          </p:nvPicPr>
          <p:blipFill>
            <a:blip r:embed="rId1"/>
            <a:srcRect t="2988"/>
            <a:stretch>
              <a:fillRect/>
            </a:stretch>
          </p:blipFill>
          <p:spPr>
            <a:xfrm flipH="1">
              <a:off x="79019" y="0"/>
              <a:ext cx="798916" cy="31186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文本框 1"/>
            <p:cNvSpPr txBox="1">
              <a:spLocks noChangeArrowheads="1"/>
            </p:cNvSpPr>
            <p:nvPr/>
          </p:nvSpPr>
          <p:spPr bwMode="auto">
            <a:xfrm rot="21342293">
              <a:off x="151936" y="723716"/>
              <a:ext cx="676860" cy="1969587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背景链接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771525" y="1271588"/>
            <a:ext cx="7845425" cy="25765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活板  </a:t>
            </a:r>
            <a:endParaRPr kumimoji="0" lang="en-US" altLang="zh-CN" sz="2800" b="1" i="0" u="none" strike="noStrike" kern="1200" cap="none" spc="1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板印书籍，唐人尚未盛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为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之。自冯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瀛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王始印五经，已后典籍皆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为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板本。</a:t>
            </a:r>
            <a:endParaRPr kumimoji="0" lang="zh-CN" altLang="en-US" sz="2800" b="1" i="0" u="none" strike="noStrike" kern="1200" cap="none" spc="1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5418138" y="2038350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5" name="TextBox 4"/>
          <p:cNvSpPr txBox="1"/>
          <p:nvPr/>
        </p:nvSpPr>
        <p:spPr>
          <a:xfrm>
            <a:off x="6951663" y="1666875"/>
            <a:ext cx="765175" cy="5480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w</a:t>
            </a:r>
            <a:r>
              <a:rPr lang="en-US" altLang="zh-CN" sz="2400" b="1" dirty="0">
                <a:solidFill>
                  <a:srgbClr val="0033CC"/>
                </a:solidFill>
                <a:cs typeface="Arial" panose="020B0604020202020204" pitchFamily="34" charset="0"/>
              </a:rPr>
              <a:t>é</a:t>
            </a: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i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0246" name="TextBox 4"/>
          <p:cNvSpPr txBox="1"/>
          <p:nvPr/>
        </p:nvSpPr>
        <p:spPr>
          <a:xfrm>
            <a:off x="1709738" y="2338388"/>
            <a:ext cx="765175" cy="5480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yínɡ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0247" name="TextBox 4"/>
          <p:cNvSpPr txBox="1"/>
          <p:nvPr/>
        </p:nvSpPr>
        <p:spPr>
          <a:xfrm>
            <a:off x="709613" y="3009900"/>
            <a:ext cx="765175" cy="5480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wéi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6437313" y="2038350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1250950" y="2670175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2797175" y="2716213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7511415" y="2715895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52" name="组合 13"/>
          <p:cNvGrpSpPr/>
          <p:nvPr/>
        </p:nvGrpSpPr>
        <p:grpSpPr>
          <a:xfrm>
            <a:off x="30163" y="0"/>
            <a:ext cx="800100" cy="3119438"/>
            <a:chOff x="79019" y="0"/>
            <a:chExt cx="798916" cy="3118644"/>
          </a:xfrm>
        </p:grpSpPr>
        <p:pic>
          <p:nvPicPr>
            <p:cNvPr id="10253" name="图片 14"/>
            <p:cNvPicPr>
              <a:picLocks noChangeAspect="1"/>
            </p:cNvPicPr>
            <p:nvPr/>
          </p:nvPicPr>
          <p:blipFill>
            <a:blip r:embed="rId1"/>
            <a:srcRect t="2988"/>
            <a:stretch>
              <a:fillRect/>
            </a:stretch>
          </p:blipFill>
          <p:spPr>
            <a:xfrm flipH="1">
              <a:off x="79019" y="0"/>
              <a:ext cx="798916" cy="31186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"/>
            <p:cNvSpPr txBox="1">
              <a:spLocks noChangeArrowheads="1"/>
            </p:cNvSpPr>
            <p:nvPr/>
          </p:nvSpPr>
          <p:spPr bwMode="auto">
            <a:xfrm rot="21342293">
              <a:off x="151936" y="723716"/>
              <a:ext cx="676859" cy="1969587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整体感知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cxnSp>
        <p:nvCxnSpPr>
          <p:cNvPr id="2" name="直接连接符 1"/>
          <p:cNvCxnSpPr/>
          <p:nvPr/>
        </p:nvCxnSpPr>
        <p:spPr>
          <a:xfrm flipH="1">
            <a:off x="6437630" y="2670175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6" name="文本框 1"/>
          <p:cNvSpPr txBox="1"/>
          <p:nvPr/>
        </p:nvSpPr>
        <p:spPr>
          <a:xfrm>
            <a:off x="1250950" y="654050"/>
            <a:ext cx="5792470" cy="511810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lIns="81614" tIns="40807" rIns="81614" bIns="40807" anchor="t" anchorCtr="0">
            <a:spAutoFit/>
          </a:bodyPr>
          <a:p>
            <a:r>
              <a:rPr lang="zh-CN" altLang="en-US" sz="2800" b="1" dirty="0">
                <a:latin typeface="楷体_GB2312" charset="-122"/>
                <a:ea typeface="楷体_GB2312" charset="-122"/>
              </a:rPr>
              <a:t>自由朗读课文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读准字音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标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出节奏。</a:t>
            </a:r>
            <a:endParaRPr lang="zh-CN" altLang="en-US" sz="2800" b="1" dirty="0"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288925" y="687388"/>
            <a:ext cx="8564563" cy="4224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庆历中，有布衣毕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昇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，又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为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活板。其法：用胶泥刻字，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薄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如钱唇，每字为一印，火烧令坚。先设一铁板，其上以松脂、蜡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和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纸灰之类冒之。欲印，则以一铁范置铁板上，乃密布字印，满铁范为一板，持就火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炀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之；药稍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镕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，则以一平板按其面，则字平如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砥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2800" b="1" i="0" u="none" strike="noStrike" kern="1200" cap="none" spc="1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930650" y="782638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8" name="TextBox 4"/>
          <p:cNvSpPr txBox="1"/>
          <p:nvPr/>
        </p:nvSpPr>
        <p:spPr>
          <a:xfrm>
            <a:off x="5294630" y="412750"/>
            <a:ext cx="1101090" cy="5480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shēnɡ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1269" name="TextBox 4"/>
          <p:cNvSpPr txBox="1"/>
          <p:nvPr/>
        </p:nvSpPr>
        <p:spPr>
          <a:xfrm>
            <a:off x="4780915" y="1061720"/>
            <a:ext cx="765175" cy="5480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kumimoji="1" lang="en-US" altLang="zh-CN" sz="2400" b="1" noProof="0">
                <a:solidFill>
                  <a:srgbClr val="0033CC"/>
                </a:solidFill>
                <a:effectLst/>
                <a:sym typeface="+mn-ea"/>
              </a:rPr>
              <a:t>b</a:t>
            </a:r>
            <a:r>
              <a:rPr kumimoji="1" lang="en-US" altLang="zh-CN" sz="2400" b="1" noProof="0">
                <a:solidFill>
                  <a:srgbClr val="0033CC"/>
                </a:solidFill>
                <a:effectLst/>
                <a:latin typeface="宋体" panose="02010600030101010101" pitchFamily="2" charset="-122"/>
                <a:sym typeface="+mn-ea"/>
              </a:rPr>
              <a:t>á</a:t>
            </a:r>
            <a:r>
              <a:rPr kumimoji="1" lang="en-US" altLang="zh-CN" sz="2400" b="1" noProof="0">
                <a:solidFill>
                  <a:srgbClr val="0033CC"/>
                </a:solidFill>
                <a:effectLst/>
                <a:sym typeface="+mn-ea"/>
              </a:rPr>
              <a:t>o</a:t>
            </a:r>
            <a:endParaRPr kumimoji="1" lang="en-US" altLang="zh-CN" sz="2400" b="1" noProof="0" dirty="0">
              <a:solidFill>
                <a:srgbClr val="0033CC"/>
              </a:solidFill>
              <a:effectLst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1271" name="TextBox 4"/>
          <p:cNvSpPr txBox="1"/>
          <p:nvPr/>
        </p:nvSpPr>
        <p:spPr>
          <a:xfrm>
            <a:off x="3165475" y="2246630"/>
            <a:ext cx="765175" cy="5480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huò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1272" name="TextBox 4"/>
          <p:cNvSpPr txBox="1"/>
          <p:nvPr/>
        </p:nvSpPr>
        <p:spPr>
          <a:xfrm>
            <a:off x="5294630" y="3419475"/>
            <a:ext cx="989965" cy="5480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y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nɡ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1273" name="TextBox 4"/>
          <p:cNvSpPr txBox="1"/>
          <p:nvPr/>
        </p:nvSpPr>
        <p:spPr>
          <a:xfrm>
            <a:off x="7994650" y="3419475"/>
            <a:ext cx="859155" cy="5480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rónɡ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1274" name="TextBox 4"/>
          <p:cNvSpPr txBox="1"/>
          <p:nvPr/>
        </p:nvSpPr>
        <p:spPr>
          <a:xfrm>
            <a:off x="6894513" y="4051935"/>
            <a:ext cx="765175" cy="5480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dǐ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1275" name="TextBox 4"/>
          <p:cNvSpPr txBox="1"/>
          <p:nvPr/>
        </p:nvSpPr>
        <p:spPr>
          <a:xfrm>
            <a:off x="6894513" y="412750"/>
            <a:ext cx="987425" cy="5480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wéi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7570788" y="782638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271203" y="1392238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5865813" y="1392238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8604250" y="1392238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3349308" y="1989138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5349558" y="2053273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668973" y="2550795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5917248" y="2551430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760413" y="3171825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2765108" y="3171825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5917248" y="3171825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1689418" y="3802063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4310698" y="3802063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5349558" y="3802063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668973" y="4403725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2765108" y="4403725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5349875" y="4414520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657225" y="741363"/>
            <a:ext cx="8097838" cy="4316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若止印三二本，未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为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简易；若印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数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十百千本，则极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为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神速。常作二铁板，一板印刷，一板已自布字，此印者才毕，则第二板已具，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更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互用之，瞬息可就。每一字皆有数印，如“之”“也”等字，每字有二十余印，以备一板内有重复者。</a:t>
            </a:r>
            <a:endParaRPr kumimoji="0" lang="zh-CN" altLang="en-US" sz="2800" b="1" i="0" u="none" strike="noStrike" kern="1200" cap="none" spc="1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1128713" y="849313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2" name="TextBox 4"/>
          <p:cNvSpPr txBox="1"/>
          <p:nvPr/>
        </p:nvSpPr>
        <p:spPr>
          <a:xfrm>
            <a:off x="4705350" y="500063"/>
            <a:ext cx="765175" cy="5480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wéi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2293" name="TextBox 4"/>
          <p:cNvSpPr txBox="1"/>
          <p:nvPr/>
        </p:nvSpPr>
        <p:spPr>
          <a:xfrm>
            <a:off x="6809105" y="2329180"/>
            <a:ext cx="925195" cy="5480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ɡēnɡ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2294" name="TextBox 4"/>
          <p:cNvSpPr txBox="1"/>
          <p:nvPr/>
        </p:nvSpPr>
        <p:spPr>
          <a:xfrm>
            <a:off x="7827963" y="500063"/>
            <a:ext cx="765175" cy="5480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shù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2295" name="TextBox 4"/>
          <p:cNvSpPr txBox="1"/>
          <p:nvPr/>
        </p:nvSpPr>
        <p:spPr>
          <a:xfrm>
            <a:off x="4191000" y="1131888"/>
            <a:ext cx="765175" cy="5480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wéi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2296" name="TextBox 4"/>
          <p:cNvSpPr txBox="1"/>
          <p:nvPr/>
        </p:nvSpPr>
        <p:spPr>
          <a:xfrm>
            <a:off x="6808788" y="2900363"/>
            <a:ext cx="765175" cy="5480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shù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7364413" y="849313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738563" y="1447800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345363" y="1447800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709863" y="2074863"/>
            <a:ext cx="142875" cy="4953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313363" y="2074863"/>
            <a:ext cx="142875" cy="4953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396038" y="2074863"/>
            <a:ext cx="142875" cy="4953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666875" y="2620963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743325" y="2620963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845175" y="3262313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884988" y="3846513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3227388" y="4465638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flipH="1">
            <a:off x="4812983" y="4465003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320675" y="604838"/>
            <a:ext cx="8564563" cy="4224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不用，则以纸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帖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之，每韵为一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帖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，木格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贮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之。有奇字素无备者，旋刻之，以草火烧，瞬息可成。不以木为之者，木理有疏密，沾水则高下不平，兼与药相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粘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，不可取；不若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燔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土，用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讫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再火令药镕，以手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拂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之，其印自落，殊不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沾</a:t>
            </a:r>
            <a:r>
              <a:rPr kumimoji="0" lang="zh-CN" altLang="en-US" sz="2800" b="1" i="0" u="none" strike="noStrike" kern="1200" cap="none" spc="1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污。</a:t>
            </a:r>
            <a:endParaRPr kumimoji="0" lang="en-US" altLang="zh-CN" sz="2800" b="1" i="0" u="none" strike="noStrike" kern="1200" cap="none" spc="1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2357438" y="711200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6" name="TextBox 4"/>
          <p:cNvSpPr txBox="1"/>
          <p:nvPr/>
        </p:nvSpPr>
        <p:spPr>
          <a:xfrm>
            <a:off x="3321050" y="258763"/>
            <a:ext cx="765175" cy="5480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kumimoji="1" lang="en-US" altLang="zh-CN" sz="2400" b="1" noProof="0">
                <a:solidFill>
                  <a:srgbClr val="0033CC"/>
                </a:solidFill>
                <a:effectLst/>
                <a:cs typeface="Arial" panose="020B0604020202020204" pitchFamily="34" charset="0"/>
                <a:sym typeface="+mn-ea"/>
              </a:rPr>
              <a:t>tiě</a:t>
            </a:r>
            <a:endParaRPr kumimoji="1" lang="en-US" altLang="zh-CN" sz="2400" b="1" noProof="0" dirty="0">
              <a:solidFill>
                <a:srgbClr val="0033CC"/>
              </a:solidFill>
              <a:effectLst/>
              <a:cs typeface="Arial" panose="020B0604020202020204" pitchFamily="34" charset="0"/>
              <a:sym typeface="+mn-ea"/>
            </a:endParaRPr>
          </a:p>
        </p:txBody>
      </p:sp>
      <p:sp>
        <p:nvSpPr>
          <p:cNvPr id="13317" name="TextBox 4"/>
          <p:cNvSpPr txBox="1"/>
          <p:nvPr/>
        </p:nvSpPr>
        <p:spPr>
          <a:xfrm>
            <a:off x="1259205" y="2741930"/>
            <a:ext cx="1016000" cy="5480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zh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ā</a:t>
            </a: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n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3318" name="TextBox 4"/>
          <p:cNvSpPr txBox="1"/>
          <p:nvPr/>
        </p:nvSpPr>
        <p:spPr>
          <a:xfrm>
            <a:off x="735013" y="966788"/>
            <a:ext cx="765175" cy="5480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zhù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3319" name="TextBox 4"/>
          <p:cNvSpPr txBox="1"/>
          <p:nvPr/>
        </p:nvSpPr>
        <p:spPr>
          <a:xfrm>
            <a:off x="5453063" y="2741613"/>
            <a:ext cx="765175" cy="5480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f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n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3320" name="TextBox 4"/>
          <p:cNvSpPr txBox="1"/>
          <p:nvPr/>
        </p:nvSpPr>
        <p:spPr>
          <a:xfrm>
            <a:off x="7554913" y="2741613"/>
            <a:ext cx="765175" cy="5480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qì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3321" name="TextBox 4"/>
          <p:cNvSpPr txBox="1"/>
          <p:nvPr/>
        </p:nvSpPr>
        <p:spPr>
          <a:xfrm>
            <a:off x="3849688" y="3330575"/>
            <a:ext cx="765175" cy="5480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fú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3394075" y="711200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997575" y="711200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57238" y="1346200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932238" y="1346200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085013" y="1901825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323975" y="2486025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440238" y="2486025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8169275" y="2486025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8097838" y="3117850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830263" y="3725863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8575675" y="3725863"/>
            <a:ext cx="142875" cy="496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085330" y="394335"/>
            <a:ext cx="538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en-US" altLang="zh-CN" sz="2400" b="1" noProof="0">
                <a:solidFill>
                  <a:srgbClr val="0033CC"/>
                </a:solidFill>
                <a:effectLst/>
                <a:cs typeface="Arial" panose="020B0604020202020204" pitchFamily="34" charset="0"/>
                <a:sym typeface="+mn-ea"/>
              </a:rPr>
              <a:t>tiè</a:t>
            </a:r>
            <a:endParaRPr kumimoji="1" lang="en-US" altLang="zh-CN" sz="2400" b="1" noProof="0">
              <a:solidFill>
                <a:srgbClr val="0033CC"/>
              </a:solidFill>
              <a:effectLst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735330" y="3954145"/>
            <a:ext cx="1016000" cy="5480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zh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ā</a:t>
            </a:r>
            <a:r>
              <a:rPr lang="en-US" altLang="zh-CN" sz="2400" b="1" dirty="0">
                <a:solidFill>
                  <a:srgbClr val="0000FF"/>
                </a:solidFill>
                <a:cs typeface="Arial" panose="020B0604020202020204" pitchFamily="34" charset="0"/>
              </a:rPr>
              <a:t>n</a:t>
            </a:r>
            <a:endParaRPr lang="en-US" altLang="zh-CN" sz="24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PLACING_PICTURE_USER_VIEWPORT" val="{&quot;height&quot;:6000,&quot;width&quot;:5670}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4335</Words>
  <Application>WPS 演示</Application>
  <PresentationFormat>全屏显示(16:9)</PresentationFormat>
  <Paragraphs>593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楷体</vt:lpstr>
      <vt:lpstr>黑体</vt:lpstr>
      <vt:lpstr>SimSun-ExtB</vt:lpstr>
      <vt:lpstr>方正楷体_GBK</vt:lpstr>
      <vt:lpstr>楷体_GB2312</vt:lpstr>
      <vt:lpstr>新宋体</vt:lpstr>
      <vt:lpstr>Arial Unicode MS</vt:lpstr>
      <vt:lpstr>Calibri</vt:lpstr>
      <vt:lpstr>Wingdings 2</vt:lpstr>
      <vt:lpstr>华文新魏</vt:lpstr>
      <vt:lpstr>华文行楷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dell</cp:lastModifiedBy>
  <cp:revision>4</cp:revision>
  <dcterms:created xsi:type="dcterms:W3CDTF">2022-01-02T07:31:00Z</dcterms:created>
  <dcterms:modified xsi:type="dcterms:W3CDTF">2022-01-20T06:20:55Z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D8EC507BE1224001BBD478A3D24453FB</vt:lpwstr>
  </property>
  <property fmtid="{D5CDD505-2E9C-101B-9397-08002B2CF9AE}" pid="3" name="KSOProductBuildVer">
    <vt:lpwstr>2052-11.1.0.11294</vt:lpwstr>
  </property>
</Properties>
</file>