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7" r:id="rId3"/>
    <p:sldId id="283" r:id="rId4"/>
    <p:sldId id="300" r:id="rId6"/>
    <p:sldId id="260" r:id="rId7"/>
    <p:sldId id="261" r:id="rId8"/>
    <p:sldId id="265" r:id="rId9"/>
    <p:sldId id="266" r:id="rId10"/>
    <p:sldId id="267" r:id="rId11"/>
    <p:sldId id="268" r:id="rId12"/>
    <p:sldId id="269" r:id="rId13"/>
    <p:sldId id="262" r:id="rId14"/>
    <p:sldId id="284" r:id="rId15"/>
    <p:sldId id="285" r:id="rId16"/>
    <p:sldId id="317" r:id="rId17"/>
    <p:sldId id="318" r:id="rId18"/>
    <p:sldId id="320" r:id="rId19"/>
    <p:sldId id="288" r:id="rId20"/>
    <p:sldId id="289" r:id="rId21"/>
    <p:sldId id="270" r:id="rId22"/>
    <p:sldId id="278" r:id="rId23"/>
    <p:sldId id="274" r:id="rId24"/>
    <p:sldId id="276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00"/>
    <a:srgbClr val="CC0000"/>
    <a:srgbClr val="FF3300"/>
    <a:srgbClr val="202020"/>
    <a:srgbClr val="323232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file:///C:\Users\LENOVO\Desktop\2018&#23425;&#27874;&#39640;&#22797;&#20250;&#26696;&#20363;&#65288;&#37073;&#20041;&#24191;&#65289;\2018&#39640;&#32771;&#22797;&#20064;%20&#25991;&#35328;&#25991;&#37096;&#20998;&#25972;&#20307;&#22238;&#39038;.doc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algn="ctr"/>
            <a:r>
              <a:rPr lang="zh-CN" altLang="en-US" sz="6600"/>
              <a:t>让学生来当老师</a:t>
            </a:r>
            <a:endParaRPr lang="zh-CN" altLang="en-US" sz="6600"/>
          </a:p>
          <a:p>
            <a:pPr algn="ctr"/>
            <a:r>
              <a:rPr lang="en-US" altLang="zh-CN" sz="6600"/>
              <a:t>----</a:t>
            </a:r>
            <a:r>
              <a:rPr lang="zh-CN" altLang="en-US" sz="6600"/>
              <a:t>以高考文言文复习为例</a:t>
            </a:r>
            <a:endParaRPr lang="zh-CN" altLang="en-US" sz="6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425" y="109220"/>
            <a:ext cx="1200975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张叔夜字嵇仲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侍中耆孙也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。少喜言兵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荫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为兰州录事参军。州本汉金城郡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地最极边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恃河为固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河冰合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必严兵以备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士不释甲者累月。叔夜曰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此非计也。不求要地守之</a:t>
            </a:r>
            <a:r>
              <a:rPr lang="en-US" altLang="zh-CN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而使敌迫河</a:t>
            </a:r>
            <a:r>
              <a:rPr lang="en-US" altLang="zh-CN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则吾既殆矣。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”有地曰大都者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介五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间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羌人入寇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必先至彼点集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然后议所向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每一至则五路皆竦。叔夜按其形势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攻取之策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讫得之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建为西安州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自是兰无羌患。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靖康改元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金人南下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叔夜再上章乞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骑兵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与诸将并力断其归路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不报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。徙邓州。四道置帅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叔夜领南道都总管。</a:t>
            </a:r>
            <a:r>
              <a:rPr lang="zh-CN" altLang="en-US" sz="2400" b="1" u="wavy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金兵再至钦宗手札趣入卫即自将中军</a:t>
            </a:r>
            <a:r>
              <a:rPr lang="zh-CN" altLang="en-US" sz="2400" b="1" u="wavy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子伯奋将前军仲熊将后军</a:t>
            </a:r>
            <a:r>
              <a:rPr lang="zh-CN" altLang="en-US" sz="2400" b="1" u="wavy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合三万人翌日上道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。至尉氏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与金游兵遇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转战而前。十一月晦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至都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帝御南薰门见之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军容甚整。入对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言贼锋方锐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愿如唐明皇之避禄山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暂诣襄阳以图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幸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雍。帝颔之。加延康殿学士。闰月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帝登城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叔夜陈兵玉津园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铠甲光明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拜舞城下。帝益喜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进资政殿学士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令以兵入城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俄签书枢密院。连四日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与金人大战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斩其金环贵将二人。帝遣使赍蜡书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以褒宠叔夜之事檄告诸道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然迄无赴者。城陷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被创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犹父子力战。车驾再出郊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叔夜因起居叩马而谏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朕为生灵之故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不得不亲往。”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叔夜号恸再拜</a:t>
            </a:r>
            <a:r>
              <a:rPr lang="en-US" altLang="zh-CN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众皆哭。帝回首字之曰</a:t>
            </a:r>
            <a:r>
              <a:rPr lang="en-US" altLang="zh-CN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嵇仲努力</a:t>
            </a:r>
            <a:r>
              <a:rPr lang="en-US" altLang="zh-CN" sz="2400" b="1" u="sng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!”</a:t>
            </a: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金人议立异姓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叔夜谓孙傅曰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今日之事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有死而已。”移书二帅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请立太子以从民望。二帅怒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追赴军中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至则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请如初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遂从以北。道中不食粟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唯时饮汤。既次白沟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驭者曰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过界河矣。”叔夜乃矍然而起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仰天大呼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遂不复语。明日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卒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年六十三。讣闻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赠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开府仪同三司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谥曰忠文。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7630" y="1649730"/>
            <a:ext cx="6488430" cy="144716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zh-CN" altLang="en-US" sz="9600" b="1">
                <a:solidFill>
                  <a:schemeClr val="accent2">
                    <a:lumMod val="50000"/>
                  </a:schemeClr>
                </a:solidFill>
                <a:latin typeface="方正舒体" panose="02010601030101010101" charset="-122"/>
                <a:ea typeface="方正舒体" panose="02010601030101010101" charset="-122"/>
              </a:rPr>
              <a:t>几点说明</a:t>
            </a:r>
            <a:endParaRPr lang="zh-CN" altLang="en-US" sz="9600" b="1">
              <a:solidFill>
                <a:schemeClr val="accent2">
                  <a:lumMod val="50000"/>
                </a:schemeClr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907280" y="3939540"/>
            <a:ext cx="557784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400" y="95885"/>
            <a:ext cx="10515600" cy="1325563"/>
          </a:xfrm>
        </p:spPr>
        <p:txBody>
          <a:bodyPr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一、问题</a:t>
            </a:r>
            <a:r>
              <a:rPr lang="en-US" altLang="zh-CN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VS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任务</a:t>
            </a:r>
            <a:endParaRPr lang="zh-CN" altLang="en-US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5080" y="1539875"/>
            <a:ext cx="12175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79525" y="315785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隶书" panose="02010509060101010101" charset="-122"/>
                <a:ea typeface="隶书" panose="02010509060101010101" charset="-122"/>
              </a:rPr>
              <a:t>问题</a:t>
            </a:r>
            <a:endParaRPr lang="zh-CN" altLang="en-US" sz="36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444115" y="2318385"/>
            <a:ext cx="368300" cy="24403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75915" y="1882775"/>
            <a:ext cx="263271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思考时间很短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缺乏深入交流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答案不够开放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3355" y="325691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隶书" panose="02010509060101010101" charset="-122"/>
                <a:ea typeface="隶书" panose="02010509060101010101" charset="-122"/>
              </a:rPr>
              <a:t>任务</a:t>
            </a:r>
            <a:endParaRPr lang="zh-CN" altLang="en-US" sz="36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7710805" y="2361565"/>
            <a:ext cx="368300" cy="24403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91805" y="1894205"/>
            <a:ext cx="181610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充分交流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以点带面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</a:rPr>
              <a:t>获得自信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6400" y="34925"/>
            <a:ext cx="10515600" cy="1325563"/>
          </a:xfrm>
        </p:spPr>
        <p:txBody>
          <a:bodyPr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小组讨论的形式</a:t>
            </a:r>
            <a:endParaRPr lang="zh-CN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5080" y="1524635"/>
            <a:ext cx="12175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2150110" y="250698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</a:rPr>
              <a:t>传统做法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752600" y="395287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全班讨论一个问题</a:t>
            </a:r>
            <a:endParaRPr lang="zh-CN" altLang="en-US" sz="2800" b="1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14640" y="250698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</a:rPr>
              <a:t>改进做法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503160" y="395287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每组讨论一个问题</a:t>
            </a:r>
            <a:endParaRPr lang="zh-CN" altLang="en-US" sz="2800" b="1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106160" y="1554480"/>
            <a:ext cx="0" cy="531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QQ图片20180319155656"/>
          <p:cNvPicPr>
            <a:picLocks noChangeAspect="1"/>
          </p:cNvPicPr>
          <p:nvPr/>
        </p:nvPicPr>
        <p:blipFill>
          <a:blip r:embed="rId1"/>
          <a:srcRect l="7101" r="991"/>
          <a:stretch>
            <a:fillRect/>
          </a:stretch>
        </p:blipFill>
        <p:spPr>
          <a:xfrm>
            <a:off x="1786255" y="-22860"/>
            <a:ext cx="8482330" cy="6903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QQ图片20180319155706"/>
          <p:cNvPicPr>
            <a:picLocks noChangeAspect="1"/>
          </p:cNvPicPr>
          <p:nvPr>
            <p:ph idx="1"/>
          </p:nvPr>
        </p:nvPicPr>
        <p:blipFill>
          <a:blip r:embed="rId1"/>
          <a:srcRect l="9939" r="994"/>
          <a:stretch>
            <a:fillRect/>
          </a:stretch>
        </p:blipFill>
        <p:spPr>
          <a:xfrm>
            <a:off x="1938020" y="-12065"/>
            <a:ext cx="8194675" cy="6882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QQ图片20180319155718"/>
          <p:cNvPicPr>
            <a:picLocks noChangeAspect="1"/>
          </p:cNvPicPr>
          <p:nvPr/>
        </p:nvPicPr>
        <p:blipFill>
          <a:blip r:embed="rId1"/>
          <a:srcRect l="2162" r="3326"/>
          <a:stretch>
            <a:fillRect/>
          </a:stretch>
        </p:blipFill>
        <p:spPr>
          <a:xfrm>
            <a:off x="1671955" y="-5715"/>
            <a:ext cx="8660130" cy="6853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6400" y="95885"/>
            <a:ext cx="10515600" cy="1325563"/>
          </a:xfrm>
        </p:spPr>
        <p:txBody>
          <a:bodyPr/>
          <a:p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三、</a:t>
            </a:r>
            <a:r>
              <a:rPr 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学生当好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老师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的前提</a:t>
            </a:r>
            <a:endParaRPr lang="zh-CN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5080" y="1539875"/>
            <a:ext cx="12175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82600" y="1838960"/>
            <a:ext cx="52330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</a:rPr>
              <a:t>老师做必要的铺垫和引导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8120" y="1838960"/>
            <a:ext cx="52330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</a:rPr>
              <a:t>讲深讲透知识点和能力点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2520" y="2819400"/>
            <a:ext cx="1203960" cy="706755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dashDot"/>
          </a:ln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举例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15240" y="2672715"/>
            <a:ext cx="12175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61160" y="3884930"/>
            <a:ext cx="752856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en-US" altLang="zh-CN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en-US" altLang="zh-CN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的取消句子独立性用法解析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2640" y="4839335"/>
            <a:ext cx="70694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en-US" altLang="zh-CN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而</a:t>
            </a:r>
            <a:r>
              <a:rPr lang="en-US" altLang="zh-CN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表承接和表修饰如何区分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19400" y="583501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endParaRPr 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3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0680" y="1748155"/>
            <a:ext cx="10515600" cy="4474845"/>
          </a:xfrm>
        </p:spPr>
        <p:txBody>
          <a:bodyPr/>
          <a:p>
            <a:pPr marL="0" indent="0">
              <a:buNone/>
            </a:pPr>
            <a:r>
              <a:rPr lang="zh-CN" altLang="en-US" sz="9600" b="1">
                <a:solidFill>
                  <a:schemeClr val="accent2">
                    <a:lumMod val="50000"/>
                  </a:schemeClr>
                </a:solidFill>
                <a:latin typeface="方正舒体" panose="02010601030101010101" charset="-122"/>
                <a:ea typeface="方正舒体" panose="02010601030101010101" charset="-122"/>
              </a:rPr>
              <a:t>“题外”随感</a:t>
            </a:r>
            <a:endParaRPr lang="zh-CN" altLang="en-US" sz="9600" b="1">
              <a:solidFill>
                <a:schemeClr val="accent2">
                  <a:lumMod val="50000"/>
                </a:schemeClr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450080" y="4091940"/>
            <a:ext cx="6202680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487680" y="117856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6560" y="434340"/>
            <a:ext cx="756031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一、学考高考分工  避免翻炒剩饭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2760" y="113792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$4IOS1TXB[O5FSI{6N%V7O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426845"/>
            <a:ext cx="5224780" cy="4668520"/>
          </a:xfrm>
          <a:prstGeom prst="rect">
            <a:avLst/>
          </a:prstGeom>
        </p:spPr>
      </p:pic>
      <p:pic>
        <p:nvPicPr>
          <p:cNvPr id="7" name="图片 6" descr="XR_5]KIMB6S()G[F}M3B2B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735" y="1409065"/>
            <a:ext cx="5706745" cy="4716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40155" y="621284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浙江语文高考说明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1875" y="619760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学业书评考试标准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340" y="248285"/>
            <a:ext cx="5694680" cy="922020"/>
          </a:xfrm>
          <a:prstGeom prst="rect">
            <a:avLst/>
          </a:prstGeom>
          <a:noFill/>
          <a:ln>
            <a:solidFill>
              <a:schemeClr val="accent2"/>
            </a:solidFill>
            <a:prstDash val="dashDot"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复习课的基本样态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7820" y="2526665"/>
            <a:ext cx="871855" cy="38766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练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4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讲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628900" y="2791460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613660" y="5633720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05555" y="2526665"/>
            <a:ext cx="296989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《语文复习课中的“练”》</a:t>
            </a:r>
            <a:endParaRPr lang="zh-CN" altLang="en-US" sz="3600" b="1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 褚树荣 老 师 ）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7034530" y="1374775"/>
            <a:ext cx="412115" cy="3701415"/>
          </a:xfrm>
          <a:prstGeom prst="leftBrace">
            <a:avLst>
              <a:gd name="adj1" fmla="val 8333"/>
              <a:gd name="adj2" fmla="val 49479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566660" y="1236980"/>
            <a:ext cx="26720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练习形式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练习类型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练习度量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练习媒介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练习参与度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练习改善型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讲练一致性</a:t>
            </a:r>
            <a:endParaRPr lang="zh-CN" altLang="en-US" sz="3200">
              <a:solidFill>
                <a:srgbClr val="990000"/>
              </a:solidFill>
            </a:endParaRPr>
          </a:p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3200">
                <a:solidFill>
                  <a:srgbClr val="990000"/>
                </a:solidFill>
              </a:rPr>
              <a:t>练习创新性</a:t>
            </a:r>
            <a:endParaRPr lang="zh-CN" altLang="en-US" sz="3200">
              <a:solidFill>
                <a:srgbClr val="99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00500" y="5626100"/>
            <a:ext cx="43211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谁来讲？    怎么讲？</a:t>
            </a:r>
            <a:r>
              <a:rPr lang="zh-CN" altLang="en-US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5150" y="1228725"/>
            <a:ext cx="57257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5150" y="1266825"/>
            <a:ext cx="57257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8" grpId="0"/>
      <p:bldP spid="9" grpId="0" bldLvl="0" animBg="1"/>
      <p:bldP spid="7" grpId="0" bldLvl="0" animBg="1"/>
      <p:bldP spid="11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487680" y="117856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6560" y="434340"/>
            <a:ext cx="756031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一、学考高考分工  避免翻炒剩饭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2760" y="113792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965960" y="1684020"/>
            <a:ext cx="60121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chemeClr val="accent2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学考           高考</a:t>
            </a:r>
            <a:endParaRPr lang="zh-CN" altLang="en-US" sz="4800" b="1">
              <a:solidFill>
                <a:schemeClr val="accent2">
                  <a:lumMod val="50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5920" y="2724150"/>
            <a:ext cx="66808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</a:rPr>
              <a:t>基础问题 </a:t>
            </a:r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4000" b="1"/>
              <a:t>                </a:t>
            </a:r>
            <a:r>
              <a:rPr lang="zh-CN" altLang="en-US" sz="4000" b="1">
                <a:solidFill>
                  <a:srgbClr val="990000"/>
                </a:solidFill>
              </a:rPr>
              <a:t>   选点突破</a:t>
            </a:r>
            <a:endParaRPr lang="zh-CN" altLang="en-US" sz="4000" b="1"/>
          </a:p>
        </p:txBody>
      </p:sp>
      <p:sp>
        <p:nvSpPr>
          <p:cNvPr id="11" name="文本框 10"/>
          <p:cNvSpPr txBox="1"/>
          <p:nvPr/>
        </p:nvSpPr>
        <p:spPr>
          <a:xfrm>
            <a:off x="1654810" y="3848100"/>
            <a:ext cx="6680835" cy="9836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</a:rPr>
              <a:t>量的积累                    </a:t>
            </a:r>
            <a:r>
              <a:rPr lang="zh-CN" altLang="en-US" sz="4000" b="1">
                <a:solidFill>
                  <a:srgbClr val="990000"/>
                </a:solidFill>
              </a:rPr>
              <a:t> 深度开掘</a:t>
            </a:r>
            <a:endParaRPr lang="zh-CN" altLang="en-US" sz="4000" b="1">
              <a:solidFill>
                <a:srgbClr val="990000"/>
              </a:solidFill>
            </a:endParaRPr>
          </a:p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61160" y="4925060"/>
            <a:ext cx="6680835" cy="9836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</a:rPr>
              <a:t>知识传授                     </a:t>
            </a:r>
            <a:r>
              <a:rPr lang="zh-CN" altLang="en-US" sz="4000" b="1">
                <a:solidFill>
                  <a:srgbClr val="990000"/>
                </a:solidFill>
              </a:rPr>
              <a:t>能力培养</a:t>
            </a:r>
            <a:endParaRPr lang="zh-CN" altLang="en-US" sz="4000" b="1">
              <a:solidFill>
                <a:srgbClr val="99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487680" y="117856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6560" y="434340"/>
            <a:ext cx="756031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二、精选阅读材料  注重德育渗透</a:t>
            </a:r>
            <a:endParaRPr lang="zh-CN" altLang="en-US" sz="40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2760" y="1137920"/>
            <a:ext cx="7345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2480" y="1503045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翻译、断句材料</a:t>
            </a:r>
            <a:endParaRPr lang="en-US" altLang="zh-CN" sz="4000"/>
          </a:p>
        </p:txBody>
      </p:sp>
      <p:sp>
        <p:nvSpPr>
          <p:cNvPr id="6" name="文本框 5"/>
          <p:cNvSpPr txBox="1"/>
          <p:nvPr/>
        </p:nvSpPr>
        <p:spPr>
          <a:xfrm>
            <a:off x="792480" y="2339340"/>
            <a:ext cx="4427220" cy="47999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范仲淹刻苦读书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陈蕃胸怀大志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画家赵广刚直不屈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顾炎武手不释卷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"/>
            </a:pP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 descr="9B492D476EBBE7DE92F978CF64BAD4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1668780"/>
            <a:ext cx="6839585" cy="4568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YQX@42}]P3JT65HMN%3DXY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0" y="371475"/>
            <a:ext cx="5902960" cy="1732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49855" y="5410200"/>
            <a:ext cx="2948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 spc="190">
                <a:solidFill>
                  <a:schemeClr val="accent2">
                    <a:lumMod val="75000"/>
                  </a:schemeClr>
                </a:solidFill>
                <a:uFillTx/>
                <a:latin typeface="隶书" panose="02010509060101010101" charset="-122"/>
                <a:ea typeface="隶书" panose="02010509060101010101" charset="-122"/>
                <a:sym typeface="+mn-ea"/>
              </a:rPr>
              <a:t>QQ</a:t>
            </a:r>
            <a:r>
              <a:rPr lang="zh-CN" altLang="en-US" sz="2800" b="1" spc="190">
                <a:solidFill>
                  <a:schemeClr val="accent2">
                    <a:lumMod val="75000"/>
                  </a:schemeClr>
                </a:solidFill>
                <a:uFillTx/>
                <a:latin typeface="隶书" panose="02010509060101010101" charset="-122"/>
                <a:ea typeface="隶书" panose="02010509060101010101" charset="-122"/>
                <a:sym typeface="+mn-ea"/>
              </a:rPr>
              <a:t>群</a:t>
            </a:r>
            <a:r>
              <a:rPr lang="zh-CN" altLang="en-US" sz="2800" spc="19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accent5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229077169</a:t>
            </a:r>
            <a:r>
              <a:rPr lang="zh-CN" altLang="en-US" sz="2800">
                <a:solidFill>
                  <a:schemeClr val="accent5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 </a:t>
            </a:r>
            <a:r>
              <a:rPr lang="zh-CN" altLang="en-US" sz="28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     </a:t>
            </a:r>
            <a:endParaRPr lang="en-US" altLang="zh-CN" sz="2800" b="1">
              <a:solidFill>
                <a:schemeClr val="accent5">
                  <a:lumMod val="50000"/>
                </a:schemeClr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pic>
        <p:nvPicPr>
          <p:cNvPr id="5" name="图片 4" descr="QQ图片201803191639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580" y="2597785"/>
            <a:ext cx="2735580" cy="27355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21865" y="2613660"/>
            <a:ext cx="582930" cy="2764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6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宁波高中语文教师</a:t>
            </a:r>
            <a:endParaRPr lang="zh-CN" altLang="en-US" sz="26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55690" y="2585085"/>
            <a:ext cx="582930" cy="27482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6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语文树工作室微信</a:t>
            </a:r>
            <a:endParaRPr lang="zh-CN" altLang="en-US" sz="26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2875" y="5363845"/>
            <a:ext cx="3502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公众号</a:t>
            </a:r>
            <a:r>
              <a:rPr lang="zh-CN" altLang="en-US" sz="3200">
                <a:solidFill>
                  <a:srgbClr val="99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accent5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ywsgzs</a:t>
            </a:r>
            <a:endParaRPr lang="en-US" altLang="zh-CN" sz="3200" b="1">
              <a:solidFill>
                <a:schemeClr val="accent5">
                  <a:lumMod val="50000"/>
                </a:schemeClr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89320" y="2613660"/>
            <a:ext cx="0" cy="274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QQ图片20170825054714"/>
          <p:cNvPicPr>
            <a:picLocks noChangeAspect="1"/>
          </p:cNvPicPr>
          <p:nvPr/>
        </p:nvPicPr>
        <p:blipFill>
          <a:blip r:embed="rId3"/>
          <a:srcRect l="1653" t="1653" r="2217" b="2204"/>
          <a:stretch>
            <a:fillRect/>
          </a:stretch>
        </p:blipFill>
        <p:spPr>
          <a:xfrm>
            <a:off x="6769735" y="2597785"/>
            <a:ext cx="2734310" cy="2735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06240" y="2324100"/>
            <a:ext cx="11010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00B050"/>
                </a:solidFill>
              </a:rPr>
              <a:t>师</a:t>
            </a:r>
            <a:endParaRPr lang="zh-CN" altLang="en-US" sz="7200" b="1">
              <a:solidFill>
                <a:srgbClr val="00B05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2480" y="3945890"/>
            <a:ext cx="11010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00B050"/>
                </a:solidFill>
              </a:rPr>
              <a:t>生</a:t>
            </a:r>
            <a:endParaRPr lang="zh-CN" altLang="en-US" sz="7200" b="1">
              <a:solidFill>
                <a:srgbClr val="00B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2480" y="805180"/>
            <a:ext cx="11010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>
                <a:solidFill>
                  <a:srgbClr val="00B050"/>
                </a:solidFill>
              </a:rPr>
              <a:t>生</a:t>
            </a:r>
            <a:endParaRPr lang="zh-CN" altLang="en-US" sz="7200" b="1">
              <a:solidFill>
                <a:srgbClr val="00B05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5166360" y="1638300"/>
            <a:ext cx="2108200" cy="1264920"/>
          </a:xfrm>
          <a:prstGeom prst="straightConnector1">
            <a:avLst/>
          </a:prstGeom>
          <a:ln w="762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5166360" y="3025140"/>
            <a:ext cx="2118360" cy="1417320"/>
          </a:xfrm>
          <a:prstGeom prst="straightConnector1">
            <a:avLst/>
          </a:prstGeom>
          <a:ln w="762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7498080" y="1897380"/>
            <a:ext cx="30480" cy="2286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7802880" y="1805940"/>
            <a:ext cx="15240" cy="2301240"/>
          </a:xfrm>
          <a:prstGeom prst="straightConnector1">
            <a:avLst/>
          </a:prstGeom>
          <a:ln w="28575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5471160" y="1805940"/>
            <a:ext cx="2026920" cy="121666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5562600" y="3025140"/>
            <a:ext cx="1874520" cy="115824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099560" y="5417820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>
                <a:solidFill>
                  <a:srgbClr val="CC0000"/>
                </a:solidFill>
                <a:latin typeface="隶书" panose="02010509060101010101" charset="-122"/>
                <a:ea typeface="隶书" panose="02010509060101010101" charset="-122"/>
              </a:rPr>
              <a:t>课堂多维互动</a:t>
            </a:r>
            <a:endParaRPr lang="zh-CN" altLang="en-US" sz="6000" b="1">
              <a:solidFill>
                <a:srgbClr val="CC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76625" y="2005965"/>
            <a:ext cx="3039110" cy="799465"/>
          </a:xfrm>
        </p:spPr>
        <p:txBody>
          <a:bodyPr>
            <a:noAutofit/>
          </a:bodyPr>
          <a:p>
            <a:r>
              <a:rPr lang="zh-CN" altLang="en-US" sz="5400" b="1">
                <a:solidFill>
                  <a:srgbClr val="002060"/>
                </a:solidFill>
                <a:latin typeface="隶书" panose="02010509060101010101" charset="-122"/>
                <a:ea typeface="隶书" panose="02010509060101010101" charset="-122"/>
              </a:rPr>
              <a:t>流程安排：</a:t>
            </a:r>
            <a:endParaRPr lang="zh-CN" altLang="en-US" sz="5400" b="1">
              <a:solidFill>
                <a:srgbClr val="00206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5990" y="712470"/>
            <a:ext cx="3039745" cy="881380"/>
          </a:xfr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b" anchorCtr="0">
            <a:noAutofit/>
          </a:bodyPr>
          <a:p>
            <a:pPr marL="0" lvl="0" algn="l">
              <a:lnSpc>
                <a:spcPct val="90000"/>
              </a:lnSpc>
              <a:buNone/>
            </a:pPr>
            <a:r>
              <a:rPr lang="zh-CN" altLang="en-US" sz="5400" b="1"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  <a:cs typeface="+mj-cs"/>
                <a:sym typeface="+mn-ea"/>
              </a:rPr>
              <a:t>基本思路：</a:t>
            </a:r>
            <a:endParaRPr lang="zh-CN" altLang="en-US" sz="5400" b="1">
              <a:solidFill>
                <a:srgbClr val="002060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825" y="947420"/>
            <a:ext cx="2710815" cy="64516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理论 + 实践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78980" y="2073275"/>
            <a:ext cx="3246120" cy="7067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自我梳理学案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0885" y="3173730"/>
            <a:ext cx="3246120" cy="7067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分组讨论交流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68185" y="4298950"/>
            <a:ext cx="3246120" cy="7067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小组代表发言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7710" y="5409565"/>
            <a:ext cx="3246120" cy="70675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老师评价补充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8503920" y="2811780"/>
            <a:ext cx="485775" cy="36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8503920" y="3921760"/>
            <a:ext cx="485775" cy="36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8503920" y="5036185"/>
            <a:ext cx="485775" cy="36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7160" y="1165860"/>
            <a:ext cx="1936750" cy="49142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6000">
                <a:solidFill>
                  <a:schemeClr val="accent6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教学案例</a:t>
            </a:r>
            <a:endParaRPr lang="zh-CN" altLang="en-US" sz="6000">
              <a:solidFill>
                <a:schemeClr val="accent6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l"/>
            <a:r>
              <a:rPr lang="zh-CN" altLang="en-US" sz="54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文言文整体巩固</a:t>
            </a:r>
            <a:endParaRPr lang="zh-CN" altLang="en-US" sz="5400" b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240280" y="7620"/>
            <a:ext cx="0" cy="6842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0" y="876300"/>
            <a:ext cx="2255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棱台 15">
            <a:hlinkClick r:id="rId1" action="ppaction://hlinkfile"/>
          </p:cNvPr>
          <p:cNvSpPr/>
          <p:nvPr/>
        </p:nvSpPr>
        <p:spPr>
          <a:xfrm>
            <a:off x="9829800" y="1012825"/>
            <a:ext cx="527685" cy="474980"/>
          </a:xfrm>
          <a:prstGeom prst="beve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animBg="1"/>
      <p:bldP spid="5" grpId="0" bldLvl="0" animBg="1"/>
      <p:bldP spid="9" grpId="0" bldLvl="0" animBg="1"/>
      <p:bldP spid="6" grpId="0" bldLvl="0" animBg="1"/>
      <p:bldP spid="11" grpId="0" bldLvl="0" animBg="1"/>
      <p:bldP spid="7" grpId="0" bldLvl="0" animBg="1"/>
      <p:bldP spid="12" grpId="0" bldLvl="0" animBg="1"/>
      <p:bldP spid="8" grpId="0" bldLvl="0" animBg="1"/>
      <p:bldP spid="3" grpId="0" animBg="1" uiExpand="1" build="p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108585"/>
            <a:ext cx="10515600" cy="1325563"/>
          </a:xfrm>
        </p:spPr>
        <p:txBody>
          <a:bodyPr/>
          <a:p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学生发言内容摘要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485" y="1702435"/>
            <a:ext cx="11869420" cy="338328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实词题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（张榆晗同学）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+mn-ea"/>
                <a:ea typeface="+mn-ea"/>
              </a:rPr>
              <a:t> 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①关注词语古义和今义的区别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   ②根据句子结构考察词性是否错位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   ③看看是不是存在通假的现象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   ④确定选项后把相关解释带入原句大致翻译一下，看是否通顺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8960" y="13817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960" y="142240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108585"/>
            <a:ext cx="10515600" cy="1325563"/>
          </a:xfrm>
        </p:spPr>
        <p:txBody>
          <a:bodyPr/>
          <a:p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学生发言内容摘要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585" y="1702435"/>
            <a:ext cx="11869420" cy="50018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虚词题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（施天瀚同学）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ym typeface="+mn-ea"/>
              </a:rPr>
              <a:t>     </a:t>
            </a:r>
            <a:r>
              <a:rPr lang="zh-CN" altLang="en-US" sz="3200" b="1">
                <a:sym typeface="+mn-ea"/>
              </a:rPr>
              <a:t>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①注意某些虚词用法上的细微差异，如“与”（和）“以”  （因为）做介词和连词该怎样区分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②理解虚词某些用法的本质，以不变应万变，如““而”什么时候表承接什么时候表修饰等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③牢记课本中一些虚词特殊含义的典型用例，如“则”表转折、“斯”表顺承等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8960" y="13817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960" y="14071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108585"/>
            <a:ext cx="10515600" cy="1325563"/>
          </a:xfrm>
        </p:spPr>
        <p:txBody>
          <a:bodyPr/>
          <a:p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学生发言内容摘要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5585" y="1702435"/>
            <a:ext cx="11869420" cy="50018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概括题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（陆璐彬同学）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①将选项与原文内容进行仔细比对，一般来说，四个选项的出题顺序跟文章的行文顺序是一致的，记住这条规律可以帮助我们快速找到原文对应的部分。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②比对时要注意是不是存在古文第一题那样的实词翻译问题，是不是存在张冠李戴、时间错位、无中生有和强加因果等问题。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8960" y="13817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960" y="142240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108585"/>
            <a:ext cx="10515600" cy="1325563"/>
          </a:xfrm>
        </p:spPr>
        <p:txBody>
          <a:bodyPr/>
          <a:p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学生发言内容摘要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090" y="1664335"/>
            <a:ext cx="11869420" cy="50018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翻译题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（乐佳尔同学）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①动笔之前通读一遍，看看句中是否有难解词语、特殊句式，先解决这些问题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②翻译时专有名词如人名、地点、年号等要保留，单音节词一般要换成双音节词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③对于使用修辞手法、很难直译的句子，为了确保通顺，要在不改变意思的前提下灵活处理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8960" y="13817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960" y="142240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108585"/>
            <a:ext cx="10515600" cy="1325563"/>
          </a:xfrm>
        </p:spPr>
        <p:txBody>
          <a:bodyPr/>
          <a:p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学生发言内容摘要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090" y="1664335"/>
            <a:ext cx="11869420" cy="500189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断句题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（李紫薇同学）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①熟记经常作为句首发语词和句末语气词的虚词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②关注提示对话的词语，如“云”“曰”等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③结合古文特点断句，注意整句表达、顶针修辞和总分结构等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  <a:sym typeface="+mn-ea"/>
              </a:rPr>
              <a:t>   ④这道题3分，一般要断6处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+mn-ea"/>
              <a:ea typeface="+mn-ea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8960" y="138176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8960" y="1422400"/>
            <a:ext cx="5409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WPS 演示</Application>
  <PresentationFormat>宽屏</PresentationFormat>
  <Paragraphs>173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 Light</vt:lpstr>
      <vt:lpstr>微软雅黑</vt:lpstr>
      <vt:lpstr>黑体</vt:lpstr>
      <vt:lpstr>Wingdings</vt:lpstr>
      <vt:lpstr>隶书</vt:lpstr>
      <vt:lpstr>楷体</vt:lpstr>
      <vt:lpstr>华文行楷</vt:lpstr>
      <vt:lpstr>Arial Unicode MS</vt:lpstr>
      <vt:lpstr>Calibri</vt:lpstr>
      <vt:lpstr>方正舒体</vt:lpstr>
      <vt:lpstr>Office 主题</vt:lpstr>
      <vt:lpstr>PowerPoint 演示文稿</vt:lpstr>
      <vt:lpstr>PowerPoint 演示文稿</vt:lpstr>
      <vt:lpstr>PowerPoint 演示文稿</vt:lpstr>
      <vt:lpstr>流程安排：</vt:lpstr>
      <vt:lpstr>学生发言内容摘要</vt:lpstr>
      <vt:lpstr>学生发言内容摘要</vt:lpstr>
      <vt:lpstr>学生发言内容摘要</vt:lpstr>
      <vt:lpstr>学生发言内容摘要</vt:lpstr>
      <vt:lpstr>学生发言内容摘要</vt:lpstr>
      <vt:lpstr>PowerPoint 演示文稿</vt:lpstr>
      <vt:lpstr>PowerPoint 演示文稿</vt:lpstr>
      <vt:lpstr>一、问题VS任务</vt:lpstr>
      <vt:lpstr>二、小组讨论的形式</vt:lpstr>
      <vt:lpstr>PowerPoint 演示文稿</vt:lpstr>
      <vt:lpstr>PowerPoint 演示文稿</vt:lpstr>
      <vt:lpstr>PowerPoint 演示文稿</vt:lpstr>
      <vt:lpstr>三、学生当好“老师”的前提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0</cp:lastModifiedBy>
  <cp:revision>206</cp:revision>
  <dcterms:created xsi:type="dcterms:W3CDTF">2017-08-03T09:01:00Z</dcterms:created>
  <dcterms:modified xsi:type="dcterms:W3CDTF">2018-09-06T02:00:31Z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