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294" r:id="rId5"/>
    <p:sldId id="295" r:id="rId6"/>
    <p:sldId id="296" r:id="rId7"/>
    <p:sldId id="297" r:id="rId8"/>
    <p:sldId id="259" r:id="rId9"/>
    <p:sldId id="260" r:id="rId10"/>
    <p:sldId id="261" r:id="rId11"/>
    <p:sldId id="263" r:id="rId12"/>
    <p:sldId id="264" r:id="rId13"/>
    <p:sldId id="274" r:id="rId14"/>
    <p:sldId id="268" r:id="rId15"/>
    <p:sldId id="265" r:id="rId16"/>
    <p:sldId id="267" r:id="rId17"/>
    <p:sldId id="269" r:id="rId18"/>
    <p:sldId id="270" r:id="rId19"/>
    <p:sldId id="271" r:id="rId20"/>
    <p:sldId id="272" r:id="rId21"/>
    <p:sldId id="273" r:id="rId22"/>
    <p:sldId id="275" r:id="rId23"/>
    <p:sldId id="276" r:id="rId24"/>
    <p:sldId id="280" r:id="rId25"/>
    <p:sldId id="277" r:id="rId26"/>
    <p:sldId id="278" r:id="rId27"/>
    <p:sldId id="279" r:id="rId28"/>
    <p:sldId id="281" r:id="rId29"/>
    <p:sldId id="282" r:id="rId30"/>
    <p:sldId id="283" r:id="rId31"/>
    <p:sldId id="284" r:id="rId32"/>
    <p:sldId id="285" r:id="rId33"/>
    <p:sldId id="298"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74" d="100"/>
          <a:sy n="74" d="100"/>
        </p:scale>
        <p:origin x="96" y="144"/>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117.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7778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86050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12799347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392158792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124626109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105510421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02" name="幻灯片图像占位符 1"/>
          <p:cNvSpPr>
            <a:spLocks noGrp="1" noRot="1" noChangeAspect="1"/>
          </p:cNvSpPr>
          <p:nvPr>
            <p:ph type="sldImg"/>
          </p:nvPr>
        </p:nvSpPr>
        <p:spPr>
          <a:xfrm>
            <a:off x="685800" y="1143000"/>
            <a:ext cx="5486400" cy="3086100"/>
          </a:xfrm>
        </p:spPr>
      </p:sp>
      <p:sp>
        <p:nvSpPr>
          <p:cNvPr id="51203" name="文本占位符 2"/>
          <p:cNvSpPr>
            <a:spLocks noGrp="1"/>
          </p:cNvSpPr>
          <p:nvPr>
            <p:ph type="body" idx="1"/>
          </p:nvPr>
        </p:nvSpPr>
        <p:spPr/>
        <p:txBody>
          <a:bodyPr anchor="ctr" anchorCtr="0"/>
          <a:lstStyle/>
          <a:p>
            <a:pPr marL="0" lvl="0" indent="0" algn="l" defTabSz="914400" rtl="0" eaLnBrk="1" fontAlgn="base" hangingPunct="1">
              <a:lnSpc>
                <a:spcPct val="100000"/>
              </a:lnSpc>
              <a:spcBef>
                <a:spcPct val="30000"/>
              </a:spcBef>
              <a:spcAft>
                <a:spcPct val="0"/>
              </a:spcAft>
              <a:buClrTx/>
              <a:buSzTx/>
              <a:buFontTx/>
              <a:buNone/>
            </a:pPr>
            <a:endParaRPr lang="zh-CN" altLang="en-US" sz="1200" u="none" baseline="0">
              <a:solidFill>
                <a:srgbClr val="000000"/>
              </a:solidFill>
              <a:latin typeface="Arial"/>
              <a:ea typeface="宋体" panose="02010600030101010101" pitchFamily="2" charset="-122"/>
            </a:endParaRPr>
          </a:p>
        </p:txBody>
      </p:sp>
    </p:spTree>
    <p:extLst>
      <p:ext uri="{BB962C8B-B14F-4D97-AF65-F5344CB8AC3E}">
        <p14:creationId xmlns:p14="http://schemas.microsoft.com/office/powerpoint/2010/main" val="375937874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bg>
      <p:bgPr>
        <a:solidFill>
          <a:schemeClr val="bg1"/>
        </a:solidFill>
        <a:effectLst/>
      </p:bgPr>
    </p:bg>
    <p:spTree>
      <p:nvGrpSpPr>
        <p:cNvPr id="1" name=""/>
        <p:cNvGrpSpPr/>
        <p:nvPr/>
      </p:nvGrpSpPr>
      <p:grpSpPr>
        <a:xfrm>
          <a:off x="0" y="0"/>
          <a:ext cx="0" cy="0"/>
        </a:xfrm>
      </p:grpSpPr>
      <p:pic>
        <p:nvPicPr>
          <p:cNvPr id="14338" name="图片 5" descr="生物封面内页（无框）"/>
          <p:cNvPicPr>
            <a:picLocks noChangeAspect="1"/>
          </p:cNvPicPr>
          <p:nvPr/>
        </p:nvPicPr>
        <p:blipFill>
          <a:blip r:embed="rId1"/>
          <a:stretch>
            <a:fillRect/>
          </a:stretch>
        </p:blipFill>
        <p:spPr>
          <a:xfrm>
            <a:off x="-1587" y="-7937"/>
            <a:ext cx="12201208" cy="6864350"/>
          </a:xfrm>
          <a:prstGeom prst="rect">
            <a:avLst/>
          </a:prstGeom>
          <a:noFill/>
          <a:ln w="9525">
            <a:noFill/>
          </a:ln>
        </p:spPr>
      </p:pic>
      <p:pic>
        <p:nvPicPr>
          <p:cNvPr id="14339" name="图片 2"/>
          <p:cNvPicPr>
            <a:picLocks noChangeAspect="1"/>
          </p:cNvPicPr>
          <p:nvPr/>
        </p:nvPicPr>
        <p:blipFill>
          <a:blip r:embed="rId2"/>
          <a:stretch>
            <a:fillRect/>
          </a:stretch>
        </p:blipFill>
        <p:spPr>
          <a:xfrm>
            <a:off x="1588" y="1588"/>
            <a:ext cx="12190095" cy="6858000"/>
          </a:xfrm>
          <a:prstGeom prst="rect">
            <a:avLst/>
          </a:prstGeom>
          <a:noFill/>
          <a:ln w="9525">
            <a:noFill/>
          </a:ln>
        </p:spPr>
      </p:pic>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2022/2/10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2022/2/10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2022/2/10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2022/2/10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102.xml" /><Relationship Id="rId2" Type="http://schemas.openxmlformats.org/officeDocument/2006/relationships/slideLayout" Target="../slideLayouts/slideLayout14.xml" /><Relationship Id="rId20" Type="http://schemas.openxmlformats.org/officeDocument/2006/relationships/tags" Target="../tags/tag103.xml" /><Relationship Id="rId21" Type="http://schemas.openxmlformats.org/officeDocument/2006/relationships/tags" Target="../tags/tag104.xml" /><Relationship Id="rId22" Type="http://schemas.openxmlformats.org/officeDocument/2006/relationships/tags" Target="../tags/tag105.xml" /><Relationship Id="rId23" Type="http://schemas.openxmlformats.org/officeDocument/2006/relationships/tags" Target="../tags/tag106.xml" /><Relationship Id="rId24" Type="http://schemas.openxmlformats.org/officeDocument/2006/relationships/tags" Target="../tags/tag107.xml" /><Relationship Id="rId25"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2022/2/10</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1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3" name="TextBox 5"/>
          <p:cNvSpPr/>
          <p:nvPr/>
        </p:nvSpPr>
        <p:spPr>
          <a:xfrm>
            <a:off x="2135505" y="764540"/>
            <a:ext cx="7454900" cy="1198880"/>
          </a:xfrm>
          <a:prstGeom prst="rect">
            <a:avLst/>
          </a:prstGeom>
          <a:noFill/>
          <a:ln w="9525">
            <a:noFill/>
          </a:ln>
        </p:spPr>
        <p:txBody>
          <a:bodyPr wrap="square">
            <a:spAutoFit/>
          </a:bodyPr>
          <a:lstStyle/>
          <a:p>
            <a:pPr algn="ctr">
              <a:buNone/>
            </a:pPr>
            <a:r>
              <a:rPr lang="zh-CN" altLang="en-US" sz="7200">
                <a:solidFill>
                  <a:srgbClr val="360000"/>
                </a:solidFill>
                <a:latin typeface="黑体" panose="02010609060101010101" charset="-122"/>
                <a:ea typeface="黑体" panose="02010609060101010101" charset="-122"/>
              </a:rPr>
              <a:t>自然选择的证明</a:t>
            </a:r>
          </a:p>
        </p:txBody>
      </p:sp>
      <p:pic>
        <p:nvPicPr>
          <p:cNvPr id="16386" name="图片 336899"/>
          <p:cNvPicPr>
            <a:picLocks noChangeAspect="1"/>
          </p:cNvPicPr>
          <p:nvPr/>
        </p:nvPicPr>
        <p:blipFill>
          <a:blip r:embed="rId2"/>
          <a:stretch>
            <a:fillRect/>
          </a:stretch>
        </p:blipFill>
        <p:spPr>
          <a:xfrm>
            <a:off x="-168910" y="2204720"/>
            <a:ext cx="4037013" cy="960438"/>
          </a:xfrm>
          <a:prstGeom prst="rect">
            <a:avLst/>
          </a:prstGeom>
          <a:noFill/>
          <a:ln w="9525">
            <a:noFill/>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46" r="4646"/>
          <a:stretch>
            <a:fillRect/>
          </a:stretch>
        </p:blipFill>
        <p:spPr>
          <a:xfrm>
            <a:off x="4172585" y="1725295"/>
            <a:ext cx="3846195" cy="4163695"/>
          </a:xfrm>
          <a:prstGeom prst="rect">
            <a:avLst/>
          </a:prstGeom>
          <a:ln w="88900" cap="sq" cmpd="thickThin">
            <a:solidFill>
              <a:srgbClr val="000000"/>
            </a:solidFill>
            <a:prstDash val="solid"/>
            <a:miter lim="800000"/>
          </a:ln>
          <a:effectLst>
            <a:innerShdw blurRad="76200">
              <a:srgbClr val="000000"/>
            </a:innerShdw>
          </a:effectLst>
        </p:spPr>
      </p:pic>
      <p:pic>
        <p:nvPicPr>
          <p:cNvPr id="3" name="图片 336899"/>
          <p:cNvPicPr>
            <a:picLocks noChangeAspect="1"/>
          </p:cNvPicPr>
          <p:nvPr/>
        </p:nvPicPr>
        <p:blipFill>
          <a:blip r:embed="rId2"/>
          <a:stretch>
            <a:fillRect/>
          </a:stretch>
        </p:blipFill>
        <p:spPr>
          <a:xfrm>
            <a:off x="8112125" y="2276475"/>
            <a:ext cx="4037013" cy="960438"/>
          </a:xfrm>
          <a:prstGeom prst="rect">
            <a:avLst/>
          </a:prstGeom>
          <a:noFill/>
          <a:ln w="9525">
            <a:noFill/>
          </a:ln>
        </p:spPr>
      </p:pic>
      <p:sp>
        <p:nvSpPr>
          <p:cNvPr id="4" name="Rectangle 5"/>
          <p:cNvSpPr>
            <a:spLocks noGrp="1"/>
          </p:cNvSpPr>
          <p:nvPr/>
        </p:nvSpPr>
        <p:spPr>
          <a:xfrm>
            <a:off x="3489960" y="5188585"/>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panose="02010609060101010101" charset="-122"/>
              <a:ea typeface="黑体" panose="02010609060101010101" charset="-122"/>
              <a:cs typeface="+mn-cs"/>
            </a:endParaRPr>
          </a:p>
          <a:p>
            <a:pPr marL="0" indent="0" algn="ctr">
              <a:buNone/>
            </a:pPr>
            <a:r>
              <a:rPr lang="en-US" altLang="zh-CN" sz="10000" kern="1200">
                <a:latin typeface="+mn-lt"/>
                <a:ea typeface="+mn-ea"/>
                <a:cs typeface="+mn-cs"/>
              </a:rPr>
              <a:t> </a:t>
            </a:r>
            <a:r>
              <a:rPr lang="zh-CN" altLang="en-US" sz="10000" b="1">
                <a:solidFill>
                  <a:srgbClr val="648BAE"/>
                </a:solidFill>
                <a:highlight>
                  <a:srgbClr val="000000"/>
                </a:highlight>
                <a:latin typeface="宋体" panose="02010600030101010101" pitchFamily="2" charset="-122"/>
                <a:ea typeface="宋体" panose="02010600030101010101" pitchFamily="2" charset="-122"/>
                <a:sym typeface="+mn-ea"/>
              </a:rPr>
              <a:t>语文部编版</a:t>
            </a:r>
            <a:endParaRPr lang="zh-CN" altLang="en-US" sz="10000" b="1">
              <a:solidFill>
                <a:srgbClr val="648BAE"/>
              </a:solidFill>
              <a:highlight>
                <a:srgbClr val="000000"/>
              </a:highlight>
              <a:latin typeface="宋体" panose="02010600030101010101" pitchFamily="2" charset="-122"/>
              <a:ea typeface="宋体" panose="02010600030101010101" pitchFamily="2" charset="-122"/>
            </a:endParaRPr>
          </a:p>
          <a:p>
            <a:pPr marL="0" indent="0" algn="ctr">
              <a:buNone/>
            </a:pPr>
            <a:r>
              <a:rPr lang="zh-CN" altLang="en-US" sz="10000" b="1">
                <a:solidFill>
                  <a:srgbClr val="648BAE"/>
                </a:solidFill>
                <a:highlight>
                  <a:srgbClr val="000000"/>
                </a:highlight>
                <a:latin typeface="宋体" panose="02010600030101010101" pitchFamily="2" charset="-122"/>
                <a:ea typeface="宋体" panose="02010600030101010101" pitchFamily="2" charset="-122"/>
                <a:sym typeface="+mn-ea"/>
              </a:rPr>
              <a:t>必修下册</a:t>
            </a:r>
            <a:r>
              <a:rPr lang="en-US" altLang="zh-CN" sz="10000" kern="1200">
                <a:highlight>
                  <a:srgbClr val="000000"/>
                </a:highlight>
                <a:latin typeface="+mn-lt"/>
                <a:ea typeface="+mn-ea"/>
                <a:cs typeface="+mn-cs"/>
              </a:rPr>
              <a:t> </a:t>
            </a:r>
            <a:r>
              <a:rPr lang="en-US" altLang="zh-CN" sz="10000" kern="1200">
                <a:latin typeface="+mn-lt"/>
                <a:ea typeface="+mn-ea"/>
                <a:cs typeface="+mn-cs"/>
              </a:rPr>
              <a:t>  </a:t>
            </a:r>
            <a:r>
              <a:rPr lang="en-US" altLang="zh-CN" sz="3200" kern="1200">
                <a:latin typeface="+mn-lt"/>
                <a:ea typeface="+mn-ea"/>
                <a:cs typeface="+mn-cs"/>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charRg st="0" end="14"/>
                                            </p:txEl>
                                          </p:spTgt>
                                        </p:tgtEl>
                                        <p:attrNameLst>
                                          <p:attrName>style.visibility</p:attrName>
                                        </p:attrNameLst>
                                      </p:cBhvr>
                                      <p:to>
                                        <p:strVal val="visible"/>
                                      </p:to>
                                    </p:set>
                                    <p:anim calcmode="lin" valueType="num">
                                      <p:cBhvr additive="base">
                                        <p:cTn id="12" dur="500" fill="hold"/>
                                        <p:tgtEl>
                                          <p:spTgt spid="4">
                                            <p:txEl>
                                              <p:charRg st="0" end="1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2" fill="hold" nodeType="clickEffect">
                                  <p:stCondLst>
                                    <p:cond delay="0"/>
                                  </p:stCondLst>
                                  <p:childTnLst>
                                    <p:set>
                                      <p:cBhvr>
                                        <p:cTn id="17" dur="1" fill="hold">
                                          <p:stCondLst>
                                            <p:cond delay="0"/>
                                          </p:stCondLst>
                                        </p:cTn>
                                        <p:tgtEl>
                                          <p:spTgt spid="4">
                                            <p:txEl>
                                              <p:charRg st="14" end="25"/>
                                            </p:txEl>
                                          </p:spTgt>
                                        </p:tgtEl>
                                        <p:attrNameLst>
                                          <p:attrName>style.visibility</p:attrName>
                                        </p:attrNameLst>
                                      </p:cBhvr>
                                      <p:to>
                                        <p:strVal val="visible"/>
                                      </p:to>
                                    </p:set>
                                    <p:anim calcmode="lin" valueType="num">
                                      <p:cBhvr additive="base">
                                        <p:cTn id="18" dur="500" fill="hold"/>
                                        <p:tgtEl>
                                          <p:spTgt spid="4">
                                            <p:txEl>
                                              <p:charRg st="14" end="25"/>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4">
                                            <p:txEl>
                                              <p:charRg st="14" end="25"/>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2" fill="hold" nodeType="clickEffect">
                                  <p:stCondLst>
                                    <p:cond delay="0"/>
                                  </p:stCondLst>
                                  <p:childTnLst>
                                    <p:set>
                                      <p:cBhvr>
                                        <p:cTn id="23" dur="1" fill="hold">
                                          <p:stCondLst>
                                            <p:cond delay="0"/>
                                          </p:stCondLst>
                                        </p:cTn>
                                        <p:tgtEl>
                                          <p:spTgt spid="4">
                                            <p:txEl>
                                              <p:charRg st="2" end="2"/>
                                            </p:txEl>
                                          </p:spTgt>
                                        </p:tgtEl>
                                        <p:attrNameLst>
                                          <p:attrName>style.visibility</p:attrName>
                                        </p:attrNameLst>
                                      </p:cBhvr>
                                      <p:to>
                                        <p:strVal val="visible"/>
                                      </p:to>
                                    </p:set>
                                    <p:anim calcmode="lin" valueType="num">
                                      <p:cBhvr additive="base">
                                        <p:cTn id="24" dur="500" fill="hold"/>
                                        <p:tgtEl>
                                          <p:spTgt spid="4">
                                            <p:txEl>
                                              <p:char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4">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320675" y="302895"/>
          <a:ext cx="11802110" cy="6555105"/>
        </p:xfrm>
        <a:graphic>
          <a:graphicData uri="http://schemas.openxmlformats.org/drawingml/2006/table">
            <a:tbl>
              <a:tblPr firstRow="1" bandRow="1">
                <a:tableStyleId>{5C22544A-7EE6-4342-B048-85BDC9FD1C3A}</a:tableStyleId>
              </a:tblPr>
              <a:tblGrid>
                <a:gridCol w="1151890"/>
                <a:gridCol w="5740400"/>
                <a:gridCol w="4909820"/>
              </a:tblGrid>
              <a:tr h="1890395">
                <a:tc>
                  <a:txBody>
                    <a:bodyPr vert="horz" wrap="square"/>
                    <a:lstStyle/>
                    <a:p>
                      <a:pPr indent="0" algn="ctr">
                        <a:buNone/>
                      </a:pPr>
                      <a:r>
                        <a:rPr lang="zh-CN" sz="6000" b="0">
                          <a:solidFill>
                            <a:srgbClr val="FF0000"/>
                          </a:solidFill>
                          <a:latin typeface="楷体" panose="02010609060101010101" charset="-122"/>
                          <a:ea typeface="楷体" panose="02010609060101010101" charset="-122"/>
                        </a:rPr>
                        <a:t>单位</a:t>
                      </a:r>
                      <a:endParaRPr lang="zh-CN" altLang="en-US" sz="6000" b="0">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chemeClr val="accent1"/>
                          </a:solidFill>
                          <a:latin typeface="楷体" panose="02010609060101010101" charset="-122"/>
                          <a:ea typeface="楷体" panose="02010609060101010101" charset="-122"/>
                        </a:rPr>
                        <a:t>表意结构</a:t>
                      </a:r>
                      <a:endParaRPr lang="zh-CN" altLang="en-US" sz="6000" b="1">
                        <a:solidFill>
                          <a:schemeClr val="accent1"/>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rgbClr val="FF0000"/>
                          </a:solidFill>
                          <a:latin typeface="楷体" panose="02010609060101010101" charset="-122"/>
                          <a:ea typeface="楷体" panose="02010609060101010101" charset="-122"/>
                        </a:rPr>
                        <a:t>阅读策略</a:t>
                      </a:r>
                      <a:endParaRPr lang="zh-CN" altLang="en-US" sz="6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18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句</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句1、句2、句3、句4、句5、句6、句7、句N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逐句概括句意：单句成分提取、复句关系分析，句意提要概括</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层</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层1（句1、句2、句3）、层2（句4、句5、句6）、层N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归纳段内层次：句间关系梳理，句意归类合并、明确段内层次。</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段</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段1（层1、层2、层3）、段2（层1、层2、层3）、段N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概括段落大意：整合段内层次、概括段落大意。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块</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块1（段1、段2、段3）、块2（段1、段2、段3）、块N（段N）……</a:t>
                      </a:r>
                      <a:endParaRPr lang="zh-CN"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划分文章结构：梳理段间关系，合并段落大意，明确结构框架</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篇</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篇章</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概括文章大意：归纳各部分之间的内容，概括文章的旨意。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67105" y="549275"/>
            <a:ext cx="10504805" cy="5631180"/>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sym typeface="+mn-ea"/>
              </a:rPr>
              <a:t>    </a:t>
            </a:r>
            <a:r>
              <a:rPr lang="en-US" altLang="zh-CN" sz="3600">
                <a:latin typeface="楷体" panose="02010609060101010101" charset="-122"/>
                <a:ea typeface="楷体" panose="02010609060101010101" charset="-122"/>
                <a:cs typeface="楷体" panose="02010609060101010101" charset="-122"/>
                <a:sym typeface="+mn-ea"/>
              </a:rPr>
              <a:t> </a:t>
            </a:r>
            <a:r>
              <a:rPr lang="zh-CN" altLang="en-US" sz="3600">
                <a:latin typeface="楷体" panose="02010609060101010101" charset="-122"/>
                <a:ea typeface="楷体" panose="02010609060101010101" charset="-122"/>
                <a:cs typeface="楷体" panose="02010609060101010101" charset="-122"/>
                <a:sym typeface="+mn-ea"/>
              </a:rPr>
              <a:t>①如果动植物确有变异，不管这一变异是多么微小和缓慢，只要其变异或个体差异在某一方面有益于自身发展，它们为什么不会通过自然选择将其保存和积聚起来，即所谓最适者生存呢?②如果人们能够耐心地选择有利于自己的变异，那么在复杂而多变的生活条件下，那些有利于自然界生物的变异为什么不会经常产生，并得到保存或选择呢?③那些在漫长的时间长河里起作用的，并严格审视每一个生物的全部体制、构造和生活习性的选择力量即择优弃劣的力量，会受到什么限制呢?</a:t>
            </a:r>
            <a:endParaRPr lang="zh-CN" altLang="en-US" sz="3600"/>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8760" y="102235"/>
            <a:ext cx="10983595" cy="6831965"/>
          </a:xfrm>
          <a:prstGeom prst="rect">
            <a:avLst/>
          </a:prstGeom>
          <a:noFill/>
        </p:spPr>
        <p:txBody>
          <a:bodyPr wrap="square" rtlCol="0">
            <a:spAutoFit/>
          </a:bodyPr>
          <a:lstStyle/>
          <a:p>
            <a:r>
              <a:rPr lang="zh-CN" altLang="en-US"/>
              <a:t> </a:t>
            </a:r>
          </a:p>
          <a:p>
            <a:r>
              <a:rPr lang="zh-CN" altLang="en-US" sz="3600">
                <a:solidFill>
                  <a:srgbClr val="FF0000"/>
                </a:solidFill>
              </a:rPr>
              <a:t>第一步，逐句概括句子的意思</a:t>
            </a:r>
          </a:p>
          <a:p>
            <a:r>
              <a:rPr lang="en-US" altLang="zh-CN" sz="3200"/>
              <a:t>     </a:t>
            </a: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①如果动植物确有变异，不管这一变异是多么微小和缓慢，只要其变异或个体差异在某一方面有益于自身发展，它们为什么不会通过自然选择将其保存和积聚起来，即所谓最适者生存呢?(</a:t>
            </a:r>
            <a:r>
              <a:rPr lang="zh-CN" altLang="en-US" sz="3200" b="1">
                <a:solidFill>
                  <a:srgbClr val="FF0000"/>
                </a:solidFill>
                <a:latin typeface="楷体" panose="02010609060101010101" charset="-122"/>
                <a:ea typeface="楷体" panose="02010609060101010101" charset="-122"/>
                <a:cs typeface="楷体" panose="02010609060101010101" charset="-122"/>
              </a:rPr>
              <a:t>动植物通过自然选择把有益于自身发展的变异或差异保存和积聚起来，就是适者生存。</a:t>
            </a:r>
            <a:r>
              <a:rPr lang="zh-CN" altLang="en-US" sz="3200">
                <a:latin typeface="楷体" panose="02010609060101010101" charset="-122"/>
                <a:ea typeface="楷体" panose="02010609060101010101" charset="-122"/>
                <a:cs typeface="楷体" panose="02010609060101010101" charset="-122"/>
              </a:rPr>
              <a:t>)②如果人们能够耐心地选择有利于自己的变异，那么在复杂而多变的生活条件下，那些有利于自然界生物的变异为什么不会经常产生，并得到保存或选择呢?(</a:t>
            </a:r>
            <a:r>
              <a:rPr lang="zh-CN" altLang="en-US" sz="3200" b="1">
                <a:solidFill>
                  <a:srgbClr val="FF0000"/>
                </a:solidFill>
                <a:latin typeface="楷体" panose="02010609060101010101" charset="-122"/>
                <a:ea typeface="楷体" panose="02010609060101010101" charset="-122"/>
                <a:cs typeface="楷体" panose="02010609060101010101" charset="-122"/>
              </a:rPr>
              <a:t>自然界生物会产生、保存或选择有利于自己的变异。</a:t>
            </a:r>
            <a:r>
              <a:rPr lang="zh-CN" altLang="en-US" sz="3200">
                <a:latin typeface="楷体" panose="02010609060101010101" charset="-122"/>
                <a:ea typeface="楷体" panose="02010609060101010101" charset="-122"/>
                <a:cs typeface="楷体" panose="02010609060101010101" charset="-122"/>
              </a:rPr>
              <a:t>)③那些在漫长的时间长河里起作用的，并严格审视每一个生物的全部体制、构造和生活习性的选择力量即择优弃劣的力量，会受到什么限制呢?(</a:t>
            </a:r>
            <a:r>
              <a:rPr lang="zh-CN" altLang="en-US" sz="3200" b="1">
                <a:solidFill>
                  <a:srgbClr val="FF0000"/>
                </a:solidFill>
                <a:latin typeface="楷体" panose="02010609060101010101" charset="-122"/>
                <a:ea typeface="楷体" panose="02010609060101010101" charset="-122"/>
                <a:cs typeface="楷体" panose="02010609060101010101" charset="-122"/>
              </a:rPr>
              <a:t>择优弃劣的力量不会受到限制。</a:t>
            </a:r>
            <a:r>
              <a:rPr lang="zh-CN" altLang="en-US" sz="3200">
                <a:latin typeface="楷体" panose="02010609060101010101" charset="-122"/>
                <a:ea typeface="楷体" panose="02010609060101010101" charset="-122"/>
                <a:cs typeface="楷体" panose="02010609060101010101" charset="-122"/>
              </a:rPr>
              <a:t>)</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sym typeface="+mn-ea"/>
              </a:rPr>
              <a:t>第二步归类整合，概括句意，形成段意</a:t>
            </a:r>
          </a:p>
        </p:txBody>
      </p:sp>
      <p:sp>
        <p:nvSpPr>
          <p:cNvPr id="3" name="内容占位符 2"/>
          <p:cNvSpPr>
            <a:spLocks noGrp="1"/>
          </p:cNvSpPr>
          <p:nvPr>
            <p:ph idx="1"/>
          </p:nvPr>
        </p:nvSpPr>
        <p:spPr/>
        <p:txBody>
          <a:bodyPr>
            <a:normAutofit lnSpcReduction="10000"/>
          </a:bodyPr>
          <a:lstStyle/>
          <a:p>
            <a:endParaRPr lang="zh-CN" altLang="en-US"/>
          </a:p>
          <a:p>
            <a:pPr marL="0" indent="0">
              <a:buNone/>
            </a:pPr>
            <a:r>
              <a:rPr lang="en-US" altLang="zh-CN"/>
              <a:t>         </a:t>
            </a:r>
            <a:r>
              <a:rPr lang="zh-CN" altLang="en-US">
                <a:latin typeface="楷体" panose="02010609060101010101" charset="-122"/>
                <a:ea typeface="楷体" panose="02010609060101010101" charset="-122"/>
                <a:cs typeface="楷体" panose="02010609060101010101" charset="-122"/>
              </a:rPr>
              <a:t>应该说①和②的语意相同，是第一层，讲的都是自然选择，即</a:t>
            </a:r>
            <a:r>
              <a:rPr lang="zh-CN" altLang="en-US" b="1">
                <a:solidFill>
                  <a:srgbClr val="FF0000"/>
                </a:solidFill>
                <a:latin typeface="楷体" panose="02010609060101010101" charset="-122"/>
                <a:ea typeface="楷体" panose="02010609060101010101" charset="-122"/>
                <a:cs typeface="楷体" panose="02010609060101010101" charset="-122"/>
              </a:rPr>
              <a:t>自然界能够选择有利于自己变异</a:t>
            </a:r>
            <a:r>
              <a:rPr lang="zh-CN" altLang="en-US">
                <a:latin typeface="楷体" panose="02010609060101010101" charset="-122"/>
                <a:ea typeface="楷体" panose="02010609060101010101" charset="-122"/>
                <a:cs typeface="楷体" panose="02010609060101010101" charset="-122"/>
              </a:rPr>
              <a:t>；</a:t>
            </a:r>
            <a:r>
              <a:rPr lang="zh-CN" altLang="en-US" b="1">
                <a:solidFill>
                  <a:srgbClr val="FF0000"/>
                </a:solidFill>
                <a:latin typeface="楷体" panose="02010609060101010101" charset="-122"/>
                <a:ea typeface="楷体" panose="02010609060101010101" charset="-122"/>
                <a:cs typeface="楷体" panose="02010609060101010101" charset="-122"/>
              </a:rPr>
              <a:t>适者生存，即有利于自己适应环境条件的物种会生存下来</a:t>
            </a:r>
            <a:r>
              <a:rPr lang="zh-CN" altLang="en-US">
                <a:latin typeface="楷体" panose="02010609060101010101" charset="-122"/>
                <a:ea typeface="楷体" panose="02010609060101010101" charset="-122"/>
                <a:cs typeface="楷体" panose="02010609060101010101" charset="-122"/>
              </a:rPr>
              <a:t>。③和④的句意是重复的，是第二层，说存</a:t>
            </a:r>
            <a:r>
              <a:rPr lang="zh-CN" altLang="en-US" b="1">
                <a:solidFill>
                  <a:srgbClr val="FF0000"/>
                </a:solidFill>
                <a:latin typeface="楷体" panose="02010609060101010101" charset="-122"/>
                <a:ea typeface="楷体" panose="02010609060101010101" charset="-122"/>
                <a:cs typeface="楷体" panose="02010609060101010101" charset="-122"/>
              </a:rPr>
              <a:t>优汰劣的自然选择力量不会被限制</a:t>
            </a:r>
            <a:r>
              <a:rPr lang="zh-CN" altLang="en-US">
                <a:latin typeface="楷体" panose="02010609060101010101" charset="-122"/>
                <a:ea typeface="楷体" panose="02010609060101010101" charset="-122"/>
                <a:cs typeface="楷体" panose="02010609060101010101" charset="-122"/>
              </a:rPr>
              <a:t>，因为存优汰劣就是为了适应环境。⑤和⑥归为第三层，就是结论：</a:t>
            </a:r>
            <a:r>
              <a:rPr lang="zh-CN" altLang="en-US" b="1">
                <a:solidFill>
                  <a:srgbClr val="FF0000"/>
                </a:solidFill>
                <a:latin typeface="楷体" panose="02010609060101010101" charset="-122"/>
                <a:ea typeface="楷体" panose="02010609060101010101" charset="-122"/>
                <a:cs typeface="楷体" panose="02010609060101010101" charset="-122"/>
              </a:rPr>
              <a:t>自然选择学说是可信的，我将提供证明的事实和论点</a:t>
            </a:r>
            <a:r>
              <a:rPr lang="zh-CN" altLang="en-US">
                <a:latin typeface="楷体" panose="02010609060101010101" charset="-122"/>
                <a:ea typeface="楷体" panose="02010609060101010101" charset="-122"/>
                <a:cs typeface="楷体" panose="02010609060101010101" charset="-122"/>
              </a:rPr>
              <a:t>。把这段内部三个层次的语意整合起来，就形成了段落大意</a:t>
            </a:r>
          </a:p>
          <a:p>
            <a:pPr marL="0" indent="0">
              <a:buNone/>
            </a:pPr>
            <a:r>
              <a:rPr lang="en-US" altLang="zh-CN">
                <a:latin typeface="楷体" panose="02010609060101010101" charset="-122"/>
                <a:ea typeface="楷体" panose="02010609060101010101" charset="-122"/>
                <a:cs typeface="楷体" panose="02010609060101010101" charset="-122"/>
              </a:rPr>
              <a:t>    </a:t>
            </a:r>
            <a:r>
              <a:rPr lang="zh-CN" altLang="en-US" b="1">
                <a:solidFill>
                  <a:srgbClr val="FF0000"/>
                </a:solidFill>
                <a:latin typeface="楷体" panose="02010609060101010101" charset="-122"/>
                <a:ea typeface="楷体" panose="02010609060101010101" charset="-122"/>
                <a:cs typeface="楷体" panose="02010609060101010101" charset="-122"/>
              </a:rPr>
              <a:t>自然选择，就是存优汰劣，适者生存。自然选择就是为了适应环境、发展自身，这种力量不会被限制。因此，自然选择学说是可信的。</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8935" y="0"/>
            <a:ext cx="11263630" cy="1325880"/>
          </a:xfrm>
        </p:spPr>
        <p:txBody>
          <a:bodyPr>
            <a:normAutofit fontScale="90000"/>
          </a:bodyPr>
          <a:lstStyle/>
          <a:p>
            <a:r>
              <a:rPr lang="zh-CN" altLang="en-US">
                <a:solidFill>
                  <a:srgbClr val="FF0000"/>
                </a:solidFill>
              </a:rPr>
              <a:t>第三步，按照第一步和第二步，逐段概括段意</a:t>
            </a:r>
          </a:p>
        </p:txBody>
      </p:sp>
      <p:sp>
        <p:nvSpPr>
          <p:cNvPr id="3" name="内容占位符 2"/>
          <p:cNvSpPr>
            <a:spLocks noGrp="1"/>
          </p:cNvSpPr>
          <p:nvPr>
            <p:ph idx="1"/>
          </p:nvPr>
        </p:nvSpPr>
        <p:spPr>
          <a:xfrm>
            <a:off x="273685" y="1077595"/>
            <a:ext cx="11147425" cy="4351655"/>
          </a:xfrm>
        </p:spPr>
        <p:txBody>
          <a:bodyPr>
            <a:noAutofit/>
          </a:bodyPr>
          <a:lstStyle/>
          <a:p>
            <a:r>
              <a:rPr lang="zh-CN" altLang="en-US" sz="2700"/>
              <a:t>1.自然状态下发生变异，说明自然选择发挥了作用。</a:t>
            </a:r>
          </a:p>
          <a:p>
            <a:r>
              <a:rPr lang="zh-CN" altLang="en-US" sz="2700"/>
              <a:t>2.择优弃劣、适者生存的自然选择学说是可信的。</a:t>
            </a:r>
          </a:p>
          <a:p>
            <a:r>
              <a:rPr lang="zh-CN" altLang="en-US" sz="2700"/>
              <a:t>3.任何物种其实都是变种。</a:t>
            </a:r>
          </a:p>
          <a:p>
            <a:r>
              <a:rPr lang="zh-CN" altLang="en-US" sz="2700"/>
              <a:t>4.自然选择的结果就更倾向于保存物种中那些最为歧异的后代。</a:t>
            </a:r>
          </a:p>
          <a:p>
            <a:r>
              <a:rPr lang="zh-CN" altLang="en-US" sz="2700"/>
              <a:t>5.自然选择是渐变的。</a:t>
            </a:r>
          </a:p>
          <a:p>
            <a:r>
              <a:rPr lang="zh-CN" altLang="en-US" sz="2700"/>
              <a:t>6.渐变理论可以解释许多事实。</a:t>
            </a:r>
          </a:p>
          <a:p>
            <a:r>
              <a:rPr lang="zh-CN" altLang="en-US" sz="2700"/>
              <a:t>7.自然物种之美，应归功于自然选择。美感如何发生，目前尚不清楚。</a:t>
            </a:r>
          </a:p>
          <a:p>
            <a:r>
              <a:rPr lang="zh-CN" altLang="en-US" sz="2700"/>
              <a:t>8.但自然界设计并不是完美无缺的。</a:t>
            </a:r>
          </a:p>
          <a:p>
            <a:r>
              <a:rPr lang="zh-CN" altLang="en-US" sz="2700"/>
              <a:t>9.物种的本能可以根据自然选择学说加以解释。</a:t>
            </a:r>
          </a:p>
          <a:p>
            <a:r>
              <a:rPr lang="zh-CN" altLang="en-US" sz="2700"/>
              <a:t>10.连续杂交的物种后代，某些性质和程度彼此融合，酷似父母，遵循同样的法则。</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solidFill>
                  <a:srgbClr val="FF0000"/>
                </a:solidFill>
                <a:sym typeface="+mn-ea"/>
              </a:rPr>
              <a:t>第三步，按照第一步和第二步，逐段概括段意</a:t>
            </a:r>
            <a:br>
              <a:rPr lang="zh-CN" altLang="en-US">
                <a:solidFill>
                  <a:srgbClr val="FF0000"/>
                </a:solidFill>
              </a:rPr>
            </a:br>
            <a:endParaRPr lang="zh-CN" altLang="en-US"/>
          </a:p>
        </p:txBody>
      </p:sp>
      <p:sp>
        <p:nvSpPr>
          <p:cNvPr id="3" name="内容占位符 2"/>
          <p:cNvSpPr>
            <a:spLocks noGrp="1"/>
          </p:cNvSpPr>
          <p:nvPr>
            <p:ph idx="1"/>
          </p:nvPr>
        </p:nvSpPr>
        <p:spPr>
          <a:xfrm>
            <a:off x="359410" y="1346200"/>
            <a:ext cx="11367135" cy="4351655"/>
          </a:xfrm>
        </p:spPr>
        <p:txBody>
          <a:bodyPr>
            <a:normAutofit/>
          </a:bodyPr>
          <a:lstStyle/>
          <a:p>
            <a:r>
              <a:rPr lang="zh-CN" altLang="en-US"/>
              <a:t>11.新物种出现、老物种绝灭、世代链中断，都是自然选择的结果，这得到了地质学证据的支持。物种的遗传和变异表现为渐变和突变。现生生物与绝灭生物来源于共同祖先。演化和变异决定了祖先物种在分类谱系中的位置。进化、不变和退化都是适应环境和生活的结果。</a:t>
            </a:r>
          </a:p>
          <a:p>
            <a:r>
              <a:rPr lang="zh-CN" altLang="en-US"/>
              <a:t>12.根据遗传变异学说，能解释生物迁移和地理分布的重要事实。</a:t>
            </a:r>
          </a:p>
          <a:p>
            <a:r>
              <a:rPr lang="zh-CN" altLang="en-US"/>
              <a:t>13.迁徙和变异理论可以解释海岛的物种。</a:t>
            </a:r>
          </a:p>
          <a:p>
            <a:r>
              <a:rPr lang="zh-CN" altLang="en-US"/>
              <a:t>14.两个地区若存在着有亲缘关系的物种，就暗示着相同的祖先类型曾经居住在这两个地区，各地区的生物，必然与其最邻近的迁徙源区的生物有关。</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6375" y="365125"/>
            <a:ext cx="11779885" cy="1325880"/>
          </a:xfrm>
        </p:spPr>
        <p:txBody>
          <a:bodyPr>
            <a:normAutofit fontScale="90000"/>
          </a:bodyPr>
          <a:lstStyle/>
          <a:p>
            <a:r>
              <a:rPr lang="zh-CN" altLang="en-US">
                <a:solidFill>
                  <a:srgbClr val="FF0000"/>
                </a:solidFill>
              </a:rPr>
              <a:t>第四步，归纳文章内容层次（文章结构、文脉思路）</a:t>
            </a:r>
          </a:p>
        </p:txBody>
      </p:sp>
      <p:sp>
        <p:nvSpPr>
          <p:cNvPr id="3" name="内容占位符 2"/>
          <p:cNvSpPr>
            <a:spLocks noGrp="1"/>
          </p:cNvSpPr>
          <p:nvPr>
            <p:ph idx="1"/>
          </p:nvPr>
        </p:nvSpPr>
        <p:spPr>
          <a:xfrm>
            <a:off x="311150" y="1585595"/>
            <a:ext cx="11042650" cy="4351655"/>
          </a:xfrm>
        </p:spPr>
        <p:txBody>
          <a:bodyPr>
            <a:noAutofit/>
          </a:bodyPr>
          <a:lstStyle/>
          <a:p>
            <a:r>
              <a:rPr lang="zh-CN" altLang="en-US" sz="3200" b="1">
                <a:solidFill>
                  <a:srgbClr val="FF0000"/>
                </a:solidFill>
                <a:latin typeface="楷体" panose="02010609060101010101" charset="-122"/>
                <a:ea typeface="楷体" panose="02010609060101010101" charset="-122"/>
                <a:cs typeface="楷体" panose="02010609060101010101" charset="-122"/>
              </a:rPr>
              <a:t>文章的总述部分(1</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rPr>
              <a:t>1.物种在自然状态下发生变异，说明自然选择发挥了作用。2.择优弃劣、适者生存的自然选择学说是可信的。</a:t>
            </a:r>
          </a:p>
          <a:p>
            <a:r>
              <a:rPr lang="zh-CN" altLang="en-US" sz="3200" b="1">
                <a:solidFill>
                  <a:srgbClr val="FF0000"/>
                </a:solidFill>
                <a:latin typeface="楷体" panose="02010609060101010101" charset="-122"/>
                <a:ea typeface="楷体" panose="02010609060101010101" charset="-122"/>
                <a:cs typeface="楷体" panose="02010609060101010101" charset="-122"/>
              </a:rPr>
              <a:t>侧重于观点阐述(3</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6):</a:t>
            </a:r>
            <a:r>
              <a:rPr lang="zh-CN" altLang="en-US" sz="3200">
                <a:latin typeface="楷体" panose="02010609060101010101" charset="-122"/>
                <a:ea typeface="楷体" panose="02010609060101010101" charset="-122"/>
                <a:cs typeface="楷体" panose="02010609060101010101" charset="-122"/>
              </a:rPr>
              <a:t>3.任何物种其实都是变种。4.自然选择的结果就更倾向于保存物种中那些最为歧异的后代。5.自然选择是渐变的。6.渐变理论可以解释许多事实。</a:t>
            </a:r>
          </a:p>
          <a:p>
            <a:r>
              <a:rPr lang="zh-CN" altLang="en-US" sz="3200" b="1">
                <a:solidFill>
                  <a:srgbClr val="FF0000"/>
                </a:solidFill>
                <a:latin typeface="楷体" panose="02010609060101010101" charset="-122"/>
                <a:ea typeface="楷体" panose="02010609060101010101" charset="-122"/>
                <a:cs typeface="楷体" panose="02010609060101010101" charset="-122"/>
              </a:rPr>
              <a:t>侧重于事实分析(7</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14):</a:t>
            </a:r>
            <a:r>
              <a:rPr lang="zh-CN" altLang="en-US" sz="3200">
                <a:latin typeface="楷体" panose="02010609060101010101" charset="-122"/>
                <a:ea typeface="楷体" panose="02010609060101010101" charset="-122"/>
                <a:cs typeface="楷体" panose="02010609060101010101" charset="-122"/>
              </a:rPr>
              <a:t>7.自然物种的美感。8.自然界的设计。9.物种的本能。10.连续杂交的物种后代11.地质学证据的支持渐变和突变。12.遗传与变异，能解释生物迁移和地理分布的重要事实。13.迁徙和变异理论可以解释海岛的物种。14.两个地区存在有亲缘关系物种的暗示意义。</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15265" y="201930"/>
            <a:ext cx="11627485" cy="1325880"/>
          </a:xfrm>
        </p:spPr>
        <p:txBody>
          <a:bodyPr>
            <a:normAutofit fontScale="90000"/>
          </a:bodyPr>
          <a:lstStyle/>
          <a:p>
            <a:r>
              <a:rPr lang="zh-CN" altLang="en-US" b="1">
                <a:solidFill>
                  <a:srgbClr val="FF0000"/>
                </a:solidFill>
              </a:rPr>
              <a:t>第五步，归纳各部分之间的内容，概括文章的基本内容</a:t>
            </a:r>
          </a:p>
        </p:txBody>
      </p:sp>
      <p:sp>
        <p:nvSpPr>
          <p:cNvPr id="3" name="内容占位符 2"/>
          <p:cNvSpPr>
            <a:spLocks noGrp="1"/>
          </p:cNvSpPr>
          <p:nvPr>
            <p:ph idx="1"/>
          </p:nvPr>
        </p:nvSpPr>
        <p:spPr/>
        <p:txBody>
          <a:bodyPr/>
          <a:lstStyle/>
          <a:p>
            <a:r>
              <a:rPr lang="en-US" altLang="zh-CN"/>
              <a:t>         </a:t>
            </a:r>
            <a:r>
              <a:rPr lang="zh-CN" altLang="en-US" sz="3200">
                <a:solidFill>
                  <a:schemeClr val="tx1"/>
                </a:solidFill>
                <a:latin typeface="楷体" panose="02010609060101010101" charset="-122"/>
                <a:ea typeface="楷体" panose="02010609060101010101" charset="-122"/>
              </a:rPr>
              <a:t>物种在自然状态下发生变异，说明自然选择发挥了作用。择优弃劣、适者生存的自然选择学说是可信的。任何物种其实都是变种，自然选择的结果就更倾向于保存物种中那些最为歧异的后代。自然选择是渐变的，渐变理论可以解释许多事实。如物种的美感、物种的本能、地质考古的证据、物种的遗传和变异的表现、现生生物与绝灭生物的共同祖先、物种在分类谱系中的位置、生物迁移和地理分布的事实等等都可以而且能够用自然选择中的遗传和变异理论来解释。</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320675" y="302895"/>
          <a:ext cx="11802110" cy="6555105"/>
        </p:xfrm>
        <a:graphic>
          <a:graphicData uri="http://schemas.openxmlformats.org/drawingml/2006/table">
            <a:tbl>
              <a:tblPr firstRow="1" bandRow="1">
                <a:tableStyleId>{5C22544A-7EE6-4342-B048-85BDC9FD1C3A}</a:tableStyleId>
              </a:tblPr>
              <a:tblGrid>
                <a:gridCol w="1151890"/>
                <a:gridCol w="5740400"/>
                <a:gridCol w="4909820"/>
              </a:tblGrid>
              <a:tr h="1890395">
                <a:tc>
                  <a:txBody>
                    <a:bodyPr vert="horz" wrap="square"/>
                    <a:lstStyle/>
                    <a:p>
                      <a:pPr indent="0" algn="ctr">
                        <a:buNone/>
                      </a:pPr>
                      <a:r>
                        <a:rPr lang="zh-CN" sz="6000" b="0">
                          <a:solidFill>
                            <a:srgbClr val="FF0000"/>
                          </a:solidFill>
                          <a:latin typeface="楷体" panose="02010609060101010101" charset="-122"/>
                          <a:ea typeface="楷体" panose="02010609060101010101" charset="-122"/>
                        </a:rPr>
                        <a:t>单位</a:t>
                      </a:r>
                      <a:endParaRPr lang="zh-CN" altLang="en-US" sz="6000" b="0">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chemeClr val="accent1"/>
                          </a:solidFill>
                          <a:latin typeface="楷体" panose="02010609060101010101" charset="-122"/>
                          <a:ea typeface="楷体" panose="02010609060101010101" charset="-122"/>
                        </a:rPr>
                        <a:t>表意结构</a:t>
                      </a:r>
                      <a:endParaRPr lang="zh-CN" altLang="en-US" sz="6000" b="1">
                        <a:solidFill>
                          <a:schemeClr val="accent1"/>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rgbClr val="FF0000"/>
                          </a:solidFill>
                          <a:latin typeface="楷体" panose="02010609060101010101" charset="-122"/>
                          <a:ea typeface="楷体" panose="02010609060101010101" charset="-122"/>
                        </a:rPr>
                        <a:t>阅读策略</a:t>
                      </a:r>
                      <a:endParaRPr lang="zh-CN" altLang="en-US" sz="6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18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句</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句1、句2、句3、句4、句5、句6、句7、句N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逐句概括句意：单句成分提取、复句关系分析，句意提要概括</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层</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层1（句1、句2、句3）、层2（句4、句5、句6）、层N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归纳段内层次：句间关系梳理，句意归类合并、明确段内层次。</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段</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段1（层1、层2、层3）、段2（层1、层2、层3）、段N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概括段落大意：整合段内层次、概括段落大意。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块</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块1（段1、段2、段3）、块2（段1、段2、段3）、块N（段N）……</a:t>
                      </a:r>
                      <a:endParaRPr lang="zh-CN"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划分文章结构：梳理段间关系，合并段落大意，明确结构框架</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篇</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篇章</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概括文章大意：归纳各部分之间的内容，概括文章的旨意。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任务研习</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5400" y="160361"/>
            <a:ext cx="11831357" cy="6468706"/>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nvSpPr>
        <p:spPr>
          <a:xfrm>
            <a:off x="314292" y="838835"/>
            <a:ext cx="11493573" cy="5123180"/>
          </a:xfrm>
          <a:prstGeom prst="rect">
            <a:avLst/>
          </a:prstGeom>
          <a:noFill/>
          <a:effectLst/>
        </p:spPr>
        <p:txBody>
          <a:bodyPr wrap="square" rtlCol="0">
            <a:spAutoFit/>
          </a:bodyPr>
          <a:lstStyle/>
          <a:p>
            <a:pPr algn="ctr">
              <a:lnSpc>
                <a:spcPct val="150000"/>
              </a:lnSpc>
            </a:pPr>
            <a:r>
              <a:rPr lang="en-US" altLang="zh-CN" b="1">
                <a:solidFill>
                  <a:schemeClr val="bg1"/>
                </a:solidFill>
                <a:latin typeface="微软雅黑" panose="020b0503020204020204" charset="-122"/>
                <a:ea typeface="微软雅黑" panose="020b0503020204020204" charset="-122"/>
              </a:rPr>
              <a:t>【</a:t>
            </a:r>
            <a:r>
              <a:rPr lang="zh-CN" altLang="en-US" b="1">
                <a:solidFill>
                  <a:schemeClr val="bg1"/>
                </a:solidFill>
                <a:latin typeface="微软雅黑" panose="020b0503020204020204" charset="-122"/>
                <a:ea typeface="微软雅黑" panose="020b0503020204020204" charset="-122"/>
              </a:rPr>
              <a:t>单元导读</a:t>
            </a:r>
            <a:r>
              <a:rPr lang="en-US" altLang="zh-CN" b="1">
                <a:solidFill>
                  <a:schemeClr val="bg1"/>
                </a:solidFill>
                <a:latin typeface="微软雅黑" panose="020b0503020204020204" charset="-122"/>
                <a:ea typeface="微软雅黑" panose="020b0503020204020204" charset="-122"/>
              </a:rPr>
              <a:t>】</a:t>
            </a:r>
          </a:p>
          <a:p>
            <a:pPr indent="457200">
              <a:lnSpc>
                <a:spcPct val="150000"/>
              </a:lnSpc>
            </a:pPr>
            <a:r>
              <a:rPr lang="zh-CN" altLang="en-US" sz="2000">
                <a:solidFill>
                  <a:schemeClr val="bg1"/>
                </a:solidFill>
                <a:latin typeface="微软雅黑" panose="020b0503020204020204" charset="-122"/>
                <a:ea typeface="微软雅黑" panose="020b0503020204020204" charset="-122"/>
              </a:rPr>
              <a:t>科学探索是求真的事业，推动着人类文明的进步。在漫长的历史进程中，人类对自然的认识不断拓展，科学精神逐渐成为不同文化的共识。让我们热爱科学，走进科学的殿堂，崇尚科学，探索科学的奥秘。</a:t>
            </a:r>
          </a:p>
          <a:p>
            <a:pPr indent="457200">
              <a:lnSpc>
                <a:spcPct val="150000"/>
              </a:lnSpc>
            </a:pPr>
            <a:r>
              <a:rPr lang="zh-CN" altLang="en-US" sz="2000">
                <a:solidFill>
                  <a:schemeClr val="bg1"/>
                </a:solidFill>
                <a:latin typeface="微软雅黑" panose="020b0503020204020204" charset="-122"/>
                <a:ea typeface="微软雅黑" panose="020b0503020204020204" charset="-122"/>
              </a:rPr>
              <a:t>本单元选入的三篇课文，分为两组。</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自然选择的证明</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和</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宇宙的边疆</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阐明科学原理，介绍科学知识，引领我们了解自然，思考人类的未来；</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天文学上的旷世之争</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研讨科学史问题，追溯科学研究的历程。这些文章以不同的方式展现了人类探索自然、反思自我的成果。</a:t>
            </a:r>
          </a:p>
          <a:p>
            <a:pPr indent="457200">
              <a:lnSpc>
                <a:spcPct val="150000"/>
              </a:lnSpc>
            </a:pPr>
            <a:r>
              <a:rPr lang="zh-CN" altLang="en-US" sz="2000">
                <a:solidFill>
                  <a:schemeClr val="bg1"/>
                </a:solidFill>
                <a:latin typeface="微软雅黑" panose="020b0503020204020204" charset="-122"/>
                <a:ea typeface="微软雅黑" panose="020b0503020204020204" charset="-122"/>
              </a:rPr>
              <a:t>学习自然科学论著，要注意感受论著中所体现的理性、严谨的科学精神；应掌握阅读自然科学论著的一般方法，注意</a:t>
            </a:r>
            <a:r>
              <a:rPr lang="zh-CN" altLang="en-US" sz="2000">
                <a:solidFill>
                  <a:srgbClr val="FF0000"/>
                </a:solidFill>
                <a:latin typeface="微软雅黑" panose="020b0503020204020204" charset="-122"/>
                <a:ea typeface="微软雅黑" panose="020b0503020204020204" charset="-122"/>
              </a:rPr>
              <a:t>抓住关键概念</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梳理思路</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把握逻辑</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理解主要内容</a:t>
            </a:r>
            <a:r>
              <a:rPr lang="zh-CN" altLang="en-US" sz="2000">
                <a:solidFill>
                  <a:schemeClr val="bg1"/>
                </a:solidFill>
                <a:latin typeface="微软雅黑" panose="020b0503020204020204" charset="-122"/>
                <a:ea typeface="微软雅黑" panose="020b0503020204020204" charset="-122"/>
              </a:rPr>
              <a:t>；体会自然科学论著的</a:t>
            </a:r>
            <a:r>
              <a:rPr lang="zh-CN" altLang="en-US" sz="2000">
                <a:solidFill>
                  <a:srgbClr val="FF0000"/>
                </a:solidFill>
                <a:latin typeface="微软雅黑" panose="020b0503020204020204" charset="-122"/>
                <a:ea typeface="微软雅黑" panose="020b0503020204020204" charset="-122"/>
              </a:rPr>
              <a:t>表达方式和语言特点</a:t>
            </a:r>
            <a:r>
              <a:rPr lang="zh-CN" altLang="en-US" sz="2000">
                <a:solidFill>
                  <a:schemeClr val="bg1"/>
                </a:solidFill>
                <a:latin typeface="微软雅黑" panose="020b0503020204020204" charset="-122"/>
                <a:ea typeface="微软雅黑" panose="020b0503020204020204" charset="-122"/>
              </a:rPr>
              <a:t>，学习科学的</a:t>
            </a:r>
            <a:r>
              <a:rPr lang="zh-CN" altLang="en-US" sz="2000">
                <a:solidFill>
                  <a:srgbClr val="FF0000"/>
                </a:solidFill>
                <a:latin typeface="微软雅黑" panose="020b0503020204020204" charset="-122"/>
                <a:ea typeface="微软雅黑" panose="020b0503020204020204" charset="-122"/>
              </a:rPr>
              <a:t>思维方式和研究方法</a:t>
            </a:r>
            <a:r>
              <a:rPr lang="zh-CN" altLang="en-US" sz="2000">
                <a:solidFill>
                  <a:schemeClr val="bg1"/>
                </a:solidFill>
                <a:latin typeface="微软雅黑" panose="020b0503020204020204" charset="-122"/>
                <a:ea typeface="微软雅黑" panose="020b0503020204020204" charset="-122"/>
              </a:rPr>
              <a:t>；结合理科课程的学习，拓展阅读，用恰当的方式呈现自己的学习成果。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0705" y="59690"/>
            <a:ext cx="10515600" cy="1325563"/>
          </a:xfrm>
        </p:spPr>
        <p:txBody>
          <a:bodyPr/>
          <a:lstStyle/>
          <a:p>
            <a:r>
              <a:rPr lang="zh-CN" altLang="en-US">
                <a:solidFill>
                  <a:srgbClr val="FF0000"/>
                </a:solidFill>
              </a:rPr>
              <a:t>梳理文段行文脉络，并概括段意</a:t>
            </a:r>
          </a:p>
        </p:txBody>
      </p:sp>
      <p:sp>
        <p:nvSpPr>
          <p:cNvPr id="3" name="内容占位符 2"/>
          <p:cNvSpPr>
            <a:spLocks noGrp="1"/>
          </p:cNvSpPr>
          <p:nvPr>
            <p:ph idx="1"/>
          </p:nvPr>
        </p:nvSpPr>
        <p:spPr>
          <a:xfrm>
            <a:off x="321310" y="1385570"/>
            <a:ext cx="11721465" cy="4791710"/>
          </a:xfrm>
        </p:spPr>
        <p:txBody>
          <a:bodyPr>
            <a:normAutofit fontScale="90000"/>
          </a:bodyPr>
          <a:lstStyle/>
          <a:p>
            <a:r>
              <a:rPr lang="en-US" altLang="zh-CN"/>
              <a:t>       </a:t>
            </a: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①地质学清楚地揭示，各个大陆过去都曾经历过巨大的环境条件变迁。②所以我们可望在自然条件下看到生物的变异，如同它们在驯养情况下所发生的那样。③只要在自然状况下有变异发生，那么认为自然选择不曾发挥作  英用就很难解释了。④常常有人主张在自然条件下，变异量仅局限在一个很小的范围内，但这是无法证实的。⑤虽然只是作用于外部性状，并且其结果很难确定，但人们却可以将驯养生物个体的微小差异逐渐积累起来，并在一段不长的时期内产生巨大的效果。⑥物种中存在着个体差异，这是大家所公认的。⑦但是除了这些个体差异外，所有的博物学家还承认有自然变种的存在。⑧它们相互之间的差别十分明显，值得在分类学著作中记上一笔。⑨没有人能明确区分开个体差异和微小变异，也难以区分特征明显的变种和亚种，以及亚种和物种。⑩在分离的大陆上，或在同一大陆被某种障碍所隔离的不同区域内，以及孤立的岛屿上，存在着如此多样的生物类型，它们被一些有经验的博物学家归为变种，或被另一些博物学家列为地理种或亚种，而另一些却将其列为亲缘很近、特征明显的物种。</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步骤</a:t>
            </a:r>
          </a:p>
        </p:txBody>
      </p:sp>
      <p:sp>
        <p:nvSpPr>
          <p:cNvPr id="3" name="内容占位符 2"/>
          <p:cNvSpPr>
            <a:spLocks noGrp="1"/>
          </p:cNvSpPr>
          <p:nvPr>
            <p:ph idx="1"/>
          </p:nvPr>
        </p:nvSpPr>
        <p:spPr/>
        <p:txBody>
          <a:bodyPr/>
          <a:lstStyle/>
          <a:p>
            <a:r>
              <a:rPr lang="zh-CN" altLang="en-US">
                <a:solidFill>
                  <a:srgbClr val="FF0000"/>
                </a:solidFill>
                <a:sym typeface="+mn-ea"/>
              </a:rPr>
              <a:t>第一步、概括句意</a:t>
            </a:r>
            <a:endParaRPr lang="zh-CN" altLang="en-US">
              <a:solidFill>
                <a:srgbClr val="FF0000"/>
              </a:solidFill>
            </a:endParaRPr>
          </a:p>
          <a:p>
            <a:r>
              <a:rPr lang="zh-CN" altLang="en-US">
                <a:solidFill>
                  <a:srgbClr val="FF0000"/>
                </a:solidFill>
                <a:sym typeface="+mn-ea"/>
              </a:rPr>
              <a:t>第二步归纳段内层次</a:t>
            </a:r>
            <a:endParaRPr lang="zh-CN" altLang="en-US">
              <a:solidFill>
                <a:srgbClr val="FF0000"/>
              </a:solidFill>
            </a:endParaRPr>
          </a:p>
          <a:p>
            <a:r>
              <a:rPr lang="zh-CN" altLang="en-US">
                <a:solidFill>
                  <a:srgbClr val="FF0000"/>
                </a:solidFill>
                <a:sym typeface="+mn-ea"/>
              </a:rPr>
              <a:t>第三步，概括段落大意</a:t>
            </a:r>
          </a:p>
          <a:p>
            <a:endParaRPr lang="zh-CN" altLang="en-US">
              <a:solidFill>
                <a:srgbClr val="FF0000"/>
              </a:solidFill>
              <a:sym typeface="+mn-ea"/>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第一步、概括句意</a:t>
            </a:r>
          </a:p>
        </p:txBody>
      </p:sp>
      <p:sp>
        <p:nvSpPr>
          <p:cNvPr id="3" name="内容占位符 2"/>
          <p:cNvSpPr>
            <a:spLocks noGrp="1"/>
          </p:cNvSpPr>
          <p:nvPr>
            <p:ph idx="1"/>
          </p:nvPr>
        </p:nvSpPr>
        <p:spPr/>
        <p:txBody>
          <a:bodyPr/>
          <a:lstStyle/>
          <a:p>
            <a:r>
              <a:rPr lang="zh-CN" altLang="en-US">
                <a:latin typeface="楷体" panose="02010609060101010101" charset="-122"/>
                <a:ea typeface="楷体" panose="02010609060101010101" charset="-122"/>
              </a:rPr>
              <a:t>自然物地质学揭示，大陆经历过环境变迁。</a:t>
            </a:r>
          </a:p>
          <a:p>
            <a:r>
              <a:rPr lang="zh-CN" altLang="en-US">
                <a:latin typeface="楷体" panose="02010609060101010101" charset="-122"/>
                <a:ea typeface="楷体" panose="02010609060101010101" charset="-122"/>
              </a:rPr>
              <a:t>我们可望在自然条件下看到生物变异。</a:t>
            </a:r>
          </a:p>
          <a:p>
            <a:r>
              <a:rPr lang="zh-CN" altLang="en-US">
                <a:latin typeface="楷体" panose="02010609060101010101" charset="-122"/>
                <a:ea typeface="楷体" panose="02010609060101010101" charset="-122"/>
              </a:rPr>
              <a:t>生物在自然状态下发生变异，说明自然选择发挥了作用。</a:t>
            </a:r>
          </a:p>
          <a:p>
            <a:r>
              <a:rPr lang="zh-CN" altLang="en-US">
                <a:latin typeface="楷体" panose="02010609060101010101" charset="-122"/>
                <a:ea typeface="楷体" panose="02010609060101010101" charset="-122"/>
              </a:rPr>
              <a:t>有人认为自然条件下变异量小，但这种观点无法证实。</a:t>
            </a:r>
          </a:p>
          <a:p>
            <a:r>
              <a:rPr lang="zh-CN" altLang="en-US">
                <a:latin typeface="楷体" panose="02010609060101010101" charset="-122"/>
                <a:ea typeface="楷体" panose="02010609060101010101" charset="-122"/>
              </a:rPr>
              <a:t>虽然变异结果难确定，但积累驯养生物个体的微小差异，短时间内也能产生大的效果。</a:t>
            </a:r>
          </a:p>
          <a:p>
            <a:r>
              <a:rPr lang="zh-CN" altLang="en-US">
                <a:latin typeface="楷体" panose="02010609060101010101" charset="-122"/>
                <a:ea typeface="楷体" panose="02010609060101010101" charset="-122"/>
              </a:rPr>
              <a:t>大家公认物种存在个体差异，博物学家还承认自然变种的存在。</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第二步归纳段内层次</a:t>
            </a:r>
          </a:p>
        </p:txBody>
      </p:sp>
      <p:sp>
        <p:nvSpPr>
          <p:cNvPr id="3" name="内容占位符 2"/>
          <p:cNvSpPr>
            <a:spLocks noGrp="1"/>
          </p:cNvSpPr>
          <p:nvPr>
            <p:ph idx="1"/>
          </p:nvPr>
        </p:nvSpPr>
        <p:spPr/>
        <p:txBody>
          <a:bodyPr>
            <a:normAutofit/>
          </a:bodyPr>
          <a:lstStyle/>
          <a:p>
            <a:r>
              <a:rPr lang="zh-CN" altLang="en-US" sz="4800"/>
              <a:t>第一层，生物在自然状态下发生变异，说明自然选择发挥了作用。</a:t>
            </a:r>
          </a:p>
          <a:p>
            <a:r>
              <a:rPr lang="zh-CN" altLang="en-US" sz="4800"/>
              <a:t>第二层，大家公认物种存在个体差异。</a:t>
            </a:r>
          </a:p>
          <a:p>
            <a:r>
              <a:rPr lang="zh-CN" altLang="en-US" sz="4800"/>
              <a:t>第三层，博物学家承认自然变种是存在的。</a:t>
            </a:r>
          </a:p>
          <a:p>
            <a:endParaRPr lang="zh-CN" altLang="en-US" sz="48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b="1">
                <a:solidFill>
                  <a:srgbClr val="FF0000"/>
                </a:solidFill>
                <a:sym typeface="+mn-ea"/>
              </a:rPr>
              <a:t>第三步，概括段落大意</a:t>
            </a:r>
          </a:p>
        </p:txBody>
      </p:sp>
      <p:sp>
        <p:nvSpPr>
          <p:cNvPr id="3" name="内容占位符 2"/>
          <p:cNvSpPr>
            <a:spLocks noGrp="1"/>
          </p:cNvSpPr>
          <p:nvPr>
            <p:ph idx="1"/>
          </p:nvPr>
        </p:nvSpPr>
        <p:spPr>
          <a:xfrm>
            <a:off x="419735" y="1825625"/>
            <a:ext cx="11772265" cy="4351655"/>
          </a:xfrm>
        </p:spPr>
        <p:txBody>
          <a:bodyPr>
            <a:normAutofit/>
          </a:bodyPr>
          <a:lstStyle/>
          <a:p>
            <a:r>
              <a:rPr lang="zh-CN" altLang="en-US" sz="6000">
                <a:latin typeface="楷体" panose="02010609060101010101" charset="-122"/>
                <a:ea typeface="楷体" panose="02010609060101010101" charset="-122"/>
                <a:sym typeface="+mn-ea"/>
              </a:rPr>
              <a:t>生物在自然状态下发生变异，说明自然选择发挥了作用。大家公认物种存在个体差异，博物学家承认自然变种的存在，都证明了自然选择的作用。</a:t>
            </a:r>
            <a:endParaRPr lang="zh-CN" altLang="en-US" sz="6000">
              <a:latin typeface="楷体" panose="02010609060101010101" charset="-122"/>
              <a:ea typeface="楷体" panose="02010609060101010101" charset="-122"/>
            </a:endParaRPr>
          </a:p>
          <a:p>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研读文本</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4000"/>
              <a:t>问题一：达尔文提出的“自然选择是物种变异的主要原因”这个  观点在当时面临着很大的挑战，结合本文，分析作者通过怎样  的手段来增强观点的说服力。</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z="3110" b="1">
                <a:solidFill>
                  <a:srgbClr val="FF0000"/>
                </a:solidFill>
              </a:rPr>
              <a:t>达尔文提出的“自然选择是物种变异的主要原因”这个  观点在当时面临着很大的挑战，结合本文，分析作者通过怎样  的手段来增强观点的说服力。</a:t>
            </a:r>
          </a:p>
        </p:txBody>
      </p:sp>
      <p:sp>
        <p:nvSpPr>
          <p:cNvPr id="3" name="内容占位符 2"/>
          <p:cNvSpPr>
            <a:spLocks noGrp="1"/>
          </p:cNvSpPr>
          <p:nvPr>
            <p:ph idx="1"/>
          </p:nvPr>
        </p:nvSpPr>
        <p:spPr/>
        <p:txBody>
          <a:bodyPr>
            <a:noAutofit/>
          </a:bodyPr>
          <a:lstStyle/>
          <a:p>
            <a:r>
              <a:rPr lang="zh-CN" altLang="en-US"/>
              <a:t> </a:t>
            </a:r>
            <a:r>
              <a:rPr lang="zh-CN" altLang="en-US" sz="3200">
                <a:latin typeface="楷体" panose="02010609060101010101" charset="-122"/>
                <a:ea typeface="楷体" panose="02010609060101010101" charset="-122"/>
                <a:cs typeface="楷体" panose="02010609060101010101" charset="-122"/>
              </a:rPr>
              <a:t>参考提示：作为科学论著，提出的结论要建立在客观事实的基础之上。结合本文，可以从</a:t>
            </a:r>
            <a:r>
              <a:rPr lang="zh-CN" altLang="en-US" sz="3200" b="1">
                <a:solidFill>
                  <a:srgbClr val="FF0000"/>
                </a:solidFill>
                <a:latin typeface="楷体" panose="02010609060101010101" charset="-122"/>
                <a:ea typeface="楷体" panose="02010609060101010101" charset="-122"/>
                <a:cs typeface="楷体" panose="02010609060101010101" charset="-122"/>
              </a:rPr>
              <a:t>论述思路、论证方法、语言表达</a:t>
            </a:r>
            <a:r>
              <a:rPr lang="zh-CN" altLang="en-US" sz="3200">
                <a:latin typeface="楷体" panose="02010609060101010101" charset="-122"/>
                <a:ea typeface="楷体" panose="02010609060101010101" charset="-122"/>
                <a:cs typeface="楷体" panose="02010609060101010101" charset="-122"/>
              </a:rPr>
              <a:t>等方面进行概括。</a:t>
            </a:r>
            <a:r>
              <a:rPr lang="zh-CN" altLang="en-US" sz="3200" b="1">
                <a:solidFill>
                  <a:srgbClr val="FF0000"/>
                </a:solidFill>
                <a:latin typeface="楷体" panose="02010609060101010101" charset="-122"/>
                <a:ea typeface="楷体" panose="02010609060101010101" charset="-122"/>
                <a:cs typeface="楷体" panose="02010609060101010101" charset="-122"/>
              </a:rPr>
              <a:t>本文思路清晰</a:t>
            </a:r>
            <a:r>
              <a:rPr lang="zh-CN" altLang="en-US" sz="3200">
                <a:latin typeface="楷体" panose="02010609060101010101" charset="-122"/>
                <a:ea typeface="楷体" panose="02010609060101010101" charset="-122"/>
                <a:cs typeface="楷体" panose="02010609060101010101" charset="-122"/>
              </a:rPr>
              <a:t>，论证严密，语言准确，语气坚定，观点不容辩驳。具体表现在：①运用</a:t>
            </a:r>
            <a:r>
              <a:rPr lang="zh-CN" altLang="en-US" sz="3200" b="1">
                <a:solidFill>
                  <a:srgbClr val="FF0000"/>
                </a:solidFill>
                <a:latin typeface="楷体" panose="02010609060101010101" charset="-122"/>
                <a:ea typeface="楷体" panose="02010609060101010101" charset="-122"/>
                <a:cs typeface="楷体" panose="02010609060101010101" charset="-122"/>
              </a:rPr>
              <a:t>总分结构</a:t>
            </a:r>
            <a:r>
              <a:rPr lang="zh-CN" altLang="en-US" sz="3200">
                <a:latin typeface="楷体" panose="02010609060101010101" charset="-122"/>
                <a:ea typeface="楷体" panose="02010609060101010101" charset="-122"/>
                <a:cs typeface="楷体" panose="02010609060101010101" charset="-122"/>
              </a:rPr>
              <a:t>层次分明，步步为营，</a:t>
            </a:r>
            <a:r>
              <a:rPr lang="zh-CN" altLang="en-US" sz="3200" b="1">
                <a:solidFill>
                  <a:srgbClr val="FF0000"/>
                </a:solidFill>
                <a:latin typeface="楷体" panose="02010609060101010101" charset="-122"/>
                <a:ea typeface="楷体" panose="02010609060101010101" charset="-122"/>
                <a:cs typeface="楷体" panose="02010609060101010101" charset="-122"/>
              </a:rPr>
              <a:t>逻辑性极强</a:t>
            </a:r>
            <a:r>
              <a:rPr lang="zh-CN" altLang="en-US" sz="3200">
                <a:latin typeface="楷体" panose="02010609060101010101" charset="-122"/>
                <a:ea typeface="楷体" panose="02010609060101010101" charset="-122"/>
                <a:cs typeface="楷体" panose="02010609060101010101"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采用归纳和演绎</a:t>
            </a:r>
            <a:r>
              <a:rPr lang="zh-CN" altLang="en-US" sz="3200">
                <a:latin typeface="楷体" panose="02010609060101010101" charset="-122"/>
                <a:ea typeface="楷体" panose="02010609060101010101" charset="-122"/>
                <a:cs typeface="楷体" panose="02010609060101010101" charset="-122"/>
              </a:rPr>
              <a:t>的思维方式，运用</a:t>
            </a:r>
            <a:r>
              <a:rPr lang="zh-CN" altLang="en-US" sz="3200" b="1">
                <a:solidFill>
                  <a:srgbClr val="FF0000"/>
                </a:solidFill>
                <a:latin typeface="楷体" panose="02010609060101010101" charset="-122"/>
                <a:ea typeface="楷体" panose="02010609060101010101" charset="-122"/>
                <a:cs typeface="楷体" panose="02010609060101010101" charset="-122"/>
              </a:rPr>
              <a:t>多种论证方法</a:t>
            </a:r>
            <a:r>
              <a:rPr lang="zh-CN" altLang="en-US" sz="3200">
                <a:latin typeface="楷体" panose="02010609060101010101" charset="-122"/>
                <a:ea typeface="楷体" panose="02010609060101010101" charset="-122"/>
                <a:cs typeface="楷体" panose="02010609060101010101" charset="-122"/>
              </a:rPr>
              <a:t>，如</a:t>
            </a:r>
            <a:r>
              <a:rPr lang="zh-CN" altLang="en-US" sz="3200" b="1">
                <a:solidFill>
                  <a:srgbClr val="FF0000"/>
                </a:solidFill>
                <a:latin typeface="楷体" panose="02010609060101010101" charset="-122"/>
                <a:ea typeface="楷体" panose="02010609060101010101" charset="-122"/>
                <a:cs typeface="楷体" panose="02010609060101010101" charset="-122"/>
              </a:rPr>
              <a:t>举例论证、对比论证、假设论证</a:t>
            </a:r>
            <a:r>
              <a:rPr lang="zh-CN" altLang="en-US" sz="3200">
                <a:latin typeface="楷体" panose="02010609060101010101" charset="-122"/>
                <a:ea typeface="楷体" panose="02010609060101010101" charset="-122"/>
                <a:cs typeface="楷体" panose="02010609060101010101" charset="-122"/>
              </a:rPr>
              <a:t>等；③</a:t>
            </a:r>
            <a:r>
              <a:rPr lang="zh-CN" altLang="en-US" sz="3200" b="1">
                <a:solidFill>
                  <a:srgbClr val="FF0000"/>
                </a:solidFill>
                <a:latin typeface="楷体" panose="02010609060101010101" charset="-122"/>
                <a:ea typeface="楷体" panose="02010609060101010101" charset="-122"/>
                <a:cs typeface="楷体" panose="02010609060101010101" charset="-122"/>
              </a:rPr>
              <a:t>语言准确，表达严谨</a:t>
            </a:r>
            <a:r>
              <a:rPr lang="zh-CN" altLang="en-US" sz="3200">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擅长运用结构复杂的长句</a:t>
            </a:r>
            <a:r>
              <a:rPr lang="zh-CN" altLang="en-US" sz="3200">
                <a:latin typeface="楷体" panose="02010609060101010101" charset="-122"/>
                <a:ea typeface="楷体" panose="02010609060101010101" charset="-122"/>
                <a:cs typeface="楷体" panose="02010609060101010101" charset="-122"/>
              </a:rPr>
              <a:t>表达缜密的思想；④本文以理  性见长，也融入作者的情感，如第2段中连续运用三个反问句，语气强烈，不容置疑。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a:solidFill>
                  <a:srgbClr val="FF0000"/>
                </a:solidFill>
                <a:sym typeface="+mn-ea"/>
              </a:rPr>
              <a:t>问题二：本文运用了大量结构复杂的长句，以表达出准确、严密  的思想，请品析下列句子。</a:t>
            </a:r>
          </a:p>
        </p:txBody>
      </p:sp>
      <p:sp>
        <p:nvSpPr>
          <p:cNvPr id="3" name="内容占位符 2"/>
          <p:cNvSpPr>
            <a:spLocks noGrp="1"/>
          </p:cNvSpPr>
          <p:nvPr>
            <p:ph idx="1"/>
          </p:nvPr>
        </p:nvSpPr>
        <p:spPr>
          <a:xfrm>
            <a:off x="261620" y="1825625"/>
            <a:ext cx="11644630" cy="4351655"/>
          </a:xfrm>
        </p:spPr>
        <p:txBody>
          <a:bodyPr>
            <a:normAutofit/>
          </a:bodyPr>
          <a:lstStyle/>
          <a:p>
            <a:pPr marL="0" indent="0">
              <a:buNone/>
            </a:pPr>
            <a:endParaRPr lang="zh-CN" altLang="en-US"/>
          </a:p>
          <a:p>
            <a:r>
              <a:rPr lang="zh-CN" altLang="en-US"/>
              <a:t>  </a:t>
            </a:r>
            <a:r>
              <a:rPr lang="zh-CN" altLang="en-US">
                <a:latin typeface="楷体" panose="02010609060101010101" charset="-122"/>
                <a:ea typeface="楷体" panose="02010609060101010101" charset="-122"/>
                <a:cs typeface="楷体" panose="02010609060101010101" charset="-122"/>
              </a:rPr>
              <a:t>(1)由于每个物种都有按照几何级数过度繁殖的趋向，而且各个物种中变异了的后代，可以通过其习性及构造的多样化去占据自然条件下多种多样的生活场所，以满足数量不断增加的需要，所以自然选择的结果就更倾向于保存物种中那些最为歧异的后代。 </a:t>
            </a:r>
          </a:p>
          <a:p>
            <a:r>
              <a:rPr lang="zh-CN" altLang="en-US">
                <a:latin typeface="楷体" panose="02010609060101010101" charset="-122"/>
                <a:ea typeface="楷体" panose="02010609060101010101" charset="-122"/>
                <a:cs typeface="楷体" panose="02010609060101010101" charset="-122"/>
              </a:rPr>
              <a:t> (2)如果物种只是特征明显而稳定的变种，我们马上就会发现其杂交的后代，在某些性质和程度上，如在连续杂交之后，彼此可以融合等方面，酷似其父母，并且都如公认的变种的杂  交后代一样，遵循着同样复杂的法则。  </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a:solidFill>
                  <a:srgbClr val="FF0000"/>
                </a:solidFill>
                <a:sym typeface="+mn-ea"/>
              </a:rPr>
              <a:t>3.本文运用了大量结构复杂的长句，以表达出准确、严密  的思想，请品析下列句子。</a:t>
            </a:r>
          </a:p>
        </p:txBody>
      </p:sp>
      <p:sp>
        <p:nvSpPr>
          <p:cNvPr id="3" name="内容占位符 2"/>
          <p:cNvSpPr>
            <a:spLocks noGrp="1"/>
          </p:cNvSpPr>
          <p:nvPr>
            <p:ph idx="1"/>
          </p:nvPr>
        </p:nvSpPr>
        <p:spPr>
          <a:xfrm>
            <a:off x="248920" y="1825625"/>
            <a:ext cx="11743690" cy="4351655"/>
          </a:xfrm>
        </p:spPr>
        <p:txBody>
          <a:bodyPr>
            <a:noAutofit/>
          </a:bodyPr>
          <a:lstStyle/>
          <a:p>
            <a:r>
              <a:rPr lang="zh-CN" altLang="en-US" sz="2700">
                <a:latin typeface="楷体" panose="02010609060101010101" charset="-122"/>
                <a:ea typeface="楷体" panose="02010609060101010101" charset="-122"/>
                <a:cs typeface="楷体" panose="02010609060101010101" charset="-122"/>
                <a:sym typeface="+mn-ea"/>
              </a:rPr>
              <a:t>参考提示：科学论著常常采用复杂的长句来表达缜密的思想，阅读这样的句子，要把握句子的修饰语、基本成分和结构  层次，进而把握句子表达的意思。层次，进而把握可于衣达的思。(1)这句话是一个典型的结构复杂的长句，我们只要把握  “所以”一词就可抓住本句的基本观点即自然选择的结果  作者为了说明这种看法，非常细致地进行阐述，并且运用关联词“而且”来提示前后成分之间的关系。此外，表意的严密性  还在于运用“都”“各个”“更”等副词来修饰动词，表现了  作者思维的严谨性和对于自己所持观点的坚定性。（2)这句话也是一个表意严密的长句。在这里，作者通过假设，提出“物种只是特征明显而稳定的变种”这一基本观点，需要注意的是“只是”一词，起强调突出的作用，也提示读者去关注作者的观点。此外，作者的思维非常缜密，他连续用了  两个状语(“在某些性质和程度上”“在连续杂交之后，彼此  可以融合等方面”)来修饰“并且”之后的语句，这两个状语  起到了限定的作用，也使作者的观点更为准确。</a:t>
            </a:r>
            <a:endParaRPr lang="zh-CN" altLang="en-US" sz="27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p:txBody>
      </p:sp>
      <p:pic>
        <p:nvPicPr>
          <p:cNvPr id="4" name="New picture"/>
          <p:cNvPicPr/>
          <p:nvPr/>
        </p:nvPicPr>
        <p:blipFill>
          <a:blip r:embed="rId2"/>
          <a:stretch>
            <a:fillRect/>
          </a:stretch>
        </p:blipFill>
        <p:spPr>
          <a:xfrm>
            <a:off x="12661900" y="115951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8" name="图片 1"/>
          <p:cNvPicPr>
            <a:picLocks noChangeAspect="1"/>
          </p:cNvPicPr>
          <p:nvPr/>
        </p:nvPicPr>
        <p:blipFill>
          <a:blip r:embed="rId2"/>
          <a:srcRect l="8833" t="1952" r="5626" b="11774"/>
          <a:stretch>
            <a:fillRect/>
          </a:stretch>
        </p:blipFill>
        <p:spPr>
          <a:xfrm>
            <a:off x="695325" y="188595"/>
            <a:ext cx="2841625" cy="3230245"/>
          </a:xfrm>
          <a:prstGeom prst="rect">
            <a:avLst/>
          </a:prstGeom>
          <a:noFill/>
          <a:ln w="9525">
            <a:noFill/>
          </a:ln>
        </p:spPr>
      </p:pic>
      <p:grpSp>
        <p:nvGrpSpPr>
          <p:cNvPr id="22533" name="组合 5"/>
          <p:cNvGrpSpPr/>
          <p:nvPr/>
        </p:nvGrpSpPr>
        <p:grpSpPr>
          <a:xfrm>
            <a:off x="8040370" y="116205"/>
            <a:ext cx="2771775" cy="3398766"/>
            <a:chOff x="10320586" y="2898354"/>
            <a:chExt cx="5544616" cy="6797553"/>
          </a:xfrm>
        </p:grpSpPr>
        <p:pic>
          <p:nvPicPr>
            <p:cNvPr id="22534" name="图片 1"/>
            <p:cNvPicPr>
              <a:picLocks noChangeAspect="1"/>
            </p:cNvPicPr>
            <p:nvPr/>
          </p:nvPicPr>
          <p:blipFill>
            <a:blip r:embed="rId3"/>
            <a:srcRect l="2409" r="4819" b="11494"/>
            <a:stretch>
              <a:fillRect/>
            </a:stretch>
          </p:blipFill>
          <p:spPr>
            <a:xfrm>
              <a:off x="10320586" y="2898354"/>
              <a:ext cx="5544616" cy="6077204"/>
            </a:xfrm>
            <a:prstGeom prst="rect">
              <a:avLst/>
            </a:prstGeom>
            <a:noFill/>
            <a:ln w="9525">
              <a:noFill/>
            </a:ln>
          </p:spPr>
        </p:pic>
        <p:sp>
          <p:nvSpPr>
            <p:cNvPr id="22535" name="矩形 4"/>
            <p:cNvSpPr/>
            <p:nvPr/>
          </p:nvSpPr>
          <p:spPr>
            <a:xfrm>
              <a:off x="10593652" y="8991055"/>
              <a:ext cx="5116544" cy="704852"/>
            </a:xfrm>
            <a:prstGeom prst="rect">
              <a:avLst/>
            </a:prstGeom>
            <a:noFill/>
            <a:ln w="9525">
              <a:noFill/>
            </a:ln>
          </p:spPr>
          <p:txBody>
            <a:bodyPr wrap="none">
              <a:spAutoFit/>
            </a:bodyPr>
            <a:lstStyle/>
            <a:p>
              <a:r>
                <a:rPr lang="zh-CN" altLang="en-US" sz="1700">
                  <a:solidFill>
                    <a:srgbClr val="002060"/>
                  </a:solidFill>
                  <a:latin typeface="楷体" panose="02010609060101010101" charset="-122"/>
                  <a:ea typeface="楷体" panose="02010609060101010101" charset="-122"/>
                  <a:sym typeface="宋体" panose="02010600030101010101" pitchFamily="2" charset="-122"/>
                </a:rPr>
                <a:t>枯叶蝶和翅色艳丽的蝴蝶</a:t>
              </a:r>
              <a:endParaRPr lang="zh-CN" altLang="en-US" sz="1700">
                <a:solidFill>
                  <a:srgbClr val="002060"/>
                </a:solidFill>
                <a:latin typeface="楷体" panose="02010609060101010101" charset="-122"/>
                <a:ea typeface="楷体" panose="02010609060101010101" charset="-122"/>
              </a:endParaRPr>
            </a:p>
          </p:txBody>
        </p:sp>
      </p:grpSp>
      <p:sp>
        <p:nvSpPr>
          <p:cNvPr id="22532" name="文本框 2"/>
          <p:cNvSpPr/>
          <p:nvPr/>
        </p:nvSpPr>
        <p:spPr>
          <a:xfrm>
            <a:off x="6168073" y="3368675"/>
            <a:ext cx="5989637" cy="521970"/>
          </a:xfrm>
          <a:prstGeom prst="rect">
            <a:avLst/>
          </a:prstGeom>
          <a:noFill/>
          <a:ln w="9525">
            <a:noFill/>
          </a:ln>
        </p:spPr>
        <p:txBody>
          <a:bodyPr wrap="square" anchor="t" anchorCtr="0">
            <a:spAutoFit/>
          </a:bodyPr>
          <a:lstStyle/>
          <a:p>
            <a:pPr>
              <a:lnSpc>
                <a:spcPct val="140000"/>
              </a:lnSpc>
            </a:pPr>
            <a:r>
              <a:rPr lang="zh-CN" altLang="en-US" sz="2000">
                <a:ea typeface="黑体" panose="02010609060101010101" charset="-122"/>
                <a:sym typeface="宋体" panose="02010600030101010101" pitchFamily="2" charset="-122"/>
              </a:rPr>
              <a:t>　　枯叶蝶的拟态现象，使枯叶蝶不易被天敌发现。</a:t>
            </a:r>
          </a:p>
        </p:txBody>
      </p:sp>
      <p:pic>
        <p:nvPicPr>
          <p:cNvPr id="23558" name="图片 8"/>
          <p:cNvPicPr>
            <a:picLocks noChangeAspect="1"/>
          </p:cNvPicPr>
          <p:nvPr/>
        </p:nvPicPr>
        <p:blipFill>
          <a:blip r:embed="rId4"/>
          <a:stretch>
            <a:fillRect/>
          </a:stretch>
        </p:blipFill>
        <p:spPr>
          <a:xfrm>
            <a:off x="2063750" y="4076700"/>
            <a:ext cx="3133725" cy="2151063"/>
          </a:xfrm>
          <a:prstGeom prst="rect">
            <a:avLst/>
          </a:prstGeom>
          <a:noFill/>
          <a:ln w="9525">
            <a:noFill/>
          </a:ln>
        </p:spPr>
      </p:pic>
      <p:pic>
        <p:nvPicPr>
          <p:cNvPr id="23557" name="图片 3"/>
          <p:cNvPicPr>
            <a:picLocks noChangeAspect="1"/>
          </p:cNvPicPr>
          <p:nvPr/>
        </p:nvPicPr>
        <p:blipFill>
          <a:blip r:embed="rId5"/>
          <a:stretch>
            <a:fillRect/>
          </a:stretch>
        </p:blipFill>
        <p:spPr>
          <a:xfrm>
            <a:off x="6312218" y="4004945"/>
            <a:ext cx="2922587" cy="2151063"/>
          </a:xfrm>
          <a:prstGeom prst="rect">
            <a:avLst/>
          </a:prstGeom>
          <a:noFill/>
          <a:ln w="9525">
            <a:noFill/>
          </a:ln>
        </p:spPr>
      </p:pic>
      <p:sp>
        <p:nvSpPr>
          <p:cNvPr id="23556" name="文本框 7"/>
          <p:cNvSpPr/>
          <p:nvPr/>
        </p:nvSpPr>
        <p:spPr>
          <a:xfrm>
            <a:off x="2999740" y="1988820"/>
            <a:ext cx="6913563" cy="1014730"/>
          </a:xfrm>
          <a:prstGeom prst="rect">
            <a:avLst/>
          </a:prstGeom>
          <a:noFill/>
          <a:ln w="9525">
            <a:noFill/>
          </a:ln>
        </p:spPr>
        <p:txBody>
          <a:bodyPr wrap="square" anchor="t" anchorCtr="0">
            <a:spAutoFit/>
          </a:bodyPr>
          <a:lstStyle/>
          <a:p>
            <a:pPr>
              <a:lnSpc>
                <a:spcPct val="150000"/>
              </a:lnSpc>
            </a:pPr>
            <a:r>
              <a:rPr lang="zh-CN" altLang="en-US" sz="2000">
                <a:solidFill>
                  <a:srgbClr val="0000FF"/>
                </a:solidFill>
                <a:ea typeface="黑体" panose="02010609060101010101" charset="-122"/>
                <a:sym typeface="宋体" panose="02010600030101010101" pitchFamily="2" charset="-122"/>
              </a:rPr>
              <a:t>　　</a:t>
            </a:r>
            <a:r>
              <a:rPr lang="zh-CN" altLang="en-US" sz="2000">
                <a:solidFill>
                  <a:srgbClr val="000000"/>
                </a:solidFill>
                <a:ea typeface="黑体" panose="02010609060101010101" charset="-122"/>
                <a:sym typeface="宋体" panose="02010600030101010101" pitchFamily="2" charset="-122"/>
              </a:rPr>
              <a:t>适应在自然界中是普遍存在的。</a:t>
            </a:r>
            <a:endParaRPr lang="zh-CN" altLang="en-US" sz="2000">
              <a:solidFill>
                <a:srgbClr val="000000"/>
              </a:solidFill>
              <a:ea typeface="黑体" panose="02010609060101010101" charset="-122"/>
            </a:endParaRPr>
          </a:p>
          <a:p>
            <a:pPr>
              <a:lnSpc>
                <a:spcPct val="150000"/>
              </a:lnSpc>
            </a:pPr>
            <a:r>
              <a:rPr lang="zh-CN" altLang="en-US" sz="2000">
                <a:solidFill>
                  <a:srgbClr val="000000"/>
                </a:solidFill>
                <a:ea typeface="黑体" panose="02010609060101010101" charset="-122"/>
                <a:sym typeface="宋体" panose="02010600030101010101" pitchFamily="2" charset="-122"/>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圆角矩形 3"/>
          <p:cNvSpPr/>
          <p:nvPr/>
        </p:nvSpPr>
        <p:spPr>
          <a:xfrm>
            <a:off x="740410" y="404813"/>
            <a:ext cx="1187450" cy="282575"/>
          </a:xfrm>
          <a:prstGeom prst="roundRect">
            <a:avLst>
              <a:gd name="adj" fmla="val 16667"/>
            </a:avLst>
          </a:prstGeom>
          <a:noFill/>
          <a:ln w="12700" cap="flat" cmpd="sng">
            <a:solidFill>
              <a:srgbClr val="008080"/>
            </a:solidFill>
            <a:prstDash val="solid"/>
            <a:headEnd type="none" w="med" len="med"/>
            <a:tailEnd type="none" w="med" len="med"/>
          </a:ln>
        </p:spPr>
        <p:txBody>
          <a:bodyPr lIns="45702" tIns="22851" rIns="45702" bIns="22851" anchor="ctr" anchorCtr="0"/>
          <a:lstStyle/>
          <a:p>
            <a:pPr algn="ctr" defTabSz="2435225"/>
            <a:endParaRPr lang="zh-CN" altLang="en-US" sz="1200">
              <a:solidFill>
                <a:srgbClr val="00B0F0"/>
              </a:solidFill>
            </a:endParaRPr>
          </a:p>
        </p:txBody>
      </p:sp>
      <p:sp>
        <p:nvSpPr>
          <p:cNvPr id="47107" name="矩形 15"/>
          <p:cNvSpPr/>
          <p:nvPr/>
        </p:nvSpPr>
        <p:spPr>
          <a:xfrm>
            <a:off x="775335" y="339725"/>
            <a:ext cx="1106170" cy="351790"/>
          </a:xfrm>
          <a:prstGeom prst="rect">
            <a:avLst/>
          </a:prstGeom>
          <a:noFill/>
          <a:ln w="9525">
            <a:noFill/>
          </a:ln>
        </p:spPr>
        <p:txBody>
          <a:bodyPr wrap="none" lIns="45702" tIns="22851" rIns="45702" bIns="22851">
            <a:spAutoFit/>
          </a:bodyPr>
          <a:lstStyle/>
          <a:p>
            <a:pPr>
              <a:buFontTx/>
              <a:buNone/>
            </a:pPr>
            <a:r>
              <a:rPr lang="zh-CN" altLang="en-US" sz="2000">
                <a:solidFill>
                  <a:srgbClr val="008080"/>
                </a:solidFill>
                <a:latin typeface="隶书" panose="02010509060101010101" charset="-122"/>
                <a:ea typeface="隶书" panose="02010509060101010101" charset="-122"/>
              </a:rPr>
              <a:t>课堂总结</a:t>
            </a:r>
          </a:p>
        </p:txBody>
      </p:sp>
      <p:pic>
        <p:nvPicPr>
          <p:cNvPr id="47108" name="19sw2rj207.jpg"/>
          <p:cNvPicPr>
            <a:picLocks noChangeAspect="1"/>
          </p:cNvPicPr>
          <p:nvPr/>
        </p:nvPicPr>
        <p:blipFill>
          <a:blip r:embed="rId3">
            <a:clrChange>
              <a:clrFrom>
                <a:srgbClr val="FFFFFF"/>
              </a:clrFrom>
              <a:clrTo>
                <a:srgbClr val="FFFFFF">
                  <a:alpha val="0"/>
                </a:srgbClr>
              </a:clrTo>
            </a:clrChange>
          </a:blip>
          <a:srcRect b="3819"/>
          <a:stretch>
            <a:fillRect/>
          </a:stretch>
        </p:blipFill>
        <p:spPr>
          <a:xfrm>
            <a:off x="2823210" y="801688"/>
            <a:ext cx="5961063" cy="2432050"/>
          </a:xfrm>
          <a:prstGeom prst="rect">
            <a:avLst/>
          </a:prstGeom>
          <a:noFill/>
          <a:ln w="9525">
            <a:noFill/>
          </a:ln>
        </p:spPr>
      </p:pic>
      <p:pic>
        <p:nvPicPr>
          <p:cNvPr id="47109" name="18sw2r215.jpg"/>
          <p:cNvPicPr>
            <a:picLocks noChangeAspect="1"/>
          </p:cNvPicPr>
          <p:nvPr/>
        </p:nvPicPr>
        <p:blipFill>
          <a:blip r:embed="rId4">
            <a:clrChange>
              <a:clrFrom>
                <a:srgbClr val="FFFFFF"/>
              </a:clrFrom>
              <a:clrTo>
                <a:srgbClr val="FFFFFF">
                  <a:alpha val="0"/>
                </a:srgbClr>
              </a:clrTo>
            </a:clrChange>
          </a:blip>
          <a:srcRect t="3165" b="5739"/>
          <a:stretch>
            <a:fillRect/>
          </a:stretch>
        </p:blipFill>
        <p:spPr>
          <a:xfrm>
            <a:off x="2812098" y="3330575"/>
            <a:ext cx="5983287" cy="3382963"/>
          </a:xfrm>
          <a:prstGeom prst="rect">
            <a:avLst/>
          </a:prstGeom>
          <a:noFill/>
          <a:ln w="9525">
            <a:noFill/>
          </a:ln>
        </p:spPr>
      </p:pic>
      <p:pic>
        <p:nvPicPr>
          <p:cNvPr id="47110" name="图片 10"/>
          <p:cNvPicPr>
            <a:picLocks noChangeAspect="1"/>
          </p:cNvPicPr>
          <p:nvPr/>
        </p:nvPicPr>
        <p:blipFill>
          <a:blip r:embed="rId5"/>
          <a:stretch>
            <a:fillRect/>
          </a:stretch>
        </p:blipFill>
        <p:spPr>
          <a:xfrm>
            <a:off x="8795385" y="90488"/>
            <a:ext cx="3330575" cy="1687512"/>
          </a:xfrm>
          <a:prstGeom prst="rect">
            <a:avLst/>
          </a:prstGeom>
          <a:noFill/>
          <a:ln w="9525">
            <a:noFill/>
          </a:ln>
        </p:spPr>
      </p:pic>
      <p:pic>
        <p:nvPicPr>
          <p:cNvPr id="47111" name="New picture"/>
          <p:cNvPicPr>
            <a:picLocks noChangeAspect="1"/>
          </p:cNvPicPr>
          <p:nvPr/>
        </p:nvPicPr>
        <p:blipFill>
          <a:blip r:embed="rId6"/>
          <a:stretch>
            <a:fillRect/>
          </a:stretch>
        </p:blipFill>
        <p:spPr>
          <a:xfrm>
            <a:off x="11443335" y="10248900"/>
            <a:ext cx="304800" cy="228600"/>
          </a:xfrm>
          <a:prstGeom prst="rect">
            <a:avLst/>
          </a:prstGeom>
          <a:noFill/>
          <a:ln w="9525">
            <a:noFill/>
          </a:ln>
        </p:spPr>
      </p:pic>
      <p:pic>
        <p:nvPicPr>
          <p:cNvPr id="47112" name="New picture"/>
          <p:cNvPicPr/>
          <p:nvPr/>
        </p:nvPicPr>
        <p:blipFill>
          <a:blip r:embed="rId7"/>
          <a:stretch>
            <a:fillRect/>
          </a:stretch>
        </p:blipFill>
        <p:spPr>
          <a:xfrm>
            <a:off x="10375900" y="104902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7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圆角矩形 5"/>
          <p:cNvSpPr/>
          <p:nvPr/>
        </p:nvSpPr>
        <p:spPr>
          <a:xfrm>
            <a:off x="740410" y="404813"/>
            <a:ext cx="1187450" cy="282575"/>
          </a:xfrm>
          <a:prstGeom prst="roundRect">
            <a:avLst>
              <a:gd name="adj" fmla="val 16667"/>
            </a:avLst>
          </a:prstGeom>
          <a:noFill/>
          <a:ln w="12700" cap="flat" cmpd="sng">
            <a:solidFill>
              <a:srgbClr val="008080"/>
            </a:solidFill>
            <a:prstDash val="solid"/>
            <a:headEnd type="none" w="med" len="med"/>
            <a:tailEnd type="none" w="med" len="med"/>
          </a:ln>
        </p:spPr>
        <p:txBody>
          <a:bodyPr lIns="45702" tIns="22851" rIns="45702" bIns="22851" anchor="ctr" anchorCtr="0"/>
          <a:lstStyle/>
          <a:p>
            <a:pPr algn="ctr" defTabSz="2435225"/>
            <a:endParaRPr lang="zh-CN" altLang="en-US" sz="1200">
              <a:solidFill>
                <a:srgbClr val="00B0F0"/>
              </a:solidFill>
            </a:endParaRPr>
          </a:p>
        </p:txBody>
      </p:sp>
      <p:sp>
        <p:nvSpPr>
          <p:cNvPr id="24579" name="矩形 6"/>
          <p:cNvSpPr/>
          <p:nvPr/>
        </p:nvSpPr>
        <p:spPr>
          <a:xfrm>
            <a:off x="775335" y="339725"/>
            <a:ext cx="1106170" cy="351790"/>
          </a:xfrm>
          <a:prstGeom prst="rect">
            <a:avLst/>
          </a:prstGeom>
          <a:noFill/>
          <a:ln w="9525">
            <a:noFill/>
          </a:ln>
        </p:spPr>
        <p:txBody>
          <a:bodyPr wrap="none" lIns="45702" tIns="22851" rIns="45702" bIns="22851">
            <a:spAutoFit/>
          </a:bodyPr>
          <a:lstStyle/>
          <a:p>
            <a:pPr>
              <a:buFontTx/>
              <a:buNone/>
            </a:pPr>
            <a:r>
              <a:rPr lang="zh-CN" altLang="en-US" sz="2000">
                <a:solidFill>
                  <a:srgbClr val="008080"/>
                </a:solidFill>
                <a:latin typeface="隶书" panose="02010509060101010101" charset="-122"/>
                <a:ea typeface="隶书" panose="02010509060101010101" charset="-122"/>
              </a:rPr>
              <a:t>知识海洋</a:t>
            </a:r>
          </a:p>
        </p:txBody>
      </p:sp>
      <p:sp>
        <p:nvSpPr>
          <p:cNvPr id="24580" name="文本框 7"/>
          <p:cNvSpPr/>
          <p:nvPr/>
        </p:nvSpPr>
        <p:spPr>
          <a:xfrm>
            <a:off x="1135698" y="1319213"/>
            <a:ext cx="9928225" cy="891540"/>
          </a:xfrm>
          <a:prstGeom prst="rect">
            <a:avLst/>
          </a:prstGeom>
          <a:noFill/>
          <a:ln w="9525">
            <a:noFill/>
          </a:ln>
        </p:spPr>
        <p:txBody>
          <a:bodyPr wrap="square" anchor="t" anchorCtr="0">
            <a:spAutoFit/>
          </a:bodyPr>
          <a:lstStyle/>
          <a:p>
            <a:pPr>
              <a:lnSpc>
                <a:spcPct val="130000"/>
              </a:lnSpc>
            </a:pPr>
            <a:r>
              <a:rPr lang="zh-CN" altLang="en-US" sz="2000">
                <a:solidFill>
                  <a:srgbClr val="0000FF"/>
                </a:solidFill>
                <a:ea typeface="黑体" panose="02010609060101010101" charset="-122"/>
                <a:sym typeface="宋体" panose="02010600030101010101" pitchFamily="2" charset="-122"/>
              </a:rPr>
              <a:t>　　</a:t>
            </a:r>
            <a:r>
              <a:rPr lang="zh-CN" altLang="en-US" sz="2000">
                <a:solidFill>
                  <a:srgbClr val="000000"/>
                </a:solidFill>
                <a:ea typeface="黑体" panose="02010609060101010101" charset="-122"/>
                <a:sym typeface="宋体" panose="02010600030101010101" pitchFamily="2" charset="-122"/>
              </a:rPr>
              <a:t>环境条件多变，在此环境下的适应，不一定在彼环境下能适应。例如雷鸟在冬季来临前将羽毛换成白色的，但过完冬季后白色反而不利于生存。</a:t>
            </a:r>
          </a:p>
        </p:txBody>
      </p:sp>
      <p:pic>
        <p:nvPicPr>
          <p:cNvPr id="24581" name="图片 1"/>
          <p:cNvPicPr>
            <a:picLocks noChangeAspect="1"/>
          </p:cNvPicPr>
          <p:nvPr/>
        </p:nvPicPr>
        <p:blipFill>
          <a:blip r:embed="rId2"/>
          <a:stretch>
            <a:fillRect/>
          </a:stretch>
        </p:blipFill>
        <p:spPr>
          <a:xfrm flipH="1">
            <a:off x="5426710" y="2898775"/>
            <a:ext cx="3400425" cy="2536825"/>
          </a:xfrm>
          <a:prstGeom prst="rect">
            <a:avLst/>
          </a:prstGeom>
          <a:noFill/>
          <a:ln w="9525" cap="flat" cmpd="sng">
            <a:solidFill>
              <a:schemeClr val="tx1"/>
            </a:solidFill>
            <a:prstDash val="solid"/>
            <a:miter/>
            <a:headEnd type="none" w="med" len="med"/>
            <a:tailEnd type="none" w="med" len="med"/>
          </a:ln>
        </p:spPr>
      </p:pic>
      <p:pic>
        <p:nvPicPr>
          <p:cNvPr id="24582" name="图片 2"/>
          <p:cNvPicPr>
            <a:picLocks noChangeAspect="1"/>
          </p:cNvPicPr>
          <p:nvPr/>
        </p:nvPicPr>
        <p:blipFill>
          <a:blip r:embed="rId3"/>
          <a:srcRect b="3802"/>
          <a:stretch>
            <a:fillRect/>
          </a:stretch>
        </p:blipFill>
        <p:spPr>
          <a:xfrm>
            <a:off x="2666048" y="2898775"/>
            <a:ext cx="2628900" cy="2536825"/>
          </a:xfrm>
          <a:prstGeom prst="rect">
            <a:avLst/>
          </a:prstGeom>
          <a:noFill/>
          <a:ln w="9525" cap="flat" cmpd="sng">
            <a:solidFill>
              <a:schemeClr val="tx1"/>
            </a:solidFill>
            <a:prstDash val="solid"/>
            <a:miter/>
            <a:headEnd type="none" w="med" len="med"/>
            <a:tailEnd type="none" w="med" len="med"/>
          </a:ln>
        </p:spPr>
      </p:pic>
      <p:pic>
        <p:nvPicPr>
          <p:cNvPr id="24583" name="图片 3"/>
          <p:cNvPicPr>
            <a:picLocks noChangeAspect="1"/>
          </p:cNvPicPr>
          <p:nvPr/>
        </p:nvPicPr>
        <p:blipFill>
          <a:blip r:embed="rId4"/>
          <a:stretch>
            <a:fillRect/>
          </a:stretch>
        </p:blipFill>
        <p:spPr>
          <a:xfrm>
            <a:off x="7607935" y="65088"/>
            <a:ext cx="4227513" cy="9620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46" r="464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anose="020b0503020204020204" charset="-122"/>
                <a:ea typeface="微软雅黑" panose="020b0503020204020204" charset="-122"/>
              </a:rPr>
              <a:t>了解</a:t>
            </a:r>
            <a:r>
              <a:rPr lang="zh-CN" altLang="en-US" sz="3600" b="1">
                <a:latin typeface="微软雅黑" panose="020b0503020204020204" charset="-122"/>
                <a:ea typeface="微软雅黑" panose="020b0503020204020204" charset="-122"/>
              </a:rPr>
              <a:t>作者</a:t>
            </a:r>
            <a:endParaRPr sz="3600" b="1">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4436207" y="1332525"/>
            <a:ext cx="7600462" cy="4192943"/>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查尔斯</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罗伯特</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达尔文</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(1809—1882)</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，英国博物学家，进化论的奠基人。</a:t>
            </a:r>
            <a:r>
              <a:rPr lang="zh-CN" altLang="en-US" sz="2000">
                <a:solidFill>
                  <a:schemeClr val="bg1"/>
                </a:solidFill>
                <a:latin typeface="微软雅黑" panose="020b0503020204020204" charset="-122"/>
                <a:ea typeface="微软雅黑" panose="020b0503020204020204" charset="-122"/>
                <a:sym typeface="+mn-ea"/>
              </a:rPr>
              <a:t>曾经乘坐“贝格尔号”舰作了历时</a:t>
            </a:r>
            <a:r>
              <a:rPr lang="en-US" altLang="zh-CN" sz="2000">
                <a:solidFill>
                  <a:schemeClr val="bg1"/>
                </a:solidFill>
                <a:latin typeface="微软雅黑" panose="020b0503020204020204" charset="-122"/>
                <a:ea typeface="微软雅黑" panose="020b0503020204020204" charset="-122"/>
                <a:sym typeface="+mn-ea"/>
              </a:rPr>
              <a:t>5</a:t>
            </a:r>
            <a:r>
              <a:rPr lang="zh-CN" altLang="en-US" sz="2000">
                <a:solidFill>
                  <a:schemeClr val="bg1"/>
                </a:solidFill>
                <a:latin typeface="微软雅黑" panose="020b0503020204020204" charset="-122"/>
                <a:ea typeface="微软雅黑" panose="020b0503020204020204" charset="-122"/>
                <a:sym typeface="+mn-ea"/>
              </a:rPr>
              <a:t>年的环球航行，对动植物和地质结构等进行了大量的观察和采集。</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出版</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物种起源</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，提出了生物进化论学说，从而摧毁了各种唯心的神造论以及物种不变论。</a:t>
            </a:r>
            <a:r>
              <a:rPr lang="zh-CN" altLang="en-US" sz="2000">
                <a:solidFill>
                  <a:schemeClr val="bg1"/>
                </a:solidFill>
                <a:latin typeface="微软雅黑" panose="020b0503020204020204" charset="-122"/>
                <a:ea typeface="微软雅黑" panose="020b0503020204020204" charset="-122"/>
                <a:sym typeface="+mn-ea"/>
              </a:rPr>
              <a:t>除了生物学外，他的理论对人类学、心理学、哲学的发展都有不容忽视的影响。恩格斯将“进化论”列为</a:t>
            </a:r>
            <a:r>
              <a:rPr lang="en-US" altLang="zh-CN" sz="2000">
                <a:solidFill>
                  <a:schemeClr val="bg1"/>
                </a:solidFill>
                <a:latin typeface="微软雅黑" panose="020b0503020204020204" charset="-122"/>
                <a:ea typeface="微软雅黑" panose="020b0503020204020204" charset="-122"/>
                <a:sym typeface="+mn-ea"/>
              </a:rPr>
              <a:t>19</a:t>
            </a:r>
            <a:r>
              <a:rPr lang="zh-CN" altLang="en-US" sz="2000">
                <a:solidFill>
                  <a:schemeClr val="bg1"/>
                </a:solidFill>
                <a:latin typeface="微软雅黑" panose="020b0503020204020204" charset="-122"/>
                <a:ea typeface="微软雅黑" panose="020b0503020204020204" charset="-122"/>
                <a:sym typeface="+mn-ea"/>
              </a:rPr>
              <a:t>世纪自然科学的三大发现之一</a:t>
            </a:r>
            <a:r>
              <a:rPr lang="en-US" altLang="zh-CN" sz="2000">
                <a:solidFill>
                  <a:schemeClr val="bg1"/>
                </a:solidFill>
                <a:latin typeface="微软雅黑" panose="020b0503020204020204" charset="-122"/>
                <a:ea typeface="微软雅黑" panose="020b0503020204020204" charset="-122"/>
                <a:sym typeface="+mn-ea"/>
              </a:rPr>
              <a:t>(</a:t>
            </a:r>
            <a:r>
              <a:rPr lang="zh-CN" altLang="en-US" sz="2000">
                <a:solidFill>
                  <a:schemeClr val="bg1"/>
                </a:solidFill>
                <a:latin typeface="微软雅黑" panose="020b0503020204020204" charset="-122"/>
                <a:ea typeface="微软雅黑" panose="020b0503020204020204" charset="-122"/>
                <a:sym typeface="+mn-ea"/>
              </a:rPr>
              <a:t>其他两个是细胞学说、能量守恒转化定律</a:t>
            </a:r>
            <a:r>
              <a:rPr lang="en-US" altLang="zh-CN" sz="2000">
                <a:solidFill>
                  <a:schemeClr val="bg1"/>
                </a:solidFill>
                <a:latin typeface="微软雅黑" panose="020b0503020204020204" charset="-122"/>
                <a:ea typeface="微软雅黑" panose="020b0503020204020204" charset="-122"/>
                <a:sym typeface="+mn-ea"/>
              </a:rPr>
              <a:t>)</a:t>
            </a:r>
            <a:r>
              <a:rPr lang="zh-CN" altLang="en-US" sz="2000">
                <a:solidFill>
                  <a:schemeClr val="bg1"/>
                </a:solidFill>
                <a:latin typeface="微软雅黑" panose="020b0503020204020204" charset="-122"/>
                <a:ea typeface="微软雅黑" panose="020b0503020204020204" charset="-122"/>
                <a:sym typeface="+mn-ea"/>
              </a:rPr>
              <a:t>，对人类有杰出的贡献。</a:t>
            </a:r>
            <a:r>
              <a:rPr lang="en-US" altLang="zh-CN" sz="2000">
                <a:solidFill>
                  <a:schemeClr val="bg1"/>
                </a:solidFill>
                <a:latin typeface="微软雅黑" panose="020b0503020204020204" charset="-122"/>
                <a:ea typeface="微软雅黑" panose="020b0503020204020204" charset="-122"/>
                <a:sym typeface="+mn-ea"/>
              </a:rPr>
              <a:t>1882</a:t>
            </a:r>
            <a:r>
              <a:rPr lang="zh-CN" altLang="en-US" sz="2000">
                <a:solidFill>
                  <a:schemeClr val="bg1"/>
                </a:solidFill>
                <a:latin typeface="微软雅黑" panose="020b0503020204020204" charset="-122"/>
                <a:ea typeface="微软雅黑" panose="020b0503020204020204" charset="-122"/>
                <a:sym typeface="+mn-ea"/>
              </a:rPr>
              <a:t>年</a:t>
            </a:r>
            <a:r>
              <a:rPr lang="en-US" altLang="zh-CN" sz="2000">
                <a:solidFill>
                  <a:schemeClr val="bg1"/>
                </a:solidFill>
                <a:latin typeface="微软雅黑" panose="020b0503020204020204" charset="-122"/>
                <a:ea typeface="微软雅黑" panose="020b0503020204020204" charset="-122"/>
                <a:sym typeface="+mn-ea"/>
              </a:rPr>
              <a:t>4</a:t>
            </a:r>
            <a:r>
              <a:rPr lang="zh-CN" altLang="en-US" sz="2000">
                <a:solidFill>
                  <a:schemeClr val="bg1"/>
                </a:solidFill>
                <a:latin typeface="微软雅黑" panose="020b0503020204020204" charset="-122"/>
                <a:ea typeface="微软雅黑" panose="020b0503020204020204" charset="-122"/>
                <a:sym typeface="+mn-ea"/>
              </a:rPr>
              <a:t>月</a:t>
            </a:r>
            <a:r>
              <a:rPr lang="en-US" altLang="zh-CN" sz="2000">
                <a:solidFill>
                  <a:schemeClr val="bg1"/>
                </a:solidFill>
                <a:latin typeface="微软雅黑" panose="020b0503020204020204" charset="-122"/>
                <a:ea typeface="微软雅黑" panose="020b0503020204020204" charset="-122"/>
                <a:sym typeface="+mn-ea"/>
              </a:rPr>
              <a:t>19</a:t>
            </a:r>
            <a:r>
              <a:rPr lang="zh-CN" altLang="en-US" sz="2000">
                <a:solidFill>
                  <a:schemeClr val="bg1"/>
                </a:solidFill>
                <a:latin typeface="微软雅黑" panose="020b0503020204020204" charset="-122"/>
                <a:ea typeface="微软雅黑" panose="020b0503020204020204" charset="-122"/>
                <a:sym typeface="+mn-ea"/>
              </a:rPr>
              <a:t>日，达尔文因病逝世，享年</a:t>
            </a:r>
            <a:r>
              <a:rPr lang="en-US" altLang="zh-CN" sz="2000">
                <a:solidFill>
                  <a:schemeClr val="bg1"/>
                </a:solidFill>
                <a:latin typeface="微软雅黑" panose="020b0503020204020204" charset="-122"/>
                <a:ea typeface="微软雅黑" panose="020b0503020204020204" charset="-122"/>
                <a:sym typeface="+mn-ea"/>
              </a:rPr>
              <a:t>73</a:t>
            </a:r>
            <a:r>
              <a:rPr lang="zh-CN" altLang="en-US" sz="2000">
                <a:solidFill>
                  <a:schemeClr val="bg1"/>
                </a:solidFill>
                <a:latin typeface="微软雅黑" panose="020b0503020204020204" charset="-122"/>
                <a:ea typeface="微软雅黑" panose="020b0503020204020204" charset="-122"/>
                <a:sym typeface="+mn-ea"/>
              </a:rPr>
              <a:t>岁，葬于威斯敏斯特大教堂。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charset="-122"/>
                <a:ea typeface="微软雅黑" panose="020b0503020204020204" charset="-122"/>
                <a:sym typeface="+mn-ea"/>
              </a:rPr>
              <a:t>相关背景</a:t>
            </a:r>
            <a:endParaRPr lang="en-US" altLang="zh-CN" sz="4800" b="1">
              <a:solidFill>
                <a:schemeClr val="bg1"/>
              </a:solidFill>
              <a:latin typeface="微软雅黑" panose="020b0503020204020204" charset="-122"/>
              <a:ea typeface="微软雅黑" panose="020b050302020402020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nvSpPr>
        <p:spPr>
          <a:xfrm>
            <a:off x="4814982" y="1349604"/>
            <a:ext cx="6775502" cy="5029390"/>
          </a:xfrm>
          <a:prstGeom prst="rect">
            <a:avLst/>
          </a:prstGeom>
          <a:noFill/>
          <a:effectLst/>
        </p:spPr>
        <p:txBody>
          <a:bodyPr wrap="square" rtlCol="0">
            <a:spAutoFit/>
          </a:bodyPr>
          <a:lstStyle/>
          <a:p>
            <a:pPr indent="457200">
              <a:lnSpc>
                <a:spcPct val="150000"/>
              </a:lnSpc>
            </a:pPr>
            <a:r>
              <a:rPr lang="en-US" altLang="zh-CN" b="1">
                <a:latin typeface="微软雅黑" panose="020b0503020204020204" charset="-122"/>
                <a:ea typeface="微软雅黑" panose="020b0503020204020204" charset="-122"/>
              </a:rPr>
              <a:t>1831</a:t>
            </a:r>
            <a:r>
              <a:rPr lang="zh-CN" altLang="en-US" b="1">
                <a:latin typeface="微软雅黑" panose="020b0503020204020204" charset="-122"/>
                <a:ea typeface="微软雅黑" panose="020b0503020204020204" charset="-122"/>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b="1">
                <a:latin typeface="微软雅黑" panose="020b0503020204020204" charset="-122"/>
                <a:ea typeface="微软雅黑" panose="020b0503020204020204" charset="-122"/>
              </a:rPr>
              <a:t>5</a:t>
            </a:r>
            <a:r>
              <a:rPr lang="zh-CN" altLang="en-US" b="1">
                <a:latin typeface="微软雅黑" panose="020b0503020204020204" charset="-122"/>
                <a:ea typeface="微软雅黑" panose="020b0503020204020204" charset="-122"/>
              </a:rPr>
              <a:t>年时间，达尔文游遍了世界大部分地区，终于回到了英国。</a:t>
            </a:r>
          </a:p>
          <a:p>
            <a:pPr indent="457200">
              <a:lnSpc>
                <a:spcPct val="150000"/>
              </a:lnSpc>
            </a:pPr>
            <a:r>
              <a:rPr lang="zh-CN" altLang="en-US" b="1">
                <a:latin typeface="微软雅黑" panose="020b0503020204020204" charset="-122"/>
                <a:ea typeface="微软雅黑" panose="020b0503020204020204" charset="-122"/>
              </a:rPr>
              <a:t>在环球航行的过程中，每个地区都存在着既相似又不一样的物种，或者是南美洲和大洋洲的小岛环境相似，但是物种却不相同，这些发现让达尔文更加坚信了研究生物特性的决心。</a:t>
            </a:r>
          </a:p>
          <a:p>
            <a:pPr indent="457200">
              <a:lnSpc>
                <a:spcPct val="150000"/>
              </a:lnSpc>
            </a:pPr>
            <a:r>
              <a:rPr lang="en-US" altLang="zh-CN" b="1">
                <a:latin typeface="微软雅黑" panose="020b0503020204020204" charset="-122"/>
                <a:ea typeface="微软雅黑" panose="020b0503020204020204" charset="-122"/>
              </a:rPr>
              <a:t>1842</a:t>
            </a:r>
            <a:r>
              <a:rPr lang="zh-CN" altLang="en-US" b="1">
                <a:latin typeface="微软雅黑" panose="020b0503020204020204" charset="-122"/>
                <a:ea typeface="微软雅黑" panose="020b0503020204020204" charset="-122"/>
              </a:rPr>
              <a:t>年，达尔文完成了</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物种起源</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的简要提纲，经过了十几年的刻苦研究，终于在</a:t>
            </a:r>
            <a:r>
              <a:rPr lang="en-US" altLang="zh-CN" b="1">
                <a:latin typeface="微软雅黑" panose="020b0503020204020204" charset="-122"/>
                <a:ea typeface="微软雅黑" panose="020b0503020204020204" charset="-122"/>
              </a:rPr>
              <a:t>1859</a:t>
            </a:r>
            <a:r>
              <a:rPr lang="zh-CN" altLang="en-US" b="1">
                <a:latin typeface="微软雅黑" panose="020b0503020204020204" charset="-122"/>
                <a:ea typeface="微软雅黑" panose="020b0503020204020204" charset="-122"/>
              </a:rPr>
              <a:t>年出版了</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物种起源</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781405" y="1019126"/>
            <a:ext cx="7832097" cy="4839273"/>
          </a:xfrm>
          <a:prstGeom prst="rect">
            <a:avLst/>
          </a:prstGeom>
          <a:noFill/>
        </p:spPr>
        <p:txBody>
          <a:bodyPr wrap="square" rtlCol="0">
            <a:spAutoFit/>
          </a:bodyPr>
          <a:lstStyle/>
          <a:p>
            <a:pPr algn="ctr">
              <a:lnSpc>
                <a:spcPct val="150000"/>
              </a:lnSpc>
            </a:pPr>
            <a:r>
              <a:rPr lang="zh-CN" altLang="en-US" sz="2800" b="1">
                <a:latin typeface="微软雅黑" panose="020b0503020204020204" charset="-122"/>
                <a:ea typeface="微软雅黑" panose="020b0503020204020204" charset="-122"/>
              </a:rPr>
              <a:t>了解</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物种起源</a:t>
            </a:r>
            <a:r>
              <a:rPr lang="en-US" altLang="zh-CN" sz="2800" b="1">
                <a:latin typeface="微软雅黑" panose="020b0503020204020204" charset="-122"/>
                <a:ea typeface="微软雅黑" panose="020b0503020204020204" charset="-122"/>
              </a:rPr>
              <a:t>》</a:t>
            </a:r>
          </a:p>
          <a:p>
            <a:pPr indent="457200">
              <a:lnSpc>
                <a:spcPct val="150000"/>
              </a:lnSpc>
            </a:pP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全名</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论依据自然选择即在生存斗争中保存优良族的物种起源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a:t>
            </a:r>
            <a:r>
              <a:rPr lang="en-US" altLang="zh-CN" sz="2000">
                <a:latin typeface="微软雅黑" panose="020b0503020204020204" charset="-122"/>
                <a:ea typeface="微软雅黑" panose="020b0503020204020204" charset="-122"/>
              </a:rPr>
              <a:t>1859</a:t>
            </a:r>
            <a:r>
              <a:rPr lang="zh-CN" altLang="en-US" sz="2000">
                <a:latin typeface="微软雅黑" panose="020b0503020204020204" charset="-122"/>
                <a:ea typeface="微软雅黑" panose="020b0503020204020204" charset="-122"/>
              </a:rPr>
              <a:t>年</a:t>
            </a:r>
            <a:r>
              <a:rPr lang="en-US" altLang="zh-CN" sz="2000">
                <a:latin typeface="微软雅黑" panose="020b0503020204020204" charset="-122"/>
                <a:ea typeface="微软雅黑" panose="020b0503020204020204" charset="-122"/>
              </a:rPr>
              <a:t>11</a:t>
            </a:r>
            <a:r>
              <a:rPr lang="zh-CN" altLang="en-US" sz="2000">
                <a:latin typeface="微软雅黑" panose="020b0503020204020204" charset="-122"/>
                <a:ea typeface="微软雅黑" panose="020b0503020204020204" charset="-122"/>
              </a:rPr>
              <a:t>月</a:t>
            </a:r>
            <a:r>
              <a:rPr lang="en-US" altLang="zh-CN" sz="2000">
                <a:latin typeface="微软雅黑" panose="020b0503020204020204" charset="-122"/>
                <a:ea typeface="微软雅黑" panose="020b0503020204020204" charset="-122"/>
              </a:rPr>
              <a:t>24</a:t>
            </a:r>
            <a:r>
              <a:rPr lang="zh-CN" altLang="en-US" sz="2000">
                <a:latin typeface="微软雅黑" panose="020b0503020204020204" charset="-122"/>
                <a:ea typeface="微软雅黑" panose="020b0503020204020204" charset="-122"/>
              </a:rPr>
              <a:t>日在伦敦出版。</a:t>
            </a:r>
            <a:r>
              <a:rPr lang="zh-CN" altLang="en-US" sz="2000" b="1">
                <a:solidFill>
                  <a:srgbClr val="C00000"/>
                </a:solidFill>
                <a:latin typeface="微软雅黑" panose="020b0503020204020204" charset="-122"/>
                <a:ea typeface="微软雅黑" panose="020b0503020204020204" charset="-122"/>
              </a:rPr>
              <a:t>在书中，达尔文根据</a:t>
            </a:r>
            <a:r>
              <a:rPr lang="en-US" altLang="zh-CN" sz="2000" b="1">
                <a:solidFill>
                  <a:srgbClr val="C00000"/>
                </a:solidFill>
                <a:latin typeface="微软雅黑" panose="020b0503020204020204" charset="-122"/>
                <a:ea typeface="微软雅黑" panose="020b0503020204020204" charset="-122"/>
              </a:rPr>
              <a:t>20</a:t>
            </a:r>
            <a:r>
              <a:rPr lang="zh-CN" altLang="en-US" sz="2000" b="1">
                <a:solidFill>
                  <a:srgbClr val="C00000"/>
                </a:solidFill>
                <a:latin typeface="微软雅黑" panose="020b0503020204020204" charset="-122"/>
                <a:ea typeface="微软雅黑" panose="020b0503020204020204" charset="-122"/>
              </a:rPr>
              <a:t>多年积累的对古生物学、生物地理学、形态学、胚胎学和分类学等许多领域的大量研究资料，以自然选择为中心，从变异性、遗传性、人工选择、生存竞争和适应等方面论证物种起源和生命自然界的多样性与统一性。 </a:t>
            </a:r>
          </a:p>
          <a:p>
            <a:pPr indent="457200">
              <a:lnSpc>
                <a:spcPct val="150000"/>
              </a:lnSpc>
            </a:pP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不仅开创了生物学发展史上的新纪元，使进化论思想渗透到自然科学的各个领域，而且引起了整个人类思想的巨大革命，在世界历史进程中有着广泛和深远的影响。</a:t>
            </a:r>
          </a:p>
        </p:txBody>
      </p:sp>
      <p:sp>
        <p:nvSpPr>
          <p:cNvPr id="3" name="矩形 2"/>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l="9399" r="9399"/>
          <a:stretch>
            <a:fillRect/>
          </a:stretch>
        </p:blipFill>
        <p:spPr>
          <a:xfrm>
            <a:off x="578498" y="1886480"/>
            <a:ext cx="2953549" cy="36372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方法训练</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userDrawn="1">
            <p:custDataLst>
              <p:tags r:id="rId2"/>
            </p:custDataLst>
          </p:nvPr>
        </p:nvSpPr>
        <p:spPr>
          <a:xfrm>
            <a:off x="0" y="0"/>
            <a:ext cx="12192000" cy="1076706"/>
          </a:xfrm>
          <a:prstGeom prst="rect">
            <a:avLst/>
          </a:prstGeom>
          <a:solidFill>
            <a:srgbClr val="F2F2F2"/>
          </a:solidFill>
          <a:ln w="12700" cap="flat" cmpd="sng" algn="ctr">
            <a:noFill/>
            <a:prstDash val="solid"/>
            <a:miter lim="800000"/>
          </a:ln>
          <a:effectLst/>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5" name="矩形 14"/>
          <p:cNvSpPr/>
          <p:nvPr>
            <p:custDataLst>
              <p:tags r:id="rId3"/>
            </p:custDataLst>
          </p:nvPr>
        </p:nvSpPr>
        <p:spPr>
          <a:xfrm>
            <a:off x="914400" y="1686186"/>
            <a:ext cx="10363200" cy="4297667"/>
          </a:xfrm>
          <a:prstGeom prst="rect">
            <a:avLst/>
          </a:prstGeom>
          <a:solidFill>
            <a:srgbClr val="FFFFFF"/>
          </a:solidFill>
          <a:ln>
            <a:noFill/>
          </a:ln>
          <a:effectLst>
            <a:outerShdw blurRad="190500" sx="102000" sy="102000" algn="ctr" rotWithShape="0">
              <a:prstClr val="black">
                <a:alpha val="10000"/>
              </a:prstClr>
            </a:outerShdw>
          </a:effectLst>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4"/>
            </p:custDataLst>
          </p:nvPr>
        </p:nvSpPr>
        <p:spPr>
          <a:xfrm>
            <a:off x="457155" y="208915"/>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400" b="1" spc="180">
                <a:solidFill>
                  <a:schemeClr val="accent1"/>
                </a:solidFill>
                <a:latin typeface="微软雅黑" panose="020b0503020204020204" charset="-122"/>
                <a:ea typeface="微软雅黑" panose="020b0503020204020204" charset="-122"/>
              </a:rPr>
              <a:t>概括梳理，归类整合“五步法”</a:t>
            </a:r>
          </a:p>
        </p:txBody>
      </p:sp>
      <p:sp>
        <p:nvSpPr>
          <p:cNvPr id="17" name="Title 6"/>
          <p:cNvSpPr txBox="1"/>
          <p:nvPr>
            <p:custDataLst>
              <p:tags r:id="rId5"/>
            </p:custDataLst>
          </p:nvPr>
        </p:nvSpPr>
        <p:spPr>
          <a:xfrm>
            <a:off x="1371600" y="2143386"/>
            <a:ext cx="9448800" cy="338326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逐句概括句子的意思。</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分析句间关系，归类整合，形成段意。</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每段均走第一步和第二步，逐段概括段意。</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梳理各段之间的关系，通过组合、归类等方式，把文章</a:t>
            </a:r>
            <a:r>
              <a:rPr lang="zh-CN" altLang="en-US" sz="2200" spc="14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分成几个部分，如观点、材料和理据以及结论等部分。</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归纳各部分内容，用自己的语言，形成文章的提要概括。</a:t>
            </a:r>
          </a:p>
        </p:txBody>
      </p:sp>
    </p:spTree>
    <p:custDataLst>
      <p:tags r:id="rId6"/>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12902"/>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12902"/>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902"/>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9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212"/>
</p:tagLst>
</file>

<file path=ppt/tags/tag109.xml><?xml version="1.0" encoding="utf-8"?>
<p:tagLst xmlns:p="http://schemas.openxmlformats.org/presentationml/2006/main">
  <p:tag name="KSO_WM_BEAUTIFY_FLAG" val="#wm#"/>
  <p:tag name="KSO_WM_CHIP_GROUPID" val="5f6db4569c98c299aacce770"/>
  <p:tag name="KSO_WM_CHIP_XID" val="5f6db4569c98c299aacce771"/>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8362e9f2ce724ac192d26ecd44acbbed"/>
  <p:tag name="KSO_WM_UNIT_DECORATE_INFO" val="{&quot;DecorateInfoH&quot;:{&quot;IsAbs&quot;:true},&quot;DecorateInfoW&quot;:{&quot;IsAbs&quot;:true},&quot;DecorateInfoX&quot;:{&quot;IsAbs&quot;:true,&quot;Pos&quot;:1},&quot;DecorateInfoY&quot;:{&quot;IsAbs&quot;:true,&quot;Pos&quot;:1},&quot;ReferentInfo&quot;:{&quot;Id&quot;:&quot;bf3d253d82e1449a9d6a11fd798524d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90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95"/>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ASSEMBLE_CHIP_INDEX" val="46279f1069d64b28a15c75c43ae7394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0830dc3c9ff2479ca56f277f48657a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11.xml><?xml version="1.0" encoding="utf-8"?>
<p:tagLst xmlns:p="http://schemas.openxmlformats.org/presentationml/2006/main">
  <p:tag name="KSO_WM_ASSEMBLE_CHIP_INDEX" val="49e18e7d6c3b4805aabe8b56d137024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bf3d253d82e1449a9d6a11fd798524d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69f49f6080fb4ff782a3e031b4a589c6&quot;,&quot;fill_align&quot;:&quot;lm&quot;,&quot;chip_types&quot;:[&quot;header&quot;]},{&quot;text_align&quot;:&quot;lm&quot;,&quot;text_direction&quot;:&quot;horizontal&quot;,&quot;support_big_font&quot;:false,&quot;fill_id&quot;:&quot;f22fc898f86b4bc491db4d281cbe2fb1&quot;,&quot;fill_align&quot;:&quot;cm&quot;,&quot;chip_types&quot;:[&quot;text&quot;,&quot;picture&quot;,&quot;chart&quot;,&quot;table&quot;,&quot;video&quot;]}]]"/>
  <p:tag name="KSO_WM_CHIP_GROUPID" val="5f6db4569c98c299aacce77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4569c98c299aacce771"/>
  <p:tag name="KSO_WM_SLIDE_BACKGROUND" val="[&quot;navigation&quot;]"/>
  <p:tag name="KSO_WM_SLIDE_BACKGROUND_TYPE" val="navigation"/>
  <p:tag name="KSO_WM_SLIDE_BK_DARK_LIGHT" val="2"/>
  <p:tag name="KSO_WM_SLIDE_CAN_ADD_NAVIGATION" val="1"/>
  <p:tag name="KSO_WM_SLIDE_ID" val="diagram20212902_1"/>
  <p:tag name="KSO_WM_SLIDE_INDEX" val="1"/>
  <p:tag name="KSO_WM_SLIDE_ITEM_CNT" val="0"/>
  <p:tag name="KSO_WM_SLIDE_LAYOUT" val="a_f"/>
  <p:tag name="KSO_WM_SLIDE_LAYOUT_CNT" val="1_1"/>
  <p:tag name="KSO_WM_SLIDE_LAYOUT_INFO" val="{&quot;id&quot;:&quot;2021-04-01T15:24:13&quot;,&quot;maxSize&quot;:{&quot;size1&quot;:15.699999999999999},&quot;minSize&quot;:{&quot;size1&quot;:15.699999999999999},&quot;normalSize&quot;:{&quot;size1&quot;:15.699999999999999},&quot;subLayout&quot;:[{&quot;backgroundInfo&quot;:[{&quot;bottom&quot;:0,&quot;bottomAbs&quot;:false,&quot;left&quot;:0,&quot;leftAbs&quot;:false,&quot;right&quot;:0,&quot;rightAbs&quot;:false,&quot;top&quot;:0,&quot;topAbs&quot;:false,&quot;type&quot;:&quot;navigation&quot;}],&quot;id&quot;:&quot;2021-04-01T15:24:13&quot;,&quot;margin&quot;:{&quot;bottom&quot;:0.7160000205039978,&quot;left&quot;:1.2699999809265137,&quot;right&quot;:1.2699999809265137,&quot;top&quot;:0.57999998331069946},&quot;type&quot;:0},{&quot;id&quot;:&quot;2021-04-01T15:24:13&quot;,&quot;margin&quot;:{&quot;bottom&quot;:2.9630000591278076,&quot;left&quot;:3.809999942779541,&quot;right&quot;:3.809999942779541,&quot;top&quot;:2.9630000591278076},&quot;type&quot;:0}],&quot;type&quot;:0}"/>
  <p:tag name="KSO_WM_SLIDE_POSITION" val="0*0"/>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60656efd4054ed1e2fb801e3"/>
  <p:tag name="KSO_WM_TEMPLATE_ASSEMBLE_XID" val="60656efd4054ed1e2fb801e3"/>
  <p:tag name="KSO_WM_TEMPLATE_CATEGORY" val="diagram"/>
  <p:tag name="KSO_WM_TEMPLATE_COLOR_TYPE" val="1"/>
  <p:tag name="KSO_WM_TEMPLATE_INDEX" val="20212902"/>
  <p:tag name="KSO_WM_TEMPLATE_MASTER_TYPE" val="0"/>
  <p:tag name="KSO_WM_TEMPLATE_SUBCATEGORY" val="21"/>
</p:tagLst>
</file>

<file path=ppt/tags/tag113.xml><?xml version="1.0" encoding="utf-8"?>
<p:tagLst xmlns:p="http://schemas.openxmlformats.org/presentationml/2006/main">
  <p:tag name="KSO_WM_UNIT_TABLE_BEAUTIFY" val="smartTable{ea93fdf6-d726-4318-96b7-aaa777214c02}"/>
  <p:tag name="TABLE_ENDDRAG_ORIGIN_RECT" val="903*520"/>
  <p:tag name="TABLE_ENDDRAG_RECT" val="46*24*903*520"/>
</p:tagLst>
</file>

<file path=ppt/tags/tag114.xml><?xml version="1.0" encoding="utf-8"?>
<p:tagLst xmlns:p="http://schemas.openxmlformats.org/presentationml/2006/main">
  <p:tag name="KSO_WM_BEAUTIFY_FLAG" val="#wm#"/>
  <p:tag name="KSO_WM_TEMPLATE_CATEGORY" val="diagram"/>
  <p:tag name="KSO_WM_TEMPLATE_INDEX" val="20212902"/>
</p:tagLst>
</file>

<file path=ppt/tags/tag115.xml><?xml version="1.0" encoding="utf-8"?>
<p:tagLst xmlns:p="http://schemas.openxmlformats.org/presentationml/2006/main">
  <p:tag name="KSO_WM_BEAUTIFY_FLAG" val="#wm#"/>
  <p:tag name="KSO_WM_TEMPLATE_CATEGORY" val="diagram"/>
  <p:tag name="KSO_WM_TEMPLATE_INDEX" val="20212902"/>
</p:tagLst>
</file>

<file path=ppt/tags/tag116.xml><?xml version="1.0" encoding="utf-8"?>
<p:tagLst xmlns:p="http://schemas.openxmlformats.org/presentationml/2006/main">
  <p:tag name="KSO_WM_UNIT_TABLE_BEAUTIFY" val="smartTable{ea93fdf6-d726-4318-96b7-aaa777214c02}"/>
  <p:tag name="TABLE_ENDDRAG_ORIGIN_RECT" val="903*520"/>
  <p:tag name="TABLE_ENDDRAG_RECT" val="46*24*903*520"/>
</p:tagLst>
</file>

<file path=ppt/tags/tag117.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92</Paragraphs>
  <Slides>30</Slides>
  <Notes>6</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30</vt:i4>
      </vt:variant>
    </vt:vector>
  </HeadingPairs>
  <TitlesOfParts>
    <vt:vector baseType="lpstr" size="42">
      <vt:lpstr>Arial</vt:lpstr>
      <vt:lpstr>Calibri</vt:lpstr>
      <vt:lpstr>微软雅黑</vt:lpstr>
      <vt:lpstr>Calibri Light</vt:lpstr>
      <vt:lpstr>黑体</vt:lpstr>
      <vt:lpstr>隶书</vt:lpstr>
      <vt:lpstr>宋体</vt:lpstr>
      <vt:lpstr>楷体</vt:lpstr>
      <vt:lpstr>印品黑体</vt:lpstr>
      <vt:lpstr>Segoe UI</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第二步归类整合，概括句意，形成段意</vt:lpstr>
      <vt:lpstr>第三步，按照第一步和第二步，逐段概括段意</vt:lpstr>
      <vt:lpstr>第三步，按照第一步和第二步，逐段概括段意</vt:lpstr>
      <vt:lpstr>第四步，归纳文章内容层次（文章结构、文脉思路）</vt:lpstr>
      <vt:lpstr>第五步，归纳各部分之间的内容，概括文章的基本内容</vt:lpstr>
      <vt:lpstr>PowerPoint Presentation</vt:lpstr>
      <vt:lpstr>PowerPoint Presentation</vt:lpstr>
      <vt:lpstr>梳理文段行文脉络，并概括段意</vt:lpstr>
      <vt:lpstr>步骤</vt:lpstr>
      <vt:lpstr>第一步、概括句意</vt:lpstr>
      <vt:lpstr>第二步归纳段内层次</vt:lpstr>
      <vt:lpstr>第三步，概括段落大意</vt:lpstr>
      <vt:lpstr>PowerPoint Presentation</vt:lpstr>
      <vt:lpstr>PowerPoint Presentation</vt:lpstr>
      <vt:lpstr>达尔文提出的“自然选择是物种变异的主要原因”这个  观点在当时面临着很大的挑战，结合本文，分析作者通过怎样  的手段来增强观点的说服力。</vt:lpstr>
      <vt:lpstr>问题二：本文运用了大量结构复杂的长句，以表达出准确、严密  的思想，请品析下列句子。</vt:lpstr>
      <vt:lpstr>3.本文运用了大量结构复杂的长句，以表达出准确、严密  的思想，请品析下列句子。</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2022-02-10T08:43:24.630</cp:lastPrinted>
  <dcterms:created xsi:type="dcterms:W3CDTF">2022-02-10T08:43:24Z</dcterms:created>
  <dcterms:modified xsi:type="dcterms:W3CDTF">2022-02-10T00:43:26Z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