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523" r:id="rId2"/>
    <p:sldId id="592" r:id="rId3"/>
    <p:sldId id="411" r:id="rId4"/>
    <p:sldId id="541" r:id="rId5"/>
    <p:sldId id="540" r:id="rId6"/>
    <p:sldId id="551" r:id="rId7"/>
    <p:sldId id="594" r:id="rId8"/>
    <p:sldId id="596" r:id="rId9"/>
    <p:sldId id="595" r:id="rId10"/>
    <p:sldId id="553" r:id="rId11"/>
    <p:sldId id="557" r:id="rId12"/>
    <p:sldId id="561" r:id="rId13"/>
    <p:sldId id="591" r:id="rId14"/>
    <p:sldId id="563" r:id="rId15"/>
    <p:sldId id="564" r:id="rId16"/>
    <p:sldId id="565" r:id="rId17"/>
    <p:sldId id="567" r:id="rId18"/>
    <p:sldId id="597" r:id="rId19"/>
    <p:sldId id="575" r:id="rId20"/>
    <p:sldId id="598" r:id="rId21"/>
    <p:sldId id="599" r:id="rId22"/>
    <p:sldId id="600" r:id="rId23"/>
    <p:sldId id="589" r:id="rId24"/>
    <p:sldId id="569" r:id="rId25"/>
    <p:sldId id="577" r:id="rId26"/>
    <p:sldId id="579" r:id="rId27"/>
    <p:sldId id="277" r:id="rId28"/>
    <p:sldId id="593" r:id="rId29"/>
  </p:sldIdLst>
  <p:sldSz cx="9144000" cy="5143500" type="screen16x9"/>
  <p:notesSz cx="6858000" cy="9144000"/>
  <p:custDataLst>
    <p:tags r:id="rId3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李永宾" initials="李永宾"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4" autoAdjust="0"/>
    <p:restoredTop sz="94660"/>
  </p:normalViewPr>
  <p:slideViewPr>
    <p:cSldViewPr>
      <p:cViewPr varScale="1">
        <p:scale>
          <a:sx n="84" d="100"/>
          <a:sy n="84" d="100"/>
        </p:scale>
        <p:origin x="-84" y="-414"/>
      </p:cViewPr>
      <p:guideLst>
        <p:guide orient="horz" pos="1620"/>
        <p:guide pos="2880"/>
      </p:guideLst>
    </p:cSldViewPr>
  </p:slideViewPr>
  <p:notesTextViewPr>
    <p:cViewPr>
      <p:scale>
        <a:sx n="100" d="100"/>
        <a:sy n="100" d="100"/>
      </p:scale>
      <p:origin x="0" y="0"/>
    </p:cViewPr>
  </p:notesTextViewPr>
  <p:notesViewPr>
    <p:cSldViewPr>
      <p:cViewPr varScale="1">
        <p:scale>
          <a:sx n="57" d="100"/>
          <a:sy n="57" d="100"/>
        </p:scale>
        <p:origin x="2808"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239276-F692-4FB5-960D-6ECED991B84A}" type="datetimeFigureOut">
              <a:rPr lang="zh-CN" altLang="en-US" smtClean="0"/>
              <a:t>2021-9-13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BCD3F43-125C-4622-81C3-731234AE2DCE}" type="slidenum">
              <a:rPr lang="zh-CN" altLang="en-US" smtClean="0"/>
              <a:t>‹#›</a:t>
            </a:fld>
            <a:endParaRPr lang="zh-CN" altLang="en-US"/>
          </a:p>
        </p:txBody>
      </p:sp>
    </p:spTree>
    <p:extLst>
      <p:ext uri="{BB962C8B-B14F-4D97-AF65-F5344CB8AC3E}">
        <p14:creationId xmlns:p14="http://schemas.microsoft.com/office/powerpoint/2010/main" val="30645452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7A8007-5084-48F5-A51F-5EF90EA8CCEE}" type="datetimeFigureOut">
              <a:rPr lang="zh-CN" altLang="en-US" smtClean="0"/>
              <a:t>2021-9-13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7B74BD-509B-4AE4-98A9-8EA600F96356}" type="slidenum">
              <a:rPr lang="zh-CN" altLang="en-US" smtClean="0"/>
              <a:t>‹#›</a:t>
            </a:fld>
            <a:endParaRPr lang="zh-CN" altLang="en-US"/>
          </a:p>
        </p:txBody>
      </p:sp>
    </p:spTree>
    <p:extLst>
      <p:ext uri="{BB962C8B-B14F-4D97-AF65-F5344CB8AC3E}">
        <p14:creationId xmlns:p14="http://schemas.microsoft.com/office/powerpoint/2010/main" val="892264394"/>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B74BD-509B-4AE4-98A9-8EA600F96356}"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304004"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8E3B32B3-1126-4386-8253-D8ABA502C58E}" type="slidenum">
              <a:rPr lang="zh-CN" altLang="en-US" sz="1200" b="0"/>
              <a:t>19</a:t>
            </a:fld>
            <a:endParaRPr lang="en-US" altLang="zh-CN" sz="1200" b="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0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10820"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2BA71682-36D5-472A-B297-1D2727BC3A14}" type="slidenum">
              <a:rPr lang="zh-CN" altLang="en-US" sz="1200" b="0"/>
              <a:t>23</a:t>
            </a:fld>
            <a:endParaRPr lang="en-US" altLang="zh-CN" sz="1200" b="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720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27204"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7FB7054E-5957-490C-A36C-50F58788BFE4}" type="slidenum">
              <a:rPr lang="zh-CN" altLang="en-US" sz="1200" b="0"/>
              <a:t>24</a:t>
            </a:fld>
            <a:endParaRPr lang="en-US" altLang="zh-CN" sz="1200" b="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605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306052"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A0F87E14-1E94-46CF-82A2-18D19701A6BB}" type="slidenum">
              <a:rPr lang="zh-CN" altLang="en-US" sz="1200" b="0"/>
              <a:t>25</a:t>
            </a:fld>
            <a:endParaRPr lang="en-US" altLang="zh-CN" sz="1200" b="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52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185220"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B7A088CA-0E41-49C4-B0D4-48DD52F8569B}" type="slidenum">
              <a:rPr lang="zh-CN" altLang="en-US" sz="1200" b="0"/>
              <a:t>26</a:t>
            </a:fld>
            <a:endParaRPr lang="en-US" altLang="zh-CN" sz="1200" b="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87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08772"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735FCECA-BBAD-47E7-A7E6-41E3BA12F91F}" type="slidenum">
              <a:rPr lang="zh-CN" altLang="en-US" sz="1200" b="0"/>
              <a:t>6</a:t>
            </a:fld>
            <a:endParaRPr lang="en-US" altLang="zh-CN" sz="1200" b="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08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10820"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2BA71682-36D5-472A-B297-1D2727BC3A14}" type="slidenum">
              <a:rPr lang="zh-CN" altLang="en-US" sz="1200" b="0"/>
              <a:t>10</a:t>
            </a:fld>
            <a:endParaRPr lang="en-US" altLang="zh-CN" sz="1200" b="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49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14916"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146D2481-0172-43CA-9226-F084CE470628}" type="slidenum">
              <a:rPr lang="zh-CN" altLang="en-US" sz="1200" b="0"/>
              <a:t>11</a:t>
            </a:fld>
            <a:endParaRPr lang="en-US" altLang="zh-CN" sz="1200" b="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90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19012"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3F589FF6-2DE9-4453-83BA-8293A0B1B7EA}" type="slidenum">
              <a:rPr lang="zh-CN" altLang="en-US" sz="1200" b="0"/>
              <a:t>12</a:t>
            </a:fld>
            <a:endParaRPr lang="en-US" altLang="zh-CN" sz="1200" b="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105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21060"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41C2C6EE-872F-4BDE-9E13-6CB233A686B8}" type="slidenum">
              <a:rPr lang="zh-CN" altLang="en-US" sz="1200" b="0"/>
              <a:t>14</a:t>
            </a:fld>
            <a:endParaRPr lang="en-US" altLang="zh-CN" sz="1200" b="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8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22084"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B69B0DE0-ED0C-4219-B579-D2E10C653A8C}" type="slidenum">
              <a:rPr lang="zh-CN" altLang="en-US" sz="1200" b="0"/>
              <a:t>15</a:t>
            </a:fld>
            <a:endParaRPr lang="en-US" altLang="zh-CN" sz="1200" b="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31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23108"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60D647A6-A936-4CA2-B631-E41C3CD504ED}" type="slidenum">
              <a:rPr lang="zh-CN" altLang="en-US" sz="1200" b="0"/>
              <a:t>16</a:t>
            </a:fld>
            <a:endParaRPr lang="en-US" altLang="zh-CN" sz="1200" b="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515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fontAlgn="auto">
              <a:spcBef>
                <a:spcPct val="0"/>
              </a:spcBef>
              <a:spcAft>
                <a:spcPct val="0"/>
              </a:spcAft>
              <a:defRPr/>
            </a:pPr>
            <a:endParaRPr lang="zh-CN" altLang="en-US" sz="1200"/>
          </a:p>
        </p:txBody>
      </p:sp>
      <p:sp>
        <p:nvSpPr>
          <p:cNvPr id="2225156"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fld id="{282A3914-C2FB-4DB0-8115-49FF05AEB2B3}" type="slidenum">
              <a:rPr lang="zh-CN" altLang="en-US" sz="1200" b="0"/>
              <a:t>17</a:t>
            </a:fld>
            <a:endParaRPr lang="en-US" altLang="zh-CN" sz="1200"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noAutofit/>
          </a:bodyPr>
          <a:lstStyle>
            <a:lvl1pPr>
              <a:defRPr sz="7200">
                <a:solidFill>
                  <a:srgbClr val="595959"/>
                </a:solidFill>
              </a:defRPr>
            </a:lvl1p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sz="3200">
                <a:solidFill>
                  <a:srgbClr val="59595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2021-9-13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2021-9-13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5868144" y="2836058"/>
            <a:ext cx="3097842" cy="2075929"/>
          </a:xfrm>
          <a:prstGeom prst="rect">
            <a:avLst/>
          </a:prstGeom>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80" y="2112502"/>
            <a:ext cx="5486654" cy="980456"/>
          </a:xfrm>
        </p:spPr>
        <p:txBody>
          <a:bodyPr/>
          <a:lstStyle>
            <a:lvl1pPr algn="ctr">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C34FCE23-231B-4CFE-A76F-252AEF0EE017}"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6536A5-DAEE-4F65-B2D5-30A7A77F84CB}" type="slidenum">
              <a:rPr lang="zh-CN" altLang="en-US" smtClean="0"/>
              <a:t>‹#›</a:t>
            </a:fld>
            <a:endParaRPr lang="zh-CN" altLang="en-US"/>
          </a:p>
        </p:txBody>
      </p:sp>
      <p:sp>
        <p:nvSpPr>
          <p:cNvPr id="9" name="副标题 2"/>
          <p:cNvSpPr>
            <a:spLocks noGrp="1"/>
          </p:cNvSpPr>
          <p:nvPr>
            <p:ph type="subTitle" idx="1"/>
          </p:nvPr>
        </p:nvSpPr>
        <p:spPr>
          <a:xfrm>
            <a:off x="628680" y="3092958"/>
            <a:ext cx="5486654" cy="569738"/>
          </a:xfrm>
        </p:spPr>
        <p:txBody>
          <a:bodyPr/>
          <a:lstStyle>
            <a:lvl1pPr marL="0" indent="0" algn="ctr">
              <a:buNone/>
              <a:defRPr sz="1575"/>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a:t>单击此处编辑母版副标题样式</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54" y="1659636"/>
            <a:ext cx="5104874" cy="972836"/>
          </a:xfrm>
        </p:spPr>
        <p:txBody>
          <a:bodyPr anchor="ctr" anchorCtr="0"/>
          <a:lstStyle>
            <a:lvl1pPr algn="ctr">
              <a:defRPr sz="3375">
                <a:solidFill>
                  <a:schemeClr val="tx1">
                    <a:lumMod val="65000"/>
                    <a:lumOff val="35000"/>
                  </a:schemeClr>
                </a:solidFill>
              </a:defRPr>
            </a:lvl1pPr>
          </a:lstStyle>
          <a:p>
            <a:r>
              <a:rPr lang="zh-CN" altLang="en-US"/>
              <a:t>再 见</a:t>
            </a:r>
          </a:p>
        </p:txBody>
      </p:sp>
      <p:sp>
        <p:nvSpPr>
          <p:cNvPr id="4" name="日期占位符 3"/>
          <p:cNvSpPr>
            <a:spLocks noGrp="1"/>
          </p:cNvSpPr>
          <p:nvPr>
            <p:ph type="dt" sz="half" idx="10"/>
          </p:nvPr>
        </p:nvSpPr>
        <p:spPr/>
        <p:txBody>
          <a:bodyPr/>
          <a:lstStyle>
            <a:lvl1pPr>
              <a:defRPr>
                <a:solidFill>
                  <a:schemeClr val="tx1"/>
                </a:solidFill>
              </a:defRPr>
            </a:lvl1pPr>
          </a:lstStyle>
          <a:p>
            <a:fld id="{C34FCE23-231B-4CFE-A76F-252AEF0EE017}"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BF6536A5-DAEE-4F65-B2D5-30A7A77F84CB}"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1563862"/>
            <a:ext cx="5486400" cy="980456"/>
          </a:xfrm>
          <a:prstGeom prst="rect">
            <a:avLst/>
          </a:prstGeom>
        </p:spPr>
        <p:txBody>
          <a:bodyPr/>
          <a:lstStyle>
            <a:lvl1pPr algn="ctr">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a:prstGeom prst="rect">
            <a:avLst/>
          </a:prstGeom>
        </p:spPr>
        <p:txBody>
          <a:bodyPr/>
          <a:lstStyle/>
          <a:p>
            <a:fld id="{C34FCE23-231B-4CFE-A76F-252AEF0EE017}" type="datetimeFigureOut">
              <a:rPr lang="zh-CN" altLang="en-US" smtClean="0">
                <a:solidFill>
                  <a:prstClr val="black">
                    <a:tint val="75000"/>
                  </a:prstClr>
                </a:solidFill>
              </a:rPr>
              <a:t>2021-9-13</a:t>
            </a:fld>
            <a:endParaRPr lang="zh-CN" altLang="en-US">
              <a:solidFill>
                <a:prstClr val="black">
                  <a:tint val="75000"/>
                </a:prstClr>
              </a:solidFill>
            </a:endParaRPr>
          </a:p>
        </p:txBody>
      </p:sp>
      <p:sp>
        <p:nvSpPr>
          <p:cNvPr id="4" name="页脚占位符 3"/>
          <p:cNvSpPr>
            <a:spLocks noGrp="1"/>
          </p:cNvSpPr>
          <p:nvPr>
            <p:ph type="ftr" sz="quarter" idx="11"/>
          </p:nvPr>
        </p:nvSpPr>
        <p:spPr>
          <a:xfrm>
            <a:off x="3028950" y="4767263"/>
            <a:ext cx="3086100" cy="273844"/>
          </a:xfrm>
          <a:prstGeom prst="rect">
            <a:avLst/>
          </a:prstGeom>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a:xfrm>
            <a:off x="6457950" y="4767263"/>
            <a:ext cx="2057400" cy="273844"/>
          </a:xfrm>
          <a:prstGeom prst="rect">
            <a:avLst/>
          </a:prstGeom>
        </p:spPr>
        <p:txBody>
          <a:bodyPr/>
          <a:lstStyle/>
          <a:p>
            <a:fld id="{BF6536A5-DAEE-4F65-B2D5-30A7A77F84CB}" type="slidenum">
              <a:rPr lang="zh-CN" altLang="en-US" smtClean="0">
                <a:solidFill>
                  <a:prstClr val="black">
                    <a:tint val="75000"/>
                  </a:prstClr>
                </a:solidFill>
              </a:rPr>
              <a:t>‹#›</a:t>
            </a:fld>
            <a:endParaRPr lang="zh-CN" altLang="en-US">
              <a:solidFill>
                <a:prstClr val="black">
                  <a:tint val="75000"/>
                </a:prstClr>
              </a:solidFill>
            </a:endParaRPr>
          </a:p>
        </p:txBody>
      </p:sp>
      <p:sp>
        <p:nvSpPr>
          <p:cNvPr id="9" name="副标题 2"/>
          <p:cNvSpPr>
            <a:spLocks noGrp="1"/>
          </p:cNvSpPr>
          <p:nvPr>
            <p:ph type="subTitle" idx="1"/>
          </p:nvPr>
        </p:nvSpPr>
        <p:spPr>
          <a:xfrm>
            <a:off x="628650" y="2544318"/>
            <a:ext cx="5486400" cy="569738"/>
          </a:xfrm>
          <a:prstGeom prst="rect">
            <a:avLst/>
          </a:prstGeom>
        </p:spPr>
        <p:txBody>
          <a:bodyPr/>
          <a:lstStyle>
            <a:lvl1pPr marL="0" indent="0" algn="ctr">
              <a:buNone/>
              <a:defRPr sz="21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650" y="1369218"/>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1" y="4767264"/>
            <a:ext cx="2057400" cy="273843"/>
          </a:xfrm>
          <a:prstGeom prst="rect">
            <a:avLst/>
          </a:prstGeom>
        </p:spPr>
        <p:txBody>
          <a:bodyPr/>
          <a:lstStyle/>
          <a:p>
            <a:fld id="{52807481-9255-486F-A9BA-A46E46C40670}" type="datetimeFigureOut">
              <a:rPr lang="zh-CN" altLang="en-US" smtClean="0"/>
              <a:t>2021-9-13</a:t>
            </a:fld>
            <a:endParaRPr lang="zh-CN" altLang="en-US"/>
          </a:p>
        </p:txBody>
      </p:sp>
      <p:sp>
        <p:nvSpPr>
          <p:cNvPr id="5" name="页脚占位符 4"/>
          <p:cNvSpPr>
            <a:spLocks noGrp="1"/>
          </p:cNvSpPr>
          <p:nvPr>
            <p:ph type="ftr" sz="quarter" idx="11"/>
          </p:nvPr>
        </p:nvSpPr>
        <p:spPr>
          <a:xfrm>
            <a:off x="3028950" y="4767264"/>
            <a:ext cx="3086100" cy="273843"/>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4"/>
            <a:ext cx="2057400" cy="273843"/>
          </a:xfrm>
          <a:prstGeom prst="rect">
            <a:avLst/>
          </a:prstGeom>
        </p:spPr>
        <p:txBody>
          <a:bodyPr/>
          <a:lstStyle/>
          <a:p>
            <a:fld id="{2149F69E-0FEC-49DD-B6F6-5F952AC4142E}" type="slidenum">
              <a:rPr lang="zh-CN" altLang="en-US" smtClean="0"/>
              <a:t>‹#›</a:t>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txBox="1"/>
          <p:nvPr/>
        </p:nvSpPr>
        <p:spPr>
          <a:xfrm>
            <a:off x="1331640" y="1399307"/>
            <a:ext cx="5724636" cy="768195"/>
          </a:xfrm>
          <a:prstGeom prst="rect">
            <a:avLst/>
          </a:prstGeom>
        </p:spPr>
        <p:txBody>
          <a:bodyPr>
            <a:noAutofit/>
          </a:bodyPr>
          <a:lstStyle>
            <a:lvl1pPr algn="ctr" defTabSz="914400" rtl="0" eaLnBrk="1" latinLnBrk="0" hangingPunct="1">
              <a:spcBef>
                <a:spcPct val="0"/>
              </a:spcBef>
              <a:buNone/>
              <a:defRPr sz="7200" kern="1200">
                <a:solidFill>
                  <a:srgbClr val="595959"/>
                </a:solidFill>
                <a:latin typeface="黑体" panose="02010609060101010101" pitchFamily="49" charset="-122"/>
                <a:ea typeface="黑体" panose="02010609060101010101" pitchFamily="49" charset="-122"/>
                <a:cs typeface="+mj-cs"/>
              </a:defRPr>
            </a:lvl1pPr>
          </a:lstStyle>
          <a:p>
            <a:r>
              <a:rPr lang="zh-CN" altLang="en-US" sz="3600" b="1" dirty="0" smtClean="0">
                <a:solidFill>
                  <a:schemeClr val="accent6">
                    <a:lumMod val="50000"/>
                  </a:schemeClr>
                </a:solidFill>
                <a:cs typeface="Kaiti SC"/>
                <a:sym typeface="+mn-ea"/>
              </a:rPr>
              <a:t>实践是检验真理的唯一标准</a:t>
            </a:r>
            <a:endParaRPr lang="zh-CN" altLang="en-US" sz="3600" b="1" dirty="0">
              <a:solidFill>
                <a:schemeClr val="accent6">
                  <a:lumMod val="50000"/>
                </a:schemeClr>
              </a:solidFill>
              <a:cs typeface="Kaiti SC"/>
              <a:sym typeface="+mn-ea"/>
            </a:endParaRPr>
          </a:p>
        </p:txBody>
      </p:sp>
      <p:cxnSp>
        <p:nvCxnSpPr>
          <p:cNvPr id="6" name="直接连接符 5"/>
          <p:cNvCxnSpPr/>
          <p:nvPr/>
        </p:nvCxnSpPr>
        <p:spPr>
          <a:xfrm>
            <a:off x="1403648" y="2153766"/>
            <a:ext cx="554461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7" name="标题 1"/>
          <p:cNvSpPr>
            <a:spLocks noGrp="1"/>
          </p:cNvSpPr>
          <p:nvPr/>
        </p:nvSpPr>
        <p:spPr>
          <a:xfrm>
            <a:off x="2915816" y="555526"/>
            <a:ext cx="2016224" cy="324036"/>
          </a:xfrm>
          <a:prstGeom prst="rect">
            <a:avLst/>
          </a:prstGeom>
          <a:solidFill>
            <a:schemeClr val="bg1">
              <a:lumMod val="95000"/>
            </a:schemeClr>
          </a:solidFill>
        </p:spPr>
        <p:txBody>
          <a:bodyPr vert="horz" lIns="68580" tIns="34290" rIns="68580" bIns="34290" rtlCol="0" anchor="ctr">
            <a:noAutofit/>
          </a:bodyPr>
          <a:lstStyle>
            <a:lvl1pPr algn="ctr" defTabSz="685800" rtl="0" eaLnBrk="1" latinLnBrk="0" hangingPunct="1">
              <a:lnSpc>
                <a:spcPct val="100000"/>
              </a:lnSpc>
              <a:spcBef>
                <a:spcPct val="0"/>
              </a:spcBef>
              <a:buNone/>
              <a:defRPr sz="3300" b="1" kern="1200" baseline="0">
                <a:solidFill>
                  <a:schemeClr val="tx1">
                    <a:lumMod val="65000"/>
                    <a:lumOff val="35000"/>
                  </a:schemeClr>
                </a:solidFill>
                <a:latin typeface="Times New Roman" panose="02020603050405020304" pitchFamily="18" charset="0"/>
                <a:ea typeface="黑体" panose="02010609060101010101" pitchFamily="49" charset="-122"/>
                <a:cs typeface="+mj-cs"/>
              </a:defRPr>
            </a:lvl1pPr>
          </a:lstStyle>
          <a:p>
            <a:r>
              <a:rPr lang="zh-CN" altLang="en-US" sz="2000" smtClean="0">
                <a:solidFill>
                  <a:schemeClr val="accent6">
                    <a:lumMod val="50000"/>
                  </a:schemeClr>
                </a:solidFill>
                <a:latin typeface="黑体" panose="02010609060101010101" pitchFamily="49" charset="-122"/>
                <a:cs typeface="Kaiti SC"/>
                <a:sym typeface="+mn-ea"/>
              </a:rPr>
              <a:t>思辨性阅读表达</a:t>
            </a:r>
            <a:endParaRPr lang="zh-CN" altLang="en-US" sz="2000">
              <a:solidFill>
                <a:schemeClr val="accent6">
                  <a:lumMod val="50000"/>
                </a:schemeClr>
              </a:solidFill>
              <a:latin typeface="黑体" panose="02010609060101010101" pitchFamily="49" charset="-122"/>
              <a:cs typeface="Kaiti SC"/>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初读感知</a:t>
            </a:r>
            <a:endParaRPr lang="zh-CN" altLang="en-US" sz="3200">
              <a:solidFill>
                <a:schemeClr val="bg1"/>
              </a:solidFill>
            </a:endParaRPr>
          </a:p>
        </p:txBody>
      </p:sp>
      <p:sp>
        <p:nvSpPr>
          <p:cNvPr id="6" name="矩形 5"/>
          <p:cNvSpPr/>
          <p:nvPr/>
        </p:nvSpPr>
        <p:spPr>
          <a:xfrm>
            <a:off x="1763688" y="794058"/>
            <a:ext cx="6192688" cy="403957"/>
          </a:xfrm>
          <a:prstGeom prst="rect">
            <a:avLst/>
          </a:prstGeom>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本</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文</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的主要论点是什么？你能否梳理出文章的论证思路？</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7" name="圆角矩形 6"/>
          <p:cNvSpPr/>
          <p:nvPr/>
        </p:nvSpPr>
        <p:spPr>
          <a:xfrm>
            <a:off x="1846360" y="1708999"/>
            <a:ext cx="487933" cy="300886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FF0000"/>
                </a:solidFill>
                <a:latin typeface="黑体" panose="02010609060101010101" pitchFamily="49" charset="-122"/>
                <a:ea typeface="黑体" panose="02010609060101010101" pitchFamily="49" charset="-122"/>
              </a:rPr>
              <a:t>实践是检验真理的唯一标准</a:t>
            </a:r>
            <a:endParaRPr lang="zh-CN" altLang="en-US" sz="1400">
              <a:solidFill>
                <a:srgbClr val="FF0000"/>
              </a:solidFill>
              <a:latin typeface="黑体" panose="02010609060101010101" pitchFamily="49" charset="-122"/>
              <a:ea typeface="黑体" panose="02010609060101010101" pitchFamily="49" charset="-122"/>
            </a:endParaRPr>
          </a:p>
        </p:txBody>
      </p:sp>
      <p:sp>
        <p:nvSpPr>
          <p:cNvPr id="8" name="圆角矩形 7"/>
          <p:cNvSpPr/>
          <p:nvPr/>
        </p:nvSpPr>
        <p:spPr>
          <a:xfrm>
            <a:off x="3643415" y="2373818"/>
            <a:ext cx="2736304" cy="7920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smtClean="0">
                <a:solidFill>
                  <a:schemeClr val="tx1"/>
                </a:solidFill>
                <a:latin typeface="黑体" panose="02010609060101010101" pitchFamily="49" charset="-122"/>
                <a:ea typeface="黑体" panose="02010609060101010101" pitchFamily="49" charset="-122"/>
              </a:rPr>
              <a:t>理论与实践的统一，是马克思主义的一个基本原则。</a:t>
            </a:r>
            <a:endParaRPr lang="zh-CN" altLang="en-US" sz="1400">
              <a:solidFill>
                <a:schemeClr val="tx1"/>
              </a:solidFill>
              <a:latin typeface="黑体" panose="02010609060101010101" pitchFamily="49" charset="-122"/>
              <a:ea typeface="黑体" panose="02010609060101010101" pitchFamily="49" charset="-122"/>
            </a:endParaRPr>
          </a:p>
        </p:txBody>
      </p:sp>
      <p:sp>
        <p:nvSpPr>
          <p:cNvPr id="9" name="圆角矩形 8"/>
          <p:cNvSpPr/>
          <p:nvPr/>
        </p:nvSpPr>
        <p:spPr>
          <a:xfrm>
            <a:off x="3635896" y="1800073"/>
            <a:ext cx="2736304" cy="51130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a:solidFill>
                  <a:schemeClr val="tx1"/>
                </a:solidFill>
                <a:latin typeface="黑体" panose="02010609060101010101" pitchFamily="49" charset="-122"/>
                <a:ea typeface="黑体" panose="02010609060101010101" pitchFamily="49" charset="-122"/>
              </a:rPr>
              <a:t>检验真理的标准只能是社会实践</a:t>
            </a:r>
          </a:p>
        </p:txBody>
      </p:sp>
      <p:sp>
        <p:nvSpPr>
          <p:cNvPr id="10" name="圆角矩形 9"/>
          <p:cNvSpPr/>
          <p:nvPr/>
        </p:nvSpPr>
        <p:spPr>
          <a:xfrm>
            <a:off x="3635896" y="3228350"/>
            <a:ext cx="2736304" cy="7920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smtClean="0">
                <a:solidFill>
                  <a:schemeClr val="tx1"/>
                </a:solidFill>
                <a:latin typeface="黑体" panose="02010609060101010101" pitchFamily="49" charset="-122"/>
                <a:ea typeface="黑体" panose="02010609060101010101" pitchFamily="49" charset="-122"/>
              </a:rPr>
              <a:t>革命导师是坚持用实践检验真理的榜样。</a:t>
            </a:r>
            <a:endParaRPr lang="zh-CN" altLang="en-US" sz="1400">
              <a:solidFill>
                <a:schemeClr val="tx1"/>
              </a:solidFill>
              <a:latin typeface="黑体" panose="02010609060101010101" pitchFamily="49" charset="-122"/>
              <a:ea typeface="黑体" panose="02010609060101010101" pitchFamily="49" charset="-122"/>
            </a:endParaRPr>
          </a:p>
        </p:txBody>
      </p:sp>
      <p:sp>
        <p:nvSpPr>
          <p:cNvPr id="11" name="圆角矩形 10"/>
          <p:cNvSpPr/>
          <p:nvPr/>
        </p:nvSpPr>
        <p:spPr>
          <a:xfrm>
            <a:off x="3657877" y="4083918"/>
            <a:ext cx="2736304" cy="7920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400" smtClean="0">
                <a:solidFill>
                  <a:schemeClr val="tx1"/>
                </a:solidFill>
                <a:latin typeface="黑体" panose="02010609060101010101" pitchFamily="49" charset="-122"/>
                <a:ea typeface="黑体" panose="02010609060101010101" pitchFamily="49" charset="-122"/>
              </a:rPr>
              <a:t>任何理论都要不断接受实践的检验。</a:t>
            </a:r>
            <a:endParaRPr lang="zh-CN" altLang="en-US" sz="1400">
              <a:solidFill>
                <a:schemeClr val="tx1"/>
              </a:solidFill>
              <a:latin typeface="黑体" panose="02010609060101010101" pitchFamily="49" charset="-122"/>
              <a:ea typeface="黑体" panose="02010609060101010101" pitchFamily="49" charset="-122"/>
            </a:endParaRPr>
          </a:p>
        </p:txBody>
      </p:sp>
      <p:sp>
        <p:nvSpPr>
          <p:cNvPr id="12" name="右箭头 11"/>
          <p:cNvSpPr/>
          <p:nvPr/>
        </p:nvSpPr>
        <p:spPr>
          <a:xfrm>
            <a:off x="2377102" y="3078897"/>
            <a:ext cx="504056" cy="2989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左大括号 12"/>
          <p:cNvSpPr/>
          <p:nvPr/>
        </p:nvSpPr>
        <p:spPr>
          <a:xfrm>
            <a:off x="3271203" y="2044936"/>
            <a:ext cx="359476" cy="2678461"/>
          </a:xfrm>
          <a:prstGeom prst="lef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400"/>
          </a:p>
        </p:txBody>
      </p:sp>
      <p:sp>
        <p:nvSpPr>
          <p:cNvPr id="2" name="文本框 1"/>
          <p:cNvSpPr txBox="1"/>
          <p:nvPr/>
        </p:nvSpPr>
        <p:spPr>
          <a:xfrm>
            <a:off x="6950077" y="4257116"/>
            <a:ext cx="1006299" cy="338554"/>
          </a:xfrm>
          <a:prstGeom prst="rect">
            <a:avLst/>
          </a:prstGeom>
          <a:solidFill>
            <a:schemeClr val="bg1">
              <a:lumMod val="95000"/>
            </a:schemeClr>
          </a:solidFill>
        </p:spPr>
        <p:txBody>
          <a:bodyPr wrap="square" rtlCol="0">
            <a:spAutoFit/>
          </a:bodyPr>
          <a:lstStyle/>
          <a:p>
            <a:r>
              <a:rPr lang="zh-CN" altLang="en-US" sz="1600" smtClean="0">
                <a:solidFill>
                  <a:srgbClr val="FF0000"/>
                </a:solidFill>
                <a:latin typeface="黑体" panose="02010609060101010101" pitchFamily="49" charset="-122"/>
                <a:ea typeface="黑体" panose="02010609060101010101" pitchFamily="49" charset="-122"/>
              </a:rPr>
              <a:t>得出结论</a:t>
            </a:r>
            <a:endParaRPr lang="zh-CN" altLang="en-US" sz="1600">
              <a:solidFill>
                <a:srgbClr val="FF0000"/>
              </a:solidFill>
              <a:latin typeface="黑体" panose="02010609060101010101" pitchFamily="49" charset="-122"/>
              <a:ea typeface="黑体" panose="02010609060101010101" pitchFamily="49" charset="-122"/>
            </a:endParaRPr>
          </a:p>
        </p:txBody>
      </p:sp>
      <p:sp>
        <p:nvSpPr>
          <p:cNvPr id="15" name="文本框 14"/>
          <p:cNvSpPr txBox="1"/>
          <p:nvPr/>
        </p:nvSpPr>
        <p:spPr>
          <a:xfrm>
            <a:off x="6912584" y="1373842"/>
            <a:ext cx="1006299" cy="338554"/>
          </a:xfrm>
          <a:prstGeom prst="rect">
            <a:avLst/>
          </a:prstGeom>
          <a:solidFill>
            <a:schemeClr val="bg1">
              <a:lumMod val="95000"/>
            </a:schemeClr>
          </a:solidFill>
        </p:spPr>
        <p:txBody>
          <a:bodyPr wrap="square" rtlCol="0">
            <a:spAutoFit/>
          </a:bodyPr>
          <a:lstStyle/>
          <a:p>
            <a:r>
              <a:rPr lang="zh-CN" altLang="en-US" sz="1600" smtClean="0">
                <a:solidFill>
                  <a:srgbClr val="FF0000"/>
                </a:solidFill>
                <a:latin typeface="黑体" panose="02010609060101010101" pitchFamily="49" charset="-122"/>
                <a:ea typeface="黑体" panose="02010609060101010101" pitchFamily="49" charset="-122"/>
              </a:rPr>
              <a:t>提出论题</a:t>
            </a:r>
            <a:endParaRPr lang="zh-CN" altLang="en-US" sz="1600">
              <a:solidFill>
                <a:srgbClr val="FF0000"/>
              </a:solidFill>
              <a:latin typeface="黑体" panose="02010609060101010101" pitchFamily="49" charset="-122"/>
              <a:ea typeface="黑体" panose="02010609060101010101" pitchFamily="49" charset="-122"/>
            </a:endParaRPr>
          </a:p>
        </p:txBody>
      </p:sp>
      <p:sp>
        <p:nvSpPr>
          <p:cNvPr id="16" name="圆角矩形 15"/>
          <p:cNvSpPr/>
          <p:nvPr/>
        </p:nvSpPr>
        <p:spPr>
          <a:xfrm>
            <a:off x="3635896" y="1373842"/>
            <a:ext cx="2774561" cy="36275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400" smtClean="0">
                <a:solidFill>
                  <a:schemeClr val="tx1"/>
                </a:solidFill>
                <a:latin typeface="黑体" panose="02010609060101010101" pitchFamily="49" charset="-122"/>
                <a:ea typeface="黑体" panose="02010609060101010101" pitchFamily="49" charset="-122"/>
              </a:rPr>
              <a:t>论证检验真理标准的现实必要性</a:t>
            </a:r>
            <a:endParaRPr lang="zh-CN" altLang="en-US" sz="1400">
              <a:solidFill>
                <a:schemeClr val="tx1"/>
              </a:solidFill>
              <a:latin typeface="黑体" panose="02010609060101010101" pitchFamily="49" charset="-122"/>
              <a:ea typeface="黑体" panose="02010609060101010101" pitchFamily="49" charset="-122"/>
            </a:endParaRPr>
          </a:p>
        </p:txBody>
      </p:sp>
      <p:sp>
        <p:nvSpPr>
          <p:cNvPr id="18" name="圆角矩形 17"/>
          <p:cNvSpPr/>
          <p:nvPr/>
        </p:nvSpPr>
        <p:spPr>
          <a:xfrm>
            <a:off x="2888677" y="2587581"/>
            <a:ext cx="348435" cy="201323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黑体" panose="02010609060101010101" pitchFamily="49" charset="-122"/>
                <a:ea typeface="黑体" panose="02010609060101010101" pitchFamily="49" charset="-122"/>
              </a:rPr>
              <a:t>四方面分别展开论述</a:t>
            </a:r>
            <a:endParaRPr lang="zh-CN" altLang="en-US" sz="1400">
              <a:solidFill>
                <a:schemeClr val="tx1"/>
              </a:solidFill>
              <a:latin typeface="黑体" panose="02010609060101010101" pitchFamily="49" charset="-122"/>
              <a:ea typeface="黑体" panose="02010609060101010101" pitchFamily="49" charset="-122"/>
            </a:endParaRPr>
          </a:p>
        </p:txBody>
      </p:sp>
      <p:sp>
        <p:nvSpPr>
          <p:cNvPr id="19" name="文本框 18"/>
          <p:cNvSpPr txBox="1"/>
          <p:nvPr/>
        </p:nvSpPr>
        <p:spPr>
          <a:xfrm>
            <a:off x="6912583" y="1842819"/>
            <a:ext cx="1006299" cy="338554"/>
          </a:xfrm>
          <a:prstGeom prst="rect">
            <a:avLst/>
          </a:prstGeom>
          <a:solidFill>
            <a:schemeClr val="bg1">
              <a:lumMod val="95000"/>
            </a:schemeClr>
          </a:solidFill>
        </p:spPr>
        <p:txBody>
          <a:bodyPr wrap="square" rtlCol="0">
            <a:spAutoFit/>
          </a:bodyPr>
          <a:lstStyle/>
          <a:p>
            <a:r>
              <a:rPr lang="zh-CN" altLang="en-US" sz="1600" smtClean="0">
                <a:solidFill>
                  <a:srgbClr val="FF0000"/>
                </a:solidFill>
                <a:latin typeface="黑体" panose="02010609060101010101" pitchFamily="49" charset="-122"/>
                <a:ea typeface="黑体" panose="02010609060101010101" pitchFamily="49" charset="-122"/>
              </a:rPr>
              <a:t>提出观点</a:t>
            </a:r>
            <a:endParaRPr lang="zh-CN" altLang="en-US" sz="1600">
              <a:solidFill>
                <a:srgbClr val="FF0000"/>
              </a:solidFill>
              <a:latin typeface="黑体" panose="02010609060101010101" pitchFamily="49" charset="-122"/>
              <a:ea typeface="黑体" panose="02010609060101010101" pitchFamily="49" charset="-122"/>
            </a:endParaRPr>
          </a:p>
        </p:txBody>
      </p:sp>
      <p:sp>
        <p:nvSpPr>
          <p:cNvPr id="20" name="文本框 19"/>
          <p:cNvSpPr txBox="1"/>
          <p:nvPr/>
        </p:nvSpPr>
        <p:spPr>
          <a:xfrm>
            <a:off x="6912582" y="3377802"/>
            <a:ext cx="1006299" cy="338554"/>
          </a:xfrm>
          <a:prstGeom prst="rect">
            <a:avLst/>
          </a:prstGeom>
          <a:solidFill>
            <a:schemeClr val="bg1">
              <a:lumMod val="95000"/>
            </a:schemeClr>
          </a:solidFill>
        </p:spPr>
        <p:txBody>
          <a:bodyPr wrap="square" rtlCol="0">
            <a:spAutoFit/>
          </a:bodyPr>
          <a:lstStyle/>
          <a:p>
            <a:r>
              <a:rPr lang="zh-CN" altLang="en-US" sz="1600" smtClean="0">
                <a:solidFill>
                  <a:srgbClr val="FF0000"/>
                </a:solidFill>
                <a:latin typeface="黑体" panose="02010609060101010101" pitchFamily="49" charset="-122"/>
                <a:ea typeface="黑体" panose="02010609060101010101" pitchFamily="49" charset="-122"/>
              </a:rPr>
              <a:t>提出论据</a:t>
            </a:r>
            <a:endParaRPr lang="zh-CN" altLang="en-US" sz="1600">
              <a:solidFill>
                <a:srgbClr val="FF0000"/>
              </a:solidFill>
              <a:latin typeface="黑体" panose="02010609060101010101" pitchFamily="49" charset="-122"/>
              <a:ea typeface="黑体" panose="02010609060101010101" pitchFamily="49" charset="-122"/>
            </a:endParaRPr>
          </a:p>
        </p:txBody>
      </p:sp>
      <p:sp>
        <p:nvSpPr>
          <p:cNvPr id="21" name="文本框 20"/>
          <p:cNvSpPr txBox="1"/>
          <p:nvPr/>
        </p:nvSpPr>
        <p:spPr>
          <a:xfrm>
            <a:off x="6905686" y="2546756"/>
            <a:ext cx="1006299" cy="338554"/>
          </a:xfrm>
          <a:prstGeom prst="rect">
            <a:avLst/>
          </a:prstGeom>
          <a:solidFill>
            <a:schemeClr val="bg1">
              <a:lumMod val="95000"/>
            </a:schemeClr>
          </a:solidFill>
        </p:spPr>
        <p:txBody>
          <a:bodyPr wrap="square" rtlCol="0">
            <a:spAutoFit/>
          </a:bodyPr>
          <a:lstStyle/>
          <a:p>
            <a:r>
              <a:rPr lang="zh-CN" altLang="en-US" sz="1600" smtClean="0">
                <a:solidFill>
                  <a:srgbClr val="FF0000"/>
                </a:solidFill>
                <a:latin typeface="黑体" panose="02010609060101010101" pitchFamily="49" charset="-122"/>
                <a:ea typeface="黑体" panose="02010609060101010101" pitchFamily="49" charset="-122"/>
              </a:rPr>
              <a:t>立驳结合</a:t>
            </a:r>
            <a:endParaRPr lang="zh-CN" altLang="en-US" sz="1600">
              <a:solidFill>
                <a:srgbClr val="FF0000"/>
              </a:solidFill>
              <a:latin typeface="黑体" panose="02010609060101010101" pitchFamily="49" charset="-122"/>
              <a:ea typeface="黑体" panose="02010609060101010101" pitchFamily="49" charset="-122"/>
            </a:endParaRPr>
          </a:p>
        </p:txBody>
      </p:sp>
      <p:cxnSp>
        <p:nvCxnSpPr>
          <p:cNvPr id="4" name="直接箭头连接符 3"/>
          <p:cNvCxnSpPr>
            <a:stCxn id="16" idx="3"/>
            <a:endCxn id="15" idx="1"/>
          </p:cNvCxnSpPr>
          <p:nvPr/>
        </p:nvCxnSpPr>
        <p:spPr>
          <a:xfrm flipV="1">
            <a:off x="6410457" y="1543119"/>
            <a:ext cx="502127" cy="12099"/>
          </a:xfrm>
          <a:prstGeom prst="straightConnector1">
            <a:avLst/>
          </a:prstGeom>
          <a:ln w="19050">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6397720" y="2032838"/>
            <a:ext cx="502127" cy="12099"/>
          </a:xfrm>
          <a:prstGeom prst="straightConnector1">
            <a:avLst/>
          </a:prstGeom>
          <a:ln w="19050">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V="1">
            <a:off x="6391639" y="2737935"/>
            <a:ext cx="502127" cy="12099"/>
          </a:xfrm>
          <a:prstGeom prst="straightConnector1">
            <a:avLst/>
          </a:prstGeom>
          <a:ln w="19050">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flipV="1">
            <a:off x="6379719" y="3582100"/>
            <a:ext cx="502127" cy="12099"/>
          </a:xfrm>
          <a:prstGeom prst="straightConnector1">
            <a:avLst/>
          </a:prstGeom>
          <a:ln w="19050">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6421065" y="4440586"/>
            <a:ext cx="502127" cy="12099"/>
          </a:xfrm>
          <a:prstGeom prst="straightConnector1">
            <a:avLst/>
          </a:prstGeom>
          <a:ln w="19050">
            <a:prstDash val="solid"/>
            <a:tailEnd type="triangle"/>
          </a:ln>
        </p:spPr>
        <p:style>
          <a:lnRef idx="1">
            <a:schemeClr val="accent1"/>
          </a:lnRef>
          <a:fillRef idx="0">
            <a:schemeClr val="accent1"/>
          </a:fillRef>
          <a:effectRef idx="0">
            <a:schemeClr val="accent1"/>
          </a:effectRef>
          <a:fontRef idx="minor">
            <a:schemeClr val="tx1"/>
          </a:fontRef>
        </p:style>
      </p:cxnSp>
      <p:sp>
        <p:nvSpPr>
          <p:cNvPr id="26" name="圆角矩形 25"/>
          <p:cNvSpPr/>
          <p:nvPr/>
        </p:nvSpPr>
        <p:spPr>
          <a:xfrm>
            <a:off x="2872559" y="1285225"/>
            <a:ext cx="348435" cy="561431"/>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黑体" panose="02010609060101010101" pitchFamily="49" charset="-122"/>
                <a:ea typeface="黑体" panose="02010609060101010101" pitchFamily="49" charset="-122"/>
              </a:rPr>
              <a:t>导语</a:t>
            </a:r>
            <a:endParaRPr lang="zh-CN" altLang="en-US" sz="1400">
              <a:solidFill>
                <a:schemeClr val="tx1"/>
              </a:solidFill>
              <a:latin typeface="黑体" panose="02010609060101010101" pitchFamily="49" charset="-122"/>
              <a:ea typeface="黑体" panose="02010609060101010101" pitchFamily="49" charset="-122"/>
            </a:endParaRPr>
          </a:p>
        </p:txBody>
      </p:sp>
      <p:cxnSp>
        <p:nvCxnSpPr>
          <p:cNvPr id="28" name="直接箭头连接符 27"/>
          <p:cNvCxnSpPr>
            <a:stCxn id="26" idx="3"/>
            <a:endCxn id="16" idx="1"/>
          </p:cNvCxnSpPr>
          <p:nvPr/>
        </p:nvCxnSpPr>
        <p:spPr>
          <a:xfrm flipV="1">
            <a:off x="3220994" y="1555218"/>
            <a:ext cx="414902" cy="107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024575" y="583824"/>
            <a:ext cx="3367589" cy="369332"/>
          </a:xfrm>
          <a:prstGeom prst="rect">
            <a:avLst/>
          </a:prstGeom>
        </p:spPr>
        <p:txBody>
          <a:bodyPr wrap="none">
            <a:spAutoFit/>
          </a:bodyPr>
          <a:lstStyle/>
          <a:p>
            <a:pPr indent="713740" algn="just">
              <a:lnSpc>
                <a:spcPct val="150000"/>
              </a:lnSpc>
              <a:spcAft>
                <a:spcPct val="0"/>
              </a:spcAft>
              <a:tabLst>
                <a:tab pos="4800600" algn="l"/>
              </a:tabLst>
            </a:pPr>
            <a:r>
              <a:rPr lang="zh-CN" altLang="zh-CN" sz="12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任务</a:t>
            </a:r>
            <a:r>
              <a:rPr lang="zh-CN" altLang="en-US" sz="12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一</a:t>
            </a:r>
            <a:r>
              <a:rPr lang="zh-CN" altLang="zh-CN" sz="1200" b="1" kern="1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12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把握</a:t>
            </a:r>
            <a:r>
              <a:rPr lang="zh-CN" altLang="zh-CN" sz="12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文章的</a:t>
            </a:r>
            <a:r>
              <a:rPr lang="zh-CN" altLang="en-US" sz="12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基本观点和</a:t>
            </a:r>
            <a:r>
              <a:rPr lang="zh-CN" altLang="zh-CN" sz="12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内容</a:t>
            </a:r>
            <a:endParaRPr lang="zh-CN" altLang="zh-CN" sz="700" kern="100">
              <a:solidFill>
                <a:srgbClr val="FF0000"/>
              </a:solidFill>
              <a:latin typeface="宋体" panose="02010600030101010101" pitchFamily="2" charset="-122"/>
              <a:cs typeface="Courier New" panose="02070309020205020404" pitchFamily="49" charset="0"/>
            </a:endParaRPr>
          </a:p>
        </p:txBody>
      </p:sp>
      <p:pic>
        <p:nvPicPr>
          <p:cNvPr id="27" name="图片 26"/>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0138" y="612110"/>
            <a:ext cx="1776222" cy="603036"/>
          </a:xfrm>
          <a:prstGeom prst="rect">
            <a:avLst/>
          </a:prstGeom>
        </p:spPr>
      </p:pic>
      <p:sp>
        <p:nvSpPr>
          <p:cNvPr id="29" name="矩形 28"/>
          <p:cNvSpPr/>
          <p:nvPr/>
        </p:nvSpPr>
        <p:spPr>
          <a:xfrm>
            <a:off x="348726" y="706350"/>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任务研习</a:t>
            </a:r>
            <a:endParaRPr lang="zh-CN" altLang="en-US" sz="20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精读理解</a:t>
            </a:r>
            <a:endParaRPr lang="zh-CN" altLang="en-US" sz="3200">
              <a:solidFill>
                <a:schemeClr val="bg1"/>
              </a:solidFill>
            </a:endParaRPr>
          </a:p>
        </p:txBody>
      </p:sp>
      <p:sp>
        <p:nvSpPr>
          <p:cNvPr id="2" name="矩形 1"/>
          <p:cNvSpPr/>
          <p:nvPr/>
        </p:nvSpPr>
        <p:spPr>
          <a:xfrm>
            <a:off x="431540" y="915566"/>
            <a:ext cx="8280920" cy="1569660"/>
          </a:xfrm>
          <a:prstGeom prst="rect">
            <a:avLst/>
          </a:prstGeom>
          <a:solidFill>
            <a:schemeClr val="bg1">
              <a:lumMod val="95000"/>
            </a:schemeClr>
          </a:solidFill>
        </p:spPr>
        <p:txBody>
          <a:bodyPr wrap="square">
            <a:spAutoFit/>
          </a:bodyPr>
          <a:lstStyle/>
          <a:p>
            <a:pPr indent="713740" algn="just">
              <a:lnSpc>
                <a:spcPct val="150000"/>
              </a:lnSpc>
              <a:spcAft>
                <a:spcPct val="0"/>
              </a:spcAft>
              <a:tabLst>
                <a:tab pos="4800600" algn="l"/>
              </a:tabLst>
            </a:pPr>
            <a:r>
              <a:rPr lang="zh-CN" altLang="zh-CN" sz="14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任务</a:t>
            </a:r>
            <a:r>
              <a:rPr lang="zh-CN" altLang="en-US" sz="14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二</a:t>
            </a:r>
            <a:r>
              <a:rPr lang="zh-CN" altLang="zh-CN" sz="1400" b="1" kern="1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理解文章的内容</a:t>
            </a:r>
            <a:endParaRPr lang="zh-CN" altLang="zh-CN" sz="800" kern="100">
              <a:solidFill>
                <a:srgbClr val="FF0000"/>
              </a:solidFill>
              <a:latin typeface="宋体" panose="02010600030101010101" pitchFamily="2" charset="-122"/>
              <a:cs typeface="Courier New" panose="02070309020205020404" pitchFamily="49" charset="0"/>
            </a:endParaRPr>
          </a:p>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1</a:t>
            </a:r>
            <a:r>
              <a:rPr lang="zh-CN" altLang="zh-CN" sz="1400" b="1" kern="100" smtClean="0">
                <a:latin typeface="MingLiU_HKSCS"/>
                <a:cs typeface="MingLiU_HKSCS"/>
              </a:rPr>
              <a:t>．</a:t>
            </a:r>
            <a:r>
              <a:rPr lang="zh-CN" altLang="en-US" sz="1400" b="1" kern="100" smtClean="0">
                <a:latin typeface="Times New Roman" panose="02020603050405020304" pitchFamily="18" charset="0"/>
                <a:cs typeface="Times New Roman" panose="02020603050405020304" pitchFamily="18" charset="0"/>
              </a:rPr>
              <a:t>阅读第一部分</a:t>
            </a:r>
            <a:r>
              <a:rPr lang="zh-CN" altLang="zh-CN" sz="1400" b="1" kern="100" smtClean="0">
                <a:latin typeface="Times New Roman" panose="02020603050405020304" pitchFamily="18" charset="0"/>
                <a:cs typeface="Times New Roman" panose="02020603050405020304" pitchFamily="18" charset="0"/>
              </a:rPr>
              <a:t>，</a:t>
            </a:r>
            <a:r>
              <a:rPr lang="zh-CN" altLang="en-US" sz="1400" b="1" kern="100">
                <a:latin typeface="Times New Roman" panose="02020603050405020304" pitchFamily="18" charset="0"/>
                <a:cs typeface="Times New Roman" panose="02020603050405020304" pitchFamily="18" charset="0"/>
              </a:rPr>
              <a:t>看看作者从哪些方面论证</a:t>
            </a:r>
            <a:r>
              <a:rPr lang="zh-CN" altLang="en-US" sz="1400" b="1" kern="100" smtClean="0">
                <a:latin typeface="Times New Roman" panose="02020603050405020304" pitchFamily="18" charset="0"/>
                <a:cs typeface="Times New Roman" panose="02020603050405020304" pitchFamily="18" charset="0"/>
              </a:rPr>
              <a:t>了“检验</a:t>
            </a:r>
            <a:r>
              <a:rPr lang="zh-CN" altLang="en-US" sz="1400" b="1" kern="100">
                <a:latin typeface="Times New Roman" panose="02020603050405020304" pitchFamily="18" charset="0"/>
                <a:cs typeface="Times New Roman" panose="02020603050405020304" pitchFamily="18" charset="0"/>
              </a:rPr>
              <a:t>真理的标准只能是</a:t>
            </a:r>
            <a:r>
              <a:rPr lang="zh-CN" altLang="en-US" sz="1400" b="1" kern="100" smtClean="0">
                <a:latin typeface="Times New Roman" panose="02020603050405020304" pitchFamily="18" charset="0"/>
                <a:cs typeface="Times New Roman" panose="02020603050405020304" pitchFamily="18" charset="0"/>
              </a:rPr>
              <a:t>社会实践”？</a:t>
            </a:r>
            <a:endParaRPr lang="zh-CN" altLang="en-US" sz="1400" b="1" kern="100">
              <a:latin typeface="Times New Roman" panose="02020603050405020304" pitchFamily="18" charset="0"/>
              <a:cs typeface="Times New Roman" panose="02020603050405020304" pitchFamily="18" charset="0"/>
            </a:endParaRPr>
          </a:p>
          <a:p>
            <a:pPr indent="713740" algn="just">
              <a:lnSpc>
                <a:spcPct val="150000"/>
              </a:lnSpc>
              <a:spcAft>
                <a:spcPct val="0"/>
              </a:spcAft>
              <a:tabLst>
                <a:tab pos="4800600" algn="l"/>
              </a:tabLst>
            </a:pPr>
            <a:endParaRPr lang="zh-CN" altLang="zh-CN" sz="800" kern="100">
              <a:latin typeface="宋体" panose="02010600030101010101" pitchFamily="2" charset="-122"/>
              <a:cs typeface="Courier New" panose="02070309020205020404" pitchFamily="49" charset="0"/>
            </a:endParaRPr>
          </a:p>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_______________________________________________________</a:t>
            </a:r>
            <a:endParaRPr lang="zh-CN" altLang="zh-CN" sz="800" kern="100">
              <a:latin typeface="宋体" panose="02010600030101010101" pitchFamily="2" charset="-122"/>
              <a:cs typeface="Courier New" panose="02070309020205020404" pitchFamily="49" charset="0"/>
            </a:endParaRPr>
          </a:p>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_______________________________________________________</a:t>
            </a:r>
            <a:endParaRPr lang="zh-CN" altLang="zh-CN" sz="800" kern="100">
              <a:latin typeface="宋体" panose="02010600030101010101" pitchFamily="2" charset="-122"/>
              <a:cs typeface="Courier New" panose="02070309020205020404" pitchFamily="49" charset="0"/>
            </a:endParaRPr>
          </a:p>
        </p:txBody>
      </p:sp>
      <p:sp>
        <p:nvSpPr>
          <p:cNvPr id="5" name="矩形 4"/>
          <p:cNvSpPr/>
          <p:nvPr/>
        </p:nvSpPr>
        <p:spPr>
          <a:xfrm>
            <a:off x="142717" y="2542865"/>
            <a:ext cx="2274075" cy="2031325"/>
          </a:xfrm>
          <a:prstGeom prst="rect">
            <a:avLst/>
          </a:prstGeom>
          <a:noFill/>
          <a:ln w="12700">
            <a:solidFill>
              <a:schemeClr val="accent6">
                <a:lumMod val="75000"/>
              </a:schemeClr>
            </a:solidFill>
          </a:ln>
        </p:spPr>
        <p:txBody>
          <a:bodyPr wrap="square">
            <a:spAutoFit/>
          </a:bodyPr>
          <a:lstStyle/>
          <a:p>
            <a:pPr indent="457200">
              <a:lnSpc>
                <a:spcPct val="150000"/>
              </a:lnSpc>
            </a:pPr>
            <a:r>
              <a:rPr lang="zh-CN" altLang="en-US" sz="1400" smtClean="0">
                <a:latin typeface="黑体" panose="02010609060101010101" pitchFamily="49" charset="-122"/>
                <a:ea typeface="黑体" panose="02010609060101010101" pitchFamily="49" charset="-122"/>
              </a:rPr>
              <a:t>引用</a:t>
            </a:r>
            <a:r>
              <a:rPr lang="zh-CN" altLang="en-US" sz="1400">
                <a:latin typeface="黑体" panose="02010609060101010101" pitchFamily="49" charset="-122"/>
                <a:ea typeface="黑体" panose="02010609060101010101" pitchFamily="49" charset="-122"/>
              </a:rPr>
              <a:t>经典理论文献</a:t>
            </a:r>
            <a:r>
              <a:rPr lang="en-US" altLang="zh-CN" sz="140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马克思恩格斯选集</a:t>
            </a:r>
            <a:r>
              <a:rPr lang="en-US" altLang="zh-CN" sz="140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中的观点论证“一个理论</a:t>
            </a:r>
            <a:r>
              <a:rPr lang="en-US" altLang="zh-CN" sz="140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是否反映了</a:t>
            </a:r>
            <a:r>
              <a:rPr lang="zh-CN" altLang="en-US" sz="1400" smtClean="0">
                <a:latin typeface="黑体" panose="02010609060101010101" pitchFamily="49" charset="-122"/>
                <a:ea typeface="黑体" panose="02010609060101010101" pitchFamily="49" charset="-122"/>
              </a:rPr>
              <a:t>客观实际</a:t>
            </a:r>
            <a:r>
              <a:rPr lang="en-US" altLang="zh-CN" sz="140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是不是真理</a:t>
            </a:r>
            <a:r>
              <a:rPr lang="en-US" altLang="zh-CN" sz="140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只能靠社会实践来检验</a:t>
            </a:r>
            <a:r>
              <a:rPr lang="zh-CN" altLang="en-US" sz="1400" smtClean="0">
                <a:latin typeface="黑体" panose="02010609060101010101" pitchFamily="49" charset="-122"/>
                <a:ea typeface="黑体" panose="02010609060101010101" pitchFamily="49" charset="-122"/>
              </a:rPr>
              <a:t>”。</a:t>
            </a:r>
            <a:endParaRPr lang="zh-CN" altLang="en-US" sz="1400">
              <a:latin typeface="黑体" panose="02010609060101010101" pitchFamily="49" charset="-122"/>
              <a:ea typeface="黑体" panose="02010609060101010101" pitchFamily="49" charset="-122"/>
            </a:endParaRPr>
          </a:p>
        </p:txBody>
      </p:sp>
      <p:sp>
        <p:nvSpPr>
          <p:cNvPr id="7" name="矩形 6"/>
          <p:cNvSpPr/>
          <p:nvPr/>
        </p:nvSpPr>
        <p:spPr>
          <a:xfrm>
            <a:off x="2661887" y="2864497"/>
            <a:ext cx="1755707" cy="1708160"/>
          </a:xfrm>
          <a:prstGeom prst="rect">
            <a:avLst/>
          </a:prstGeom>
          <a:noFill/>
          <a:ln w="12700">
            <a:solidFill>
              <a:schemeClr val="accent5">
                <a:lumMod val="75000"/>
              </a:schemeClr>
            </a:solidFill>
          </a:ln>
        </p:spPr>
        <p:txBody>
          <a:bodyPr wrap="square">
            <a:spAutoFit/>
          </a:bodyPr>
          <a:lstStyle/>
          <a:p>
            <a:pPr indent="457200">
              <a:lnSpc>
                <a:spcPct val="150000"/>
              </a:lnSpc>
            </a:pPr>
            <a:r>
              <a:rPr lang="zh-CN" altLang="en-US" sz="1400">
                <a:latin typeface="黑体" panose="02010609060101010101" pitchFamily="49" charset="-122"/>
                <a:ea typeface="黑体" panose="02010609060101010101" pitchFamily="49" charset="-122"/>
              </a:rPr>
              <a:t>引用毛泽东的观点论证“实践不仅是检验真理的标准</a:t>
            </a:r>
            <a:r>
              <a:rPr lang="en-US" altLang="zh-CN" sz="140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而且是唯一的标准”。</a:t>
            </a:r>
          </a:p>
        </p:txBody>
      </p:sp>
      <p:sp>
        <p:nvSpPr>
          <p:cNvPr id="8" name="矩形 7"/>
          <p:cNvSpPr/>
          <p:nvPr/>
        </p:nvSpPr>
        <p:spPr>
          <a:xfrm>
            <a:off x="4525136" y="2864497"/>
            <a:ext cx="2027554" cy="1650452"/>
          </a:xfrm>
          <a:prstGeom prst="rect">
            <a:avLst/>
          </a:prstGeom>
          <a:ln w="12700">
            <a:solidFill>
              <a:schemeClr val="accent3">
                <a:lumMod val="75000"/>
              </a:schemeClr>
            </a:solidFill>
          </a:ln>
        </p:spPr>
        <p:txBody>
          <a:bodyPr wrap="square">
            <a:spAutoFit/>
          </a:bodyPr>
          <a:lstStyle/>
          <a:p>
            <a:pPr>
              <a:lnSpc>
                <a:spcPct val="150000"/>
              </a:lnSpc>
            </a:pPr>
            <a:r>
              <a:rPr lang="zh-CN" altLang="en-US" smtClean="0">
                <a:latin typeface="黑体" panose="02010609060101010101" pitchFamily="49" charset="-122"/>
                <a:ea typeface="黑体" panose="02010609060101010101" pitchFamily="49" charset="-122"/>
              </a:rPr>
              <a:t>   以门捷列夫</a:t>
            </a:r>
            <a:r>
              <a:rPr lang="zh-CN" altLang="en-US">
                <a:latin typeface="黑体" panose="02010609060101010101" pitchFamily="49" charset="-122"/>
                <a:ea typeface="黑体" panose="02010609060101010101" pitchFamily="49" charset="-122"/>
              </a:rPr>
              <a:t>制定元素周期表、哥白尼的太阳系学说被</a:t>
            </a:r>
            <a:r>
              <a:rPr lang="zh-CN" altLang="en-US" smtClean="0">
                <a:latin typeface="黑体" panose="02010609060101010101" pitchFamily="49" charset="-122"/>
                <a:ea typeface="黑体" panose="02010609060101010101" pitchFamily="49" charset="-122"/>
              </a:rPr>
              <a:t>证实两</a:t>
            </a:r>
            <a:r>
              <a:rPr lang="zh-CN" altLang="en-US">
                <a:latin typeface="黑体" panose="02010609060101010101" pitchFamily="49" charset="-122"/>
                <a:ea typeface="黑体" panose="02010609060101010101" pitchFamily="49" charset="-122"/>
              </a:rPr>
              <a:t>个</a:t>
            </a:r>
            <a:r>
              <a:rPr lang="zh-CN" altLang="en-US" smtClean="0">
                <a:latin typeface="黑体" panose="02010609060101010101" pitchFamily="49" charset="-122"/>
                <a:ea typeface="黑体" panose="02010609060101010101" pitchFamily="49" charset="-122"/>
              </a:rPr>
              <a:t>事例论证</a:t>
            </a:r>
            <a:r>
              <a:rPr lang="zh-CN" altLang="en-US">
                <a:latin typeface="黑体" panose="02010609060101010101" pitchFamily="49" charset="-122"/>
                <a:ea typeface="黑体" panose="02010609060101010101" pitchFamily="49" charset="-122"/>
              </a:rPr>
              <a:t>“只有实践</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才能完成检验真理的任务”</a:t>
            </a:r>
            <a:r>
              <a:rPr lang="zh-CN" altLang="en-US" smtClean="0">
                <a:latin typeface="黑体" panose="02010609060101010101" pitchFamily="49" charset="-122"/>
                <a:ea typeface="黑体" panose="02010609060101010101" pitchFamily="49" charset="-122"/>
              </a:rPr>
              <a:t>。</a:t>
            </a:r>
            <a:endParaRPr lang="zh-CN" altLang="en-US">
              <a:latin typeface="黑体" panose="02010609060101010101" pitchFamily="49" charset="-122"/>
              <a:ea typeface="黑体" panose="02010609060101010101" pitchFamily="49" charset="-122"/>
            </a:endParaRPr>
          </a:p>
        </p:txBody>
      </p:sp>
      <p:sp>
        <p:nvSpPr>
          <p:cNvPr id="9" name="矩形 8"/>
          <p:cNvSpPr/>
          <p:nvPr/>
        </p:nvSpPr>
        <p:spPr>
          <a:xfrm>
            <a:off x="6660232" y="2864497"/>
            <a:ext cx="2320504" cy="1650452"/>
          </a:xfrm>
          <a:prstGeom prst="rect">
            <a:avLst/>
          </a:prstGeom>
          <a:ln w="12700">
            <a:solidFill>
              <a:schemeClr val="bg1">
                <a:lumMod val="65000"/>
              </a:schemeClr>
            </a:solidFill>
          </a:ln>
        </p:spPr>
        <p:txBody>
          <a:bodyPr wrap="square">
            <a:spAutoFit/>
          </a:bodyPr>
          <a:lstStyle/>
          <a:p>
            <a:pPr>
              <a:lnSpc>
                <a:spcPct val="150000"/>
              </a:lnSpc>
            </a:pPr>
            <a:r>
              <a:rPr lang="zh-CN" altLang="en-US" smtClean="0">
                <a:latin typeface="黑体" panose="02010609060101010101" pitchFamily="49" charset="-122"/>
                <a:ea typeface="黑体" panose="02010609060101010101" pitchFamily="49" charset="-122"/>
              </a:rPr>
              <a:t>    运用马克思主义</a:t>
            </a:r>
            <a:r>
              <a:rPr lang="zh-CN" altLang="en-US">
                <a:latin typeface="黑体" panose="02010609060101010101" pitchFamily="49" charset="-122"/>
                <a:ea typeface="黑体" panose="02010609060101010101" pitchFamily="49" charset="-122"/>
              </a:rPr>
              <a:t>被承认为</a:t>
            </a:r>
            <a:r>
              <a:rPr lang="zh-CN" altLang="en-US" smtClean="0">
                <a:latin typeface="黑体" panose="02010609060101010101" pitchFamily="49" charset="-122"/>
                <a:ea typeface="黑体" panose="02010609060101010101" pitchFamily="49" charset="-122"/>
              </a:rPr>
              <a:t>真理及</a:t>
            </a:r>
            <a:r>
              <a:rPr lang="zh-CN" altLang="en-US">
                <a:latin typeface="黑体" panose="02010609060101010101" pitchFamily="49" charset="-122"/>
                <a:ea typeface="黑体" panose="02010609060101010101" pitchFamily="49" charset="-122"/>
              </a:rPr>
              <a:t>国际共运史、中国革命实践中的具体</a:t>
            </a:r>
            <a:r>
              <a:rPr lang="zh-CN" altLang="en-US" smtClean="0">
                <a:latin typeface="黑体" panose="02010609060101010101" pitchFamily="49" charset="-122"/>
                <a:ea typeface="黑体" panose="02010609060101010101" pitchFamily="49" charset="-122"/>
              </a:rPr>
              <a:t>事例进一步</a:t>
            </a:r>
            <a:r>
              <a:rPr lang="zh-CN" altLang="en-US">
                <a:latin typeface="黑体" panose="02010609060101010101" pitchFamily="49" charset="-122"/>
                <a:ea typeface="黑体" panose="02010609060101010101" pitchFamily="49" charset="-122"/>
              </a:rPr>
              <a:t>证明“检验真理的标准只能是社会实践</a:t>
            </a:r>
            <a:r>
              <a:rPr lang="en-US" altLang="zh-CN">
                <a:latin typeface="黑体" panose="02010609060101010101" pitchFamily="49" charset="-122"/>
                <a:ea typeface="黑体" panose="02010609060101010101" pitchFamily="49" charset="-122"/>
              </a:rPr>
              <a:t>"</a:t>
            </a:r>
            <a:r>
              <a:rPr lang="zh-CN" altLang="en-US">
                <a:latin typeface="黑体" panose="02010609060101010101" pitchFamily="49" charset="-122"/>
                <a:ea typeface="黑体" panose="02010609060101010101" pitchFamily="49" charset="-122"/>
              </a:rPr>
              <a:t>。</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82564">
            <a:off x="2375956" y="2531089"/>
            <a:ext cx="720080" cy="373212"/>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6484" y="2596966"/>
            <a:ext cx="720080" cy="373212"/>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6421" y="2586187"/>
            <a:ext cx="720080" cy="373212"/>
          </a:xfrm>
          <a:prstGeom prst="rect">
            <a:avLst/>
          </a:prstGeom>
        </p:spPr>
      </p:pic>
      <p:sp>
        <p:nvSpPr>
          <p:cNvPr id="6" name="文本框 5"/>
          <p:cNvSpPr txBox="1"/>
          <p:nvPr/>
        </p:nvSpPr>
        <p:spPr>
          <a:xfrm>
            <a:off x="2801328" y="4726545"/>
            <a:ext cx="758133" cy="338554"/>
          </a:xfrm>
          <a:prstGeom prst="rect">
            <a:avLst/>
          </a:prstGeom>
          <a:noFill/>
        </p:spPr>
        <p:txBody>
          <a:bodyPr wrap="square" rtlCol="0">
            <a:spAutoFit/>
          </a:bodyPr>
          <a:lstStyle/>
          <a:p>
            <a:r>
              <a:rPr lang="zh-CN" altLang="en-US" sz="1600" smtClean="0">
                <a:solidFill>
                  <a:srgbClr val="FF0000"/>
                </a:solidFill>
                <a:latin typeface="黑体" panose="02010609060101010101" pitchFamily="49" charset="-122"/>
                <a:ea typeface="黑体" panose="02010609060101010101" pitchFamily="49" charset="-122"/>
              </a:rPr>
              <a:t>引证</a:t>
            </a:r>
            <a:endParaRPr lang="zh-CN" altLang="en-US" sz="1600">
              <a:solidFill>
                <a:srgbClr val="FF0000"/>
              </a:solidFill>
              <a:latin typeface="黑体" panose="02010609060101010101" pitchFamily="49" charset="-122"/>
              <a:ea typeface="黑体" panose="02010609060101010101" pitchFamily="49" charset="-122"/>
            </a:endParaRPr>
          </a:p>
        </p:txBody>
      </p:sp>
      <p:sp>
        <p:nvSpPr>
          <p:cNvPr id="14" name="文本框 13"/>
          <p:cNvSpPr txBox="1"/>
          <p:nvPr/>
        </p:nvSpPr>
        <p:spPr>
          <a:xfrm>
            <a:off x="6691561" y="4698358"/>
            <a:ext cx="758133" cy="338554"/>
          </a:xfrm>
          <a:prstGeom prst="rect">
            <a:avLst/>
          </a:prstGeom>
          <a:noFill/>
        </p:spPr>
        <p:txBody>
          <a:bodyPr wrap="square" rtlCol="0">
            <a:spAutoFit/>
          </a:bodyPr>
          <a:lstStyle/>
          <a:p>
            <a:r>
              <a:rPr lang="zh-CN" altLang="en-US" sz="1600" smtClean="0">
                <a:solidFill>
                  <a:srgbClr val="FF0000"/>
                </a:solidFill>
                <a:latin typeface="黑体" panose="02010609060101010101" pitchFamily="49" charset="-122"/>
                <a:ea typeface="黑体" panose="02010609060101010101" pitchFamily="49" charset="-122"/>
              </a:rPr>
              <a:t>例证</a:t>
            </a:r>
            <a:endParaRPr lang="zh-CN" altLang="en-US" sz="1600">
              <a:solidFill>
                <a:srgbClr val="FF0000"/>
              </a:solidFill>
              <a:latin typeface="黑体" panose="02010609060101010101" pitchFamily="49" charset="-122"/>
              <a:ea typeface="黑体" panose="02010609060101010101" pitchFamily="49" charset="-122"/>
            </a:endParaRPr>
          </a:p>
        </p:txBody>
      </p:sp>
      <p:sp>
        <p:nvSpPr>
          <p:cNvPr id="13" name="左大括号 12"/>
          <p:cNvSpPr/>
          <p:nvPr/>
        </p:nvSpPr>
        <p:spPr>
          <a:xfrm rot="16200000">
            <a:off x="2557042" y="4074988"/>
            <a:ext cx="287641" cy="1298281"/>
          </a:xfrm>
          <a:prstGeom prst="lef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左大括号 15"/>
          <p:cNvSpPr/>
          <p:nvPr/>
        </p:nvSpPr>
        <p:spPr>
          <a:xfrm rot="16200000">
            <a:off x="6547741" y="4013426"/>
            <a:ext cx="287641" cy="1298281"/>
          </a:xfrm>
          <a:prstGeom prst="lef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down)">
                                      <p:cBhvr>
                                        <p:cTn id="54" dur="500"/>
                                        <p:tgtEl>
                                          <p:spTgt spid="16"/>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6" grpId="0"/>
      <p:bldP spid="14" grpId="0"/>
      <p:bldP spid="13"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精读理解</a:t>
            </a:r>
            <a:endParaRPr lang="zh-CN" altLang="en-US" sz="3200">
              <a:solidFill>
                <a:schemeClr val="bg1"/>
              </a:solidFill>
            </a:endParaRPr>
          </a:p>
        </p:txBody>
      </p:sp>
      <p:sp>
        <p:nvSpPr>
          <p:cNvPr id="9" name="矩形 8"/>
          <p:cNvSpPr/>
          <p:nvPr/>
        </p:nvSpPr>
        <p:spPr>
          <a:xfrm>
            <a:off x="1115616" y="729801"/>
            <a:ext cx="6603822" cy="1200329"/>
          </a:xfrm>
          <a:prstGeom prst="rect">
            <a:avLst/>
          </a:prstGeom>
          <a:solidFill>
            <a:schemeClr val="bg1">
              <a:lumMod val="95000"/>
            </a:schemeClr>
          </a:solidFill>
        </p:spPr>
        <p:txBody>
          <a:bodyPr wrap="square">
            <a:spAutoFit/>
          </a:bodyPr>
          <a:lstStyle/>
          <a:p>
            <a:pPr>
              <a:lnSpc>
                <a:spcPct val="150000"/>
              </a:lnSpc>
              <a:tabLst>
                <a:tab pos="4800600" algn="l"/>
              </a:tabLst>
            </a:pPr>
            <a:r>
              <a:rPr lang="en-US" altLang="zh-CN" sz="1600" b="1" kern="100" smtClean="0">
                <a:latin typeface="Times New Roman" panose="02020603050405020304" pitchFamily="18" charset="0"/>
                <a:cs typeface="Courier New" panose="02070309020205020404" pitchFamily="49" charset="0"/>
              </a:rPr>
              <a:t>2</a:t>
            </a:r>
            <a:r>
              <a:rPr lang="zh-CN" altLang="zh-CN" sz="1600" b="1" kern="100" smtClean="0">
                <a:latin typeface="Times New Roman" panose="02020603050405020304" pitchFamily="18" charset="0"/>
                <a:cs typeface="Times New Roman" panose="02020603050405020304" pitchFamily="18" charset="0"/>
              </a:rPr>
              <a:t>．</a:t>
            </a:r>
            <a:r>
              <a:rPr lang="zh-CN" altLang="zh-CN" sz="1600" b="1" kern="100">
                <a:latin typeface="Times New Roman" panose="02020603050405020304" pitchFamily="18" charset="0"/>
                <a:cs typeface="Times New Roman" panose="02020603050405020304" pitchFamily="18" charset="0"/>
              </a:rPr>
              <a:t>第二部分</a:t>
            </a:r>
            <a:r>
              <a:rPr lang="zh-CN" altLang="zh-CN" sz="1600" b="1" kern="100" smtClean="0">
                <a:latin typeface="Times New Roman" panose="02020603050405020304" pitchFamily="18" charset="0"/>
                <a:cs typeface="Times New Roman" panose="02020603050405020304" pitchFamily="18" charset="0"/>
              </a:rPr>
              <a:t>中</a:t>
            </a:r>
            <a:r>
              <a:rPr lang="zh-CN" altLang="en-US" sz="1600" b="1" kern="100" smtClean="0">
                <a:latin typeface="Times New Roman" panose="02020603050405020304" pitchFamily="18" charset="0"/>
                <a:cs typeface="Times New Roman" panose="02020603050405020304" pitchFamily="18" charset="0"/>
              </a:rPr>
              <a:t>作者怎样论证马克思主义“理论与实践的统一性”。</a:t>
            </a:r>
            <a:endParaRPr lang="zh-CN" altLang="zh-CN" sz="1600" kern="100">
              <a:latin typeface="宋体" panose="02010600030101010101" pitchFamily="2" charset="-122"/>
              <a:cs typeface="Courier New" panose="02070309020205020404" pitchFamily="49" charset="0"/>
            </a:endParaRPr>
          </a:p>
          <a:p>
            <a:pPr>
              <a:lnSpc>
                <a:spcPct val="150000"/>
              </a:lnSpc>
              <a:tabLst>
                <a:tab pos="4800600" algn="l"/>
              </a:tabLst>
            </a:pPr>
            <a:r>
              <a:rPr lang="en-US" altLang="zh-CN" sz="1600" b="1" kern="100">
                <a:latin typeface="Times New Roman" panose="02020603050405020304" pitchFamily="18" charset="0"/>
                <a:cs typeface="Courier New" panose="02070309020205020404" pitchFamily="49" charset="0"/>
              </a:rPr>
              <a:t>_______________________________________________________</a:t>
            </a:r>
            <a:endParaRPr lang="zh-CN" altLang="zh-CN" sz="1600" kern="100">
              <a:latin typeface="宋体" panose="02010600030101010101" pitchFamily="2" charset="-122"/>
              <a:cs typeface="Courier New" panose="02070309020205020404" pitchFamily="49" charset="0"/>
            </a:endParaRPr>
          </a:p>
          <a:p>
            <a:pPr>
              <a:lnSpc>
                <a:spcPct val="150000"/>
              </a:lnSpc>
            </a:pPr>
            <a:r>
              <a:rPr lang="en-US" altLang="zh-CN" sz="1600" b="1" kern="100">
                <a:latin typeface="Times New Roman" panose="02020603050405020304" pitchFamily="18" charset="0"/>
              </a:rPr>
              <a:t>_____________________________________________________</a:t>
            </a:r>
            <a:endParaRPr lang="zh-CN" altLang="en-US" sz="1600"/>
          </a:p>
        </p:txBody>
      </p:sp>
      <p:pic>
        <p:nvPicPr>
          <p:cNvPr id="40962" name="Picture 2" descr="https://p1.ssl.qhimgs1.com/sdr/400__/t0195303ba06dc4e2a1.jpg"/>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131840" y="1945781"/>
            <a:ext cx="2112169" cy="30173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816298" y="1132686"/>
            <a:ext cx="2448272" cy="1334533"/>
          </a:xfrm>
          <a:prstGeom prst="rect">
            <a:avLst/>
          </a:prstGeom>
          <a:solidFill>
            <a:schemeClr val="bg1">
              <a:lumMod val="95000"/>
            </a:schemeClr>
          </a:solidFill>
        </p:spPr>
        <p:txBody>
          <a:bodyPr wrap="square">
            <a:spAutoFit/>
          </a:bodyPr>
          <a:lstStyle/>
          <a:p>
            <a:pPr>
              <a:lnSpc>
                <a:spcPct val="150000"/>
              </a:lnSpc>
            </a:pPr>
            <a:r>
              <a:rPr lang="zh-CN" altLang="en-US" sz="1400" smtClean="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坚持实践是检验真理的唯一标准</a:t>
            </a:r>
            <a:r>
              <a:rPr lang="zh-CN" altLang="en-US" sz="1400" smtClean="0">
                <a:latin typeface="黑体" panose="02010609060101010101" pitchFamily="49" charset="-122"/>
                <a:ea typeface="黑体" panose="02010609060101010101" pitchFamily="49" charset="-122"/>
              </a:rPr>
              <a:t>”不会“削弱</a:t>
            </a:r>
            <a:r>
              <a:rPr lang="zh-CN" altLang="en-US" sz="1400">
                <a:latin typeface="黑体" panose="02010609060101010101" pitchFamily="49" charset="-122"/>
                <a:ea typeface="黑体" panose="02010609060101010101" pitchFamily="49" charset="-122"/>
              </a:rPr>
              <a:t>理论的意义”</a:t>
            </a:r>
            <a:r>
              <a:rPr lang="zh-CN" altLang="en-US" sz="1400" smtClean="0">
                <a:latin typeface="黑体" panose="02010609060101010101" pitchFamily="49" charset="-122"/>
                <a:ea typeface="黑体" panose="02010609060101010101" pitchFamily="49" charset="-122"/>
              </a:rPr>
              <a:t>,而是为捍卫真正的科学与理论。 (</a:t>
            </a:r>
            <a:r>
              <a:rPr lang="zh-CN" altLang="en-US" sz="1400">
                <a:latin typeface="黑体" panose="02010609060101010101" pitchFamily="49" charset="-122"/>
                <a:ea typeface="黑体" panose="02010609060101010101" pitchFamily="49" charset="-122"/>
              </a:rPr>
              <a:t>第8段</a:t>
            </a:r>
            <a:r>
              <a:rPr lang="zh-CN" altLang="en-US" sz="1400" smtClean="0">
                <a:latin typeface="黑体" panose="02010609060101010101" pitchFamily="49" charset="-122"/>
                <a:ea typeface="黑体" panose="02010609060101010101" pitchFamily="49" charset="-122"/>
              </a:rPr>
              <a:t>)</a:t>
            </a:r>
            <a:endParaRPr lang="en-US" altLang="zh-CN" sz="1400" smtClean="0">
              <a:latin typeface="黑体" panose="02010609060101010101" pitchFamily="49" charset="-122"/>
              <a:ea typeface="黑体" panose="02010609060101010101" pitchFamily="49" charset="-122"/>
            </a:endParaRPr>
          </a:p>
        </p:txBody>
      </p:sp>
      <p:sp>
        <p:nvSpPr>
          <p:cNvPr id="5" name="矩形 4"/>
          <p:cNvSpPr/>
          <p:nvPr/>
        </p:nvSpPr>
        <p:spPr>
          <a:xfrm>
            <a:off x="4372670" y="1059582"/>
            <a:ext cx="4572000" cy="1011367"/>
          </a:xfrm>
          <a:prstGeom prst="rect">
            <a:avLst/>
          </a:prstGeom>
          <a:solidFill>
            <a:schemeClr val="bg1">
              <a:lumMod val="95000"/>
            </a:schemeClr>
          </a:solidFill>
        </p:spPr>
        <p:txBody>
          <a:bodyPr>
            <a:spAutoFit/>
          </a:bodyPr>
          <a:lstStyle/>
          <a:p>
            <a:pPr>
              <a:lnSpc>
                <a:spcPct val="150000"/>
              </a:lnSpc>
            </a:pPr>
            <a:r>
              <a:rPr lang="zh-CN" altLang="en-US" sz="1400" smtClean="0">
                <a:solidFill>
                  <a:srgbClr val="FF0000"/>
                </a:solidFill>
                <a:latin typeface="黑体" panose="02010609060101010101" pitchFamily="49" charset="-122"/>
                <a:ea typeface="黑体" panose="02010609060101010101" pitchFamily="49" charset="-122"/>
              </a:rPr>
              <a:t>“</a:t>
            </a:r>
            <a:r>
              <a:rPr lang="zh-CN" altLang="en-US" sz="1400">
                <a:solidFill>
                  <a:srgbClr val="FF0000"/>
                </a:solidFill>
                <a:latin typeface="黑体" panose="02010609060101010101" pitchFamily="49" charset="-122"/>
                <a:ea typeface="黑体" panose="02010609060101010101" pitchFamily="49" charset="-122"/>
              </a:rPr>
              <a:t>马列主义、毛泽东思想之所以有力量,正是由于它是经过实践检验了的客观真理,正是由于它高度概括了实践</a:t>
            </a:r>
            <a:r>
              <a:rPr lang="zh-CN" altLang="en-US" sz="1400" smtClean="0">
                <a:solidFill>
                  <a:srgbClr val="FF0000"/>
                </a:solidFill>
                <a:latin typeface="黑体" panose="02010609060101010101" pitchFamily="49" charset="-122"/>
                <a:ea typeface="黑体" panose="02010609060101010101" pitchFamily="49" charset="-122"/>
              </a:rPr>
              <a:t>经验，使</a:t>
            </a:r>
            <a:r>
              <a:rPr lang="zh-CN" altLang="en-US" sz="1400">
                <a:solidFill>
                  <a:srgbClr val="FF0000"/>
                </a:solidFill>
                <a:latin typeface="黑体" panose="02010609060101010101" pitchFamily="49" charset="-122"/>
                <a:ea typeface="黑体" panose="02010609060101010101" pitchFamily="49" charset="-122"/>
              </a:rPr>
              <a:t>之上升为</a:t>
            </a:r>
            <a:r>
              <a:rPr lang="zh-CN" altLang="en-US" sz="1400" smtClean="0">
                <a:solidFill>
                  <a:srgbClr val="FF0000"/>
                </a:solidFill>
                <a:latin typeface="黑体" panose="02010609060101010101" pitchFamily="49" charset="-122"/>
                <a:ea typeface="黑体" panose="02010609060101010101" pitchFamily="49" charset="-122"/>
              </a:rPr>
              <a:t>理论，并用</a:t>
            </a:r>
            <a:r>
              <a:rPr lang="zh-CN" altLang="en-US" sz="1400">
                <a:solidFill>
                  <a:srgbClr val="FF0000"/>
                </a:solidFill>
                <a:latin typeface="黑体" panose="02010609060101010101" pitchFamily="49" charset="-122"/>
                <a:ea typeface="黑体" panose="02010609060101010101" pitchFamily="49" charset="-122"/>
              </a:rPr>
              <a:t>来指导</a:t>
            </a:r>
            <a:r>
              <a:rPr lang="zh-CN" altLang="en-US" sz="1400" smtClean="0">
                <a:solidFill>
                  <a:srgbClr val="FF0000"/>
                </a:solidFill>
                <a:latin typeface="黑体" panose="02010609060101010101" pitchFamily="49" charset="-122"/>
                <a:ea typeface="黑体" panose="02010609060101010101" pitchFamily="49" charset="-122"/>
              </a:rPr>
              <a:t>实践” (</a:t>
            </a:r>
            <a:r>
              <a:rPr lang="zh-CN" altLang="en-US" sz="1400">
                <a:solidFill>
                  <a:srgbClr val="FF0000"/>
                </a:solidFill>
                <a:latin typeface="黑体" panose="02010609060101010101" pitchFamily="49" charset="-122"/>
                <a:ea typeface="黑体" panose="02010609060101010101" pitchFamily="49" charset="-122"/>
              </a:rPr>
              <a:t>第10段)</a:t>
            </a:r>
            <a:r>
              <a:rPr lang="zh-CN" altLang="en-US" sz="1400" smtClean="0">
                <a:solidFill>
                  <a:srgbClr val="FF0000"/>
                </a:solidFill>
                <a:latin typeface="黑体" panose="02010609060101010101" pitchFamily="49" charset="-122"/>
                <a:ea typeface="黑体" panose="02010609060101010101" pitchFamily="49" charset="-122"/>
              </a:rPr>
              <a:t>。</a:t>
            </a:r>
            <a:endParaRPr lang="en-US" altLang="zh-CN" sz="1400" smtClean="0">
              <a:solidFill>
                <a:srgbClr val="FF0000"/>
              </a:solidFill>
              <a:latin typeface="黑体" panose="02010609060101010101" pitchFamily="49" charset="-122"/>
              <a:ea typeface="黑体" panose="02010609060101010101" pitchFamily="49" charset="-122"/>
            </a:endParaRPr>
          </a:p>
        </p:txBody>
      </p:sp>
      <p:sp>
        <p:nvSpPr>
          <p:cNvPr id="6" name="矩形 5"/>
          <p:cNvSpPr/>
          <p:nvPr/>
        </p:nvSpPr>
        <p:spPr>
          <a:xfrm>
            <a:off x="819198" y="3086689"/>
            <a:ext cx="2451670" cy="1708160"/>
          </a:xfrm>
          <a:prstGeom prst="rect">
            <a:avLst/>
          </a:prstGeom>
          <a:solidFill>
            <a:schemeClr val="bg1">
              <a:lumMod val="95000"/>
            </a:schemeClr>
          </a:solidFill>
        </p:spPr>
        <p:txBody>
          <a:bodyPr wrap="square">
            <a:spAutoFit/>
          </a:bodyPr>
          <a:lstStyle/>
          <a:p>
            <a:pPr>
              <a:lnSpc>
                <a:spcPct val="150000"/>
              </a:lnSpc>
            </a:pPr>
            <a:r>
              <a:rPr lang="zh-CN" altLang="en-US" sz="1400" smtClean="0">
                <a:latin typeface="黑体" panose="02010609060101010101" pitchFamily="49" charset="-122"/>
                <a:ea typeface="黑体" panose="02010609060101010101" pitchFamily="49" charset="-122"/>
              </a:rPr>
              <a:t>“四人帮” 鼓吹</a:t>
            </a:r>
            <a:r>
              <a:rPr lang="zh-CN" altLang="en-US" sz="1400">
                <a:latin typeface="黑体" panose="02010609060101010101" pitchFamily="49" charset="-122"/>
                <a:ea typeface="黑体" panose="02010609060101010101" pitchFamily="49" charset="-122"/>
              </a:rPr>
              <a:t>种种唯心论的先验论,反对实践是检验真理的</a:t>
            </a:r>
            <a:r>
              <a:rPr lang="zh-CN" altLang="en-US" sz="1400" smtClean="0">
                <a:latin typeface="黑体" panose="02010609060101010101" pitchFamily="49" charset="-122"/>
                <a:ea typeface="黑体" panose="02010609060101010101" pitchFamily="49" charset="-122"/>
              </a:rPr>
              <a:t>标准，在实践中纷纷破灭。</a:t>
            </a:r>
            <a:endParaRPr lang="en-US" altLang="zh-CN" sz="1400" smtClean="0">
              <a:latin typeface="黑体" panose="02010609060101010101" pitchFamily="49" charset="-122"/>
              <a:ea typeface="黑体" panose="02010609060101010101" pitchFamily="49" charset="-122"/>
            </a:endParaRPr>
          </a:p>
          <a:p>
            <a:pPr>
              <a:lnSpc>
                <a:spcPct val="150000"/>
              </a:lnSpc>
            </a:pPr>
            <a:r>
              <a:rPr lang="zh-CN" altLang="en-US" sz="1400" smtClean="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第9段</a:t>
            </a:r>
            <a:r>
              <a:rPr lang="zh-CN" altLang="en-US" sz="1400" smtClean="0">
                <a:latin typeface="黑体" panose="02010609060101010101" pitchFamily="49" charset="-122"/>
                <a:ea typeface="黑体" panose="02010609060101010101" pitchFamily="49" charset="-122"/>
              </a:rPr>
              <a:t>) </a:t>
            </a:r>
            <a:endParaRPr lang="en-US" altLang="zh-CN" sz="1400" smtClean="0">
              <a:latin typeface="黑体" panose="02010609060101010101" pitchFamily="49" charset="-122"/>
              <a:ea typeface="黑体" panose="02010609060101010101" pitchFamily="49" charset="-122"/>
            </a:endParaRPr>
          </a:p>
        </p:txBody>
      </p:sp>
      <p:sp>
        <p:nvSpPr>
          <p:cNvPr id="7" name="矩形 6"/>
          <p:cNvSpPr/>
          <p:nvPr/>
        </p:nvSpPr>
        <p:spPr>
          <a:xfrm>
            <a:off x="4392488" y="2331266"/>
            <a:ext cx="4572000" cy="688202"/>
          </a:xfrm>
          <a:prstGeom prst="rect">
            <a:avLst/>
          </a:prstGeom>
          <a:solidFill>
            <a:schemeClr val="bg1">
              <a:lumMod val="95000"/>
            </a:schemeClr>
          </a:solidFill>
        </p:spPr>
        <p:txBody>
          <a:bodyPr>
            <a:spAutoFit/>
          </a:bodyPr>
          <a:lstStyle/>
          <a:p>
            <a:pPr>
              <a:lnSpc>
                <a:spcPct val="150000"/>
              </a:lnSpc>
            </a:pPr>
            <a:r>
              <a:rPr lang="zh-CN" altLang="en-US" sz="1400" smtClean="0">
                <a:latin typeface="黑体" panose="02010609060101010101" pitchFamily="49" charset="-122"/>
                <a:ea typeface="黑体" panose="02010609060101010101" pitchFamily="49" charset="-122"/>
              </a:rPr>
              <a:t> 马列主义</a:t>
            </a:r>
            <a:r>
              <a:rPr lang="zh-CN" altLang="en-US" sz="1400">
                <a:latin typeface="黑体" panose="02010609060101010101" pitchFamily="49" charset="-122"/>
                <a:ea typeface="黑体" panose="02010609060101010101" pitchFamily="49" charset="-122"/>
              </a:rPr>
              <a:t>、毛泽东思想是被实践证明了的真理,要把它们作为武器,批判修正主义(第11段</a:t>
            </a:r>
            <a:r>
              <a:rPr lang="zh-CN" altLang="en-US" sz="1400" smtClean="0">
                <a:latin typeface="黑体" panose="02010609060101010101" pitchFamily="49" charset="-122"/>
                <a:ea typeface="黑体" panose="02010609060101010101" pitchFamily="49" charset="-122"/>
              </a:rPr>
              <a:t>)</a:t>
            </a:r>
            <a:endParaRPr lang="en-US" altLang="zh-CN" sz="1400" smtClean="0">
              <a:latin typeface="黑体" panose="02010609060101010101" pitchFamily="49" charset="-122"/>
              <a:ea typeface="黑体" panose="02010609060101010101" pitchFamily="49" charset="-122"/>
            </a:endParaRPr>
          </a:p>
        </p:txBody>
      </p:sp>
      <p:sp>
        <p:nvSpPr>
          <p:cNvPr id="8" name="矩形 7"/>
          <p:cNvSpPr/>
          <p:nvPr/>
        </p:nvSpPr>
        <p:spPr>
          <a:xfrm>
            <a:off x="4372670" y="3226571"/>
            <a:ext cx="3096344" cy="307777"/>
          </a:xfrm>
          <a:prstGeom prst="rect">
            <a:avLst/>
          </a:prstGeom>
          <a:solidFill>
            <a:schemeClr val="bg1">
              <a:lumMod val="95000"/>
            </a:schemeClr>
          </a:solidFill>
        </p:spPr>
        <p:txBody>
          <a:bodyPr wrap="square">
            <a:spAutoFit/>
          </a:bodyPr>
          <a:lstStyle/>
          <a:p>
            <a:r>
              <a:rPr lang="zh-CN" altLang="en-US" sz="1400" smtClean="0">
                <a:latin typeface="黑体" panose="02010609060101010101" pitchFamily="49" charset="-122"/>
                <a:ea typeface="黑体" panose="02010609060101010101" pitchFamily="49" charset="-122"/>
              </a:rPr>
              <a:t>用</a:t>
            </a:r>
            <a:r>
              <a:rPr lang="zh-CN" altLang="en-US" sz="1400">
                <a:latin typeface="黑体" panose="02010609060101010101" pitchFamily="49" charset="-122"/>
                <a:ea typeface="黑体" panose="02010609060101010101" pitchFamily="49" charset="-122"/>
              </a:rPr>
              <a:t>实践来检验新的理论(第12</a:t>
            </a:r>
            <a:r>
              <a:rPr lang="zh-CN" altLang="en-US" sz="1400" smtClean="0">
                <a:latin typeface="黑体" panose="02010609060101010101" pitchFamily="49" charset="-122"/>
                <a:ea typeface="黑体" panose="02010609060101010101" pitchFamily="49" charset="-122"/>
              </a:rPr>
              <a:t>段）</a:t>
            </a:r>
            <a:endParaRPr lang="en-US" altLang="zh-CN" sz="1400" smtClean="0">
              <a:latin typeface="黑体" panose="02010609060101010101" pitchFamily="49" charset="-122"/>
              <a:ea typeface="黑体" panose="02010609060101010101" pitchFamily="49" charset="-122"/>
            </a:endParaRPr>
          </a:p>
        </p:txBody>
      </p:sp>
      <p:sp>
        <p:nvSpPr>
          <p:cNvPr id="9" name="矩形 8"/>
          <p:cNvSpPr/>
          <p:nvPr/>
        </p:nvSpPr>
        <p:spPr>
          <a:xfrm>
            <a:off x="4380441" y="3741451"/>
            <a:ext cx="4572000" cy="1011367"/>
          </a:xfrm>
          <a:prstGeom prst="rect">
            <a:avLst/>
          </a:prstGeom>
          <a:solidFill>
            <a:schemeClr val="bg1">
              <a:lumMod val="95000"/>
            </a:schemeClr>
          </a:solidFill>
        </p:spPr>
        <p:txBody>
          <a:bodyPr>
            <a:spAutoFit/>
          </a:bodyPr>
          <a:lstStyle/>
          <a:p>
            <a:pPr>
              <a:lnSpc>
                <a:spcPct val="150000"/>
              </a:lnSpc>
            </a:pPr>
            <a:r>
              <a:rPr lang="zh-CN" altLang="en-US" sz="1400" smtClean="0">
                <a:latin typeface="黑体" panose="02010609060101010101" pitchFamily="49" charset="-122"/>
                <a:ea typeface="黑体" panose="02010609060101010101" pitchFamily="49" charset="-122"/>
              </a:rPr>
              <a:t>重申“理论与实践的统一，是马克思主义的基本原则。”坚持</a:t>
            </a:r>
            <a:r>
              <a:rPr lang="zh-CN" altLang="en-US" sz="1400">
                <a:latin typeface="黑体" panose="02010609060101010101" pitchFamily="49" charset="-122"/>
                <a:ea typeface="黑体" panose="02010609060101010101" pitchFamily="49" charset="-122"/>
              </a:rPr>
              <a:t>实践是检验真理的唯一标准,就是坚持马克思主义,坚持辩证唯物主义” (第13段)。</a:t>
            </a:r>
          </a:p>
        </p:txBody>
      </p:sp>
      <p:sp>
        <p:nvSpPr>
          <p:cNvPr id="10" name="文本框 9"/>
          <p:cNvSpPr txBox="1"/>
          <p:nvPr/>
        </p:nvSpPr>
        <p:spPr>
          <a:xfrm>
            <a:off x="138498" y="1752902"/>
            <a:ext cx="576064" cy="300082"/>
          </a:xfrm>
          <a:prstGeom prst="rect">
            <a:avLst/>
          </a:prstGeom>
          <a:solidFill>
            <a:schemeClr val="accent2"/>
          </a:solidFill>
        </p:spPr>
        <p:txBody>
          <a:bodyPr wrap="square" rtlCol="0">
            <a:spAutoFit/>
          </a:bodyPr>
          <a:lstStyle/>
          <a:p>
            <a:r>
              <a:rPr lang="zh-CN" altLang="en-US" b="1" smtClean="0">
                <a:solidFill>
                  <a:schemeClr val="bg1"/>
                </a:solidFill>
                <a:latin typeface="黑体" panose="02010609060101010101" pitchFamily="49" charset="-122"/>
                <a:ea typeface="黑体" panose="02010609060101010101" pitchFamily="49" charset="-122"/>
              </a:rPr>
              <a:t>引入</a:t>
            </a:r>
            <a:endParaRPr lang="zh-CN" altLang="en-US" b="1">
              <a:solidFill>
                <a:schemeClr val="bg1"/>
              </a:solidFill>
              <a:latin typeface="黑体" panose="02010609060101010101" pitchFamily="49" charset="-122"/>
              <a:ea typeface="黑体" panose="02010609060101010101" pitchFamily="49" charset="-122"/>
            </a:endParaRPr>
          </a:p>
        </p:txBody>
      </p:sp>
      <p:sp>
        <p:nvSpPr>
          <p:cNvPr id="11" name="文本框 10"/>
          <p:cNvSpPr txBox="1"/>
          <p:nvPr/>
        </p:nvSpPr>
        <p:spPr>
          <a:xfrm>
            <a:off x="156801" y="3631652"/>
            <a:ext cx="576064" cy="507831"/>
          </a:xfrm>
          <a:prstGeom prst="rect">
            <a:avLst/>
          </a:prstGeom>
          <a:solidFill>
            <a:schemeClr val="accent2"/>
          </a:solidFill>
        </p:spPr>
        <p:txBody>
          <a:bodyPr wrap="square" rtlCol="0">
            <a:spAutoFit/>
          </a:bodyPr>
          <a:lstStyle/>
          <a:p>
            <a:r>
              <a:rPr lang="zh-CN" altLang="en-US" b="1" smtClean="0">
                <a:solidFill>
                  <a:schemeClr val="bg1"/>
                </a:solidFill>
                <a:latin typeface="黑体" panose="02010609060101010101" pitchFamily="49" charset="-122"/>
                <a:ea typeface="黑体" panose="02010609060101010101" pitchFamily="49" charset="-122"/>
              </a:rPr>
              <a:t>反面论证</a:t>
            </a:r>
            <a:endParaRPr lang="zh-CN" altLang="en-US" b="1">
              <a:solidFill>
                <a:schemeClr val="bg1"/>
              </a:solidFill>
              <a:latin typeface="黑体" panose="02010609060101010101" pitchFamily="49" charset="-122"/>
              <a:ea typeface="黑体" panose="02010609060101010101" pitchFamily="49" charset="-122"/>
            </a:endParaRPr>
          </a:p>
        </p:txBody>
      </p:sp>
      <p:sp>
        <p:nvSpPr>
          <p:cNvPr id="12" name="文本框 11"/>
          <p:cNvSpPr txBox="1"/>
          <p:nvPr/>
        </p:nvSpPr>
        <p:spPr>
          <a:xfrm>
            <a:off x="3690822" y="1473428"/>
            <a:ext cx="576064" cy="507831"/>
          </a:xfrm>
          <a:prstGeom prst="rect">
            <a:avLst/>
          </a:prstGeom>
          <a:solidFill>
            <a:schemeClr val="accent2"/>
          </a:solidFill>
        </p:spPr>
        <p:txBody>
          <a:bodyPr wrap="square" rtlCol="0">
            <a:spAutoFit/>
          </a:bodyPr>
          <a:lstStyle/>
          <a:p>
            <a:r>
              <a:rPr lang="zh-CN" altLang="en-US" b="1">
                <a:solidFill>
                  <a:schemeClr val="bg1"/>
                </a:solidFill>
                <a:latin typeface="黑体" panose="02010609060101010101" pitchFamily="49" charset="-122"/>
                <a:ea typeface="黑体" panose="02010609060101010101" pitchFamily="49" charset="-122"/>
              </a:rPr>
              <a:t>正面</a:t>
            </a:r>
            <a:r>
              <a:rPr lang="zh-CN" altLang="en-US" b="1" smtClean="0">
                <a:solidFill>
                  <a:schemeClr val="bg1"/>
                </a:solidFill>
                <a:latin typeface="黑体" panose="02010609060101010101" pitchFamily="49" charset="-122"/>
                <a:ea typeface="黑体" panose="02010609060101010101" pitchFamily="49" charset="-122"/>
              </a:rPr>
              <a:t>分析</a:t>
            </a:r>
            <a:endParaRPr lang="zh-CN" altLang="en-US" b="1">
              <a:solidFill>
                <a:schemeClr val="bg1"/>
              </a:solidFill>
              <a:latin typeface="黑体" panose="02010609060101010101" pitchFamily="49" charset="-122"/>
              <a:ea typeface="黑体" panose="02010609060101010101" pitchFamily="49" charset="-122"/>
            </a:endParaRPr>
          </a:p>
        </p:txBody>
      </p:sp>
      <p:sp>
        <p:nvSpPr>
          <p:cNvPr id="13" name="文本框 12"/>
          <p:cNvSpPr txBox="1"/>
          <p:nvPr/>
        </p:nvSpPr>
        <p:spPr>
          <a:xfrm>
            <a:off x="3713860" y="2387880"/>
            <a:ext cx="576064" cy="300082"/>
          </a:xfrm>
          <a:prstGeom prst="rect">
            <a:avLst/>
          </a:prstGeom>
          <a:solidFill>
            <a:schemeClr val="accent2"/>
          </a:solidFill>
        </p:spPr>
        <p:txBody>
          <a:bodyPr wrap="square" rtlCol="0">
            <a:spAutoFit/>
          </a:bodyPr>
          <a:lstStyle/>
          <a:p>
            <a:r>
              <a:rPr lang="zh-CN" altLang="en-US" b="1" smtClean="0">
                <a:solidFill>
                  <a:schemeClr val="bg1"/>
                </a:solidFill>
                <a:latin typeface="黑体" panose="02010609060101010101" pitchFamily="49" charset="-122"/>
                <a:ea typeface="黑体" panose="02010609060101010101" pitchFamily="49" charset="-122"/>
              </a:rPr>
              <a:t>演绎</a:t>
            </a:r>
            <a:endParaRPr lang="zh-CN" altLang="en-US" b="1">
              <a:solidFill>
                <a:schemeClr val="bg1"/>
              </a:solidFill>
              <a:latin typeface="黑体" panose="02010609060101010101" pitchFamily="49" charset="-122"/>
              <a:ea typeface="黑体" panose="02010609060101010101" pitchFamily="49" charset="-122"/>
            </a:endParaRPr>
          </a:p>
        </p:txBody>
      </p:sp>
      <p:sp>
        <p:nvSpPr>
          <p:cNvPr id="14" name="文本框 13"/>
          <p:cNvSpPr txBox="1"/>
          <p:nvPr/>
        </p:nvSpPr>
        <p:spPr>
          <a:xfrm>
            <a:off x="3703146" y="3225188"/>
            <a:ext cx="576064" cy="715581"/>
          </a:xfrm>
          <a:prstGeom prst="rect">
            <a:avLst/>
          </a:prstGeom>
          <a:solidFill>
            <a:schemeClr val="accent2"/>
          </a:solidFill>
        </p:spPr>
        <p:txBody>
          <a:bodyPr wrap="square" rtlCol="0">
            <a:spAutoFit/>
          </a:bodyPr>
          <a:lstStyle/>
          <a:p>
            <a:r>
              <a:rPr lang="zh-CN" altLang="en-US" b="1" smtClean="0">
                <a:solidFill>
                  <a:schemeClr val="bg1"/>
                </a:solidFill>
                <a:latin typeface="黑体" panose="02010609060101010101" pitchFamily="49" charset="-122"/>
                <a:ea typeface="黑体" panose="02010609060101010101" pitchFamily="49" charset="-122"/>
              </a:rPr>
              <a:t>进一步论证</a:t>
            </a:r>
            <a:endParaRPr lang="zh-CN" altLang="en-US" b="1">
              <a:solidFill>
                <a:schemeClr val="bg1"/>
              </a:solidFill>
              <a:latin typeface="黑体" panose="02010609060101010101" pitchFamily="49" charset="-122"/>
              <a:ea typeface="黑体" panose="02010609060101010101" pitchFamily="49" charset="-122"/>
            </a:endParaRPr>
          </a:p>
        </p:txBody>
      </p:sp>
      <p:sp>
        <p:nvSpPr>
          <p:cNvPr id="15" name="文本框 14"/>
          <p:cNvSpPr txBox="1"/>
          <p:nvPr/>
        </p:nvSpPr>
        <p:spPr>
          <a:xfrm>
            <a:off x="3690823" y="4406919"/>
            <a:ext cx="576064" cy="300082"/>
          </a:xfrm>
          <a:prstGeom prst="rect">
            <a:avLst/>
          </a:prstGeom>
          <a:solidFill>
            <a:schemeClr val="accent2"/>
          </a:solidFill>
        </p:spPr>
        <p:txBody>
          <a:bodyPr wrap="square" rtlCol="0">
            <a:spAutoFit/>
          </a:bodyPr>
          <a:lstStyle/>
          <a:p>
            <a:r>
              <a:rPr lang="zh-CN" altLang="en-US" b="1" smtClean="0">
                <a:solidFill>
                  <a:schemeClr val="bg1"/>
                </a:solidFill>
                <a:latin typeface="黑体" panose="02010609060101010101" pitchFamily="49" charset="-122"/>
                <a:ea typeface="黑体" panose="02010609060101010101" pitchFamily="49" charset="-122"/>
              </a:rPr>
              <a:t>结论</a:t>
            </a:r>
            <a:endParaRPr lang="zh-CN" altLang="en-US" b="1">
              <a:solidFill>
                <a:schemeClr val="bg1"/>
              </a:solidFill>
              <a:latin typeface="黑体" panose="02010609060101010101" pitchFamily="49" charset="-122"/>
              <a:ea typeface="黑体" panose="02010609060101010101" pitchFamily="49" charset="-122"/>
            </a:endParaRP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55286" y="2657620"/>
            <a:ext cx="893923" cy="241217"/>
          </a:xfrm>
          <a:prstGeom prst="rect">
            <a:avLst/>
          </a:prstGeom>
        </p:spPr>
      </p:pic>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731221" y="2127021"/>
            <a:ext cx="495266" cy="133643"/>
          </a:xfrm>
          <a:prstGeom prst="rect">
            <a:avLst/>
          </a:prstGeom>
        </p:spPr>
      </p:pic>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714245" y="2915066"/>
            <a:ext cx="495266" cy="133643"/>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3713922" y="4131084"/>
            <a:ext cx="495266" cy="133643"/>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8728636">
            <a:off x="2832841" y="2287453"/>
            <a:ext cx="1143466" cy="452115"/>
          </a:xfrm>
          <a:prstGeom prst="rect">
            <a:avLst/>
          </a:prstGeom>
        </p:spPr>
      </p:pic>
      <p:sp>
        <p:nvSpPr>
          <p:cNvPr id="21"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精读理解</a:t>
            </a:r>
            <a:endParaRPr lang="zh-CN" altLang="en-US" sz="320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2" presetClass="entr" presetSubtype="1"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up)">
                                      <p:cBhvr>
                                        <p:cTn id="24" dur="500"/>
                                        <p:tgtEl>
                                          <p:spTgt spid="16"/>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2" presetClass="entr" presetSubtype="4"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00"/>
                                        <p:tgtEl>
                                          <p:spTgt spid="20"/>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500"/>
                                        <p:tgtEl>
                                          <p:spTgt spid="7"/>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22" presetClass="entr" presetSubtype="1"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up)">
                                      <p:cBhvr>
                                        <p:cTn id="56" dur="500"/>
                                        <p:tgtEl>
                                          <p:spTgt spid="17"/>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22" presetClass="entr" presetSubtype="1" fill="hold"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up)">
                                      <p:cBhvr>
                                        <p:cTn id="71" dur="500"/>
                                        <p:tgtEl>
                                          <p:spTgt spid="18"/>
                                        </p:tgtEl>
                                      </p:cBhvr>
                                    </p:animEffect>
                                  </p:childTnLst>
                                </p:cTn>
                              </p:par>
                            </p:childTnLst>
                          </p:cTn>
                        </p:par>
                      </p:childTnLst>
                    </p:cTn>
                  </p:par>
                  <p:par>
                    <p:cTn id="72" fill="hold" nodeType="clickPar">
                      <p:stCondLst>
                        <p:cond delay="indefinite"/>
                      </p:stCondLst>
                      <p:childTnLst>
                        <p:par>
                          <p:cTn id="73" fill="hold" nodeType="afterGroup">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500"/>
                                        <p:tgtEl>
                                          <p:spTgt spid="14"/>
                                        </p:tgtEl>
                                      </p:cBhvr>
                                    </p:animEffect>
                                  </p:childTnLst>
                                </p:cTn>
                              </p:par>
                            </p:childTnLst>
                          </p:cTn>
                        </p:par>
                      </p:childTnLst>
                    </p:cTn>
                  </p:par>
                  <p:par>
                    <p:cTn id="77" fill="hold" nodeType="clickPar">
                      <p:stCondLst>
                        <p:cond delay="indefinite"/>
                      </p:stCondLst>
                      <p:childTnLst>
                        <p:par>
                          <p:cTn id="78" fill="hold" nodeType="afterGroup">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fade">
                                      <p:cBhvr>
                                        <p:cTn id="81" dur="500"/>
                                        <p:tgtEl>
                                          <p:spTgt spid="9"/>
                                        </p:tgtEl>
                                      </p:cBhvr>
                                    </p:animEffect>
                                  </p:childTnLst>
                                </p:cTn>
                              </p:par>
                            </p:childTnLst>
                          </p:cTn>
                        </p:par>
                      </p:childTnLst>
                    </p:cTn>
                  </p:par>
                  <p:par>
                    <p:cTn id="82" fill="hold" nodeType="clickPar">
                      <p:stCondLst>
                        <p:cond delay="indefinite"/>
                      </p:stCondLst>
                      <p:childTnLst>
                        <p:par>
                          <p:cTn id="83" fill="hold" nodeType="afterGroup">
                            <p:stCondLst>
                              <p:cond delay="0"/>
                            </p:stCondLst>
                            <p:childTnLst>
                              <p:par>
                                <p:cTn id="84" presetID="22" presetClass="entr" presetSubtype="1" fill="hold" nodeType="click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ipe(up)">
                                      <p:cBhvr>
                                        <p:cTn id="86" dur="500"/>
                                        <p:tgtEl>
                                          <p:spTgt spid="19"/>
                                        </p:tgtEl>
                                      </p:cBhvr>
                                    </p:animEffect>
                                  </p:childTnLst>
                                </p:cTn>
                              </p:par>
                            </p:childTnLst>
                          </p:cTn>
                        </p:par>
                      </p:childTnLst>
                    </p:cTn>
                  </p:par>
                  <p:par>
                    <p:cTn id="87" fill="hold" nodeType="clickPar">
                      <p:stCondLst>
                        <p:cond delay="indefinite"/>
                      </p:stCondLst>
                      <p:childTnLst>
                        <p:par>
                          <p:cTn id="88" fill="hold" nodeType="afterGroup">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142"/>
          <p:cNvSpPr>
            <a:spLocks noGrp="1" noChangeArrowheads="1"/>
          </p:cNvSpPr>
          <p:nvPr>
            <p:ph type="sldNum" sz="quarter" idx="12"/>
          </p:nvPr>
        </p:nvSpPr>
        <p:spPr/>
        <p:txBody>
          <a:bodyPr/>
          <a:lstStyle/>
          <a:p>
            <a:fld id="{2D9B72FD-0A95-4E5C-A7BA-FC4C245878C5}" type="slidenum">
              <a:rPr lang="zh-CN" altLang="en-US"/>
              <a:t>14</a:t>
            </a:fld>
            <a:endParaRPr lang="en-US" altLang="zh-CN"/>
          </a:p>
        </p:txBody>
      </p:sp>
      <p:sp>
        <p:nvSpPr>
          <p:cNvPr id="2" name="矩形 1"/>
          <p:cNvSpPr/>
          <p:nvPr/>
        </p:nvSpPr>
        <p:spPr>
          <a:xfrm>
            <a:off x="935596" y="991562"/>
            <a:ext cx="7272808" cy="1384995"/>
          </a:xfrm>
          <a:prstGeom prst="rect">
            <a:avLst/>
          </a:prstGeom>
          <a:solidFill>
            <a:schemeClr val="bg1">
              <a:lumMod val="95000"/>
            </a:schemeClr>
          </a:solidFill>
        </p:spPr>
        <p:txBody>
          <a:bodyPr wrap="square">
            <a:spAutoFit/>
          </a:bodyPr>
          <a:lstStyle/>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5</a:t>
            </a:r>
            <a:r>
              <a:rPr lang="zh-CN" altLang="zh-CN" sz="1400" b="1" kern="100">
                <a:latin typeface="Times New Roman" panose="02020603050405020304" pitchFamily="18" charset="0"/>
                <a:cs typeface="Times New Roman" panose="02020603050405020304" pitchFamily="18" charset="0"/>
              </a:rPr>
              <a:t>．第三部分文中列举了毛主席重印按语写补充说明一事，主要是为了强调什么</a:t>
            </a:r>
            <a:r>
              <a:rPr lang="zh-CN" altLang="zh-CN" sz="1400" b="1" kern="100" smtClean="0">
                <a:latin typeface="Times New Roman" panose="02020603050405020304" pitchFamily="18" charset="0"/>
                <a:cs typeface="Times New Roman" panose="02020603050405020304" pitchFamily="18" charset="0"/>
              </a:rPr>
              <a:t>？</a:t>
            </a:r>
            <a:r>
              <a:rPr lang="zh-CN" altLang="en-US" sz="1400" b="1" kern="100" smtClean="0">
                <a:latin typeface="Times New Roman" panose="02020603050405020304" pitchFamily="18" charset="0"/>
                <a:cs typeface="Times New Roman" panose="02020603050405020304" pitchFamily="18" charset="0"/>
              </a:rPr>
              <a:t>在论证中有何作用？</a:t>
            </a:r>
            <a:endParaRPr lang="zh-CN" altLang="zh-CN" sz="800" kern="100">
              <a:latin typeface="宋体" panose="02010600030101010101" pitchFamily="2" charset="-122"/>
              <a:cs typeface="Courier New" panose="02070309020205020404" pitchFamily="49" charset="0"/>
            </a:endParaRPr>
          </a:p>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_______________________________________________________</a:t>
            </a:r>
            <a:endParaRPr lang="zh-CN" altLang="zh-CN" sz="800" kern="100">
              <a:latin typeface="宋体" panose="02010600030101010101" pitchFamily="2" charset="-122"/>
              <a:cs typeface="Courier New" panose="02070309020205020404" pitchFamily="49" charset="0"/>
            </a:endParaRPr>
          </a:p>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_______________________________________________________</a:t>
            </a:r>
            <a:endParaRPr lang="zh-CN" altLang="zh-CN" sz="800" kern="100">
              <a:latin typeface="宋体" panose="02010600030101010101" pitchFamily="2" charset="-122"/>
              <a:cs typeface="Courier New" panose="02070309020205020404" pitchFamily="49" charset="0"/>
            </a:endParaRPr>
          </a:p>
        </p:txBody>
      </p:sp>
      <p:sp>
        <p:nvSpPr>
          <p:cNvPr id="3" name="矩形 2"/>
          <p:cNvSpPr/>
          <p:nvPr/>
        </p:nvSpPr>
        <p:spPr>
          <a:xfrm>
            <a:off x="2627784" y="2482242"/>
            <a:ext cx="4572000" cy="2031325"/>
          </a:xfrm>
          <a:prstGeom prst="rect">
            <a:avLst/>
          </a:prstGeom>
        </p:spPr>
        <p:txBody>
          <a:bodyPr>
            <a:spAutoFit/>
          </a:bodyPr>
          <a:lstStyle/>
          <a:p>
            <a:pPr algn="just">
              <a:lnSpc>
                <a:spcPct val="150000"/>
              </a:lnSpc>
              <a:spcAft>
                <a:spcPct val="0"/>
              </a:spcAft>
              <a:tabLst>
                <a:tab pos="4800600" algn="l"/>
              </a:tabLst>
            </a:pPr>
            <a:r>
              <a:rPr lang="en-US" altLang="zh-CN" sz="1400" kern="1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1400" kern="100" smtClean="0">
                <a:latin typeface="黑体" panose="02010609060101010101" pitchFamily="49" charset="-122"/>
                <a:ea typeface="黑体" panose="02010609060101010101" pitchFamily="49" charset="-122"/>
                <a:cs typeface="Times New Roman" panose="02020603050405020304" pitchFamily="18" charset="0"/>
              </a:rPr>
              <a:t>毛主席</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一贯严格要求不断用革命实践来检验自己提出的理论和路线，他并不认为自己提出的理论是已经完成了的绝对真理或</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顶峰</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，而是处处时时用实践来检验自己的理论、论断、指示的正确性。正是毛主席这种坚持实践是检验真理的唯一标准的辩证唯物主义立场，才保证了自己的理论不断发展。</a:t>
            </a:r>
            <a:endParaRPr lang="zh-CN" altLang="zh-CN" sz="800" kern="100">
              <a:latin typeface="黑体" panose="02010609060101010101" pitchFamily="49" charset="-122"/>
              <a:ea typeface="黑体" panose="02010609060101010101" pitchFamily="49" charset="-122"/>
              <a:cs typeface="Courier New" panose="02070309020205020404" pitchFamily="49" charset="0"/>
            </a:endParaRPr>
          </a:p>
        </p:txBody>
      </p:sp>
      <p:sp>
        <p:nvSpPr>
          <p:cNvPr id="7"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精读理解</a:t>
            </a:r>
            <a:endParaRPr lang="zh-CN" altLang="en-US" sz="3200">
              <a:solidFill>
                <a:schemeClr val="bg1"/>
              </a:solidFill>
            </a:endParaRPr>
          </a:p>
        </p:txBody>
      </p:sp>
      <p:pic>
        <p:nvPicPr>
          <p:cNvPr id="5" name="图片 4"/>
          <p:cNvPicPr>
            <a:picLocks noChangeAspect="1"/>
          </p:cNvPicPr>
          <p:nvPr/>
        </p:nvPicPr>
        <p:blipFill>
          <a:blip r:embed="rId3"/>
          <a:stretch>
            <a:fillRect/>
          </a:stretch>
        </p:blipFill>
        <p:spPr>
          <a:xfrm>
            <a:off x="755576" y="2427733"/>
            <a:ext cx="1727243" cy="2286438"/>
          </a:xfrm>
          <a:prstGeom prst="rect">
            <a:avLst/>
          </a:prstGeom>
        </p:spPr>
      </p:pic>
      <p:sp>
        <p:nvSpPr>
          <p:cNvPr id="8" name="文本框 7"/>
          <p:cNvSpPr txBox="1"/>
          <p:nvPr/>
        </p:nvSpPr>
        <p:spPr>
          <a:xfrm>
            <a:off x="7596336" y="4092241"/>
            <a:ext cx="864096" cy="338554"/>
          </a:xfrm>
          <a:prstGeom prst="rect">
            <a:avLst/>
          </a:prstGeom>
          <a:solidFill>
            <a:schemeClr val="bg1">
              <a:lumMod val="95000"/>
            </a:schemeClr>
          </a:solidFill>
        </p:spPr>
        <p:txBody>
          <a:bodyPr wrap="square" rtlCol="0">
            <a:spAutoFit/>
          </a:bodyPr>
          <a:lstStyle/>
          <a:p>
            <a:r>
              <a:rPr lang="zh-CN" altLang="en-US" sz="1600" smtClean="0">
                <a:solidFill>
                  <a:srgbClr val="FF0000"/>
                </a:solidFill>
                <a:latin typeface="黑体" panose="02010609060101010101" pitchFamily="49" charset="-122"/>
                <a:ea typeface="黑体" panose="02010609060101010101" pitchFamily="49" charset="-122"/>
              </a:rPr>
              <a:t>例证法</a:t>
            </a:r>
            <a:endParaRPr lang="zh-CN" altLang="en-US" sz="16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03181" y="4316728"/>
            <a:ext cx="3493892" cy="403957"/>
          </a:xfrm>
          <a:prstGeom prst="rect">
            <a:avLst/>
          </a:prstGeom>
        </p:spPr>
        <p:txBody>
          <a:bodyPr wrap="square">
            <a:spAutoFit/>
          </a:bodyPr>
          <a:lstStyle/>
          <a:p>
            <a:pPr algn="just">
              <a:lnSpc>
                <a:spcPct val="150000"/>
              </a:lnSpc>
              <a:spcAft>
                <a:spcPct val="0"/>
              </a:spcAft>
              <a:tabLst>
                <a:tab pos="4800600" algn="l"/>
              </a:tabLst>
            </a:pPr>
            <a:r>
              <a:rPr lang="zh-CN" altLang="en-US"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运用</a:t>
            </a:r>
            <a:r>
              <a:rPr lang="zh-CN" altLang="en-US" sz="16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经典理论文献和典型事例论证</a:t>
            </a:r>
            <a:r>
              <a:rPr lang="zh-CN" altLang="en-US"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zh-CN" altLang="zh-CN" sz="16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3" name="矩形 2"/>
          <p:cNvSpPr/>
          <p:nvPr/>
        </p:nvSpPr>
        <p:spPr>
          <a:xfrm>
            <a:off x="1043608" y="938413"/>
            <a:ext cx="6750496" cy="1061829"/>
          </a:xfrm>
          <a:prstGeom prst="rect">
            <a:avLst/>
          </a:prstGeom>
          <a:solidFill>
            <a:schemeClr val="bg1">
              <a:lumMod val="95000"/>
            </a:schemeClr>
          </a:solidFill>
        </p:spPr>
        <p:txBody>
          <a:bodyPr wrap="square">
            <a:spAutoFit/>
          </a:bodyPr>
          <a:lstStyle/>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6</a:t>
            </a:r>
            <a:r>
              <a:rPr lang="zh-CN" altLang="zh-CN" sz="1400" b="1" kern="100">
                <a:latin typeface="Times New Roman" panose="02020603050405020304" pitchFamily="18" charset="0"/>
                <a:cs typeface="Times New Roman" panose="02020603050405020304" pitchFamily="18" charset="0"/>
              </a:rPr>
              <a:t>．在文章</a:t>
            </a:r>
            <a:r>
              <a:rPr lang="zh-CN" altLang="zh-CN" sz="1400" b="1" kern="100" smtClean="0">
                <a:latin typeface="Times New Roman" panose="02020603050405020304" pitchFamily="18" charset="0"/>
                <a:cs typeface="Times New Roman" panose="02020603050405020304" pitchFamily="18" charset="0"/>
              </a:rPr>
              <a:t>第</a:t>
            </a:r>
            <a:r>
              <a:rPr lang="zh-CN" altLang="en-US" sz="1400" b="1" kern="100" smtClean="0">
                <a:latin typeface="Times New Roman" panose="02020603050405020304" pitchFamily="18" charset="0"/>
                <a:cs typeface="Times New Roman" panose="02020603050405020304" pitchFamily="18" charset="0"/>
              </a:rPr>
              <a:t>三</a:t>
            </a:r>
            <a:r>
              <a:rPr lang="zh-CN" altLang="zh-CN" sz="1400" b="1" kern="100" smtClean="0">
                <a:latin typeface="Times New Roman" panose="02020603050405020304" pitchFamily="18" charset="0"/>
                <a:cs typeface="Times New Roman" panose="02020603050405020304" pitchFamily="18" charset="0"/>
              </a:rPr>
              <a:t>部分</a:t>
            </a:r>
            <a:r>
              <a:rPr lang="zh-CN" altLang="zh-CN" sz="1400" b="1" kern="100">
                <a:latin typeface="Times New Roman" panose="02020603050405020304" pitchFamily="18" charset="0"/>
                <a:cs typeface="Times New Roman" panose="02020603050405020304" pitchFamily="18" charset="0"/>
              </a:rPr>
              <a:t>，</a:t>
            </a:r>
            <a:r>
              <a:rPr lang="zh-CN" altLang="zh-CN" sz="1400" b="1" kern="100" smtClean="0">
                <a:latin typeface="Times New Roman" panose="02020603050405020304" pitchFamily="18" charset="0"/>
                <a:cs typeface="Times New Roman" panose="02020603050405020304" pitchFamily="18" charset="0"/>
              </a:rPr>
              <a:t>作者</a:t>
            </a:r>
            <a:r>
              <a:rPr lang="zh-CN" altLang="en-US" sz="1400" b="1" kern="100" smtClean="0">
                <a:latin typeface="Times New Roman" panose="02020603050405020304" pitchFamily="18" charset="0"/>
                <a:cs typeface="Times New Roman" panose="02020603050405020304" pitchFamily="18" charset="0"/>
              </a:rPr>
              <a:t>是怎样展开论证的？</a:t>
            </a:r>
            <a:endParaRPr lang="zh-CN" altLang="zh-CN" sz="800" kern="100">
              <a:latin typeface="宋体" panose="02010600030101010101" pitchFamily="2" charset="-122"/>
              <a:cs typeface="Courier New" panose="02070309020205020404" pitchFamily="49" charset="0"/>
            </a:endParaRPr>
          </a:p>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_______________________________________________________</a:t>
            </a:r>
            <a:endParaRPr lang="zh-CN" altLang="zh-CN" sz="800" kern="100">
              <a:latin typeface="宋体" panose="02010600030101010101" pitchFamily="2" charset="-122"/>
              <a:cs typeface="Courier New" panose="02070309020205020404" pitchFamily="49" charset="0"/>
            </a:endParaRPr>
          </a:p>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_______________________________________________________</a:t>
            </a:r>
            <a:endParaRPr lang="zh-CN" altLang="zh-CN" sz="800" kern="100">
              <a:latin typeface="宋体" panose="02010600030101010101" pitchFamily="2" charset="-122"/>
              <a:cs typeface="Courier New" panose="02070309020205020404" pitchFamily="49" charset="0"/>
            </a:endParaRPr>
          </a:p>
        </p:txBody>
      </p:sp>
      <p:sp>
        <p:nvSpPr>
          <p:cNvPr id="7"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精读理解</a:t>
            </a:r>
            <a:endParaRPr lang="zh-CN" altLang="en-US" sz="3200">
              <a:solidFill>
                <a:schemeClr val="bg1"/>
              </a:solidFill>
            </a:endParaRPr>
          </a:p>
        </p:txBody>
      </p:sp>
      <p:sp>
        <p:nvSpPr>
          <p:cNvPr id="5" name="矩形 4"/>
          <p:cNvSpPr/>
          <p:nvPr/>
        </p:nvSpPr>
        <p:spPr>
          <a:xfrm>
            <a:off x="1115616" y="2115362"/>
            <a:ext cx="2592288" cy="738664"/>
          </a:xfrm>
          <a:prstGeom prst="rect">
            <a:avLst/>
          </a:prstGeom>
          <a:ln>
            <a:solidFill>
              <a:schemeClr val="accent6">
                <a:lumMod val="75000"/>
              </a:schemeClr>
            </a:solidFill>
          </a:ln>
        </p:spPr>
        <p:txBody>
          <a:bodyPr wrap="square">
            <a:spAutoFit/>
          </a:bodyPr>
          <a:lstStyle/>
          <a:p>
            <a:pPr algn="just">
              <a:lnSpc>
                <a:spcPct val="150000"/>
              </a:lnSpc>
              <a:spcAft>
                <a:spcPct val="0"/>
              </a:spcAft>
              <a:tabLst>
                <a:tab pos="4800600" algn="l"/>
              </a:tabLst>
            </a:pPr>
            <a:r>
              <a:rPr lang="zh-CN" altLang="en-US" sz="1400" kern="100" smtClean="0">
                <a:latin typeface="楷体" panose="02010609060101010101" pitchFamily="49" charset="-122"/>
                <a:ea typeface="楷体" panose="02010609060101010101" pitchFamily="49" charset="-122"/>
                <a:cs typeface="Times New Roman" panose="02020603050405020304" pitchFamily="18" charset="0"/>
              </a:rPr>
              <a:t>    马克思</a:t>
            </a:r>
            <a:r>
              <a:rPr lang="zh-CN" altLang="en-US" sz="1400" kern="100">
                <a:latin typeface="楷体" panose="02010609060101010101" pitchFamily="49" charset="-122"/>
                <a:ea typeface="楷体" panose="02010609060101010101" pitchFamily="49" charset="-122"/>
                <a:cs typeface="Times New Roman" panose="02020603050405020304" pitchFamily="18" charset="0"/>
              </a:rPr>
              <a:t>和恩格斯修改、完善</a:t>
            </a:r>
            <a:r>
              <a:rPr lang="en-US" altLang="zh-CN" sz="1400" kern="100">
                <a:latin typeface="楷体" panose="02010609060101010101" pitchFamily="49" charset="-122"/>
                <a:ea typeface="楷体" panose="02010609060101010101" pitchFamily="49" charset="-122"/>
                <a:cs typeface="Times New Roman" panose="02020603050405020304" pitchFamily="18" charset="0"/>
              </a:rPr>
              <a:t>《</a:t>
            </a:r>
            <a:r>
              <a:rPr lang="zh-CN" altLang="en-US" sz="1400" kern="100">
                <a:latin typeface="楷体" panose="02010609060101010101" pitchFamily="49" charset="-122"/>
                <a:ea typeface="楷体" panose="02010609060101010101" pitchFamily="49" charset="-122"/>
                <a:cs typeface="Times New Roman" panose="02020603050405020304" pitchFamily="18" charset="0"/>
              </a:rPr>
              <a:t>共产党宣言</a:t>
            </a:r>
            <a:r>
              <a:rPr lang="en-US" altLang="zh-CN" sz="1400" kern="100">
                <a:latin typeface="楷体" panose="02010609060101010101" pitchFamily="49" charset="-122"/>
                <a:ea typeface="楷体" panose="02010609060101010101" pitchFamily="49" charset="-122"/>
                <a:cs typeface="Times New Roman" panose="02020603050405020304" pitchFamily="18" charset="0"/>
              </a:rPr>
              <a:t>》</a:t>
            </a:r>
            <a:r>
              <a:rPr lang="zh-CN" altLang="en-US" sz="1400" kern="100">
                <a:latin typeface="楷体" panose="02010609060101010101" pitchFamily="49" charset="-122"/>
                <a:ea typeface="楷体" panose="02010609060101010101" pitchFamily="49" charset="-122"/>
                <a:cs typeface="Times New Roman" panose="02020603050405020304" pitchFamily="18" charset="0"/>
              </a:rPr>
              <a:t>的</a:t>
            </a:r>
            <a:r>
              <a:rPr lang="zh-CN" altLang="en-US" sz="1400" kern="100" smtClean="0">
                <a:latin typeface="楷体" panose="02010609060101010101" pitchFamily="49" charset="-122"/>
                <a:ea typeface="楷体" panose="02010609060101010101" pitchFamily="49" charset="-122"/>
                <a:cs typeface="Times New Roman" panose="02020603050405020304" pitchFamily="18" charset="0"/>
              </a:rPr>
              <a:t>例子。</a:t>
            </a:r>
            <a:endParaRPr lang="zh-CN" altLang="zh-CN" sz="1400" kern="100">
              <a:latin typeface="楷体" panose="02010609060101010101" pitchFamily="49" charset="-122"/>
              <a:ea typeface="楷体" panose="02010609060101010101" pitchFamily="49" charset="-122"/>
              <a:cs typeface="Courier New" panose="02070309020205020404" pitchFamily="49" charset="0"/>
            </a:endParaRPr>
          </a:p>
        </p:txBody>
      </p:sp>
      <p:sp>
        <p:nvSpPr>
          <p:cNvPr id="6" name="矩形 5"/>
          <p:cNvSpPr/>
          <p:nvPr/>
        </p:nvSpPr>
        <p:spPr>
          <a:xfrm>
            <a:off x="1115616" y="2841729"/>
            <a:ext cx="2592288" cy="1061829"/>
          </a:xfrm>
          <a:prstGeom prst="rect">
            <a:avLst/>
          </a:prstGeom>
          <a:ln>
            <a:solidFill>
              <a:schemeClr val="accent6">
                <a:lumMod val="75000"/>
              </a:schemeClr>
            </a:solidFill>
          </a:ln>
        </p:spPr>
        <p:txBody>
          <a:bodyPr wrap="square">
            <a:spAutoFit/>
          </a:bodyPr>
          <a:lstStyle/>
          <a:p>
            <a:pPr algn="just">
              <a:lnSpc>
                <a:spcPct val="150000"/>
              </a:lnSpc>
              <a:spcAft>
                <a:spcPct val="0"/>
              </a:spcAft>
              <a:tabLst>
                <a:tab pos="4800600" algn="l"/>
              </a:tabLst>
            </a:pPr>
            <a:r>
              <a:rPr lang="zh-CN" altLang="en-US" sz="1400" kern="100" smtClean="0">
                <a:latin typeface="楷体" panose="02010609060101010101" pitchFamily="49" charset="-122"/>
                <a:ea typeface="楷体" panose="02010609060101010101" pitchFamily="49" charset="-122"/>
                <a:cs typeface="Times New Roman" panose="02020603050405020304" pitchFamily="18" charset="0"/>
              </a:rPr>
              <a:t>     毛泽东</a:t>
            </a:r>
            <a:r>
              <a:rPr lang="zh-CN" altLang="en-US" sz="1400" kern="100">
                <a:latin typeface="楷体" panose="02010609060101010101" pitchFamily="49" charset="-122"/>
                <a:ea typeface="楷体" panose="02010609060101010101" pitchFamily="49" charset="-122"/>
                <a:cs typeface="Times New Roman" panose="02020603050405020304" pitchFamily="18" charset="0"/>
              </a:rPr>
              <a:t>在编辑</a:t>
            </a:r>
            <a:r>
              <a:rPr lang="en-US" altLang="zh-CN" sz="1400" kern="100">
                <a:latin typeface="楷体" panose="02010609060101010101" pitchFamily="49" charset="-122"/>
                <a:ea typeface="楷体" panose="02010609060101010101" pitchFamily="49" charset="-122"/>
                <a:cs typeface="Times New Roman" panose="02020603050405020304" pitchFamily="18" charset="0"/>
              </a:rPr>
              <a:t>《</a:t>
            </a:r>
            <a:r>
              <a:rPr lang="zh-CN" altLang="en-US" sz="1400" kern="100">
                <a:latin typeface="楷体" panose="02010609060101010101" pitchFamily="49" charset="-122"/>
                <a:ea typeface="楷体" panose="02010609060101010101" pitchFamily="49" charset="-122"/>
                <a:cs typeface="Times New Roman" panose="02020603050405020304" pitchFamily="18" charset="0"/>
              </a:rPr>
              <a:t>中国农村的社会主义高潮</a:t>
            </a:r>
            <a:r>
              <a:rPr lang="en-US" altLang="zh-CN" sz="1400" kern="100">
                <a:latin typeface="楷体" panose="02010609060101010101" pitchFamily="49" charset="-122"/>
                <a:ea typeface="楷体" panose="02010609060101010101" pitchFamily="49" charset="-122"/>
                <a:cs typeface="Times New Roman" panose="02020603050405020304" pitchFamily="18" charset="0"/>
              </a:rPr>
              <a:t>》)</a:t>
            </a:r>
            <a:r>
              <a:rPr lang="zh-CN" altLang="en-US" sz="1400" kern="100">
                <a:latin typeface="楷体" panose="02010609060101010101" pitchFamily="49" charset="-122"/>
                <a:ea typeface="楷体" panose="02010609060101010101" pitchFamily="49" charset="-122"/>
                <a:cs typeface="Times New Roman" panose="02020603050405020304" pitchFamily="18" charset="0"/>
              </a:rPr>
              <a:t>一书时多次写按语的</a:t>
            </a:r>
            <a:r>
              <a:rPr lang="zh-CN" altLang="en-US" sz="1400" kern="100" smtClean="0">
                <a:latin typeface="楷体" panose="02010609060101010101" pitchFamily="49" charset="-122"/>
                <a:ea typeface="楷体" panose="02010609060101010101" pitchFamily="49" charset="-122"/>
                <a:cs typeface="Times New Roman" panose="02020603050405020304" pitchFamily="18" charset="0"/>
              </a:rPr>
              <a:t>事例。</a:t>
            </a:r>
            <a:endParaRPr lang="zh-CN" altLang="zh-CN" sz="1400" kern="100">
              <a:latin typeface="楷体" panose="02010609060101010101" pitchFamily="49" charset="-122"/>
              <a:ea typeface="楷体" panose="02010609060101010101" pitchFamily="49" charset="-122"/>
              <a:cs typeface="Courier New" panose="02070309020205020404" pitchFamily="49" charset="0"/>
            </a:endParaRPr>
          </a:p>
        </p:txBody>
      </p:sp>
      <p:sp>
        <p:nvSpPr>
          <p:cNvPr id="4" name="矩形 3"/>
          <p:cNvSpPr/>
          <p:nvPr/>
        </p:nvSpPr>
        <p:spPr>
          <a:xfrm>
            <a:off x="4317168" y="4209965"/>
            <a:ext cx="4572000" cy="715581"/>
          </a:xfrm>
          <a:prstGeom prst="rect">
            <a:avLst/>
          </a:prstGeom>
          <a:solidFill>
            <a:schemeClr val="bg1">
              <a:lumMod val="95000"/>
            </a:schemeClr>
          </a:solidFill>
        </p:spPr>
        <p:txBody>
          <a:bodyPr>
            <a:spAutoFit/>
          </a:bodyPr>
          <a:lstStyle/>
          <a:p>
            <a:pPr>
              <a:lnSpc>
                <a:spcPct val="150000"/>
              </a:lnSpc>
            </a:pPr>
            <a:r>
              <a:rPr lang="zh-CN" altLang="en-US" b="1" smtClean="0">
                <a:solidFill>
                  <a:srgbClr val="FF0000"/>
                </a:solidFill>
              </a:rPr>
              <a:t>        革命</a:t>
            </a:r>
            <a:r>
              <a:rPr lang="zh-CN" altLang="en-US" b="1">
                <a:solidFill>
                  <a:srgbClr val="FF0000"/>
                </a:solidFill>
              </a:rPr>
              <a:t>导师坚持实践是检验真理的唯一标准的辩证唯物主义</a:t>
            </a:r>
            <a:r>
              <a:rPr lang="zh-CN" altLang="en-US" b="1" smtClean="0">
                <a:solidFill>
                  <a:srgbClr val="FF0000"/>
                </a:solidFill>
              </a:rPr>
              <a:t>立场，保证</a:t>
            </a:r>
            <a:r>
              <a:rPr lang="zh-CN" altLang="en-US" b="1">
                <a:solidFill>
                  <a:srgbClr val="FF0000"/>
                </a:solidFill>
              </a:rPr>
              <a:t>了马克思主义的不断发展</a:t>
            </a:r>
            <a:r>
              <a:rPr lang="en-US" altLang="zh-CN" b="1">
                <a:solidFill>
                  <a:srgbClr val="FF0000"/>
                </a:solidFill>
              </a:rPr>
              <a:t>,</a:t>
            </a:r>
            <a:r>
              <a:rPr lang="zh-CN" altLang="en-US" b="1">
                <a:solidFill>
                  <a:srgbClr val="FF0000"/>
                </a:solidFill>
              </a:rPr>
              <a:t>水葆其</a:t>
            </a:r>
            <a:r>
              <a:rPr lang="zh-CN" altLang="en-US" b="1" smtClean="0">
                <a:solidFill>
                  <a:srgbClr val="FF0000"/>
                </a:solidFill>
              </a:rPr>
              <a:t>青春。</a:t>
            </a:r>
            <a:endParaRPr lang="zh-CN" altLang="en-US" b="1">
              <a:solidFill>
                <a:srgbClr val="FF0000"/>
              </a:solidFill>
            </a:endParaRPr>
          </a:p>
        </p:txBody>
      </p:sp>
      <p:sp>
        <p:nvSpPr>
          <p:cNvPr id="8" name="矩形 7"/>
          <p:cNvSpPr/>
          <p:nvPr/>
        </p:nvSpPr>
        <p:spPr>
          <a:xfrm>
            <a:off x="4716016" y="2067694"/>
            <a:ext cx="3744416" cy="1061829"/>
          </a:xfrm>
          <a:prstGeom prst="rect">
            <a:avLst/>
          </a:prstGeom>
        </p:spPr>
        <p:txBody>
          <a:bodyPr wrap="square">
            <a:spAutoFit/>
          </a:bodyPr>
          <a:lstStyle/>
          <a:p>
            <a:pPr algn="just">
              <a:lnSpc>
                <a:spcPct val="150000"/>
              </a:lnSpc>
              <a:spcAft>
                <a:spcPct val="0"/>
              </a:spcAft>
              <a:tabLst>
                <a:tab pos="4800600" algn="l"/>
              </a:tabLst>
            </a:pPr>
            <a:r>
              <a:rPr lang="zh-CN" altLang="en-US" sz="1400" kern="100" smtClean="0">
                <a:latin typeface="黑体" panose="02010609060101010101" pitchFamily="49" charset="-122"/>
                <a:ea typeface="黑体" panose="02010609060101010101" pitchFamily="49" charset="-122"/>
                <a:cs typeface="Times New Roman" panose="02020603050405020304" pitchFamily="18" charset="0"/>
              </a:rPr>
              <a:t>证明</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革命导师们不仅提出了实践是检验真理的唯一标准</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而且亲自用实践去检一切理论</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包括自己所提出的</a:t>
            </a:r>
            <a:r>
              <a:rPr lang="zh-CN" altLang="en-US" sz="1400" kern="100" smtClean="0">
                <a:latin typeface="黑体" panose="02010609060101010101" pitchFamily="49" charset="-122"/>
                <a:ea typeface="黑体" panose="02010609060101010101" pitchFamily="49" charset="-122"/>
                <a:cs typeface="Times New Roman" panose="02020603050405020304" pitchFamily="18" charset="0"/>
              </a:rPr>
              <a:t>理论。</a:t>
            </a:r>
            <a:endParaRPr lang="zh-CN" altLang="zh-CN" sz="1400" kern="100">
              <a:latin typeface="黑体" panose="02010609060101010101" pitchFamily="49" charset="-122"/>
              <a:ea typeface="黑体" panose="02010609060101010101" pitchFamily="49" charset="-122"/>
              <a:cs typeface="Courier New" panose="02070309020205020404" pitchFamily="49" charset="0"/>
            </a:endParaRPr>
          </a:p>
        </p:txBody>
      </p:sp>
      <p:sp>
        <p:nvSpPr>
          <p:cNvPr id="9" name="矩形 8"/>
          <p:cNvSpPr/>
          <p:nvPr/>
        </p:nvSpPr>
        <p:spPr>
          <a:xfrm>
            <a:off x="4765230" y="3127288"/>
            <a:ext cx="3312368" cy="738664"/>
          </a:xfrm>
          <a:prstGeom prst="rect">
            <a:avLst/>
          </a:prstGeom>
        </p:spPr>
        <p:txBody>
          <a:bodyPr wrap="square">
            <a:spAutoFit/>
          </a:bodyPr>
          <a:lstStyle/>
          <a:p>
            <a:pPr algn="just">
              <a:lnSpc>
                <a:spcPct val="150000"/>
              </a:lnSpc>
              <a:spcAft>
                <a:spcPct val="0"/>
              </a:spcAft>
              <a:tabLst>
                <a:tab pos="4800600" algn="l"/>
              </a:tabLst>
            </a:pPr>
            <a:r>
              <a:rPr lang="zh-CN" altLang="en-US" sz="1400" kern="100" smtClean="0">
                <a:latin typeface="黑体" panose="02010609060101010101" pitchFamily="49" charset="-122"/>
                <a:ea typeface="黑体" panose="02010609060101010101" pitchFamily="49" charset="-122"/>
                <a:cs typeface="Times New Roman" panose="02020603050405020304" pitchFamily="18" charset="0"/>
              </a:rPr>
              <a:t>革命</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领袖一贯严格要求不断用革命实践来检验自己提出的理论和</a:t>
            </a:r>
            <a:r>
              <a:rPr lang="zh-CN" altLang="en-US" sz="1400" kern="100" smtClean="0">
                <a:latin typeface="黑体" panose="02010609060101010101" pitchFamily="49" charset="-122"/>
                <a:ea typeface="黑体" panose="02010609060101010101" pitchFamily="49" charset="-122"/>
                <a:cs typeface="Times New Roman" panose="02020603050405020304" pitchFamily="18" charset="0"/>
              </a:rPr>
              <a:t>路线。</a:t>
            </a:r>
            <a:endParaRPr lang="zh-CN" altLang="zh-CN" sz="1400" kern="100">
              <a:latin typeface="黑体" panose="02010609060101010101" pitchFamily="49" charset="-122"/>
              <a:ea typeface="黑体" panose="02010609060101010101" pitchFamily="49" charset="-122"/>
              <a:cs typeface="Courier New" panose="02070309020205020404" pitchFamily="49" charset="0"/>
            </a:endParaRPr>
          </a:p>
        </p:txBody>
      </p:sp>
      <p:sp>
        <p:nvSpPr>
          <p:cNvPr id="10" name="右箭头 9"/>
          <p:cNvSpPr/>
          <p:nvPr/>
        </p:nvSpPr>
        <p:spPr>
          <a:xfrm>
            <a:off x="3757118" y="2378102"/>
            <a:ext cx="792088" cy="288032"/>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3757118" y="3181326"/>
            <a:ext cx="792088" cy="288032"/>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1000"/>
                                        <p:tgtEl>
                                          <p:spTgt spid="2"/>
                                        </p:tgtEl>
                                      </p:cBhvr>
                                    </p:animEffect>
                                    <p:anim calcmode="lin" valueType="num">
                                      <p:cBhvr>
                                        <p:cTn id="38" dur="1000" fill="hold"/>
                                        <p:tgtEl>
                                          <p:spTgt spid="2"/>
                                        </p:tgtEl>
                                        <p:attrNameLst>
                                          <p:attrName>ppt_x</p:attrName>
                                        </p:attrNameLst>
                                      </p:cBhvr>
                                      <p:tavLst>
                                        <p:tav tm="0">
                                          <p:val>
                                            <p:strVal val="#ppt_x"/>
                                          </p:val>
                                        </p:tav>
                                        <p:tav tm="100000">
                                          <p:val>
                                            <p:strVal val="#ppt_x"/>
                                          </p:val>
                                        </p:tav>
                                      </p:tavLst>
                                    </p:anim>
                                    <p:anim calcmode="lin" valueType="num">
                                      <p:cBhvr>
                                        <p:cTn id="3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4" grpId="0" animBg="1"/>
      <p:bldP spid="8" grpId="0"/>
      <p:bldP spid="9" grpId="0"/>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26443" y="843558"/>
            <a:ext cx="6858000" cy="1384995"/>
          </a:xfrm>
          <a:prstGeom prst="rect">
            <a:avLst/>
          </a:prstGeom>
          <a:solidFill>
            <a:schemeClr val="bg1">
              <a:lumMod val="95000"/>
            </a:schemeClr>
          </a:solidFill>
        </p:spPr>
        <p:txBody>
          <a:bodyPr wrap="square">
            <a:spAutoFit/>
          </a:bodyPr>
          <a:lstStyle/>
          <a:p>
            <a:pPr indent="713740" algn="just">
              <a:lnSpc>
                <a:spcPct val="150000"/>
              </a:lnSpc>
              <a:spcAft>
                <a:spcPct val="0"/>
              </a:spcAft>
              <a:tabLst>
                <a:tab pos="4800600" algn="l"/>
              </a:tabLst>
            </a:pPr>
            <a:r>
              <a:rPr lang="en-US" altLang="zh-CN" sz="1400" b="1" kern="100" smtClean="0">
                <a:latin typeface="Times New Roman" panose="02020603050405020304" pitchFamily="18" charset="0"/>
                <a:cs typeface="Courier New" panose="02070309020205020404" pitchFamily="49" charset="0"/>
              </a:rPr>
              <a:t>7</a:t>
            </a:r>
            <a:r>
              <a:rPr lang="zh-CN" altLang="zh-CN" sz="1400" b="1" kern="100" smtClean="0">
                <a:latin typeface="MingLiU_HKSCS"/>
                <a:cs typeface="MingLiU_HKSCS"/>
              </a:rPr>
              <a:t>．</a:t>
            </a:r>
            <a:r>
              <a:rPr lang="zh-CN" altLang="zh-CN" sz="1400" b="1" kern="100" smtClean="0">
                <a:latin typeface="Times New Roman" panose="02020603050405020304" pitchFamily="18" charset="0"/>
                <a:cs typeface="Times New Roman" panose="02020603050405020304" pitchFamily="18" charset="0"/>
              </a:rPr>
              <a:t>怎样理解</a:t>
            </a:r>
            <a:r>
              <a:rPr lang="zh-CN" altLang="en-US" sz="1400" b="1" kern="100">
                <a:latin typeface="MingLiU_HKSCS"/>
                <a:cs typeface="MingLiU_HKSCS"/>
              </a:rPr>
              <a:t>第四部分中， </a:t>
            </a:r>
            <a:r>
              <a:rPr lang="en-US" altLang="zh-CN" sz="1400" b="1" kern="100" smtClean="0">
                <a:latin typeface="宋体" panose="02010600030101010101" pitchFamily="2" charset="-122"/>
                <a:cs typeface="Times New Roman" panose="02020603050405020304" pitchFamily="18" charset="0"/>
              </a:rPr>
              <a:t>“</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作为检验真理的标准，它既具有绝对的意义，又具有相对的意义</a:t>
            </a:r>
            <a:r>
              <a:rPr lang="en-US" altLang="zh-CN" sz="1400" b="1" kern="100">
                <a:latin typeface="楷体" panose="02010609060101010101" pitchFamily="49" charset="-122"/>
                <a:ea typeface="楷体" panose="02010609060101010101" pitchFamily="49" charset="-122"/>
                <a:cs typeface="Times New Roman" panose="02020603050405020304" pitchFamily="18" charset="0"/>
              </a:rPr>
              <a:t>”</a:t>
            </a:r>
            <a:r>
              <a:rPr lang="zh-CN" altLang="zh-CN" sz="1400" b="1" kern="100">
                <a:latin typeface="Times New Roman" panose="02020603050405020304" pitchFamily="18" charset="0"/>
                <a:cs typeface="Times New Roman" panose="02020603050405020304" pitchFamily="18" charset="0"/>
              </a:rPr>
              <a:t>这句话的含意？</a:t>
            </a:r>
            <a:endParaRPr lang="zh-CN" altLang="zh-CN" sz="800" kern="100">
              <a:latin typeface="宋体" panose="02010600030101010101" pitchFamily="2" charset="-122"/>
              <a:cs typeface="Courier New" panose="02070309020205020404" pitchFamily="49" charset="0"/>
            </a:endParaRPr>
          </a:p>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_______________________________________________________</a:t>
            </a:r>
            <a:endParaRPr lang="zh-CN" altLang="zh-CN" sz="800" kern="100">
              <a:latin typeface="宋体" panose="02010600030101010101" pitchFamily="2" charset="-122"/>
              <a:cs typeface="Courier New" panose="02070309020205020404" pitchFamily="49" charset="0"/>
            </a:endParaRPr>
          </a:p>
          <a:p>
            <a:pPr indent="713740" algn="just">
              <a:lnSpc>
                <a:spcPct val="150000"/>
              </a:lnSpc>
              <a:spcAft>
                <a:spcPct val="0"/>
              </a:spcAft>
              <a:tabLst>
                <a:tab pos="4800600" algn="l"/>
              </a:tabLst>
            </a:pPr>
            <a:r>
              <a:rPr lang="en-US" altLang="zh-CN" sz="1400" b="1" kern="100">
                <a:latin typeface="Times New Roman" panose="02020603050405020304" pitchFamily="18" charset="0"/>
                <a:cs typeface="Courier New" panose="02070309020205020404" pitchFamily="49" charset="0"/>
              </a:rPr>
              <a:t>_______________________________________________________</a:t>
            </a:r>
            <a:endParaRPr lang="zh-CN" altLang="zh-CN" sz="800" kern="100">
              <a:latin typeface="宋体" panose="02010600030101010101" pitchFamily="2" charset="-122"/>
              <a:cs typeface="Courier New" panose="02070309020205020404" pitchFamily="49" charset="0"/>
            </a:endParaRPr>
          </a:p>
        </p:txBody>
      </p:sp>
      <p:sp>
        <p:nvSpPr>
          <p:cNvPr id="4" name="矩形 3"/>
          <p:cNvSpPr/>
          <p:nvPr/>
        </p:nvSpPr>
        <p:spPr>
          <a:xfrm>
            <a:off x="1027453" y="2859782"/>
            <a:ext cx="7255718" cy="1708160"/>
          </a:xfrm>
          <a:prstGeom prst="rect">
            <a:avLst/>
          </a:prstGeom>
          <a:ln>
            <a:solidFill>
              <a:schemeClr val="accent6">
                <a:lumMod val="75000"/>
              </a:schemeClr>
            </a:solidFill>
          </a:ln>
        </p:spPr>
        <p:txBody>
          <a:bodyPr wrap="square">
            <a:spAutoFit/>
          </a:bodyPr>
          <a:lstStyle/>
          <a:p>
            <a:pPr algn="just">
              <a:lnSpc>
                <a:spcPct val="150000"/>
              </a:lnSpc>
              <a:spcAft>
                <a:spcPct val="0"/>
              </a:spcAft>
              <a:tabLst>
                <a:tab pos="4800600" algn="l"/>
              </a:tabLst>
            </a:pPr>
            <a:r>
              <a:rPr lang="en-US" altLang="zh-CN" sz="1400" b="1" kern="100" smtClean="0">
                <a:latin typeface="宋体" panose="02010600030101010101" pitchFamily="2" charset="-122"/>
                <a:cs typeface="Times New Roman" panose="02020603050405020304" pitchFamily="18" charset="0"/>
              </a:rPr>
              <a:t>①</a:t>
            </a:r>
            <a:r>
              <a:rPr lang="zh-CN" altLang="zh-CN" sz="1400" b="1" kern="100">
                <a:latin typeface="Times New Roman" panose="02020603050405020304" pitchFamily="18" charset="0"/>
                <a:cs typeface="Times New Roman" panose="02020603050405020304" pitchFamily="18" charset="0"/>
              </a:rPr>
              <a:t>就一切思想和理论都必须由实践来检验这一点讲，它是绝对的、无条件的</a:t>
            </a:r>
            <a:r>
              <a:rPr lang="zh-CN" altLang="zh-CN" sz="1400" b="1" kern="100" smtClean="0">
                <a:latin typeface="Times New Roman" panose="02020603050405020304" pitchFamily="18" charset="0"/>
                <a:cs typeface="Times New Roman" panose="02020603050405020304" pitchFamily="18" charset="0"/>
              </a:rPr>
              <a:t>；</a:t>
            </a:r>
            <a:endParaRPr lang="en-US" altLang="zh-CN" sz="1400" b="1" kern="100" smtClean="0">
              <a:latin typeface="Times New Roman" panose="02020603050405020304" pitchFamily="18" charset="0"/>
              <a:cs typeface="Times New Roman" panose="02020603050405020304" pitchFamily="18" charset="0"/>
            </a:endParaRPr>
          </a:p>
          <a:p>
            <a:pPr algn="just">
              <a:lnSpc>
                <a:spcPct val="150000"/>
              </a:lnSpc>
              <a:spcAft>
                <a:spcPct val="0"/>
              </a:spcAft>
              <a:tabLst>
                <a:tab pos="4800600" algn="l"/>
              </a:tabLst>
            </a:pPr>
            <a:r>
              <a:rPr lang="en-US" altLang="zh-CN" sz="1400" b="1" kern="100" smtClean="0">
                <a:latin typeface="宋体" panose="02010600030101010101" pitchFamily="2" charset="-122"/>
                <a:cs typeface="Times New Roman" panose="02020603050405020304" pitchFamily="18" charset="0"/>
              </a:rPr>
              <a:t>②</a:t>
            </a:r>
            <a:r>
              <a:rPr lang="zh-CN" altLang="zh-CN" sz="1400" b="1" kern="100">
                <a:latin typeface="Times New Roman" panose="02020603050405020304" pitchFamily="18" charset="0"/>
                <a:cs typeface="Times New Roman" panose="02020603050405020304" pitchFamily="18" charset="0"/>
              </a:rPr>
              <a:t>就实践在它发展的一定阶段上都有其局限性，不能无条件地完全证实或完全驳倒一切思想和理论这一点来讲，它又是相对的、有条件的</a:t>
            </a:r>
            <a:r>
              <a:rPr lang="zh-CN" altLang="zh-CN" sz="1400" b="1" kern="100" smtClean="0">
                <a:latin typeface="Times New Roman" panose="02020603050405020304" pitchFamily="18" charset="0"/>
                <a:cs typeface="Times New Roman" panose="02020603050405020304" pitchFamily="18" charset="0"/>
              </a:rPr>
              <a:t>；</a:t>
            </a:r>
            <a:endParaRPr lang="en-US" altLang="zh-CN" sz="1400" b="1" kern="100" smtClean="0">
              <a:latin typeface="Times New Roman" panose="02020603050405020304" pitchFamily="18" charset="0"/>
              <a:cs typeface="Times New Roman" panose="02020603050405020304" pitchFamily="18" charset="0"/>
            </a:endParaRPr>
          </a:p>
          <a:p>
            <a:pPr algn="just">
              <a:lnSpc>
                <a:spcPct val="150000"/>
              </a:lnSpc>
              <a:spcAft>
                <a:spcPct val="0"/>
              </a:spcAft>
              <a:tabLst>
                <a:tab pos="4800600" algn="l"/>
              </a:tabLst>
            </a:pPr>
            <a:r>
              <a:rPr lang="en-US" altLang="zh-CN" sz="1400" b="1" kern="100" smtClean="0">
                <a:latin typeface="宋体" panose="02010600030101010101" pitchFamily="2" charset="-122"/>
                <a:cs typeface="Times New Roman" panose="02020603050405020304" pitchFamily="18" charset="0"/>
              </a:rPr>
              <a:t>③</a:t>
            </a:r>
            <a:r>
              <a:rPr lang="zh-CN" altLang="zh-CN" sz="1400" b="1" kern="100">
                <a:latin typeface="Times New Roman" panose="02020603050405020304" pitchFamily="18" charset="0"/>
                <a:cs typeface="Times New Roman" panose="02020603050405020304" pitchFamily="18" charset="0"/>
              </a:rPr>
              <a:t>今天的实践回答不了的问题，以后的实践终究会回答它，就这点来讲，它又是绝对的；</a:t>
            </a:r>
            <a:r>
              <a:rPr lang="en-US" altLang="zh-CN" sz="1400" b="1" kern="100">
                <a:latin typeface="宋体" panose="02010600030101010101" pitchFamily="2" charset="-122"/>
                <a:cs typeface="Times New Roman" panose="02020603050405020304" pitchFamily="18" charset="0"/>
              </a:rPr>
              <a:t>④</a:t>
            </a:r>
            <a:r>
              <a:rPr lang="zh-CN" altLang="zh-CN" sz="1400" b="1" kern="100">
                <a:latin typeface="Times New Roman" panose="02020603050405020304" pitchFamily="18" charset="0"/>
                <a:cs typeface="Times New Roman" panose="02020603050405020304" pitchFamily="18" charset="0"/>
              </a:rPr>
              <a:t>作为检验真理的标准，它是绝对性和相对性的辩证统一。</a:t>
            </a:r>
            <a:endParaRPr lang="zh-CN" altLang="zh-CN" sz="800" kern="100">
              <a:latin typeface="宋体" panose="02010600030101010101" pitchFamily="2" charset="-122"/>
              <a:cs typeface="Courier New" panose="02070309020205020404" pitchFamily="49" charset="0"/>
            </a:endParaRPr>
          </a:p>
        </p:txBody>
      </p:sp>
      <p:sp>
        <p:nvSpPr>
          <p:cNvPr id="6"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精读理解</a:t>
            </a:r>
            <a:endParaRPr lang="zh-CN" altLang="en-US" sz="3200">
              <a:solidFill>
                <a:schemeClr val="bg1"/>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86528" y="903266"/>
            <a:ext cx="2741456" cy="415498"/>
          </a:xfrm>
          <a:prstGeom prst="rect">
            <a:avLst/>
          </a:prstGeom>
          <a:solidFill>
            <a:schemeClr val="bg1">
              <a:lumMod val="95000"/>
            </a:schemeClr>
          </a:solidFill>
        </p:spPr>
        <p:txBody>
          <a:bodyPr wrap="square">
            <a:spAutoFit/>
          </a:bodyPr>
          <a:lstStyle/>
          <a:p>
            <a:pPr>
              <a:lnSpc>
                <a:spcPct val="150000"/>
              </a:lnSpc>
              <a:tabLst>
                <a:tab pos="4800600" algn="l"/>
              </a:tabLst>
            </a:pPr>
            <a:r>
              <a:rPr lang="en-US" altLang="zh-CN" sz="1400" b="1" kern="100" smtClean="0">
                <a:latin typeface="Times New Roman" panose="02020603050405020304" pitchFamily="18" charset="0"/>
                <a:cs typeface="Times New Roman" panose="02020603050405020304" pitchFamily="18" charset="0"/>
              </a:rPr>
              <a:t>1.</a:t>
            </a:r>
            <a:r>
              <a:rPr lang="zh-CN" altLang="en-US" sz="1400" b="1" kern="100" smtClean="0">
                <a:latin typeface="Times New Roman" panose="02020603050405020304" pitchFamily="18" charset="0"/>
                <a:cs typeface="Times New Roman" panose="02020603050405020304" pitchFamily="18" charset="0"/>
              </a:rPr>
              <a:t>分析</a:t>
            </a:r>
            <a:r>
              <a:rPr lang="zh-CN" altLang="zh-CN" sz="1400" b="1" kern="100" smtClean="0">
                <a:latin typeface="Times New Roman" panose="02020603050405020304" pitchFamily="18" charset="0"/>
                <a:cs typeface="Times New Roman" panose="02020603050405020304" pitchFamily="18" charset="0"/>
              </a:rPr>
              <a:t>文章</a:t>
            </a:r>
            <a:r>
              <a:rPr lang="zh-CN" altLang="zh-CN" sz="1400" b="1" kern="100">
                <a:latin typeface="Times New Roman" panose="02020603050405020304" pitchFamily="18" charset="0"/>
                <a:cs typeface="Times New Roman" panose="02020603050405020304" pitchFamily="18" charset="0"/>
              </a:rPr>
              <a:t>开头段在文中</a:t>
            </a:r>
            <a:r>
              <a:rPr lang="zh-CN" altLang="en-US" sz="1400" b="1" kern="100">
                <a:latin typeface="Times New Roman" panose="02020603050405020304" pitchFamily="18" charset="0"/>
                <a:cs typeface="Times New Roman" panose="02020603050405020304" pitchFamily="18" charset="0"/>
              </a:rPr>
              <a:t>的</a:t>
            </a:r>
            <a:r>
              <a:rPr lang="zh-CN" altLang="zh-CN" sz="1400" b="1" kern="100" smtClean="0">
                <a:latin typeface="Times New Roman" panose="02020603050405020304" pitchFamily="18" charset="0"/>
                <a:cs typeface="Times New Roman" panose="02020603050405020304" pitchFamily="18" charset="0"/>
              </a:rPr>
              <a:t>作用</a:t>
            </a:r>
            <a:endParaRPr lang="zh-CN" altLang="zh-CN" sz="1400" b="1" kern="100">
              <a:latin typeface="Times New Roman" panose="02020603050405020304" pitchFamily="18" charset="0"/>
              <a:cs typeface="Times New Roman" panose="02020603050405020304" pitchFamily="18" charset="0"/>
            </a:endParaRPr>
          </a:p>
        </p:txBody>
      </p:sp>
      <p:sp>
        <p:nvSpPr>
          <p:cNvPr id="3" name="矩形 2"/>
          <p:cNvSpPr/>
          <p:nvPr/>
        </p:nvSpPr>
        <p:spPr>
          <a:xfrm>
            <a:off x="1304764" y="1550970"/>
            <a:ext cx="6534472" cy="738664"/>
          </a:xfrm>
          <a:prstGeom prst="rect">
            <a:avLst/>
          </a:prstGeom>
          <a:ln>
            <a:solidFill>
              <a:schemeClr val="accent6">
                <a:lumMod val="75000"/>
              </a:schemeClr>
            </a:solidFill>
          </a:ln>
        </p:spPr>
        <p:txBody>
          <a:bodyPr wrap="square">
            <a:spAutoFit/>
          </a:bodyPr>
          <a:lstStyle/>
          <a:p>
            <a:pPr algn="just">
              <a:lnSpc>
                <a:spcPct val="150000"/>
              </a:lnSpc>
              <a:spcAft>
                <a:spcPct val="0"/>
              </a:spcAft>
              <a:tabLst>
                <a:tab pos="4800600" algn="l"/>
              </a:tabLst>
            </a:pPr>
            <a:r>
              <a:rPr lang="zh-CN" altLang="zh-CN" sz="1400" b="1" kern="1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14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en-US" altLang="zh-CN" sz="1400" b="1" kern="100" smtClean="0">
                <a:latin typeface="宋体" panose="02010600030101010101" pitchFamily="2" charset="-122"/>
                <a:cs typeface="Times New Roman" panose="02020603050405020304" pitchFamily="18" charset="0"/>
              </a:rPr>
              <a:t>①</a:t>
            </a:r>
            <a:r>
              <a:rPr lang="zh-CN" altLang="zh-CN" sz="1400" b="1" kern="100">
                <a:latin typeface="Times New Roman" panose="02020603050405020304" pitchFamily="18" charset="0"/>
                <a:cs typeface="Times New Roman" panose="02020603050405020304" pitchFamily="18" charset="0"/>
              </a:rPr>
              <a:t>提出话题，指明论证前提；</a:t>
            </a:r>
            <a:r>
              <a:rPr lang="en-US" altLang="zh-CN" sz="1400" b="1" kern="100">
                <a:latin typeface="宋体" panose="02010600030101010101" pitchFamily="2" charset="-122"/>
                <a:cs typeface="Times New Roman" panose="02020603050405020304" pitchFamily="18" charset="0"/>
              </a:rPr>
              <a:t>②</a:t>
            </a:r>
            <a:r>
              <a:rPr lang="zh-CN" altLang="zh-CN" sz="1400" b="1" kern="100">
                <a:latin typeface="Times New Roman" panose="02020603050405020304" pitchFamily="18" charset="0"/>
                <a:cs typeface="Times New Roman" panose="02020603050405020304" pitchFamily="18" charset="0"/>
              </a:rPr>
              <a:t>说明写作背景，强化针对性；</a:t>
            </a:r>
            <a:r>
              <a:rPr lang="en-US" altLang="zh-CN" sz="1400" b="1" kern="100">
                <a:latin typeface="宋体" panose="02010600030101010101" pitchFamily="2" charset="-122"/>
                <a:cs typeface="Times New Roman" panose="02020603050405020304" pitchFamily="18" charset="0"/>
              </a:rPr>
              <a:t>③</a:t>
            </a:r>
            <a:r>
              <a:rPr lang="zh-CN" altLang="zh-CN" sz="1400" b="1" kern="100">
                <a:latin typeface="Times New Roman" panose="02020603050405020304" pitchFamily="18" charset="0"/>
                <a:cs typeface="Times New Roman" panose="02020603050405020304" pitchFamily="18" charset="0"/>
              </a:rPr>
              <a:t>指出写作的目的意义，为下文张本。</a:t>
            </a:r>
            <a:endParaRPr lang="zh-CN" altLang="zh-CN" sz="800" kern="100">
              <a:latin typeface="宋体" panose="02010600030101010101" pitchFamily="2" charset="-122"/>
              <a:cs typeface="Courier New" panose="02070309020205020404" pitchFamily="49" charset="0"/>
            </a:endParaRPr>
          </a:p>
        </p:txBody>
      </p:sp>
      <p:sp>
        <p:nvSpPr>
          <p:cNvPr id="7"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内容小结</a:t>
            </a:r>
            <a:endParaRPr lang="zh-CN" altLang="en-US" sz="3200">
              <a:solidFill>
                <a:schemeClr val="bg1"/>
              </a:solidFill>
            </a:endParaRPr>
          </a:p>
        </p:txBody>
      </p:sp>
      <p:sp>
        <p:nvSpPr>
          <p:cNvPr id="8" name="矩形 7"/>
          <p:cNvSpPr/>
          <p:nvPr/>
        </p:nvSpPr>
        <p:spPr>
          <a:xfrm>
            <a:off x="1403648" y="3277779"/>
            <a:ext cx="6435588" cy="1061829"/>
          </a:xfrm>
          <a:prstGeom prst="rect">
            <a:avLst/>
          </a:prstGeom>
          <a:ln>
            <a:solidFill>
              <a:schemeClr val="accent6">
                <a:lumMod val="75000"/>
              </a:schemeClr>
            </a:solidFill>
          </a:ln>
        </p:spPr>
        <p:txBody>
          <a:bodyPr wrap="square">
            <a:spAutoFit/>
          </a:bodyPr>
          <a:lstStyle/>
          <a:p>
            <a:pPr algn="just">
              <a:lnSpc>
                <a:spcPct val="150000"/>
              </a:lnSpc>
              <a:spcAft>
                <a:spcPct val="0"/>
              </a:spcAft>
              <a:tabLst>
                <a:tab pos="4800600" algn="l"/>
              </a:tabLst>
            </a:pPr>
            <a:r>
              <a:rPr lang="en-US" altLang="zh-CN" sz="1400" b="1" kern="100" smtClean="0">
                <a:latin typeface="Times New Roman" panose="02020603050405020304" pitchFamily="18" charset="0"/>
                <a:cs typeface="Times New Roman" panose="02020603050405020304" pitchFamily="18" charset="0"/>
              </a:rPr>
              <a:t>      </a:t>
            </a:r>
            <a:r>
              <a:rPr lang="zh-CN" altLang="zh-CN" sz="1400" b="1" kern="100" smtClean="0">
                <a:latin typeface="Times New Roman" panose="02020603050405020304" pitchFamily="18" charset="0"/>
                <a:cs typeface="Times New Roman" panose="02020603050405020304" pitchFamily="18" charset="0"/>
              </a:rPr>
              <a:t>《实践是检验真理的唯一标准》</a:t>
            </a:r>
            <a:r>
              <a:rPr lang="zh-CN" altLang="zh-CN" sz="1400" b="1" kern="100">
                <a:latin typeface="Times New Roman" panose="02020603050405020304" pitchFamily="18" charset="0"/>
                <a:cs typeface="Times New Roman" panose="02020603050405020304" pitchFamily="18" charset="0"/>
              </a:rPr>
              <a:t>首先论证了认识检验真理标准的重要性，接着从理论上阐明所论述观点的正确性，再从历史事实、现实表现、长远发展上，论证它的意义及正确性，然后澄清或</a:t>
            </a:r>
            <a:r>
              <a:rPr lang="zh-CN" altLang="zh-CN" sz="1400" b="1" kern="100" smtClean="0">
                <a:latin typeface="Times New Roman" panose="02020603050405020304" pitchFamily="18" charset="0"/>
                <a:cs typeface="Times New Roman" panose="02020603050405020304" pitchFamily="18" charset="0"/>
              </a:rPr>
              <a:t>批驳</a:t>
            </a:r>
            <a:r>
              <a:rPr lang="zh-CN" altLang="en-US" sz="1400" b="1" kern="100" smtClean="0">
                <a:latin typeface="Times New Roman" panose="02020603050405020304" pitchFamily="18" charset="0"/>
                <a:cs typeface="Times New Roman" panose="02020603050405020304" pitchFamily="18" charset="0"/>
              </a:rPr>
              <a:t>。</a:t>
            </a:r>
            <a:endParaRPr lang="zh-CN" altLang="zh-CN" sz="800" kern="100">
              <a:latin typeface="宋体" panose="02010600030101010101" pitchFamily="2" charset="-122"/>
              <a:cs typeface="Courier New" panose="02070309020205020404" pitchFamily="49" charset="0"/>
            </a:endParaRPr>
          </a:p>
        </p:txBody>
      </p:sp>
      <p:sp>
        <p:nvSpPr>
          <p:cNvPr id="9" name="矩形 8"/>
          <p:cNvSpPr/>
          <p:nvPr/>
        </p:nvSpPr>
        <p:spPr>
          <a:xfrm>
            <a:off x="1691680" y="2634146"/>
            <a:ext cx="1956701" cy="415498"/>
          </a:xfrm>
          <a:prstGeom prst="rect">
            <a:avLst/>
          </a:prstGeom>
          <a:solidFill>
            <a:schemeClr val="bg1">
              <a:lumMod val="95000"/>
            </a:schemeClr>
          </a:solidFill>
        </p:spPr>
        <p:txBody>
          <a:bodyPr wrap="square">
            <a:spAutoFit/>
          </a:bodyPr>
          <a:lstStyle/>
          <a:p>
            <a:pPr>
              <a:lnSpc>
                <a:spcPct val="150000"/>
              </a:lnSpc>
              <a:spcAft>
                <a:spcPct val="0"/>
              </a:spcAft>
              <a:tabLst>
                <a:tab pos="4800600" algn="l"/>
              </a:tabLst>
            </a:pPr>
            <a:r>
              <a:rPr lang="en-US" altLang="zh-CN" sz="1400" b="1" kern="100" smtClean="0">
                <a:latin typeface="Times New Roman" panose="02020603050405020304" pitchFamily="18" charset="0"/>
                <a:cs typeface="Times New Roman" panose="02020603050405020304" pitchFamily="18" charset="0"/>
              </a:rPr>
              <a:t>2.</a:t>
            </a:r>
            <a:r>
              <a:rPr lang="zh-CN" altLang="en-US" sz="1400" b="1" kern="100" smtClean="0">
                <a:latin typeface="Times New Roman" panose="02020603050405020304" pitchFamily="18" charset="0"/>
                <a:cs typeface="Times New Roman" panose="02020603050405020304" pitchFamily="18" charset="0"/>
              </a:rPr>
              <a:t>全文的论证逻辑总结</a:t>
            </a:r>
            <a:endParaRPr lang="zh-CN" altLang="zh-CN" sz="800" kern="100">
              <a:latin typeface="宋体" panose="02010600030101010101" pitchFamily="2" charset="-122"/>
              <a:cs typeface="Courier New" panose="02070309020205020404" pitchFamily="49" charset="0"/>
            </a:endParaRPr>
          </a:p>
        </p:txBody>
      </p:sp>
      <p:sp>
        <p:nvSpPr>
          <p:cNvPr id="10" name="矩形 9"/>
          <p:cNvSpPr/>
          <p:nvPr/>
        </p:nvSpPr>
        <p:spPr>
          <a:xfrm>
            <a:off x="5436096" y="861099"/>
            <a:ext cx="947240" cy="374654"/>
          </a:xfrm>
          <a:prstGeom prst="rect">
            <a:avLst/>
          </a:prstGeom>
          <a:solidFill>
            <a:schemeClr val="bg1">
              <a:lumMod val="95000"/>
            </a:schemeClr>
          </a:solidFill>
        </p:spPr>
        <p:txBody>
          <a:bodyPr wrap="square">
            <a:spAutoFit/>
          </a:bodyPr>
          <a:lstStyle/>
          <a:p>
            <a:pPr>
              <a:lnSpc>
                <a:spcPct val="150000"/>
              </a:lnSpc>
              <a:tabLst>
                <a:tab pos="4800600" algn="l"/>
              </a:tabLst>
            </a:pPr>
            <a:r>
              <a:rPr lang="zh-CN" altLang="en-US" sz="1400" b="1" kern="100" smtClean="0">
                <a:solidFill>
                  <a:srgbClr val="FF0000"/>
                </a:solidFill>
                <a:latin typeface="Times New Roman" panose="02020603050405020304" pitchFamily="18" charset="0"/>
                <a:cs typeface="Times New Roman" panose="02020603050405020304" pitchFamily="18" charset="0"/>
              </a:rPr>
              <a:t>提出问题</a:t>
            </a:r>
            <a:endParaRPr lang="zh-CN" altLang="zh-CN" sz="1400" b="1" kern="100">
              <a:solidFill>
                <a:srgbClr val="FF0000"/>
              </a:solidFill>
              <a:latin typeface="Times New Roman" panose="02020603050405020304" pitchFamily="18" charset="0"/>
              <a:cs typeface="Times New Roman" panose="02020603050405020304" pitchFamily="18" charset="0"/>
            </a:endParaRPr>
          </a:p>
        </p:txBody>
      </p:sp>
      <p:sp>
        <p:nvSpPr>
          <p:cNvPr id="11" name="矩形 10"/>
          <p:cNvSpPr/>
          <p:nvPr/>
        </p:nvSpPr>
        <p:spPr>
          <a:xfrm>
            <a:off x="4621442" y="2778561"/>
            <a:ext cx="3240360" cy="415498"/>
          </a:xfrm>
          <a:prstGeom prst="rect">
            <a:avLst/>
          </a:prstGeom>
          <a:solidFill>
            <a:schemeClr val="bg1">
              <a:lumMod val="95000"/>
            </a:schemeClr>
          </a:solidFill>
        </p:spPr>
        <p:txBody>
          <a:bodyPr wrap="square">
            <a:spAutoFit/>
          </a:bodyPr>
          <a:lstStyle/>
          <a:p>
            <a:pPr>
              <a:lnSpc>
                <a:spcPct val="150000"/>
              </a:lnSpc>
              <a:tabLst>
                <a:tab pos="4800600" algn="l"/>
              </a:tabLst>
            </a:pPr>
            <a:r>
              <a:rPr lang="zh-CN" altLang="en-US" sz="1400" b="1" kern="100" smtClean="0">
                <a:solidFill>
                  <a:srgbClr val="FF0000"/>
                </a:solidFill>
                <a:latin typeface="Times New Roman" panose="02020603050405020304" pitchFamily="18" charset="0"/>
                <a:cs typeface="Times New Roman" panose="02020603050405020304" pitchFamily="18" charset="0"/>
              </a:rPr>
              <a:t>前三标题分析问题，第四标题解决问题。</a:t>
            </a:r>
            <a:endParaRPr lang="zh-CN" altLang="zh-CN" sz="1400" b="1" kern="10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写法探究</a:t>
            </a:r>
            <a:endParaRPr lang="zh-CN" altLang="en-US" sz="3200">
              <a:solidFill>
                <a:schemeClr val="bg1"/>
              </a:solidFill>
            </a:endParaRPr>
          </a:p>
        </p:txBody>
      </p:sp>
      <p:sp>
        <p:nvSpPr>
          <p:cNvPr id="5" name="矩形 4"/>
          <p:cNvSpPr/>
          <p:nvPr/>
        </p:nvSpPr>
        <p:spPr>
          <a:xfrm>
            <a:off x="1026443" y="843558"/>
            <a:ext cx="6858000" cy="415498"/>
          </a:xfrm>
          <a:prstGeom prst="rect">
            <a:avLst/>
          </a:prstGeom>
          <a:solidFill>
            <a:schemeClr val="bg1">
              <a:lumMod val="95000"/>
            </a:schemeClr>
          </a:solidFill>
        </p:spPr>
        <p:txBody>
          <a:bodyPr wrap="square">
            <a:spAutoFit/>
          </a:bodyPr>
          <a:lstStyle/>
          <a:p>
            <a:pPr indent="713740" algn="just">
              <a:lnSpc>
                <a:spcPct val="150000"/>
              </a:lnSpc>
              <a:spcAft>
                <a:spcPct val="0"/>
              </a:spcAft>
              <a:tabLst>
                <a:tab pos="4800600" algn="l"/>
              </a:tabLst>
            </a:pPr>
            <a:r>
              <a:rPr lang="en-US" altLang="zh-CN" sz="1400" b="1" kern="100" smtClean="0">
                <a:latin typeface="Times New Roman" panose="02020603050405020304" pitchFamily="18" charset="0"/>
                <a:cs typeface="Courier New" panose="02070309020205020404" pitchFamily="49" charset="0"/>
              </a:rPr>
              <a:t>1.</a:t>
            </a:r>
            <a:r>
              <a:rPr lang="zh-CN" altLang="en-US" sz="1400" b="1" kern="100" smtClean="0">
                <a:latin typeface="Times New Roman" panose="02020603050405020304" pitchFamily="18" charset="0"/>
                <a:cs typeface="Courier New" panose="02070309020205020404" pitchFamily="49" charset="0"/>
              </a:rPr>
              <a:t>这篇文章</a:t>
            </a:r>
            <a:r>
              <a:rPr lang="zh-CN" altLang="en-US" sz="1400" b="1" kern="100">
                <a:latin typeface="Times New Roman" panose="02020603050405020304" pitchFamily="18" charset="0"/>
                <a:cs typeface="Courier New" panose="02070309020205020404" pitchFamily="49" charset="0"/>
              </a:rPr>
              <a:t>在论证上的最大特点是什么？</a:t>
            </a:r>
            <a:endParaRPr lang="zh-CN" altLang="zh-CN" sz="800" kern="100">
              <a:latin typeface="宋体" panose="02010600030101010101" pitchFamily="2" charset="-122"/>
              <a:cs typeface="Courier New" panose="02070309020205020404" pitchFamily="49" charset="0"/>
            </a:endParaRPr>
          </a:p>
        </p:txBody>
      </p:sp>
      <p:sp>
        <p:nvSpPr>
          <p:cNvPr id="6" name="矩形 5"/>
          <p:cNvSpPr/>
          <p:nvPr/>
        </p:nvSpPr>
        <p:spPr>
          <a:xfrm>
            <a:off x="628650" y="2381862"/>
            <a:ext cx="3672333" cy="1708160"/>
          </a:xfrm>
          <a:prstGeom prst="rect">
            <a:avLst/>
          </a:prstGeom>
        </p:spPr>
        <p:txBody>
          <a:bodyPr wrap="square">
            <a:spAutoFit/>
          </a:bodyPr>
          <a:lstStyle/>
          <a:p>
            <a:pPr indent="266700" algn="just">
              <a:lnSpc>
                <a:spcPct val="150000"/>
              </a:lnSpc>
              <a:spcAft>
                <a:spcPct val="0"/>
              </a:spcAft>
            </a:pPr>
            <a:r>
              <a:rPr lang="en-US" altLang="zh-CN" sz="1400" kern="100" smtClean="0">
                <a:latin typeface="黑体" panose="02010609060101010101" pitchFamily="49" charset="-122"/>
                <a:ea typeface="黑体" panose="02010609060101010101" pitchFamily="49" charset="-122"/>
              </a:rPr>
              <a:t> </a:t>
            </a:r>
            <a:r>
              <a:rPr lang="zh-CN" altLang="zh-CN" sz="1400" kern="100" smtClean="0">
                <a:latin typeface="黑体" panose="02010609060101010101" pitchFamily="49" charset="-122"/>
                <a:ea typeface="黑体" panose="02010609060101010101" pitchFamily="49" charset="-122"/>
              </a:rPr>
              <a:t>文章</a:t>
            </a:r>
            <a:r>
              <a:rPr lang="zh-CN" altLang="zh-CN" sz="1400" kern="100">
                <a:latin typeface="黑体" panose="02010609060101010101" pitchFamily="49" charset="-122"/>
                <a:ea typeface="黑体" panose="02010609060101010101" pitchFamily="49" charset="-122"/>
              </a:rPr>
              <a:t>首先确立了中心论点“实践是检验真理的唯一标准”，然后从马克思主义的基本原则、革命导师树立了光辉榜样等方面展开论述，引用论证和举例论证相结合，富有说服力。这是立论</a:t>
            </a:r>
            <a:r>
              <a:rPr lang="zh-CN" altLang="zh-CN" sz="1400" kern="100" smtClean="0">
                <a:latin typeface="黑体" panose="02010609060101010101" pitchFamily="49" charset="-122"/>
                <a:ea typeface="黑体" panose="02010609060101010101" pitchFamily="49" charset="-122"/>
              </a:rPr>
              <a:t>。</a:t>
            </a:r>
            <a:endParaRPr lang="zh-CN" altLang="zh-CN" sz="1400" kern="100">
              <a:latin typeface="黑体" panose="02010609060101010101" pitchFamily="49" charset="-122"/>
              <a:ea typeface="黑体" panose="02010609060101010101" pitchFamily="49" charset="-122"/>
            </a:endParaRPr>
          </a:p>
        </p:txBody>
      </p:sp>
      <p:sp>
        <p:nvSpPr>
          <p:cNvPr id="7" name="矩形 6"/>
          <p:cNvSpPr/>
          <p:nvPr/>
        </p:nvSpPr>
        <p:spPr>
          <a:xfrm>
            <a:off x="4716016" y="2388731"/>
            <a:ext cx="4104456" cy="2031325"/>
          </a:xfrm>
          <a:prstGeom prst="rect">
            <a:avLst/>
          </a:prstGeom>
        </p:spPr>
        <p:txBody>
          <a:bodyPr wrap="square">
            <a:spAutoFit/>
          </a:bodyPr>
          <a:lstStyle/>
          <a:p>
            <a:pPr indent="266700" algn="just">
              <a:lnSpc>
                <a:spcPct val="150000"/>
              </a:lnSpc>
            </a:pPr>
            <a:r>
              <a:rPr lang="zh-CN" altLang="zh-CN" sz="1400" kern="100" smtClean="0">
                <a:latin typeface="黑体" panose="02010609060101010101" pitchFamily="49" charset="-122"/>
                <a:ea typeface="黑体" panose="02010609060101010101" pitchFamily="49" charset="-122"/>
              </a:rPr>
              <a:t>在</a:t>
            </a:r>
            <a:r>
              <a:rPr lang="zh-CN" altLang="en-US" sz="1400" kern="100" smtClean="0">
                <a:latin typeface="黑体" panose="02010609060101010101" pitchFamily="49" charset="-122"/>
                <a:ea typeface="黑体" panose="02010609060101010101" pitchFamily="49" charset="-122"/>
              </a:rPr>
              <a:t>此</a:t>
            </a:r>
            <a:r>
              <a:rPr lang="zh-CN" altLang="zh-CN" sz="1400" kern="100" smtClean="0">
                <a:latin typeface="黑体" panose="02010609060101010101" pitchFamily="49" charset="-122"/>
                <a:ea typeface="黑体" panose="02010609060101010101" pitchFamily="49" charset="-122"/>
              </a:rPr>
              <a:t>过程</a:t>
            </a:r>
            <a:r>
              <a:rPr lang="zh-CN" altLang="zh-CN" sz="1400" kern="100">
                <a:latin typeface="黑体" panose="02010609060101010101" pitchFamily="49" charset="-122"/>
                <a:ea typeface="黑体" panose="02010609060101010101" pitchFamily="49" charset="-122"/>
              </a:rPr>
              <a:t>中，又多处和驳论相结合</a:t>
            </a:r>
            <a:r>
              <a:rPr lang="zh-CN" altLang="zh-CN" sz="1400" kern="100" smtClean="0">
                <a:latin typeface="黑体" panose="02010609060101010101" pitchFamily="49" charset="-122"/>
                <a:ea typeface="黑体" panose="02010609060101010101" pitchFamily="49" charset="-122"/>
              </a:rPr>
              <a:t>。</a:t>
            </a:r>
            <a:endParaRPr lang="en-US" altLang="zh-CN" sz="1400" kern="100" smtClean="0">
              <a:latin typeface="黑体" panose="02010609060101010101" pitchFamily="49" charset="-122"/>
              <a:ea typeface="黑体" panose="02010609060101010101" pitchFamily="49" charset="-122"/>
            </a:endParaRPr>
          </a:p>
          <a:p>
            <a:pPr indent="266700" algn="just">
              <a:lnSpc>
                <a:spcPct val="150000"/>
              </a:lnSpc>
            </a:pPr>
            <a:r>
              <a:rPr lang="zh-CN" altLang="zh-CN" sz="1400" kern="100" smtClean="0">
                <a:latin typeface="黑体" panose="02010609060101010101" pitchFamily="49" charset="-122"/>
                <a:ea typeface="黑体" panose="02010609060101010101" pitchFamily="49" charset="-122"/>
              </a:rPr>
              <a:t>如</a:t>
            </a:r>
            <a:r>
              <a:rPr lang="zh-CN" altLang="zh-CN" sz="1400" kern="100">
                <a:latin typeface="黑体" panose="02010609060101010101" pitchFamily="49" charset="-122"/>
                <a:ea typeface="黑体" panose="02010609060101010101" pitchFamily="49" charset="-122"/>
              </a:rPr>
              <a:t>反驳“有的同志担心，坚持实践是检验真理的唯一标准，会削弱理论的意义”的</a:t>
            </a:r>
            <a:r>
              <a:rPr lang="zh-CN" altLang="zh-CN" sz="1400" kern="100" smtClean="0">
                <a:latin typeface="黑体" panose="02010609060101010101" pitchFamily="49" charset="-122"/>
                <a:ea typeface="黑体" panose="02010609060101010101" pitchFamily="49" charset="-122"/>
              </a:rPr>
              <a:t>观点</a:t>
            </a:r>
            <a:r>
              <a:rPr lang="zh-CN" altLang="en-US" sz="1400" kern="100" smtClean="0">
                <a:latin typeface="黑体" panose="02010609060101010101" pitchFamily="49" charset="-122"/>
                <a:ea typeface="黑体" panose="02010609060101010101" pitchFamily="49" charset="-122"/>
              </a:rPr>
              <a:t>；</a:t>
            </a:r>
            <a:endParaRPr lang="en-US" altLang="zh-CN" sz="1400" kern="100" smtClean="0">
              <a:latin typeface="黑体" panose="02010609060101010101" pitchFamily="49" charset="-122"/>
              <a:ea typeface="黑体" panose="02010609060101010101" pitchFamily="49" charset="-122"/>
            </a:endParaRPr>
          </a:p>
          <a:p>
            <a:pPr indent="266700" algn="just">
              <a:lnSpc>
                <a:spcPct val="150000"/>
              </a:lnSpc>
            </a:pPr>
            <a:r>
              <a:rPr lang="zh-CN" altLang="zh-CN" sz="1400" kern="100" smtClean="0">
                <a:latin typeface="黑体" panose="02010609060101010101" pitchFamily="49" charset="-122"/>
                <a:ea typeface="黑体" panose="02010609060101010101" pitchFamily="49" charset="-122"/>
              </a:rPr>
              <a:t>批驳</a:t>
            </a:r>
            <a:r>
              <a:rPr lang="zh-CN" altLang="zh-CN" sz="1400" kern="100">
                <a:latin typeface="黑体" panose="02010609060101010101" pitchFamily="49" charset="-122"/>
                <a:ea typeface="黑体" panose="02010609060101010101" pitchFamily="49" charset="-122"/>
              </a:rPr>
              <a:t>“四人帮”炮制的种种歪理</a:t>
            </a:r>
            <a:r>
              <a:rPr lang="zh-CN" altLang="zh-CN" sz="1400" kern="100" smtClean="0">
                <a:latin typeface="黑体" panose="02010609060101010101" pitchFamily="49" charset="-122"/>
                <a:ea typeface="黑体" panose="02010609060101010101" pitchFamily="49" charset="-122"/>
              </a:rPr>
              <a:t>邪说</a:t>
            </a:r>
            <a:r>
              <a:rPr lang="zh-CN" altLang="en-US" sz="1400" kern="100" smtClean="0">
                <a:latin typeface="黑体" panose="02010609060101010101" pitchFamily="49" charset="-122"/>
                <a:ea typeface="黑体" panose="02010609060101010101" pitchFamily="49" charset="-122"/>
              </a:rPr>
              <a:t>；</a:t>
            </a:r>
            <a:endParaRPr lang="en-US" altLang="zh-CN" sz="1400" kern="100" smtClean="0">
              <a:latin typeface="黑体" panose="02010609060101010101" pitchFamily="49" charset="-122"/>
              <a:ea typeface="黑体" panose="02010609060101010101" pitchFamily="49" charset="-122"/>
            </a:endParaRPr>
          </a:p>
          <a:p>
            <a:pPr indent="266700" algn="just">
              <a:lnSpc>
                <a:spcPct val="150000"/>
              </a:lnSpc>
            </a:pPr>
            <a:r>
              <a:rPr lang="zh-CN" altLang="zh-CN" sz="1400" kern="100" smtClean="0">
                <a:latin typeface="黑体" panose="02010609060101010101" pitchFamily="49" charset="-122"/>
                <a:ea typeface="黑体" panose="02010609060101010101" pitchFamily="49" charset="-122"/>
              </a:rPr>
              <a:t>批驳</a:t>
            </a:r>
            <a:r>
              <a:rPr lang="zh-CN" altLang="zh-CN" sz="1400" kern="100">
                <a:latin typeface="黑体" panose="02010609060101010101" pitchFamily="49" charset="-122"/>
                <a:ea typeface="黑体" panose="02010609060101010101" pitchFamily="49" charset="-122"/>
              </a:rPr>
              <a:t>有的同志的担心等，这样使文章的针对性更强，批判更有利。</a:t>
            </a:r>
          </a:p>
        </p:txBody>
      </p:sp>
      <p:sp>
        <p:nvSpPr>
          <p:cNvPr id="8" name="文本框 7"/>
          <p:cNvSpPr txBox="1"/>
          <p:nvPr/>
        </p:nvSpPr>
        <p:spPr>
          <a:xfrm>
            <a:off x="1979712" y="1846733"/>
            <a:ext cx="864096" cy="400110"/>
          </a:xfrm>
          <a:prstGeom prst="rect">
            <a:avLst/>
          </a:prstGeom>
          <a:noFill/>
        </p:spPr>
        <p:txBody>
          <a:bodyPr wrap="square" rtlCol="0">
            <a:spAutoFit/>
          </a:bodyPr>
          <a:lstStyle/>
          <a:p>
            <a:r>
              <a:rPr lang="zh-CN" altLang="en-US" sz="2000" smtClean="0">
                <a:solidFill>
                  <a:srgbClr val="FF0000"/>
                </a:solidFill>
                <a:latin typeface="黑体" panose="02010609060101010101" pitchFamily="49" charset="-122"/>
                <a:ea typeface="黑体" panose="02010609060101010101" pitchFamily="49" charset="-122"/>
              </a:rPr>
              <a:t>立 论</a:t>
            </a:r>
            <a:endParaRPr lang="zh-CN" altLang="en-US" sz="2000">
              <a:solidFill>
                <a:srgbClr val="FF0000"/>
              </a:solidFill>
              <a:latin typeface="黑体" panose="02010609060101010101" pitchFamily="49" charset="-122"/>
              <a:ea typeface="黑体" panose="02010609060101010101" pitchFamily="49" charset="-122"/>
            </a:endParaRPr>
          </a:p>
        </p:txBody>
      </p:sp>
      <p:sp>
        <p:nvSpPr>
          <p:cNvPr id="9" name="文本框 8"/>
          <p:cNvSpPr txBox="1"/>
          <p:nvPr/>
        </p:nvSpPr>
        <p:spPr>
          <a:xfrm>
            <a:off x="6156176" y="1887151"/>
            <a:ext cx="864096" cy="400110"/>
          </a:xfrm>
          <a:prstGeom prst="rect">
            <a:avLst/>
          </a:prstGeom>
          <a:noFill/>
        </p:spPr>
        <p:txBody>
          <a:bodyPr wrap="square" rtlCol="0">
            <a:spAutoFit/>
          </a:bodyPr>
          <a:lstStyle/>
          <a:p>
            <a:r>
              <a:rPr lang="zh-CN" altLang="en-US" sz="2000" smtClean="0">
                <a:solidFill>
                  <a:srgbClr val="FF0000"/>
                </a:solidFill>
                <a:latin typeface="黑体" panose="02010609060101010101" pitchFamily="49" charset="-122"/>
                <a:ea typeface="黑体" panose="02010609060101010101" pitchFamily="49" charset="-122"/>
              </a:rPr>
              <a:t>驳 论</a:t>
            </a:r>
            <a:endParaRPr lang="zh-CN" altLang="en-US" sz="2000">
              <a:solidFill>
                <a:srgbClr val="FF0000"/>
              </a:solidFill>
              <a:latin typeface="黑体" panose="02010609060101010101" pitchFamily="49" charset="-122"/>
              <a:ea typeface="黑体" panose="02010609060101010101" pitchFamily="49" charset="-122"/>
            </a:endParaRPr>
          </a:p>
        </p:txBody>
      </p:sp>
      <p:sp>
        <p:nvSpPr>
          <p:cNvPr id="10" name="文本框 9"/>
          <p:cNvSpPr txBox="1"/>
          <p:nvPr/>
        </p:nvSpPr>
        <p:spPr>
          <a:xfrm>
            <a:off x="3928182" y="4521526"/>
            <a:ext cx="1147874" cy="369332"/>
          </a:xfrm>
          <a:prstGeom prst="rect">
            <a:avLst/>
          </a:prstGeom>
          <a:solidFill>
            <a:schemeClr val="bg1">
              <a:lumMod val="95000"/>
            </a:schemeClr>
          </a:solidFill>
        </p:spPr>
        <p:txBody>
          <a:bodyPr wrap="square" rtlCol="0">
            <a:spAutoFit/>
          </a:bodyPr>
          <a:lstStyle/>
          <a:p>
            <a:r>
              <a:rPr lang="zh-CN" altLang="en-US" sz="1800" smtClean="0">
                <a:solidFill>
                  <a:srgbClr val="FF0000"/>
                </a:solidFill>
                <a:latin typeface="黑体" panose="02010609060101010101" pitchFamily="49" charset="-122"/>
                <a:ea typeface="黑体" panose="02010609060101010101" pitchFamily="49" charset="-122"/>
              </a:rPr>
              <a:t>立驳结合</a:t>
            </a:r>
            <a:endParaRPr lang="zh-CN" altLang="en-US" sz="18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968" y="1361949"/>
            <a:ext cx="3404648" cy="1668591"/>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5284" y="1351488"/>
            <a:ext cx="2963542" cy="1668591"/>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077" y="1361948"/>
            <a:ext cx="2479648" cy="1668591"/>
          </a:xfrm>
          <a:prstGeom prst="rect">
            <a:avLst/>
          </a:prstGeom>
        </p:spPr>
      </p:pic>
      <p:sp>
        <p:nvSpPr>
          <p:cNvPr id="2" name="矩形 1"/>
          <p:cNvSpPr/>
          <p:nvPr/>
        </p:nvSpPr>
        <p:spPr>
          <a:xfrm>
            <a:off x="417767" y="1644410"/>
            <a:ext cx="1975983" cy="1061829"/>
          </a:xfrm>
          <a:prstGeom prst="rect">
            <a:avLst/>
          </a:prstGeom>
        </p:spPr>
        <p:txBody>
          <a:bodyPr wrap="square">
            <a:spAutoFit/>
          </a:bodyPr>
          <a:lstStyle/>
          <a:p>
            <a:pPr algn="just">
              <a:lnSpc>
                <a:spcPct val="150000"/>
              </a:lnSpc>
              <a:spcAft>
                <a:spcPct val="0"/>
              </a:spcAft>
              <a:tabLst>
                <a:tab pos="4800600" algn="l"/>
              </a:tabLst>
            </a:pPr>
            <a:r>
              <a:rPr lang="en-US" altLang="zh-CN" sz="1400" b="1" kern="100" smtClean="0">
                <a:latin typeface="Times New Roman" panose="02020603050405020304" pitchFamily="18" charset="0"/>
                <a:cs typeface="Courier New" panose="02070309020205020404" pitchFamily="49" charset="0"/>
              </a:rPr>
              <a:t>(</a:t>
            </a:r>
            <a:r>
              <a:rPr lang="en-US" altLang="zh-CN" sz="1400" b="1" kern="100">
                <a:latin typeface="Times New Roman" panose="02020603050405020304" pitchFamily="18" charset="0"/>
                <a:cs typeface="Courier New" panose="02070309020205020404" pitchFamily="49" charset="0"/>
              </a:rPr>
              <a:t>1)</a:t>
            </a:r>
            <a:r>
              <a:rPr lang="zh-CN" altLang="zh-CN" sz="1400" b="1" kern="100">
                <a:solidFill>
                  <a:srgbClr val="FF0000"/>
                </a:solidFill>
                <a:latin typeface="Times New Roman" panose="02020603050405020304" pitchFamily="18" charset="0"/>
                <a:cs typeface="Times New Roman" panose="02020603050405020304" pitchFamily="18" charset="0"/>
              </a:rPr>
              <a:t>直接反驳</a:t>
            </a:r>
            <a:r>
              <a:rPr lang="zh-CN" altLang="zh-CN" sz="1400" b="1" kern="100">
                <a:latin typeface="Times New Roman" panose="02020603050405020304" pitchFamily="18" charset="0"/>
                <a:cs typeface="Times New Roman" panose="02020603050405020304" pitchFamily="18" charset="0"/>
              </a:rPr>
              <a:t>，即运用论据或推理，直接证明敌论点是错误的方法</a:t>
            </a:r>
            <a:r>
              <a:rPr lang="zh-CN" altLang="zh-CN" sz="1400" b="1" kern="100" smtClean="0">
                <a:latin typeface="Times New Roman" panose="02020603050405020304" pitchFamily="18" charset="0"/>
                <a:cs typeface="Times New Roman" panose="02020603050405020304" pitchFamily="18" charset="0"/>
              </a:rPr>
              <a:t>。</a:t>
            </a:r>
            <a:endParaRPr lang="zh-CN" altLang="zh-CN" sz="800" kern="100">
              <a:latin typeface="宋体" panose="02010600030101010101" pitchFamily="2" charset="-122"/>
              <a:cs typeface="Courier New" panose="02070309020205020404" pitchFamily="49" charset="0"/>
            </a:endParaRPr>
          </a:p>
        </p:txBody>
      </p:sp>
      <p:sp>
        <p:nvSpPr>
          <p:cNvPr id="5" name="矩形 4"/>
          <p:cNvSpPr/>
          <p:nvPr/>
        </p:nvSpPr>
        <p:spPr>
          <a:xfrm>
            <a:off x="539552" y="622220"/>
            <a:ext cx="7992888" cy="830997"/>
          </a:xfrm>
          <a:prstGeom prst="rect">
            <a:avLst/>
          </a:prstGeom>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     驳论</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是指通过揭露和驳斥错误的、反动的论点来确立自己的论点，驳论的作用在于“破”，即辨别是非，驳斥错误的观点，同时树立正确的观点</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常用</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的驳论方法</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有</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6" name="矩形 5"/>
          <p:cNvSpPr/>
          <p:nvPr/>
        </p:nvSpPr>
        <p:spPr>
          <a:xfrm>
            <a:off x="2747276" y="1503746"/>
            <a:ext cx="2847843" cy="1384995"/>
          </a:xfrm>
          <a:prstGeom prst="rect">
            <a:avLst/>
          </a:prstGeom>
        </p:spPr>
        <p:txBody>
          <a:bodyPr wrap="square">
            <a:spAutoFit/>
          </a:bodyPr>
          <a:lstStyle/>
          <a:p>
            <a:pPr algn="just">
              <a:lnSpc>
                <a:spcPct val="150000"/>
              </a:lnSpc>
              <a:spcAft>
                <a:spcPct val="0"/>
              </a:spcAft>
              <a:tabLst>
                <a:tab pos="4800600" algn="l"/>
              </a:tabLst>
            </a:pPr>
            <a:r>
              <a:rPr lang="en-US" altLang="zh-CN" sz="1400" b="1" kern="100" smtClean="0">
                <a:latin typeface="Times New Roman" panose="02020603050405020304" pitchFamily="18" charset="0"/>
                <a:cs typeface="Courier New" panose="02070309020205020404" pitchFamily="49" charset="0"/>
              </a:rPr>
              <a:t>        (</a:t>
            </a:r>
            <a:r>
              <a:rPr lang="en-US" altLang="zh-CN" sz="1400" b="1" kern="100">
                <a:latin typeface="Times New Roman" panose="02020603050405020304" pitchFamily="18" charset="0"/>
                <a:cs typeface="Courier New" panose="02070309020205020404" pitchFamily="49" charset="0"/>
              </a:rPr>
              <a:t>2)</a:t>
            </a:r>
            <a:r>
              <a:rPr lang="zh-CN" altLang="zh-CN" sz="1400" b="1" kern="100">
                <a:solidFill>
                  <a:srgbClr val="FF0000"/>
                </a:solidFill>
                <a:latin typeface="Times New Roman" panose="02020603050405020304" pitchFamily="18" charset="0"/>
                <a:cs typeface="Times New Roman" panose="02020603050405020304" pitchFamily="18" charset="0"/>
              </a:rPr>
              <a:t>反证法</a:t>
            </a:r>
            <a:r>
              <a:rPr lang="zh-CN" altLang="zh-CN" sz="1400" b="1" kern="100">
                <a:latin typeface="Times New Roman" panose="02020603050405020304" pitchFamily="18" charset="0"/>
                <a:cs typeface="Times New Roman" panose="02020603050405020304" pitchFamily="18" charset="0"/>
              </a:rPr>
              <a:t>，为了证明对方的论点是错误的，可以先证明与其相矛盾的另一论点是正确的，这就是所谓反证法</a:t>
            </a:r>
            <a:r>
              <a:rPr lang="zh-CN" altLang="zh-CN" sz="1400" b="1" kern="100" smtClean="0">
                <a:latin typeface="Times New Roman" panose="02020603050405020304" pitchFamily="18" charset="0"/>
                <a:cs typeface="Times New Roman" panose="02020603050405020304" pitchFamily="18" charset="0"/>
              </a:rPr>
              <a:t>。</a:t>
            </a:r>
            <a:endParaRPr lang="zh-CN" altLang="zh-CN" sz="800" kern="100">
              <a:latin typeface="宋体" panose="02010600030101010101" pitchFamily="2" charset="-122"/>
              <a:cs typeface="Courier New" panose="02070309020205020404" pitchFamily="49" charset="0"/>
            </a:endParaRPr>
          </a:p>
        </p:txBody>
      </p:sp>
      <p:sp>
        <p:nvSpPr>
          <p:cNvPr id="7" name="矩形 6"/>
          <p:cNvSpPr/>
          <p:nvPr/>
        </p:nvSpPr>
        <p:spPr>
          <a:xfrm>
            <a:off x="5727669" y="1503746"/>
            <a:ext cx="3255245" cy="1384995"/>
          </a:xfrm>
          <a:prstGeom prst="rect">
            <a:avLst/>
          </a:prstGeom>
        </p:spPr>
        <p:txBody>
          <a:bodyPr wrap="square">
            <a:spAutoFit/>
          </a:bodyPr>
          <a:lstStyle/>
          <a:p>
            <a:pPr algn="just">
              <a:lnSpc>
                <a:spcPct val="150000"/>
              </a:lnSpc>
              <a:spcAft>
                <a:spcPct val="0"/>
              </a:spcAft>
              <a:tabLst>
                <a:tab pos="4800600" algn="l"/>
              </a:tabLst>
            </a:pPr>
            <a:r>
              <a:rPr lang="en-US" altLang="zh-CN" sz="1400" b="1" kern="100" smtClean="0">
                <a:latin typeface="Times New Roman" panose="02020603050405020304" pitchFamily="18" charset="0"/>
                <a:cs typeface="Courier New" panose="02070309020205020404" pitchFamily="49" charset="0"/>
              </a:rPr>
              <a:t>         (</a:t>
            </a:r>
            <a:r>
              <a:rPr lang="en-US" altLang="zh-CN" sz="1400" b="1" kern="100">
                <a:latin typeface="Times New Roman" panose="02020603050405020304" pitchFamily="18" charset="0"/>
                <a:cs typeface="Courier New" panose="02070309020205020404" pitchFamily="49" charset="0"/>
              </a:rPr>
              <a:t>3)</a:t>
            </a:r>
            <a:r>
              <a:rPr lang="zh-CN" altLang="zh-CN" sz="1400" b="1" kern="100">
                <a:solidFill>
                  <a:srgbClr val="FF0000"/>
                </a:solidFill>
                <a:latin typeface="Times New Roman" panose="02020603050405020304" pitchFamily="18" charset="0"/>
                <a:cs typeface="Times New Roman" panose="02020603050405020304" pitchFamily="18" charset="0"/>
              </a:rPr>
              <a:t>归谬法</a:t>
            </a:r>
            <a:r>
              <a:rPr lang="zh-CN" altLang="zh-CN" sz="1400" b="1" kern="100">
                <a:latin typeface="Times New Roman" panose="02020603050405020304" pitchFamily="18" charset="0"/>
                <a:cs typeface="Times New Roman" panose="02020603050405020304" pitchFamily="18" charset="0"/>
              </a:rPr>
              <a:t>，先假定对方的论点是对的，然后以它为前提，推导出一个明显荒谬的结论，从而证明对方论点是错误的</a:t>
            </a:r>
            <a:r>
              <a:rPr lang="zh-CN" altLang="zh-CN" sz="1400" b="1" kern="100" smtClean="0">
                <a:latin typeface="Times New Roman" panose="02020603050405020304" pitchFamily="18" charset="0"/>
                <a:cs typeface="Times New Roman" panose="02020603050405020304" pitchFamily="18" charset="0"/>
              </a:rPr>
              <a:t>。</a:t>
            </a:r>
            <a:endParaRPr lang="zh-CN" altLang="zh-CN" sz="800" kern="100">
              <a:latin typeface="宋体" panose="02010600030101010101" pitchFamily="2" charset="-122"/>
              <a:cs typeface="Courier New" panose="02070309020205020404" pitchFamily="49" charset="0"/>
            </a:endParaRPr>
          </a:p>
        </p:txBody>
      </p:sp>
      <p:sp>
        <p:nvSpPr>
          <p:cNvPr id="8" name="矩形 7"/>
          <p:cNvSpPr/>
          <p:nvPr/>
        </p:nvSpPr>
        <p:spPr>
          <a:xfrm>
            <a:off x="5703528" y="2988697"/>
            <a:ext cx="3255245" cy="2031325"/>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en-US" altLang="zh-CN" sz="14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1400" b="1" kern="100" smtClean="0">
                <a:latin typeface="楷体" panose="02010609060101010101" pitchFamily="49" charset="-122"/>
                <a:ea typeface="楷体" panose="02010609060101010101" pitchFamily="49" charset="-122"/>
                <a:cs typeface="Times New Roman" panose="02020603050405020304" pitchFamily="18" charset="0"/>
              </a:rPr>
              <a:t>如果按那些政治</a:t>
            </a:r>
            <a:r>
              <a:rPr lang="en-US" altLang="zh-CN" sz="1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1400" b="1" kern="100" smtClean="0">
                <a:latin typeface="楷体" panose="02010609060101010101" pitchFamily="49" charset="-122"/>
                <a:ea typeface="楷体" panose="02010609060101010101" pitchFamily="49" charset="-122"/>
                <a:cs typeface="Times New Roman" panose="02020603050405020304" pitchFamily="18" charset="0"/>
              </a:rPr>
              <a:t>精英</a:t>
            </a:r>
            <a:r>
              <a:rPr lang="en-US" altLang="zh-CN" sz="1400" b="1" kern="100" smtClean="0">
                <a:latin typeface="楷体" panose="02010609060101010101" pitchFamily="49" charset="-122"/>
                <a:ea typeface="楷体" panose="02010609060101010101" pitchFamily="49" charset="-122"/>
                <a:cs typeface="Times New Roman" panose="02020603050405020304" pitchFamily="18" charset="0"/>
              </a:rPr>
              <a:t>”</a:t>
            </a:r>
            <a:r>
              <a:rPr lang="zh-CN" altLang="zh-CN" sz="1400" b="1" kern="100" smtClean="0">
                <a:latin typeface="楷体" panose="02010609060101010101" pitchFamily="49" charset="-122"/>
                <a:ea typeface="楷体" panose="02010609060101010101" pitchFamily="49" charset="-122"/>
                <a:cs typeface="Times New Roman" panose="02020603050405020304" pitchFamily="18" charset="0"/>
              </a:rPr>
              <a:t>们所述的理论来分析，只会产生这样一个现实：即凡是走上资本主义私有化道路的国家，全部或至少大都比社会主义经济发展得快。但可惜的是，这种现实还不存在，这种材料在现实的世界上还没有。</a:t>
            </a:r>
            <a:endParaRPr lang="zh-CN" altLang="zh-CN" sz="800" kern="100">
              <a:latin typeface="楷体" panose="02010609060101010101" pitchFamily="49" charset="-122"/>
              <a:ea typeface="楷体" panose="02010609060101010101" pitchFamily="49" charset="-122"/>
              <a:cs typeface="Courier New" panose="02070309020205020404" pitchFamily="49" charset="0"/>
            </a:endParaRPr>
          </a:p>
        </p:txBody>
      </p:sp>
      <p:sp>
        <p:nvSpPr>
          <p:cNvPr id="9" name="矩形 8"/>
          <p:cNvSpPr/>
          <p:nvPr/>
        </p:nvSpPr>
        <p:spPr>
          <a:xfrm>
            <a:off x="2304415" y="2973958"/>
            <a:ext cx="3311202" cy="2031325"/>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en-US" altLang="zh-CN" sz="14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1400" b="1" kern="100" smtClean="0">
                <a:latin typeface="楷体" panose="02010609060101010101" pitchFamily="49" charset="-122"/>
                <a:ea typeface="楷体" panose="02010609060101010101" pitchFamily="49" charset="-122"/>
                <a:cs typeface="Times New Roman" panose="02020603050405020304" pitchFamily="18" charset="0"/>
              </a:rPr>
              <a:t>鲁迅</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的《中国人失掉自信力了吗》一文，为了驳斥</a:t>
            </a:r>
            <a:r>
              <a:rPr lang="en-US" altLang="zh-CN" sz="1400" b="1" kern="100">
                <a:latin typeface="楷体" panose="02010609060101010101" pitchFamily="49" charset="-122"/>
                <a:ea typeface="楷体" panose="02010609060101010101" pitchFamily="49" charset="-122"/>
                <a:cs typeface="Times New Roman" panose="02020603050405020304" pitchFamily="18" charset="0"/>
              </a:rPr>
              <a:t>“</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中国人失掉自信力了”这一错误论点，就提出“我们有并不失掉自信力的中国人在”这个正面论点，然后运用古往今来的事实，证明这一论点的正确性，从而驳倒了反面论点。</a:t>
            </a:r>
            <a:endParaRPr lang="zh-CN" altLang="zh-CN" sz="800" kern="100">
              <a:latin typeface="楷体" panose="02010609060101010101" pitchFamily="49" charset="-122"/>
              <a:ea typeface="楷体" panose="02010609060101010101" pitchFamily="49" charset="-122"/>
              <a:cs typeface="Courier New" panose="02070309020205020404" pitchFamily="49" charset="0"/>
            </a:endParaRPr>
          </a:p>
        </p:txBody>
      </p:sp>
      <p:sp>
        <p:nvSpPr>
          <p:cNvPr id="13"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写法探究</a:t>
            </a:r>
            <a:endParaRPr lang="zh-CN" altLang="en-US" sz="3200">
              <a:solidFill>
                <a:schemeClr val="bg1"/>
              </a:solidFill>
            </a:endParaRPr>
          </a:p>
        </p:txBody>
      </p:sp>
      <p:sp>
        <p:nvSpPr>
          <p:cNvPr id="4" name="下箭头 3"/>
          <p:cNvSpPr/>
          <p:nvPr/>
        </p:nvSpPr>
        <p:spPr>
          <a:xfrm>
            <a:off x="4171197" y="2534500"/>
            <a:ext cx="541852" cy="485579"/>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solidFill>
                  <a:srgbClr val="FF0000"/>
                </a:solidFill>
                <a:latin typeface="黑体" panose="02010609060101010101" pitchFamily="49" charset="-122"/>
                <a:ea typeface="黑体" panose="02010609060101010101" pitchFamily="49" charset="-122"/>
              </a:rPr>
              <a:t>用例</a:t>
            </a:r>
            <a:endParaRPr lang="zh-CN" altLang="en-US" b="1">
              <a:solidFill>
                <a:srgbClr val="FF0000"/>
              </a:solidFill>
              <a:latin typeface="黑体" panose="02010609060101010101" pitchFamily="49" charset="-122"/>
              <a:ea typeface="黑体" panose="02010609060101010101" pitchFamily="49" charset="-122"/>
            </a:endParaRPr>
          </a:p>
        </p:txBody>
      </p:sp>
      <p:sp>
        <p:nvSpPr>
          <p:cNvPr id="14" name="下箭头 13"/>
          <p:cNvSpPr/>
          <p:nvPr/>
        </p:nvSpPr>
        <p:spPr>
          <a:xfrm>
            <a:off x="7154651" y="2581014"/>
            <a:ext cx="541852" cy="485579"/>
          </a:xfrm>
          <a:prstGeom prst="down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smtClean="0">
                <a:solidFill>
                  <a:srgbClr val="FF0000"/>
                </a:solidFill>
                <a:latin typeface="黑体" panose="02010609060101010101" pitchFamily="49" charset="-122"/>
                <a:ea typeface="黑体" panose="02010609060101010101" pitchFamily="49" charset="-122"/>
              </a:rPr>
              <a:t>用例</a:t>
            </a:r>
            <a:endParaRPr lang="zh-CN" altLang="en-US" b="1">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情景导入</a:t>
            </a:r>
          </a:p>
        </p:txBody>
      </p:sp>
      <p:sp>
        <p:nvSpPr>
          <p:cNvPr id="2" name="文本框 1"/>
          <p:cNvSpPr txBox="1"/>
          <p:nvPr/>
        </p:nvSpPr>
        <p:spPr>
          <a:xfrm>
            <a:off x="3056427" y="2268216"/>
            <a:ext cx="2016224" cy="943528"/>
          </a:xfrm>
          <a:prstGeom prst="rect">
            <a:avLst/>
          </a:prstGeom>
          <a:noFill/>
        </p:spPr>
        <p:txBody>
          <a:bodyPr wrap="square" rtlCol="0">
            <a:spAutoFit/>
          </a:bodyPr>
          <a:lstStyle/>
          <a:p>
            <a:pPr>
              <a:lnSpc>
                <a:spcPct val="150000"/>
              </a:lnSpc>
            </a:pPr>
            <a:r>
              <a:rPr lang="zh-CN" altLang="en-US" sz="2000" smtClean="0">
                <a:solidFill>
                  <a:srgbClr val="FF0000"/>
                </a:solidFill>
                <a:latin typeface="黑体" panose="02010609060101010101" pitchFamily="49" charset="-122"/>
                <a:ea typeface="黑体" panose="02010609060101010101" pitchFamily="49" charset="-122"/>
              </a:rPr>
              <a:t>人的正确思想从哪里来？</a:t>
            </a:r>
            <a:endParaRPr lang="zh-CN" altLang="en-US" sz="2000">
              <a:solidFill>
                <a:srgbClr val="FF0000"/>
              </a:solidFill>
              <a:latin typeface="黑体" panose="02010609060101010101" pitchFamily="49" charset="-122"/>
              <a:ea typeface="黑体" panose="02010609060101010101" pitchFamily="49" charset="-122"/>
            </a:endParaRPr>
          </a:p>
        </p:txBody>
      </p:sp>
      <p:sp>
        <p:nvSpPr>
          <p:cNvPr id="4" name="文本框 3"/>
          <p:cNvSpPr txBox="1"/>
          <p:nvPr/>
        </p:nvSpPr>
        <p:spPr>
          <a:xfrm>
            <a:off x="430965" y="1779662"/>
            <a:ext cx="1833374" cy="369332"/>
          </a:xfrm>
          <a:prstGeom prst="rect">
            <a:avLst/>
          </a:prstGeom>
          <a:solidFill>
            <a:schemeClr val="bg1">
              <a:lumMod val="95000"/>
            </a:schemeClr>
          </a:solidFill>
        </p:spPr>
        <p:txBody>
          <a:bodyPr wrap="square" rtlCol="0">
            <a:spAutoFit/>
          </a:bodyPr>
          <a:lstStyle/>
          <a:p>
            <a:r>
              <a:rPr lang="zh-CN" altLang="en-US" sz="1800" smtClean="0">
                <a:latin typeface="黑体" panose="02010609060101010101" pitchFamily="49" charset="-122"/>
                <a:ea typeface="黑体" panose="02010609060101010101" pitchFamily="49" charset="-122"/>
              </a:rPr>
              <a:t>人的头脑中固有</a:t>
            </a:r>
            <a:endParaRPr lang="zh-CN" altLang="en-US" sz="1800">
              <a:latin typeface="黑体" panose="02010609060101010101" pitchFamily="49" charset="-122"/>
              <a:ea typeface="黑体" panose="02010609060101010101" pitchFamily="49" charset="-122"/>
            </a:endParaRPr>
          </a:p>
        </p:txBody>
      </p:sp>
      <p:sp>
        <p:nvSpPr>
          <p:cNvPr id="6" name="文本框 5"/>
          <p:cNvSpPr txBox="1"/>
          <p:nvPr/>
        </p:nvSpPr>
        <p:spPr>
          <a:xfrm>
            <a:off x="434005" y="3308525"/>
            <a:ext cx="1833374" cy="369332"/>
          </a:xfrm>
          <a:prstGeom prst="rect">
            <a:avLst/>
          </a:prstGeom>
          <a:solidFill>
            <a:schemeClr val="bg1">
              <a:lumMod val="95000"/>
            </a:schemeClr>
          </a:solidFill>
        </p:spPr>
        <p:txBody>
          <a:bodyPr wrap="square" rtlCol="0">
            <a:spAutoFit/>
          </a:bodyPr>
          <a:lstStyle/>
          <a:p>
            <a:r>
              <a:rPr lang="zh-CN" altLang="en-US" sz="1800" smtClean="0">
                <a:latin typeface="黑体" panose="02010609060101010101" pitchFamily="49" charset="-122"/>
                <a:ea typeface="黑体" panose="02010609060101010101" pitchFamily="49" charset="-122"/>
              </a:rPr>
              <a:t>从天上掉下来的</a:t>
            </a:r>
            <a:endParaRPr lang="zh-CN" altLang="en-US" sz="1800">
              <a:latin typeface="黑体" panose="02010609060101010101" pitchFamily="49" charset="-122"/>
              <a:ea typeface="黑体" panose="02010609060101010101" pitchFamily="49" charset="-122"/>
            </a:endParaRPr>
          </a:p>
        </p:txBody>
      </p:sp>
      <p:sp>
        <p:nvSpPr>
          <p:cNvPr id="3" name="圆角矩形 2"/>
          <p:cNvSpPr/>
          <p:nvPr/>
        </p:nvSpPr>
        <p:spPr>
          <a:xfrm>
            <a:off x="3018524" y="2272923"/>
            <a:ext cx="2088232" cy="96296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p:cNvCxnSpPr/>
          <p:nvPr/>
        </p:nvCxnSpPr>
        <p:spPr>
          <a:xfrm flipH="1" flipV="1">
            <a:off x="2264339" y="1951584"/>
            <a:ext cx="648072" cy="316632"/>
          </a:xfrm>
          <a:prstGeom prst="straightConnector1">
            <a:avLst/>
          </a:prstGeom>
          <a:ln w="28575">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H="1">
            <a:off x="2334606" y="3160073"/>
            <a:ext cx="689599" cy="340648"/>
          </a:xfrm>
          <a:prstGeom prst="straightConnector1">
            <a:avLst/>
          </a:prstGeom>
          <a:ln w="28575">
            <a:prstDash val="dashDot"/>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a:stCxn id="3" idx="3"/>
            <a:endCxn id="17" idx="1"/>
          </p:cNvCxnSpPr>
          <p:nvPr/>
        </p:nvCxnSpPr>
        <p:spPr>
          <a:xfrm>
            <a:off x="5106756" y="2754405"/>
            <a:ext cx="41103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987098" y="1887732"/>
            <a:ext cx="1833374" cy="369332"/>
          </a:xfrm>
          <a:prstGeom prst="rect">
            <a:avLst/>
          </a:prstGeom>
          <a:solidFill>
            <a:schemeClr val="bg1">
              <a:lumMod val="95000"/>
            </a:schemeClr>
          </a:solidFill>
        </p:spPr>
        <p:txBody>
          <a:bodyPr wrap="square" rtlCol="0">
            <a:spAutoFit/>
          </a:bodyPr>
          <a:lstStyle/>
          <a:p>
            <a:r>
              <a:rPr lang="zh-CN" altLang="en-US" sz="1800" smtClean="0">
                <a:latin typeface="黑体" panose="02010609060101010101" pitchFamily="49" charset="-122"/>
                <a:ea typeface="黑体" panose="02010609060101010101" pitchFamily="49" charset="-122"/>
              </a:rPr>
              <a:t>社会的生产斗争</a:t>
            </a:r>
            <a:endParaRPr lang="zh-CN" altLang="en-US" sz="1800">
              <a:latin typeface="黑体" panose="02010609060101010101" pitchFamily="49" charset="-122"/>
              <a:ea typeface="黑体" panose="02010609060101010101" pitchFamily="49" charset="-122"/>
            </a:endParaRPr>
          </a:p>
        </p:txBody>
      </p:sp>
      <p:sp>
        <p:nvSpPr>
          <p:cNvPr id="14" name="文本框 13"/>
          <p:cNvSpPr txBox="1"/>
          <p:nvPr/>
        </p:nvSpPr>
        <p:spPr>
          <a:xfrm>
            <a:off x="6983317" y="2548512"/>
            <a:ext cx="1175598" cy="369332"/>
          </a:xfrm>
          <a:prstGeom prst="rect">
            <a:avLst/>
          </a:prstGeom>
          <a:solidFill>
            <a:schemeClr val="bg1">
              <a:lumMod val="95000"/>
            </a:schemeClr>
          </a:solidFill>
        </p:spPr>
        <p:txBody>
          <a:bodyPr wrap="square" rtlCol="0">
            <a:spAutoFit/>
          </a:bodyPr>
          <a:lstStyle/>
          <a:p>
            <a:r>
              <a:rPr lang="zh-CN" altLang="en-US" sz="1800" smtClean="0">
                <a:latin typeface="黑体" panose="02010609060101010101" pitchFamily="49" charset="-122"/>
                <a:ea typeface="黑体" panose="02010609060101010101" pitchFamily="49" charset="-122"/>
              </a:rPr>
              <a:t>阶级斗争</a:t>
            </a:r>
            <a:endParaRPr lang="zh-CN" altLang="en-US" sz="1800">
              <a:latin typeface="黑体" panose="02010609060101010101" pitchFamily="49" charset="-122"/>
              <a:ea typeface="黑体" panose="02010609060101010101" pitchFamily="49" charset="-122"/>
            </a:endParaRPr>
          </a:p>
        </p:txBody>
      </p:sp>
      <p:sp>
        <p:nvSpPr>
          <p:cNvPr id="15" name="文本框 14"/>
          <p:cNvSpPr txBox="1"/>
          <p:nvPr/>
        </p:nvSpPr>
        <p:spPr>
          <a:xfrm>
            <a:off x="6990078" y="3164162"/>
            <a:ext cx="1175598" cy="369332"/>
          </a:xfrm>
          <a:prstGeom prst="rect">
            <a:avLst/>
          </a:prstGeom>
          <a:solidFill>
            <a:schemeClr val="bg1">
              <a:lumMod val="95000"/>
            </a:schemeClr>
          </a:solidFill>
        </p:spPr>
        <p:txBody>
          <a:bodyPr wrap="square" rtlCol="0">
            <a:spAutoFit/>
          </a:bodyPr>
          <a:lstStyle/>
          <a:p>
            <a:r>
              <a:rPr lang="zh-CN" altLang="en-US" sz="1800" smtClean="0">
                <a:latin typeface="黑体" panose="02010609060101010101" pitchFamily="49" charset="-122"/>
                <a:ea typeface="黑体" panose="02010609060101010101" pitchFamily="49" charset="-122"/>
              </a:rPr>
              <a:t>科学实验</a:t>
            </a:r>
            <a:endParaRPr lang="zh-CN" altLang="en-US" sz="1800">
              <a:latin typeface="黑体" panose="02010609060101010101" pitchFamily="49" charset="-122"/>
              <a:ea typeface="黑体" panose="02010609060101010101" pitchFamily="49" charset="-122"/>
            </a:endParaRPr>
          </a:p>
        </p:txBody>
      </p:sp>
      <p:sp>
        <p:nvSpPr>
          <p:cNvPr id="16" name="右大括号 15"/>
          <p:cNvSpPr/>
          <p:nvPr/>
        </p:nvSpPr>
        <p:spPr>
          <a:xfrm flipH="1">
            <a:off x="6626489" y="2059205"/>
            <a:ext cx="390378" cy="1347946"/>
          </a:xfrm>
          <a:prstGeom prst="rightBrace">
            <a:avLst>
              <a:gd name="adj1" fmla="val 26677"/>
              <a:gd name="adj2" fmla="val 50000"/>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16"/>
          <p:cNvSpPr txBox="1"/>
          <p:nvPr/>
        </p:nvSpPr>
        <p:spPr>
          <a:xfrm>
            <a:off x="5517787" y="2569739"/>
            <a:ext cx="1175598" cy="369332"/>
          </a:xfrm>
          <a:prstGeom prst="rect">
            <a:avLst/>
          </a:prstGeom>
          <a:solidFill>
            <a:srgbClr val="C00000"/>
          </a:solidFill>
          <a:ln>
            <a:solidFill>
              <a:srgbClr val="C00000"/>
            </a:solidFill>
          </a:ln>
        </p:spPr>
        <p:txBody>
          <a:bodyPr wrap="square" rtlCol="0">
            <a:spAutoFit/>
          </a:bodyPr>
          <a:lstStyle/>
          <a:p>
            <a:r>
              <a:rPr lang="zh-CN" altLang="en-US" sz="1800" b="1" smtClean="0">
                <a:solidFill>
                  <a:schemeClr val="bg1"/>
                </a:solidFill>
                <a:latin typeface="黑体" panose="02010609060101010101" pitchFamily="49" charset="-122"/>
                <a:ea typeface="黑体" panose="02010609060101010101" pitchFamily="49" charset="-122"/>
              </a:rPr>
              <a:t>社会实践</a:t>
            </a:r>
            <a:endParaRPr lang="zh-CN" altLang="en-US" sz="1800" b="1">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2" presetClass="entr" presetSubtype="2"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right)">
                                      <p:cBhvr>
                                        <p:cTn id="47" dur="500"/>
                                        <p:tgtEl>
                                          <p:spTgt spid="1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13" grpId="0" animBg="1"/>
      <p:bldP spid="14" grpId="0" animBg="1"/>
      <p:bldP spid="15" grpId="0" animBg="1"/>
      <p:bldP spid="16" grpId="0" animBg="1"/>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写法探究</a:t>
            </a:r>
            <a:endParaRPr lang="zh-CN" altLang="en-US" sz="3200">
              <a:solidFill>
                <a:schemeClr val="bg1"/>
              </a:solidFill>
            </a:endParaRPr>
          </a:p>
        </p:txBody>
      </p:sp>
      <p:sp>
        <p:nvSpPr>
          <p:cNvPr id="5" name="矩形 4"/>
          <p:cNvSpPr/>
          <p:nvPr/>
        </p:nvSpPr>
        <p:spPr>
          <a:xfrm>
            <a:off x="971600" y="778460"/>
            <a:ext cx="6858000" cy="415498"/>
          </a:xfrm>
          <a:prstGeom prst="rect">
            <a:avLst/>
          </a:prstGeom>
          <a:solidFill>
            <a:schemeClr val="bg1">
              <a:lumMod val="95000"/>
            </a:schemeClr>
          </a:solidFill>
        </p:spPr>
        <p:txBody>
          <a:bodyPr wrap="square">
            <a:spAutoFit/>
          </a:bodyPr>
          <a:lstStyle/>
          <a:p>
            <a:pPr indent="713740" algn="just">
              <a:lnSpc>
                <a:spcPct val="150000"/>
              </a:lnSpc>
              <a:spcAft>
                <a:spcPct val="0"/>
              </a:spcAft>
              <a:tabLst>
                <a:tab pos="4800600" algn="l"/>
              </a:tabLst>
            </a:pPr>
            <a:r>
              <a:rPr lang="en-US" altLang="zh-CN" sz="1400" b="1" kern="100" smtClean="0">
                <a:latin typeface="Times New Roman" panose="02020603050405020304" pitchFamily="18" charset="0"/>
                <a:cs typeface="Courier New" panose="02070309020205020404" pitchFamily="49" charset="0"/>
              </a:rPr>
              <a:t>2.</a:t>
            </a:r>
            <a:r>
              <a:rPr lang="zh-CN" altLang="en-US" sz="1400" b="1" kern="100" smtClean="0">
                <a:latin typeface="Times New Roman" panose="02020603050405020304" pitchFamily="18" charset="0"/>
                <a:cs typeface="Courier New" panose="02070309020205020404" pitchFamily="49" charset="0"/>
              </a:rPr>
              <a:t>文章</a:t>
            </a:r>
            <a:r>
              <a:rPr lang="zh-CN" altLang="en-US" sz="1400" b="1" kern="100">
                <a:latin typeface="Times New Roman" panose="02020603050405020304" pitchFamily="18" charset="0"/>
                <a:cs typeface="Courier New" panose="02070309020205020404" pitchFamily="49" charset="0"/>
              </a:rPr>
              <a:t>综合运用了哪些论证方法？有什么作用？</a:t>
            </a:r>
            <a:endParaRPr lang="zh-CN" altLang="zh-CN" sz="800" kern="100">
              <a:latin typeface="宋体" panose="02010600030101010101" pitchFamily="2" charset="-122"/>
              <a:cs typeface="Courier New" panose="02070309020205020404" pitchFamily="49" charset="0"/>
            </a:endParaRPr>
          </a:p>
        </p:txBody>
      </p:sp>
      <p:sp>
        <p:nvSpPr>
          <p:cNvPr id="6" name="矩形 5"/>
          <p:cNvSpPr/>
          <p:nvPr/>
        </p:nvSpPr>
        <p:spPr>
          <a:xfrm>
            <a:off x="395535" y="2440497"/>
            <a:ext cx="2659967" cy="1708160"/>
          </a:xfrm>
          <a:prstGeom prst="rect">
            <a:avLst/>
          </a:prstGeom>
        </p:spPr>
        <p:txBody>
          <a:bodyPr wrap="square">
            <a:spAutoFit/>
          </a:bodyPr>
          <a:lstStyle/>
          <a:p>
            <a:pPr indent="266700" algn="just">
              <a:lnSpc>
                <a:spcPct val="150000"/>
              </a:lnSpc>
              <a:spcAft>
                <a:spcPct val="0"/>
              </a:spcAft>
            </a:pPr>
            <a:r>
              <a:rPr lang="zh-CN" altLang="en-US" sz="1400" kern="100">
                <a:latin typeface="黑体" panose="02010609060101010101" pitchFamily="49" charset="-122"/>
                <a:ea typeface="黑体" panose="02010609060101010101" pitchFamily="49" charset="-122"/>
              </a:rPr>
              <a:t>引用</a:t>
            </a:r>
            <a:r>
              <a:rPr lang="en-US" altLang="zh-CN" sz="1400" kern="100">
                <a:latin typeface="黑体" panose="02010609060101010101" pitchFamily="49" charset="-122"/>
                <a:ea typeface="黑体" panose="02010609060101010101" pitchFamily="49" charset="-122"/>
              </a:rPr>
              <a:t>《</a:t>
            </a:r>
            <a:r>
              <a:rPr lang="zh-CN" altLang="en-US" sz="1400" kern="100">
                <a:latin typeface="黑体" panose="02010609060101010101" pitchFamily="49" charset="-122"/>
                <a:ea typeface="黑体" panose="02010609060101010101" pitchFamily="49" charset="-122"/>
              </a:rPr>
              <a:t>马克思恩格斯选集</a:t>
            </a:r>
            <a:r>
              <a:rPr lang="en-US" altLang="zh-CN" sz="1400" kern="100">
                <a:latin typeface="黑体" panose="02010609060101010101" pitchFamily="49" charset="-122"/>
                <a:ea typeface="黑体" panose="02010609060101010101" pitchFamily="49" charset="-122"/>
              </a:rPr>
              <a:t>》《</a:t>
            </a:r>
            <a:r>
              <a:rPr lang="zh-CN" altLang="en-US" sz="1400" kern="100">
                <a:latin typeface="黑体" panose="02010609060101010101" pitchFamily="49" charset="-122"/>
                <a:ea typeface="黑体" panose="02010609060101010101" pitchFamily="49" charset="-122"/>
              </a:rPr>
              <a:t>实践论</a:t>
            </a:r>
            <a:r>
              <a:rPr lang="en-US" altLang="zh-CN" sz="1400" kern="100">
                <a:latin typeface="黑体" panose="02010609060101010101" pitchFamily="49" charset="-122"/>
                <a:ea typeface="黑体" panose="02010609060101010101" pitchFamily="49" charset="-122"/>
              </a:rPr>
              <a:t>》《</a:t>
            </a:r>
            <a:r>
              <a:rPr lang="zh-CN" altLang="en-US" sz="1400" kern="100">
                <a:latin typeface="黑体" panose="02010609060101010101" pitchFamily="49" charset="-122"/>
                <a:ea typeface="黑体" panose="02010609060101010101" pitchFamily="49" charset="-122"/>
              </a:rPr>
              <a:t>列宁选集</a:t>
            </a:r>
            <a:r>
              <a:rPr lang="en-US" altLang="zh-CN" sz="1400" kern="100">
                <a:latin typeface="黑体" panose="02010609060101010101" pitchFamily="49" charset="-122"/>
                <a:ea typeface="黑体" panose="02010609060101010101" pitchFamily="49" charset="-122"/>
              </a:rPr>
              <a:t>》《</a:t>
            </a:r>
            <a:r>
              <a:rPr lang="zh-CN" altLang="en-US" sz="1400" kern="100">
                <a:latin typeface="黑体" panose="02010609060101010101" pitchFamily="49" charset="-122"/>
                <a:ea typeface="黑体" panose="02010609060101010101" pitchFamily="49" charset="-122"/>
              </a:rPr>
              <a:t>毛泽东选集</a:t>
            </a:r>
            <a:r>
              <a:rPr lang="en-US" altLang="zh-CN" sz="1400" kern="100">
                <a:latin typeface="黑体" panose="02010609060101010101" pitchFamily="49" charset="-122"/>
                <a:ea typeface="黑体" panose="02010609060101010101" pitchFamily="49" charset="-122"/>
              </a:rPr>
              <a:t>》</a:t>
            </a:r>
            <a:r>
              <a:rPr lang="zh-CN" altLang="en-US" sz="1400" kern="100">
                <a:latin typeface="黑体" panose="02010609060101010101" pitchFamily="49" charset="-122"/>
                <a:ea typeface="黑体" panose="02010609060101010101" pitchFamily="49" charset="-122"/>
              </a:rPr>
              <a:t>等革命导师的经典论著中的著名论断</a:t>
            </a:r>
            <a:r>
              <a:rPr lang="zh-CN" altLang="en-US" sz="1400" kern="100" smtClean="0">
                <a:latin typeface="黑体" panose="02010609060101010101" pitchFamily="49" charset="-122"/>
                <a:ea typeface="黑体" panose="02010609060101010101" pitchFamily="49" charset="-122"/>
              </a:rPr>
              <a:t>，准确</a:t>
            </a:r>
            <a:r>
              <a:rPr lang="zh-CN" altLang="en-US" sz="1400" kern="100">
                <a:latin typeface="黑体" panose="02010609060101010101" pitchFamily="49" charset="-122"/>
                <a:ea typeface="黑体" panose="02010609060101010101" pitchFamily="49" charset="-122"/>
              </a:rPr>
              <a:t>、权威，具有毋庸置疑的说服力。</a:t>
            </a:r>
            <a:endParaRPr lang="zh-CN" altLang="zh-CN" sz="1400" kern="100">
              <a:latin typeface="黑体" panose="02010609060101010101" pitchFamily="49" charset="-122"/>
              <a:ea typeface="黑体" panose="02010609060101010101" pitchFamily="49" charset="-122"/>
            </a:endParaRPr>
          </a:p>
        </p:txBody>
      </p:sp>
      <p:sp>
        <p:nvSpPr>
          <p:cNvPr id="7" name="矩形 6"/>
          <p:cNvSpPr/>
          <p:nvPr/>
        </p:nvSpPr>
        <p:spPr>
          <a:xfrm>
            <a:off x="3607296" y="2440497"/>
            <a:ext cx="2235686" cy="1708160"/>
          </a:xfrm>
          <a:prstGeom prst="rect">
            <a:avLst/>
          </a:prstGeom>
        </p:spPr>
        <p:txBody>
          <a:bodyPr wrap="square">
            <a:spAutoFit/>
          </a:bodyPr>
          <a:lstStyle/>
          <a:p>
            <a:pPr indent="266700" algn="just">
              <a:lnSpc>
                <a:spcPct val="150000"/>
              </a:lnSpc>
            </a:pPr>
            <a:r>
              <a:rPr lang="zh-CN" altLang="en-US" sz="1400" kern="100">
                <a:latin typeface="黑体" panose="02010609060101010101" pitchFamily="49" charset="-122"/>
                <a:ea typeface="黑体" panose="02010609060101010101" pitchFamily="49" charset="-122"/>
              </a:rPr>
              <a:t>以门捷列夫制定元素周期表、哥白尼提出太阳说等科学史上的事实以及革命导师的事例来论证论点，选例典型，说服力强。</a:t>
            </a:r>
            <a:endParaRPr lang="zh-CN" altLang="zh-CN" sz="1400" kern="100">
              <a:latin typeface="黑体" panose="02010609060101010101" pitchFamily="49" charset="-122"/>
              <a:ea typeface="黑体" panose="02010609060101010101" pitchFamily="49" charset="-122"/>
            </a:endParaRPr>
          </a:p>
        </p:txBody>
      </p:sp>
      <p:sp>
        <p:nvSpPr>
          <p:cNvPr id="8" name="文本框 7"/>
          <p:cNvSpPr txBox="1"/>
          <p:nvPr/>
        </p:nvSpPr>
        <p:spPr>
          <a:xfrm>
            <a:off x="1077447" y="1717242"/>
            <a:ext cx="1296144" cy="400110"/>
          </a:xfrm>
          <a:prstGeom prst="rect">
            <a:avLst/>
          </a:prstGeom>
          <a:noFill/>
        </p:spPr>
        <p:txBody>
          <a:bodyPr wrap="square" rtlCol="0">
            <a:spAutoFit/>
          </a:bodyPr>
          <a:lstStyle/>
          <a:p>
            <a:r>
              <a:rPr lang="zh-CN" altLang="en-US" sz="2000" smtClean="0">
                <a:solidFill>
                  <a:srgbClr val="FF0000"/>
                </a:solidFill>
                <a:latin typeface="黑体" panose="02010609060101010101" pitchFamily="49" charset="-122"/>
                <a:ea typeface="黑体" panose="02010609060101010101" pitchFamily="49" charset="-122"/>
              </a:rPr>
              <a:t>引证法</a:t>
            </a:r>
            <a:endParaRPr lang="zh-CN" altLang="en-US" sz="2000">
              <a:solidFill>
                <a:srgbClr val="FF0000"/>
              </a:solidFill>
              <a:latin typeface="黑体" panose="02010609060101010101" pitchFamily="49" charset="-122"/>
              <a:ea typeface="黑体" panose="02010609060101010101" pitchFamily="49" charset="-122"/>
            </a:endParaRPr>
          </a:p>
        </p:txBody>
      </p:sp>
      <p:sp>
        <p:nvSpPr>
          <p:cNvPr id="9" name="文本框 8"/>
          <p:cNvSpPr txBox="1"/>
          <p:nvPr/>
        </p:nvSpPr>
        <p:spPr>
          <a:xfrm>
            <a:off x="4054252" y="1615398"/>
            <a:ext cx="1035496" cy="400110"/>
          </a:xfrm>
          <a:prstGeom prst="rect">
            <a:avLst/>
          </a:prstGeom>
          <a:noFill/>
        </p:spPr>
        <p:txBody>
          <a:bodyPr wrap="square" rtlCol="0">
            <a:spAutoFit/>
          </a:bodyPr>
          <a:lstStyle/>
          <a:p>
            <a:r>
              <a:rPr lang="zh-CN" altLang="en-US" sz="2000" smtClean="0">
                <a:solidFill>
                  <a:srgbClr val="FF0000"/>
                </a:solidFill>
                <a:latin typeface="黑体" panose="02010609060101010101" pitchFamily="49" charset="-122"/>
                <a:ea typeface="黑体" panose="02010609060101010101" pitchFamily="49" charset="-122"/>
              </a:rPr>
              <a:t>例证法</a:t>
            </a:r>
            <a:endParaRPr lang="zh-CN" altLang="en-US" sz="2000">
              <a:solidFill>
                <a:srgbClr val="FF0000"/>
              </a:solidFill>
              <a:latin typeface="黑体" panose="02010609060101010101" pitchFamily="49" charset="-122"/>
              <a:ea typeface="黑体" panose="02010609060101010101" pitchFamily="49" charset="-122"/>
            </a:endParaRPr>
          </a:p>
        </p:txBody>
      </p:sp>
      <p:sp>
        <p:nvSpPr>
          <p:cNvPr id="11" name="文本框 10"/>
          <p:cNvSpPr txBox="1"/>
          <p:nvPr/>
        </p:nvSpPr>
        <p:spPr>
          <a:xfrm>
            <a:off x="6876256" y="1615398"/>
            <a:ext cx="1347884" cy="400110"/>
          </a:xfrm>
          <a:prstGeom prst="rect">
            <a:avLst/>
          </a:prstGeom>
          <a:noFill/>
        </p:spPr>
        <p:txBody>
          <a:bodyPr wrap="square" rtlCol="0">
            <a:spAutoFit/>
          </a:bodyPr>
          <a:lstStyle/>
          <a:p>
            <a:r>
              <a:rPr lang="zh-CN" altLang="en-US" sz="2000" smtClean="0">
                <a:solidFill>
                  <a:srgbClr val="FF0000"/>
                </a:solidFill>
                <a:latin typeface="黑体" panose="02010609060101010101" pitchFamily="49" charset="-122"/>
                <a:ea typeface="黑体" panose="02010609060101010101" pitchFamily="49" charset="-122"/>
              </a:rPr>
              <a:t>对比论证</a:t>
            </a:r>
            <a:endParaRPr lang="zh-CN" altLang="en-US" sz="2000">
              <a:solidFill>
                <a:srgbClr val="FF0000"/>
              </a:solidFill>
              <a:latin typeface="黑体" panose="02010609060101010101" pitchFamily="49" charset="-122"/>
              <a:ea typeface="黑体" panose="02010609060101010101" pitchFamily="49" charset="-122"/>
            </a:endParaRPr>
          </a:p>
        </p:txBody>
      </p:sp>
      <p:sp>
        <p:nvSpPr>
          <p:cNvPr id="12" name="矩形 11"/>
          <p:cNvSpPr/>
          <p:nvPr/>
        </p:nvSpPr>
        <p:spPr>
          <a:xfrm>
            <a:off x="6084168" y="2436948"/>
            <a:ext cx="2672368" cy="2031325"/>
          </a:xfrm>
          <a:prstGeom prst="rect">
            <a:avLst/>
          </a:prstGeom>
        </p:spPr>
        <p:txBody>
          <a:bodyPr wrap="square">
            <a:spAutoFit/>
          </a:bodyPr>
          <a:lstStyle/>
          <a:p>
            <a:pPr indent="266700" algn="just">
              <a:lnSpc>
                <a:spcPct val="150000"/>
              </a:lnSpc>
            </a:pPr>
            <a:r>
              <a:rPr lang="zh-CN" altLang="en-US" sz="1400" kern="100">
                <a:latin typeface="黑体" panose="02010609060101010101" pitchFamily="49" charset="-122"/>
                <a:ea typeface="黑体" panose="02010609060101010101" pitchFamily="49" charset="-122"/>
              </a:rPr>
              <a:t>文章将“四人帮”种种唯心主义谬论的失败和马列主义、毛泽东思想生命力的强大进行对比，一反一正，对比鲜明</a:t>
            </a:r>
            <a:r>
              <a:rPr lang="zh-CN" altLang="en-US" sz="1400" kern="100" smtClean="0">
                <a:latin typeface="黑体" panose="02010609060101010101" pitchFamily="49" charset="-122"/>
                <a:ea typeface="黑体" panose="02010609060101010101" pitchFamily="49" charset="-122"/>
              </a:rPr>
              <a:t>，突出了</a:t>
            </a:r>
            <a:r>
              <a:rPr lang="zh-CN" altLang="en-US" sz="1400" kern="100">
                <a:latin typeface="黑体" panose="02010609060101010101" pitchFamily="49" charset="-122"/>
                <a:ea typeface="黑体" panose="02010609060101010101" pitchFamily="49" charset="-122"/>
              </a:rPr>
              <a:t>“实践是检验真理的唯一标准”这一论点的正确性。</a:t>
            </a:r>
            <a:endParaRPr lang="zh-CN" altLang="zh-CN" sz="1400" kern="100">
              <a:latin typeface="黑体" panose="02010609060101010101" pitchFamily="49" charset="-122"/>
              <a:ea typeface="黑体" panose="02010609060101010101" pitchFamily="49" charset="-122"/>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写法探究</a:t>
            </a:r>
            <a:endParaRPr lang="zh-CN" altLang="en-US" sz="3200">
              <a:solidFill>
                <a:schemeClr val="bg1"/>
              </a:solidFill>
            </a:endParaRPr>
          </a:p>
        </p:txBody>
      </p:sp>
      <p:sp>
        <p:nvSpPr>
          <p:cNvPr id="5" name="矩形 4"/>
          <p:cNvSpPr/>
          <p:nvPr/>
        </p:nvSpPr>
        <p:spPr>
          <a:xfrm>
            <a:off x="666478" y="915566"/>
            <a:ext cx="7848872" cy="415498"/>
          </a:xfrm>
          <a:prstGeom prst="rect">
            <a:avLst/>
          </a:prstGeom>
          <a:solidFill>
            <a:schemeClr val="bg1">
              <a:lumMod val="95000"/>
            </a:schemeClr>
          </a:solidFill>
        </p:spPr>
        <p:txBody>
          <a:bodyPr wrap="square">
            <a:spAutoFit/>
          </a:bodyPr>
          <a:lstStyle/>
          <a:p>
            <a:pPr indent="713740" algn="just">
              <a:lnSpc>
                <a:spcPct val="150000"/>
              </a:lnSpc>
              <a:tabLst>
                <a:tab pos="4800600" algn="l"/>
              </a:tabLst>
            </a:pPr>
            <a:r>
              <a:rPr lang="zh-CN" altLang="zh-CN" sz="1400" b="1" kern="100">
                <a:latin typeface="Times New Roman" panose="02020603050405020304" pitchFamily="18" charset="0"/>
                <a:cs typeface="Courier New" panose="02070309020205020404" pitchFamily="49" charset="0"/>
              </a:rPr>
              <a:t>议论文的语言要讲究准确性、鲜明性</a:t>
            </a:r>
            <a:r>
              <a:rPr lang="zh-CN" altLang="zh-CN" sz="1400" b="1" kern="100" smtClean="0">
                <a:latin typeface="Times New Roman" panose="02020603050405020304" pitchFamily="18" charset="0"/>
                <a:cs typeface="Courier New" panose="02070309020205020404" pitchFamily="49" charset="0"/>
              </a:rPr>
              <a:t>、生动</a:t>
            </a:r>
            <a:r>
              <a:rPr lang="zh-CN" altLang="zh-CN" sz="1400" b="1" kern="100">
                <a:latin typeface="Times New Roman" panose="02020603050405020304" pitchFamily="18" charset="0"/>
                <a:cs typeface="Courier New" panose="02070309020205020404" pitchFamily="49" charset="0"/>
              </a:rPr>
              <a:t>性等。</a:t>
            </a:r>
            <a:r>
              <a:rPr lang="zh-CN" altLang="en-US" sz="1400" b="1" kern="100">
                <a:latin typeface="Times New Roman" panose="02020603050405020304" pitchFamily="18" charset="0"/>
                <a:cs typeface="Courier New" panose="02070309020205020404" pitchFamily="49" charset="0"/>
              </a:rPr>
              <a:t>请你对</a:t>
            </a:r>
            <a:r>
              <a:rPr lang="zh-CN" altLang="zh-CN" sz="1400" b="1" kern="100">
                <a:latin typeface="Times New Roman" panose="02020603050405020304" pitchFamily="18" charset="0"/>
                <a:cs typeface="Courier New" panose="02070309020205020404" pitchFamily="49" charset="0"/>
              </a:rPr>
              <a:t>这篇文章的语言作具体分析。</a:t>
            </a:r>
          </a:p>
        </p:txBody>
      </p:sp>
      <p:sp>
        <p:nvSpPr>
          <p:cNvPr id="6" name="矩形 5"/>
          <p:cNvSpPr/>
          <p:nvPr/>
        </p:nvSpPr>
        <p:spPr>
          <a:xfrm>
            <a:off x="971600" y="1863501"/>
            <a:ext cx="2698175" cy="307777"/>
          </a:xfrm>
          <a:prstGeom prst="rect">
            <a:avLst/>
          </a:prstGeom>
        </p:spPr>
        <p:txBody>
          <a:bodyPr wrap="none">
            <a:spAutoFit/>
          </a:bodyPr>
          <a:lstStyle/>
          <a:p>
            <a:r>
              <a:rPr lang="zh-CN" altLang="zh-CN" sz="1400" b="1">
                <a:latin typeface="楷体" panose="02010609060101010101" pitchFamily="49" charset="-122"/>
                <a:ea typeface="楷体" panose="02010609060101010101" pitchFamily="49" charset="-122"/>
                <a:cs typeface="Times New Roman" panose="02020603050405020304" pitchFamily="18" charset="0"/>
              </a:rPr>
              <a:t>“实践是检验真理的</a:t>
            </a:r>
            <a:r>
              <a:rPr lang="zh-CN" altLang="zh-CN" sz="1400" b="1">
                <a:solidFill>
                  <a:srgbClr val="FF0000"/>
                </a:solidFill>
                <a:latin typeface="楷体" panose="02010609060101010101" pitchFamily="49" charset="-122"/>
                <a:ea typeface="楷体" panose="02010609060101010101" pitchFamily="49" charset="-122"/>
                <a:cs typeface="Times New Roman" panose="02020603050405020304" pitchFamily="18" charset="0"/>
              </a:rPr>
              <a:t>唯一</a:t>
            </a:r>
            <a:r>
              <a:rPr lang="zh-CN" altLang="zh-CN" sz="1400" b="1">
                <a:latin typeface="楷体" panose="02010609060101010101" pitchFamily="49" charset="-122"/>
                <a:ea typeface="楷体" panose="02010609060101010101" pitchFamily="49" charset="-122"/>
                <a:cs typeface="Times New Roman" panose="02020603050405020304" pitchFamily="18" charset="0"/>
              </a:rPr>
              <a:t>标准”</a:t>
            </a:r>
            <a:endParaRPr lang="zh-CN" altLang="en-US" b="1">
              <a:latin typeface="楷体" panose="02010609060101010101" pitchFamily="49" charset="-122"/>
              <a:ea typeface="楷体" panose="02010609060101010101" pitchFamily="49" charset="-122"/>
            </a:endParaRPr>
          </a:p>
        </p:txBody>
      </p:sp>
      <p:sp>
        <p:nvSpPr>
          <p:cNvPr id="7" name="矩形 6"/>
          <p:cNvSpPr/>
          <p:nvPr/>
        </p:nvSpPr>
        <p:spPr>
          <a:xfrm>
            <a:off x="963628" y="2309116"/>
            <a:ext cx="4134465" cy="307777"/>
          </a:xfrm>
          <a:prstGeom prst="rect">
            <a:avLst/>
          </a:prstGeom>
        </p:spPr>
        <p:txBody>
          <a:bodyPr wrap="none">
            <a:spAutoFit/>
          </a:bodyPr>
          <a:lstStyle/>
          <a:p>
            <a:r>
              <a:rPr lang="zh-CN" altLang="zh-CN" sz="1400" b="1">
                <a:latin typeface="楷体" panose="02010609060101010101" pitchFamily="49" charset="-122"/>
                <a:ea typeface="楷体" panose="02010609060101010101" pitchFamily="49" charset="-122"/>
                <a:cs typeface="Times New Roman" panose="02020603050405020304" pitchFamily="18" charset="0"/>
              </a:rPr>
              <a:t>“科学史上的</a:t>
            </a:r>
            <a:r>
              <a:rPr lang="zh-CN" altLang="zh-CN" sz="1400" b="1">
                <a:solidFill>
                  <a:srgbClr val="FF0000"/>
                </a:solidFill>
                <a:latin typeface="楷体" panose="02010609060101010101" pitchFamily="49" charset="-122"/>
                <a:ea typeface="楷体" panose="02010609060101010101" pitchFamily="49" charset="-122"/>
                <a:cs typeface="Times New Roman" panose="02020603050405020304" pitchFamily="18" charset="0"/>
              </a:rPr>
              <a:t>无数</a:t>
            </a:r>
            <a:r>
              <a:rPr lang="zh-CN" altLang="zh-CN" sz="1400" b="1">
                <a:latin typeface="楷体" panose="02010609060101010101" pitchFamily="49" charset="-122"/>
                <a:ea typeface="楷体" panose="02010609060101010101" pitchFamily="49" charset="-122"/>
                <a:cs typeface="Times New Roman" panose="02020603050405020304" pitchFamily="18" charset="0"/>
              </a:rPr>
              <a:t>事实，</a:t>
            </a:r>
            <a:r>
              <a:rPr lang="zh-CN" altLang="zh-CN" sz="1400" b="1">
                <a:solidFill>
                  <a:srgbClr val="FF0000"/>
                </a:solidFill>
                <a:latin typeface="楷体" panose="02010609060101010101" pitchFamily="49" charset="-122"/>
                <a:ea typeface="楷体" panose="02010609060101010101" pitchFamily="49" charset="-122"/>
                <a:cs typeface="Times New Roman" panose="02020603050405020304" pitchFamily="18" charset="0"/>
              </a:rPr>
              <a:t>充分</a:t>
            </a:r>
            <a:r>
              <a:rPr lang="zh-CN" altLang="zh-CN" sz="1400" b="1">
                <a:latin typeface="楷体" panose="02010609060101010101" pitchFamily="49" charset="-122"/>
                <a:ea typeface="楷体" panose="02010609060101010101" pitchFamily="49" charset="-122"/>
                <a:cs typeface="Times New Roman" panose="02020603050405020304" pitchFamily="18" charset="0"/>
              </a:rPr>
              <a:t>的说明了这个问题”</a:t>
            </a:r>
            <a:endParaRPr lang="zh-CN" altLang="en-US" b="1">
              <a:latin typeface="楷体" panose="02010609060101010101" pitchFamily="49" charset="-122"/>
              <a:ea typeface="楷体" panose="02010609060101010101" pitchFamily="49" charset="-122"/>
            </a:endParaRPr>
          </a:p>
        </p:txBody>
      </p:sp>
      <p:sp>
        <p:nvSpPr>
          <p:cNvPr id="8" name="矩形 7"/>
          <p:cNvSpPr/>
          <p:nvPr/>
        </p:nvSpPr>
        <p:spPr>
          <a:xfrm>
            <a:off x="694526" y="3149330"/>
            <a:ext cx="7416824" cy="1061829"/>
          </a:xfrm>
          <a:prstGeom prst="rect">
            <a:avLst/>
          </a:prstGeom>
        </p:spPr>
        <p:txBody>
          <a:bodyPr wrap="square">
            <a:spAutoFit/>
          </a:bodyPr>
          <a:lstStyle/>
          <a:p>
            <a:pPr indent="266700" algn="just">
              <a:lnSpc>
                <a:spcPct val="150000"/>
              </a:lnSpc>
              <a:spcAft>
                <a:spcPct val="0"/>
              </a:spcAft>
            </a:pPr>
            <a:r>
              <a:rPr lang="zh-CN" altLang="zh-CN" sz="1400" b="1" kern="100">
                <a:solidFill>
                  <a:srgbClr val="FF0000"/>
                </a:solidFill>
                <a:latin typeface="楷体" panose="02010609060101010101" pitchFamily="49" charset="-122"/>
                <a:ea typeface="楷体" panose="02010609060101010101" pitchFamily="49" charset="-122"/>
              </a:rPr>
              <a:t>“炮制”“伪造”“胡诌”“虚伪”</a:t>
            </a:r>
            <a:r>
              <a:rPr lang="zh-CN" altLang="zh-CN" sz="1400" b="1" kern="100">
                <a:latin typeface="黑体" panose="02010609060101010101" pitchFamily="49" charset="-122"/>
                <a:ea typeface="黑体" panose="02010609060101010101" pitchFamily="49" charset="-122"/>
              </a:rPr>
              <a:t>等词语，唾弃、鄙夷之情</a:t>
            </a:r>
            <a:r>
              <a:rPr lang="zh-CN" altLang="zh-CN" sz="1400" b="1" kern="100" smtClean="0">
                <a:latin typeface="黑体" panose="02010609060101010101" pitchFamily="49" charset="-122"/>
                <a:ea typeface="黑体" panose="02010609060101010101" pitchFamily="49" charset="-122"/>
              </a:rPr>
              <a:t>溢于言表</a:t>
            </a:r>
            <a:r>
              <a:rPr lang="zh-CN" altLang="en-US" sz="1400" b="1" kern="100" smtClean="0">
                <a:latin typeface="黑体" panose="02010609060101010101" pitchFamily="49" charset="-122"/>
                <a:ea typeface="黑体" panose="02010609060101010101" pitchFamily="49" charset="-122"/>
              </a:rPr>
              <a:t>。</a:t>
            </a:r>
            <a:endParaRPr lang="en-US" altLang="zh-CN" sz="1400" b="1" kern="100" smtClean="0">
              <a:latin typeface="黑体" panose="02010609060101010101" pitchFamily="49" charset="-122"/>
              <a:ea typeface="黑体" panose="02010609060101010101" pitchFamily="49" charset="-122"/>
            </a:endParaRPr>
          </a:p>
          <a:p>
            <a:pPr indent="266700" algn="just">
              <a:lnSpc>
                <a:spcPct val="150000"/>
              </a:lnSpc>
              <a:spcAft>
                <a:spcPct val="0"/>
              </a:spcAft>
            </a:pPr>
            <a:r>
              <a:rPr lang="zh-CN" altLang="zh-CN" sz="1400" b="1" kern="100" smtClean="0">
                <a:latin typeface="楷体" panose="02010609060101010101" pitchFamily="49" charset="-122"/>
                <a:ea typeface="楷体" panose="02010609060101010101" pitchFamily="49" charset="-122"/>
              </a:rPr>
              <a:t>“</a:t>
            </a:r>
            <a:r>
              <a:rPr lang="zh-CN" altLang="zh-CN" sz="1400" b="1" kern="100">
                <a:latin typeface="楷体" panose="02010609060101010101" pitchFamily="49" charset="-122"/>
                <a:ea typeface="楷体" panose="02010609060101010101" pitchFamily="49" charset="-122"/>
              </a:rPr>
              <a:t>而且亲自作出了用实践去检验一切理论包括自己所提出的理论的光辉榜样</a:t>
            </a:r>
            <a:r>
              <a:rPr lang="zh-CN" altLang="zh-CN" sz="1400" b="1" kern="100" smtClean="0">
                <a:latin typeface="楷体" panose="02010609060101010101" pitchFamily="49" charset="-122"/>
                <a:ea typeface="楷体" panose="02010609060101010101" pitchFamily="49" charset="-122"/>
              </a:rPr>
              <a:t>”</a:t>
            </a:r>
            <a:endParaRPr lang="en-US" altLang="zh-CN" sz="1400" b="1" kern="100" smtClean="0">
              <a:latin typeface="楷体" panose="02010609060101010101" pitchFamily="49" charset="-122"/>
              <a:ea typeface="楷体" panose="02010609060101010101" pitchFamily="49" charset="-122"/>
            </a:endParaRPr>
          </a:p>
          <a:p>
            <a:pPr indent="266700" algn="just">
              <a:lnSpc>
                <a:spcPct val="150000"/>
              </a:lnSpc>
              <a:spcAft>
                <a:spcPct val="0"/>
              </a:spcAft>
            </a:pPr>
            <a:r>
              <a:rPr lang="zh-CN" altLang="zh-CN" sz="1400" b="1" kern="100" smtClean="0">
                <a:latin typeface="黑体" panose="02010609060101010101" pitchFamily="49" charset="-122"/>
                <a:ea typeface="黑体" panose="02010609060101010101" pitchFamily="49" charset="-122"/>
              </a:rPr>
              <a:t>充满</a:t>
            </a:r>
            <a:r>
              <a:rPr lang="zh-CN" altLang="zh-CN" sz="1400" b="1" kern="100">
                <a:latin typeface="黑体" panose="02010609060101010101" pitchFamily="49" charset="-122"/>
                <a:ea typeface="黑体" panose="02010609060101010101" pitchFamily="49" charset="-122"/>
              </a:rPr>
              <a:t>了对革命导师的崇敬之情。</a:t>
            </a:r>
          </a:p>
        </p:txBody>
      </p:sp>
      <p:sp>
        <p:nvSpPr>
          <p:cNvPr id="9" name="矩形 8"/>
          <p:cNvSpPr/>
          <p:nvPr/>
        </p:nvSpPr>
        <p:spPr>
          <a:xfrm>
            <a:off x="971600" y="2731861"/>
            <a:ext cx="3775393" cy="307777"/>
          </a:xfrm>
          <a:prstGeom prst="rect">
            <a:avLst/>
          </a:prstGeom>
        </p:spPr>
        <p:txBody>
          <a:bodyPr wrap="none">
            <a:spAutoFit/>
          </a:bodyPr>
          <a:lstStyle/>
          <a:p>
            <a:r>
              <a:rPr lang="zh-CN" altLang="zh-CN" sz="1400" b="1">
                <a:latin typeface="楷体" panose="02010609060101010101" pitchFamily="49" charset="-122"/>
                <a:ea typeface="楷体" panose="02010609060101010101" pitchFamily="49" charset="-122"/>
                <a:cs typeface="Times New Roman" panose="02020603050405020304" pitchFamily="18" charset="0"/>
              </a:rPr>
              <a:t>“</a:t>
            </a:r>
            <a:r>
              <a:rPr lang="zh-CN" altLang="zh-CN" sz="1400" b="1">
                <a:solidFill>
                  <a:srgbClr val="FF0000"/>
                </a:solidFill>
                <a:latin typeface="楷体" panose="02010609060101010101" pitchFamily="49" charset="-122"/>
                <a:ea typeface="楷体" panose="02010609060101010101" pitchFamily="49" charset="-122"/>
                <a:cs typeface="Times New Roman" panose="02020603050405020304" pitchFamily="18" charset="0"/>
              </a:rPr>
              <a:t>凡是</a:t>
            </a:r>
            <a:r>
              <a:rPr lang="zh-CN" altLang="zh-CN" sz="1400" b="1">
                <a:latin typeface="楷体" panose="02010609060101010101" pitchFamily="49" charset="-122"/>
                <a:ea typeface="楷体" panose="02010609060101010101" pitchFamily="49" charset="-122"/>
                <a:cs typeface="Times New Roman" panose="02020603050405020304" pitchFamily="18" charset="0"/>
              </a:rPr>
              <a:t>科学的理论，</a:t>
            </a:r>
            <a:r>
              <a:rPr lang="zh-CN" altLang="zh-CN" sz="1400" b="1">
                <a:solidFill>
                  <a:srgbClr val="FF0000"/>
                </a:solidFill>
                <a:latin typeface="楷体" panose="02010609060101010101" pitchFamily="49" charset="-122"/>
                <a:ea typeface="楷体" panose="02010609060101010101" pitchFamily="49" charset="-122"/>
                <a:cs typeface="Times New Roman" panose="02020603050405020304" pitchFamily="18" charset="0"/>
              </a:rPr>
              <a:t>都</a:t>
            </a:r>
            <a:r>
              <a:rPr lang="zh-CN" altLang="zh-CN" sz="1400" b="1">
                <a:latin typeface="楷体" panose="02010609060101010101" pitchFamily="49" charset="-122"/>
                <a:ea typeface="楷体" panose="02010609060101010101" pitchFamily="49" charset="-122"/>
                <a:cs typeface="Times New Roman" panose="02020603050405020304" pitchFamily="18" charset="0"/>
              </a:rPr>
              <a:t>不会害怕实践的检验”</a:t>
            </a:r>
            <a:endParaRPr lang="zh-CN" altLang="en-US" b="1">
              <a:latin typeface="楷体" panose="02010609060101010101" pitchFamily="49" charset="-122"/>
              <a:ea typeface="楷体" panose="02010609060101010101" pitchFamily="49"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719042" y="1855294"/>
            <a:ext cx="7123053" cy="461665"/>
          </a:xfrm>
          <a:prstGeom prst="rect">
            <a:avLst/>
          </a:prstGeom>
        </p:spPr>
        <p:txBody>
          <a:bodyPr wrap="square">
            <a:spAutoFit/>
          </a:bodyPr>
          <a:lstStyle/>
          <a:p>
            <a:pPr indent="457200">
              <a:lnSpc>
                <a:spcPct val="150000"/>
              </a:lnSpc>
            </a:pPr>
            <a:r>
              <a:rPr lang="zh-CN" altLang="en-US" sz="1600" b="1" smtClean="0">
                <a:latin typeface="楷体" panose="02010609060101010101" pitchFamily="49" charset="-122"/>
                <a:ea typeface="楷体" panose="02010609060101010101" pitchFamily="49" charset="-122"/>
                <a:cs typeface="Times New Roman" panose="02020603050405020304" pitchFamily="18" charset="0"/>
              </a:rPr>
              <a:t>我们</a:t>
            </a:r>
            <a:r>
              <a:rPr lang="zh-CN" altLang="en-US" sz="1600" b="1">
                <a:solidFill>
                  <a:srgbClr val="FF0000"/>
                </a:solidFill>
                <a:latin typeface="楷体" panose="02010609060101010101" pitchFamily="49" charset="-122"/>
                <a:ea typeface="楷体" panose="02010609060101010101" pitchFamily="49" charset="-122"/>
                <a:cs typeface="Times New Roman" panose="02020603050405020304" pitchFamily="18" charset="0"/>
              </a:rPr>
              <a:t>不仅承认</a:t>
            </a:r>
            <a:r>
              <a:rPr lang="zh-CN" altLang="en-US" sz="1600" b="1">
                <a:latin typeface="楷体" panose="02010609060101010101" pitchFamily="49" charset="-122"/>
                <a:ea typeface="楷体" panose="02010609060101010101" pitchFamily="49" charset="-122"/>
                <a:cs typeface="Times New Roman" panose="02020603050405020304" pitchFamily="18" charset="0"/>
              </a:rPr>
              <a:t>实践是真理的标准，</a:t>
            </a:r>
            <a:r>
              <a:rPr lang="zh-CN" altLang="en-US" sz="1600" b="1">
                <a:solidFill>
                  <a:srgbClr val="FF0000"/>
                </a:solidFill>
                <a:latin typeface="楷体" panose="02010609060101010101" pitchFamily="49" charset="-122"/>
                <a:ea typeface="楷体" panose="02010609060101010101" pitchFamily="49" charset="-122"/>
                <a:cs typeface="Times New Roman" panose="02020603050405020304" pitchFamily="18" charset="0"/>
              </a:rPr>
              <a:t>而且要从发展的观点看待</a:t>
            </a:r>
            <a:r>
              <a:rPr lang="zh-CN" altLang="en-US" sz="1600" b="1">
                <a:latin typeface="楷体" panose="02010609060101010101" pitchFamily="49" charset="-122"/>
                <a:ea typeface="楷体" panose="02010609060101010101" pitchFamily="49" charset="-122"/>
                <a:cs typeface="Times New Roman" panose="02020603050405020304" pitchFamily="18" charset="0"/>
              </a:rPr>
              <a:t>实践</a:t>
            </a:r>
            <a:r>
              <a:rPr lang="zh-CN" altLang="en-US" sz="1600" b="1" smtClean="0">
                <a:latin typeface="楷体" panose="02010609060101010101" pitchFamily="49" charset="-122"/>
                <a:ea typeface="楷体" panose="02010609060101010101" pitchFamily="49" charset="-122"/>
                <a:cs typeface="Times New Roman" panose="02020603050405020304" pitchFamily="18" charset="0"/>
              </a:rPr>
              <a:t>标准。</a:t>
            </a:r>
            <a:endParaRPr lang="zh-CN" altLang="en-US" sz="1600" b="1">
              <a:latin typeface="楷体" panose="02010609060101010101" pitchFamily="49" charset="-122"/>
              <a:ea typeface="楷体" panose="02010609060101010101" pitchFamily="49" charset="-122"/>
              <a:cs typeface="Times New Roman" panose="02020603050405020304" pitchFamily="18" charset="0"/>
            </a:endParaRPr>
          </a:p>
        </p:txBody>
      </p:sp>
      <p:sp>
        <p:nvSpPr>
          <p:cNvPr id="5" name="矩形 4"/>
          <p:cNvSpPr/>
          <p:nvPr/>
        </p:nvSpPr>
        <p:spPr>
          <a:xfrm>
            <a:off x="755576" y="928702"/>
            <a:ext cx="7272642" cy="830997"/>
          </a:xfrm>
          <a:prstGeom prst="rect">
            <a:avLst/>
          </a:prstGeom>
        </p:spPr>
        <p:txBody>
          <a:bodyPr wrap="square">
            <a:spAutoFit/>
          </a:bodyPr>
          <a:lstStyle/>
          <a:p>
            <a:pPr indent="457200">
              <a:lnSpc>
                <a:spcPct val="150000"/>
              </a:lnSpc>
            </a:pPr>
            <a:r>
              <a:rPr lang="zh-CN" altLang="zh-CN" sz="1600" b="1" smtClean="0">
                <a:latin typeface="楷体" panose="02010609060101010101" pitchFamily="49" charset="-122"/>
                <a:ea typeface="楷体" panose="02010609060101010101" pitchFamily="49" charset="-122"/>
                <a:cs typeface="Times New Roman" panose="02020603050405020304" pitchFamily="18" charset="0"/>
              </a:rPr>
              <a:t>这个</a:t>
            </a:r>
            <a:r>
              <a:rPr lang="zh-CN" altLang="zh-CN" sz="1600" b="1">
                <a:latin typeface="楷体" panose="02010609060101010101" pitchFamily="49" charset="-122"/>
                <a:ea typeface="楷体" panose="02010609060101010101" pitchFamily="49" charset="-122"/>
                <a:cs typeface="Times New Roman" panose="02020603050405020304" pitchFamily="18" charset="0"/>
              </a:rPr>
              <a:t>标准也是这样的</a:t>
            </a:r>
            <a:r>
              <a:rPr lang="zh-CN" altLang="zh-CN" sz="1600" b="1">
                <a:solidFill>
                  <a:srgbClr val="FF0000"/>
                </a:solidFill>
                <a:latin typeface="楷体" panose="02010609060101010101" pitchFamily="49" charset="-122"/>
                <a:ea typeface="楷体" panose="02010609060101010101" pitchFamily="49" charset="-122"/>
                <a:cs typeface="Times New Roman" panose="02020603050405020304" pitchFamily="18" charset="0"/>
              </a:rPr>
              <a:t>不确定</a:t>
            </a:r>
            <a:r>
              <a:rPr lang="zh-CN" altLang="zh-CN" sz="1600" b="1">
                <a:latin typeface="楷体" panose="02010609060101010101" pitchFamily="49" charset="-122"/>
                <a:ea typeface="楷体" panose="02010609060101010101" pitchFamily="49" charset="-122"/>
                <a:cs typeface="Times New Roman" panose="02020603050405020304" pitchFamily="18" charset="0"/>
              </a:rPr>
              <a:t>，以便不至于使人的知识变成绝对，同时它又是这样的</a:t>
            </a:r>
            <a:r>
              <a:rPr lang="zh-CN" altLang="zh-CN" sz="1600" b="1">
                <a:solidFill>
                  <a:srgbClr val="FF0000"/>
                </a:solidFill>
                <a:latin typeface="楷体" panose="02010609060101010101" pitchFamily="49" charset="-122"/>
                <a:ea typeface="楷体" panose="02010609060101010101" pitchFamily="49" charset="-122"/>
                <a:cs typeface="Times New Roman" panose="02020603050405020304" pitchFamily="18" charset="0"/>
              </a:rPr>
              <a:t>确定</a:t>
            </a:r>
            <a:r>
              <a:rPr lang="zh-CN" altLang="zh-CN" sz="1600" b="1">
                <a:latin typeface="楷体" panose="02010609060101010101" pitchFamily="49" charset="-122"/>
                <a:ea typeface="楷体" panose="02010609060101010101" pitchFamily="49" charset="-122"/>
                <a:cs typeface="Times New Roman" panose="02020603050405020304" pitchFamily="18" charset="0"/>
              </a:rPr>
              <a:t>，以便同唯心主义和不可知论的一切变种进行无情的</a:t>
            </a:r>
            <a:r>
              <a:rPr lang="zh-CN" altLang="zh-CN" sz="1600" b="1" smtClean="0">
                <a:latin typeface="楷体" panose="02010609060101010101" pitchFamily="49" charset="-122"/>
                <a:ea typeface="楷体" panose="02010609060101010101" pitchFamily="49" charset="-122"/>
                <a:cs typeface="Times New Roman" panose="02020603050405020304" pitchFamily="18" charset="0"/>
              </a:rPr>
              <a:t>斗争</a:t>
            </a:r>
            <a:r>
              <a:rPr lang="zh-CN" altLang="en-US" sz="1600" b="1" smtClean="0">
                <a:latin typeface="楷体" panose="02010609060101010101" pitchFamily="49" charset="-122"/>
                <a:ea typeface="楷体" panose="02010609060101010101" pitchFamily="49" charset="-122"/>
                <a:cs typeface="Times New Roman" panose="02020603050405020304" pitchFamily="18" charset="0"/>
              </a:rPr>
              <a:t>。</a:t>
            </a:r>
            <a:endParaRPr lang="zh-CN" altLang="en-US" sz="1600" b="1">
              <a:latin typeface="楷体" panose="02010609060101010101" pitchFamily="49" charset="-122"/>
              <a:ea typeface="楷体" panose="02010609060101010101" pitchFamily="49" charset="-122"/>
            </a:endParaRPr>
          </a:p>
        </p:txBody>
      </p:sp>
      <p:sp>
        <p:nvSpPr>
          <p:cNvPr id="6"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写法探究</a:t>
            </a:r>
            <a:endParaRPr lang="zh-CN" altLang="en-US" sz="3200">
              <a:solidFill>
                <a:schemeClr val="bg1"/>
              </a:solidFill>
            </a:endParaRPr>
          </a:p>
        </p:txBody>
      </p:sp>
      <p:sp>
        <p:nvSpPr>
          <p:cNvPr id="7" name="矩形 6"/>
          <p:cNvSpPr/>
          <p:nvPr/>
        </p:nvSpPr>
        <p:spPr>
          <a:xfrm>
            <a:off x="971600" y="3187031"/>
            <a:ext cx="7776864" cy="1200329"/>
          </a:xfrm>
          <a:prstGeom prst="rect">
            <a:avLst/>
          </a:prstGeom>
        </p:spPr>
        <p:txBody>
          <a:bodyPr wrap="square">
            <a:spAutoFit/>
          </a:bodyPr>
          <a:lstStyle/>
          <a:p>
            <a:pPr>
              <a:lnSpc>
                <a:spcPct val="150000"/>
              </a:lnSpc>
            </a:pPr>
            <a:r>
              <a:rPr lang="en-US" altLang="zh-CN" sz="1600" b="1" smtClean="0">
                <a:latin typeface="楷体" panose="02010609060101010101" pitchFamily="49" charset="-122"/>
                <a:ea typeface="楷体" panose="02010609060101010101" pitchFamily="49" charset="-122"/>
                <a:cs typeface="Times New Roman" panose="02020603050405020304" pitchFamily="18" charset="0"/>
              </a:rPr>
              <a:t>   </a:t>
            </a:r>
            <a:r>
              <a:rPr lang="zh-CN" altLang="zh-CN" sz="1600" b="1" smtClean="0">
                <a:latin typeface="楷体" panose="02010609060101010101" pitchFamily="49" charset="-122"/>
                <a:ea typeface="楷体" panose="02010609060101010101" pitchFamily="49" charset="-122"/>
                <a:cs typeface="Times New Roman" panose="02020603050405020304" pitchFamily="18" charset="0"/>
              </a:rPr>
              <a:t>我们</a:t>
            </a:r>
            <a:r>
              <a:rPr lang="zh-CN" altLang="zh-CN" sz="1600" b="1">
                <a:latin typeface="楷体" panose="02010609060101010101" pitchFamily="49" charset="-122"/>
                <a:ea typeface="楷体" panose="02010609060101010101" pitchFamily="49" charset="-122"/>
                <a:cs typeface="Times New Roman" panose="02020603050405020304" pitchFamily="18" charset="0"/>
              </a:rPr>
              <a:t>要完成这个伟大的任务，面临着许多新的问题，需要我们去认识，去研究，</a:t>
            </a:r>
            <a:r>
              <a:rPr lang="zh-CN" altLang="zh-CN" sz="1600" b="1">
                <a:solidFill>
                  <a:srgbClr val="FF0000"/>
                </a:solidFill>
                <a:latin typeface="楷体" panose="02010609060101010101" pitchFamily="49" charset="-122"/>
                <a:ea typeface="楷体" panose="02010609060101010101" pitchFamily="49" charset="-122"/>
                <a:cs typeface="Times New Roman" panose="02020603050405020304" pitchFamily="18" charset="0"/>
              </a:rPr>
              <a:t>躺在马列主义毛泽东思想的现成条文上</a:t>
            </a:r>
            <a:r>
              <a:rPr lang="zh-CN" altLang="zh-CN" sz="1600" b="1">
                <a:latin typeface="楷体" panose="02010609060101010101" pitchFamily="49" charset="-122"/>
                <a:ea typeface="楷体" panose="02010609060101010101" pitchFamily="49" charset="-122"/>
                <a:cs typeface="Times New Roman" panose="02020603050405020304" pitchFamily="18" charset="0"/>
              </a:rPr>
              <a:t>，甚至拿现成的公式去限制、</a:t>
            </a:r>
            <a:r>
              <a:rPr lang="zh-CN" altLang="zh-CN" sz="1600" b="1">
                <a:solidFill>
                  <a:srgbClr val="FF0000"/>
                </a:solidFill>
                <a:latin typeface="楷体" panose="02010609060101010101" pitchFamily="49" charset="-122"/>
                <a:ea typeface="楷体" panose="02010609060101010101" pitchFamily="49" charset="-122"/>
                <a:cs typeface="Times New Roman" panose="02020603050405020304" pitchFamily="18" charset="0"/>
              </a:rPr>
              <a:t>宰割、裁剪</a:t>
            </a:r>
            <a:r>
              <a:rPr lang="zh-CN" altLang="zh-CN" sz="1600" b="1">
                <a:latin typeface="楷体" panose="02010609060101010101" pitchFamily="49" charset="-122"/>
                <a:ea typeface="楷体" panose="02010609060101010101" pitchFamily="49" charset="-122"/>
                <a:cs typeface="Times New Roman" panose="02020603050405020304" pitchFamily="18" charset="0"/>
              </a:rPr>
              <a:t>无限丰富的飞速发展的革命实践，这种态度是错误</a:t>
            </a:r>
            <a:r>
              <a:rPr lang="zh-CN" altLang="zh-CN" sz="1600" b="1" smtClean="0">
                <a:latin typeface="楷体" panose="02010609060101010101" pitchFamily="49" charset="-122"/>
                <a:ea typeface="楷体" panose="02010609060101010101" pitchFamily="49" charset="-122"/>
                <a:cs typeface="Times New Roman" panose="02020603050405020304" pitchFamily="18" charset="0"/>
              </a:rPr>
              <a:t>的</a:t>
            </a:r>
            <a:r>
              <a:rPr lang="zh-CN" altLang="en-US" sz="1600" b="1" smtClean="0">
                <a:latin typeface="楷体" panose="02010609060101010101" pitchFamily="49" charset="-122"/>
                <a:ea typeface="楷体" panose="02010609060101010101" pitchFamily="49" charset="-122"/>
                <a:cs typeface="Times New Roman" panose="02020603050405020304" pitchFamily="18" charset="0"/>
              </a:rPr>
              <a:t>。</a:t>
            </a:r>
            <a:endParaRPr lang="zh-CN" altLang="en-US" sz="1600" b="1">
              <a:latin typeface="楷体" panose="02010609060101010101" pitchFamily="49" charset="-122"/>
              <a:ea typeface="楷体" panose="02010609060101010101" pitchFamily="49" charset="-122"/>
            </a:endParaRPr>
          </a:p>
        </p:txBody>
      </p:sp>
      <p:sp>
        <p:nvSpPr>
          <p:cNvPr id="8" name="矩形 7"/>
          <p:cNvSpPr/>
          <p:nvPr/>
        </p:nvSpPr>
        <p:spPr>
          <a:xfrm>
            <a:off x="1234549" y="2582718"/>
            <a:ext cx="3493264" cy="338554"/>
          </a:xfrm>
          <a:prstGeom prst="rect">
            <a:avLst/>
          </a:prstGeom>
        </p:spPr>
        <p:txBody>
          <a:bodyPr wrap="none">
            <a:spAutoFit/>
          </a:bodyPr>
          <a:lstStyle/>
          <a:p>
            <a:r>
              <a:rPr lang="zh-CN" altLang="en-US" sz="1600" b="1">
                <a:latin typeface="楷体" panose="02010609060101010101" pitchFamily="49" charset="-122"/>
                <a:ea typeface="楷体" panose="02010609060101010101" pitchFamily="49" charset="-122"/>
              </a:rPr>
              <a:t>一个个都像肥皂泡那样很快破灭</a:t>
            </a:r>
            <a:r>
              <a:rPr lang="zh-CN" altLang="en-US" sz="1600" b="1" smtClean="0">
                <a:latin typeface="楷体" panose="02010609060101010101" pitchFamily="49" charset="-122"/>
                <a:ea typeface="楷体" panose="02010609060101010101" pitchFamily="49" charset="-122"/>
              </a:rPr>
              <a:t>了。</a:t>
            </a:r>
            <a:endParaRPr lang="zh-CN" altLang="en-US" sz="1600" b="1">
              <a:latin typeface="楷体" panose="02010609060101010101" pitchFamily="49" charset="-122"/>
              <a:ea typeface="楷体" panose="02010609060101010101" pitchFamily="49"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131840" y="1727629"/>
            <a:ext cx="5688632" cy="2308324"/>
          </a:xfrm>
          <a:prstGeom prst="rect">
            <a:avLst/>
          </a:prstGeom>
          <a:solidFill>
            <a:schemeClr val="bg1">
              <a:lumMod val="95000"/>
            </a:schemeClr>
          </a:solidFill>
        </p:spPr>
        <p:txBody>
          <a:bodyPr wrap="square">
            <a:spAutoFit/>
          </a:bodyPr>
          <a:lstStyle/>
          <a:p>
            <a:pPr indent="457200"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这场关于真理标准问题的大讨论</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冲破了“两个凡是”的严重束缚，推动了全国性的马克思主义思想解放运动，是中国共产党第十一届中央委员会第三次全体会议实现中华人民共和国成立以来中国共产党历史上具有深远意义的伟大转折的思想先导，为中国共产党重新确立马克思主义思想路线、政治路线和组织路线，作了重要的理论准备。</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拓展延伸</a:t>
            </a:r>
            <a:endParaRPr lang="zh-CN" altLang="en-US" sz="3200">
              <a:solidFill>
                <a:schemeClr val="bg1"/>
              </a:solidFill>
            </a:endParaRPr>
          </a:p>
        </p:txBody>
      </p:sp>
      <p:pic>
        <p:nvPicPr>
          <p:cNvPr id="4" name="图片 3"/>
          <p:cNvPicPr>
            <a:picLocks noChangeAspect="1"/>
          </p:cNvPicPr>
          <p:nvPr/>
        </p:nvPicPr>
        <p:blipFill>
          <a:blip r:embed="rId3"/>
          <a:srcRect b="8961"/>
          <a:stretch>
            <a:fillRect/>
          </a:stretch>
        </p:blipFill>
        <p:spPr>
          <a:xfrm>
            <a:off x="323528" y="1059582"/>
            <a:ext cx="2598849" cy="1656184"/>
          </a:xfrm>
          <a:prstGeom prst="rect">
            <a:avLst/>
          </a:prstGeom>
          <a:ln>
            <a:noFill/>
          </a:ln>
          <a:effectLst>
            <a:outerShdw blurRad="292100" dist="139700" dir="2700000" algn="tl" rotWithShape="0">
              <a:srgbClr val="333333">
                <a:alpha val="65000"/>
              </a:srgbClr>
            </a:outerShdw>
          </a:effectLst>
        </p:spPr>
      </p:pic>
      <p:pic>
        <p:nvPicPr>
          <p:cNvPr id="6" name="图片 5"/>
          <p:cNvPicPr>
            <a:picLocks noChangeAspect="1"/>
          </p:cNvPicPr>
          <p:nvPr/>
        </p:nvPicPr>
        <p:blipFill>
          <a:blip r:embed="rId4"/>
          <a:stretch>
            <a:fillRect/>
          </a:stretch>
        </p:blipFill>
        <p:spPr>
          <a:xfrm>
            <a:off x="323527" y="2881791"/>
            <a:ext cx="2598849" cy="190544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99592" y="1347614"/>
            <a:ext cx="7063054" cy="1061829"/>
          </a:xfrm>
          <a:prstGeom prst="rect">
            <a:avLst/>
          </a:prstGeom>
          <a:solidFill>
            <a:schemeClr val="bg1">
              <a:lumMod val="95000"/>
            </a:schemeClr>
          </a:solidFill>
        </p:spPr>
        <p:txBody>
          <a:bodyPr wrap="square">
            <a:spAutoFit/>
          </a:bodyPr>
          <a:lstStyle/>
          <a:p>
            <a:pPr indent="-457200" algn="just">
              <a:lnSpc>
                <a:spcPct val="150000"/>
              </a:lnSpc>
              <a:spcAft>
                <a:spcPct val="0"/>
              </a:spcAft>
              <a:tabLst>
                <a:tab pos="4800600" algn="l"/>
              </a:tabLst>
            </a:pPr>
            <a:r>
              <a:rPr lang="en-US" altLang="zh-CN" sz="1400" b="1" kern="100" smtClean="0">
                <a:latin typeface="Times New Roman" panose="02020603050405020304" pitchFamily="18" charset="0"/>
                <a:cs typeface="Times New Roman" panose="02020603050405020304" pitchFamily="18" charset="0"/>
              </a:rPr>
              <a:t>     </a:t>
            </a:r>
            <a:r>
              <a:rPr lang="zh-CN" altLang="zh-CN" sz="1400" b="1" kern="100" smtClean="0">
                <a:latin typeface="Times New Roman" panose="02020603050405020304" pitchFamily="18" charset="0"/>
                <a:cs typeface="Times New Roman" panose="02020603050405020304" pitchFamily="18" charset="0"/>
              </a:rPr>
              <a:t>结合</a:t>
            </a:r>
            <a:r>
              <a:rPr lang="zh-CN" altLang="zh-CN" sz="1400" b="1" kern="100">
                <a:latin typeface="Times New Roman" panose="02020603050405020304" pitchFamily="18" charset="0"/>
                <a:cs typeface="Times New Roman" panose="02020603050405020304" pitchFamily="18" charset="0"/>
              </a:rPr>
              <a:t>历史事实和亲身经历，探究《实践是检验真理的唯一标准》这篇文章的社会意义。</a:t>
            </a:r>
            <a:endParaRPr lang="zh-CN" altLang="zh-CN" sz="800" kern="100">
              <a:latin typeface="宋体" panose="02010600030101010101" pitchFamily="2" charset="-122"/>
              <a:cs typeface="Courier New" panose="02070309020205020404" pitchFamily="49" charset="0"/>
            </a:endParaRPr>
          </a:p>
          <a:p>
            <a:pPr indent="-457200" algn="just">
              <a:lnSpc>
                <a:spcPct val="150000"/>
              </a:lnSpc>
              <a:spcAft>
                <a:spcPct val="0"/>
              </a:spcAft>
              <a:tabLst>
                <a:tab pos="4800600" algn="l"/>
              </a:tabLst>
            </a:pPr>
            <a:r>
              <a:rPr lang="en-US" altLang="zh-CN" sz="1400" b="1" kern="100" smtClean="0">
                <a:latin typeface="Times New Roman" panose="02020603050405020304" pitchFamily="18" charset="0"/>
                <a:cs typeface="Courier New" panose="02070309020205020404" pitchFamily="49" charset="0"/>
              </a:rPr>
              <a:t>     _______________________________________________________</a:t>
            </a:r>
            <a:endParaRPr lang="zh-CN" altLang="zh-CN" sz="800" kern="100">
              <a:latin typeface="宋体" panose="02010600030101010101" pitchFamily="2" charset="-122"/>
              <a:cs typeface="Courier New" panose="02070309020205020404" pitchFamily="49" charset="0"/>
            </a:endParaRPr>
          </a:p>
          <a:p>
            <a:pPr indent="-457200" algn="just">
              <a:lnSpc>
                <a:spcPct val="150000"/>
              </a:lnSpc>
              <a:spcAft>
                <a:spcPct val="0"/>
              </a:spcAft>
              <a:tabLst>
                <a:tab pos="4800600" algn="l"/>
              </a:tabLst>
            </a:pPr>
            <a:r>
              <a:rPr lang="en-US" altLang="zh-CN" sz="1400" b="1" kern="100" smtClean="0">
                <a:latin typeface="Times New Roman" panose="02020603050405020304" pitchFamily="18" charset="0"/>
                <a:cs typeface="Courier New" panose="02070309020205020404" pitchFamily="49" charset="0"/>
              </a:rPr>
              <a:t>     _______________________________________________________</a:t>
            </a:r>
            <a:endParaRPr lang="zh-CN" altLang="zh-CN" sz="800" kern="100">
              <a:latin typeface="宋体" panose="02010600030101010101" pitchFamily="2" charset="-122"/>
              <a:cs typeface="Courier New" panose="02070309020205020404" pitchFamily="49" charset="0"/>
            </a:endParaRPr>
          </a:p>
        </p:txBody>
      </p:sp>
      <p:sp>
        <p:nvSpPr>
          <p:cNvPr id="6"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拓展延伸</a:t>
            </a:r>
            <a:endParaRPr lang="zh-CN" altLang="en-US" sz="3200">
              <a:solidFill>
                <a:schemeClr val="bg1"/>
              </a:solidFill>
            </a:endParaRPr>
          </a:p>
        </p:txBody>
      </p:sp>
      <p:sp>
        <p:nvSpPr>
          <p:cNvPr id="7" name="文本框 6"/>
          <p:cNvSpPr txBox="1"/>
          <p:nvPr/>
        </p:nvSpPr>
        <p:spPr>
          <a:xfrm>
            <a:off x="3347864" y="4005979"/>
            <a:ext cx="2232248" cy="338554"/>
          </a:xfrm>
          <a:prstGeom prst="rect">
            <a:avLst/>
          </a:prstGeom>
          <a:noFill/>
        </p:spPr>
        <p:txBody>
          <a:bodyPr wrap="square" rtlCol="0">
            <a:spAutoFit/>
          </a:bodyPr>
          <a:lstStyle/>
          <a:p>
            <a:r>
              <a:rPr lang="zh-CN" altLang="en-US" sz="1600" smtClean="0">
                <a:latin typeface="黑体" panose="02010609060101010101" pitchFamily="49" charset="-122"/>
                <a:ea typeface="黑体" panose="02010609060101010101" pitchFamily="49" charset="-122"/>
              </a:rPr>
              <a:t>中国特色社会主义道路</a:t>
            </a:r>
            <a:endParaRPr lang="zh-CN" altLang="en-US" sz="1600">
              <a:latin typeface="黑体" panose="02010609060101010101" pitchFamily="49" charset="-122"/>
              <a:ea typeface="黑体" panose="02010609060101010101" pitchFamily="49" charset="-122"/>
            </a:endParaRPr>
          </a:p>
        </p:txBody>
      </p:sp>
      <p:sp>
        <p:nvSpPr>
          <p:cNvPr id="8" name="文本框 7"/>
          <p:cNvSpPr txBox="1"/>
          <p:nvPr/>
        </p:nvSpPr>
        <p:spPr>
          <a:xfrm>
            <a:off x="1993444" y="3023128"/>
            <a:ext cx="1728192" cy="338554"/>
          </a:xfrm>
          <a:prstGeom prst="rect">
            <a:avLst/>
          </a:prstGeom>
          <a:noFill/>
        </p:spPr>
        <p:txBody>
          <a:bodyPr wrap="square" rtlCol="0">
            <a:spAutoFit/>
          </a:bodyPr>
          <a:lstStyle/>
          <a:p>
            <a:r>
              <a:rPr lang="zh-CN" altLang="en-US" sz="1600" smtClean="0">
                <a:latin typeface="黑体" panose="02010609060101010101" pitchFamily="49" charset="-122"/>
                <a:ea typeface="黑体" panose="02010609060101010101" pitchFamily="49" charset="-122"/>
              </a:rPr>
              <a:t>中国革命的道路</a:t>
            </a:r>
            <a:endParaRPr lang="zh-CN" altLang="en-US" sz="1600">
              <a:latin typeface="黑体" panose="02010609060101010101" pitchFamily="49" charset="-122"/>
              <a:ea typeface="黑体" panose="02010609060101010101" pitchFamily="49" charset="-122"/>
            </a:endParaRPr>
          </a:p>
        </p:txBody>
      </p:sp>
      <p:sp>
        <p:nvSpPr>
          <p:cNvPr id="3" name="左大括号 2"/>
          <p:cNvSpPr/>
          <p:nvPr/>
        </p:nvSpPr>
        <p:spPr>
          <a:xfrm>
            <a:off x="3491880" y="2616341"/>
            <a:ext cx="288032" cy="115212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左大括号 8"/>
          <p:cNvSpPr/>
          <p:nvPr/>
        </p:nvSpPr>
        <p:spPr>
          <a:xfrm>
            <a:off x="5508104" y="3599192"/>
            <a:ext cx="288032" cy="1152128"/>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71600" y="987574"/>
            <a:ext cx="7416824" cy="1061829"/>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en-US" altLang="zh-CN" sz="1400" b="1" kern="100" smtClean="0">
                <a:latin typeface="Times New Roman" panose="02020603050405020304" pitchFamily="18" charset="0"/>
                <a:cs typeface="Times New Roman" panose="02020603050405020304" pitchFamily="18" charset="0"/>
              </a:rPr>
              <a:t>        </a:t>
            </a:r>
            <a:r>
              <a:rPr lang="zh-CN" altLang="zh-CN" sz="1400" b="1" kern="100" smtClean="0">
                <a:latin typeface="Times New Roman" panose="02020603050405020304" pitchFamily="18" charset="0"/>
                <a:cs typeface="Times New Roman" panose="02020603050405020304" pitchFamily="18" charset="0"/>
              </a:rPr>
              <a:t>某</a:t>
            </a:r>
            <a:r>
              <a:rPr lang="zh-CN" altLang="zh-CN" sz="1400" b="1" kern="100">
                <a:latin typeface="Times New Roman" panose="02020603050405020304" pitchFamily="18" charset="0"/>
                <a:cs typeface="Times New Roman" panose="02020603050405020304" pitchFamily="18" charset="0"/>
              </a:rPr>
              <a:t>校组织了一场辩论赛，论题是</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cs typeface="Times New Roman" panose="02020603050405020304" pitchFamily="18" charset="0"/>
              </a:rPr>
              <a:t>佛系是否是当代青年人的幸福之道</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cs typeface="Times New Roman" panose="02020603050405020304" pitchFamily="18" charset="0"/>
              </a:rPr>
              <a:t>。下面是自由辩论阶段正方选手的一段论述，请站在反方立场，写一段驳论性的文字，对正方观点加以驳斥。</a:t>
            </a:r>
            <a:r>
              <a:rPr lang="en-US" altLang="zh-CN" sz="1400" b="1" kern="100">
                <a:latin typeface="Times New Roman" panose="02020603050405020304" pitchFamily="18" charset="0"/>
                <a:cs typeface="Courier New" panose="02070309020205020404" pitchFamily="49" charset="0"/>
              </a:rPr>
              <a:t>100</a:t>
            </a:r>
            <a:r>
              <a:rPr lang="zh-CN" altLang="zh-CN" sz="1400" b="1" kern="100">
                <a:latin typeface="Times New Roman" panose="02020603050405020304" pitchFamily="18" charset="0"/>
                <a:cs typeface="Times New Roman" panose="02020603050405020304" pitchFamily="18" charset="0"/>
              </a:rPr>
              <a:t>字左右。</a:t>
            </a:r>
            <a:endParaRPr lang="zh-CN" altLang="zh-CN" sz="800" kern="100">
              <a:latin typeface="宋体" panose="02010600030101010101" pitchFamily="2" charset="-122"/>
              <a:cs typeface="Courier New" panose="02070309020205020404" pitchFamily="49" charset="0"/>
            </a:endParaRPr>
          </a:p>
        </p:txBody>
      </p:sp>
      <p:sp>
        <p:nvSpPr>
          <p:cNvPr id="3"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迁移运用</a:t>
            </a:r>
            <a:endParaRPr lang="zh-CN" altLang="en-US" sz="3200">
              <a:solidFill>
                <a:schemeClr val="bg1"/>
              </a:solidFill>
            </a:endParaRPr>
          </a:p>
        </p:txBody>
      </p:sp>
      <p:sp>
        <p:nvSpPr>
          <p:cNvPr id="4" name="矩形 3"/>
          <p:cNvSpPr/>
          <p:nvPr/>
        </p:nvSpPr>
        <p:spPr>
          <a:xfrm>
            <a:off x="5508104" y="3939902"/>
            <a:ext cx="3142783" cy="1061829"/>
          </a:xfrm>
          <a:prstGeom prst="rect">
            <a:avLst/>
          </a:prstGeom>
        </p:spPr>
        <p:txBody>
          <a:bodyPr wrap="square">
            <a:spAutoFit/>
          </a:bodyPr>
          <a:lstStyle/>
          <a:p>
            <a:pPr>
              <a:lnSpc>
                <a:spcPct val="150000"/>
              </a:lnSpc>
              <a:spcAft>
                <a:spcPct val="0"/>
              </a:spcAft>
              <a:tabLst>
                <a:tab pos="4800600" algn="l"/>
              </a:tabLst>
            </a:pPr>
            <a:r>
              <a:rPr lang="zh-CN" altLang="zh-CN" sz="1400" b="1" kern="100" smtClean="0">
                <a:latin typeface="Times New Roman" panose="02020603050405020304" pitchFamily="18" charset="0"/>
                <a:cs typeface="Times New Roman" panose="02020603050405020304" pitchFamily="18" charset="0"/>
              </a:rPr>
              <a:t>反方</a:t>
            </a:r>
            <a:r>
              <a:rPr lang="zh-CN" altLang="zh-CN" sz="1400" b="1" kern="100">
                <a:latin typeface="Times New Roman" panose="02020603050405020304" pitchFamily="18" charset="0"/>
                <a:cs typeface="Times New Roman" panose="02020603050405020304" pitchFamily="18" charset="0"/>
              </a:rPr>
              <a:t>选手：</a:t>
            </a:r>
            <a:r>
              <a:rPr lang="en-US" altLang="zh-CN" sz="1400" b="1" kern="100" smtClean="0">
                <a:latin typeface="Times New Roman" panose="02020603050405020304" pitchFamily="18" charset="0"/>
                <a:cs typeface="Courier New" panose="02070309020205020404" pitchFamily="49" charset="0"/>
              </a:rPr>
              <a:t>_________________________________</a:t>
            </a:r>
            <a:endParaRPr lang="zh-CN" altLang="zh-CN" sz="800" kern="100">
              <a:latin typeface="宋体" panose="02010600030101010101" pitchFamily="2" charset="-122"/>
              <a:cs typeface="Courier New" panose="02070309020205020404" pitchFamily="49" charset="0"/>
            </a:endParaRPr>
          </a:p>
          <a:p>
            <a:pPr>
              <a:lnSpc>
                <a:spcPct val="150000"/>
              </a:lnSpc>
              <a:spcAft>
                <a:spcPct val="0"/>
              </a:spcAft>
              <a:tabLst>
                <a:tab pos="4800600" algn="l"/>
              </a:tabLst>
            </a:pPr>
            <a:r>
              <a:rPr lang="en-US" altLang="zh-CN" sz="1400" b="1" kern="100" smtClean="0">
                <a:latin typeface="Times New Roman" panose="02020603050405020304" pitchFamily="18" charset="0"/>
                <a:cs typeface="Courier New" panose="02070309020205020404" pitchFamily="49" charset="0"/>
              </a:rPr>
              <a:t>_________________________________</a:t>
            </a:r>
            <a:endParaRPr lang="zh-CN" altLang="zh-CN" sz="800" kern="100">
              <a:latin typeface="宋体" panose="02010600030101010101" pitchFamily="2" charset="-122"/>
              <a:cs typeface="Courier New" panose="02070309020205020404" pitchFamily="49" charset="0"/>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596" y="874744"/>
            <a:ext cx="7704856" cy="1224136"/>
          </a:xfrm>
          <a:prstGeom prst="rect">
            <a:avLst/>
          </a:prstGeom>
        </p:spPr>
      </p:pic>
      <p:sp>
        <p:nvSpPr>
          <p:cNvPr id="6" name="矩形 5"/>
          <p:cNvSpPr/>
          <p:nvPr/>
        </p:nvSpPr>
        <p:spPr>
          <a:xfrm>
            <a:off x="683568" y="2212694"/>
            <a:ext cx="6030416" cy="2031325"/>
          </a:xfrm>
          <a:prstGeom prst="rect">
            <a:avLst/>
          </a:prstGeom>
        </p:spPr>
        <p:txBody>
          <a:bodyPr wrap="square">
            <a:spAutoFit/>
          </a:bodyPr>
          <a:lstStyle/>
          <a:p>
            <a:pPr algn="just">
              <a:lnSpc>
                <a:spcPct val="150000"/>
              </a:lnSpc>
              <a:spcAft>
                <a:spcPct val="0"/>
              </a:spcAft>
              <a:tabLst>
                <a:tab pos="4800600" algn="l"/>
              </a:tabLst>
            </a:pPr>
            <a:r>
              <a:rPr lang="en-US" altLang="zh-CN" sz="1400" b="1" kern="100" smtClean="0">
                <a:latin typeface="Times New Roman" panose="02020603050405020304" pitchFamily="18" charset="0"/>
                <a:cs typeface="Times New Roman" panose="02020603050405020304" pitchFamily="18" charset="0"/>
              </a:rPr>
              <a:t>       </a:t>
            </a:r>
            <a:r>
              <a:rPr lang="zh-CN" altLang="zh-CN" sz="1400" b="1" kern="100" smtClean="0">
                <a:latin typeface="Times New Roman" panose="02020603050405020304" pitchFamily="18" charset="0"/>
                <a:cs typeface="Times New Roman" panose="02020603050405020304" pitchFamily="18" charset="0"/>
              </a:rPr>
              <a:t>正方</a:t>
            </a:r>
            <a:r>
              <a:rPr lang="zh-CN" altLang="zh-CN" sz="1400" b="1" kern="100">
                <a:latin typeface="Times New Roman" panose="02020603050405020304" pitchFamily="18" charset="0"/>
                <a:cs typeface="Times New Roman" panose="02020603050405020304" pitchFamily="18" charset="0"/>
              </a:rPr>
              <a:t>选手</a:t>
            </a:r>
            <a:r>
              <a:rPr lang="zh-CN" altLang="zh-CN" sz="1400" b="1" kern="100" smtClean="0">
                <a:latin typeface="Times New Roman" panose="02020603050405020304" pitchFamily="18" charset="0"/>
                <a:cs typeface="Times New Roman" panose="02020603050405020304" pitchFamily="18" charset="0"/>
              </a:rPr>
              <a:t>：</a:t>
            </a:r>
            <a:endParaRPr lang="en-US" altLang="zh-CN" sz="1400" b="1" kern="100" smtClean="0">
              <a:latin typeface="Times New Roman" panose="02020603050405020304" pitchFamily="18" charset="0"/>
              <a:cs typeface="Times New Roman" panose="02020603050405020304" pitchFamily="18" charset="0"/>
            </a:endParaRPr>
          </a:p>
          <a:p>
            <a:pPr algn="just">
              <a:lnSpc>
                <a:spcPct val="150000"/>
              </a:lnSpc>
              <a:spcAft>
                <a:spcPct val="0"/>
              </a:spcAft>
              <a:tabLst>
                <a:tab pos="4800600" algn="l"/>
              </a:tabLst>
            </a:pPr>
            <a:r>
              <a:rPr lang="en-US" altLang="zh-CN" sz="14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1400" b="1" kern="100" smtClean="0">
                <a:latin typeface="楷体" panose="02010609060101010101" pitchFamily="49" charset="-122"/>
                <a:ea typeface="楷体" panose="02010609060101010101" pitchFamily="49" charset="-122"/>
                <a:cs typeface="Times New Roman" panose="02020603050405020304" pitchFamily="18" charset="0"/>
              </a:rPr>
              <a:t>佛</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系让当代青年更注重当下</a:t>
            </a:r>
            <a:r>
              <a:rPr lang="zh-CN" altLang="zh-CN" sz="1400" b="1" kern="100">
                <a:latin typeface="楷体" panose="02010609060101010101" pitchFamily="49" charset="-122"/>
                <a:ea typeface="楷体" panose="02010609060101010101" pitchFamily="49" charset="-122"/>
                <a:cs typeface="MingLiU_HKSCS"/>
              </a:rPr>
              <a:t>，</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确切地看到现实与期望的差距不断缩小</a:t>
            </a:r>
            <a:r>
              <a:rPr lang="zh-CN" altLang="zh-CN" sz="1400" b="1" kern="100">
                <a:latin typeface="楷体" panose="02010609060101010101" pitchFamily="49" charset="-122"/>
                <a:ea typeface="楷体" panose="02010609060101010101" pitchFamily="49" charset="-122"/>
                <a:cs typeface="MingLiU_HKSCS"/>
              </a:rPr>
              <a:t>，</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切实地感受到越来越接近的幸福。当今社会竞争压力大</a:t>
            </a:r>
            <a:r>
              <a:rPr lang="zh-CN" altLang="zh-CN" sz="1400" b="1" kern="100">
                <a:latin typeface="楷体" panose="02010609060101010101" pitchFamily="49" charset="-122"/>
                <a:ea typeface="楷体" panose="02010609060101010101" pitchFamily="49" charset="-122"/>
                <a:cs typeface="MingLiU_HKSCS"/>
              </a:rPr>
              <a:t>，</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社会节奏过快</a:t>
            </a:r>
            <a:r>
              <a:rPr lang="zh-CN" altLang="zh-CN" sz="1400" b="1" kern="100">
                <a:latin typeface="楷体" panose="02010609060101010101" pitchFamily="49" charset="-122"/>
                <a:ea typeface="楷体" panose="02010609060101010101" pitchFamily="49" charset="-122"/>
                <a:cs typeface="MingLiU_HKSCS"/>
              </a:rPr>
              <a:t>，</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处于转型期的青年人过于急躁走得太快</a:t>
            </a:r>
            <a:r>
              <a:rPr lang="zh-CN" altLang="zh-CN" sz="1400" b="1" kern="100">
                <a:latin typeface="楷体" panose="02010609060101010101" pitchFamily="49" charset="-122"/>
                <a:ea typeface="楷体" panose="02010609060101010101" pitchFamily="49" charset="-122"/>
                <a:cs typeface="MingLiU_HKSCS"/>
              </a:rPr>
              <a:t>，</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更功利地注重以成败论英雄</a:t>
            </a:r>
            <a:r>
              <a:rPr lang="zh-CN" altLang="zh-CN" sz="1400" b="1" kern="100">
                <a:latin typeface="楷体" panose="02010609060101010101" pitchFamily="49" charset="-122"/>
                <a:ea typeface="楷体" panose="02010609060101010101" pitchFamily="49" charset="-122"/>
                <a:cs typeface="MingLiU_HKSCS"/>
              </a:rPr>
              <a:t>，</a:t>
            </a:r>
            <a:r>
              <a:rPr lang="zh-CN" altLang="zh-CN" sz="1400" b="1" kern="100">
                <a:latin typeface="楷体" panose="02010609060101010101" pitchFamily="49" charset="-122"/>
                <a:ea typeface="楷体" panose="02010609060101010101" pitchFamily="49" charset="-122"/>
                <a:cs typeface="Times New Roman" panose="02020603050405020304" pitchFamily="18" charset="0"/>
              </a:rPr>
              <a:t>这让他们丧失了很多本应体会到的幸福。所以佛系这种注重过程的生活态度才是当代青年的幸福之道</a:t>
            </a:r>
            <a:r>
              <a:rPr lang="zh-CN" altLang="zh-CN" sz="1400" b="1" kern="100" smtClean="0">
                <a:latin typeface="楷体" panose="02010609060101010101" pitchFamily="49" charset="-122"/>
                <a:ea typeface="楷体" panose="02010609060101010101" pitchFamily="49" charset="-122"/>
                <a:cs typeface="Times New Roman" panose="02020603050405020304" pitchFamily="18" charset="0"/>
              </a:rPr>
              <a:t>。</a:t>
            </a:r>
            <a:endParaRPr lang="zh-CN" altLang="zh-CN" sz="800" kern="100">
              <a:latin typeface="楷体" panose="02010609060101010101" pitchFamily="49" charset="-122"/>
              <a:ea typeface="楷体" panose="02010609060101010101" pitchFamily="49" charset="-122"/>
              <a:cs typeface="Courier New" panose="02070309020205020404" pitchFamily="49" charset="0"/>
            </a:endParaRPr>
          </a:p>
        </p:txBody>
      </p:sp>
      <p:pic>
        <p:nvPicPr>
          <p:cNvPr id="7" name="图片 6"/>
          <p:cNvPicPr>
            <a:picLocks noChangeAspect="1"/>
          </p:cNvPicPr>
          <p:nvPr/>
        </p:nvPicPr>
        <p:blipFill>
          <a:blip r:embed="rId4">
            <a:clrChange>
              <a:clrFrom>
                <a:srgbClr val="F4F4F4"/>
              </a:clrFrom>
              <a:clrTo>
                <a:srgbClr val="F4F4F4">
                  <a:alpha val="0"/>
                </a:srgbClr>
              </a:clrTo>
            </a:clrChange>
          </a:blip>
          <a:stretch>
            <a:fillRect/>
          </a:stretch>
        </p:blipFill>
        <p:spPr>
          <a:xfrm>
            <a:off x="0" y="3656197"/>
            <a:ext cx="920797" cy="1339919"/>
          </a:xfrm>
          <a:prstGeom prst="rect">
            <a:avLst/>
          </a:prstGeom>
        </p:spPr>
      </p:pic>
      <p:pic>
        <p:nvPicPr>
          <p:cNvPr id="9" name="图片 8"/>
          <p:cNvPicPr>
            <a:picLocks noChangeAspect="1"/>
          </p:cNvPicPr>
          <p:nvPr/>
        </p:nvPicPr>
        <p:blipFill>
          <a:blip r:embed="rId5"/>
          <a:srcRect l="2555" t="3508" r="2946" b="6798"/>
          <a:stretch>
            <a:fillRect/>
          </a:stretch>
        </p:blipFill>
        <p:spPr>
          <a:xfrm>
            <a:off x="6876256" y="2344428"/>
            <a:ext cx="1944216" cy="1905332"/>
          </a:xfrm>
          <a:prstGeom prst="rect">
            <a:avLst/>
          </a:prstGeom>
        </p:spPr>
      </p:pic>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36054" y="1515896"/>
            <a:ext cx="6480720" cy="1881284"/>
          </a:xfrm>
          <a:prstGeom prst="rect">
            <a:avLst/>
          </a:prstGeom>
        </p:spPr>
        <p:txBody>
          <a:bodyPr wrap="square">
            <a:spAutoFit/>
          </a:bodyPr>
          <a:lstStyle/>
          <a:p>
            <a:pPr>
              <a:lnSpc>
                <a:spcPct val="150000"/>
              </a:lnSpc>
              <a:tabLst>
                <a:tab pos="4800600" algn="l"/>
              </a:tabLst>
            </a:pPr>
            <a:r>
              <a:rPr lang="en-US" altLang="zh-CN" sz="1600" kern="1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1600" kern="100" smtClean="0">
                <a:latin typeface="楷体" panose="02010609060101010101" pitchFamily="49" charset="-122"/>
                <a:ea typeface="楷体" panose="02010609060101010101" pitchFamily="49" charset="-122"/>
                <a:cs typeface="Times New Roman" panose="02020603050405020304" pitchFamily="18" charset="0"/>
              </a:rPr>
              <a:t>我们</a:t>
            </a:r>
            <a:r>
              <a:rPr lang="zh-CN" altLang="zh-CN" sz="1600" kern="100">
                <a:latin typeface="楷体" panose="02010609060101010101" pitchFamily="49" charset="-122"/>
                <a:ea typeface="楷体" panose="02010609060101010101" pitchFamily="49" charset="-122"/>
                <a:cs typeface="Times New Roman" panose="02020603050405020304" pitchFamily="18" charset="0"/>
              </a:rPr>
              <a:t>对于</a:t>
            </a:r>
            <a:r>
              <a:rPr lang="en-US" altLang="zh-CN" sz="1600" kern="100">
                <a:latin typeface="楷体" panose="02010609060101010101" pitchFamily="49" charset="-122"/>
                <a:ea typeface="楷体" panose="02010609060101010101" pitchFamily="49" charset="-122"/>
                <a:cs typeface="Times New Roman" panose="02020603050405020304" pitchFamily="18" charset="0"/>
              </a:rPr>
              <a:t>“</a:t>
            </a:r>
            <a:r>
              <a:rPr lang="zh-CN" altLang="zh-CN" sz="1600" kern="100">
                <a:latin typeface="楷体" panose="02010609060101010101" pitchFamily="49" charset="-122"/>
                <a:ea typeface="楷体" panose="02010609060101010101" pitchFamily="49" charset="-122"/>
                <a:cs typeface="Times New Roman" panose="02020603050405020304" pitchFamily="18" charset="0"/>
              </a:rPr>
              <a:t>佛系</a:t>
            </a:r>
            <a:r>
              <a:rPr lang="en-US" altLang="zh-CN" sz="1600" kern="100">
                <a:latin typeface="楷体" panose="02010609060101010101" pitchFamily="49" charset="-122"/>
                <a:ea typeface="楷体" panose="02010609060101010101" pitchFamily="49" charset="-122"/>
                <a:cs typeface="Times New Roman" panose="02020603050405020304" pitchFamily="18" charset="0"/>
              </a:rPr>
              <a:t>”</a:t>
            </a:r>
            <a:r>
              <a:rPr lang="zh-CN" altLang="zh-CN" sz="1600" kern="100">
                <a:latin typeface="楷体" panose="02010609060101010101" pitchFamily="49" charset="-122"/>
                <a:ea typeface="楷体" panose="02010609060101010101" pitchFamily="49" charset="-122"/>
                <a:cs typeface="Times New Roman" panose="02020603050405020304" pitchFamily="18" charset="0"/>
              </a:rPr>
              <a:t>最大的理解就是随缘，但是当代青年真正能够做到万事随缘吗？你找工作，随缘？你读书，随缘？你结交朋友，随缘？随着随着，很可能就会随掉自己的青春。所以说佛系只能给我们带来一丝的欢愉，片刻的享受。真正的幸福之道，是向着目标的方向努力前行，生命不息，前行不止。</a:t>
            </a:r>
            <a:r>
              <a:rPr lang="zh-CN" altLang="zh-CN" sz="1600" kern="100">
                <a:latin typeface="楷体" panose="02010609060101010101" pitchFamily="49" charset="-122"/>
                <a:ea typeface="楷体" panose="02010609060101010101" pitchFamily="49" charset="-122"/>
                <a:cs typeface="Courier New" panose="02070309020205020404" pitchFamily="49" charset="0"/>
              </a:rPr>
              <a:t> </a:t>
            </a:r>
          </a:p>
        </p:txBody>
      </p:sp>
      <p:sp>
        <p:nvSpPr>
          <p:cNvPr id="3" name="矩形 2"/>
          <p:cNvSpPr/>
          <p:nvPr/>
        </p:nvSpPr>
        <p:spPr>
          <a:xfrm>
            <a:off x="1465952" y="1131590"/>
            <a:ext cx="1117614" cy="276999"/>
          </a:xfrm>
          <a:prstGeom prst="rect">
            <a:avLst/>
          </a:prstGeom>
          <a:solidFill>
            <a:schemeClr val="bg1">
              <a:lumMod val="95000"/>
            </a:schemeClr>
          </a:solidFill>
        </p:spPr>
        <p:txBody>
          <a:bodyPr wrap="none">
            <a:spAutoFit/>
          </a:bodyPr>
          <a:lstStyle/>
          <a:p>
            <a:r>
              <a:rPr lang="en-US" altLang="zh-CN" sz="1200" b="1" kern="100" smtClean="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r>
              <a:rPr lang="zh-CN" altLang="en-US" sz="1200" b="1" kern="100" smtClean="0">
                <a:solidFill>
                  <a:srgbClr val="FF0000"/>
                </a:solidFill>
                <a:latin typeface="Times New Roman" panose="02020603050405020304" pitchFamily="18" charset="0"/>
                <a:ea typeface="黑体" panose="02010609060101010101" pitchFamily="49" charset="-122"/>
                <a:cs typeface="Courier New" panose="02070309020205020404" pitchFamily="49" charset="0"/>
              </a:rPr>
              <a:t>参考</a:t>
            </a:r>
            <a:r>
              <a:rPr lang="zh-CN" altLang="en-US" sz="1200" b="1"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示例</a:t>
            </a:r>
            <a:r>
              <a:rPr lang="en-US" altLang="zh-CN" sz="1200" b="1" kern="100" smtClean="0">
                <a:solidFill>
                  <a:srgbClr val="FF0000"/>
                </a:solidFill>
                <a:latin typeface="Times New Roman" panose="02020603050405020304" pitchFamily="18" charset="0"/>
                <a:ea typeface="黑体" panose="02010609060101010101" pitchFamily="49" charset="-122"/>
                <a:cs typeface="Courier New" panose="02070309020205020404" pitchFamily="49" charset="0"/>
              </a:rPr>
              <a:t>】</a:t>
            </a:r>
            <a:endParaRPr lang="zh-CN" altLang="en-US"/>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0670" y="1491864"/>
            <a:ext cx="6768752" cy="2232248"/>
          </a:xfrm>
          <a:prstGeom prst="rect">
            <a:avLst/>
          </a:prstGeom>
        </p:spPr>
      </p:pic>
      <p:sp>
        <p:nvSpPr>
          <p:cNvPr id="6"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迁移运用</a:t>
            </a:r>
            <a:endParaRPr lang="zh-CN" altLang="en-US" sz="3200">
              <a:solidFill>
                <a:schemeClr val="bg1"/>
              </a:solidFill>
            </a:endParaRPr>
          </a:p>
        </p:txBody>
      </p:sp>
      <p:pic>
        <p:nvPicPr>
          <p:cNvPr id="7" name="图片 6"/>
          <p:cNvPicPr>
            <a:picLocks noChangeAspect="1"/>
          </p:cNvPicPr>
          <p:nvPr/>
        </p:nvPicPr>
        <p:blipFill>
          <a:blip r:embed="rId4">
            <a:clrChange>
              <a:clrFrom>
                <a:srgbClr val="F4F4F4"/>
              </a:clrFrom>
              <a:clrTo>
                <a:srgbClr val="F4F4F4">
                  <a:alpha val="0"/>
                </a:srgbClr>
              </a:clrTo>
            </a:clrChange>
          </a:blip>
          <a:stretch>
            <a:fillRect/>
          </a:stretch>
        </p:blipFill>
        <p:spPr>
          <a:xfrm>
            <a:off x="7884368" y="3363838"/>
            <a:ext cx="819192" cy="1454225"/>
          </a:xfrm>
          <a:prstGeom prst="rect">
            <a:avLst/>
          </a:prstGeom>
        </p:spPr>
      </p:pic>
      <p:pic>
        <p:nvPicPr>
          <p:cNvPr id="8" name="图片 7"/>
          <p:cNvPicPr>
            <a:picLocks noChangeAspect="1"/>
          </p:cNvPicPr>
          <p:nvPr/>
        </p:nvPicPr>
        <p:blipFill>
          <a:blip r:embed="rId5"/>
          <a:stretch>
            <a:fillRect/>
          </a:stretch>
        </p:blipFill>
        <p:spPr>
          <a:xfrm>
            <a:off x="163503" y="3690988"/>
            <a:ext cx="1104957" cy="1276416"/>
          </a:xfrm>
          <a:prstGeom prst="rect">
            <a:avLst/>
          </a:prstGeom>
        </p:spPr>
      </p:pic>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1496515"/>
            <a:ext cx="5616623" cy="1795316"/>
          </a:xfrm>
          <a:prstGeom prst="rect">
            <a:avLst/>
          </a:prstGeom>
        </p:spPr>
      </p:pic>
      <p:sp>
        <p:nvSpPr>
          <p:cNvPr id="10" name="标题 1"/>
          <p:cNvSpPr>
            <a:spLocks noGrp="1"/>
          </p:cNvSpPr>
          <p:nvPr/>
        </p:nvSpPr>
        <p:spPr>
          <a:xfrm>
            <a:off x="636747" y="26670"/>
            <a:ext cx="7878604" cy="59055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布置作业</a:t>
            </a:r>
          </a:p>
        </p:txBody>
      </p:sp>
      <p:sp>
        <p:nvSpPr>
          <p:cNvPr id="2" name="文本框 1"/>
          <p:cNvSpPr txBox="1"/>
          <p:nvPr/>
        </p:nvSpPr>
        <p:spPr>
          <a:xfrm>
            <a:off x="1619672" y="1680947"/>
            <a:ext cx="5171929" cy="830997"/>
          </a:xfrm>
          <a:prstGeom prst="rect">
            <a:avLst/>
          </a:prstGeom>
          <a:noFill/>
        </p:spPr>
        <p:txBody>
          <a:bodyPr wrap="square" rtlCol="0">
            <a:spAutoFit/>
          </a:bodyPr>
          <a:lstStyle/>
          <a:p>
            <a:pPr indent="457200">
              <a:lnSpc>
                <a:spcPct val="150000"/>
              </a:lnSpc>
            </a:pPr>
            <a:r>
              <a:rPr lang="en-US" altLang="zh-CN" sz="1600" b="1" smtClean="0"/>
              <a:t>1.</a:t>
            </a:r>
            <a:r>
              <a:rPr lang="zh-CN" altLang="en-US" sz="1600" b="1" smtClean="0"/>
              <a:t>将“拓展延伸”练习中你自己和同学们的探究讨论的典型例子记录、积累。</a:t>
            </a:r>
            <a:endParaRPr lang="zh-CN" altLang="en-US" sz="1600" b="1"/>
          </a:p>
        </p:txBody>
      </p:sp>
      <p:sp>
        <p:nvSpPr>
          <p:cNvPr id="5" name="文本框 4"/>
          <p:cNvSpPr txBox="1"/>
          <p:nvPr/>
        </p:nvSpPr>
        <p:spPr>
          <a:xfrm>
            <a:off x="1763688" y="2828833"/>
            <a:ext cx="2880320" cy="338554"/>
          </a:xfrm>
          <a:prstGeom prst="rect">
            <a:avLst/>
          </a:prstGeom>
          <a:noFill/>
        </p:spPr>
        <p:txBody>
          <a:bodyPr wrap="square" rtlCol="0">
            <a:spAutoFit/>
          </a:bodyPr>
          <a:lstStyle/>
          <a:p>
            <a:r>
              <a:rPr lang="en-US" altLang="zh-CN" sz="1600" b="1" smtClean="0"/>
              <a:t>        2.</a:t>
            </a:r>
            <a:r>
              <a:rPr lang="zh-CN" altLang="en-US" sz="1600" b="1" smtClean="0"/>
              <a:t>选做同步测试习题。</a:t>
            </a:r>
            <a:endParaRPr lang="zh-CN" altLang="en-US" sz="1600" b="1"/>
          </a:p>
        </p:txBody>
      </p:sp>
      <p:pic>
        <p:nvPicPr>
          <p:cNvPr id="3" name="图片 2"/>
          <p:cNvPicPr>
            <a:picLocks noChangeAspect="1"/>
          </p:cNvPicPr>
          <p:nvPr/>
        </p:nvPicPr>
        <p:blipFill>
          <a:blip r:embed="rId4"/>
          <a:srcRect t="20742" r="1392" b="24702"/>
          <a:stretch>
            <a:fillRect/>
          </a:stretch>
        </p:blipFill>
        <p:spPr>
          <a:xfrm>
            <a:off x="1547664" y="3723878"/>
            <a:ext cx="5184576" cy="1008112"/>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1"/>
          <p:cNvSpPr>
            <a:spLocks noGrp="1"/>
          </p:cNvSpPr>
          <p:nvPr/>
        </p:nvSpPr>
        <p:spPr>
          <a:xfrm>
            <a:off x="636747" y="26670"/>
            <a:ext cx="7878604" cy="59055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参考资料</a:t>
            </a:r>
            <a:endParaRPr lang="zh-CN" altLang="en-US" sz="3200">
              <a:solidFill>
                <a:schemeClr val="bg1"/>
              </a:solidFill>
            </a:endParaRPr>
          </a:p>
        </p:txBody>
      </p:sp>
      <p:pic>
        <p:nvPicPr>
          <p:cNvPr id="4" name="图片 3"/>
          <p:cNvPicPr>
            <a:picLocks noChangeAspect="1"/>
          </p:cNvPicPr>
          <p:nvPr/>
        </p:nvPicPr>
        <p:blipFill>
          <a:blip r:embed="rId2"/>
          <a:srcRect l="922" r="454"/>
          <a:stretch>
            <a:fillRect/>
          </a:stretch>
        </p:blipFill>
        <p:spPr>
          <a:xfrm>
            <a:off x="827584" y="627534"/>
            <a:ext cx="7704856" cy="4352412"/>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自我研学</a:t>
            </a:r>
          </a:p>
        </p:txBody>
      </p:sp>
      <p:pic>
        <p:nvPicPr>
          <p:cNvPr id="10" name="图片 9"/>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3528" y="643177"/>
            <a:ext cx="2304256" cy="648072"/>
          </a:xfrm>
          <a:prstGeom prst="rect">
            <a:avLst/>
          </a:prstGeom>
        </p:spPr>
      </p:pic>
      <p:sp>
        <p:nvSpPr>
          <p:cNvPr id="11" name="矩形 10"/>
          <p:cNvSpPr/>
          <p:nvPr/>
        </p:nvSpPr>
        <p:spPr>
          <a:xfrm>
            <a:off x="395536" y="777531"/>
            <a:ext cx="1991251"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语言学习</a:t>
            </a:r>
            <a:r>
              <a:rPr lang="en-US" altLang="zh-CN"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字音</a:t>
            </a:r>
            <a:endParaRPr lang="zh-CN" altLang="en-US" sz="2000">
              <a:solidFill>
                <a:schemeClr val="bg1"/>
              </a:solidFill>
              <a:latin typeface="黑体" panose="02010609060101010101" pitchFamily="49" charset="-122"/>
              <a:ea typeface="黑体" panose="02010609060101010101" pitchFamily="49" charset="-122"/>
            </a:endParaRPr>
          </a:p>
        </p:txBody>
      </p:sp>
      <p:sp>
        <p:nvSpPr>
          <p:cNvPr id="2" name="矩形 1"/>
          <p:cNvSpPr/>
          <p:nvPr/>
        </p:nvSpPr>
        <p:spPr>
          <a:xfrm>
            <a:off x="1043608" y="1851670"/>
            <a:ext cx="5688632" cy="2169825"/>
          </a:xfrm>
          <a:prstGeom prst="rect">
            <a:avLst/>
          </a:prstGeom>
        </p:spPr>
        <p:txBody>
          <a:bodyPr wrap="square">
            <a:spAutoFit/>
          </a:bodyPr>
          <a:lstStyle/>
          <a:p>
            <a:pPr algn="just">
              <a:lnSpc>
                <a:spcPct val="150000"/>
              </a:lnSpc>
              <a:spcAft>
                <a:spcPct val="0"/>
              </a:spcAft>
              <a:tabLst>
                <a:tab pos="3200400" algn="l"/>
                <a:tab pos="4800600" algn="l"/>
                <a:tab pos="5829300" algn="l"/>
              </a:tabLst>
            </a:pPr>
            <a:r>
              <a:rPr lang="zh-CN" altLang="zh-CN" sz="18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舆</a:t>
            </a:r>
            <a:r>
              <a:rPr lang="zh-CN" altLang="zh-CN" sz="1800" kern="100">
                <a:latin typeface="黑体" panose="02010609060101010101" pitchFamily="49" charset="-122"/>
                <a:ea typeface="黑体" panose="02010609060101010101" pitchFamily="49" charset="-122"/>
                <a:cs typeface="Times New Roman" panose="02020603050405020304" pitchFamily="18" charset="0"/>
              </a:rPr>
              <a:t>论</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en-US" altLang="zh-CN" sz="1800" kern="100">
                <a:solidFill>
                  <a:srgbClr val="FF0000"/>
                </a:solidFill>
                <a:latin typeface="黑体" panose="02010609060101010101" pitchFamily="49" charset="-122"/>
                <a:ea typeface="黑体" panose="02010609060101010101" pitchFamily="49" charset="-122"/>
                <a:cs typeface="Courier New" panose="02070309020205020404" pitchFamily="49" charset="0"/>
              </a:rPr>
              <a:t>yú</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zh-CN" altLang="zh-CN" sz="1800" kern="100">
                <a:latin typeface="黑体" panose="02010609060101010101" pitchFamily="49" charset="-122"/>
                <a:ea typeface="黑体" panose="02010609060101010101" pitchFamily="49" charset="-122"/>
                <a:cs typeface="Times New Roman" panose="02020603050405020304" pitchFamily="18" charset="0"/>
              </a:rPr>
              <a:t>　　　</a:t>
            </a:r>
            <a:r>
              <a:rPr lang="en-US" altLang="zh-CN" sz="1800" kern="100" smtClean="0">
                <a:latin typeface="黑体" panose="02010609060101010101" pitchFamily="49" charset="-122"/>
                <a:ea typeface="黑体" panose="02010609060101010101" pitchFamily="49" charset="-122"/>
                <a:cs typeface="Courier New" panose="02070309020205020404" pitchFamily="49" charset="0"/>
              </a:rPr>
              <a:t>  </a:t>
            </a:r>
            <a:r>
              <a:rPr lang="zh-CN" altLang="zh-CN" sz="18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谬</a:t>
            </a:r>
            <a:r>
              <a:rPr lang="zh-CN" altLang="zh-CN" sz="1800" kern="100" smtClean="0">
                <a:latin typeface="黑体" panose="02010609060101010101" pitchFamily="49" charset="-122"/>
                <a:ea typeface="黑体" panose="02010609060101010101" pitchFamily="49" charset="-122"/>
                <a:cs typeface="Times New Roman" panose="02020603050405020304" pitchFamily="18" charset="0"/>
              </a:rPr>
              <a:t>误</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en-US" altLang="zh-CN" sz="1800" kern="100">
                <a:solidFill>
                  <a:srgbClr val="FF0000"/>
                </a:solidFill>
                <a:latin typeface="黑体" panose="02010609060101010101" pitchFamily="49" charset="-122"/>
                <a:ea typeface="黑体" panose="02010609060101010101" pitchFamily="49" charset="-122"/>
                <a:cs typeface="Courier New" panose="02070309020205020404" pitchFamily="49" charset="0"/>
              </a:rPr>
              <a:t>miù</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zh-CN" altLang="zh-CN" sz="1800" kern="100">
                <a:latin typeface="黑体" panose="02010609060101010101" pitchFamily="49" charset="-122"/>
                <a:ea typeface="黑体" panose="02010609060101010101" pitchFamily="49" charset="-122"/>
                <a:cs typeface="Times New Roman" panose="02020603050405020304" pitchFamily="18" charset="0"/>
              </a:rPr>
              <a:t>　　</a:t>
            </a:r>
            <a:r>
              <a:rPr lang="en-US" altLang="zh-CN" sz="1800" kern="100" smtClean="0">
                <a:latin typeface="黑体" panose="02010609060101010101" pitchFamily="49" charset="-122"/>
                <a:ea typeface="黑体" panose="02010609060101010101" pitchFamily="49" charset="-122"/>
                <a:cs typeface="Courier New" panose="02070309020205020404" pitchFamily="49" charset="0"/>
              </a:rPr>
              <a:t>     </a:t>
            </a:r>
            <a:r>
              <a:rPr lang="zh-CN" altLang="zh-CN" sz="18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捍</a:t>
            </a:r>
            <a:r>
              <a:rPr lang="zh-CN" altLang="zh-CN" sz="1800" kern="100" smtClean="0">
                <a:latin typeface="黑体" panose="02010609060101010101" pitchFamily="49" charset="-122"/>
                <a:ea typeface="黑体" panose="02010609060101010101" pitchFamily="49" charset="-122"/>
                <a:cs typeface="Times New Roman" panose="02020603050405020304" pitchFamily="18" charset="0"/>
              </a:rPr>
              <a:t>卫</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en-US" altLang="zh-CN" sz="1800" kern="100">
                <a:solidFill>
                  <a:srgbClr val="FF0000"/>
                </a:solidFill>
                <a:latin typeface="黑体" panose="02010609060101010101" pitchFamily="49" charset="-122"/>
                <a:ea typeface="黑体" panose="02010609060101010101" pitchFamily="49" charset="-122"/>
                <a:cs typeface="Courier New" panose="02070309020205020404" pitchFamily="49" charset="0"/>
              </a:rPr>
              <a:t>hàn</a:t>
            </a:r>
            <a:r>
              <a:rPr lang="en-US" altLang="zh-CN" sz="1800" kern="100" smtClean="0">
                <a:latin typeface="黑体" panose="02010609060101010101" pitchFamily="49" charset="-122"/>
                <a:ea typeface="黑体" panose="02010609060101010101" pitchFamily="49" charset="-122"/>
                <a:cs typeface="Courier New" panose="02070309020205020404" pitchFamily="49" charset="0"/>
              </a:rPr>
              <a:t>)</a:t>
            </a:r>
          </a:p>
          <a:p>
            <a:pPr algn="just">
              <a:lnSpc>
                <a:spcPct val="150000"/>
              </a:lnSpc>
              <a:spcAft>
                <a:spcPct val="0"/>
              </a:spcAft>
              <a:tabLst>
                <a:tab pos="3200400" algn="l"/>
                <a:tab pos="4800600" algn="l"/>
                <a:tab pos="5829300" algn="l"/>
              </a:tabLst>
            </a:pPr>
            <a:endParaRPr lang="zh-CN" altLang="zh-CN" sz="1800" kern="100">
              <a:latin typeface="黑体" panose="02010609060101010101" pitchFamily="49" charset="-122"/>
              <a:ea typeface="黑体" panose="02010609060101010101" pitchFamily="49" charset="-122"/>
              <a:cs typeface="Courier New" panose="02070309020205020404" pitchFamily="49" charset="0"/>
            </a:endParaRPr>
          </a:p>
          <a:p>
            <a:pPr algn="just">
              <a:lnSpc>
                <a:spcPct val="150000"/>
              </a:lnSpc>
              <a:spcAft>
                <a:spcPct val="0"/>
              </a:spcAft>
              <a:tabLst>
                <a:tab pos="3200400" algn="l"/>
                <a:tab pos="4800600" algn="l"/>
                <a:tab pos="5829300" algn="l"/>
              </a:tabLst>
            </a:pPr>
            <a:r>
              <a:rPr lang="zh-CN" altLang="zh-CN" sz="1800" kern="100">
                <a:latin typeface="黑体" panose="02010609060101010101" pitchFamily="49" charset="-122"/>
                <a:ea typeface="黑体" panose="02010609060101010101" pitchFamily="49" charset="-122"/>
                <a:cs typeface="Times New Roman" panose="02020603050405020304" pitchFamily="18" charset="0"/>
              </a:rPr>
              <a:t>胡</a:t>
            </a:r>
            <a:r>
              <a:rPr lang="zh-CN" altLang="zh-CN" sz="18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诌</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en-US" altLang="zh-CN" sz="1800" kern="100">
                <a:solidFill>
                  <a:srgbClr val="FF0000"/>
                </a:solidFill>
                <a:latin typeface="黑体" panose="02010609060101010101" pitchFamily="49" charset="-122"/>
                <a:ea typeface="黑体" panose="02010609060101010101" pitchFamily="49" charset="-122"/>
                <a:cs typeface="Courier New" panose="02070309020205020404" pitchFamily="49" charset="0"/>
              </a:rPr>
              <a:t>zhōu</a:t>
            </a:r>
            <a:r>
              <a:rPr lang="en-US" altLang="zh-CN" sz="1800" kern="100">
                <a:latin typeface="黑体" panose="02010609060101010101" pitchFamily="49" charset="-122"/>
                <a:ea typeface="黑体" panose="02010609060101010101" pitchFamily="49" charset="-122"/>
                <a:cs typeface="Courier New" panose="02070309020205020404" pitchFamily="49" charset="0"/>
              </a:rPr>
              <a:t>)  </a:t>
            </a:r>
            <a:r>
              <a:rPr lang="en-US" altLang="zh-CN" sz="1800" kern="100" smtClean="0">
                <a:latin typeface="黑体" panose="02010609060101010101" pitchFamily="49" charset="-122"/>
                <a:ea typeface="黑体" panose="02010609060101010101" pitchFamily="49" charset="-122"/>
                <a:cs typeface="Courier New" panose="02070309020205020404" pitchFamily="49" charset="0"/>
              </a:rPr>
              <a:t>    </a:t>
            </a:r>
            <a:r>
              <a:rPr lang="zh-CN" altLang="zh-CN" sz="18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宰</a:t>
            </a:r>
            <a:r>
              <a:rPr lang="zh-CN" altLang="zh-CN" sz="1800" kern="100" smtClean="0">
                <a:latin typeface="黑体" panose="02010609060101010101" pitchFamily="49" charset="-122"/>
                <a:ea typeface="黑体" panose="02010609060101010101" pitchFamily="49" charset="-122"/>
                <a:cs typeface="Times New Roman" panose="02020603050405020304" pitchFamily="18" charset="0"/>
              </a:rPr>
              <a:t>割</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en-US" altLang="zh-CN" sz="1800" kern="100">
                <a:solidFill>
                  <a:srgbClr val="FF0000"/>
                </a:solidFill>
                <a:latin typeface="黑体" panose="02010609060101010101" pitchFamily="49" charset="-122"/>
                <a:ea typeface="黑体" panose="02010609060101010101" pitchFamily="49" charset="-122"/>
                <a:cs typeface="Courier New" panose="02070309020205020404" pitchFamily="49" charset="0"/>
              </a:rPr>
              <a:t>zǎi</a:t>
            </a:r>
            <a:r>
              <a:rPr lang="en-US" altLang="zh-CN" sz="1800" kern="100">
                <a:latin typeface="黑体" panose="02010609060101010101" pitchFamily="49" charset="-122"/>
                <a:ea typeface="黑体" panose="02010609060101010101" pitchFamily="49" charset="-122"/>
                <a:cs typeface="Courier New" panose="02070309020205020404" pitchFamily="49" charset="0"/>
              </a:rPr>
              <a:t>)  	</a:t>
            </a:r>
            <a:r>
              <a:rPr lang="en-US" altLang="zh-CN" sz="1800" kern="100" smtClean="0">
                <a:latin typeface="黑体" panose="02010609060101010101" pitchFamily="49" charset="-122"/>
                <a:ea typeface="黑体" panose="02010609060101010101" pitchFamily="49" charset="-122"/>
                <a:cs typeface="Courier New" panose="02070309020205020404" pitchFamily="49" charset="0"/>
              </a:rPr>
              <a:t>      </a:t>
            </a:r>
            <a:r>
              <a:rPr lang="zh-CN" altLang="zh-CN" sz="1800" kern="100" smtClean="0">
                <a:latin typeface="黑体" panose="02010609060101010101" pitchFamily="49" charset="-122"/>
                <a:ea typeface="黑体" panose="02010609060101010101" pitchFamily="49" charset="-122"/>
                <a:cs typeface="Times New Roman" panose="02020603050405020304" pitchFamily="18" charset="0"/>
              </a:rPr>
              <a:t>永</a:t>
            </a:r>
            <a:r>
              <a:rPr lang="zh-CN" altLang="zh-CN" sz="18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葆</a:t>
            </a:r>
            <a:r>
              <a:rPr lang="zh-CN" altLang="zh-CN" sz="1800" kern="100" smtClean="0">
                <a:latin typeface="黑体" panose="02010609060101010101" pitchFamily="49" charset="-122"/>
                <a:ea typeface="黑体" panose="02010609060101010101" pitchFamily="49" charset="-122"/>
                <a:cs typeface="Times New Roman" panose="02020603050405020304" pitchFamily="18" charset="0"/>
              </a:rPr>
              <a:t>青春</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en-US" altLang="zh-CN" sz="1800" kern="100">
                <a:solidFill>
                  <a:srgbClr val="FF0000"/>
                </a:solidFill>
                <a:latin typeface="黑体" panose="02010609060101010101" pitchFamily="49" charset="-122"/>
                <a:ea typeface="黑体" panose="02010609060101010101" pitchFamily="49" charset="-122"/>
                <a:cs typeface="Courier New" panose="02070309020205020404" pitchFamily="49" charset="0"/>
              </a:rPr>
              <a:t>bǎo</a:t>
            </a:r>
            <a:r>
              <a:rPr lang="en-US" altLang="zh-CN" sz="1800" kern="100" smtClean="0">
                <a:latin typeface="黑体" panose="02010609060101010101" pitchFamily="49" charset="-122"/>
                <a:ea typeface="黑体" panose="02010609060101010101" pitchFamily="49" charset="-122"/>
                <a:cs typeface="Courier New" panose="02070309020205020404" pitchFamily="49" charset="0"/>
              </a:rPr>
              <a:t>)</a:t>
            </a:r>
          </a:p>
          <a:p>
            <a:pPr algn="just">
              <a:lnSpc>
                <a:spcPct val="150000"/>
              </a:lnSpc>
              <a:spcAft>
                <a:spcPct val="0"/>
              </a:spcAft>
              <a:tabLst>
                <a:tab pos="3200400" algn="l"/>
                <a:tab pos="4800600" algn="l"/>
                <a:tab pos="5829300" algn="l"/>
              </a:tabLst>
            </a:pPr>
            <a:endParaRPr lang="zh-CN" altLang="zh-CN" sz="1800" kern="100">
              <a:latin typeface="黑体" panose="02010609060101010101" pitchFamily="49" charset="-122"/>
              <a:ea typeface="黑体" panose="02010609060101010101" pitchFamily="49" charset="-122"/>
              <a:cs typeface="Courier New" panose="02070309020205020404" pitchFamily="49" charset="0"/>
            </a:endParaRPr>
          </a:p>
          <a:p>
            <a:pPr algn="just">
              <a:lnSpc>
                <a:spcPct val="150000"/>
              </a:lnSpc>
              <a:spcAft>
                <a:spcPct val="0"/>
              </a:spcAft>
              <a:tabLst>
                <a:tab pos="3200400" algn="l"/>
                <a:tab pos="4800600" algn="l"/>
                <a:tab pos="5829300" algn="l"/>
              </a:tabLst>
            </a:pPr>
            <a:r>
              <a:rPr lang="zh-CN" altLang="zh-CN" sz="18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枷</a:t>
            </a:r>
            <a:r>
              <a:rPr lang="zh-CN" altLang="zh-CN" sz="1800" kern="100">
                <a:latin typeface="黑体" panose="02010609060101010101" pitchFamily="49" charset="-122"/>
                <a:ea typeface="黑体" panose="02010609060101010101" pitchFamily="49" charset="-122"/>
                <a:cs typeface="Times New Roman" panose="02020603050405020304" pitchFamily="18" charset="0"/>
              </a:rPr>
              <a:t>锁</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en-US" altLang="zh-CN" sz="1800" kern="100">
                <a:solidFill>
                  <a:srgbClr val="FF0000"/>
                </a:solidFill>
                <a:latin typeface="黑体" panose="02010609060101010101" pitchFamily="49" charset="-122"/>
                <a:ea typeface="黑体" panose="02010609060101010101" pitchFamily="49" charset="-122"/>
                <a:cs typeface="Courier New" panose="02070309020205020404" pitchFamily="49" charset="0"/>
              </a:rPr>
              <a:t>jiā</a:t>
            </a:r>
            <a:r>
              <a:rPr lang="en-US" altLang="zh-CN" sz="1800" kern="100">
                <a:latin typeface="黑体" panose="02010609060101010101" pitchFamily="49" charset="-122"/>
                <a:ea typeface="黑体" panose="02010609060101010101" pitchFamily="49" charset="-122"/>
                <a:cs typeface="Courier New" panose="02070309020205020404" pitchFamily="49" charset="0"/>
              </a:rPr>
              <a:t>)  </a:t>
            </a:r>
            <a:r>
              <a:rPr lang="en-US" altLang="zh-CN" sz="1800" kern="100" smtClean="0">
                <a:latin typeface="黑体" panose="02010609060101010101" pitchFamily="49" charset="-122"/>
                <a:ea typeface="黑体" panose="02010609060101010101" pitchFamily="49" charset="-122"/>
                <a:cs typeface="Courier New" panose="02070309020205020404" pitchFamily="49" charset="0"/>
              </a:rPr>
              <a:t>     </a:t>
            </a:r>
            <a:r>
              <a:rPr lang="zh-CN" altLang="zh-CN" sz="1800" kern="100" smtClean="0">
                <a:latin typeface="黑体" panose="02010609060101010101" pitchFamily="49" charset="-122"/>
                <a:ea typeface="黑体" panose="02010609060101010101" pitchFamily="49" charset="-122"/>
                <a:cs typeface="Times New Roman" panose="02020603050405020304" pitchFamily="18" charset="0"/>
              </a:rPr>
              <a:t>禁</a:t>
            </a:r>
            <a:r>
              <a:rPr lang="zh-CN" altLang="zh-CN" sz="18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锢</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r>
              <a:rPr lang="en-US" altLang="zh-CN" sz="1800" kern="100">
                <a:solidFill>
                  <a:srgbClr val="FF0000"/>
                </a:solidFill>
                <a:latin typeface="黑体" panose="02010609060101010101" pitchFamily="49" charset="-122"/>
                <a:ea typeface="黑体" panose="02010609060101010101" pitchFamily="49" charset="-122"/>
                <a:cs typeface="Courier New" panose="02070309020205020404" pitchFamily="49" charset="0"/>
              </a:rPr>
              <a:t>gù</a:t>
            </a:r>
            <a:r>
              <a:rPr lang="en-US" altLang="zh-CN" sz="1800" kern="100">
                <a:latin typeface="黑体" panose="02010609060101010101" pitchFamily="49" charset="-122"/>
                <a:ea typeface="黑体" panose="02010609060101010101" pitchFamily="49" charset="-122"/>
                <a:cs typeface="Courier New" panose="02070309020205020404" pitchFamily="49" charset="0"/>
              </a:rPr>
              <a:t>)</a:t>
            </a:r>
            <a:endParaRPr lang="zh-CN" altLang="zh-CN" sz="1800" kern="100">
              <a:latin typeface="黑体" panose="02010609060101010101" pitchFamily="49" charset="-122"/>
              <a:ea typeface="黑体" panose="02010609060101010101" pitchFamily="49" charset="-122"/>
              <a:cs typeface="Courier New" panose="02070309020205020404" pitchFamily="49" charset="0"/>
            </a:endParaRPr>
          </a:p>
        </p:txBody>
      </p:sp>
      <p:pic>
        <p:nvPicPr>
          <p:cNvPr id="3" name="图片 2"/>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H="1">
            <a:off x="7164288" y="655333"/>
            <a:ext cx="1944216" cy="4208318"/>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自我研学</a:t>
            </a:r>
          </a:p>
        </p:txBody>
      </p:sp>
      <p:pic>
        <p:nvPicPr>
          <p:cNvPr id="10" name="图片 9"/>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3528" y="643177"/>
            <a:ext cx="2304256" cy="648072"/>
          </a:xfrm>
          <a:prstGeom prst="rect">
            <a:avLst/>
          </a:prstGeom>
        </p:spPr>
      </p:pic>
      <p:sp>
        <p:nvSpPr>
          <p:cNvPr id="11" name="矩形 10"/>
          <p:cNvSpPr/>
          <p:nvPr/>
        </p:nvSpPr>
        <p:spPr>
          <a:xfrm>
            <a:off x="395536" y="777531"/>
            <a:ext cx="1991251"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语言学习</a:t>
            </a:r>
            <a:r>
              <a:rPr lang="en-US" altLang="zh-CN"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字音</a:t>
            </a:r>
            <a:endParaRPr lang="zh-CN" altLang="en-US" sz="2000">
              <a:solidFill>
                <a:schemeClr val="bg1"/>
              </a:solidFill>
              <a:latin typeface="黑体" panose="02010609060101010101" pitchFamily="49" charset="-122"/>
              <a:ea typeface="黑体" panose="02010609060101010101" pitchFamily="49" charset="-122"/>
            </a:endParaRPr>
          </a:p>
        </p:txBody>
      </p:sp>
      <p:sp>
        <p:nvSpPr>
          <p:cNvPr id="2" name="矩形 1"/>
          <p:cNvSpPr/>
          <p:nvPr/>
        </p:nvSpPr>
        <p:spPr>
          <a:xfrm>
            <a:off x="1043608" y="1882329"/>
            <a:ext cx="6048672" cy="1754326"/>
          </a:xfrm>
          <a:prstGeom prst="rect">
            <a:avLst/>
          </a:prstGeom>
          <a:ln w="12700">
            <a:solidFill>
              <a:schemeClr val="accent6">
                <a:lumMod val="75000"/>
              </a:schemeClr>
            </a:solidFill>
          </a:ln>
        </p:spPr>
        <p:txBody>
          <a:bodyPr wrap="square">
            <a:spAutoFit/>
          </a:bodyPr>
          <a:lstStyle/>
          <a:p>
            <a:pPr indent="457200">
              <a:lnSpc>
                <a:spcPct val="150000"/>
              </a:lnSpc>
            </a:pPr>
            <a:r>
              <a:rPr lang="en-US" altLang="zh-CN" sz="1800" smtClean="0">
                <a:latin typeface="黑体" panose="02010609060101010101" pitchFamily="49" charset="-122"/>
                <a:ea typeface="黑体" panose="02010609060101010101" pitchFamily="49" charset="-122"/>
              </a:rPr>
              <a:t>1.</a:t>
            </a:r>
            <a:r>
              <a:rPr lang="zh-CN" altLang="zh-CN" sz="1800" smtClean="0">
                <a:latin typeface="黑体" panose="02010609060101010101" pitchFamily="49" charset="-122"/>
                <a:ea typeface="黑体" panose="02010609060101010101" pitchFamily="49" charset="-122"/>
              </a:rPr>
              <a:t>对于</a:t>
            </a:r>
            <a:r>
              <a:rPr lang="zh-CN" altLang="zh-CN" sz="1800">
                <a:latin typeface="黑体" panose="02010609060101010101" pitchFamily="49" charset="-122"/>
                <a:ea typeface="黑体" panose="02010609060101010101" pitchFamily="49" charset="-122"/>
              </a:rPr>
              <a:t>鞭炮</a:t>
            </a:r>
            <a:r>
              <a:rPr lang="en-US" altLang="zh-CN" sz="1800">
                <a:latin typeface="黑体" panose="02010609060101010101" pitchFamily="49" charset="-122"/>
                <a:ea typeface="黑体" panose="02010609060101010101" pitchFamily="49" charset="-122"/>
              </a:rPr>
              <a:t>(pào)</a:t>
            </a:r>
            <a:r>
              <a:rPr lang="zh-CN" altLang="zh-CN" sz="1800">
                <a:latin typeface="黑体" panose="02010609060101010101" pitchFamily="49" charset="-122"/>
                <a:ea typeface="黑体" panose="02010609060101010101" pitchFamily="49" charset="-122"/>
              </a:rPr>
              <a:t>的制作方法，这家小作坊一窍不通，他们只是如法炮</a:t>
            </a:r>
            <a:r>
              <a:rPr lang="en-US" altLang="zh-CN" sz="1800">
                <a:latin typeface="黑体" panose="02010609060101010101" pitchFamily="49" charset="-122"/>
                <a:ea typeface="黑体" panose="02010609060101010101" pitchFamily="49" charset="-122"/>
              </a:rPr>
              <a:t>(páo)</a:t>
            </a:r>
            <a:r>
              <a:rPr lang="zh-CN" altLang="zh-CN" sz="1800">
                <a:latin typeface="黑体" panose="02010609060101010101" pitchFamily="49" charset="-122"/>
                <a:ea typeface="黑体" panose="02010609060101010101" pitchFamily="49" charset="-122"/>
              </a:rPr>
              <a:t>制，最终酿成恶果。</a:t>
            </a:r>
          </a:p>
          <a:p>
            <a:pPr indent="457200">
              <a:lnSpc>
                <a:spcPct val="150000"/>
              </a:lnSpc>
            </a:pPr>
            <a:r>
              <a:rPr lang="en-US" altLang="zh-CN" sz="1800" smtClean="0">
                <a:latin typeface="黑体" panose="02010609060101010101" pitchFamily="49" charset="-122"/>
                <a:ea typeface="黑体" panose="02010609060101010101" pitchFamily="49" charset="-122"/>
              </a:rPr>
              <a:t>2.</a:t>
            </a:r>
            <a:r>
              <a:rPr lang="zh-CN" altLang="zh-CN" sz="1800" smtClean="0">
                <a:latin typeface="黑体" panose="02010609060101010101" pitchFamily="49" charset="-122"/>
                <a:ea typeface="黑体" panose="02010609060101010101" pitchFamily="49" charset="-122"/>
              </a:rPr>
              <a:t>稽</a:t>
            </a:r>
            <a:r>
              <a:rPr lang="en-US" altLang="zh-CN" sz="1800">
                <a:latin typeface="黑体" panose="02010609060101010101" pitchFamily="49" charset="-122"/>
                <a:ea typeface="黑体" panose="02010609060101010101" pitchFamily="49" charset="-122"/>
              </a:rPr>
              <a:t>(qǐ)</a:t>
            </a:r>
            <a:r>
              <a:rPr lang="zh-CN" altLang="zh-CN" sz="1800">
                <a:latin typeface="黑体" panose="02010609060101010101" pitchFamily="49" charset="-122"/>
                <a:ea typeface="黑体" panose="02010609060101010101" pitchFamily="49" charset="-122"/>
              </a:rPr>
              <a:t>首本是古代的一种跪拜礼，说它有奴颜婢膝之意，纯属无稽</a:t>
            </a:r>
            <a:r>
              <a:rPr lang="en-US" altLang="zh-CN" sz="1800">
                <a:latin typeface="黑体" panose="02010609060101010101" pitchFamily="49" charset="-122"/>
                <a:ea typeface="黑体" panose="02010609060101010101" pitchFamily="49" charset="-122"/>
              </a:rPr>
              <a:t>(jī)</a:t>
            </a:r>
            <a:r>
              <a:rPr lang="zh-CN" altLang="zh-CN" sz="1800">
                <a:latin typeface="黑体" panose="02010609060101010101" pitchFamily="49" charset="-122"/>
                <a:ea typeface="黑体" panose="02010609060101010101" pitchFamily="49" charset="-122"/>
              </a:rPr>
              <a:t>之谈。</a:t>
            </a:r>
          </a:p>
        </p:txBody>
      </p:sp>
      <p:pic>
        <p:nvPicPr>
          <p:cNvPr id="3" name="图片 2"/>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H="1">
            <a:off x="7164288" y="655333"/>
            <a:ext cx="1944216" cy="4208318"/>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自我研学</a:t>
            </a:r>
          </a:p>
        </p:txBody>
      </p:sp>
      <p:pic>
        <p:nvPicPr>
          <p:cNvPr id="10" name="图片 9"/>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9512" y="653550"/>
            <a:ext cx="1908874" cy="648072"/>
          </a:xfrm>
          <a:prstGeom prst="rect">
            <a:avLst/>
          </a:prstGeom>
        </p:spPr>
      </p:pic>
      <p:sp>
        <p:nvSpPr>
          <p:cNvPr id="11" name="矩形 10"/>
          <p:cNvSpPr/>
          <p:nvPr/>
        </p:nvSpPr>
        <p:spPr>
          <a:xfrm>
            <a:off x="393401" y="777531"/>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作家简介</a:t>
            </a:r>
            <a:endParaRPr lang="zh-CN" altLang="en-US" sz="2000">
              <a:solidFill>
                <a:schemeClr val="bg1"/>
              </a:solidFill>
              <a:latin typeface="黑体" panose="02010609060101010101" pitchFamily="49" charset="-122"/>
              <a:ea typeface="黑体" panose="02010609060101010101" pitchFamily="49" charset="-122"/>
            </a:endParaRPr>
          </a:p>
        </p:txBody>
      </p:sp>
      <p:sp>
        <p:nvSpPr>
          <p:cNvPr id="6" name="矩形 5"/>
          <p:cNvSpPr/>
          <p:nvPr/>
        </p:nvSpPr>
        <p:spPr>
          <a:xfrm>
            <a:off x="2411760" y="1444304"/>
            <a:ext cx="6449344" cy="3046988"/>
          </a:xfrm>
          <a:prstGeom prst="rect">
            <a:avLst/>
          </a:prstGeom>
          <a:ln w="12700">
            <a:solidFill>
              <a:schemeClr val="accent6">
                <a:lumMod val="75000"/>
              </a:schemeClr>
            </a:solidFill>
          </a:ln>
        </p:spPr>
        <p:txBody>
          <a:bodyPr wrap="square">
            <a:spAutoFit/>
          </a:bodyPr>
          <a:lstStyle/>
          <a:p>
            <a:pPr indent="457200">
              <a:lnSpc>
                <a:spcPct val="150000"/>
              </a:lnSpc>
            </a:pPr>
            <a:r>
              <a:rPr lang="zh-CN" altLang="en-US" sz="1600">
                <a:latin typeface="黑体" panose="02010609060101010101" pitchFamily="49" charset="-122"/>
                <a:ea typeface="黑体" panose="02010609060101010101" pitchFamily="49" charset="-122"/>
              </a:rPr>
              <a:t>胡福明</a:t>
            </a:r>
            <a:r>
              <a:rPr lang="en-US" altLang="zh-CN" sz="1600">
                <a:latin typeface="黑体" panose="02010609060101010101" pitchFamily="49" charset="-122"/>
                <a:ea typeface="黑体" panose="02010609060101010101" pitchFamily="49" charset="-122"/>
              </a:rPr>
              <a:t>(1935</a:t>
            </a:r>
            <a:r>
              <a:rPr lang="zh-CN" altLang="en-US" sz="1600">
                <a:latin typeface="黑体" panose="02010609060101010101" pitchFamily="49" charset="-122"/>
                <a:ea typeface="黑体" panose="02010609060101010101" pitchFamily="49" charset="-122"/>
              </a:rPr>
              <a:t>－　</a:t>
            </a:r>
            <a:r>
              <a:rPr lang="en-US" altLang="zh-CN" sz="1600" smtClean="0">
                <a:latin typeface="黑体" panose="02010609060101010101" pitchFamily="49" charset="-122"/>
                <a:ea typeface="黑体" panose="02010609060101010101" pitchFamily="49" charset="-122"/>
              </a:rPr>
              <a:t>)</a:t>
            </a:r>
            <a:r>
              <a:rPr lang="zh-CN" altLang="en-US" sz="1600" smtClean="0">
                <a:latin typeface="黑体" panose="02010609060101010101" pitchFamily="49" charset="-122"/>
                <a:ea typeface="黑体" panose="02010609060101010101" pitchFamily="49" charset="-122"/>
              </a:rPr>
              <a:t>，江苏</a:t>
            </a:r>
            <a:r>
              <a:rPr lang="zh-CN" altLang="en-US" sz="1600">
                <a:latin typeface="黑体" panose="02010609060101010101" pitchFamily="49" charset="-122"/>
                <a:ea typeface="黑体" panose="02010609060101010101" pitchFamily="49" charset="-122"/>
              </a:rPr>
              <a:t>无锡人</a:t>
            </a:r>
            <a:r>
              <a:rPr lang="zh-CN" altLang="en-US" sz="1600" smtClean="0">
                <a:latin typeface="黑体" panose="02010609060101010101" pitchFamily="49" charset="-122"/>
                <a:ea typeface="黑体" panose="02010609060101010101" pitchFamily="49" charset="-122"/>
              </a:rPr>
              <a:t>。</a:t>
            </a:r>
            <a:endParaRPr lang="en-US" altLang="zh-CN" sz="1600" smtClean="0">
              <a:latin typeface="黑体" panose="02010609060101010101" pitchFamily="49" charset="-122"/>
              <a:ea typeface="黑体" panose="02010609060101010101" pitchFamily="49" charset="-122"/>
            </a:endParaRPr>
          </a:p>
          <a:p>
            <a:pPr indent="457200">
              <a:lnSpc>
                <a:spcPct val="150000"/>
              </a:lnSpc>
            </a:pPr>
            <a:r>
              <a:rPr lang="en-US" altLang="zh-CN" sz="1600" smtClean="0">
                <a:latin typeface="黑体" panose="02010609060101010101" pitchFamily="49" charset="-122"/>
                <a:ea typeface="黑体" panose="02010609060101010101" pitchFamily="49" charset="-122"/>
              </a:rPr>
              <a:t>1955</a:t>
            </a:r>
            <a:r>
              <a:rPr lang="zh-CN" altLang="en-US" sz="1600">
                <a:latin typeface="黑体" panose="02010609060101010101" pitchFamily="49" charset="-122"/>
                <a:ea typeface="黑体" panose="02010609060101010101" pitchFamily="49" charset="-122"/>
              </a:rPr>
              <a:t>年</a:t>
            </a:r>
            <a:r>
              <a:rPr lang="en-US" altLang="zh-CN" sz="1600">
                <a:latin typeface="黑体" panose="02010609060101010101" pitchFamily="49" charset="-122"/>
                <a:ea typeface="黑体" panose="02010609060101010101" pitchFamily="49" charset="-122"/>
              </a:rPr>
              <a:t>9</a:t>
            </a:r>
            <a:r>
              <a:rPr lang="zh-CN" altLang="en-US" sz="1600">
                <a:latin typeface="黑体" panose="02010609060101010101" pitchFamily="49" charset="-122"/>
                <a:ea typeface="黑体" panose="02010609060101010101" pitchFamily="49" charset="-122"/>
              </a:rPr>
              <a:t>月就读于北京大学新闻专业，翌年进中国人民大学哲学研究班</a:t>
            </a:r>
            <a:r>
              <a:rPr lang="zh-CN" altLang="en-US" sz="1600" smtClean="0">
                <a:latin typeface="黑体" panose="02010609060101010101" pitchFamily="49" charset="-122"/>
                <a:ea typeface="黑体" panose="02010609060101010101" pitchFamily="49" charset="-122"/>
              </a:rPr>
              <a:t>学习。 </a:t>
            </a:r>
            <a:endParaRPr lang="en-US" altLang="zh-CN" sz="1600" smtClean="0">
              <a:latin typeface="黑体" panose="02010609060101010101" pitchFamily="49" charset="-122"/>
              <a:ea typeface="黑体" panose="02010609060101010101" pitchFamily="49" charset="-122"/>
            </a:endParaRPr>
          </a:p>
          <a:p>
            <a:pPr indent="457200">
              <a:lnSpc>
                <a:spcPct val="150000"/>
              </a:lnSpc>
            </a:pPr>
            <a:r>
              <a:rPr lang="en-US" altLang="zh-CN" sz="1600" smtClean="0">
                <a:latin typeface="黑体" panose="02010609060101010101" pitchFamily="49" charset="-122"/>
                <a:ea typeface="黑体" panose="02010609060101010101" pitchFamily="49" charset="-122"/>
              </a:rPr>
              <a:t>1962</a:t>
            </a:r>
            <a:r>
              <a:rPr lang="zh-CN" altLang="en-US" sz="1600">
                <a:latin typeface="黑体" panose="02010609060101010101" pitchFamily="49" charset="-122"/>
                <a:ea typeface="黑体" panose="02010609060101010101" pitchFamily="49" charset="-122"/>
              </a:rPr>
              <a:t>年毕业后，到南京大学政治系</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后更名哲学系</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任教</a:t>
            </a:r>
            <a:r>
              <a:rPr lang="zh-CN" altLang="en-US" sz="1600" smtClean="0">
                <a:latin typeface="黑体" panose="02010609060101010101" pitchFamily="49" charset="-122"/>
                <a:ea typeface="黑体" panose="02010609060101010101" pitchFamily="49" charset="-122"/>
              </a:rPr>
              <a:t>。</a:t>
            </a:r>
            <a:endParaRPr lang="en-US" altLang="zh-CN" sz="1600" smtClean="0">
              <a:latin typeface="黑体" panose="02010609060101010101" pitchFamily="49" charset="-122"/>
              <a:ea typeface="黑体" panose="02010609060101010101" pitchFamily="49" charset="-122"/>
            </a:endParaRPr>
          </a:p>
          <a:p>
            <a:pPr indent="457200">
              <a:lnSpc>
                <a:spcPct val="150000"/>
              </a:lnSpc>
            </a:pPr>
            <a:r>
              <a:rPr lang="en-US" altLang="zh-CN" sz="1600" smtClean="0">
                <a:latin typeface="黑体" panose="02010609060101010101" pitchFamily="49" charset="-122"/>
                <a:ea typeface="黑体" panose="02010609060101010101" pitchFamily="49" charset="-122"/>
              </a:rPr>
              <a:t>1982</a:t>
            </a:r>
            <a:r>
              <a:rPr lang="zh-CN" altLang="en-US" sz="1600">
                <a:latin typeface="黑体" panose="02010609060101010101" pitchFamily="49" charset="-122"/>
                <a:ea typeface="黑体" panose="02010609060101010101" pitchFamily="49" charset="-122"/>
              </a:rPr>
              <a:t>年</a:t>
            </a:r>
            <a:r>
              <a:rPr lang="en-US" altLang="zh-CN" sz="1600">
                <a:latin typeface="黑体" panose="02010609060101010101" pitchFamily="49" charset="-122"/>
                <a:ea typeface="黑体" panose="02010609060101010101" pitchFamily="49" charset="-122"/>
              </a:rPr>
              <a:t>11</a:t>
            </a:r>
            <a:r>
              <a:rPr lang="zh-CN" altLang="en-US" sz="1600">
                <a:latin typeface="黑体" panose="02010609060101010101" pitchFamily="49" charset="-122"/>
                <a:ea typeface="黑体" panose="02010609060101010101" pitchFamily="49" charset="-122"/>
              </a:rPr>
              <a:t>月调至江苏省委工作，历任省委宣传部副部长、部长、省委常委、省委党校校长、江苏省政协副主席等职</a:t>
            </a:r>
            <a:r>
              <a:rPr lang="zh-CN" altLang="en-US" sz="1600" smtClean="0">
                <a:latin typeface="黑体" panose="02010609060101010101" pitchFamily="49" charset="-122"/>
                <a:ea typeface="黑体" panose="02010609060101010101" pitchFamily="49" charset="-122"/>
              </a:rPr>
              <a:t>。</a:t>
            </a:r>
            <a:endParaRPr lang="en-US" altLang="zh-CN" sz="1600" smtClean="0">
              <a:latin typeface="黑体" panose="02010609060101010101" pitchFamily="49" charset="-122"/>
              <a:ea typeface="黑体" panose="02010609060101010101" pitchFamily="49" charset="-122"/>
            </a:endParaRPr>
          </a:p>
          <a:p>
            <a:pPr indent="457200">
              <a:lnSpc>
                <a:spcPct val="150000"/>
              </a:lnSpc>
            </a:pPr>
            <a:r>
              <a:rPr lang="en-US" altLang="zh-CN" sz="1600" smtClean="0">
                <a:latin typeface="黑体" panose="02010609060101010101" pitchFamily="49" charset="-122"/>
                <a:ea typeface="黑体" panose="02010609060101010101" pitchFamily="49" charset="-122"/>
              </a:rPr>
              <a:t>1978</a:t>
            </a:r>
            <a:r>
              <a:rPr lang="zh-CN" altLang="en-US" sz="1600">
                <a:latin typeface="黑体" panose="02010609060101010101" pitchFamily="49" charset="-122"/>
                <a:ea typeface="黑体" panose="02010609060101010101" pitchFamily="49" charset="-122"/>
              </a:rPr>
              <a:t>年</a:t>
            </a:r>
            <a:r>
              <a:rPr lang="en-US" altLang="zh-CN" sz="1600">
                <a:latin typeface="黑体" panose="02010609060101010101" pitchFamily="49" charset="-122"/>
                <a:ea typeface="黑体" panose="02010609060101010101" pitchFamily="49" charset="-122"/>
              </a:rPr>
              <a:t>5</a:t>
            </a:r>
            <a:r>
              <a:rPr lang="zh-CN" altLang="en-US" sz="1600">
                <a:latin typeface="黑体" panose="02010609060101010101" pitchFamily="49" charset="-122"/>
                <a:ea typeface="黑体" panose="02010609060101010101" pitchFamily="49" charset="-122"/>
              </a:rPr>
              <a:t>月</a:t>
            </a:r>
            <a:r>
              <a:rPr lang="en-US" altLang="zh-CN" sz="1600">
                <a:latin typeface="黑体" panose="02010609060101010101" pitchFamily="49" charset="-122"/>
                <a:ea typeface="黑体" panose="02010609060101010101" pitchFamily="49" charset="-122"/>
              </a:rPr>
              <a:t>11</a:t>
            </a:r>
            <a:r>
              <a:rPr lang="zh-CN" altLang="en-US" sz="1600">
                <a:latin typeface="黑体" panose="02010609060101010101" pitchFamily="49" charset="-122"/>
                <a:ea typeface="黑体" panose="02010609060101010101" pitchFamily="49" charset="-122"/>
              </a:rPr>
              <a:t>日</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光明日报</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特约评论员文章</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实践是检验真理的唯一标准</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的主要作者。</a:t>
            </a:r>
          </a:p>
        </p:txBody>
      </p:sp>
      <p:pic>
        <p:nvPicPr>
          <p:cNvPr id="45058" name="Picture 2" descr="https://i1.go2yd.com/image.php?url=0KBMjAZkLi"/>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3401" y="1586003"/>
            <a:ext cx="1946351" cy="276359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07504" y="2374283"/>
            <a:ext cx="2880320" cy="1200329"/>
          </a:xfrm>
          <a:prstGeom prst="rect">
            <a:avLst/>
          </a:prstGeom>
          <a:ln w="19050">
            <a:solidFill>
              <a:schemeClr val="accent6">
                <a:lumMod val="75000"/>
              </a:schemeClr>
            </a:solidFill>
          </a:ln>
        </p:spPr>
        <p:txBody>
          <a:bodyPr wrap="square">
            <a:spAutoFit/>
          </a:bodyPr>
          <a:lstStyle/>
          <a:p>
            <a:pPr algn="just">
              <a:lnSpc>
                <a:spcPct val="150000"/>
              </a:lnSpc>
              <a:spcAft>
                <a:spcPct val="0"/>
              </a:spcAft>
              <a:tabLst>
                <a:tab pos="4800600" algn="l"/>
              </a:tabLst>
            </a:pPr>
            <a:r>
              <a:rPr lang="en-US" altLang="zh-CN" sz="1600" kern="100" smtClean="0">
                <a:latin typeface="黑体" panose="02010609060101010101" pitchFamily="49" charset="-122"/>
                <a:ea typeface="黑体" panose="02010609060101010101" pitchFamily="49" charset="-122"/>
                <a:cs typeface="Courier New" panose="02070309020205020404" pitchFamily="49" charset="0"/>
              </a:rPr>
              <a:t>   1976</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年</a:t>
            </a:r>
            <a:r>
              <a:rPr lang="en-US" altLang="zh-CN" sz="1600" kern="100">
                <a:latin typeface="黑体" panose="02010609060101010101" pitchFamily="49" charset="-122"/>
                <a:ea typeface="黑体" panose="02010609060101010101" pitchFamily="49" charset="-122"/>
                <a:cs typeface="Courier New" panose="02070309020205020404" pitchFamily="49" charset="0"/>
              </a:rPr>
              <a:t>10</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月，</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党中央粉碎</a:t>
            </a:r>
            <a:r>
              <a:rPr lang="en-US" altLang="zh-CN" sz="1600" kern="100">
                <a:latin typeface="黑体" panose="02010609060101010101" pitchFamily="49" charset="-122"/>
                <a:ea typeface="黑体" panose="02010609060101010101" pitchFamily="49" charset="-122"/>
                <a:cs typeface="Times New Roman" panose="02020603050405020304" pitchFamily="18" charset="0"/>
              </a:rPr>
              <a:t>“</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四人帮</a:t>
            </a:r>
            <a:r>
              <a:rPr lang="en-US" altLang="zh-CN" sz="1600" kern="100">
                <a:latin typeface="黑体" panose="02010609060101010101" pitchFamily="49" charset="-122"/>
                <a:ea typeface="黑体" panose="02010609060101010101" pitchFamily="49" charset="-122"/>
                <a:cs typeface="Times New Roman" panose="02020603050405020304" pitchFamily="18" charset="0"/>
              </a:rPr>
              <a:t>”</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，结束了延续十年之久的</a:t>
            </a:r>
            <a:r>
              <a:rPr lang="en-US" altLang="zh-CN" sz="1600" kern="100">
                <a:latin typeface="黑体" panose="02010609060101010101" pitchFamily="49" charset="-122"/>
                <a:ea typeface="黑体" panose="02010609060101010101" pitchFamily="49" charset="-122"/>
                <a:cs typeface="Times New Roman" panose="02020603050405020304" pitchFamily="18" charset="0"/>
              </a:rPr>
              <a:t>“</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文化大革命</a:t>
            </a:r>
            <a:r>
              <a:rPr lang="en-US" altLang="zh-CN" sz="1600" kern="100">
                <a:latin typeface="黑体" panose="02010609060101010101" pitchFamily="49" charset="-122"/>
                <a:ea typeface="黑体" panose="02010609060101010101" pitchFamily="49" charset="-122"/>
                <a:cs typeface="Times New Roman" panose="02020603050405020304" pitchFamily="18" charset="0"/>
              </a:rPr>
              <a:t>”</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pic>
        <p:nvPicPr>
          <p:cNvPr id="5" name="图片 4"/>
          <p:cNvPicPr>
            <a:picLocks noChangeAspect="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9512" y="653550"/>
            <a:ext cx="1908874" cy="648072"/>
          </a:xfrm>
          <a:prstGeom prst="rect">
            <a:avLst/>
          </a:prstGeom>
        </p:spPr>
      </p:pic>
      <p:sp>
        <p:nvSpPr>
          <p:cNvPr id="6" name="矩形 5"/>
          <p:cNvSpPr/>
          <p:nvPr/>
        </p:nvSpPr>
        <p:spPr>
          <a:xfrm>
            <a:off x="393401" y="777531"/>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背景简介</a:t>
            </a:r>
            <a:endParaRPr lang="zh-CN" altLang="en-US" sz="200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3150729" y="832238"/>
            <a:ext cx="2448272" cy="1142620"/>
          </a:xfrm>
          <a:prstGeom prst="rect">
            <a:avLst/>
          </a:prstGeom>
          <a:ln w="19050">
            <a:solidFill>
              <a:schemeClr val="tx2"/>
            </a:solidFill>
          </a:ln>
        </p:spPr>
        <p:txBody>
          <a:bodyPr wrap="square">
            <a:spAutoFit/>
          </a:bodyPr>
          <a:lstStyle/>
          <a:p>
            <a:pPr algn="just">
              <a:lnSpc>
                <a:spcPct val="150000"/>
              </a:lnSpc>
              <a:tabLst>
                <a:tab pos="4800600" algn="l"/>
              </a:tabLst>
            </a:pPr>
            <a:r>
              <a:rPr lang="en-US" altLang="zh-CN" sz="1600" kern="100">
                <a:latin typeface="黑体" panose="02010609060101010101" pitchFamily="49" charset="-122"/>
                <a:ea typeface="黑体" panose="02010609060101010101" pitchFamily="49" charset="-122"/>
                <a:cs typeface="Courier New" panose="02070309020205020404" pitchFamily="49" charset="0"/>
              </a:rPr>
              <a:t>    </a:t>
            </a:r>
            <a:r>
              <a:rPr lang="zh-CN" altLang="zh-CN" sz="1600" kern="100">
                <a:latin typeface="黑体" panose="02010609060101010101" pitchFamily="49" charset="-122"/>
                <a:ea typeface="黑体" panose="02010609060101010101" pitchFamily="49" charset="-122"/>
                <a:cs typeface="Courier New" panose="02070309020205020404" pitchFamily="49" charset="0"/>
              </a:rPr>
              <a:t>党面临着思想、政治、组织等各个领域全面拨乱反正的任务。</a:t>
            </a:r>
          </a:p>
        </p:txBody>
      </p:sp>
      <p:sp>
        <p:nvSpPr>
          <p:cNvPr id="8" name="矩形 7"/>
          <p:cNvSpPr/>
          <p:nvPr/>
        </p:nvSpPr>
        <p:spPr>
          <a:xfrm>
            <a:off x="3062662" y="2666119"/>
            <a:ext cx="2808312" cy="2308324"/>
          </a:xfrm>
          <a:prstGeom prst="rect">
            <a:avLst/>
          </a:prstGeom>
          <a:ln w="19050">
            <a:solidFill>
              <a:schemeClr val="accent1"/>
            </a:solidFill>
          </a:ln>
        </p:spPr>
        <p:txBody>
          <a:bodyPr wrap="square">
            <a:spAutoFit/>
          </a:bodyPr>
          <a:lstStyle/>
          <a:p>
            <a:pPr algn="just">
              <a:lnSpc>
                <a:spcPct val="150000"/>
              </a:lnSpc>
              <a:tabLst>
                <a:tab pos="4800600" algn="l"/>
              </a:tabLst>
            </a:pPr>
            <a:r>
              <a:rPr lang="en-US" altLang="zh-CN" sz="1600" kern="100">
                <a:latin typeface="黑体" panose="02010609060101010101" pitchFamily="49" charset="-122"/>
                <a:ea typeface="黑体" panose="02010609060101010101" pitchFamily="49" charset="-122"/>
                <a:cs typeface="Courier New" panose="02070309020205020404" pitchFamily="49" charset="0"/>
              </a:rPr>
              <a:t>     </a:t>
            </a:r>
            <a:r>
              <a:rPr lang="zh-CN" altLang="en-US" sz="1600" kern="100" smtClean="0">
                <a:latin typeface="黑体" panose="02010609060101010101" pitchFamily="49" charset="-122"/>
                <a:ea typeface="黑体" panose="02010609060101010101" pitchFamily="49" charset="-122"/>
                <a:cs typeface="Courier New" panose="02070309020205020404" pitchFamily="49" charset="0"/>
              </a:rPr>
              <a:t>纠正</a:t>
            </a:r>
            <a:r>
              <a:rPr lang="zh-CN" altLang="zh-CN" sz="1600" kern="100" smtClean="0">
                <a:latin typeface="黑体" panose="02010609060101010101" pitchFamily="49" charset="-122"/>
                <a:ea typeface="黑体" panose="02010609060101010101" pitchFamily="49" charset="-122"/>
                <a:cs typeface="Courier New" panose="02070309020205020404" pitchFamily="49" charset="0"/>
              </a:rPr>
              <a:t>“两个凡是”</a:t>
            </a:r>
            <a:r>
              <a:rPr lang="zh-CN" altLang="en-US" sz="1600" kern="100" smtClean="0">
                <a:latin typeface="黑体" panose="02010609060101010101" pitchFamily="49" charset="-122"/>
                <a:ea typeface="黑体" panose="02010609060101010101" pitchFamily="49" charset="-122"/>
                <a:cs typeface="Courier New" panose="02070309020205020404" pitchFamily="49" charset="0"/>
              </a:rPr>
              <a:t>的思想流毒。</a:t>
            </a:r>
            <a:endParaRPr lang="en-US" altLang="zh-CN" sz="1600" kern="100">
              <a:latin typeface="黑体" panose="02010609060101010101" pitchFamily="49" charset="-122"/>
              <a:ea typeface="黑体" panose="02010609060101010101" pitchFamily="49" charset="-122"/>
              <a:cs typeface="Courier New" panose="02070309020205020404" pitchFamily="49" charset="0"/>
            </a:endParaRPr>
          </a:p>
          <a:p>
            <a:pPr algn="just">
              <a:lnSpc>
                <a:spcPct val="150000"/>
              </a:lnSpc>
              <a:tabLst>
                <a:tab pos="4800600" algn="l"/>
              </a:tabLst>
            </a:pPr>
            <a:r>
              <a:rPr lang="zh-CN" altLang="en-US" sz="1600" kern="100">
                <a:latin typeface="黑体" panose="02010609060101010101" pitchFamily="49" charset="-122"/>
                <a:ea typeface="黑体" panose="02010609060101010101" pitchFamily="49" charset="-122"/>
                <a:cs typeface="Courier New" panose="02070309020205020404" pitchFamily="49" charset="0"/>
              </a:rPr>
              <a:t>（</a:t>
            </a:r>
            <a:r>
              <a:rPr lang="zh-CN" altLang="zh-CN" sz="1600" kern="100">
                <a:latin typeface="楷体" panose="02010609060101010101" pitchFamily="49" charset="-122"/>
                <a:ea typeface="楷体" panose="02010609060101010101" pitchFamily="49" charset="-122"/>
                <a:cs typeface="Courier New" panose="02070309020205020404" pitchFamily="49" charset="0"/>
              </a:rPr>
              <a:t>凡是毛主席作出的决策，我们都坚决维护；凡是毛主席的指示，我们都始终不渝地遵循</a:t>
            </a:r>
            <a:r>
              <a:rPr lang="zh-CN" altLang="en-US" sz="1600" kern="100">
                <a:latin typeface="楷体" panose="02010609060101010101" pitchFamily="49" charset="-122"/>
                <a:ea typeface="楷体" panose="02010609060101010101" pitchFamily="49" charset="-122"/>
                <a:cs typeface="Courier New" panose="02070309020205020404" pitchFamily="49" charset="0"/>
              </a:rPr>
              <a:t>。</a:t>
            </a:r>
            <a:r>
              <a:rPr lang="zh-CN" altLang="en-US" sz="1600" kern="100">
                <a:latin typeface="黑体" panose="02010609060101010101" pitchFamily="49" charset="-122"/>
                <a:ea typeface="黑体" panose="02010609060101010101" pitchFamily="49" charset="-122"/>
                <a:cs typeface="Courier New" panose="02070309020205020404" pitchFamily="49" charset="0"/>
              </a:rPr>
              <a:t>）</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9" name="矩形 8"/>
          <p:cNvSpPr/>
          <p:nvPr/>
        </p:nvSpPr>
        <p:spPr>
          <a:xfrm>
            <a:off x="5945812" y="1005362"/>
            <a:ext cx="3038870" cy="1938992"/>
          </a:xfrm>
          <a:prstGeom prst="rect">
            <a:avLst/>
          </a:prstGeom>
          <a:ln w="19050">
            <a:solidFill>
              <a:schemeClr val="accent6">
                <a:lumMod val="75000"/>
              </a:schemeClr>
            </a:solidFill>
          </a:ln>
        </p:spPr>
        <p:txBody>
          <a:bodyPr wrap="square">
            <a:spAutoFit/>
          </a:bodyPr>
          <a:lstStyle/>
          <a:p>
            <a:pPr algn="just">
              <a:lnSpc>
                <a:spcPct val="150000"/>
              </a:lnSpc>
              <a:tabLst>
                <a:tab pos="4800600" algn="l"/>
              </a:tabLst>
            </a:pPr>
            <a:r>
              <a:rPr lang="en-US" altLang="zh-CN" sz="1600" kern="100">
                <a:latin typeface="黑体" panose="02010609060101010101" pitchFamily="49" charset="-122"/>
                <a:ea typeface="黑体" panose="02010609060101010101" pitchFamily="49" charset="-122"/>
                <a:cs typeface="Courier New" panose="02070309020205020404" pitchFamily="49" charset="0"/>
              </a:rPr>
              <a:t>     </a:t>
            </a:r>
            <a:r>
              <a:rPr lang="zh-CN" altLang="zh-CN" sz="1600" kern="100">
                <a:latin typeface="黑体" panose="02010609060101010101" pitchFamily="49" charset="-122"/>
                <a:ea typeface="黑体" panose="02010609060101010101" pitchFamily="49" charset="-122"/>
                <a:cs typeface="Courier New" panose="02070309020205020404" pitchFamily="49" charset="0"/>
              </a:rPr>
              <a:t>邓小平</a:t>
            </a:r>
            <a:r>
              <a:rPr lang="zh-CN" altLang="en-US" sz="1600" kern="100">
                <a:latin typeface="黑体" panose="02010609060101010101" pitchFamily="49" charset="-122"/>
                <a:ea typeface="黑体" panose="02010609060101010101" pitchFamily="49" charset="-122"/>
                <a:cs typeface="Courier New" panose="02070309020205020404" pitchFamily="49" charset="0"/>
              </a:rPr>
              <a:t>和许多</a:t>
            </a:r>
            <a:r>
              <a:rPr lang="zh-CN" altLang="zh-CN" sz="1600" kern="100">
                <a:latin typeface="黑体" panose="02010609060101010101" pitchFamily="49" charset="-122"/>
                <a:ea typeface="黑体" panose="02010609060101010101" pitchFamily="49" charset="-122"/>
                <a:cs typeface="Courier New" panose="02070309020205020404" pitchFamily="49" charset="0"/>
              </a:rPr>
              <a:t>老一辈无产阶级革命家从不同角度提出，要恢复和发扬党的实事求是的优良作风，正确认识与把握理论和实践的</a:t>
            </a:r>
            <a:r>
              <a:rPr lang="zh-CN" altLang="zh-CN" sz="1600" kern="100" smtClean="0">
                <a:latin typeface="黑体" panose="02010609060101010101" pitchFamily="49" charset="-122"/>
                <a:ea typeface="黑体" panose="02010609060101010101" pitchFamily="49" charset="-122"/>
                <a:cs typeface="Courier New" panose="02070309020205020404" pitchFamily="49" charset="0"/>
              </a:rPr>
              <a:t>关系</a:t>
            </a:r>
            <a:r>
              <a:rPr lang="zh-CN" altLang="en-US" sz="1600" kern="100" smtClean="0">
                <a:latin typeface="黑体" panose="02010609060101010101" pitchFamily="49" charset="-122"/>
                <a:ea typeface="黑体" panose="02010609060101010101" pitchFamily="49" charset="-122"/>
                <a:cs typeface="Courier New" panose="02070309020205020404" pitchFamily="49" charset="0"/>
              </a:rPr>
              <a:t>。</a:t>
            </a:r>
            <a:endParaRPr lang="zh-CN" altLang="zh-CN" sz="16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10" name="矩形 9"/>
          <p:cNvSpPr/>
          <p:nvPr/>
        </p:nvSpPr>
        <p:spPr>
          <a:xfrm>
            <a:off x="5988617" y="3555225"/>
            <a:ext cx="2996065" cy="1384995"/>
          </a:xfrm>
          <a:prstGeom prst="rect">
            <a:avLst/>
          </a:prstGeom>
          <a:ln w="19050">
            <a:solidFill>
              <a:srgbClr val="FF0000"/>
            </a:solidFill>
          </a:ln>
        </p:spPr>
        <p:txBody>
          <a:bodyPr wrap="square">
            <a:spAutoFit/>
          </a:bodyPr>
          <a:lstStyle/>
          <a:p>
            <a:pPr algn="just">
              <a:lnSpc>
                <a:spcPct val="150000"/>
              </a:lnSpc>
              <a:tabLst>
                <a:tab pos="4800600" algn="l"/>
              </a:tabLst>
            </a:pPr>
            <a:r>
              <a:rPr lang="en-US" altLang="zh-CN" sz="1400" kern="100" smtClean="0">
                <a:latin typeface="黑体" panose="02010609060101010101" pitchFamily="49" charset="-122"/>
                <a:ea typeface="黑体" panose="02010609060101010101" pitchFamily="49" charset="-122"/>
                <a:cs typeface="Times New Roman" panose="02020603050405020304" pitchFamily="18" charset="0"/>
              </a:rPr>
              <a:t>   1978</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年</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5</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月</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11</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日，</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光明日报</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发表本报特约评论员文章</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实践是检验真理的唯一标准</a:t>
            </a:r>
            <a:r>
              <a:rPr lang="en-US" altLang="zh-CN" sz="1400" kern="100">
                <a:latin typeface="黑体" panose="02010609060101010101" pitchFamily="49" charset="-122"/>
                <a:ea typeface="黑体" panose="02010609060101010101" pitchFamily="49" charset="-122"/>
                <a:cs typeface="Times New Roman" panose="02020603050405020304" pitchFamily="18" charset="0"/>
              </a:rPr>
              <a:t>》</a:t>
            </a:r>
            <a:r>
              <a:rPr lang="zh-CN" altLang="en-US" sz="1400" kern="100">
                <a:latin typeface="黑体" panose="02010609060101010101" pitchFamily="49" charset="-122"/>
                <a:ea typeface="黑体" panose="02010609060101010101" pitchFamily="49" charset="-122"/>
                <a:cs typeface="Times New Roman" panose="02020603050405020304" pitchFamily="18" charset="0"/>
              </a:rPr>
              <a:t>，由此引发了一场关于真理标准问题的大讨论。</a:t>
            </a:r>
            <a:endParaRPr lang="zh-CN" altLang="zh-CN" sz="14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11" name="Freeform 366"/>
          <p:cNvSpPr>
            <a:spLocks noEditPoints="1"/>
          </p:cNvSpPr>
          <p:nvPr/>
        </p:nvSpPr>
        <p:spPr bwMode="auto">
          <a:xfrm rot="9016165" flipV="1">
            <a:off x="2263558" y="1816303"/>
            <a:ext cx="786820" cy="317111"/>
          </a:xfrm>
          <a:custGeom>
            <a:avLst/>
            <a:gdLst>
              <a:gd name="T0" fmla="*/ 23 w 141"/>
              <a:gd name="T1" fmla="*/ 30 h 49"/>
              <a:gd name="T2" fmla="*/ 47 w 141"/>
              <a:gd name="T3" fmla="*/ 27 h 49"/>
              <a:gd name="T4" fmla="*/ 50 w 141"/>
              <a:gd name="T5" fmla="*/ 30 h 49"/>
              <a:gd name="T6" fmla="*/ 31 w 141"/>
              <a:gd name="T7" fmla="*/ 35 h 49"/>
              <a:gd name="T8" fmla="*/ 3 w 141"/>
              <a:gd name="T9" fmla="*/ 44 h 49"/>
              <a:gd name="T10" fmla="*/ 0 w 141"/>
              <a:gd name="T11" fmla="*/ 37 h 49"/>
              <a:gd name="T12" fmla="*/ 3 w 141"/>
              <a:gd name="T13" fmla="*/ 15 h 49"/>
              <a:gd name="T14" fmla="*/ 8 w 141"/>
              <a:gd name="T15" fmla="*/ 0 h 49"/>
              <a:gd name="T16" fmla="*/ 11 w 141"/>
              <a:gd name="T17" fmla="*/ 13 h 49"/>
              <a:gd name="T18" fmla="*/ 9 w 141"/>
              <a:gd name="T19" fmla="*/ 23 h 49"/>
              <a:gd name="T20" fmla="*/ 63 w 141"/>
              <a:gd name="T21" fmla="*/ 1 h 49"/>
              <a:gd name="T22" fmla="*/ 107 w 141"/>
              <a:gd name="T23" fmla="*/ 11 h 49"/>
              <a:gd name="T24" fmla="*/ 139 w 141"/>
              <a:gd name="T25" fmla="*/ 34 h 49"/>
              <a:gd name="T26" fmla="*/ 140 w 141"/>
              <a:gd name="T27" fmla="*/ 44 h 49"/>
              <a:gd name="T28" fmla="*/ 129 w 141"/>
              <a:gd name="T29" fmla="*/ 45 h 49"/>
              <a:gd name="T30" fmla="*/ 128 w 141"/>
              <a:gd name="T31" fmla="*/ 39 h 49"/>
              <a:gd name="T32" fmla="*/ 98 w 141"/>
              <a:gd name="T33" fmla="*/ 15 h 49"/>
              <a:gd name="T34" fmla="*/ 52 w 141"/>
              <a:gd name="T35" fmla="*/ 10 h 49"/>
              <a:gd name="T36" fmla="*/ 17 w 141"/>
              <a:gd name="T37" fmla="*/ 28 h 49"/>
              <a:gd name="T38" fmla="*/ 10 w 141"/>
              <a:gd name="T39" fmla="*/ 35 h 49"/>
              <a:gd name="T40" fmla="*/ 2 w 141"/>
              <a:gd name="T41" fmla="*/ 40 h 49"/>
              <a:gd name="T42" fmla="*/ 5 w 141"/>
              <a:gd name="T43" fmla="*/ 41 h 49"/>
              <a:gd name="T44" fmla="*/ 5 w 141"/>
              <a:gd name="T45" fmla="*/ 41 h 49"/>
              <a:gd name="T46" fmla="*/ 29 w 141"/>
              <a:gd name="T47" fmla="*/ 12 h 49"/>
              <a:gd name="T48" fmla="*/ 38 w 141"/>
              <a:gd name="T49" fmla="*/ 8 h 49"/>
              <a:gd name="T50" fmla="*/ 39 w 141"/>
              <a:gd name="T51" fmla="*/ 7 h 49"/>
              <a:gd name="T52" fmla="*/ 40 w 141"/>
              <a:gd name="T53" fmla="*/ 9 h 49"/>
              <a:gd name="T54" fmla="*/ 12 w 141"/>
              <a:gd name="T55" fmla="*/ 27 h 49"/>
              <a:gd name="T56" fmla="*/ 19 w 141"/>
              <a:gd name="T57" fmla="*/ 23 h 49"/>
              <a:gd name="T58" fmla="*/ 41 w 141"/>
              <a:gd name="T59" fmla="*/ 9 h 49"/>
              <a:gd name="T60" fmla="*/ 41 w 141"/>
              <a:gd name="T61" fmla="*/ 9 h 49"/>
              <a:gd name="T62" fmla="*/ 85 w 141"/>
              <a:gd name="T63" fmla="*/ 5 h 49"/>
              <a:gd name="T64" fmla="*/ 53 w 141"/>
              <a:gd name="T65" fmla="*/ 5 h 49"/>
              <a:gd name="T66" fmla="*/ 52 w 141"/>
              <a:gd name="T67" fmla="*/ 6 h 49"/>
              <a:gd name="T68" fmla="*/ 86 w 141"/>
              <a:gd name="T69" fmla="*/ 6 h 49"/>
              <a:gd name="T70" fmla="*/ 17 w 141"/>
              <a:gd name="T71" fmla="*/ 34 h 49"/>
              <a:gd name="T72" fmla="*/ 9 w 141"/>
              <a:gd name="T73" fmla="*/ 2 h 49"/>
              <a:gd name="T74" fmla="*/ 6 w 141"/>
              <a:gd name="T75" fmla="*/ 5 h 49"/>
              <a:gd name="T76" fmla="*/ 5 w 141"/>
              <a:gd name="T77" fmla="*/ 14 h 49"/>
              <a:gd name="T78" fmla="*/ 134 w 141"/>
              <a:gd name="T79" fmla="*/ 46 h 49"/>
              <a:gd name="T80" fmla="*/ 138 w 141"/>
              <a:gd name="T81" fmla="*/ 44 h 49"/>
              <a:gd name="T82" fmla="*/ 134 w 141"/>
              <a:gd name="T83" fmla="*/ 46 h 49"/>
              <a:gd name="T84" fmla="*/ 123 w 141"/>
              <a:gd name="T85" fmla="*/ 29 h 49"/>
              <a:gd name="T86" fmla="*/ 135 w 141"/>
              <a:gd name="T87" fmla="*/ 33 h 49"/>
              <a:gd name="T88" fmla="*/ 121 w 141"/>
              <a:gd name="T89" fmla="*/ 22 h 49"/>
              <a:gd name="T90" fmla="*/ 106 w 141"/>
              <a:gd name="T91" fmla="*/ 14 h 49"/>
              <a:gd name="T92" fmla="*/ 135 w 141"/>
              <a:gd name="T93" fmla="*/ 43 h 49"/>
              <a:gd name="T94" fmla="*/ 131 w 141"/>
              <a:gd name="T95" fmla="*/ 39 h 49"/>
              <a:gd name="T96" fmla="*/ 7 w 141"/>
              <a:gd name="T97" fmla="*/ 29 h 49"/>
              <a:gd name="T98" fmla="*/ 8 w 141"/>
              <a:gd name="T99"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1" h="49">
                <a:moveTo>
                  <a:pt x="10" y="35"/>
                </a:moveTo>
                <a:cubicBezTo>
                  <a:pt x="11" y="35"/>
                  <a:pt x="11" y="35"/>
                  <a:pt x="11" y="34"/>
                </a:cubicBezTo>
                <a:cubicBezTo>
                  <a:pt x="15" y="33"/>
                  <a:pt x="19" y="31"/>
                  <a:pt x="23" y="30"/>
                </a:cubicBezTo>
                <a:cubicBezTo>
                  <a:pt x="28" y="28"/>
                  <a:pt x="33" y="27"/>
                  <a:pt x="38" y="26"/>
                </a:cubicBezTo>
                <a:cubicBezTo>
                  <a:pt x="40" y="26"/>
                  <a:pt x="42" y="26"/>
                  <a:pt x="45" y="26"/>
                </a:cubicBezTo>
                <a:cubicBezTo>
                  <a:pt x="45" y="26"/>
                  <a:pt x="46" y="26"/>
                  <a:pt x="47" y="27"/>
                </a:cubicBezTo>
                <a:cubicBezTo>
                  <a:pt x="47" y="27"/>
                  <a:pt x="48" y="27"/>
                  <a:pt x="48" y="27"/>
                </a:cubicBezTo>
                <a:cubicBezTo>
                  <a:pt x="49" y="27"/>
                  <a:pt x="49" y="27"/>
                  <a:pt x="49" y="27"/>
                </a:cubicBezTo>
                <a:cubicBezTo>
                  <a:pt x="51" y="28"/>
                  <a:pt x="51" y="29"/>
                  <a:pt x="50" y="30"/>
                </a:cubicBezTo>
                <a:cubicBezTo>
                  <a:pt x="50" y="30"/>
                  <a:pt x="49" y="31"/>
                  <a:pt x="48" y="31"/>
                </a:cubicBezTo>
                <a:cubicBezTo>
                  <a:pt x="46" y="32"/>
                  <a:pt x="44" y="33"/>
                  <a:pt x="41" y="33"/>
                </a:cubicBezTo>
                <a:cubicBezTo>
                  <a:pt x="38" y="34"/>
                  <a:pt x="35" y="34"/>
                  <a:pt x="31" y="35"/>
                </a:cubicBezTo>
                <a:cubicBezTo>
                  <a:pt x="24" y="36"/>
                  <a:pt x="17" y="38"/>
                  <a:pt x="11" y="40"/>
                </a:cubicBezTo>
                <a:cubicBezTo>
                  <a:pt x="9" y="41"/>
                  <a:pt x="8" y="42"/>
                  <a:pt x="6" y="42"/>
                </a:cubicBezTo>
                <a:cubicBezTo>
                  <a:pt x="5" y="43"/>
                  <a:pt x="4" y="43"/>
                  <a:pt x="3" y="44"/>
                </a:cubicBezTo>
                <a:cubicBezTo>
                  <a:pt x="3" y="44"/>
                  <a:pt x="2" y="44"/>
                  <a:pt x="1" y="43"/>
                </a:cubicBezTo>
                <a:cubicBezTo>
                  <a:pt x="0" y="43"/>
                  <a:pt x="0" y="42"/>
                  <a:pt x="0" y="41"/>
                </a:cubicBezTo>
                <a:cubicBezTo>
                  <a:pt x="0" y="40"/>
                  <a:pt x="0" y="38"/>
                  <a:pt x="0" y="37"/>
                </a:cubicBezTo>
                <a:cubicBezTo>
                  <a:pt x="1" y="34"/>
                  <a:pt x="2" y="31"/>
                  <a:pt x="2" y="28"/>
                </a:cubicBezTo>
                <a:cubicBezTo>
                  <a:pt x="2" y="28"/>
                  <a:pt x="2" y="27"/>
                  <a:pt x="2" y="26"/>
                </a:cubicBezTo>
                <a:cubicBezTo>
                  <a:pt x="2" y="23"/>
                  <a:pt x="2" y="19"/>
                  <a:pt x="3" y="15"/>
                </a:cubicBezTo>
                <a:cubicBezTo>
                  <a:pt x="3" y="12"/>
                  <a:pt x="3" y="10"/>
                  <a:pt x="3" y="7"/>
                </a:cubicBezTo>
                <a:cubicBezTo>
                  <a:pt x="4" y="5"/>
                  <a:pt x="4" y="3"/>
                  <a:pt x="6" y="2"/>
                </a:cubicBezTo>
                <a:cubicBezTo>
                  <a:pt x="6" y="1"/>
                  <a:pt x="7" y="0"/>
                  <a:pt x="8" y="0"/>
                </a:cubicBezTo>
                <a:cubicBezTo>
                  <a:pt x="9" y="0"/>
                  <a:pt x="10" y="0"/>
                  <a:pt x="10" y="1"/>
                </a:cubicBezTo>
                <a:cubicBezTo>
                  <a:pt x="11" y="2"/>
                  <a:pt x="11" y="3"/>
                  <a:pt x="11" y="4"/>
                </a:cubicBezTo>
                <a:cubicBezTo>
                  <a:pt x="12" y="7"/>
                  <a:pt x="11" y="10"/>
                  <a:pt x="11" y="13"/>
                </a:cubicBezTo>
                <a:cubicBezTo>
                  <a:pt x="10" y="17"/>
                  <a:pt x="9" y="20"/>
                  <a:pt x="9" y="23"/>
                </a:cubicBezTo>
                <a:cubicBezTo>
                  <a:pt x="9" y="24"/>
                  <a:pt x="9" y="24"/>
                  <a:pt x="9" y="24"/>
                </a:cubicBezTo>
                <a:cubicBezTo>
                  <a:pt x="9" y="24"/>
                  <a:pt x="9" y="24"/>
                  <a:pt x="9" y="23"/>
                </a:cubicBezTo>
                <a:cubicBezTo>
                  <a:pt x="15" y="18"/>
                  <a:pt x="21" y="13"/>
                  <a:pt x="28" y="10"/>
                </a:cubicBezTo>
                <a:cubicBezTo>
                  <a:pt x="36" y="6"/>
                  <a:pt x="44" y="4"/>
                  <a:pt x="52" y="2"/>
                </a:cubicBezTo>
                <a:cubicBezTo>
                  <a:pt x="56" y="1"/>
                  <a:pt x="59" y="1"/>
                  <a:pt x="63" y="1"/>
                </a:cubicBezTo>
                <a:cubicBezTo>
                  <a:pt x="67" y="1"/>
                  <a:pt x="72" y="1"/>
                  <a:pt x="76" y="1"/>
                </a:cubicBezTo>
                <a:cubicBezTo>
                  <a:pt x="82" y="0"/>
                  <a:pt x="87" y="1"/>
                  <a:pt x="93" y="4"/>
                </a:cubicBezTo>
                <a:cubicBezTo>
                  <a:pt x="98" y="5"/>
                  <a:pt x="103" y="8"/>
                  <a:pt x="107" y="11"/>
                </a:cubicBezTo>
                <a:cubicBezTo>
                  <a:pt x="109" y="12"/>
                  <a:pt x="110" y="13"/>
                  <a:pt x="112" y="14"/>
                </a:cubicBezTo>
                <a:cubicBezTo>
                  <a:pt x="120" y="17"/>
                  <a:pt x="126" y="22"/>
                  <a:pt x="132" y="27"/>
                </a:cubicBezTo>
                <a:cubicBezTo>
                  <a:pt x="135" y="30"/>
                  <a:pt x="137" y="32"/>
                  <a:pt x="139" y="34"/>
                </a:cubicBezTo>
                <a:cubicBezTo>
                  <a:pt x="140" y="36"/>
                  <a:pt x="141" y="38"/>
                  <a:pt x="141" y="39"/>
                </a:cubicBezTo>
                <a:cubicBezTo>
                  <a:pt x="141" y="40"/>
                  <a:pt x="141" y="41"/>
                  <a:pt x="141" y="42"/>
                </a:cubicBezTo>
                <a:cubicBezTo>
                  <a:pt x="141" y="43"/>
                  <a:pt x="141" y="44"/>
                  <a:pt x="140" y="44"/>
                </a:cubicBezTo>
                <a:cubicBezTo>
                  <a:pt x="140" y="45"/>
                  <a:pt x="140" y="47"/>
                  <a:pt x="139" y="48"/>
                </a:cubicBezTo>
                <a:cubicBezTo>
                  <a:pt x="139" y="48"/>
                  <a:pt x="138" y="49"/>
                  <a:pt x="137" y="49"/>
                </a:cubicBezTo>
                <a:cubicBezTo>
                  <a:pt x="134" y="49"/>
                  <a:pt x="131" y="48"/>
                  <a:pt x="129" y="45"/>
                </a:cubicBezTo>
                <a:cubicBezTo>
                  <a:pt x="129" y="45"/>
                  <a:pt x="129" y="45"/>
                  <a:pt x="129" y="45"/>
                </a:cubicBezTo>
                <a:cubicBezTo>
                  <a:pt x="128" y="44"/>
                  <a:pt x="128" y="43"/>
                  <a:pt x="128" y="42"/>
                </a:cubicBezTo>
                <a:cubicBezTo>
                  <a:pt x="128" y="41"/>
                  <a:pt x="128" y="40"/>
                  <a:pt x="128" y="39"/>
                </a:cubicBezTo>
                <a:cubicBezTo>
                  <a:pt x="128" y="38"/>
                  <a:pt x="128" y="38"/>
                  <a:pt x="128" y="37"/>
                </a:cubicBezTo>
                <a:cubicBezTo>
                  <a:pt x="125" y="34"/>
                  <a:pt x="123" y="31"/>
                  <a:pt x="120" y="28"/>
                </a:cubicBezTo>
                <a:cubicBezTo>
                  <a:pt x="113" y="22"/>
                  <a:pt x="106" y="18"/>
                  <a:pt x="98" y="15"/>
                </a:cubicBezTo>
                <a:cubicBezTo>
                  <a:pt x="91" y="12"/>
                  <a:pt x="84" y="11"/>
                  <a:pt x="76" y="10"/>
                </a:cubicBezTo>
                <a:cubicBezTo>
                  <a:pt x="73" y="10"/>
                  <a:pt x="69" y="9"/>
                  <a:pt x="66" y="9"/>
                </a:cubicBezTo>
                <a:cubicBezTo>
                  <a:pt x="61" y="9"/>
                  <a:pt x="56" y="9"/>
                  <a:pt x="52" y="10"/>
                </a:cubicBezTo>
                <a:cubicBezTo>
                  <a:pt x="51" y="10"/>
                  <a:pt x="50" y="10"/>
                  <a:pt x="50" y="10"/>
                </a:cubicBezTo>
                <a:cubicBezTo>
                  <a:pt x="41" y="13"/>
                  <a:pt x="33" y="17"/>
                  <a:pt x="25" y="22"/>
                </a:cubicBezTo>
                <a:cubicBezTo>
                  <a:pt x="22" y="23"/>
                  <a:pt x="20" y="26"/>
                  <a:pt x="17" y="28"/>
                </a:cubicBezTo>
                <a:cubicBezTo>
                  <a:pt x="15" y="30"/>
                  <a:pt x="13" y="32"/>
                  <a:pt x="11" y="34"/>
                </a:cubicBezTo>
                <a:cubicBezTo>
                  <a:pt x="10" y="34"/>
                  <a:pt x="10" y="34"/>
                  <a:pt x="10" y="35"/>
                </a:cubicBezTo>
                <a:cubicBezTo>
                  <a:pt x="10" y="35"/>
                  <a:pt x="10" y="35"/>
                  <a:pt x="10" y="35"/>
                </a:cubicBezTo>
                <a:close/>
                <a:moveTo>
                  <a:pt x="5" y="41"/>
                </a:moveTo>
                <a:cubicBezTo>
                  <a:pt x="4" y="41"/>
                  <a:pt x="3" y="40"/>
                  <a:pt x="3" y="40"/>
                </a:cubicBezTo>
                <a:cubicBezTo>
                  <a:pt x="3" y="40"/>
                  <a:pt x="2" y="40"/>
                  <a:pt x="2" y="40"/>
                </a:cubicBezTo>
                <a:cubicBezTo>
                  <a:pt x="2" y="40"/>
                  <a:pt x="2" y="40"/>
                  <a:pt x="2" y="41"/>
                </a:cubicBezTo>
                <a:cubicBezTo>
                  <a:pt x="2" y="41"/>
                  <a:pt x="2" y="42"/>
                  <a:pt x="3" y="42"/>
                </a:cubicBezTo>
                <a:cubicBezTo>
                  <a:pt x="3" y="41"/>
                  <a:pt x="4" y="41"/>
                  <a:pt x="5" y="41"/>
                </a:cubicBezTo>
                <a:cubicBezTo>
                  <a:pt x="5" y="41"/>
                  <a:pt x="6" y="40"/>
                  <a:pt x="6" y="40"/>
                </a:cubicBezTo>
                <a:cubicBezTo>
                  <a:pt x="6" y="40"/>
                  <a:pt x="5" y="40"/>
                  <a:pt x="5" y="40"/>
                </a:cubicBezTo>
                <a:cubicBezTo>
                  <a:pt x="5" y="40"/>
                  <a:pt x="5" y="40"/>
                  <a:pt x="5" y="41"/>
                </a:cubicBezTo>
                <a:close/>
                <a:moveTo>
                  <a:pt x="38" y="8"/>
                </a:moveTo>
                <a:cubicBezTo>
                  <a:pt x="38" y="8"/>
                  <a:pt x="38" y="8"/>
                  <a:pt x="38" y="8"/>
                </a:cubicBezTo>
                <a:cubicBezTo>
                  <a:pt x="35" y="9"/>
                  <a:pt x="32" y="11"/>
                  <a:pt x="29" y="12"/>
                </a:cubicBezTo>
                <a:cubicBezTo>
                  <a:pt x="29" y="12"/>
                  <a:pt x="29" y="12"/>
                  <a:pt x="28" y="12"/>
                </a:cubicBezTo>
                <a:cubicBezTo>
                  <a:pt x="29" y="12"/>
                  <a:pt x="29" y="12"/>
                  <a:pt x="29" y="12"/>
                </a:cubicBezTo>
                <a:cubicBezTo>
                  <a:pt x="32" y="11"/>
                  <a:pt x="35" y="10"/>
                  <a:pt x="38" y="8"/>
                </a:cubicBezTo>
                <a:cubicBezTo>
                  <a:pt x="38" y="8"/>
                  <a:pt x="38" y="8"/>
                  <a:pt x="38" y="8"/>
                </a:cubicBezTo>
                <a:cubicBezTo>
                  <a:pt x="38" y="8"/>
                  <a:pt x="39" y="8"/>
                  <a:pt x="39" y="8"/>
                </a:cubicBezTo>
                <a:cubicBezTo>
                  <a:pt x="39" y="8"/>
                  <a:pt x="39" y="8"/>
                  <a:pt x="39" y="7"/>
                </a:cubicBezTo>
                <a:cubicBezTo>
                  <a:pt x="39" y="8"/>
                  <a:pt x="38" y="8"/>
                  <a:pt x="38" y="8"/>
                </a:cubicBezTo>
                <a:close/>
                <a:moveTo>
                  <a:pt x="41" y="9"/>
                </a:moveTo>
                <a:cubicBezTo>
                  <a:pt x="41" y="9"/>
                  <a:pt x="40" y="9"/>
                  <a:pt x="40" y="9"/>
                </a:cubicBezTo>
                <a:cubicBezTo>
                  <a:pt x="37" y="11"/>
                  <a:pt x="35" y="12"/>
                  <a:pt x="32" y="13"/>
                </a:cubicBezTo>
                <a:cubicBezTo>
                  <a:pt x="27" y="15"/>
                  <a:pt x="22" y="18"/>
                  <a:pt x="17" y="22"/>
                </a:cubicBezTo>
                <a:cubicBezTo>
                  <a:pt x="15" y="23"/>
                  <a:pt x="13" y="25"/>
                  <a:pt x="12" y="27"/>
                </a:cubicBezTo>
                <a:cubicBezTo>
                  <a:pt x="11" y="28"/>
                  <a:pt x="10" y="29"/>
                  <a:pt x="10" y="30"/>
                </a:cubicBezTo>
                <a:cubicBezTo>
                  <a:pt x="10" y="30"/>
                  <a:pt x="10" y="30"/>
                  <a:pt x="10" y="30"/>
                </a:cubicBezTo>
                <a:cubicBezTo>
                  <a:pt x="13" y="28"/>
                  <a:pt x="16" y="25"/>
                  <a:pt x="19" y="23"/>
                </a:cubicBezTo>
                <a:cubicBezTo>
                  <a:pt x="20" y="22"/>
                  <a:pt x="21" y="21"/>
                  <a:pt x="22" y="20"/>
                </a:cubicBezTo>
                <a:cubicBezTo>
                  <a:pt x="28" y="16"/>
                  <a:pt x="34" y="13"/>
                  <a:pt x="40" y="10"/>
                </a:cubicBezTo>
                <a:cubicBezTo>
                  <a:pt x="41" y="9"/>
                  <a:pt x="41" y="9"/>
                  <a:pt x="41" y="9"/>
                </a:cubicBezTo>
                <a:cubicBezTo>
                  <a:pt x="41" y="9"/>
                  <a:pt x="42" y="9"/>
                  <a:pt x="42" y="9"/>
                </a:cubicBezTo>
                <a:cubicBezTo>
                  <a:pt x="42" y="9"/>
                  <a:pt x="42" y="9"/>
                  <a:pt x="42" y="9"/>
                </a:cubicBezTo>
                <a:cubicBezTo>
                  <a:pt x="42" y="9"/>
                  <a:pt x="41" y="9"/>
                  <a:pt x="41" y="9"/>
                </a:cubicBezTo>
                <a:close/>
                <a:moveTo>
                  <a:pt x="92" y="7"/>
                </a:moveTo>
                <a:cubicBezTo>
                  <a:pt x="92" y="7"/>
                  <a:pt x="92" y="7"/>
                  <a:pt x="92" y="7"/>
                </a:cubicBezTo>
                <a:cubicBezTo>
                  <a:pt x="90" y="7"/>
                  <a:pt x="88" y="6"/>
                  <a:pt x="85" y="5"/>
                </a:cubicBezTo>
                <a:cubicBezTo>
                  <a:pt x="80" y="4"/>
                  <a:pt x="74" y="3"/>
                  <a:pt x="68" y="3"/>
                </a:cubicBezTo>
                <a:cubicBezTo>
                  <a:pt x="65" y="3"/>
                  <a:pt x="62" y="3"/>
                  <a:pt x="60" y="4"/>
                </a:cubicBezTo>
                <a:cubicBezTo>
                  <a:pt x="57" y="4"/>
                  <a:pt x="55" y="5"/>
                  <a:pt x="53" y="5"/>
                </a:cubicBezTo>
                <a:cubicBezTo>
                  <a:pt x="52" y="5"/>
                  <a:pt x="52" y="6"/>
                  <a:pt x="51" y="6"/>
                </a:cubicBezTo>
                <a:cubicBezTo>
                  <a:pt x="51" y="6"/>
                  <a:pt x="51" y="6"/>
                  <a:pt x="51" y="6"/>
                </a:cubicBezTo>
                <a:cubicBezTo>
                  <a:pt x="51" y="6"/>
                  <a:pt x="52" y="6"/>
                  <a:pt x="52" y="6"/>
                </a:cubicBezTo>
                <a:cubicBezTo>
                  <a:pt x="58" y="4"/>
                  <a:pt x="64" y="4"/>
                  <a:pt x="70" y="4"/>
                </a:cubicBezTo>
                <a:cubicBezTo>
                  <a:pt x="73" y="5"/>
                  <a:pt x="76" y="5"/>
                  <a:pt x="78" y="5"/>
                </a:cubicBezTo>
                <a:cubicBezTo>
                  <a:pt x="81" y="5"/>
                  <a:pt x="83" y="6"/>
                  <a:pt x="86" y="6"/>
                </a:cubicBezTo>
                <a:cubicBezTo>
                  <a:pt x="88" y="6"/>
                  <a:pt x="90" y="7"/>
                  <a:pt x="92" y="7"/>
                </a:cubicBezTo>
                <a:close/>
                <a:moveTo>
                  <a:pt x="38" y="28"/>
                </a:moveTo>
                <a:cubicBezTo>
                  <a:pt x="30" y="30"/>
                  <a:pt x="24" y="32"/>
                  <a:pt x="17" y="34"/>
                </a:cubicBezTo>
                <a:cubicBezTo>
                  <a:pt x="24" y="33"/>
                  <a:pt x="31" y="31"/>
                  <a:pt x="38" y="28"/>
                </a:cubicBezTo>
                <a:close/>
                <a:moveTo>
                  <a:pt x="7" y="6"/>
                </a:moveTo>
                <a:cubicBezTo>
                  <a:pt x="8" y="5"/>
                  <a:pt x="8" y="3"/>
                  <a:pt x="9" y="2"/>
                </a:cubicBezTo>
                <a:cubicBezTo>
                  <a:pt x="9" y="2"/>
                  <a:pt x="9" y="2"/>
                  <a:pt x="8" y="2"/>
                </a:cubicBezTo>
                <a:cubicBezTo>
                  <a:pt x="8" y="2"/>
                  <a:pt x="8" y="2"/>
                  <a:pt x="7" y="3"/>
                </a:cubicBezTo>
                <a:cubicBezTo>
                  <a:pt x="7" y="3"/>
                  <a:pt x="7" y="4"/>
                  <a:pt x="6" y="5"/>
                </a:cubicBezTo>
                <a:cubicBezTo>
                  <a:pt x="6" y="6"/>
                  <a:pt x="5" y="7"/>
                  <a:pt x="5" y="9"/>
                </a:cubicBezTo>
                <a:cubicBezTo>
                  <a:pt x="5" y="11"/>
                  <a:pt x="5" y="13"/>
                  <a:pt x="5" y="14"/>
                </a:cubicBezTo>
                <a:cubicBezTo>
                  <a:pt x="5" y="14"/>
                  <a:pt x="5" y="14"/>
                  <a:pt x="5" y="14"/>
                </a:cubicBezTo>
                <a:cubicBezTo>
                  <a:pt x="5" y="12"/>
                  <a:pt x="5" y="10"/>
                  <a:pt x="6" y="8"/>
                </a:cubicBezTo>
                <a:cubicBezTo>
                  <a:pt x="6" y="7"/>
                  <a:pt x="6" y="7"/>
                  <a:pt x="7" y="6"/>
                </a:cubicBezTo>
                <a:close/>
                <a:moveTo>
                  <a:pt x="134" y="46"/>
                </a:moveTo>
                <a:cubicBezTo>
                  <a:pt x="135" y="47"/>
                  <a:pt x="136" y="47"/>
                  <a:pt x="137" y="47"/>
                </a:cubicBezTo>
                <a:cubicBezTo>
                  <a:pt x="137" y="47"/>
                  <a:pt x="137" y="47"/>
                  <a:pt x="138" y="46"/>
                </a:cubicBezTo>
                <a:cubicBezTo>
                  <a:pt x="138" y="46"/>
                  <a:pt x="138" y="45"/>
                  <a:pt x="138" y="44"/>
                </a:cubicBezTo>
                <a:cubicBezTo>
                  <a:pt x="138" y="45"/>
                  <a:pt x="137" y="45"/>
                  <a:pt x="136" y="45"/>
                </a:cubicBezTo>
                <a:cubicBezTo>
                  <a:pt x="136" y="45"/>
                  <a:pt x="135" y="45"/>
                  <a:pt x="134" y="45"/>
                </a:cubicBezTo>
                <a:cubicBezTo>
                  <a:pt x="134" y="45"/>
                  <a:pt x="134" y="46"/>
                  <a:pt x="134" y="46"/>
                </a:cubicBezTo>
                <a:close/>
                <a:moveTo>
                  <a:pt x="123" y="29"/>
                </a:moveTo>
                <a:cubicBezTo>
                  <a:pt x="125" y="31"/>
                  <a:pt x="127" y="33"/>
                  <a:pt x="129" y="36"/>
                </a:cubicBezTo>
                <a:cubicBezTo>
                  <a:pt x="129" y="35"/>
                  <a:pt x="125" y="30"/>
                  <a:pt x="123" y="29"/>
                </a:cubicBezTo>
                <a:close/>
                <a:moveTo>
                  <a:pt x="131" y="29"/>
                </a:moveTo>
                <a:cubicBezTo>
                  <a:pt x="132" y="31"/>
                  <a:pt x="133" y="32"/>
                  <a:pt x="135" y="33"/>
                </a:cubicBezTo>
                <a:cubicBezTo>
                  <a:pt x="135" y="33"/>
                  <a:pt x="135" y="33"/>
                  <a:pt x="135" y="33"/>
                </a:cubicBezTo>
                <a:cubicBezTo>
                  <a:pt x="134" y="32"/>
                  <a:pt x="133" y="30"/>
                  <a:pt x="131" y="29"/>
                </a:cubicBezTo>
                <a:close/>
                <a:moveTo>
                  <a:pt x="121" y="22"/>
                </a:moveTo>
                <a:cubicBezTo>
                  <a:pt x="121" y="22"/>
                  <a:pt x="121" y="22"/>
                  <a:pt x="121" y="22"/>
                </a:cubicBezTo>
                <a:cubicBezTo>
                  <a:pt x="121" y="23"/>
                  <a:pt x="122" y="24"/>
                  <a:pt x="123" y="24"/>
                </a:cubicBezTo>
                <a:cubicBezTo>
                  <a:pt x="123" y="24"/>
                  <a:pt x="122" y="23"/>
                  <a:pt x="121" y="22"/>
                </a:cubicBezTo>
                <a:close/>
                <a:moveTo>
                  <a:pt x="106" y="14"/>
                </a:moveTo>
                <a:cubicBezTo>
                  <a:pt x="108" y="15"/>
                  <a:pt x="109" y="15"/>
                  <a:pt x="109" y="15"/>
                </a:cubicBezTo>
                <a:cubicBezTo>
                  <a:pt x="109" y="14"/>
                  <a:pt x="108" y="14"/>
                  <a:pt x="106" y="14"/>
                </a:cubicBezTo>
                <a:close/>
                <a:moveTo>
                  <a:pt x="135" y="43"/>
                </a:moveTo>
                <a:cubicBezTo>
                  <a:pt x="136" y="43"/>
                  <a:pt x="136" y="43"/>
                  <a:pt x="137" y="43"/>
                </a:cubicBezTo>
                <a:cubicBezTo>
                  <a:pt x="136" y="42"/>
                  <a:pt x="136" y="42"/>
                  <a:pt x="135" y="43"/>
                </a:cubicBezTo>
                <a:close/>
                <a:moveTo>
                  <a:pt x="131" y="39"/>
                </a:moveTo>
                <a:cubicBezTo>
                  <a:pt x="131" y="38"/>
                  <a:pt x="131" y="38"/>
                  <a:pt x="130" y="38"/>
                </a:cubicBezTo>
                <a:cubicBezTo>
                  <a:pt x="131" y="38"/>
                  <a:pt x="131" y="39"/>
                  <a:pt x="131" y="39"/>
                </a:cubicBezTo>
                <a:close/>
                <a:moveTo>
                  <a:pt x="7" y="29"/>
                </a:moveTo>
                <a:cubicBezTo>
                  <a:pt x="8" y="30"/>
                  <a:pt x="8" y="30"/>
                  <a:pt x="8" y="30"/>
                </a:cubicBezTo>
                <a:cubicBezTo>
                  <a:pt x="8" y="29"/>
                  <a:pt x="8" y="29"/>
                  <a:pt x="8" y="28"/>
                </a:cubicBezTo>
                <a:cubicBezTo>
                  <a:pt x="8" y="28"/>
                  <a:pt x="8" y="28"/>
                  <a:pt x="8" y="28"/>
                </a:cubicBezTo>
                <a:cubicBezTo>
                  <a:pt x="8" y="29"/>
                  <a:pt x="8" y="29"/>
                  <a:pt x="7" y="29"/>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Freeform 345"/>
          <p:cNvSpPr>
            <a:spLocks noEditPoints="1"/>
          </p:cNvSpPr>
          <p:nvPr/>
        </p:nvSpPr>
        <p:spPr bwMode="auto">
          <a:xfrm rot="5400000">
            <a:off x="4032204" y="2236407"/>
            <a:ext cx="622300" cy="168163"/>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1"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Freeform 366"/>
          <p:cNvSpPr>
            <a:spLocks noEditPoints="1"/>
          </p:cNvSpPr>
          <p:nvPr/>
        </p:nvSpPr>
        <p:spPr bwMode="auto">
          <a:xfrm rot="9016165" flipV="1">
            <a:off x="5132147" y="2183567"/>
            <a:ext cx="786820" cy="317111"/>
          </a:xfrm>
          <a:custGeom>
            <a:avLst/>
            <a:gdLst>
              <a:gd name="T0" fmla="*/ 23 w 141"/>
              <a:gd name="T1" fmla="*/ 30 h 49"/>
              <a:gd name="T2" fmla="*/ 47 w 141"/>
              <a:gd name="T3" fmla="*/ 27 h 49"/>
              <a:gd name="T4" fmla="*/ 50 w 141"/>
              <a:gd name="T5" fmla="*/ 30 h 49"/>
              <a:gd name="T6" fmla="*/ 31 w 141"/>
              <a:gd name="T7" fmla="*/ 35 h 49"/>
              <a:gd name="T8" fmla="*/ 3 w 141"/>
              <a:gd name="T9" fmla="*/ 44 h 49"/>
              <a:gd name="T10" fmla="*/ 0 w 141"/>
              <a:gd name="T11" fmla="*/ 37 h 49"/>
              <a:gd name="T12" fmla="*/ 3 w 141"/>
              <a:gd name="T13" fmla="*/ 15 h 49"/>
              <a:gd name="T14" fmla="*/ 8 w 141"/>
              <a:gd name="T15" fmla="*/ 0 h 49"/>
              <a:gd name="T16" fmla="*/ 11 w 141"/>
              <a:gd name="T17" fmla="*/ 13 h 49"/>
              <a:gd name="T18" fmla="*/ 9 w 141"/>
              <a:gd name="T19" fmla="*/ 23 h 49"/>
              <a:gd name="T20" fmla="*/ 63 w 141"/>
              <a:gd name="T21" fmla="*/ 1 h 49"/>
              <a:gd name="T22" fmla="*/ 107 w 141"/>
              <a:gd name="T23" fmla="*/ 11 h 49"/>
              <a:gd name="T24" fmla="*/ 139 w 141"/>
              <a:gd name="T25" fmla="*/ 34 h 49"/>
              <a:gd name="T26" fmla="*/ 140 w 141"/>
              <a:gd name="T27" fmla="*/ 44 h 49"/>
              <a:gd name="T28" fmla="*/ 129 w 141"/>
              <a:gd name="T29" fmla="*/ 45 h 49"/>
              <a:gd name="T30" fmla="*/ 128 w 141"/>
              <a:gd name="T31" fmla="*/ 39 h 49"/>
              <a:gd name="T32" fmla="*/ 98 w 141"/>
              <a:gd name="T33" fmla="*/ 15 h 49"/>
              <a:gd name="T34" fmla="*/ 52 w 141"/>
              <a:gd name="T35" fmla="*/ 10 h 49"/>
              <a:gd name="T36" fmla="*/ 17 w 141"/>
              <a:gd name="T37" fmla="*/ 28 h 49"/>
              <a:gd name="T38" fmla="*/ 10 w 141"/>
              <a:gd name="T39" fmla="*/ 35 h 49"/>
              <a:gd name="T40" fmla="*/ 2 w 141"/>
              <a:gd name="T41" fmla="*/ 40 h 49"/>
              <a:gd name="T42" fmla="*/ 5 w 141"/>
              <a:gd name="T43" fmla="*/ 41 h 49"/>
              <a:gd name="T44" fmla="*/ 5 w 141"/>
              <a:gd name="T45" fmla="*/ 41 h 49"/>
              <a:gd name="T46" fmla="*/ 29 w 141"/>
              <a:gd name="T47" fmla="*/ 12 h 49"/>
              <a:gd name="T48" fmla="*/ 38 w 141"/>
              <a:gd name="T49" fmla="*/ 8 h 49"/>
              <a:gd name="T50" fmla="*/ 39 w 141"/>
              <a:gd name="T51" fmla="*/ 7 h 49"/>
              <a:gd name="T52" fmla="*/ 40 w 141"/>
              <a:gd name="T53" fmla="*/ 9 h 49"/>
              <a:gd name="T54" fmla="*/ 12 w 141"/>
              <a:gd name="T55" fmla="*/ 27 h 49"/>
              <a:gd name="T56" fmla="*/ 19 w 141"/>
              <a:gd name="T57" fmla="*/ 23 h 49"/>
              <a:gd name="T58" fmla="*/ 41 w 141"/>
              <a:gd name="T59" fmla="*/ 9 h 49"/>
              <a:gd name="T60" fmla="*/ 41 w 141"/>
              <a:gd name="T61" fmla="*/ 9 h 49"/>
              <a:gd name="T62" fmla="*/ 85 w 141"/>
              <a:gd name="T63" fmla="*/ 5 h 49"/>
              <a:gd name="T64" fmla="*/ 53 w 141"/>
              <a:gd name="T65" fmla="*/ 5 h 49"/>
              <a:gd name="T66" fmla="*/ 52 w 141"/>
              <a:gd name="T67" fmla="*/ 6 h 49"/>
              <a:gd name="T68" fmla="*/ 86 w 141"/>
              <a:gd name="T69" fmla="*/ 6 h 49"/>
              <a:gd name="T70" fmla="*/ 17 w 141"/>
              <a:gd name="T71" fmla="*/ 34 h 49"/>
              <a:gd name="T72" fmla="*/ 9 w 141"/>
              <a:gd name="T73" fmla="*/ 2 h 49"/>
              <a:gd name="T74" fmla="*/ 6 w 141"/>
              <a:gd name="T75" fmla="*/ 5 h 49"/>
              <a:gd name="T76" fmla="*/ 5 w 141"/>
              <a:gd name="T77" fmla="*/ 14 h 49"/>
              <a:gd name="T78" fmla="*/ 134 w 141"/>
              <a:gd name="T79" fmla="*/ 46 h 49"/>
              <a:gd name="T80" fmla="*/ 138 w 141"/>
              <a:gd name="T81" fmla="*/ 44 h 49"/>
              <a:gd name="T82" fmla="*/ 134 w 141"/>
              <a:gd name="T83" fmla="*/ 46 h 49"/>
              <a:gd name="T84" fmla="*/ 123 w 141"/>
              <a:gd name="T85" fmla="*/ 29 h 49"/>
              <a:gd name="T86" fmla="*/ 135 w 141"/>
              <a:gd name="T87" fmla="*/ 33 h 49"/>
              <a:gd name="T88" fmla="*/ 121 w 141"/>
              <a:gd name="T89" fmla="*/ 22 h 49"/>
              <a:gd name="T90" fmla="*/ 106 w 141"/>
              <a:gd name="T91" fmla="*/ 14 h 49"/>
              <a:gd name="T92" fmla="*/ 135 w 141"/>
              <a:gd name="T93" fmla="*/ 43 h 49"/>
              <a:gd name="T94" fmla="*/ 131 w 141"/>
              <a:gd name="T95" fmla="*/ 39 h 49"/>
              <a:gd name="T96" fmla="*/ 7 w 141"/>
              <a:gd name="T97" fmla="*/ 29 h 49"/>
              <a:gd name="T98" fmla="*/ 8 w 141"/>
              <a:gd name="T99"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1" h="49">
                <a:moveTo>
                  <a:pt x="10" y="35"/>
                </a:moveTo>
                <a:cubicBezTo>
                  <a:pt x="11" y="35"/>
                  <a:pt x="11" y="35"/>
                  <a:pt x="11" y="34"/>
                </a:cubicBezTo>
                <a:cubicBezTo>
                  <a:pt x="15" y="33"/>
                  <a:pt x="19" y="31"/>
                  <a:pt x="23" y="30"/>
                </a:cubicBezTo>
                <a:cubicBezTo>
                  <a:pt x="28" y="28"/>
                  <a:pt x="33" y="27"/>
                  <a:pt x="38" y="26"/>
                </a:cubicBezTo>
                <a:cubicBezTo>
                  <a:pt x="40" y="26"/>
                  <a:pt x="42" y="26"/>
                  <a:pt x="45" y="26"/>
                </a:cubicBezTo>
                <a:cubicBezTo>
                  <a:pt x="45" y="26"/>
                  <a:pt x="46" y="26"/>
                  <a:pt x="47" y="27"/>
                </a:cubicBezTo>
                <a:cubicBezTo>
                  <a:pt x="47" y="27"/>
                  <a:pt x="48" y="27"/>
                  <a:pt x="48" y="27"/>
                </a:cubicBezTo>
                <a:cubicBezTo>
                  <a:pt x="49" y="27"/>
                  <a:pt x="49" y="27"/>
                  <a:pt x="49" y="27"/>
                </a:cubicBezTo>
                <a:cubicBezTo>
                  <a:pt x="51" y="28"/>
                  <a:pt x="51" y="29"/>
                  <a:pt x="50" y="30"/>
                </a:cubicBezTo>
                <a:cubicBezTo>
                  <a:pt x="50" y="30"/>
                  <a:pt x="49" y="31"/>
                  <a:pt x="48" y="31"/>
                </a:cubicBezTo>
                <a:cubicBezTo>
                  <a:pt x="46" y="32"/>
                  <a:pt x="44" y="33"/>
                  <a:pt x="41" y="33"/>
                </a:cubicBezTo>
                <a:cubicBezTo>
                  <a:pt x="38" y="34"/>
                  <a:pt x="35" y="34"/>
                  <a:pt x="31" y="35"/>
                </a:cubicBezTo>
                <a:cubicBezTo>
                  <a:pt x="24" y="36"/>
                  <a:pt x="17" y="38"/>
                  <a:pt x="11" y="40"/>
                </a:cubicBezTo>
                <a:cubicBezTo>
                  <a:pt x="9" y="41"/>
                  <a:pt x="8" y="42"/>
                  <a:pt x="6" y="42"/>
                </a:cubicBezTo>
                <a:cubicBezTo>
                  <a:pt x="5" y="43"/>
                  <a:pt x="4" y="43"/>
                  <a:pt x="3" y="44"/>
                </a:cubicBezTo>
                <a:cubicBezTo>
                  <a:pt x="3" y="44"/>
                  <a:pt x="2" y="44"/>
                  <a:pt x="1" y="43"/>
                </a:cubicBezTo>
                <a:cubicBezTo>
                  <a:pt x="0" y="43"/>
                  <a:pt x="0" y="42"/>
                  <a:pt x="0" y="41"/>
                </a:cubicBezTo>
                <a:cubicBezTo>
                  <a:pt x="0" y="40"/>
                  <a:pt x="0" y="38"/>
                  <a:pt x="0" y="37"/>
                </a:cubicBezTo>
                <a:cubicBezTo>
                  <a:pt x="1" y="34"/>
                  <a:pt x="2" y="31"/>
                  <a:pt x="2" y="28"/>
                </a:cubicBezTo>
                <a:cubicBezTo>
                  <a:pt x="2" y="28"/>
                  <a:pt x="2" y="27"/>
                  <a:pt x="2" y="26"/>
                </a:cubicBezTo>
                <a:cubicBezTo>
                  <a:pt x="2" y="23"/>
                  <a:pt x="2" y="19"/>
                  <a:pt x="3" y="15"/>
                </a:cubicBezTo>
                <a:cubicBezTo>
                  <a:pt x="3" y="12"/>
                  <a:pt x="3" y="10"/>
                  <a:pt x="3" y="7"/>
                </a:cubicBezTo>
                <a:cubicBezTo>
                  <a:pt x="4" y="5"/>
                  <a:pt x="4" y="3"/>
                  <a:pt x="6" y="2"/>
                </a:cubicBezTo>
                <a:cubicBezTo>
                  <a:pt x="6" y="1"/>
                  <a:pt x="7" y="0"/>
                  <a:pt x="8" y="0"/>
                </a:cubicBezTo>
                <a:cubicBezTo>
                  <a:pt x="9" y="0"/>
                  <a:pt x="10" y="0"/>
                  <a:pt x="10" y="1"/>
                </a:cubicBezTo>
                <a:cubicBezTo>
                  <a:pt x="11" y="2"/>
                  <a:pt x="11" y="3"/>
                  <a:pt x="11" y="4"/>
                </a:cubicBezTo>
                <a:cubicBezTo>
                  <a:pt x="12" y="7"/>
                  <a:pt x="11" y="10"/>
                  <a:pt x="11" y="13"/>
                </a:cubicBezTo>
                <a:cubicBezTo>
                  <a:pt x="10" y="17"/>
                  <a:pt x="9" y="20"/>
                  <a:pt x="9" y="23"/>
                </a:cubicBezTo>
                <a:cubicBezTo>
                  <a:pt x="9" y="24"/>
                  <a:pt x="9" y="24"/>
                  <a:pt x="9" y="24"/>
                </a:cubicBezTo>
                <a:cubicBezTo>
                  <a:pt x="9" y="24"/>
                  <a:pt x="9" y="24"/>
                  <a:pt x="9" y="23"/>
                </a:cubicBezTo>
                <a:cubicBezTo>
                  <a:pt x="15" y="18"/>
                  <a:pt x="21" y="13"/>
                  <a:pt x="28" y="10"/>
                </a:cubicBezTo>
                <a:cubicBezTo>
                  <a:pt x="36" y="6"/>
                  <a:pt x="44" y="4"/>
                  <a:pt x="52" y="2"/>
                </a:cubicBezTo>
                <a:cubicBezTo>
                  <a:pt x="56" y="1"/>
                  <a:pt x="59" y="1"/>
                  <a:pt x="63" y="1"/>
                </a:cubicBezTo>
                <a:cubicBezTo>
                  <a:pt x="67" y="1"/>
                  <a:pt x="72" y="1"/>
                  <a:pt x="76" y="1"/>
                </a:cubicBezTo>
                <a:cubicBezTo>
                  <a:pt x="82" y="0"/>
                  <a:pt x="87" y="1"/>
                  <a:pt x="93" y="4"/>
                </a:cubicBezTo>
                <a:cubicBezTo>
                  <a:pt x="98" y="5"/>
                  <a:pt x="103" y="8"/>
                  <a:pt x="107" y="11"/>
                </a:cubicBezTo>
                <a:cubicBezTo>
                  <a:pt x="109" y="12"/>
                  <a:pt x="110" y="13"/>
                  <a:pt x="112" y="14"/>
                </a:cubicBezTo>
                <a:cubicBezTo>
                  <a:pt x="120" y="17"/>
                  <a:pt x="126" y="22"/>
                  <a:pt x="132" y="27"/>
                </a:cubicBezTo>
                <a:cubicBezTo>
                  <a:pt x="135" y="30"/>
                  <a:pt x="137" y="32"/>
                  <a:pt x="139" y="34"/>
                </a:cubicBezTo>
                <a:cubicBezTo>
                  <a:pt x="140" y="36"/>
                  <a:pt x="141" y="38"/>
                  <a:pt x="141" y="39"/>
                </a:cubicBezTo>
                <a:cubicBezTo>
                  <a:pt x="141" y="40"/>
                  <a:pt x="141" y="41"/>
                  <a:pt x="141" y="42"/>
                </a:cubicBezTo>
                <a:cubicBezTo>
                  <a:pt x="141" y="43"/>
                  <a:pt x="141" y="44"/>
                  <a:pt x="140" y="44"/>
                </a:cubicBezTo>
                <a:cubicBezTo>
                  <a:pt x="140" y="45"/>
                  <a:pt x="140" y="47"/>
                  <a:pt x="139" y="48"/>
                </a:cubicBezTo>
                <a:cubicBezTo>
                  <a:pt x="139" y="48"/>
                  <a:pt x="138" y="49"/>
                  <a:pt x="137" y="49"/>
                </a:cubicBezTo>
                <a:cubicBezTo>
                  <a:pt x="134" y="49"/>
                  <a:pt x="131" y="48"/>
                  <a:pt x="129" y="45"/>
                </a:cubicBezTo>
                <a:cubicBezTo>
                  <a:pt x="129" y="45"/>
                  <a:pt x="129" y="45"/>
                  <a:pt x="129" y="45"/>
                </a:cubicBezTo>
                <a:cubicBezTo>
                  <a:pt x="128" y="44"/>
                  <a:pt x="128" y="43"/>
                  <a:pt x="128" y="42"/>
                </a:cubicBezTo>
                <a:cubicBezTo>
                  <a:pt x="128" y="41"/>
                  <a:pt x="128" y="40"/>
                  <a:pt x="128" y="39"/>
                </a:cubicBezTo>
                <a:cubicBezTo>
                  <a:pt x="128" y="38"/>
                  <a:pt x="128" y="38"/>
                  <a:pt x="128" y="37"/>
                </a:cubicBezTo>
                <a:cubicBezTo>
                  <a:pt x="125" y="34"/>
                  <a:pt x="123" y="31"/>
                  <a:pt x="120" y="28"/>
                </a:cubicBezTo>
                <a:cubicBezTo>
                  <a:pt x="113" y="22"/>
                  <a:pt x="106" y="18"/>
                  <a:pt x="98" y="15"/>
                </a:cubicBezTo>
                <a:cubicBezTo>
                  <a:pt x="91" y="12"/>
                  <a:pt x="84" y="11"/>
                  <a:pt x="76" y="10"/>
                </a:cubicBezTo>
                <a:cubicBezTo>
                  <a:pt x="73" y="10"/>
                  <a:pt x="69" y="9"/>
                  <a:pt x="66" y="9"/>
                </a:cubicBezTo>
                <a:cubicBezTo>
                  <a:pt x="61" y="9"/>
                  <a:pt x="56" y="9"/>
                  <a:pt x="52" y="10"/>
                </a:cubicBezTo>
                <a:cubicBezTo>
                  <a:pt x="51" y="10"/>
                  <a:pt x="50" y="10"/>
                  <a:pt x="50" y="10"/>
                </a:cubicBezTo>
                <a:cubicBezTo>
                  <a:pt x="41" y="13"/>
                  <a:pt x="33" y="17"/>
                  <a:pt x="25" y="22"/>
                </a:cubicBezTo>
                <a:cubicBezTo>
                  <a:pt x="22" y="23"/>
                  <a:pt x="20" y="26"/>
                  <a:pt x="17" y="28"/>
                </a:cubicBezTo>
                <a:cubicBezTo>
                  <a:pt x="15" y="30"/>
                  <a:pt x="13" y="32"/>
                  <a:pt x="11" y="34"/>
                </a:cubicBezTo>
                <a:cubicBezTo>
                  <a:pt x="10" y="34"/>
                  <a:pt x="10" y="34"/>
                  <a:pt x="10" y="35"/>
                </a:cubicBezTo>
                <a:cubicBezTo>
                  <a:pt x="10" y="35"/>
                  <a:pt x="10" y="35"/>
                  <a:pt x="10" y="35"/>
                </a:cubicBezTo>
                <a:close/>
                <a:moveTo>
                  <a:pt x="5" y="41"/>
                </a:moveTo>
                <a:cubicBezTo>
                  <a:pt x="4" y="41"/>
                  <a:pt x="3" y="40"/>
                  <a:pt x="3" y="40"/>
                </a:cubicBezTo>
                <a:cubicBezTo>
                  <a:pt x="3" y="40"/>
                  <a:pt x="2" y="40"/>
                  <a:pt x="2" y="40"/>
                </a:cubicBezTo>
                <a:cubicBezTo>
                  <a:pt x="2" y="40"/>
                  <a:pt x="2" y="40"/>
                  <a:pt x="2" y="41"/>
                </a:cubicBezTo>
                <a:cubicBezTo>
                  <a:pt x="2" y="41"/>
                  <a:pt x="2" y="42"/>
                  <a:pt x="3" y="42"/>
                </a:cubicBezTo>
                <a:cubicBezTo>
                  <a:pt x="3" y="41"/>
                  <a:pt x="4" y="41"/>
                  <a:pt x="5" y="41"/>
                </a:cubicBezTo>
                <a:cubicBezTo>
                  <a:pt x="5" y="41"/>
                  <a:pt x="6" y="40"/>
                  <a:pt x="6" y="40"/>
                </a:cubicBezTo>
                <a:cubicBezTo>
                  <a:pt x="6" y="40"/>
                  <a:pt x="5" y="40"/>
                  <a:pt x="5" y="40"/>
                </a:cubicBezTo>
                <a:cubicBezTo>
                  <a:pt x="5" y="40"/>
                  <a:pt x="5" y="40"/>
                  <a:pt x="5" y="41"/>
                </a:cubicBezTo>
                <a:close/>
                <a:moveTo>
                  <a:pt x="38" y="8"/>
                </a:moveTo>
                <a:cubicBezTo>
                  <a:pt x="38" y="8"/>
                  <a:pt x="38" y="8"/>
                  <a:pt x="38" y="8"/>
                </a:cubicBezTo>
                <a:cubicBezTo>
                  <a:pt x="35" y="9"/>
                  <a:pt x="32" y="11"/>
                  <a:pt x="29" y="12"/>
                </a:cubicBezTo>
                <a:cubicBezTo>
                  <a:pt x="29" y="12"/>
                  <a:pt x="29" y="12"/>
                  <a:pt x="28" y="12"/>
                </a:cubicBezTo>
                <a:cubicBezTo>
                  <a:pt x="29" y="12"/>
                  <a:pt x="29" y="12"/>
                  <a:pt x="29" y="12"/>
                </a:cubicBezTo>
                <a:cubicBezTo>
                  <a:pt x="32" y="11"/>
                  <a:pt x="35" y="10"/>
                  <a:pt x="38" y="8"/>
                </a:cubicBezTo>
                <a:cubicBezTo>
                  <a:pt x="38" y="8"/>
                  <a:pt x="38" y="8"/>
                  <a:pt x="38" y="8"/>
                </a:cubicBezTo>
                <a:cubicBezTo>
                  <a:pt x="38" y="8"/>
                  <a:pt x="39" y="8"/>
                  <a:pt x="39" y="8"/>
                </a:cubicBezTo>
                <a:cubicBezTo>
                  <a:pt x="39" y="8"/>
                  <a:pt x="39" y="8"/>
                  <a:pt x="39" y="7"/>
                </a:cubicBezTo>
                <a:cubicBezTo>
                  <a:pt x="39" y="8"/>
                  <a:pt x="38" y="8"/>
                  <a:pt x="38" y="8"/>
                </a:cubicBezTo>
                <a:close/>
                <a:moveTo>
                  <a:pt x="41" y="9"/>
                </a:moveTo>
                <a:cubicBezTo>
                  <a:pt x="41" y="9"/>
                  <a:pt x="40" y="9"/>
                  <a:pt x="40" y="9"/>
                </a:cubicBezTo>
                <a:cubicBezTo>
                  <a:pt x="37" y="11"/>
                  <a:pt x="35" y="12"/>
                  <a:pt x="32" y="13"/>
                </a:cubicBezTo>
                <a:cubicBezTo>
                  <a:pt x="27" y="15"/>
                  <a:pt x="22" y="18"/>
                  <a:pt x="17" y="22"/>
                </a:cubicBezTo>
                <a:cubicBezTo>
                  <a:pt x="15" y="23"/>
                  <a:pt x="13" y="25"/>
                  <a:pt x="12" y="27"/>
                </a:cubicBezTo>
                <a:cubicBezTo>
                  <a:pt x="11" y="28"/>
                  <a:pt x="10" y="29"/>
                  <a:pt x="10" y="30"/>
                </a:cubicBezTo>
                <a:cubicBezTo>
                  <a:pt x="10" y="30"/>
                  <a:pt x="10" y="30"/>
                  <a:pt x="10" y="30"/>
                </a:cubicBezTo>
                <a:cubicBezTo>
                  <a:pt x="13" y="28"/>
                  <a:pt x="16" y="25"/>
                  <a:pt x="19" y="23"/>
                </a:cubicBezTo>
                <a:cubicBezTo>
                  <a:pt x="20" y="22"/>
                  <a:pt x="21" y="21"/>
                  <a:pt x="22" y="20"/>
                </a:cubicBezTo>
                <a:cubicBezTo>
                  <a:pt x="28" y="16"/>
                  <a:pt x="34" y="13"/>
                  <a:pt x="40" y="10"/>
                </a:cubicBezTo>
                <a:cubicBezTo>
                  <a:pt x="41" y="9"/>
                  <a:pt x="41" y="9"/>
                  <a:pt x="41" y="9"/>
                </a:cubicBezTo>
                <a:cubicBezTo>
                  <a:pt x="41" y="9"/>
                  <a:pt x="42" y="9"/>
                  <a:pt x="42" y="9"/>
                </a:cubicBezTo>
                <a:cubicBezTo>
                  <a:pt x="42" y="9"/>
                  <a:pt x="42" y="9"/>
                  <a:pt x="42" y="9"/>
                </a:cubicBezTo>
                <a:cubicBezTo>
                  <a:pt x="42" y="9"/>
                  <a:pt x="41" y="9"/>
                  <a:pt x="41" y="9"/>
                </a:cubicBezTo>
                <a:close/>
                <a:moveTo>
                  <a:pt x="92" y="7"/>
                </a:moveTo>
                <a:cubicBezTo>
                  <a:pt x="92" y="7"/>
                  <a:pt x="92" y="7"/>
                  <a:pt x="92" y="7"/>
                </a:cubicBezTo>
                <a:cubicBezTo>
                  <a:pt x="90" y="7"/>
                  <a:pt x="88" y="6"/>
                  <a:pt x="85" y="5"/>
                </a:cubicBezTo>
                <a:cubicBezTo>
                  <a:pt x="80" y="4"/>
                  <a:pt x="74" y="3"/>
                  <a:pt x="68" y="3"/>
                </a:cubicBezTo>
                <a:cubicBezTo>
                  <a:pt x="65" y="3"/>
                  <a:pt x="62" y="3"/>
                  <a:pt x="60" y="4"/>
                </a:cubicBezTo>
                <a:cubicBezTo>
                  <a:pt x="57" y="4"/>
                  <a:pt x="55" y="5"/>
                  <a:pt x="53" y="5"/>
                </a:cubicBezTo>
                <a:cubicBezTo>
                  <a:pt x="52" y="5"/>
                  <a:pt x="52" y="6"/>
                  <a:pt x="51" y="6"/>
                </a:cubicBezTo>
                <a:cubicBezTo>
                  <a:pt x="51" y="6"/>
                  <a:pt x="51" y="6"/>
                  <a:pt x="51" y="6"/>
                </a:cubicBezTo>
                <a:cubicBezTo>
                  <a:pt x="51" y="6"/>
                  <a:pt x="52" y="6"/>
                  <a:pt x="52" y="6"/>
                </a:cubicBezTo>
                <a:cubicBezTo>
                  <a:pt x="58" y="4"/>
                  <a:pt x="64" y="4"/>
                  <a:pt x="70" y="4"/>
                </a:cubicBezTo>
                <a:cubicBezTo>
                  <a:pt x="73" y="5"/>
                  <a:pt x="76" y="5"/>
                  <a:pt x="78" y="5"/>
                </a:cubicBezTo>
                <a:cubicBezTo>
                  <a:pt x="81" y="5"/>
                  <a:pt x="83" y="6"/>
                  <a:pt x="86" y="6"/>
                </a:cubicBezTo>
                <a:cubicBezTo>
                  <a:pt x="88" y="6"/>
                  <a:pt x="90" y="7"/>
                  <a:pt x="92" y="7"/>
                </a:cubicBezTo>
                <a:close/>
                <a:moveTo>
                  <a:pt x="38" y="28"/>
                </a:moveTo>
                <a:cubicBezTo>
                  <a:pt x="30" y="30"/>
                  <a:pt x="24" y="32"/>
                  <a:pt x="17" y="34"/>
                </a:cubicBezTo>
                <a:cubicBezTo>
                  <a:pt x="24" y="33"/>
                  <a:pt x="31" y="31"/>
                  <a:pt x="38" y="28"/>
                </a:cubicBezTo>
                <a:close/>
                <a:moveTo>
                  <a:pt x="7" y="6"/>
                </a:moveTo>
                <a:cubicBezTo>
                  <a:pt x="8" y="5"/>
                  <a:pt x="8" y="3"/>
                  <a:pt x="9" y="2"/>
                </a:cubicBezTo>
                <a:cubicBezTo>
                  <a:pt x="9" y="2"/>
                  <a:pt x="9" y="2"/>
                  <a:pt x="8" y="2"/>
                </a:cubicBezTo>
                <a:cubicBezTo>
                  <a:pt x="8" y="2"/>
                  <a:pt x="8" y="2"/>
                  <a:pt x="7" y="3"/>
                </a:cubicBezTo>
                <a:cubicBezTo>
                  <a:pt x="7" y="3"/>
                  <a:pt x="7" y="4"/>
                  <a:pt x="6" y="5"/>
                </a:cubicBezTo>
                <a:cubicBezTo>
                  <a:pt x="6" y="6"/>
                  <a:pt x="5" y="7"/>
                  <a:pt x="5" y="9"/>
                </a:cubicBezTo>
                <a:cubicBezTo>
                  <a:pt x="5" y="11"/>
                  <a:pt x="5" y="13"/>
                  <a:pt x="5" y="14"/>
                </a:cubicBezTo>
                <a:cubicBezTo>
                  <a:pt x="5" y="14"/>
                  <a:pt x="5" y="14"/>
                  <a:pt x="5" y="14"/>
                </a:cubicBezTo>
                <a:cubicBezTo>
                  <a:pt x="5" y="12"/>
                  <a:pt x="5" y="10"/>
                  <a:pt x="6" y="8"/>
                </a:cubicBezTo>
                <a:cubicBezTo>
                  <a:pt x="6" y="7"/>
                  <a:pt x="6" y="7"/>
                  <a:pt x="7" y="6"/>
                </a:cubicBezTo>
                <a:close/>
                <a:moveTo>
                  <a:pt x="134" y="46"/>
                </a:moveTo>
                <a:cubicBezTo>
                  <a:pt x="135" y="47"/>
                  <a:pt x="136" y="47"/>
                  <a:pt x="137" y="47"/>
                </a:cubicBezTo>
                <a:cubicBezTo>
                  <a:pt x="137" y="47"/>
                  <a:pt x="137" y="47"/>
                  <a:pt x="138" y="46"/>
                </a:cubicBezTo>
                <a:cubicBezTo>
                  <a:pt x="138" y="46"/>
                  <a:pt x="138" y="45"/>
                  <a:pt x="138" y="44"/>
                </a:cubicBezTo>
                <a:cubicBezTo>
                  <a:pt x="138" y="45"/>
                  <a:pt x="137" y="45"/>
                  <a:pt x="136" y="45"/>
                </a:cubicBezTo>
                <a:cubicBezTo>
                  <a:pt x="136" y="45"/>
                  <a:pt x="135" y="45"/>
                  <a:pt x="134" y="45"/>
                </a:cubicBezTo>
                <a:cubicBezTo>
                  <a:pt x="134" y="45"/>
                  <a:pt x="134" y="46"/>
                  <a:pt x="134" y="46"/>
                </a:cubicBezTo>
                <a:close/>
                <a:moveTo>
                  <a:pt x="123" y="29"/>
                </a:moveTo>
                <a:cubicBezTo>
                  <a:pt x="125" y="31"/>
                  <a:pt x="127" y="33"/>
                  <a:pt x="129" y="36"/>
                </a:cubicBezTo>
                <a:cubicBezTo>
                  <a:pt x="129" y="35"/>
                  <a:pt x="125" y="30"/>
                  <a:pt x="123" y="29"/>
                </a:cubicBezTo>
                <a:close/>
                <a:moveTo>
                  <a:pt x="131" y="29"/>
                </a:moveTo>
                <a:cubicBezTo>
                  <a:pt x="132" y="31"/>
                  <a:pt x="133" y="32"/>
                  <a:pt x="135" y="33"/>
                </a:cubicBezTo>
                <a:cubicBezTo>
                  <a:pt x="135" y="33"/>
                  <a:pt x="135" y="33"/>
                  <a:pt x="135" y="33"/>
                </a:cubicBezTo>
                <a:cubicBezTo>
                  <a:pt x="134" y="32"/>
                  <a:pt x="133" y="30"/>
                  <a:pt x="131" y="29"/>
                </a:cubicBezTo>
                <a:close/>
                <a:moveTo>
                  <a:pt x="121" y="22"/>
                </a:moveTo>
                <a:cubicBezTo>
                  <a:pt x="121" y="22"/>
                  <a:pt x="121" y="22"/>
                  <a:pt x="121" y="22"/>
                </a:cubicBezTo>
                <a:cubicBezTo>
                  <a:pt x="121" y="23"/>
                  <a:pt x="122" y="24"/>
                  <a:pt x="123" y="24"/>
                </a:cubicBezTo>
                <a:cubicBezTo>
                  <a:pt x="123" y="24"/>
                  <a:pt x="122" y="23"/>
                  <a:pt x="121" y="22"/>
                </a:cubicBezTo>
                <a:close/>
                <a:moveTo>
                  <a:pt x="106" y="14"/>
                </a:moveTo>
                <a:cubicBezTo>
                  <a:pt x="108" y="15"/>
                  <a:pt x="109" y="15"/>
                  <a:pt x="109" y="15"/>
                </a:cubicBezTo>
                <a:cubicBezTo>
                  <a:pt x="109" y="14"/>
                  <a:pt x="108" y="14"/>
                  <a:pt x="106" y="14"/>
                </a:cubicBezTo>
                <a:close/>
                <a:moveTo>
                  <a:pt x="135" y="43"/>
                </a:moveTo>
                <a:cubicBezTo>
                  <a:pt x="136" y="43"/>
                  <a:pt x="136" y="43"/>
                  <a:pt x="137" y="43"/>
                </a:cubicBezTo>
                <a:cubicBezTo>
                  <a:pt x="136" y="42"/>
                  <a:pt x="136" y="42"/>
                  <a:pt x="135" y="43"/>
                </a:cubicBezTo>
                <a:close/>
                <a:moveTo>
                  <a:pt x="131" y="39"/>
                </a:moveTo>
                <a:cubicBezTo>
                  <a:pt x="131" y="38"/>
                  <a:pt x="131" y="38"/>
                  <a:pt x="130" y="38"/>
                </a:cubicBezTo>
                <a:cubicBezTo>
                  <a:pt x="131" y="38"/>
                  <a:pt x="131" y="39"/>
                  <a:pt x="131" y="39"/>
                </a:cubicBezTo>
                <a:close/>
                <a:moveTo>
                  <a:pt x="7" y="29"/>
                </a:moveTo>
                <a:cubicBezTo>
                  <a:pt x="8" y="30"/>
                  <a:pt x="8" y="30"/>
                  <a:pt x="8" y="30"/>
                </a:cubicBezTo>
                <a:cubicBezTo>
                  <a:pt x="8" y="29"/>
                  <a:pt x="8" y="29"/>
                  <a:pt x="8" y="28"/>
                </a:cubicBezTo>
                <a:cubicBezTo>
                  <a:pt x="8" y="28"/>
                  <a:pt x="8" y="28"/>
                  <a:pt x="8" y="28"/>
                </a:cubicBezTo>
                <a:cubicBezTo>
                  <a:pt x="8" y="29"/>
                  <a:pt x="8" y="29"/>
                  <a:pt x="7" y="29"/>
                </a:cubicBezTo>
                <a:close/>
              </a:path>
            </a:pathLst>
          </a:custGeom>
          <a:solidFill>
            <a:schemeClr val="tx2">
              <a:lumMod val="60000"/>
              <a:lumOff val="40000"/>
            </a:schemeClr>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Freeform 345"/>
          <p:cNvSpPr>
            <a:spLocks noEditPoints="1"/>
          </p:cNvSpPr>
          <p:nvPr/>
        </p:nvSpPr>
        <p:spPr bwMode="auto">
          <a:xfrm rot="5400000">
            <a:off x="7208877" y="3177811"/>
            <a:ext cx="555543" cy="199285"/>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1"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chemeClr val="accent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自我研学</a:t>
            </a: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自我研习</a:t>
            </a:r>
            <a:endParaRPr lang="zh-CN" altLang="en-US" sz="3200">
              <a:solidFill>
                <a:schemeClr val="bg1"/>
              </a:solidFill>
            </a:endParaRPr>
          </a:p>
        </p:txBody>
      </p:sp>
      <p:sp>
        <p:nvSpPr>
          <p:cNvPr id="5" name="矩形 4"/>
          <p:cNvSpPr/>
          <p:nvPr/>
        </p:nvSpPr>
        <p:spPr>
          <a:xfrm>
            <a:off x="783780" y="1707557"/>
            <a:ext cx="7920880" cy="3046988"/>
          </a:xfrm>
          <a:prstGeom prst="rect">
            <a:avLst/>
          </a:prstGeom>
        </p:spPr>
        <p:txBody>
          <a:bodyPr wrap="square">
            <a:spAutoFit/>
          </a:bodyPr>
          <a:lstStyle/>
          <a:p>
            <a:pPr indent="457200">
              <a:lnSpc>
                <a:spcPct val="150000"/>
              </a:lnSpc>
            </a:pPr>
            <a:r>
              <a:rPr lang="zh-CN" altLang="en-US" sz="1600">
                <a:latin typeface="黑体" panose="02010609060101010101" pitchFamily="49" charset="-122"/>
                <a:ea typeface="黑体" panose="02010609060101010101" pitchFamily="49" charset="-122"/>
              </a:rPr>
              <a:t>社论是新闻评论的一种，</a:t>
            </a:r>
            <a:r>
              <a:rPr lang="zh-CN" altLang="en-US" sz="1600" smtClean="0">
                <a:latin typeface="黑体" panose="02010609060101010101" pitchFamily="49" charset="-122"/>
                <a:ea typeface="黑体" panose="02010609060101010101" pitchFamily="49" charset="-122"/>
              </a:rPr>
              <a:t>是代表媒体（报纸、杂志、通讯社、广播电台、电视台等）编辑部和媒体主办者对重大新闻事件或时事政治问题发表的权威性评论</a:t>
            </a:r>
            <a:r>
              <a:rPr lang="zh-CN" altLang="en-US" sz="1600">
                <a:latin typeface="黑体" panose="02010609060101010101" pitchFamily="49" charset="-122"/>
                <a:ea typeface="黑体" panose="02010609060101010101" pitchFamily="49" charset="-122"/>
              </a:rPr>
              <a:t>。这种文章被人们形象的称为“政治风向标”</a:t>
            </a:r>
            <a:r>
              <a:rPr lang="zh-CN" altLang="en-US" sz="1600" smtClean="0">
                <a:latin typeface="黑体" panose="02010609060101010101" pitchFamily="49" charset="-122"/>
                <a:ea typeface="黑体" panose="02010609060101010101" pitchFamily="49" charset="-122"/>
              </a:rPr>
              <a:t>。</a:t>
            </a:r>
            <a:r>
              <a:rPr lang="zh-CN" altLang="en-US" sz="1600" b="1" smtClean="0">
                <a:solidFill>
                  <a:srgbClr val="FF0000"/>
                </a:solidFill>
                <a:latin typeface="黑体" panose="02010609060101010101" pitchFamily="49" charset="-122"/>
                <a:ea typeface="黑体" panose="02010609060101010101" pitchFamily="49" charset="-122"/>
              </a:rPr>
              <a:t>（用途）</a:t>
            </a:r>
            <a:endParaRPr lang="en-US" altLang="zh-CN" sz="1600" b="1" smtClean="0">
              <a:solidFill>
                <a:srgbClr val="FF0000"/>
              </a:solidFill>
              <a:latin typeface="黑体" panose="02010609060101010101" pitchFamily="49" charset="-122"/>
              <a:ea typeface="黑体" panose="02010609060101010101" pitchFamily="49" charset="-122"/>
            </a:endParaRPr>
          </a:p>
          <a:p>
            <a:pPr indent="457200">
              <a:lnSpc>
                <a:spcPct val="150000"/>
              </a:lnSpc>
            </a:pPr>
            <a:r>
              <a:rPr lang="zh-CN" altLang="en-US" sz="1600" smtClean="0">
                <a:latin typeface="黑体" panose="02010609060101010101" pitchFamily="49" charset="-122"/>
                <a:ea typeface="黑体" panose="02010609060101010101" pitchFamily="49" charset="-122"/>
              </a:rPr>
              <a:t>媒体的社论集中反映并传播一定的政党、社会集团、社会阶层对即时发生的新闻事实或现实问题的立场、观点、主张，是社会舆论的重要组成部分，并对社会舆论产生重大影响。</a:t>
            </a:r>
            <a:r>
              <a:rPr lang="zh-CN" altLang="en-US" sz="1600" b="1" smtClean="0">
                <a:solidFill>
                  <a:srgbClr val="FF0000"/>
                </a:solidFill>
                <a:latin typeface="黑体" panose="02010609060101010101" pitchFamily="49" charset="-122"/>
                <a:ea typeface="黑体" panose="02010609060101010101" pitchFamily="49" charset="-122"/>
              </a:rPr>
              <a:t>（内容）</a:t>
            </a:r>
            <a:endParaRPr lang="en-US" altLang="zh-CN" sz="1600" b="1" smtClean="0">
              <a:solidFill>
                <a:srgbClr val="FF0000"/>
              </a:solidFill>
              <a:latin typeface="黑体" panose="02010609060101010101" pitchFamily="49" charset="-122"/>
              <a:ea typeface="黑体" panose="02010609060101010101" pitchFamily="49" charset="-122"/>
            </a:endParaRPr>
          </a:p>
          <a:p>
            <a:pPr indent="457200">
              <a:lnSpc>
                <a:spcPct val="150000"/>
              </a:lnSpc>
            </a:pPr>
            <a:r>
              <a:rPr lang="zh-CN" altLang="en-US" sz="1600" smtClean="0">
                <a:latin typeface="黑体" panose="02010609060101010101" pitchFamily="49" charset="-122"/>
                <a:ea typeface="黑体" panose="02010609060101010101" pitchFamily="49" charset="-122"/>
              </a:rPr>
              <a:t>社论的作者由报社（杂志社）指定的编辑部人员或社会上的专家，文章完成后，作者不署名具体姓名，一般只署名“本报评论员”或“本报特约记者”。</a:t>
            </a:r>
            <a:r>
              <a:rPr lang="zh-CN" altLang="en-US" sz="1600" b="1" smtClean="0">
                <a:solidFill>
                  <a:srgbClr val="FF0000"/>
                </a:solidFill>
                <a:latin typeface="黑体" panose="02010609060101010101" pitchFamily="49" charset="-122"/>
                <a:ea typeface="黑体" panose="02010609060101010101" pitchFamily="49" charset="-122"/>
              </a:rPr>
              <a:t>（作者）</a:t>
            </a:r>
            <a:endParaRPr lang="zh-CN" altLang="en-US" sz="1600" b="1">
              <a:solidFill>
                <a:srgbClr val="FF0000"/>
              </a:solidFill>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9512" y="653550"/>
            <a:ext cx="1908874" cy="648072"/>
          </a:xfrm>
          <a:prstGeom prst="rect">
            <a:avLst/>
          </a:prstGeom>
        </p:spPr>
      </p:pic>
      <p:sp>
        <p:nvSpPr>
          <p:cNvPr id="7" name="矩形 6"/>
          <p:cNvSpPr/>
          <p:nvPr/>
        </p:nvSpPr>
        <p:spPr>
          <a:xfrm>
            <a:off x="393401" y="777531"/>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文体知识</a:t>
            </a:r>
            <a:endParaRPr lang="zh-CN" altLang="en-US" sz="2000">
              <a:solidFill>
                <a:schemeClr val="bg1"/>
              </a:solidFill>
              <a:latin typeface="黑体" panose="02010609060101010101" pitchFamily="49" charset="-122"/>
              <a:ea typeface="黑体" panose="02010609060101010101" pitchFamily="49" charset="-122"/>
            </a:endParaRPr>
          </a:p>
        </p:txBody>
      </p:sp>
      <p:sp>
        <p:nvSpPr>
          <p:cNvPr id="8" name="文本框 7"/>
          <p:cNvSpPr txBox="1"/>
          <p:nvPr/>
        </p:nvSpPr>
        <p:spPr>
          <a:xfrm>
            <a:off x="3851920" y="1132268"/>
            <a:ext cx="892300" cy="400110"/>
          </a:xfrm>
          <a:prstGeom prst="rect">
            <a:avLst/>
          </a:prstGeom>
          <a:solidFill>
            <a:schemeClr val="bg1">
              <a:lumMod val="95000"/>
            </a:schemeClr>
          </a:solidFill>
        </p:spPr>
        <p:txBody>
          <a:bodyPr wrap="square" rtlCol="0">
            <a:spAutoFit/>
          </a:bodyPr>
          <a:lstStyle/>
          <a:p>
            <a:r>
              <a:rPr lang="zh-CN" altLang="en-US" sz="2000" smtClean="0">
                <a:solidFill>
                  <a:srgbClr val="FF0000"/>
                </a:solidFill>
                <a:latin typeface="黑体" panose="02010609060101010101" pitchFamily="49" charset="-122"/>
                <a:ea typeface="黑体" panose="02010609060101010101" pitchFamily="49" charset="-122"/>
              </a:rPr>
              <a:t>社 论</a:t>
            </a:r>
            <a:endParaRPr lang="zh-CN" altLang="en-US" sz="20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115616" y="1097823"/>
            <a:ext cx="1008112" cy="3862596"/>
          </a:xfrm>
          <a:prstGeom prst="rect">
            <a:avLst/>
          </a:prstGeom>
        </p:spPr>
        <p:txBody>
          <a:bodyPr wrap="square">
            <a:spAutoFit/>
          </a:bodyPr>
          <a:lstStyle/>
          <a:p>
            <a:pPr algn="just">
              <a:lnSpc>
                <a:spcPct val="350000"/>
              </a:lnSpc>
              <a:spcAft>
                <a:spcPct val="0"/>
              </a:spcAft>
            </a:pPr>
            <a:r>
              <a:rPr lang="zh-CN" altLang="zh-CN" sz="1400" kern="100" smtClean="0">
                <a:solidFill>
                  <a:srgbClr val="FF0000"/>
                </a:solidFill>
                <a:latin typeface="黑体" panose="02010609060101010101" pitchFamily="49" charset="-122"/>
                <a:ea typeface="黑体" panose="02010609060101010101" pitchFamily="49" charset="-122"/>
                <a:cs typeface="宋体" panose="02010600030101010101" pitchFamily="2" charset="-122"/>
              </a:rPr>
              <a:t>阐述型</a:t>
            </a:r>
            <a:r>
              <a:rPr lang="en-US" altLang="zh-CN" sz="1400" kern="100">
                <a:solidFill>
                  <a:srgbClr val="FF0000"/>
                </a:solidFill>
                <a:latin typeface="黑体" panose="02010609060101010101" pitchFamily="49" charset="-122"/>
                <a:ea typeface="黑体" panose="02010609060101010101" pitchFamily="49" charset="-122"/>
                <a:cs typeface="宋体" panose="02010600030101010101" pitchFamily="2" charset="-122"/>
              </a:rPr>
              <a:t> </a:t>
            </a:r>
            <a:endParaRPr lang="zh-CN" altLang="zh-CN" sz="14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a:p>
            <a:pPr algn="just">
              <a:lnSpc>
                <a:spcPct val="350000"/>
              </a:lnSpc>
              <a:spcAft>
                <a:spcPct val="0"/>
              </a:spcAft>
            </a:pPr>
            <a:r>
              <a:rPr lang="zh-CN" altLang="zh-CN" sz="1400" kern="100">
                <a:solidFill>
                  <a:srgbClr val="FF0000"/>
                </a:solidFill>
                <a:latin typeface="黑体" panose="02010609060101010101" pitchFamily="49" charset="-122"/>
                <a:ea typeface="黑体" panose="02010609060101010101" pitchFamily="49" charset="-122"/>
                <a:cs typeface="宋体" panose="02010600030101010101" pitchFamily="2" charset="-122"/>
              </a:rPr>
              <a:t>启迪</a:t>
            </a:r>
            <a:r>
              <a:rPr lang="zh-CN" altLang="zh-CN" sz="1400" kern="100" smtClean="0">
                <a:solidFill>
                  <a:srgbClr val="FF0000"/>
                </a:solidFill>
                <a:latin typeface="黑体" panose="02010609060101010101" pitchFamily="49" charset="-122"/>
                <a:ea typeface="黑体" panose="02010609060101010101" pitchFamily="49" charset="-122"/>
                <a:cs typeface="宋体" panose="02010600030101010101" pitchFamily="2" charset="-122"/>
              </a:rPr>
              <a:t>型</a:t>
            </a:r>
            <a:endParaRPr lang="en-US" altLang="zh-CN" sz="1400" kern="10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algn="just">
              <a:lnSpc>
                <a:spcPct val="350000"/>
              </a:lnSpc>
              <a:spcAft>
                <a:spcPct val="0"/>
              </a:spcAft>
            </a:pPr>
            <a:r>
              <a:rPr lang="zh-CN" altLang="zh-CN" sz="1400" kern="100" smtClean="0">
                <a:solidFill>
                  <a:srgbClr val="FF0000"/>
                </a:solidFill>
                <a:latin typeface="黑体" panose="02010609060101010101" pitchFamily="49" charset="-122"/>
                <a:ea typeface="黑体" panose="02010609060101010101" pitchFamily="49" charset="-122"/>
                <a:cs typeface="宋体" panose="02010600030101010101" pitchFamily="2" charset="-122"/>
              </a:rPr>
              <a:t>评介型</a:t>
            </a:r>
            <a:endParaRPr lang="en-US" altLang="zh-CN" sz="1400" kern="10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algn="just">
              <a:lnSpc>
                <a:spcPct val="350000"/>
              </a:lnSpc>
              <a:spcAft>
                <a:spcPct val="0"/>
              </a:spcAft>
            </a:pPr>
            <a:r>
              <a:rPr lang="zh-CN" altLang="zh-CN" sz="1400" kern="100" smtClean="0">
                <a:solidFill>
                  <a:srgbClr val="FF0000"/>
                </a:solidFill>
                <a:latin typeface="黑体" panose="02010609060101010101" pitchFamily="49" charset="-122"/>
                <a:ea typeface="黑体" panose="02010609060101010101" pitchFamily="49" charset="-122"/>
                <a:cs typeface="宋体" panose="02010600030101010101" pitchFamily="2" charset="-122"/>
              </a:rPr>
              <a:t>论辩型</a:t>
            </a:r>
            <a:endParaRPr lang="en-US" altLang="zh-CN" sz="1400" kern="100" smtClean="0">
              <a:solidFill>
                <a:srgbClr val="FF0000"/>
              </a:solidFill>
              <a:latin typeface="黑体" panose="02010609060101010101" pitchFamily="49" charset="-122"/>
              <a:ea typeface="黑体" panose="02010609060101010101" pitchFamily="49" charset="-122"/>
              <a:cs typeface="宋体" panose="02010600030101010101" pitchFamily="2" charset="-122"/>
            </a:endParaRPr>
          </a:p>
          <a:p>
            <a:pPr algn="just">
              <a:lnSpc>
                <a:spcPct val="350000"/>
              </a:lnSpc>
              <a:spcAft>
                <a:spcPct val="0"/>
              </a:spcAft>
            </a:pPr>
            <a:r>
              <a:rPr lang="zh-CN" altLang="zh-CN" sz="1400" kern="100" smtClean="0">
                <a:solidFill>
                  <a:srgbClr val="FF0000"/>
                </a:solidFill>
                <a:latin typeface="黑体" panose="02010609060101010101" pitchFamily="49" charset="-122"/>
                <a:ea typeface="黑体" panose="02010609060101010101" pitchFamily="49" charset="-122"/>
                <a:cs typeface="宋体" panose="02010600030101010101" pitchFamily="2" charset="-122"/>
              </a:rPr>
              <a:t>纪念型</a:t>
            </a:r>
            <a:endParaRPr lang="zh-CN" altLang="zh-CN" sz="14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5" name="矩形 4"/>
          <p:cNvSpPr/>
          <p:nvPr/>
        </p:nvSpPr>
        <p:spPr>
          <a:xfrm>
            <a:off x="567046" y="818032"/>
            <a:ext cx="1112835" cy="415498"/>
          </a:xfrm>
          <a:prstGeom prst="rect">
            <a:avLst/>
          </a:prstGeom>
          <a:solidFill>
            <a:schemeClr val="bg1">
              <a:lumMod val="95000"/>
            </a:schemeClr>
          </a:solidFill>
        </p:spPr>
        <p:txBody>
          <a:bodyPr wrap="square">
            <a:spAutoFit/>
          </a:bodyPr>
          <a:lstStyle/>
          <a:p>
            <a:pPr algn="just">
              <a:lnSpc>
                <a:spcPct val="150000"/>
              </a:lnSpc>
              <a:spcAft>
                <a:spcPct val="0"/>
              </a:spcAft>
            </a:pPr>
            <a:r>
              <a:rPr lang="zh-CN" altLang="zh-CN" sz="1400" b="1" kern="100" smtClean="0">
                <a:solidFill>
                  <a:srgbClr val="FF0000"/>
                </a:solidFill>
                <a:latin typeface="黑体" panose="02010609060101010101" pitchFamily="49" charset="-122"/>
                <a:ea typeface="黑体" panose="02010609060101010101" pitchFamily="49" charset="-122"/>
                <a:cs typeface="宋体" panose="02010600030101010101" pitchFamily="2" charset="-122"/>
              </a:rPr>
              <a:t>社论</a:t>
            </a:r>
            <a:r>
              <a:rPr lang="zh-CN" altLang="zh-CN" sz="1400" b="1" kern="100">
                <a:solidFill>
                  <a:srgbClr val="FF0000"/>
                </a:solidFill>
                <a:latin typeface="黑体" panose="02010609060101010101" pitchFamily="49" charset="-122"/>
                <a:ea typeface="黑体" panose="02010609060101010101" pitchFamily="49" charset="-122"/>
                <a:cs typeface="宋体" panose="02010600030101010101" pitchFamily="2" charset="-122"/>
              </a:rPr>
              <a:t>的类型</a:t>
            </a:r>
            <a:endParaRPr lang="zh-CN" altLang="zh-CN" sz="14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6" name="矩形 5"/>
          <p:cNvSpPr/>
          <p:nvPr/>
        </p:nvSpPr>
        <p:spPr>
          <a:xfrm>
            <a:off x="2303817" y="1233530"/>
            <a:ext cx="6336704" cy="688202"/>
          </a:xfrm>
          <a:prstGeom prst="rect">
            <a:avLst/>
          </a:prstGeom>
          <a:ln w="19050">
            <a:solidFill>
              <a:schemeClr val="accent5">
                <a:lumMod val="60000"/>
                <a:lumOff val="40000"/>
              </a:schemeClr>
            </a:solidFill>
            <a:prstDash val="sysDash"/>
          </a:ln>
        </p:spPr>
        <p:txBody>
          <a:bodyPr wrap="square">
            <a:spAutoFit/>
          </a:bodyPr>
          <a:lstStyle/>
          <a:p>
            <a:pPr algn="just">
              <a:lnSpc>
                <a:spcPct val="150000"/>
              </a:lnSpc>
              <a:spcAft>
                <a:spcPct val="0"/>
              </a:spcAft>
            </a:pPr>
            <a:r>
              <a:rPr lang="zh-CN" altLang="zh-CN" sz="1400" b="1" kern="100" smtClean="0">
                <a:latin typeface="宋体" panose="02010600030101010101" pitchFamily="2" charset="-122"/>
                <a:cs typeface="宋体" panose="02010600030101010101" pitchFamily="2" charset="-122"/>
              </a:rPr>
              <a:t>阐述</a:t>
            </a:r>
            <a:r>
              <a:rPr lang="zh-CN" altLang="zh-CN" sz="1400" b="1" kern="100">
                <a:latin typeface="宋体" panose="02010600030101010101" pitchFamily="2" charset="-122"/>
                <a:cs typeface="宋体" panose="02010600030101010101" pitchFamily="2" charset="-122"/>
              </a:rPr>
              <a:t>党的纲领、路线、任务、奋斗目标，以及党和政府最近的某项重大决策、方针政策的实质、依据和意义</a:t>
            </a:r>
            <a:r>
              <a:rPr lang="zh-CN" altLang="zh-CN" sz="1400" b="1" kern="100" smtClean="0">
                <a:latin typeface="宋体" panose="02010600030101010101" pitchFamily="2" charset="-122"/>
                <a:cs typeface="宋体" panose="02010600030101010101" pitchFamily="2" charset="-122"/>
              </a:rPr>
              <a:t>。</a:t>
            </a:r>
            <a:endParaRPr lang="zh-CN" altLang="zh-CN" sz="1400" b="1" kern="100">
              <a:latin typeface="宋体" panose="02010600030101010101" pitchFamily="2" charset="-122"/>
              <a:cs typeface="Courier New" panose="02070309020205020404" pitchFamily="49" charset="0"/>
            </a:endParaRPr>
          </a:p>
        </p:txBody>
      </p:sp>
      <p:sp>
        <p:nvSpPr>
          <p:cNvPr id="7" name="矩形 6"/>
          <p:cNvSpPr/>
          <p:nvPr/>
        </p:nvSpPr>
        <p:spPr>
          <a:xfrm>
            <a:off x="2292956" y="1989890"/>
            <a:ext cx="6336704" cy="688202"/>
          </a:xfrm>
          <a:prstGeom prst="rect">
            <a:avLst/>
          </a:prstGeom>
          <a:ln w="19050">
            <a:solidFill>
              <a:schemeClr val="accent5">
                <a:lumMod val="60000"/>
                <a:lumOff val="40000"/>
              </a:schemeClr>
            </a:solidFill>
            <a:prstDash val="sysDash"/>
          </a:ln>
        </p:spPr>
        <p:txBody>
          <a:bodyPr wrap="square">
            <a:spAutoFit/>
          </a:bodyPr>
          <a:lstStyle/>
          <a:p>
            <a:pPr algn="just">
              <a:lnSpc>
                <a:spcPct val="150000"/>
              </a:lnSpc>
            </a:pPr>
            <a:r>
              <a:rPr lang="zh-CN" altLang="zh-CN" sz="1400" b="1" kern="100">
                <a:latin typeface="宋体" panose="02010600030101010101" pitchFamily="2" charset="-122"/>
                <a:cs typeface="宋体" panose="02010600030101010101" pitchFamily="2" charset="-122"/>
              </a:rPr>
              <a:t>针对实际工作中出现的迫切需要解决的矛盾，或者现实生活中具有普遍意义的思想、作风等问题，结合人们的思想实际，进行指导，并给人们以启迪。</a:t>
            </a:r>
          </a:p>
        </p:txBody>
      </p:sp>
      <p:sp>
        <p:nvSpPr>
          <p:cNvPr id="8" name="矩形 7"/>
          <p:cNvSpPr/>
          <p:nvPr/>
        </p:nvSpPr>
        <p:spPr>
          <a:xfrm>
            <a:off x="2303817" y="2751912"/>
            <a:ext cx="6336704" cy="688202"/>
          </a:xfrm>
          <a:prstGeom prst="rect">
            <a:avLst/>
          </a:prstGeom>
          <a:ln w="19050">
            <a:solidFill>
              <a:schemeClr val="accent5">
                <a:lumMod val="60000"/>
                <a:lumOff val="40000"/>
              </a:schemeClr>
            </a:solidFill>
            <a:prstDash val="sysDash"/>
          </a:ln>
        </p:spPr>
        <p:txBody>
          <a:bodyPr wrap="square">
            <a:spAutoFit/>
          </a:bodyPr>
          <a:lstStyle/>
          <a:p>
            <a:pPr algn="just">
              <a:lnSpc>
                <a:spcPct val="150000"/>
              </a:lnSpc>
            </a:pPr>
            <a:r>
              <a:rPr lang="zh-CN" altLang="zh-CN" sz="1400" b="1" kern="100">
                <a:latin typeface="宋体" panose="02010600030101010101" pitchFamily="2" charset="-122"/>
                <a:cs typeface="宋体" panose="02010600030101010101" pitchFamily="2" charset="-122"/>
              </a:rPr>
              <a:t>对有典型意义的或重要的新闻性人物和事件进行褒贬、评论，深刻揭示本质，发挥引导舆论的作用。</a:t>
            </a:r>
          </a:p>
        </p:txBody>
      </p:sp>
      <p:sp>
        <p:nvSpPr>
          <p:cNvPr id="9" name="矩形 8"/>
          <p:cNvSpPr/>
          <p:nvPr/>
        </p:nvSpPr>
        <p:spPr>
          <a:xfrm>
            <a:off x="2282888" y="3492930"/>
            <a:ext cx="6336704" cy="688202"/>
          </a:xfrm>
          <a:prstGeom prst="rect">
            <a:avLst/>
          </a:prstGeom>
          <a:ln w="19050">
            <a:solidFill>
              <a:schemeClr val="accent5">
                <a:lumMod val="60000"/>
                <a:lumOff val="40000"/>
              </a:schemeClr>
            </a:solidFill>
            <a:prstDash val="sysDash"/>
          </a:ln>
        </p:spPr>
        <p:txBody>
          <a:bodyPr wrap="square">
            <a:spAutoFit/>
          </a:bodyPr>
          <a:lstStyle/>
          <a:p>
            <a:pPr algn="just">
              <a:lnSpc>
                <a:spcPct val="150000"/>
              </a:lnSpc>
            </a:pPr>
            <a:r>
              <a:rPr lang="zh-CN" altLang="zh-CN" sz="1400" b="1" kern="100">
                <a:latin typeface="宋体" panose="02010600030101010101" pitchFamily="2" charset="-122"/>
                <a:cs typeface="宋体" panose="02010600030101010101" pitchFamily="2" charset="-122"/>
              </a:rPr>
              <a:t>揭露和批驳来自国内外的各种敌对言行、反动思潮和腐朽思想，意在辨别是非、伸张正义、引导舆论，具有较强的战斗性。</a:t>
            </a:r>
            <a:r>
              <a:rPr lang="en-US" altLang="zh-CN" sz="1400" b="1" kern="100">
                <a:latin typeface="宋体" panose="02010600030101010101" pitchFamily="2" charset="-122"/>
                <a:cs typeface="宋体" panose="02010600030101010101" pitchFamily="2" charset="-122"/>
              </a:rPr>
              <a:t> </a:t>
            </a:r>
            <a:endParaRPr lang="zh-CN" altLang="zh-CN" sz="1400" b="1" kern="100">
              <a:latin typeface="宋体" panose="02010600030101010101" pitchFamily="2" charset="-122"/>
              <a:cs typeface="宋体" panose="02010600030101010101" pitchFamily="2" charset="-122"/>
            </a:endParaRPr>
          </a:p>
        </p:txBody>
      </p:sp>
      <p:sp>
        <p:nvSpPr>
          <p:cNvPr id="10" name="矩形 9"/>
          <p:cNvSpPr/>
          <p:nvPr/>
        </p:nvSpPr>
        <p:spPr>
          <a:xfrm>
            <a:off x="2282888" y="4272217"/>
            <a:ext cx="6336704" cy="688202"/>
          </a:xfrm>
          <a:prstGeom prst="rect">
            <a:avLst/>
          </a:prstGeom>
          <a:ln w="19050">
            <a:solidFill>
              <a:schemeClr val="accent5">
                <a:lumMod val="60000"/>
                <a:lumOff val="40000"/>
              </a:schemeClr>
            </a:solidFill>
            <a:prstDash val="sysDash"/>
          </a:ln>
        </p:spPr>
        <p:txBody>
          <a:bodyPr wrap="square">
            <a:spAutoFit/>
          </a:bodyPr>
          <a:lstStyle/>
          <a:p>
            <a:pPr algn="just">
              <a:lnSpc>
                <a:spcPct val="150000"/>
              </a:lnSpc>
            </a:pPr>
            <a:r>
              <a:rPr lang="en-US" altLang="zh-CN" sz="1400" b="1" kern="100">
                <a:latin typeface="宋体" panose="02010600030101010101" pitchFamily="2" charset="-122"/>
                <a:cs typeface="宋体" panose="02010600030101010101" pitchFamily="2" charset="-122"/>
              </a:rPr>
              <a:t> </a:t>
            </a:r>
            <a:r>
              <a:rPr lang="zh-CN" altLang="zh-CN" sz="1400" b="1" kern="100">
                <a:latin typeface="宋体" panose="02010600030101010101" pitchFamily="2" charset="-122"/>
                <a:cs typeface="宋体" panose="02010600030101010101" pitchFamily="2" charset="-122"/>
              </a:rPr>
              <a:t>评述和纪念重要节日、纪念日、活动日及</a:t>
            </a:r>
            <a:r>
              <a:rPr lang="zh-CN" altLang="en-US" sz="1400" b="1" kern="100">
                <a:latin typeface="宋体" panose="02010600030101010101" pitchFamily="2" charset="-122"/>
                <a:cs typeface="宋体" panose="02010600030101010101" pitchFamily="2" charset="-122"/>
              </a:rPr>
              <a:t>重要</a:t>
            </a:r>
            <a:r>
              <a:rPr lang="zh-CN" altLang="zh-CN" sz="1400" b="1" kern="100">
                <a:latin typeface="宋体" panose="02010600030101010101" pitchFamily="2" charset="-122"/>
                <a:cs typeface="宋体" panose="02010600030101010101" pitchFamily="2" charset="-122"/>
              </a:rPr>
              <a:t>外交礼节性活动，结合当前形势和任务，揭示活动的现实意义，陈述时代使命，展望前景等。</a:t>
            </a:r>
          </a:p>
        </p:txBody>
      </p:sp>
      <p:sp>
        <p:nvSpPr>
          <p:cNvPr id="11" name="五边形 10"/>
          <p:cNvSpPr/>
          <p:nvPr/>
        </p:nvSpPr>
        <p:spPr>
          <a:xfrm>
            <a:off x="1145037" y="1419622"/>
            <a:ext cx="792088" cy="412259"/>
          </a:xfrm>
          <a:prstGeom prst="homePlate">
            <a:avLst/>
          </a:prstGeom>
          <a:noFill/>
          <a:ln w="127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五边形 11"/>
          <p:cNvSpPr/>
          <p:nvPr/>
        </p:nvSpPr>
        <p:spPr>
          <a:xfrm>
            <a:off x="1115616" y="2183557"/>
            <a:ext cx="792088" cy="412259"/>
          </a:xfrm>
          <a:prstGeom prst="homePlate">
            <a:avLst/>
          </a:prstGeom>
          <a:noFill/>
          <a:ln w="127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五边形 12"/>
          <p:cNvSpPr/>
          <p:nvPr/>
        </p:nvSpPr>
        <p:spPr>
          <a:xfrm>
            <a:off x="1115616" y="2889883"/>
            <a:ext cx="792088" cy="412259"/>
          </a:xfrm>
          <a:prstGeom prst="homePlate">
            <a:avLst/>
          </a:prstGeom>
          <a:noFill/>
          <a:ln w="127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五边形 13"/>
          <p:cNvSpPr/>
          <p:nvPr/>
        </p:nvSpPr>
        <p:spPr>
          <a:xfrm>
            <a:off x="1123464" y="3630901"/>
            <a:ext cx="792088" cy="412259"/>
          </a:xfrm>
          <a:prstGeom prst="homePlate">
            <a:avLst/>
          </a:prstGeom>
          <a:noFill/>
          <a:ln w="127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14"/>
          <p:cNvSpPr/>
          <p:nvPr/>
        </p:nvSpPr>
        <p:spPr>
          <a:xfrm>
            <a:off x="1115616" y="4410188"/>
            <a:ext cx="792088" cy="412259"/>
          </a:xfrm>
          <a:prstGeom prst="homePlate">
            <a:avLst/>
          </a:prstGeom>
          <a:noFill/>
          <a:ln w="12700">
            <a:solidFill>
              <a:schemeClr val="accent6">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自我研习</a:t>
            </a:r>
            <a:endParaRPr lang="zh-CN" altLang="en-US" sz="3200">
              <a:solidFill>
                <a:schemeClr val="bg1"/>
              </a:solidFill>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初读感知</a:t>
            </a:r>
            <a:endParaRPr lang="zh-CN" altLang="en-US" sz="3200">
              <a:solidFill>
                <a:schemeClr val="bg1"/>
              </a:solidFill>
            </a:endParaRPr>
          </a:p>
        </p:txBody>
      </p:sp>
      <p:sp>
        <p:nvSpPr>
          <p:cNvPr id="2" name="文本框 1"/>
          <p:cNvSpPr txBox="1"/>
          <p:nvPr/>
        </p:nvSpPr>
        <p:spPr>
          <a:xfrm>
            <a:off x="2723048" y="2355726"/>
            <a:ext cx="3801041" cy="400110"/>
          </a:xfrm>
          <a:prstGeom prst="rect">
            <a:avLst/>
          </a:prstGeom>
          <a:noFill/>
        </p:spPr>
        <p:txBody>
          <a:bodyPr wrap="none" rtlCol="0">
            <a:spAutoFit/>
          </a:bodyPr>
          <a:lstStyle/>
          <a:p>
            <a:r>
              <a:rPr lang="zh-CN" altLang="en-US" sz="2000" b="1" smtClean="0">
                <a:solidFill>
                  <a:srgbClr val="FF0000"/>
                </a:solidFill>
                <a:latin typeface="黑体" panose="02010609060101010101" pitchFamily="49" charset="-122"/>
                <a:ea typeface="黑体" panose="02010609060101010101" pitchFamily="49" charset="-122"/>
              </a:rPr>
              <a:t>实践 是检验 真理的 唯一 标准</a:t>
            </a:r>
            <a:endParaRPr lang="zh-CN" altLang="en-US" sz="2000" b="1">
              <a:solidFill>
                <a:srgbClr val="FF0000"/>
              </a:solidFill>
              <a:latin typeface="黑体" panose="02010609060101010101" pitchFamily="49" charset="-122"/>
              <a:ea typeface="黑体" panose="02010609060101010101" pitchFamily="49" charset="-122"/>
            </a:endParaRPr>
          </a:p>
        </p:txBody>
      </p:sp>
      <p:sp>
        <p:nvSpPr>
          <p:cNvPr id="3" name="线形标注 2 2"/>
          <p:cNvSpPr/>
          <p:nvPr/>
        </p:nvSpPr>
        <p:spPr>
          <a:xfrm>
            <a:off x="2754710" y="2355726"/>
            <a:ext cx="720080" cy="400110"/>
          </a:xfrm>
          <a:prstGeom prst="borderCallout2">
            <a:avLst>
              <a:gd name="adj1" fmla="val 18750"/>
              <a:gd name="adj2" fmla="val -8333"/>
              <a:gd name="adj3" fmla="val 18750"/>
              <a:gd name="adj4" fmla="val -16667"/>
              <a:gd name="adj5" fmla="val -31741"/>
              <a:gd name="adj6" fmla="val -4874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8605" y="1411200"/>
            <a:ext cx="1999134" cy="1027204"/>
          </a:xfrm>
          <a:prstGeom prst="rect">
            <a:avLst/>
          </a:prstGeom>
          <a:solidFill>
            <a:schemeClr val="bg1">
              <a:lumMod val="95000"/>
            </a:schemeClr>
          </a:solidFill>
        </p:spPr>
        <p:txBody>
          <a:bodyPr wrap="square" rtlCol="0">
            <a:spAutoFit/>
          </a:bodyPr>
          <a:lstStyle/>
          <a:p>
            <a:pPr>
              <a:lnSpc>
                <a:spcPct val="150000"/>
              </a:lnSpc>
            </a:pPr>
            <a:r>
              <a:rPr lang="zh-CN" altLang="en-US" b="1" smtClean="0"/>
              <a:t>实际去做，履行。</a:t>
            </a:r>
            <a:endParaRPr lang="en-US" altLang="zh-CN" b="1" smtClean="0"/>
          </a:p>
          <a:p>
            <a:pPr>
              <a:lnSpc>
                <a:spcPct val="150000"/>
              </a:lnSpc>
            </a:pPr>
            <a:r>
              <a:rPr lang="zh-CN" altLang="en-US" b="1" smtClean="0"/>
              <a:t>是人类能动地改造客观世界的物质活动。</a:t>
            </a:r>
            <a:endParaRPr lang="en-US" altLang="zh-CN" b="1" smtClean="0"/>
          </a:p>
        </p:txBody>
      </p:sp>
      <p:sp>
        <p:nvSpPr>
          <p:cNvPr id="9" name="线形标注 2 8"/>
          <p:cNvSpPr/>
          <p:nvPr/>
        </p:nvSpPr>
        <p:spPr>
          <a:xfrm>
            <a:off x="5217288" y="2369426"/>
            <a:ext cx="576064" cy="400110"/>
          </a:xfrm>
          <a:prstGeom prst="borderCallout2">
            <a:avLst>
              <a:gd name="adj1" fmla="val 18750"/>
              <a:gd name="adj2" fmla="val -8333"/>
              <a:gd name="adj3" fmla="val 18750"/>
              <a:gd name="adj4" fmla="val -16667"/>
              <a:gd name="adj5" fmla="val -31741"/>
              <a:gd name="adj6" fmla="val -4874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247964" y="1493879"/>
            <a:ext cx="1512168" cy="715581"/>
          </a:xfrm>
          <a:prstGeom prst="rect">
            <a:avLst/>
          </a:prstGeom>
          <a:solidFill>
            <a:schemeClr val="bg1">
              <a:lumMod val="95000"/>
            </a:schemeClr>
          </a:solidFill>
        </p:spPr>
        <p:txBody>
          <a:bodyPr wrap="square" rtlCol="0">
            <a:spAutoFit/>
          </a:bodyPr>
          <a:lstStyle/>
          <a:p>
            <a:pPr>
              <a:lnSpc>
                <a:spcPct val="150000"/>
              </a:lnSpc>
            </a:pPr>
            <a:r>
              <a:rPr lang="zh-CN" altLang="en-US" b="1" smtClean="0"/>
              <a:t>这一标准的重要作用和地位。</a:t>
            </a:r>
            <a:endParaRPr lang="zh-CN" altLang="en-US" b="1"/>
          </a:p>
        </p:txBody>
      </p:sp>
      <p:sp>
        <p:nvSpPr>
          <p:cNvPr id="11" name="线形标注 2 10"/>
          <p:cNvSpPr/>
          <p:nvPr/>
        </p:nvSpPr>
        <p:spPr>
          <a:xfrm>
            <a:off x="5828203" y="2360439"/>
            <a:ext cx="661034" cy="400110"/>
          </a:xfrm>
          <a:prstGeom prst="borderCallout2">
            <a:avLst>
              <a:gd name="adj1" fmla="val -3729"/>
              <a:gd name="adj2" fmla="val 103917"/>
              <a:gd name="adj3" fmla="val -44941"/>
              <a:gd name="adj4" fmla="val 150008"/>
              <a:gd name="adj5" fmla="val -52347"/>
              <a:gd name="adj6" fmla="val 16214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876256" y="1805503"/>
            <a:ext cx="936104" cy="403957"/>
          </a:xfrm>
          <a:prstGeom prst="rect">
            <a:avLst/>
          </a:prstGeom>
          <a:solidFill>
            <a:schemeClr val="bg1">
              <a:lumMod val="95000"/>
            </a:schemeClr>
          </a:solidFill>
        </p:spPr>
        <p:txBody>
          <a:bodyPr wrap="square" rtlCol="0">
            <a:spAutoFit/>
          </a:bodyPr>
          <a:lstStyle/>
          <a:p>
            <a:pPr>
              <a:lnSpc>
                <a:spcPct val="150000"/>
              </a:lnSpc>
            </a:pPr>
            <a:r>
              <a:rPr lang="zh-CN" altLang="en-US" b="1" smtClean="0"/>
              <a:t>衡量准则</a:t>
            </a:r>
            <a:endParaRPr lang="zh-CN" altLang="en-US" b="1"/>
          </a:p>
        </p:txBody>
      </p:sp>
      <p:sp>
        <p:nvSpPr>
          <p:cNvPr id="13" name="线形标注 2 12"/>
          <p:cNvSpPr/>
          <p:nvPr/>
        </p:nvSpPr>
        <p:spPr>
          <a:xfrm>
            <a:off x="3736980" y="2383125"/>
            <a:ext cx="538443" cy="400110"/>
          </a:xfrm>
          <a:prstGeom prst="borderCallout2">
            <a:avLst>
              <a:gd name="adj1" fmla="val 99300"/>
              <a:gd name="adj2" fmla="val -3129"/>
              <a:gd name="adj3" fmla="val 119906"/>
              <a:gd name="adj4" fmla="val -16667"/>
              <a:gd name="adj5" fmla="val 217402"/>
              <a:gd name="adj6" fmla="val -4744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231307" y="3215453"/>
            <a:ext cx="1044116" cy="715581"/>
          </a:xfrm>
          <a:prstGeom prst="rect">
            <a:avLst/>
          </a:prstGeom>
          <a:solidFill>
            <a:schemeClr val="bg1">
              <a:lumMod val="95000"/>
            </a:schemeClr>
          </a:solidFill>
        </p:spPr>
        <p:txBody>
          <a:bodyPr wrap="square" rtlCol="0">
            <a:spAutoFit/>
          </a:bodyPr>
          <a:lstStyle/>
          <a:p>
            <a:pPr>
              <a:lnSpc>
                <a:spcPct val="150000"/>
              </a:lnSpc>
            </a:pPr>
            <a:r>
              <a:rPr lang="zh-CN" altLang="en-US" b="1" smtClean="0"/>
              <a:t>检查、验证 </a:t>
            </a:r>
            <a:endParaRPr lang="en-US" altLang="zh-CN" b="1" smtClean="0"/>
          </a:p>
          <a:p>
            <a:pPr>
              <a:lnSpc>
                <a:spcPct val="150000"/>
              </a:lnSpc>
            </a:pPr>
            <a:r>
              <a:rPr lang="zh-CN" altLang="en-US" b="1" smtClean="0"/>
              <a:t>鉴定、评价 </a:t>
            </a:r>
            <a:endParaRPr lang="zh-CN" altLang="en-US" b="1"/>
          </a:p>
        </p:txBody>
      </p:sp>
      <p:sp>
        <p:nvSpPr>
          <p:cNvPr id="15" name="线形标注 2 14"/>
          <p:cNvSpPr/>
          <p:nvPr/>
        </p:nvSpPr>
        <p:spPr>
          <a:xfrm>
            <a:off x="4310274" y="2383125"/>
            <a:ext cx="538443" cy="400110"/>
          </a:xfrm>
          <a:prstGeom prst="borderCallout2">
            <a:avLst>
              <a:gd name="adj1" fmla="val 112413"/>
              <a:gd name="adj2" fmla="val 91526"/>
              <a:gd name="adj3" fmla="val 149811"/>
              <a:gd name="adj4" fmla="val 107966"/>
              <a:gd name="adj5" fmla="val 205427"/>
              <a:gd name="adj6" fmla="val 13231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5075821" y="3232385"/>
            <a:ext cx="1512168" cy="1027204"/>
          </a:xfrm>
          <a:prstGeom prst="rect">
            <a:avLst/>
          </a:prstGeom>
          <a:solidFill>
            <a:schemeClr val="bg1">
              <a:lumMod val="95000"/>
            </a:schemeClr>
          </a:solidFill>
        </p:spPr>
        <p:txBody>
          <a:bodyPr wrap="square" rtlCol="0">
            <a:spAutoFit/>
          </a:bodyPr>
          <a:lstStyle/>
          <a:p>
            <a:pPr>
              <a:lnSpc>
                <a:spcPct val="150000"/>
              </a:lnSpc>
            </a:pPr>
            <a:r>
              <a:rPr lang="zh-CN" altLang="en-US" b="1" smtClean="0"/>
              <a:t>是主观对客观事物及其规律的真确反映。</a:t>
            </a:r>
            <a:endParaRPr lang="zh-CN" altLang="en-US" b="1"/>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2664</Words>
  <Application>Microsoft Office PowerPoint</Application>
  <PresentationFormat>全屏显示(16:9)</PresentationFormat>
  <Paragraphs>216</Paragraphs>
  <Slides>28</Slides>
  <Notes>15</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2021-08-20T17:47:00Z</cp:lastPrinted>
  <dcterms:created xsi:type="dcterms:W3CDTF">2021-08-20T17:47:00Z</dcterms:created>
  <dcterms:modified xsi:type="dcterms:W3CDTF">2021-09-13T05:01:26Z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