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0"/>
  </p:notesMasterIdLst>
  <p:sldIdLst>
    <p:sldId id="260" r:id="rId2"/>
    <p:sldId id="261" r:id="rId3"/>
    <p:sldId id="262" r:id="rId4"/>
    <p:sldId id="468" r:id="rId5"/>
    <p:sldId id="469" r:id="rId6"/>
    <p:sldId id="274" r:id="rId7"/>
    <p:sldId id="331" r:id="rId8"/>
    <p:sldId id="332" r:id="rId9"/>
    <p:sldId id="277" r:id="rId10"/>
    <p:sldId id="278" r:id="rId11"/>
    <p:sldId id="257" r:id="rId12"/>
    <p:sldId id="272" r:id="rId13"/>
    <p:sldId id="349" r:id="rId14"/>
    <p:sldId id="350" r:id="rId15"/>
    <p:sldId id="351" r:id="rId16"/>
    <p:sldId id="258" r:id="rId17"/>
    <p:sldId id="266" r:id="rId18"/>
    <p:sldId id="267" r:id="rId19"/>
    <p:sldId id="268" r:id="rId20"/>
    <p:sldId id="269" r:id="rId21"/>
    <p:sldId id="270" r:id="rId22"/>
    <p:sldId id="334" r:id="rId23"/>
    <p:sldId id="335" r:id="rId24"/>
    <p:sldId id="336" r:id="rId25"/>
    <p:sldId id="338" r:id="rId26"/>
    <p:sldId id="286" r:id="rId27"/>
    <p:sldId id="281" r:id="rId28"/>
    <p:sldId id="287" r:id="rId29"/>
    <p:sldId id="288" r:id="rId30"/>
    <p:sldId id="289" r:id="rId31"/>
    <p:sldId id="290" r:id="rId32"/>
    <p:sldId id="291" r:id="rId33"/>
    <p:sldId id="366" r:id="rId34"/>
    <p:sldId id="293" r:id="rId35"/>
    <p:sldId id="294" r:id="rId36"/>
    <p:sldId id="295" r:id="rId37"/>
    <p:sldId id="296" r:id="rId38"/>
    <p:sldId id="369" r:id="rId39"/>
    <p:sldId id="297" r:id="rId40"/>
    <p:sldId id="298" r:id="rId41"/>
    <p:sldId id="299" r:id="rId42"/>
    <p:sldId id="300" r:id="rId43"/>
    <p:sldId id="301" r:id="rId44"/>
    <p:sldId id="302" r:id="rId45"/>
    <p:sldId id="303" r:id="rId46"/>
    <p:sldId id="304" r:id="rId47"/>
    <p:sldId id="367" r:id="rId48"/>
    <p:sldId id="368" r:id="rId49"/>
    <p:sldId id="306" r:id="rId50"/>
    <p:sldId id="307" r:id="rId51"/>
    <p:sldId id="309" r:id="rId52"/>
    <p:sldId id="343" r:id="rId53"/>
    <p:sldId id="344" r:id="rId54"/>
    <p:sldId id="345" r:id="rId55"/>
    <p:sldId id="346" r:id="rId56"/>
    <p:sldId id="348" r:id="rId57"/>
    <p:sldId id="340" r:id="rId58"/>
    <p:sldId id="310" r:id="rId59"/>
    <p:sldId id="311" r:id="rId60"/>
    <p:sldId id="312" r:id="rId61"/>
    <p:sldId id="313" r:id="rId62"/>
    <p:sldId id="314" r:id="rId63"/>
    <p:sldId id="315" r:id="rId64"/>
    <p:sldId id="316" r:id="rId65"/>
    <p:sldId id="317" r:id="rId66"/>
    <p:sldId id="319" r:id="rId67"/>
    <p:sldId id="321" r:id="rId68"/>
    <p:sldId id="322" r:id="rId69"/>
    <p:sldId id="323" r:id="rId70"/>
    <p:sldId id="324" r:id="rId71"/>
    <p:sldId id="325" r:id="rId72"/>
    <p:sldId id="326" r:id="rId73"/>
    <p:sldId id="327" r:id="rId74"/>
    <p:sldId id="328" r:id="rId75"/>
    <p:sldId id="329" r:id="rId76"/>
    <p:sldId id="330" r:id="rId77"/>
    <p:sldId id="352" r:id="rId78"/>
    <p:sldId id="353" r:id="rId79"/>
    <p:sldId id="354" r:id="rId80"/>
    <p:sldId id="355" r:id="rId81"/>
    <p:sldId id="356" r:id="rId82"/>
    <p:sldId id="357" r:id="rId83"/>
    <p:sldId id="358" r:id="rId84"/>
    <p:sldId id="359" r:id="rId85"/>
    <p:sldId id="364" r:id="rId86"/>
    <p:sldId id="362" r:id="rId87"/>
    <p:sldId id="365" r:id="rId88"/>
    <p:sldId id="363" r:id="rId8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0000FF"/>
    <a:srgbClr val="FF00FF"/>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1" autoAdjust="0"/>
    <p:restoredTop sz="95428" autoAdjust="0"/>
  </p:normalViewPr>
  <p:slideViewPr>
    <p:cSldViewPr snapToGrid="0">
      <p:cViewPr varScale="1">
        <p:scale>
          <a:sx n="86" d="100"/>
          <a:sy n="86" d="100"/>
        </p:scale>
        <p:origin x="73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3943E9-C0A5-4CD0-A82A-9A53F99549E2}" type="datetimeFigureOut">
              <a:rPr lang="zh-CN" altLang="en-US" smtClean="0"/>
              <a:t>2021/3/13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A280A3-D6CA-4B8B-859F-B365283CC44B}" type="slidenum">
              <a:rPr lang="zh-CN" altLang="en-US" smtClean="0"/>
              <a:t>‹#›</a:t>
            </a:fld>
            <a:endParaRPr lang="zh-CN" altLang="en-US"/>
          </a:p>
        </p:txBody>
      </p:sp>
    </p:spTree>
    <p:extLst>
      <p:ext uri="{BB962C8B-B14F-4D97-AF65-F5344CB8AC3E}">
        <p14:creationId xmlns:p14="http://schemas.microsoft.com/office/powerpoint/2010/main" val="3752232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p>
            <a:fld id="{A17234B5-D8EC-42D9-BA3C-E96FFC032FEC}" type="slidenum">
              <a:rPr lang="en-US" altLang="zh-CN"/>
              <a:t>58</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B88A59-ADC4-473F-9D12-B5DD97E2A53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DA90735-B14A-4805-BA73-78C1FDBB19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E69BA46-74C7-4143-B853-CDC65D7C7DC3}"/>
              </a:ext>
            </a:extLst>
          </p:cNvPr>
          <p:cNvSpPr>
            <a:spLocks noGrp="1"/>
          </p:cNvSpPr>
          <p:nvPr>
            <p:ph type="dt" sz="half" idx="10"/>
          </p:nvPr>
        </p:nvSpPr>
        <p:spPr/>
        <p:txBody>
          <a:bodyPr/>
          <a:lstStyle/>
          <a:p>
            <a:fld id="{0E67282F-083A-4572-8B47-C47A459C8813}" type="datetime1">
              <a:rPr lang="zh-CN" altLang="en-US" smtClean="0"/>
              <a:t>2021/3/13</a:t>
            </a:fld>
            <a:endParaRPr lang="zh-CN" altLang="en-US"/>
          </a:p>
        </p:txBody>
      </p:sp>
      <p:sp>
        <p:nvSpPr>
          <p:cNvPr id="5" name="页脚占位符 4">
            <a:extLst>
              <a:ext uri="{FF2B5EF4-FFF2-40B4-BE49-F238E27FC236}">
                <a16:creationId xmlns:a16="http://schemas.microsoft.com/office/drawing/2014/main" id="{E2A6B76B-430B-4FC8-B5D8-804B13D542D9}"/>
              </a:ext>
            </a:extLst>
          </p:cNvPr>
          <p:cNvSpPr>
            <a:spLocks noGrp="1"/>
          </p:cNvSpPr>
          <p:nvPr>
            <p:ph type="ftr" sz="quarter" idx="11"/>
          </p:nvPr>
        </p:nvSpPr>
        <p:spPr/>
        <p:txBody>
          <a:bodyPr/>
          <a:lstStyle/>
          <a:p>
            <a:r>
              <a:rPr lang="zh-CN" altLang="en-US"/>
              <a:t>北附广南实验学校 赵洪安</a:t>
            </a:r>
          </a:p>
        </p:txBody>
      </p:sp>
      <p:sp>
        <p:nvSpPr>
          <p:cNvPr id="6" name="灯片编号占位符 5">
            <a:extLst>
              <a:ext uri="{FF2B5EF4-FFF2-40B4-BE49-F238E27FC236}">
                <a16:creationId xmlns:a16="http://schemas.microsoft.com/office/drawing/2014/main" id="{A58C71BD-1FA5-4A01-AB1A-DFE61A25D382}"/>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1668575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A6950B-1489-402B-843E-F84D3F6A695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082CB4E-6A92-454D-B23F-7A99D9D7F78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DA9E06C-A8EB-49F7-9F02-310ABD19C958}"/>
              </a:ext>
            </a:extLst>
          </p:cNvPr>
          <p:cNvSpPr>
            <a:spLocks noGrp="1"/>
          </p:cNvSpPr>
          <p:nvPr>
            <p:ph type="dt" sz="half" idx="10"/>
          </p:nvPr>
        </p:nvSpPr>
        <p:spPr/>
        <p:txBody>
          <a:bodyPr/>
          <a:lstStyle/>
          <a:p>
            <a:fld id="{7CE68443-A658-4684-B276-C547B868CC84}" type="datetime1">
              <a:rPr lang="zh-CN" altLang="en-US" smtClean="0"/>
              <a:t>2021/3/13</a:t>
            </a:fld>
            <a:endParaRPr lang="zh-CN" altLang="en-US"/>
          </a:p>
        </p:txBody>
      </p:sp>
      <p:sp>
        <p:nvSpPr>
          <p:cNvPr id="5" name="页脚占位符 4">
            <a:extLst>
              <a:ext uri="{FF2B5EF4-FFF2-40B4-BE49-F238E27FC236}">
                <a16:creationId xmlns:a16="http://schemas.microsoft.com/office/drawing/2014/main" id="{F67F7E6E-7DBE-426D-931F-6286EDCFB88F}"/>
              </a:ext>
            </a:extLst>
          </p:cNvPr>
          <p:cNvSpPr>
            <a:spLocks noGrp="1"/>
          </p:cNvSpPr>
          <p:nvPr>
            <p:ph type="ftr" sz="quarter" idx="11"/>
          </p:nvPr>
        </p:nvSpPr>
        <p:spPr/>
        <p:txBody>
          <a:bodyPr/>
          <a:lstStyle/>
          <a:p>
            <a:r>
              <a:rPr lang="zh-CN" altLang="en-US"/>
              <a:t>北附广南实验学校 赵洪安</a:t>
            </a:r>
          </a:p>
        </p:txBody>
      </p:sp>
      <p:sp>
        <p:nvSpPr>
          <p:cNvPr id="6" name="灯片编号占位符 5">
            <a:extLst>
              <a:ext uri="{FF2B5EF4-FFF2-40B4-BE49-F238E27FC236}">
                <a16:creationId xmlns:a16="http://schemas.microsoft.com/office/drawing/2014/main" id="{3F5B5D6F-847C-4999-A458-CA37469018E9}"/>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1879733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C652E9C-67A0-4FBD-B93B-56F8438539A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C51D84F-6CB0-40B6-9310-8562C703DC9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7415198-11E4-4B1D-ABC5-4695BE282CBC}"/>
              </a:ext>
            </a:extLst>
          </p:cNvPr>
          <p:cNvSpPr>
            <a:spLocks noGrp="1"/>
          </p:cNvSpPr>
          <p:nvPr>
            <p:ph type="dt" sz="half" idx="10"/>
          </p:nvPr>
        </p:nvSpPr>
        <p:spPr/>
        <p:txBody>
          <a:bodyPr/>
          <a:lstStyle/>
          <a:p>
            <a:fld id="{AA7E3230-BE41-4EFA-8A01-D9F5106B6E8B}" type="datetime1">
              <a:rPr lang="zh-CN" altLang="en-US" smtClean="0"/>
              <a:t>2021/3/13</a:t>
            </a:fld>
            <a:endParaRPr lang="zh-CN" altLang="en-US"/>
          </a:p>
        </p:txBody>
      </p:sp>
      <p:sp>
        <p:nvSpPr>
          <p:cNvPr id="5" name="页脚占位符 4">
            <a:extLst>
              <a:ext uri="{FF2B5EF4-FFF2-40B4-BE49-F238E27FC236}">
                <a16:creationId xmlns:a16="http://schemas.microsoft.com/office/drawing/2014/main" id="{0C65A81F-195E-4F18-8497-B45AFEF883AA}"/>
              </a:ext>
            </a:extLst>
          </p:cNvPr>
          <p:cNvSpPr>
            <a:spLocks noGrp="1"/>
          </p:cNvSpPr>
          <p:nvPr>
            <p:ph type="ftr" sz="quarter" idx="11"/>
          </p:nvPr>
        </p:nvSpPr>
        <p:spPr/>
        <p:txBody>
          <a:bodyPr/>
          <a:lstStyle/>
          <a:p>
            <a:r>
              <a:rPr lang="zh-CN" altLang="en-US"/>
              <a:t>北附广南实验学校 赵洪安</a:t>
            </a:r>
          </a:p>
        </p:txBody>
      </p:sp>
      <p:sp>
        <p:nvSpPr>
          <p:cNvPr id="6" name="灯片编号占位符 5">
            <a:extLst>
              <a:ext uri="{FF2B5EF4-FFF2-40B4-BE49-F238E27FC236}">
                <a16:creationId xmlns:a16="http://schemas.microsoft.com/office/drawing/2014/main" id="{E54B3E6B-8F05-4B5F-BED6-39C96A2EE1BB}"/>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27441105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609600" y="6245225"/>
            <a:ext cx="2844800" cy="476250"/>
          </a:xfrm>
        </p:spPr>
        <p:txBody>
          <a:bodyPr/>
          <a:lstStyle>
            <a:lvl1pPr>
              <a:defRPr/>
            </a:lvl1pPr>
          </a:lstStyle>
          <a:p>
            <a:fld id="{195DFC99-721F-469D-9C0B-B65A29DA8A8D}" type="datetime1">
              <a:rPr lang="zh-CN" altLang="en-US" smtClean="0"/>
              <a:t>2021/3/13</a:t>
            </a:fld>
            <a:endParaRPr lang="en-US" altLang="zh-CN"/>
          </a:p>
        </p:txBody>
      </p:sp>
      <p:sp>
        <p:nvSpPr>
          <p:cNvPr id="4" name="页脚占位符 3"/>
          <p:cNvSpPr>
            <a:spLocks noGrp="1"/>
          </p:cNvSpPr>
          <p:nvPr>
            <p:ph type="ftr" sz="quarter" idx="11"/>
          </p:nvPr>
        </p:nvSpPr>
        <p:spPr>
          <a:xfrm>
            <a:off x="4165600" y="6245225"/>
            <a:ext cx="3860800" cy="476250"/>
          </a:xfrm>
        </p:spPr>
        <p:txBody>
          <a:bodyPr/>
          <a:lstStyle>
            <a:lvl1pPr>
              <a:defRPr/>
            </a:lvl1pPr>
          </a:lstStyle>
          <a:p>
            <a:r>
              <a:rPr lang="zh-CN" altLang="en-US"/>
              <a:t>北附广南实验学校 赵洪安</a:t>
            </a:r>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10661EE8-E29D-4A75-9B9E-23365002BFC1}" type="slidenum">
              <a:rPr lang="en-US" altLang="zh-CN"/>
              <a:t>‹#›</a:t>
            </a:fld>
            <a:endParaRPr lang="en-US" altLang="zh-CN"/>
          </a:p>
        </p:txBody>
      </p:sp>
    </p:spTree>
    <p:extLst>
      <p:ext uri="{BB962C8B-B14F-4D97-AF65-F5344CB8AC3E}">
        <p14:creationId xmlns:p14="http://schemas.microsoft.com/office/powerpoint/2010/main" val="314676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9CCD62-06A4-4B61-A595-9E4FB011D66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E24D6C-C792-43F1-85AB-C124D4B141F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275B1DA-5C50-4C46-AB9D-A5C6E5531F61}"/>
              </a:ext>
            </a:extLst>
          </p:cNvPr>
          <p:cNvSpPr>
            <a:spLocks noGrp="1"/>
          </p:cNvSpPr>
          <p:nvPr>
            <p:ph type="dt" sz="half" idx="10"/>
          </p:nvPr>
        </p:nvSpPr>
        <p:spPr/>
        <p:txBody>
          <a:bodyPr/>
          <a:lstStyle/>
          <a:p>
            <a:fld id="{D6A73457-AFFA-4FA5-B58D-89EF54892B5C}" type="datetime1">
              <a:rPr lang="zh-CN" altLang="en-US" smtClean="0"/>
              <a:t>2021/3/13</a:t>
            </a:fld>
            <a:endParaRPr lang="zh-CN" altLang="en-US"/>
          </a:p>
        </p:txBody>
      </p:sp>
      <p:sp>
        <p:nvSpPr>
          <p:cNvPr id="5" name="页脚占位符 4">
            <a:extLst>
              <a:ext uri="{FF2B5EF4-FFF2-40B4-BE49-F238E27FC236}">
                <a16:creationId xmlns:a16="http://schemas.microsoft.com/office/drawing/2014/main" id="{85AD7581-7158-473C-8D0B-0A35E0164B87}"/>
              </a:ext>
            </a:extLst>
          </p:cNvPr>
          <p:cNvSpPr>
            <a:spLocks noGrp="1"/>
          </p:cNvSpPr>
          <p:nvPr>
            <p:ph type="ftr" sz="quarter" idx="11"/>
          </p:nvPr>
        </p:nvSpPr>
        <p:spPr/>
        <p:txBody>
          <a:bodyPr/>
          <a:lstStyle/>
          <a:p>
            <a:r>
              <a:rPr lang="zh-CN" altLang="en-US"/>
              <a:t>北附广南实验学校 赵洪安</a:t>
            </a:r>
          </a:p>
        </p:txBody>
      </p:sp>
      <p:sp>
        <p:nvSpPr>
          <p:cNvPr id="6" name="灯片编号占位符 5">
            <a:extLst>
              <a:ext uri="{FF2B5EF4-FFF2-40B4-BE49-F238E27FC236}">
                <a16:creationId xmlns:a16="http://schemas.microsoft.com/office/drawing/2014/main" id="{8F9FC58D-BF63-4747-811E-BACE41DED112}"/>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3074426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5677F7-331D-4F2A-B196-5E6EA216808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800BDFC-7870-470F-83DE-6FB02E8409D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397A5D7C-8C56-4F13-9730-2537157E81CC}"/>
              </a:ext>
            </a:extLst>
          </p:cNvPr>
          <p:cNvSpPr>
            <a:spLocks noGrp="1"/>
          </p:cNvSpPr>
          <p:nvPr>
            <p:ph type="dt" sz="half" idx="10"/>
          </p:nvPr>
        </p:nvSpPr>
        <p:spPr/>
        <p:txBody>
          <a:bodyPr/>
          <a:lstStyle/>
          <a:p>
            <a:fld id="{1CE8842B-E02B-4E4C-908B-F7090B5928F9}" type="datetime1">
              <a:rPr lang="zh-CN" altLang="en-US" smtClean="0"/>
              <a:t>2021/3/13</a:t>
            </a:fld>
            <a:endParaRPr lang="zh-CN" altLang="en-US"/>
          </a:p>
        </p:txBody>
      </p:sp>
      <p:sp>
        <p:nvSpPr>
          <p:cNvPr id="5" name="页脚占位符 4">
            <a:extLst>
              <a:ext uri="{FF2B5EF4-FFF2-40B4-BE49-F238E27FC236}">
                <a16:creationId xmlns:a16="http://schemas.microsoft.com/office/drawing/2014/main" id="{F1F1ABA4-12DB-4E30-BB3C-6F2E8E4496D4}"/>
              </a:ext>
            </a:extLst>
          </p:cNvPr>
          <p:cNvSpPr>
            <a:spLocks noGrp="1"/>
          </p:cNvSpPr>
          <p:nvPr>
            <p:ph type="ftr" sz="quarter" idx="11"/>
          </p:nvPr>
        </p:nvSpPr>
        <p:spPr/>
        <p:txBody>
          <a:bodyPr/>
          <a:lstStyle/>
          <a:p>
            <a:r>
              <a:rPr lang="zh-CN" altLang="en-US"/>
              <a:t>北附广南实验学校 赵洪安</a:t>
            </a:r>
          </a:p>
        </p:txBody>
      </p:sp>
      <p:sp>
        <p:nvSpPr>
          <p:cNvPr id="6" name="灯片编号占位符 5">
            <a:extLst>
              <a:ext uri="{FF2B5EF4-FFF2-40B4-BE49-F238E27FC236}">
                <a16:creationId xmlns:a16="http://schemas.microsoft.com/office/drawing/2014/main" id="{6B90E467-E8A4-4708-8F9A-0BACCB7EFB3E}"/>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1468103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F23025-AF2F-4592-B3F3-A9D73A4A27A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C5F3F7B-B9E7-46BE-AD35-50E527605B9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34BDEF14-1CE3-433A-915B-F7E559F2357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5009859-849C-49A4-92A2-4661446847FC}"/>
              </a:ext>
            </a:extLst>
          </p:cNvPr>
          <p:cNvSpPr>
            <a:spLocks noGrp="1"/>
          </p:cNvSpPr>
          <p:nvPr>
            <p:ph type="dt" sz="half" idx="10"/>
          </p:nvPr>
        </p:nvSpPr>
        <p:spPr/>
        <p:txBody>
          <a:bodyPr/>
          <a:lstStyle/>
          <a:p>
            <a:fld id="{73B3533A-5A47-4634-AAE8-14A9CD6BA640}" type="datetime1">
              <a:rPr lang="zh-CN" altLang="en-US" smtClean="0"/>
              <a:t>2021/3/13</a:t>
            </a:fld>
            <a:endParaRPr lang="zh-CN" altLang="en-US"/>
          </a:p>
        </p:txBody>
      </p:sp>
      <p:sp>
        <p:nvSpPr>
          <p:cNvPr id="6" name="页脚占位符 5">
            <a:extLst>
              <a:ext uri="{FF2B5EF4-FFF2-40B4-BE49-F238E27FC236}">
                <a16:creationId xmlns:a16="http://schemas.microsoft.com/office/drawing/2014/main" id="{1D289211-2CF4-4CB8-9C25-DA2CEFB7A974}"/>
              </a:ext>
            </a:extLst>
          </p:cNvPr>
          <p:cNvSpPr>
            <a:spLocks noGrp="1"/>
          </p:cNvSpPr>
          <p:nvPr>
            <p:ph type="ftr" sz="quarter" idx="11"/>
          </p:nvPr>
        </p:nvSpPr>
        <p:spPr/>
        <p:txBody>
          <a:bodyPr/>
          <a:lstStyle/>
          <a:p>
            <a:r>
              <a:rPr lang="zh-CN" altLang="en-US"/>
              <a:t>北附广南实验学校 赵洪安</a:t>
            </a:r>
          </a:p>
        </p:txBody>
      </p:sp>
      <p:sp>
        <p:nvSpPr>
          <p:cNvPr id="7" name="灯片编号占位符 6">
            <a:extLst>
              <a:ext uri="{FF2B5EF4-FFF2-40B4-BE49-F238E27FC236}">
                <a16:creationId xmlns:a16="http://schemas.microsoft.com/office/drawing/2014/main" id="{AF932C47-0B8A-46C4-A16A-F5E704778580}"/>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651684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512761-701C-48E0-92AF-A88A48ADB9A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513DB75-C779-4FB9-AF8C-7782B1F6D2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0D3F1B4-7B3E-437D-B508-9640BCBFD05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DF9D5A7-CAE7-4C9A-A307-78C7AFCC6C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40EAAD5-B2AC-4247-AF52-F12A353883E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94EE33DF-C79B-4636-8C3B-51937405BA3E}"/>
              </a:ext>
            </a:extLst>
          </p:cNvPr>
          <p:cNvSpPr>
            <a:spLocks noGrp="1"/>
          </p:cNvSpPr>
          <p:nvPr>
            <p:ph type="dt" sz="half" idx="10"/>
          </p:nvPr>
        </p:nvSpPr>
        <p:spPr/>
        <p:txBody>
          <a:bodyPr/>
          <a:lstStyle/>
          <a:p>
            <a:fld id="{1D497B2B-36E0-42BF-BFFC-9A7CE0298A90}" type="datetime1">
              <a:rPr lang="zh-CN" altLang="en-US" smtClean="0"/>
              <a:t>2021/3/13</a:t>
            </a:fld>
            <a:endParaRPr lang="zh-CN" altLang="en-US"/>
          </a:p>
        </p:txBody>
      </p:sp>
      <p:sp>
        <p:nvSpPr>
          <p:cNvPr id="8" name="页脚占位符 7">
            <a:extLst>
              <a:ext uri="{FF2B5EF4-FFF2-40B4-BE49-F238E27FC236}">
                <a16:creationId xmlns:a16="http://schemas.microsoft.com/office/drawing/2014/main" id="{1178095A-837B-4523-9F19-16668D42F1DF}"/>
              </a:ext>
            </a:extLst>
          </p:cNvPr>
          <p:cNvSpPr>
            <a:spLocks noGrp="1"/>
          </p:cNvSpPr>
          <p:nvPr>
            <p:ph type="ftr" sz="quarter" idx="11"/>
          </p:nvPr>
        </p:nvSpPr>
        <p:spPr/>
        <p:txBody>
          <a:bodyPr/>
          <a:lstStyle/>
          <a:p>
            <a:r>
              <a:rPr lang="zh-CN" altLang="en-US"/>
              <a:t>北附广南实验学校 赵洪安</a:t>
            </a:r>
          </a:p>
        </p:txBody>
      </p:sp>
      <p:sp>
        <p:nvSpPr>
          <p:cNvPr id="9" name="灯片编号占位符 8">
            <a:extLst>
              <a:ext uri="{FF2B5EF4-FFF2-40B4-BE49-F238E27FC236}">
                <a16:creationId xmlns:a16="http://schemas.microsoft.com/office/drawing/2014/main" id="{A048A3D2-EB3B-475F-A211-F35897E7A220}"/>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1032902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F046A4-7E29-4F34-97FB-BA668F650C5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42C502F-C84C-4F2B-B11D-C8B37B23D399}"/>
              </a:ext>
            </a:extLst>
          </p:cNvPr>
          <p:cNvSpPr>
            <a:spLocks noGrp="1"/>
          </p:cNvSpPr>
          <p:nvPr>
            <p:ph type="dt" sz="half" idx="10"/>
          </p:nvPr>
        </p:nvSpPr>
        <p:spPr/>
        <p:txBody>
          <a:bodyPr/>
          <a:lstStyle/>
          <a:p>
            <a:fld id="{30131D5E-A465-4E61-AF20-3805A44AF636}" type="datetime1">
              <a:rPr lang="zh-CN" altLang="en-US" smtClean="0"/>
              <a:t>2021/3/13</a:t>
            </a:fld>
            <a:endParaRPr lang="zh-CN" altLang="en-US"/>
          </a:p>
        </p:txBody>
      </p:sp>
      <p:sp>
        <p:nvSpPr>
          <p:cNvPr id="4" name="页脚占位符 3">
            <a:extLst>
              <a:ext uri="{FF2B5EF4-FFF2-40B4-BE49-F238E27FC236}">
                <a16:creationId xmlns:a16="http://schemas.microsoft.com/office/drawing/2014/main" id="{EAD7EDE9-1A92-42C9-A041-05A6D57B45DB}"/>
              </a:ext>
            </a:extLst>
          </p:cNvPr>
          <p:cNvSpPr>
            <a:spLocks noGrp="1"/>
          </p:cNvSpPr>
          <p:nvPr>
            <p:ph type="ftr" sz="quarter" idx="11"/>
          </p:nvPr>
        </p:nvSpPr>
        <p:spPr/>
        <p:txBody>
          <a:bodyPr/>
          <a:lstStyle/>
          <a:p>
            <a:r>
              <a:rPr lang="zh-CN" altLang="en-US"/>
              <a:t>北附广南实验学校 赵洪安</a:t>
            </a:r>
          </a:p>
        </p:txBody>
      </p:sp>
      <p:sp>
        <p:nvSpPr>
          <p:cNvPr id="5" name="灯片编号占位符 4">
            <a:extLst>
              <a:ext uri="{FF2B5EF4-FFF2-40B4-BE49-F238E27FC236}">
                <a16:creationId xmlns:a16="http://schemas.microsoft.com/office/drawing/2014/main" id="{ED51BE13-562F-43CC-BCBF-B28EB6949ED9}"/>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3943735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6E0AF7F-C2FA-4D60-8B26-6CD01E02BBEB}"/>
              </a:ext>
            </a:extLst>
          </p:cNvPr>
          <p:cNvSpPr>
            <a:spLocks noGrp="1"/>
          </p:cNvSpPr>
          <p:nvPr>
            <p:ph type="dt" sz="half" idx="10"/>
          </p:nvPr>
        </p:nvSpPr>
        <p:spPr/>
        <p:txBody>
          <a:bodyPr/>
          <a:lstStyle/>
          <a:p>
            <a:fld id="{C62D5745-535A-4C7D-AA22-FF445C3E4F95}" type="datetime1">
              <a:rPr lang="zh-CN" altLang="en-US" smtClean="0"/>
              <a:t>2021/3/13</a:t>
            </a:fld>
            <a:endParaRPr lang="zh-CN" altLang="en-US"/>
          </a:p>
        </p:txBody>
      </p:sp>
      <p:sp>
        <p:nvSpPr>
          <p:cNvPr id="3" name="页脚占位符 2">
            <a:extLst>
              <a:ext uri="{FF2B5EF4-FFF2-40B4-BE49-F238E27FC236}">
                <a16:creationId xmlns:a16="http://schemas.microsoft.com/office/drawing/2014/main" id="{43968AE1-A581-4CC0-9583-EBDCFE94F133}"/>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B6C38B86-5C26-4E5D-BBEF-A67D06C4BA46}"/>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985386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006FA-C544-47E7-A3E2-58A50E932F4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776C304-6BC7-4534-B4D0-1F7CBBBCEA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C0C7D46-30CB-4529-9491-021E1C4A4F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B173010-A9C3-4777-99BE-884A7D7D2834}"/>
              </a:ext>
            </a:extLst>
          </p:cNvPr>
          <p:cNvSpPr>
            <a:spLocks noGrp="1"/>
          </p:cNvSpPr>
          <p:nvPr>
            <p:ph type="dt" sz="half" idx="10"/>
          </p:nvPr>
        </p:nvSpPr>
        <p:spPr/>
        <p:txBody>
          <a:bodyPr/>
          <a:lstStyle/>
          <a:p>
            <a:fld id="{C420E017-E428-48AE-8A89-FFC0F15E7F1C}" type="datetime1">
              <a:rPr lang="zh-CN" altLang="en-US" smtClean="0"/>
              <a:t>2021/3/13</a:t>
            </a:fld>
            <a:endParaRPr lang="zh-CN" altLang="en-US"/>
          </a:p>
        </p:txBody>
      </p:sp>
      <p:sp>
        <p:nvSpPr>
          <p:cNvPr id="6" name="页脚占位符 5">
            <a:extLst>
              <a:ext uri="{FF2B5EF4-FFF2-40B4-BE49-F238E27FC236}">
                <a16:creationId xmlns:a16="http://schemas.microsoft.com/office/drawing/2014/main" id="{07B82FAC-01B8-4593-94F5-D16ECD5F4EA9}"/>
              </a:ext>
            </a:extLst>
          </p:cNvPr>
          <p:cNvSpPr>
            <a:spLocks noGrp="1"/>
          </p:cNvSpPr>
          <p:nvPr>
            <p:ph type="ftr" sz="quarter" idx="11"/>
          </p:nvPr>
        </p:nvSpPr>
        <p:spPr/>
        <p:txBody>
          <a:bodyPr/>
          <a:lstStyle/>
          <a:p>
            <a:r>
              <a:rPr lang="zh-CN" altLang="en-US"/>
              <a:t>北附广南实验学校 赵洪安</a:t>
            </a:r>
          </a:p>
        </p:txBody>
      </p:sp>
      <p:sp>
        <p:nvSpPr>
          <p:cNvPr id="7" name="灯片编号占位符 6">
            <a:extLst>
              <a:ext uri="{FF2B5EF4-FFF2-40B4-BE49-F238E27FC236}">
                <a16:creationId xmlns:a16="http://schemas.microsoft.com/office/drawing/2014/main" id="{1C586448-086F-4BAE-B4F3-9A2D0D32D005}"/>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246016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FD78EC-2432-479C-8C41-22C1CEF4BC3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AD563E6-2D63-45CB-92E5-F2769C0264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4F0DFF5-0AD0-4764-86A6-E212584648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2B2F6C0-98FB-4A13-878E-F6401ABDC765}"/>
              </a:ext>
            </a:extLst>
          </p:cNvPr>
          <p:cNvSpPr>
            <a:spLocks noGrp="1"/>
          </p:cNvSpPr>
          <p:nvPr>
            <p:ph type="dt" sz="half" idx="10"/>
          </p:nvPr>
        </p:nvSpPr>
        <p:spPr/>
        <p:txBody>
          <a:bodyPr/>
          <a:lstStyle/>
          <a:p>
            <a:fld id="{354A533A-0485-48A8-9973-73C9BC6F4F6F}" type="datetime1">
              <a:rPr lang="zh-CN" altLang="en-US" smtClean="0"/>
              <a:t>2021/3/13</a:t>
            </a:fld>
            <a:endParaRPr lang="zh-CN" altLang="en-US"/>
          </a:p>
        </p:txBody>
      </p:sp>
      <p:sp>
        <p:nvSpPr>
          <p:cNvPr id="6" name="页脚占位符 5">
            <a:extLst>
              <a:ext uri="{FF2B5EF4-FFF2-40B4-BE49-F238E27FC236}">
                <a16:creationId xmlns:a16="http://schemas.microsoft.com/office/drawing/2014/main" id="{6D2F9AC2-6470-4EE9-8080-C8D90462C200}"/>
              </a:ext>
            </a:extLst>
          </p:cNvPr>
          <p:cNvSpPr>
            <a:spLocks noGrp="1"/>
          </p:cNvSpPr>
          <p:nvPr>
            <p:ph type="ftr" sz="quarter" idx="11"/>
          </p:nvPr>
        </p:nvSpPr>
        <p:spPr/>
        <p:txBody>
          <a:bodyPr/>
          <a:lstStyle/>
          <a:p>
            <a:r>
              <a:rPr lang="zh-CN" altLang="en-US"/>
              <a:t>北附广南实验学校 赵洪安</a:t>
            </a:r>
          </a:p>
        </p:txBody>
      </p:sp>
      <p:sp>
        <p:nvSpPr>
          <p:cNvPr id="7" name="灯片编号占位符 6">
            <a:extLst>
              <a:ext uri="{FF2B5EF4-FFF2-40B4-BE49-F238E27FC236}">
                <a16:creationId xmlns:a16="http://schemas.microsoft.com/office/drawing/2014/main" id="{015E3C0E-8462-4EFC-8090-2E57085D513B}"/>
              </a:ext>
            </a:extLst>
          </p:cNvPr>
          <p:cNvSpPr>
            <a:spLocks noGrp="1"/>
          </p:cNvSpPr>
          <p:nvPr>
            <p:ph type="sldNum" sz="quarter" idx="12"/>
          </p:nvPr>
        </p:nvSpPr>
        <p:spPr/>
        <p:txBody>
          <a:body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2250687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173E58C-A952-4A2B-8400-3807C261EB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6B025CB-5A15-4083-B2B0-197F76F535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AE17249-94D8-4ED2-80F4-143FB1185E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A7856-73DD-4BE9-A247-5D2D27A950CF}" type="datetime1">
              <a:rPr lang="zh-CN" altLang="en-US" smtClean="0"/>
              <a:t>2021/3/13</a:t>
            </a:fld>
            <a:endParaRPr lang="zh-CN" altLang="en-US"/>
          </a:p>
        </p:txBody>
      </p:sp>
      <p:sp>
        <p:nvSpPr>
          <p:cNvPr id="5" name="页脚占位符 4">
            <a:extLst>
              <a:ext uri="{FF2B5EF4-FFF2-40B4-BE49-F238E27FC236}">
                <a16:creationId xmlns:a16="http://schemas.microsoft.com/office/drawing/2014/main" id="{FFF1139F-247C-41FF-A0EF-1D899FD522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a:t>北附广南实验学校 赵洪安</a:t>
            </a:r>
          </a:p>
        </p:txBody>
      </p:sp>
      <p:sp>
        <p:nvSpPr>
          <p:cNvPr id="6" name="灯片编号占位符 5">
            <a:extLst>
              <a:ext uri="{FF2B5EF4-FFF2-40B4-BE49-F238E27FC236}">
                <a16:creationId xmlns:a16="http://schemas.microsoft.com/office/drawing/2014/main" id="{6648D36F-8AAB-4E85-B98F-0F0FDD1B22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62DECF-E635-42AE-B64D-6828C25340DF}" type="slidenum">
              <a:rPr lang="zh-CN" altLang="en-US" smtClean="0"/>
              <a:t>‹#›</a:t>
            </a:fld>
            <a:endParaRPr lang="zh-CN" altLang="en-US"/>
          </a:p>
        </p:txBody>
      </p:sp>
    </p:spTree>
    <p:extLst>
      <p:ext uri="{BB962C8B-B14F-4D97-AF65-F5344CB8AC3E}">
        <p14:creationId xmlns:p14="http://schemas.microsoft.com/office/powerpoint/2010/main" val="1237650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日期占位符 9"/>
          <p:cNvSpPr>
            <a:spLocks noGrp="1"/>
          </p:cNvSpPr>
          <p:nvPr>
            <p:ph type="dt" sz="half" idx="10"/>
          </p:nvPr>
        </p:nvSpPr>
        <p:spPr/>
        <p:txBody>
          <a:bodyPr/>
          <a:lstStyle/>
          <a:p>
            <a:fld id="{A62E9217-6B12-4357-93A8-5E6941D21144}" type="datetime1">
              <a:rPr lang="zh-CN" altLang="en-US" smtClean="0"/>
              <a:t>2021/3/13</a:t>
            </a:fld>
            <a:endParaRPr lang="zh-CN" altLang="en-US"/>
          </a:p>
        </p:txBody>
      </p:sp>
      <p:sp>
        <p:nvSpPr>
          <p:cNvPr id="11" name="灯片编号占位符 10"/>
          <p:cNvSpPr>
            <a:spLocks noGrp="1"/>
          </p:cNvSpPr>
          <p:nvPr>
            <p:ph type="sldNum" sz="quarter" idx="12"/>
          </p:nvPr>
        </p:nvSpPr>
        <p:spPr/>
        <p:txBody>
          <a:bodyPr/>
          <a:lstStyle/>
          <a:p>
            <a:fld id="{FB8399C9-9379-46E7-B893-007FE294695B}" type="slidenum">
              <a:rPr lang="zh-CN" altLang="en-US" smtClean="0"/>
              <a:t>1</a:t>
            </a:fld>
            <a:endParaRPr lang="zh-CN" altLang="en-US"/>
          </a:p>
        </p:txBody>
      </p:sp>
      <p:sp>
        <p:nvSpPr>
          <p:cNvPr id="12" name="页脚占位符 11"/>
          <p:cNvSpPr>
            <a:spLocks noGrp="1"/>
          </p:cNvSpPr>
          <p:nvPr>
            <p:ph type="ftr" sz="quarter" idx="11"/>
          </p:nvPr>
        </p:nvSpPr>
        <p:spPr/>
        <p:txBody>
          <a:bodyPr/>
          <a:lstStyle/>
          <a:p>
            <a:r>
              <a:rPr lang="zh-CN" altLang="en-US"/>
              <a:t>北附广南实验学校 赵洪安</a:t>
            </a:r>
          </a:p>
        </p:txBody>
      </p:sp>
      <p:sp>
        <p:nvSpPr>
          <p:cNvPr id="8" name="WordArt 2"/>
          <p:cNvSpPr>
            <a:spLocks noChangeArrowheads="1" noChangeShapeType="1" noTextEdit="1"/>
          </p:cNvSpPr>
          <p:nvPr/>
        </p:nvSpPr>
        <p:spPr bwMode="auto">
          <a:xfrm>
            <a:off x="2855640" y="836713"/>
            <a:ext cx="6120680" cy="2880320"/>
          </a:xfrm>
          <a:prstGeom prst="rect">
            <a:avLst/>
          </a:prstGeom>
        </p:spPr>
        <p:txBody>
          <a:bodyPr wrap="none" fromWordArt="1">
            <a:prstTxWarp prst="textPlain">
              <a:avLst>
                <a:gd name="adj" fmla="val 50000"/>
              </a:avLst>
            </a:prstTxWarp>
          </a:bodyPr>
          <a:lstStyle/>
          <a:p>
            <a:pPr algn="ctr"/>
            <a:r>
              <a:rPr lang="zh-CN" altLang="en-US" sz="6600" b="1" kern="10" dirty="0">
                <a:ln w="38100">
                  <a:solidFill>
                    <a:schemeClr val="tx1"/>
                  </a:solidFill>
                  <a:round/>
                </a:ln>
                <a:solidFill>
                  <a:srgbClr val="FF0000"/>
                </a:solidFill>
                <a:latin typeface="楷体" panose="02010609060101010101" pitchFamily="49" charset="-122"/>
                <a:ea typeface="楷体" panose="02010609060101010101" pitchFamily="49" charset="-122"/>
              </a:rPr>
              <a:t>烛之武退秦师</a:t>
            </a:r>
            <a:endParaRPr lang="en-US" altLang="zh-CN" sz="6600" b="1" kern="10" dirty="0">
              <a:ln w="38100">
                <a:solidFill>
                  <a:schemeClr val="tx1"/>
                </a:solidFill>
                <a:round/>
              </a:ln>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3359697" y="4077072"/>
            <a:ext cx="4906417" cy="1107996"/>
          </a:xfrm>
          <a:prstGeom prst="rect">
            <a:avLst/>
          </a:prstGeom>
        </p:spPr>
        <p:txBody>
          <a:bodyPr wrap="square">
            <a:spAutoFit/>
          </a:bodyPr>
          <a:lstStyle/>
          <a:p>
            <a:pPr lvl="0" algn="ctr"/>
            <a:r>
              <a:rPr lang="en-US" altLang="zh-CN" sz="6600" b="1" kern="10" dirty="0">
                <a:ln w="38100">
                  <a:solidFill>
                    <a:prstClr val="black"/>
                  </a:solidFill>
                  <a:round/>
                </a:ln>
                <a:solidFill>
                  <a:srgbClr val="FF0000"/>
                </a:solidFill>
                <a:latin typeface="楷体" panose="02010609060101010101" pitchFamily="49" charset="-122"/>
                <a:ea typeface="楷体" panose="02010609060101010101" pitchFamily="49" charset="-122"/>
              </a:rPr>
              <a:t>——《</a:t>
            </a:r>
            <a:r>
              <a:rPr lang="zh-CN" altLang="en-US" sz="6600" b="1" kern="10" dirty="0">
                <a:ln w="38100">
                  <a:solidFill>
                    <a:prstClr val="black"/>
                  </a:solidFill>
                  <a:round/>
                </a:ln>
                <a:solidFill>
                  <a:srgbClr val="FF0000"/>
                </a:solidFill>
                <a:latin typeface="楷体" panose="02010609060101010101" pitchFamily="49" charset="-122"/>
                <a:ea typeface="楷体" panose="02010609060101010101" pitchFamily="49" charset="-122"/>
              </a:rPr>
              <a:t>左传</a:t>
            </a:r>
            <a:r>
              <a:rPr lang="en-US" altLang="zh-CN" sz="6600" b="1" kern="10" dirty="0">
                <a:ln w="38100">
                  <a:solidFill>
                    <a:prstClr val="black"/>
                  </a:solidFill>
                  <a:round/>
                </a:ln>
                <a:solidFill>
                  <a:srgbClr val="FF0000"/>
                </a:solidFill>
                <a:latin typeface="楷体" panose="02010609060101010101" pitchFamily="49" charset="-122"/>
                <a:ea typeface="楷体" panose="02010609060101010101" pitchFamily="49" charset="-122"/>
              </a:rPr>
              <a:t>》</a:t>
            </a:r>
            <a:endParaRPr lang="zh-CN" altLang="en-US" sz="6600" b="1" kern="10" dirty="0">
              <a:ln w="38100">
                <a:solidFill>
                  <a:prstClr val="black"/>
                </a:solidFill>
                <a:round/>
              </a:ln>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ppt_w/2"/>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ppt_w</p:attrName>
                                        </p:attrNameLst>
                                      </p:cBhvr>
                                      <p:tavLst>
                                        <p:tav tm="0">
                                          <p:val>
                                            <p:fltVal val="0"/>
                                          </p:val>
                                        </p:tav>
                                        <p:tav tm="100000">
                                          <p:val>
                                            <p:strVal val="#ppt_w"/>
                                          </p:val>
                                        </p:tav>
                                      </p:tavLst>
                                    </p:anim>
                                    <p:anim calcmode="lin" valueType="num">
                                      <p:cBhvr>
                                        <p:cTn id="10"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4"/>
          <p:cNvSpPr>
            <a:spLocks noChangeArrowheads="1"/>
          </p:cNvSpPr>
          <p:nvPr/>
        </p:nvSpPr>
        <p:spPr bwMode="auto">
          <a:xfrm>
            <a:off x="2514600" y="304801"/>
            <a:ext cx="7467600" cy="6418263"/>
          </a:xfrm>
          <a:prstGeom prst="rect">
            <a:avLst/>
          </a:prstGeom>
          <a:noFill/>
          <a:ln w="9525">
            <a:noFill/>
            <a:miter lim="800000"/>
          </a:ln>
        </p:spPr>
        <p:txBody>
          <a:bodyPr>
            <a:spAutoFit/>
          </a:bodyPr>
          <a:lstStyle/>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周书</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（唐令狐德棻等）</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隋书</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（唐魏征）</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南史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（唐李延寿）</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北史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（唐李延寿）</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唐书（旧唐书）</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（五代后晋刘昫）</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新唐书</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（宋欧阳修、宋祁）</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五代史（旧五代史）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（宋薛居正等）</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新五代史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（宋欧阳修）</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宋史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（元脱脱等）</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辽史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（元脱脱等）</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金史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（元脱脱等）</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元史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（明宋濂）</a:t>
            </a:r>
          </a:p>
          <a:p>
            <a:pPr algn="l">
              <a:lnSpc>
                <a:spcPct val="114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明史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（清张廷玉等）</a:t>
            </a:r>
          </a:p>
        </p:txBody>
      </p:sp>
      <p:sp>
        <p:nvSpPr>
          <p:cNvPr id="4" name="日期占位符 3"/>
          <p:cNvSpPr>
            <a:spLocks noGrp="1"/>
          </p:cNvSpPr>
          <p:nvPr>
            <p:ph type="dt" sz="half" idx="10"/>
          </p:nvPr>
        </p:nvSpPr>
        <p:spPr/>
        <p:txBody>
          <a:bodyPr/>
          <a:lstStyle/>
          <a:p>
            <a:fld id="{350B87FB-5EF6-43D7-A7FC-0BA9C1A6E5FE}"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10</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775520" y="407925"/>
            <a:ext cx="8663880" cy="5755422"/>
          </a:xfrm>
          <a:prstGeom prst="rect">
            <a:avLst/>
          </a:prstGeom>
          <a:noFill/>
          <a:ln w="9525">
            <a:solidFill>
              <a:schemeClr val="bg1"/>
            </a:solidFill>
            <a:miter lim="800000"/>
          </a:ln>
          <a:effectLst/>
        </p:spPr>
        <p:txBody>
          <a:bodyPr wrap="square">
            <a:spAutoFit/>
          </a:bodyPr>
          <a:lstStyle/>
          <a:p>
            <a:pPr algn="ctr" eaLnBrk="0" hangingPunct="0"/>
            <a:r>
              <a:rPr kumimoji="1" lang="zh-CN" altLang="en-US" sz="4400" b="1" dirty="0">
                <a:solidFill>
                  <a:srgbClr val="FF0000"/>
                </a:solidFill>
                <a:latin typeface="楷体" panose="02010609060101010101" pitchFamily="49" charset="-122"/>
                <a:ea typeface="楷体" panose="02010609060101010101" pitchFamily="49" charset="-122"/>
              </a:rPr>
              <a:t>积累语文小知识</a:t>
            </a:r>
          </a:p>
          <a:p>
            <a:pPr eaLnBrk="0" hangingPunct="0"/>
            <a:r>
              <a:rPr kumimoji="1" lang="zh-CN" altLang="en-US" sz="3600" b="1" dirty="0">
                <a:solidFill>
                  <a:srgbClr val="FF0066"/>
                </a:solidFill>
                <a:latin typeface="楷体" panose="02010609060101010101" pitchFamily="49" charset="-122"/>
                <a:ea typeface="楷体" panose="02010609060101010101" pitchFamily="49" charset="-122"/>
              </a:rPr>
              <a:t>第一部编年体史书</a:t>
            </a:r>
            <a:r>
              <a:rPr kumimoji="1" lang="en-US" altLang="zh-CN" sz="3600" b="1" dirty="0">
                <a:solidFill>
                  <a:srgbClr val="FF0066"/>
                </a:solidFill>
                <a:latin typeface="楷体" panose="02010609060101010101" pitchFamily="49" charset="-122"/>
                <a:ea typeface="楷体" panose="02010609060101010101" pitchFamily="49" charset="-122"/>
              </a:rPr>
              <a:t>——</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zh-CN" altLang="en-US" sz="3600" b="1" dirty="0">
                <a:solidFill>
                  <a:srgbClr val="0000CC"/>
                </a:solidFill>
                <a:latin typeface="楷体" panose="02010609060101010101" pitchFamily="49" charset="-122"/>
                <a:ea typeface="楷体" panose="02010609060101010101" pitchFamily="49" charset="-122"/>
              </a:rPr>
              <a:t>春秋</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en-US" altLang="zh-CN" sz="3600" b="1" dirty="0">
                <a:solidFill>
                  <a:srgbClr val="FF0066"/>
                </a:solidFill>
                <a:latin typeface="楷体" panose="02010609060101010101" pitchFamily="49" charset="-122"/>
                <a:ea typeface="楷体" panose="02010609060101010101" pitchFamily="49" charset="-122"/>
              </a:rPr>
              <a:t>      </a:t>
            </a:r>
          </a:p>
          <a:p>
            <a:pPr eaLnBrk="0" hangingPunct="0"/>
            <a:r>
              <a:rPr kumimoji="1" lang="zh-CN" altLang="en-US" sz="3600" b="1" dirty="0">
                <a:solidFill>
                  <a:srgbClr val="FF0066"/>
                </a:solidFill>
                <a:latin typeface="楷体" panose="02010609060101010101" pitchFamily="49" charset="-122"/>
                <a:ea typeface="楷体" panose="02010609060101010101" pitchFamily="49" charset="-122"/>
              </a:rPr>
              <a:t>最大的编年体史书</a:t>
            </a:r>
            <a:r>
              <a:rPr kumimoji="1" lang="en-US" altLang="zh-CN" sz="3600" b="1" dirty="0">
                <a:solidFill>
                  <a:srgbClr val="FF0066"/>
                </a:solidFill>
                <a:latin typeface="楷体" panose="02010609060101010101" pitchFamily="49" charset="-122"/>
                <a:ea typeface="楷体" panose="02010609060101010101" pitchFamily="49" charset="-122"/>
              </a:rPr>
              <a:t>——</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zh-CN" altLang="en-US" sz="3600" b="1" dirty="0">
                <a:solidFill>
                  <a:srgbClr val="0000CC"/>
                </a:solidFill>
                <a:latin typeface="楷体" panose="02010609060101010101" pitchFamily="49" charset="-122"/>
                <a:ea typeface="楷体" panose="02010609060101010101" pitchFamily="49" charset="-122"/>
              </a:rPr>
              <a:t>资治通鉴</a:t>
            </a:r>
            <a:r>
              <a:rPr kumimoji="1" lang="en-US" altLang="zh-CN" sz="3600" b="1" dirty="0">
                <a:solidFill>
                  <a:srgbClr val="0000CC"/>
                </a:solidFill>
                <a:latin typeface="楷体" panose="02010609060101010101" pitchFamily="49" charset="-122"/>
                <a:ea typeface="楷体" panose="02010609060101010101" pitchFamily="49" charset="-122"/>
              </a:rPr>
              <a:t>》</a:t>
            </a:r>
          </a:p>
          <a:p>
            <a:pPr eaLnBrk="0" hangingPunct="0"/>
            <a:r>
              <a:rPr kumimoji="1" lang="zh-CN" altLang="en-US" sz="3600" b="1" dirty="0">
                <a:solidFill>
                  <a:srgbClr val="FF0066"/>
                </a:solidFill>
                <a:latin typeface="楷体" panose="02010609060101010101" pitchFamily="49" charset="-122"/>
                <a:ea typeface="楷体" panose="02010609060101010101" pitchFamily="49" charset="-122"/>
              </a:rPr>
              <a:t>第一部纪传体通史</a:t>
            </a:r>
            <a:r>
              <a:rPr kumimoji="1" lang="en-US" altLang="zh-CN" sz="3600" b="1" dirty="0">
                <a:solidFill>
                  <a:srgbClr val="FF0066"/>
                </a:solidFill>
                <a:latin typeface="楷体" panose="02010609060101010101" pitchFamily="49" charset="-122"/>
                <a:ea typeface="楷体" panose="02010609060101010101" pitchFamily="49" charset="-122"/>
              </a:rPr>
              <a:t>——</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zh-CN" altLang="en-US" sz="3600" b="1" dirty="0">
                <a:solidFill>
                  <a:srgbClr val="0000CC"/>
                </a:solidFill>
                <a:latin typeface="楷体" panose="02010609060101010101" pitchFamily="49" charset="-122"/>
                <a:ea typeface="楷体" panose="02010609060101010101" pitchFamily="49" charset="-122"/>
              </a:rPr>
              <a:t>史记</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en-US" altLang="zh-CN" sz="3600" b="1" dirty="0">
                <a:solidFill>
                  <a:srgbClr val="FF0066"/>
                </a:solidFill>
                <a:latin typeface="楷体" panose="02010609060101010101" pitchFamily="49" charset="-122"/>
                <a:ea typeface="楷体" panose="02010609060101010101" pitchFamily="49" charset="-122"/>
              </a:rPr>
              <a:t> </a:t>
            </a:r>
            <a:endParaRPr kumimoji="1" lang="en-US" altLang="zh-CN" sz="3600" b="1" dirty="0">
              <a:latin typeface="楷体" panose="02010609060101010101" pitchFamily="49" charset="-122"/>
              <a:ea typeface="楷体" panose="02010609060101010101" pitchFamily="49" charset="-122"/>
            </a:endParaRPr>
          </a:p>
          <a:p>
            <a:pPr eaLnBrk="0" hangingPunct="0"/>
            <a:r>
              <a:rPr kumimoji="1" lang="zh-CN" altLang="en-US" sz="3600" b="1" dirty="0">
                <a:solidFill>
                  <a:srgbClr val="FF0066"/>
                </a:solidFill>
                <a:latin typeface="楷体" panose="02010609060101010101" pitchFamily="49" charset="-122"/>
                <a:ea typeface="楷体" panose="02010609060101010101" pitchFamily="49" charset="-122"/>
              </a:rPr>
              <a:t>第一部纪传体断代史</a:t>
            </a:r>
            <a:r>
              <a:rPr kumimoji="1" lang="en-US" altLang="zh-CN" sz="3600" b="1" dirty="0">
                <a:solidFill>
                  <a:srgbClr val="FF0066"/>
                </a:solidFill>
                <a:latin typeface="楷体" panose="02010609060101010101" pitchFamily="49" charset="-122"/>
                <a:ea typeface="楷体" panose="02010609060101010101" pitchFamily="49" charset="-122"/>
              </a:rPr>
              <a:t>——</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zh-CN" altLang="en-US" sz="3600" b="1" dirty="0">
                <a:solidFill>
                  <a:srgbClr val="0000CC"/>
                </a:solidFill>
                <a:latin typeface="楷体" panose="02010609060101010101" pitchFamily="49" charset="-122"/>
                <a:ea typeface="楷体" panose="02010609060101010101" pitchFamily="49" charset="-122"/>
              </a:rPr>
              <a:t>汉书</a:t>
            </a:r>
            <a:r>
              <a:rPr kumimoji="1" lang="en-US" altLang="zh-CN" sz="3600" b="1" dirty="0">
                <a:solidFill>
                  <a:srgbClr val="0000CC"/>
                </a:solidFill>
                <a:latin typeface="楷体" panose="02010609060101010101" pitchFamily="49" charset="-122"/>
                <a:ea typeface="楷体" panose="02010609060101010101" pitchFamily="49" charset="-122"/>
              </a:rPr>
              <a:t>》 </a:t>
            </a:r>
          </a:p>
          <a:p>
            <a:pPr eaLnBrk="0" hangingPunct="0"/>
            <a:r>
              <a:rPr kumimoji="1" lang="zh-CN" altLang="en-US" sz="3600" b="1" dirty="0">
                <a:solidFill>
                  <a:srgbClr val="FF0066"/>
                </a:solidFill>
                <a:latin typeface="楷体" panose="02010609060101010101" pitchFamily="49" charset="-122"/>
                <a:ea typeface="楷体" panose="02010609060101010101" pitchFamily="49" charset="-122"/>
              </a:rPr>
              <a:t>第一部诗歌总集</a:t>
            </a:r>
            <a:r>
              <a:rPr kumimoji="1" lang="en-US" altLang="zh-CN" sz="3600" b="1" dirty="0">
                <a:solidFill>
                  <a:srgbClr val="FF0066"/>
                </a:solidFill>
                <a:latin typeface="楷体" panose="02010609060101010101" pitchFamily="49" charset="-122"/>
                <a:ea typeface="楷体" panose="02010609060101010101" pitchFamily="49" charset="-122"/>
              </a:rPr>
              <a:t>——</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zh-CN" altLang="en-US" sz="3600" b="1" dirty="0">
                <a:solidFill>
                  <a:srgbClr val="0000CC"/>
                </a:solidFill>
                <a:latin typeface="楷体" panose="02010609060101010101" pitchFamily="49" charset="-122"/>
                <a:ea typeface="楷体" panose="02010609060101010101" pitchFamily="49" charset="-122"/>
              </a:rPr>
              <a:t>诗经</a:t>
            </a:r>
            <a:r>
              <a:rPr kumimoji="1" lang="en-US" altLang="zh-CN" sz="3600" b="1" dirty="0">
                <a:solidFill>
                  <a:srgbClr val="0000CC"/>
                </a:solidFill>
                <a:latin typeface="楷体" panose="02010609060101010101" pitchFamily="49" charset="-122"/>
                <a:ea typeface="楷体" panose="02010609060101010101" pitchFamily="49" charset="-122"/>
              </a:rPr>
              <a:t>》</a:t>
            </a:r>
          </a:p>
          <a:p>
            <a:pPr eaLnBrk="0" hangingPunct="0"/>
            <a:r>
              <a:rPr kumimoji="1" lang="zh-CN" altLang="en-US" sz="3600" b="1" dirty="0">
                <a:solidFill>
                  <a:srgbClr val="FF0066"/>
                </a:solidFill>
                <a:latin typeface="楷体" panose="02010609060101010101" pitchFamily="49" charset="-122"/>
                <a:ea typeface="楷体" panose="02010609060101010101" pitchFamily="49" charset="-122"/>
              </a:rPr>
              <a:t>第一部词典</a:t>
            </a:r>
            <a:r>
              <a:rPr kumimoji="1" lang="en-US" altLang="zh-CN" sz="3600" b="1" dirty="0">
                <a:solidFill>
                  <a:srgbClr val="FF0066"/>
                </a:solidFill>
                <a:latin typeface="楷体" panose="02010609060101010101" pitchFamily="49" charset="-122"/>
                <a:ea typeface="楷体" panose="02010609060101010101" pitchFamily="49" charset="-122"/>
              </a:rPr>
              <a:t>——</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zh-CN" altLang="en-US" sz="3600" b="1" dirty="0">
                <a:solidFill>
                  <a:srgbClr val="0000CC"/>
                </a:solidFill>
                <a:latin typeface="楷体" panose="02010609060101010101" pitchFamily="49" charset="-122"/>
                <a:ea typeface="楷体" panose="02010609060101010101" pitchFamily="49" charset="-122"/>
              </a:rPr>
              <a:t>尔雅</a:t>
            </a:r>
            <a:r>
              <a:rPr kumimoji="1" lang="en-US" altLang="zh-CN" sz="3600" b="1" dirty="0">
                <a:solidFill>
                  <a:srgbClr val="0000CC"/>
                </a:solidFill>
                <a:latin typeface="楷体" panose="02010609060101010101" pitchFamily="49" charset="-122"/>
                <a:ea typeface="楷体" panose="02010609060101010101" pitchFamily="49" charset="-122"/>
              </a:rPr>
              <a:t>》</a:t>
            </a:r>
          </a:p>
          <a:p>
            <a:pPr eaLnBrk="0" hangingPunct="0"/>
            <a:r>
              <a:rPr kumimoji="1" lang="zh-CN" altLang="en-US" sz="3600" b="1" dirty="0">
                <a:solidFill>
                  <a:srgbClr val="FF0066"/>
                </a:solidFill>
                <a:latin typeface="楷体" panose="02010609060101010101" pitchFamily="49" charset="-122"/>
                <a:ea typeface="楷体" panose="02010609060101010101" pitchFamily="49" charset="-122"/>
              </a:rPr>
              <a:t>第一部字典</a:t>
            </a:r>
            <a:r>
              <a:rPr kumimoji="1" lang="en-US" altLang="zh-CN" sz="3600" b="1" dirty="0">
                <a:solidFill>
                  <a:srgbClr val="FF0066"/>
                </a:solidFill>
                <a:latin typeface="楷体" panose="02010609060101010101" pitchFamily="49" charset="-122"/>
                <a:ea typeface="楷体" panose="02010609060101010101" pitchFamily="49" charset="-122"/>
              </a:rPr>
              <a:t>——</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说文解字</a:t>
            </a:r>
            <a:r>
              <a:rPr kumimoji="1" lang="en-US" altLang="zh-CN" sz="3600" b="1" dirty="0">
                <a:solidFill>
                  <a:srgbClr val="0000FF"/>
                </a:solidFill>
                <a:latin typeface="楷体" panose="02010609060101010101" pitchFamily="49" charset="-122"/>
                <a:ea typeface="楷体" panose="02010609060101010101" pitchFamily="49" charset="-122"/>
              </a:rPr>
              <a:t>》</a:t>
            </a:r>
          </a:p>
          <a:p>
            <a:pPr eaLnBrk="0" hangingPunct="0"/>
            <a:r>
              <a:rPr kumimoji="1" lang="zh-CN" altLang="en-US" sz="3600" b="1" dirty="0">
                <a:solidFill>
                  <a:srgbClr val="FF0066"/>
                </a:solidFill>
                <a:latin typeface="楷体" panose="02010609060101010101" pitchFamily="49" charset="-122"/>
                <a:ea typeface="楷体" panose="02010609060101010101" pitchFamily="49" charset="-122"/>
              </a:rPr>
              <a:t>第一部神话集</a:t>
            </a:r>
            <a:r>
              <a:rPr kumimoji="1" lang="en-US" altLang="zh-CN" sz="3600" b="1" dirty="0">
                <a:solidFill>
                  <a:srgbClr val="FF0066"/>
                </a:solidFill>
                <a:latin typeface="楷体" panose="02010609060101010101" pitchFamily="49" charset="-122"/>
                <a:ea typeface="楷体" panose="02010609060101010101" pitchFamily="49" charset="-122"/>
              </a:rPr>
              <a:t>——</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zh-CN" altLang="en-US" sz="3600" b="1" dirty="0">
                <a:solidFill>
                  <a:srgbClr val="0000CC"/>
                </a:solidFill>
                <a:latin typeface="楷体" panose="02010609060101010101" pitchFamily="49" charset="-122"/>
                <a:ea typeface="楷体" panose="02010609060101010101" pitchFamily="49" charset="-122"/>
              </a:rPr>
              <a:t>山海经</a:t>
            </a:r>
            <a:r>
              <a:rPr kumimoji="1" lang="en-US" altLang="zh-CN" sz="3600" b="1" dirty="0">
                <a:solidFill>
                  <a:srgbClr val="0000CC"/>
                </a:solidFill>
                <a:latin typeface="楷体" panose="02010609060101010101" pitchFamily="49" charset="-122"/>
                <a:ea typeface="楷体" panose="02010609060101010101" pitchFamily="49" charset="-122"/>
              </a:rPr>
              <a:t>》</a:t>
            </a:r>
          </a:p>
          <a:p>
            <a:pPr eaLnBrk="0" hangingPunct="0"/>
            <a:r>
              <a:rPr kumimoji="1" lang="zh-CN" altLang="en-US" sz="3600" b="1" dirty="0">
                <a:solidFill>
                  <a:srgbClr val="FF0066"/>
                </a:solidFill>
                <a:latin typeface="楷体" panose="02010609060101010101" pitchFamily="49" charset="-122"/>
                <a:ea typeface="楷体" panose="02010609060101010101" pitchFamily="49" charset="-122"/>
              </a:rPr>
              <a:t>第一部语录体著作</a:t>
            </a:r>
            <a:r>
              <a:rPr kumimoji="1" lang="en-US" altLang="zh-CN" sz="3600" b="1" dirty="0">
                <a:solidFill>
                  <a:srgbClr val="FF0066"/>
                </a:solidFill>
                <a:latin typeface="楷体" panose="02010609060101010101" pitchFamily="49" charset="-122"/>
                <a:ea typeface="楷体" panose="02010609060101010101" pitchFamily="49" charset="-122"/>
              </a:rPr>
              <a:t>——</a:t>
            </a:r>
            <a:r>
              <a:rPr kumimoji="1" lang="en-US" altLang="zh-CN" sz="3600" b="1" dirty="0">
                <a:solidFill>
                  <a:srgbClr val="0000CC"/>
                </a:solidFill>
                <a:latin typeface="楷体" panose="02010609060101010101" pitchFamily="49" charset="-122"/>
                <a:ea typeface="楷体" panose="02010609060101010101" pitchFamily="49" charset="-122"/>
              </a:rPr>
              <a:t>《</a:t>
            </a:r>
            <a:r>
              <a:rPr kumimoji="1" lang="zh-CN" altLang="en-US" sz="3600" b="1" dirty="0">
                <a:solidFill>
                  <a:srgbClr val="0000CC"/>
                </a:solidFill>
                <a:latin typeface="楷体" panose="02010609060101010101" pitchFamily="49" charset="-122"/>
                <a:ea typeface="楷体" panose="02010609060101010101" pitchFamily="49" charset="-122"/>
              </a:rPr>
              <a:t>论语</a:t>
            </a:r>
            <a:r>
              <a:rPr kumimoji="1" lang="en-US" altLang="zh-CN" sz="3600" b="1" dirty="0">
                <a:solidFill>
                  <a:srgbClr val="0000CC"/>
                </a:solidFill>
                <a:latin typeface="楷体" panose="02010609060101010101" pitchFamily="49" charset="-122"/>
                <a:ea typeface="楷体" panose="02010609060101010101" pitchFamily="49" charset="-122"/>
              </a:rPr>
              <a:t>》</a:t>
            </a:r>
          </a:p>
        </p:txBody>
      </p:sp>
      <p:sp>
        <p:nvSpPr>
          <p:cNvPr id="5" name="日期占位符 4"/>
          <p:cNvSpPr>
            <a:spLocks noGrp="1"/>
          </p:cNvSpPr>
          <p:nvPr>
            <p:ph type="dt" sz="half" idx="10"/>
          </p:nvPr>
        </p:nvSpPr>
        <p:spPr/>
        <p:txBody>
          <a:bodyPr/>
          <a:lstStyle/>
          <a:p>
            <a:fld id="{846172B0-2FE0-4465-A514-2BFF74600EBB}"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11</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Tree>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152400" y="136525"/>
            <a:ext cx="3429000" cy="762000"/>
          </a:xfrm>
          <a:noFill/>
          <a:ln>
            <a:solidFill>
              <a:srgbClr val="C00000"/>
            </a:solidFill>
          </a:ln>
        </p:spPr>
        <p:txBody>
          <a:bodyPr/>
          <a:lstStyle/>
          <a:p>
            <a:pPr algn="l" eaLnBrk="1" hangingPunct="1"/>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左传</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介绍</a:t>
            </a:r>
          </a:p>
        </p:txBody>
      </p:sp>
      <p:pic>
        <p:nvPicPr>
          <p:cNvPr id="5123" name="Picture 4" descr="KK00441209"/>
          <p:cNvPicPr>
            <a:picLocks noChangeAspect="1" noChangeArrowheads="1"/>
          </p:cNvPicPr>
          <p:nvPr/>
        </p:nvPicPr>
        <p:blipFill>
          <a:blip r:embed="rId2" cstate="print"/>
          <a:srcRect/>
          <a:stretch>
            <a:fillRect/>
          </a:stretch>
        </p:blipFill>
        <p:spPr bwMode="auto">
          <a:xfrm>
            <a:off x="1905000" y="1066800"/>
            <a:ext cx="8305800" cy="5418138"/>
          </a:xfrm>
          <a:prstGeom prst="rect">
            <a:avLst/>
          </a:prstGeom>
          <a:noFill/>
          <a:ln w="9525">
            <a:noFill/>
            <a:miter lim="800000"/>
            <a:headEnd/>
            <a:tailEnd/>
          </a:ln>
        </p:spPr>
      </p:pic>
      <p:pic>
        <p:nvPicPr>
          <p:cNvPr id="5124" name="Picture 5" descr="KK00441209a"/>
          <p:cNvPicPr>
            <a:picLocks noChangeAspect="1" noChangeArrowheads="1"/>
          </p:cNvPicPr>
          <p:nvPr/>
        </p:nvPicPr>
        <p:blipFill>
          <a:blip r:embed="rId3" cstate="print"/>
          <a:srcRect/>
          <a:stretch>
            <a:fillRect/>
          </a:stretch>
        </p:blipFill>
        <p:spPr bwMode="auto">
          <a:xfrm>
            <a:off x="1866900" y="1066800"/>
            <a:ext cx="8382000" cy="5539239"/>
          </a:xfrm>
          <a:prstGeom prst="rect">
            <a:avLst/>
          </a:prstGeom>
          <a:noFill/>
          <a:ln w="9525">
            <a:noFill/>
            <a:miter lim="800000"/>
            <a:headEnd/>
            <a:tailEnd/>
          </a:ln>
        </p:spPr>
      </p:pic>
      <p:sp>
        <p:nvSpPr>
          <p:cNvPr id="6" name="日期占位符 5"/>
          <p:cNvSpPr>
            <a:spLocks noGrp="1"/>
          </p:cNvSpPr>
          <p:nvPr>
            <p:ph type="dt" sz="half" idx="10"/>
          </p:nvPr>
        </p:nvSpPr>
        <p:spPr/>
        <p:txBody>
          <a:bodyPr/>
          <a:lstStyle/>
          <a:p>
            <a:fld id="{06192FCB-AAA2-4D9E-9E4A-E1704A48509F}" type="datetime1">
              <a:rPr lang="zh-CN" altLang="en-US" smtClean="0"/>
              <a:t>2021/3/13</a:t>
            </a:fld>
            <a:endParaRPr lang="zh-CN" altLang="en-US"/>
          </a:p>
        </p:txBody>
      </p:sp>
      <p:sp>
        <p:nvSpPr>
          <p:cNvPr id="7" name="灯片编号占位符 6"/>
          <p:cNvSpPr>
            <a:spLocks noGrp="1"/>
          </p:cNvSpPr>
          <p:nvPr>
            <p:ph type="sldNum" sz="quarter" idx="12"/>
          </p:nvPr>
        </p:nvSpPr>
        <p:spPr/>
        <p:txBody>
          <a:bodyPr/>
          <a:lstStyle/>
          <a:p>
            <a:fld id="{FB8399C9-9379-46E7-B893-007FE294695B}" type="slidenum">
              <a:rPr lang="zh-CN" altLang="en-US" smtClean="0"/>
              <a:t>12</a:t>
            </a:fld>
            <a:endParaRPr lang="zh-CN" altLang="en-US"/>
          </a:p>
        </p:txBody>
      </p:sp>
      <p:sp>
        <p:nvSpPr>
          <p:cNvPr id="8" name="页脚占位符 7"/>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800" decel="100000"/>
                                        <p:tgtEl>
                                          <p:spTgt spid="5123"/>
                                        </p:tgtEl>
                                      </p:cBhvr>
                                    </p:animEffect>
                                    <p:anim calcmode="lin" valueType="num">
                                      <p:cBhvr>
                                        <p:cTn id="8" dur="800" decel="100000" fill="hold"/>
                                        <p:tgtEl>
                                          <p:spTgt spid="5123"/>
                                        </p:tgtEl>
                                        <p:attrNameLst>
                                          <p:attrName>style.rotation</p:attrName>
                                        </p:attrNameLst>
                                      </p:cBhvr>
                                      <p:tavLst>
                                        <p:tav tm="0">
                                          <p:val>
                                            <p:fltVal val="-90"/>
                                          </p:val>
                                        </p:tav>
                                        <p:tav tm="100000">
                                          <p:val>
                                            <p:fltVal val="0"/>
                                          </p:val>
                                        </p:tav>
                                      </p:tavLst>
                                    </p:anim>
                                    <p:anim calcmode="lin" valueType="num">
                                      <p:cBhvr>
                                        <p:cTn id="9" dur="800" decel="100000" fill="hold"/>
                                        <p:tgtEl>
                                          <p:spTgt spid="5123"/>
                                        </p:tgtEl>
                                        <p:attrNameLst>
                                          <p:attrName>ppt_x</p:attrName>
                                        </p:attrNameLst>
                                      </p:cBhvr>
                                      <p:tavLst>
                                        <p:tav tm="0">
                                          <p:val>
                                            <p:strVal val="#ppt_x+0.4"/>
                                          </p:val>
                                        </p:tav>
                                        <p:tav tm="100000">
                                          <p:val>
                                            <p:strVal val="#ppt_x-0.05"/>
                                          </p:val>
                                        </p:tav>
                                      </p:tavLst>
                                    </p:anim>
                                    <p:anim calcmode="lin" valueType="num">
                                      <p:cBhvr>
                                        <p:cTn id="10" dur="800" decel="100000" fill="hold"/>
                                        <p:tgtEl>
                                          <p:spTgt spid="512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12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12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nodeType="clickEffect">
                                  <p:stCondLst>
                                    <p:cond delay="0"/>
                                  </p:stCondLst>
                                  <p:childTnLst>
                                    <p:animEffect transition="out" filter="box(in)">
                                      <p:cBhvr>
                                        <p:cTn id="16" dur="500"/>
                                        <p:tgtEl>
                                          <p:spTgt spid="5123"/>
                                        </p:tgtEl>
                                      </p:cBhvr>
                                    </p:animEffect>
                                    <p:set>
                                      <p:cBhvr>
                                        <p:cTn id="17" dur="1" fill="hold">
                                          <p:stCondLst>
                                            <p:cond delay="499"/>
                                          </p:stCondLst>
                                        </p:cTn>
                                        <p:tgtEl>
                                          <p:spTgt spid="51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iterate type="lt">
                                    <p:tmPct val="5000"/>
                                  </p:iterate>
                                  <p:childTnLst>
                                    <p:set>
                                      <p:cBhvr>
                                        <p:cTn id="21" dur="1" fill="hold">
                                          <p:stCondLst>
                                            <p:cond delay="0"/>
                                          </p:stCondLst>
                                        </p:cTn>
                                        <p:tgtEl>
                                          <p:spTgt spid="5124"/>
                                        </p:tgtEl>
                                        <p:attrNameLst>
                                          <p:attrName>style.visibility</p:attrName>
                                        </p:attrNameLst>
                                      </p:cBhvr>
                                      <p:to>
                                        <p:strVal val="visible"/>
                                      </p:to>
                                    </p:set>
                                    <p:anim calcmode="lin" valueType="num">
                                      <p:cBhvr>
                                        <p:cTn id="22" dur="1000" fill="hold"/>
                                        <p:tgtEl>
                                          <p:spTgt spid="5124"/>
                                        </p:tgtEl>
                                        <p:attrNameLst>
                                          <p:attrName>ppt_w</p:attrName>
                                        </p:attrNameLst>
                                      </p:cBhvr>
                                      <p:tavLst>
                                        <p:tav tm="0">
                                          <p:val>
                                            <p:fltVal val="0"/>
                                          </p:val>
                                        </p:tav>
                                        <p:tav tm="100000">
                                          <p:val>
                                            <p:strVal val="#ppt_w"/>
                                          </p:val>
                                        </p:tav>
                                      </p:tavLst>
                                    </p:anim>
                                    <p:anim calcmode="lin" valueType="num">
                                      <p:cBhvr>
                                        <p:cTn id="23" dur="1000" fill="hold"/>
                                        <p:tgtEl>
                                          <p:spTgt spid="5124"/>
                                        </p:tgtEl>
                                        <p:attrNameLst>
                                          <p:attrName>ppt_h</p:attrName>
                                        </p:attrNameLst>
                                      </p:cBhvr>
                                      <p:tavLst>
                                        <p:tav tm="0">
                                          <p:val>
                                            <p:fltVal val="0"/>
                                          </p:val>
                                        </p:tav>
                                        <p:tav tm="100000">
                                          <p:val>
                                            <p:strVal val="#ppt_h"/>
                                          </p:val>
                                        </p:tav>
                                      </p:tavLst>
                                    </p:anim>
                                    <p:anim calcmode="lin" valueType="num">
                                      <p:cBhvr>
                                        <p:cTn id="24" dur="1000" fill="hold"/>
                                        <p:tgtEl>
                                          <p:spTgt spid="5124"/>
                                        </p:tgtEl>
                                        <p:attrNameLst>
                                          <p:attrName>style.rotation</p:attrName>
                                        </p:attrNameLst>
                                      </p:cBhvr>
                                      <p:tavLst>
                                        <p:tav tm="0">
                                          <p:val>
                                            <p:fltVal val="90"/>
                                          </p:val>
                                        </p:tav>
                                        <p:tav tm="100000">
                                          <p:val>
                                            <p:fltVal val="0"/>
                                          </p:val>
                                        </p:tav>
                                      </p:tavLst>
                                    </p:anim>
                                    <p:animEffect transition="in" filter="fade">
                                      <p:cBhvr>
                                        <p:cTn id="25" dur="1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19D4E7-584D-4E58-A13A-8C199BBE07EC}" type="datetime1">
              <a:rPr lang="zh-CN" altLang="en-US" smtClean="0"/>
              <a:t>2021/3/13</a:t>
            </a:fld>
            <a:endParaRPr lang="zh-CN" altLang="en-US"/>
          </a:p>
        </p:txBody>
      </p:sp>
      <p:sp>
        <p:nvSpPr>
          <p:cNvPr id="3" name="页脚占位符 2"/>
          <p:cNvSpPr>
            <a:spLocks noGrp="1"/>
          </p:cNvSpPr>
          <p:nvPr>
            <p:ph type="ftr" sz="quarter" idx="11"/>
          </p:nvPr>
        </p:nvSpPr>
        <p:spPr/>
        <p:txBody>
          <a:bodyPr/>
          <a:lstStyle/>
          <a:p>
            <a:r>
              <a:rPr lang="zh-CN" altLang="en-US"/>
              <a:t>北附广南实验学校 赵洪安</a:t>
            </a:r>
          </a:p>
        </p:txBody>
      </p:sp>
      <p:sp>
        <p:nvSpPr>
          <p:cNvPr id="4" name="灯片编号占位符 3"/>
          <p:cNvSpPr>
            <a:spLocks noGrp="1"/>
          </p:cNvSpPr>
          <p:nvPr>
            <p:ph type="sldNum" sz="quarter" idx="12"/>
          </p:nvPr>
        </p:nvSpPr>
        <p:spPr/>
        <p:txBody>
          <a:bodyPr/>
          <a:lstStyle/>
          <a:p>
            <a:fld id="{FB8399C9-9379-46E7-B893-007FE294695B}" type="slidenum">
              <a:rPr lang="zh-CN" altLang="en-US" smtClean="0"/>
              <a:t>13</a:t>
            </a:fld>
            <a:endParaRPr lang="zh-CN" altLang="en-US"/>
          </a:p>
        </p:txBody>
      </p:sp>
      <p:pic>
        <p:nvPicPr>
          <p:cNvPr id="1026" name="Picture 2" descr="http://3img.zhuokearts.com/auction.pics/2014/11/29/zc-13900-2455.jpg"/>
          <p:cNvPicPr>
            <a:picLocks noChangeAspect="1" noChangeArrowheads="1"/>
          </p:cNvPicPr>
          <p:nvPr/>
        </p:nvPicPr>
        <p:blipFill>
          <a:blip r:embed="rId2" cstate="print"/>
          <a:srcRect/>
          <a:stretch>
            <a:fillRect/>
          </a:stretch>
        </p:blipFill>
        <p:spPr bwMode="auto">
          <a:xfrm>
            <a:off x="1505744" y="-650236"/>
            <a:ext cx="9180512" cy="7650689"/>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866390-3205-4450-B5C9-93714A87F76B}" type="datetime1">
              <a:rPr lang="zh-CN" altLang="en-US" smtClean="0"/>
              <a:t>2021/3/13</a:t>
            </a:fld>
            <a:endParaRPr lang="zh-CN" altLang="en-US"/>
          </a:p>
        </p:txBody>
      </p:sp>
      <p:sp>
        <p:nvSpPr>
          <p:cNvPr id="3" name="页脚占位符 2"/>
          <p:cNvSpPr>
            <a:spLocks noGrp="1"/>
          </p:cNvSpPr>
          <p:nvPr>
            <p:ph type="ftr" sz="quarter" idx="11"/>
          </p:nvPr>
        </p:nvSpPr>
        <p:spPr/>
        <p:txBody>
          <a:bodyPr/>
          <a:lstStyle/>
          <a:p>
            <a:r>
              <a:rPr lang="zh-CN" altLang="en-US"/>
              <a:t>北附广南实验学校 赵洪安</a:t>
            </a:r>
          </a:p>
        </p:txBody>
      </p:sp>
      <p:sp>
        <p:nvSpPr>
          <p:cNvPr id="4" name="灯片编号占位符 3"/>
          <p:cNvSpPr>
            <a:spLocks noGrp="1"/>
          </p:cNvSpPr>
          <p:nvPr>
            <p:ph type="sldNum" sz="quarter" idx="12"/>
          </p:nvPr>
        </p:nvSpPr>
        <p:spPr/>
        <p:txBody>
          <a:bodyPr/>
          <a:lstStyle/>
          <a:p>
            <a:fld id="{FB8399C9-9379-46E7-B893-007FE294695B}" type="slidenum">
              <a:rPr lang="zh-CN" altLang="en-US" smtClean="0"/>
              <a:t>14</a:t>
            </a:fld>
            <a:endParaRPr lang="zh-CN" altLang="en-US"/>
          </a:p>
        </p:txBody>
      </p:sp>
      <p:pic>
        <p:nvPicPr>
          <p:cNvPr id="96258" name="Picture 2" descr="http://b.hiphotos.baidu.com/baike/c0%3Dbaike60%2C5%2C5%2C60%2C20/sign=8467c748a686c9171c0e5a6ba8541baa/63d9f2d3572c11dfb8419c93622762d0f603c2e9.jpg"/>
          <p:cNvPicPr>
            <a:picLocks noChangeAspect="1" noChangeArrowheads="1"/>
          </p:cNvPicPr>
          <p:nvPr/>
        </p:nvPicPr>
        <p:blipFill>
          <a:blip r:embed="rId2" cstate="print"/>
          <a:srcRect/>
          <a:stretch>
            <a:fillRect/>
          </a:stretch>
        </p:blipFill>
        <p:spPr bwMode="auto">
          <a:xfrm>
            <a:off x="1505744" y="-163909"/>
            <a:ext cx="9180512" cy="6885384"/>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3F621B-42A7-47ED-9C2D-5473E0896081}" type="datetime1">
              <a:rPr lang="zh-CN" altLang="en-US" smtClean="0"/>
              <a:t>2021/3/13</a:t>
            </a:fld>
            <a:endParaRPr lang="zh-CN" altLang="en-US"/>
          </a:p>
        </p:txBody>
      </p:sp>
      <p:sp>
        <p:nvSpPr>
          <p:cNvPr id="3" name="页脚占位符 2"/>
          <p:cNvSpPr>
            <a:spLocks noGrp="1"/>
          </p:cNvSpPr>
          <p:nvPr>
            <p:ph type="ftr" sz="quarter" idx="11"/>
          </p:nvPr>
        </p:nvSpPr>
        <p:spPr/>
        <p:txBody>
          <a:bodyPr/>
          <a:lstStyle/>
          <a:p>
            <a:r>
              <a:rPr lang="zh-CN" altLang="en-US"/>
              <a:t>北附广南实验学校 赵洪安</a:t>
            </a:r>
          </a:p>
        </p:txBody>
      </p:sp>
      <p:sp>
        <p:nvSpPr>
          <p:cNvPr id="4" name="灯片编号占位符 3"/>
          <p:cNvSpPr>
            <a:spLocks noGrp="1"/>
          </p:cNvSpPr>
          <p:nvPr>
            <p:ph type="sldNum" sz="quarter" idx="12"/>
          </p:nvPr>
        </p:nvSpPr>
        <p:spPr/>
        <p:txBody>
          <a:bodyPr/>
          <a:lstStyle/>
          <a:p>
            <a:fld id="{FB8399C9-9379-46E7-B893-007FE294695B}" type="slidenum">
              <a:rPr lang="zh-CN" altLang="en-US" smtClean="0"/>
              <a:t>15</a:t>
            </a:fld>
            <a:endParaRPr lang="zh-CN" altLang="en-US"/>
          </a:p>
        </p:txBody>
      </p:sp>
      <p:pic>
        <p:nvPicPr>
          <p:cNvPr id="97282" name="Picture 2" descr="http://s2.sinaimg.cn/middle/69624fd348c603dabf971&amp;690&amp;690"/>
          <p:cNvPicPr>
            <a:picLocks noChangeAspect="1" noChangeArrowheads="1"/>
          </p:cNvPicPr>
          <p:nvPr/>
        </p:nvPicPr>
        <p:blipFill>
          <a:blip r:embed="rId2" cstate="print"/>
          <a:srcRect/>
          <a:stretch>
            <a:fillRect/>
          </a:stretch>
        </p:blipFill>
        <p:spPr bwMode="auto">
          <a:xfrm>
            <a:off x="3252192" y="1"/>
            <a:ext cx="5796136" cy="685800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200400" y="1143000"/>
            <a:ext cx="6400800" cy="457200"/>
          </a:xfrm>
          <a:prstGeom prst="rect">
            <a:avLst/>
          </a:prstGeom>
          <a:noFill/>
          <a:ln w="9525">
            <a:noFill/>
            <a:miter lim="800000"/>
          </a:ln>
          <a:effectLst/>
        </p:spPr>
        <p:txBody>
          <a:bodyPr>
            <a:spAutoFit/>
          </a:bodyPr>
          <a:lstStyle/>
          <a:p>
            <a:pPr>
              <a:spcBef>
                <a:spcPct val="50000"/>
              </a:spcBef>
            </a:pPr>
            <a:endParaRPr kumimoji="1" lang="zh-CN" altLang="zh-CN" sz="2400">
              <a:latin typeface="Times New Roman" panose="02020603050405020304" pitchFamily="18" charset="0"/>
            </a:endParaRPr>
          </a:p>
        </p:txBody>
      </p:sp>
      <p:sp>
        <p:nvSpPr>
          <p:cNvPr id="17411" name="Text Box 3"/>
          <p:cNvSpPr txBox="1">
            <a:spLocks noChangeArrowheads="1"/>
          </p:cNvSpPr>
          <p:nvPr/>
        </p:nvSpPr>
        <p:spPr bwMode="auto">
          <a:xfrm>
            <a:off x="3581400" y="676870"/>
            <a:ext cx="4572000" cy="923330"/>
          </a:xfrm>
          <a:prstGeom prst="rect">
            <a:avLst/>
          </a:prstGeom>
          <a:noFill/>
          <a:ln w="9525">
            <a:noFill/>
            <a:miter lim="800000"/>
          </a:ln>
          <a:effectLst/>
        </p:spPr>
        <p:txBody>
          <a:bodyPr>
            <a:spAutoFit/>
          </a:bodyPr>
          <a:lstStyle/>
          <a:p>
            <a:pPr>
              <a:spcBef>
                <a:spcPct val="50000"/>
              </a:spcBef>
            </a:pPr>
            <a:r>
              <a:rPr kumimoji="1" lang="en-US" altLang="zh-CN" sz="5400" b="1" dirty="0">
                <a:latin typeface="楷体" panose="02010609060101010101" pitchFamily="49" charset="-122"/>
                <a:ea typeface="楷体" panose="02010609060101010101" pitchFamily="49" charset="-122"/>
              </a:rPr>
              <a:t>《</a:t>
            </a:r>
            <a:r>
              <a:rPr kumimoji="1" lang="zh-CN" altLang="en-US" sz="5400" b="1" dirty="0">
                <a:latin typeface="楷体" panose="02010609060101010101" pitchFamily="49" charset="-122"/>
                <a:ea typeface="楷体" panose="02010609060101010101" pitchFamily="49" charset="-122"/>
              </a:rPr>
              <a:t>左传</a:t>
            </a:r>
            <a:r>
              <a:rPr kumimoji="1" lang="en-US" altLang="zh-CN" sz="5400" b="1" dirty="0">
                <a:latin typeface="楷体" panose="02010609060101010101" pitchFamily="49" charset="-122"/>
                <a:ea typeface="楷体" panose="02010609060101010101" pitchFamily="49" charset="-122"/>
              </a:rPr>
              <a:t>》</a:t>
            </a:r>
            <a:r>
              <a:rPr kumimoji="1" lang="zh-CN" altLang="en-US" sz="5400" b="1" dirty="0">
                <a:latin typeface="楷体" panose="02010609060101010101" pitchFamily="49" charset="-122"/>
                <a:ea typeface="楷体" panose="02010609060101010101" pitchFamily="49" charset="-122"/>
              </a:rPr>
              <a:t>简介</a:t>
            </a:r>
            <a:endParaRPr kumimoji="1" lang="en-US" altLang="zh-CN" sz="2400" dirty="0">
              <a:latin typeface="楷体" panose="02010609060101010101" pitchFamily="49" charset="-122"/>
              <a:ea typeface="楷体" panose="02010609060101010101" pitchFamily="49" charset="-122"/>
            </a:endParaRPr>
          </a:p>
        </p:txBody>
      </p:sp>
      <p:sp>
        <p:nvSpPr>
          <p:cNvPr id="17412" name="Rectangle 4"/>
          <p:cNvSpPr>
            <a:spLocks noChangeArrowheads="1"/>
          </p:cNvSpPr>
          <p:nvPr/>
        </p:nvSpPr>
        <p:spPr bwMode="auto">
          <a:xfrm>
            <a:off x="297455" y="1764100"/>
            <a:ext cx="11732963" cy="2554545"/>
          </a:xfrm>
          <a:prstGeom prst="rect">
            <a:avLst/>
          </a:prstGeom>
          <a:noFill/>
          <a:ln w="9525">
            <a:noFill/>
            <a:miter lim="800000"/>
          </a:ln>
          <a:effectLst/>
        </p:spPr>
        <p:txBody>
          <a:bodyPr wrap="square">
            <a:spAutoFit/>
          </a:bodyPr>
          <a:lstStyle/>
          <a:p>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solidFill>
                  <a:srgbClr val="FF0000"/>
                </a:solidFill>
                <a:latin typeface="楷体" panose="02010609060101010101" pitchFamily="49" charset="-122"/>
                <a:ea typeface="楷体" panose="02010609060101010101" pitchFamily="49" charset="-122"/>
              </a:rPr>
              <a:t>左传</a:t>
            </a:r>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相传为鲁国史官左丘明所作。因为</a:t>
            </a:r>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solidFill>
                  <a:srgbClr val="FF0000"/>
                </a:solidFill>
                <a:latin typeface="楷体" panose="02010609060101010101" pitchFamily="49" charset="-122"/>
                <a:ea typeface="楷体" panose="02010609060101010101" pitchFamily="49" charset="-122"/>
              </a:rPr>
              <a:t>左传</a:t>
            </a:r>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和</a:t>
            </a:r>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solidFill>
                  <a:srgbClr val="FF0000"/>
                </a:solidFill>
                <a:latin typeface="楷体" panose="02010609060101010101" pitchFamily="49" charset="-122"/>
                <a:ea typeface="楷体" panose="02010609060101010101" pitchFamily="49" charset="-122"/>
              </a:rPr>
              <a:t>公羊传</a:t>
            </a:r>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a:t>
            </a:r>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solidFill>
                  <a:srgbClr val="FF0000"/>
                </a:solidFill>
                <a:latin typeface="楷体" panose="02010609060101010101" pitchFamily="49" charset="-122"/>
                <a:ea typeface="楷体" panose="02010609060101010101" pitchFamily="49" charset="-122"/>
              </a:rPr>
              <a:t>谷梁传</a:t>
            </a:r>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都是为解说</a:t>
            </a:r>
            <a:r>
              <a:rPr kumimoji="1" lang="en-US" altLang="zh-CN" sz="4000" b="1" dirty="0">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春秋</a:t>
            </a:r>
            <a:r>
              <a:rPr kumimoji="1" lang="en-US" altLang="zh-CN" sz="4000" b="1" dirty="0">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而作，所以它们又被称为</a:t>
            </a:r>
            <a:r>
              <a:rPr kumimoji="1" lang="zh-CN" altLang="en-US" sz="4000" b="1" dirty="0">
                <a:solidFill>
                  <a:srgbClr val="FF0000"/>
                </a:solidFill>
                <a:latin typeface="楷体" panose="02010609060101010101" pitchFamily="49" charset="-122"/>
                <a:ea typeface="楷体" panose="02010609060101010101" pitchFamily="49" charset="-122"/>
              </a:rPr>
              <a:t>“春秋三传”</a:t>
            </a:r>
            <a:r>
              <a:rPr kumimoji="1" lang="zh-CN" altLang="en-US" sz="4000" b="1" dirty="0">
                <a:latin typeface="楷体" panose="02010609060101010101" pitchFamily="49" charset="-122"/>
                <a:ea typeface="楷体" panose="02010609060101010101" pitchFamily="49" charset="-122"/>
              </a:rPr>
              <a:t>。</a:t>
            </a:r>
            <a:r>
              <a:rPr kumimoji="1" lang="en-US" altLang="zh-CN" sz="4000" b="1" dirty="0">
                <a:solidFill>
                  <a:srgbClr val="0000CC"/>
                </a:solidFill>
                <a:latin typeface="楷体" panose="02010609060101010101" pitchFamily="49" charset="-122"/>
                <a:ea typeface="楷体" panose="02010609060101010101" pitchFamily="49" charset="-122"/>
              </a:rPr>
              <a:t>《</a:t>
            </a:r>
            <a:r>
              <a:rPr kumimoji="1" lang="zh-CN" altLang="en-US" sz="4000" b="1" dirty="0">
                <a:solidFill>
                  <a:srgbClr val="0000CC"/>
                </a:solidFill>
                <a:latin typeface="楷体" panose="02010609060101010101" pitchFamily="49" charset="-122"/>
                <a:ea typeface="楷体" panose="02010609060101010101" pitchFamily="49" charset="-122"/>
              </a:rPr>
              <a:t>左传</a:t>
            </a:r>
            <a:r>
              <a:rPr kumimoji="1" lang="en-US" altLang="zh-CN" sz="4000" b="1" dirty="0">
                <a:solidFill>
                  <a:srgbClr val="0000CC"/>
                </a:solidFill>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是</a:t>
            </a:r>
            <a:r>
              <a:rPr kumimoji="1" lang="en-US" altLang="zh-CN" sz="4000" b="1" dirty="0">
                <a:solidFill>
                  <a:srgbClr val="0000CC"/>
                </a:solidFill>
                <a:latin typeface="楷体" panose="02010609060101010101" pitchFamily="49" charset="-122"/>
                <a:ea typeface="楷体" panose="02010609060101010101" pitchFamily="49" charset="-122"/>
              </a:rPr>
              <a:t>《</a:t>
            </a:r>
            <a:r>
              <a:rPr kumimoji="1" lang="zh-CN" altLang="en-US" sz="4000" b="1" dirty="0">
                <a:solidFill>
                  <a:srgbClr val="0000CC"/>
                </a:solidFill>
                <a:latin typeface="楷体" panose="02010609060101010101" pitchFamily="49" charset="-122"/>
                <a:ea typeface="楷体" panose="02010609060101010101" pitchFamily="49" charset="-122"/>
              </a:rPr>
              <a:t>春秋左氏传</a:t>
            </a:r>
            <a:r>
              <a:rPr kumimoji="1" lang="en-US" altLang="zh-CN" sz="4000" b="1" dirty="0">
                <a:solidFill>
                  <a:srgbClr val="0000CC"/>
                </a:solidFill>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的简称，又名</a:t>
            </a:r>
            <a:r>
              <a:rPr kumimoji="1" lang="en-US" altLang="zh-CN" sz="4000" b="1" dirty="0">
                <a:solidFill>
                  <a:srgbClr val="0000CC"/>
                </a:solidFill>
                <a:latin typeface="楷体" panose="02010609060101010101" pitchFamily="49" charset="-122"/>
                <a:ea typeface="楷体" panose="02010609060101010101" pitchFamily="49" charset="-122"/>
              </a:rPr>
              <a:t>《</a:t>
            </a:r>
            <a:r>
              <a:rPr kumimoji="1" lang="zh-CN" altLang="en-US" sz="4000" b="1" dirty="0">
                <a:solidFill>
                  <a:srgbClr val="0000CC"/>
                </a:solidFill>
                <a:latin typeface="楷体" panose="02010609060101010101" pitchFamily="49" charset="-122"/>
                <a:ea typeface="楷体" panose="02010609060101010101" pitchFamily="49" charset="-122"/>
              </a:rPr>
              <a:t>左氏春秋</a:t>
            </a:r>
            <a:r>
              <a:rPr kumimoji="1" lang="en-US" altLang="zh-CN" sz="4000" b="1" dirty="0">
                <a:solidFill>
                  <a:srgbClr val="0000CC"/>
                </a:solidFill>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a:t>
            </a:r>
          </a:p>
        </p:txBody>
      </p:sp>
      <p:sp>
        <p:nvSpPr>
          <p:cNvPr id="7" name="日期占位符 6"/>
          <p:cNvSpPr>
            <a:spLocks noGrp="1"/>
          </p:cNvSpPr>
          <p:nvPr>
            <p:ph type="dt" sz="half" idx="10"/>
          </p:nvPr>
        </p:nvSpPr>
        <p:spPr/>
        <p:txBody>
          <a:bodyPr/>
          <a:lstStyle/>
          <a:p>
            <a:fld id="{520333FB-CD44-4546-8C56-02871FC20C2E}" type="datetime1">
              <a:rPr lang="zh-CN" altLang="en-US" smtClean="0"/>
              <a:t>2021/3/13</a:t>
            </a:fld>
            <a:endParaRPr lang="zh-CN" altLang="en-US"/>
          </a:p>
        </p:txBody>
      </p:sp>
      <p:sp>
        <p:nvSpPr>
          <p:cNvPr id="8" name="灯片编号占位符 7"/>
          <p:cNvSpPr>
            <a:spLocks noGrp="1"/>
          </p:cNvSpPr>
          <p:nvPr>
            <p:ph type="sldNum" sz="quarter" idx="12"/>
          </p:nvPr>
        </p:nvSpPr>
        <p:spPr/>
        <p:txBody>
          <a:bodyPr/>
          <a:lstStyle/>
          <a:p>
            <a:fld id="{FB8399C9-9379-46E7-B893-007FE294695B}" type="slidenum">
              <a:rPr lang="zh-CN" altLang="en-US" smtClean="0"/>
              <a:t>16</a:t>
            </a:fld>
            <a:endParaRPr lang="zh-CN" altLang="en-US"/>
          </a:p>
        </p:txBody>
      </p:sp>
      <p:sp>
        <p:nvSpPr>
          <p:cNvPr id="9" name="页脚占位符 8"/>
          <p:cNvSpPr>
            <a:spLocks noGrp="1"/>
          </p:cNvSpPr>
          <p:nvPr>
            <p:ph type="ftr" sz="quarter" idx="11"/>
          </p:nvPr>
        </p:nvSpPr>
        <p:spPr/>
        <p:txBody>
          <a:bodyPr/>
          <a:lstStyle/>
          <a:p>
            <a:r>
              <a:rPr lang="zh-CN" altLang="en-US"/>
              <a:t>北附广南实验学校 赵洪安</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0-#ppt_w/2"/>
                                          </p:val>
                                        </p:tav>
                                        <p:tav tm="100000">
                                          <p:val>
                                            <p:strVal val="#ppt_x"/>
                                          </p:val>
                                        </p:tav>
                                      </p:tavLst>
                                    </p:anim>
                                    <p:anim calcmode="lin" valueType="num">
                                      <p:cBhvr additive="base">
                                        <p:cTn id="8" dur="500" fill="hold"/>
                                        <p:tgtEl>
                                          <p:spTgt spid="174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dissolve">
                                      <p:cBhvr>
                                        <p:cTn id="12"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utoUpdateAnimBg="0"/>
      <p:bldP spid="1741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3"/>
          <p:cNvSpPr>
            <a:spLocks noChangeArrowheads="1"/>
          </p:cNvSpPr>
          <p:nvPr/>
        </p:nvSpPr>
        <p:spPr bwMode="auto">
          <a:xfrm>
            <a:off x="143218" y="404665"/>
            <a:ext cx="11920251" cy="6247864"/>
          </a:xfrm>
          <a:prstGeom prst="rect">
            <a:avLst/>
          </a:prstGeom>
          <a:noFill/>
          <a:ln w="9525">
            <a:noFill/>
            <a:miter lim="800000"/>
          </a:ln>
        </p:spPr>
        <p:txBody>
          <a:bodyPr wrap="square">
            <a:spAutoFit/>
          </a:bodyPr>
          <a:lstStyle/>
          <a:p>
            <a:r>
              <a:rPr lang="zh-CN" altLang="en-US" sz="4000" b="1" dirty="0">
                <a:latin typeface="楷体" panose="02010609060101010101" pitchFamily="49" charset="-122"/>
                <a:ea typeface="楷体" panose="02010609060101010101" pitchFamily="49" charset="-122"/>
              </a:rPr>
              <a:t>    </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左传</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是我国第一部详细完整的编年体历史著作</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起于鲁隐公元年，终于鲁哀公二十七年</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东周前期</a:t>
            </a:r>
            <a:r>
              <a:rPr lang="en-US" altLang="zh-CN" sz="4000" b="1" dirty="0">
                <a:latin typeface="楷体" panose="02010609060101010101" pitchFamily="49" charset="-122"/>
                <a:ea typeface="楷体" panose="02010609060101010101" pitchFamily="49" charset="-122"/>
              </a:rPr>
              <a:t>240</a:t>
            </a:r>
            <a:r>
              <a:rPr lang="zh-CN" altLang="en-US" sz="4000" b="1" dirty="0">
                <a:latin typeface="楷体" panose="02010609060101010101" pitchFamily="49" charset="-122"/>
                <a:ea typeface="楷体" panose="02010609060101010101" pitchFamily="49" charset="-122"/>
              </a:rPr>
              <a:t>多年</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左传</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以</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春秋</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的记事为纲。以时间先后为序，详细地记述了春秋时期各国内政外交等大小事实。 </a:t>
            </a:r>
          </a:p>
          <a:p>
            <a:pPr algn="l">
              <a:buFont typeface="Wingdings" panose="05000000000000000000" pitchFamily="2" charset="2"/>
              <a:buNone/>
            </a:pPr>
            <a:r>
              <a:rPr lang="zh-CN" altLang="en-US" sz="4000" b="1" dirty="0">
                <a:latin typeface="楷体" panose="02010609060101010101" pitchFamily="49" charset="-122"/>
                <a:ea typeface="楷体" panose="02010609060101010101" pitchFamily="49" charset="-122"/>
              </a:rPr>
              <a:t>    </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左传</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保存了大量古代史料。有关春秋时期各诸候国间的政治、军事，外交以及经济、文化等方面的重大史实都有载述，具体而完整地显示了时代概貌。显然，传统“天命”、礼教思想时有流露，这是历史局限性。 </a:t>
            </a:r>
          </a:p>
        </p:txBody>
      </p:sp>
      <p:sp>
        <p:nvSpPr>
          <p:cNvPr id="4" name="日期占位符 3"/>
          <p:cNvSpPr>
            <a:spLocks noGrp="1"/>
          </p:cNvSpPr>
          <p:nvPr>
            <p:ph type="dt" sz="half" idx="10"/>
          </p:nvPr>
        </p:nvSpPr>
        <p:spPr/>
        <p:txBody>
          <a:bodyPr/>
          <a:lstStyle/>
          <a:p>
            <a:fld id="{7EC82F92-D2BE-44AA-A7C8-1F661A2DC8EB}"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17</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xEl>
                                              <p:pRg st="1" end="1"/>
                                            </p:txEl>
                                          </p:spTgt>
                                        </p:tgtEl>
                                        <p:attrNameLst>
                                          <p:attrName>style.visibility</p:attrName>
                                        </p:attrNameLst>
                                      </p:cBhvr>
                                      <p:to>
                                        <p:strVal val="visible"/>
                                      </p:to>
                                    </p:set>
                                    <p:anim calcmode="lin" valueType="num">
                                      <p:cBhvr additive="base">
                                        <p:cTn id="7" dur="500" fill="hold"/>
                                        <p:tgtEl>
                                          <p:spTgt spid="614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3"/>
          <p:cNvSpPr>
            <a:spLocks noChangeArrowheads="1"/>
          </p:cNvSpPr>
          <p:nvPr/>
        </p:nvSpPr>
        <p:spPr bwMode="auto">
          <a:xfrm>
            <a:off x="374573" y="548680"/>
            <a:ext cx="11677880" cy="3785652"/>
          </a:xfrm>
          <a:prstGeom prst="rect">
            <a:avLst/>
          </a:prstGeom>
          <a:noFill/>
          <a:ln w="9525">
            <a:noFill/>
            <a:miter lim="800000"/>
          </a:ln>
        </p:spPr>
        <p:txBody>
          <a:bodyPr wrap="square">
            <a:spAutoFit/>
          </a:bodyPr>
          <a:lstStyle/>
          <a:p>
            <a:r>
              <a:rPr lang="zh-CN" altLang="en-US" sz="4000" b="1" dirty="0">
                <a:latin typeface="楷体" panose="02010609060101010101" pitchFamily="49" charset="-122"/>
                <a:ea typeface="楷体" panose="02010609060101010101" pitchFamily="49" charset="-122"/>
              </a:rPr>
              <a:t>    </a:t>
            </a:r>
            <a:r>
              <a:rPr lang="en-US" altLang="zh-CN" sz="4000" b="1" dirty="0">
                <a:solidFill>
                  <a:srgbClr val="FF0000"/>
                </a:solidFill>
                <a:latin typeface="楷体" panose="02010609060101010101" pitchFamily="49" charset="-122"/>
                <a:ea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rPr>
              <a:t>左传</a:t>
            </a:r>
            <a:r>
              <a:rPr lang="en-US" altLang="zh-CN" sz="4000" b="1" dirty="0">
                <a:solidFill>
                  <a:srgbClr val="FF0000"/>
                </a:solidFill>
                <a:latin typeface="楷体" panose="02010609060101010101" pitchFamily="49" charset="-122"/>
                <a:ea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rPr>
              <a:t>又具有很高的文字价值。</a:t>
            </a:r>
            <a:r>
              <a:rPr lang="zh-CN" altLang="en-US" sz="4000" b="1" dirty="0">
                <a:latin typeface="楷体" panose="02010609060101010101" pitchFamily="49" charset="-122"/>
                <a:ea typeface="楷体" panose="02010609060101010101" pitchFamily="49" charset="-122"/>
              </a:rPr>
              <a:t>善于描写战争和记述辞令，</a:t>
            </a:r>
            <a:r>
              <a:rPr lang="zh-CN" altLang="en-US" sz="4000" b="1" dirty="0">
                <a:solidFill>
                  <a:srgbClr val="0000FF"/>
                </a:solidFill>
                <a:latin typeface="楷体" panose="02010609060101010101" pitchFamily="49" charset="-122"/>
                <a:ea typeface="楷体" panose="02010609060101010101" pitchFamily="49" charset="-122"/>
              </a:rPr>
              <a:t>记事条理清楚，叙述精确，详略合宜，委曲简洁，情节富于故事性和戏剧性；</a:t>
            </a:r>
            <a:r>
              <a:rPr lang="zh-CN" altLang="en-US" sz="4000" b="1" dirty="0">
                <a:solidFill>
                  <a:srgbClr val="CC00CC"/>
                </a:solidFill>
                <a:latin typeface="楷体" panose="02010609060101010101" pitchFamily="49" charset="-122"/>
                <a:ea typeface="楷体" panose="02010609060101010101" pitchFamily="49" charset="-122"/>
              </a:rPr>
              <a:t>描写人物婉而有致，人物形象性格鲜明、栩栩如生，常常是寥寥几句，就能使读者如见其人</a:t>
            </a:r>
            <a:r>
              <a:rPr lang="en-US" altLang="zh-CN" sz="4000" b="1" dirty="0">
                <a:solidFill>
                  <a:srgbClr val="CC00CC"/>
                </a:solidFill>
                <a:latin typeface="楷体" panose="02010609060101010101" pitchFamily="49" charset="-122"/>
                <a:ea typeface="楷体" panose="02010609060101010101" pitchFamily="49" charset="-122"/>
              </a:rPr>
              <a:t>,</a:t>
            </a:r>
            <a:r>
              <a:rPr lang="zh-CN" altLang="en-US" sz="4000" b="1" dirty="0">
                <a:solidFill>
                  <a:srgbClr val="CC00CC"/>
                </a:solidFill>
                <a:latin typeface="楷体" panose="02010609060101010101" pitchFamily="49" charset="-122"/>
                <a:ea typeface="楷体" panose="02010609060101010101" pitchFamily="49" charset="-122"/>
              </a:rPr>
              <a:t>如闻其声</a:t>
            </a:r>
            <a:r>
              <a:rPr lang="en-US" altLang="zh-CN" sz="4000" b="1" dirty="0">
                <a:solidFill>
                  <a:srgbClr val="CC00CC"/>
                </a:solidFill>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显示了作者高超的艺术表现能力。 </a:t>
            </a:r>
          </a:p>
        </p:txBody>
      </p:sp>
      <p:sp>
        <p:nvSpPr>
          <p:cNvPr id="5" name="日期占位符 4"/>
          <p:cNvSpPr>
            <a:spLocks noGrp="1"/>
          </p:cNvSpPr>
          <p:nvPr>
            <p:ph type="dt" sz="half" idx="10"/>
          </p:nvPr>
        </p:nvSpPr>
        <p:spPr/>
        <p:txBody>
          <a:bodyPr/>
          <a:lstStyle/>
          <a:p>
            <a:fld id="{38BAF0A2-A8AB-4232-8C69-99AD2CB38328}"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18</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8" name="Rectangle 4">
            <a:extLst>
              <a:ext uri="{FF2B5EF4-FFF2-40B4-BE49-F238E27FC236}">
                <a16:creationId xmlns:a16="http://schemas.microsoft.com/office/drawing/2014/main" id="{565D6EBA-0B32-4331-812F-76486A49D224}"/>
              </a:ext>
            </a:extLst>
          </p:cNvPr>
          <p:cNvSpPr>
            <a:spLocks noChangeArrowheads="1"/>
          </p:cNvSpPr>
          <p:nvPr/>
        </p:nvSpPr>
        <p:spPr bwMode="auto">
          <a:xfrm>
            <a:off x="429659" y="4664779"/>
            <a:ext cx="11446524" cy="1200329"/>
          </a:xfrm>
          <a:prstGeom prst="rect">
            <a:avLst/>
          </a:prstGeom>
          <a:noFill/>
          <a:ln w="9525">
            <a:noFill/>
            <a:miter lim="800000"/>
          </a:ln>
          <a:effectLst/>
        </p:spPr>
        <p:txBody>
          <a:bodyPr wrap="square" anchor="ctr">
            <a:spAutoFit/>
          </a:bodyPr>
          <a:lstStyle/>
          <a:p>
            <a:r>
              <a:rPr kumimoji="1" lang="en-US" altLang="zh-CN" sz="3600" b="1" dirty="0">
                <a:latin typeface="楷体" panose="02010609060101010101" pitchFamily="49" charset="-122"/>
                <a:ea typeface="楷体" panose="02010609060101010101" pitchFamily="49" charset="-122"/>
              </a:rPr>
              <a:t>    </a:t>
            </a:r>
            <a:r>
              <a:rPr kumimoji="1" lang="zh-CN" altLang="en-US" sz="3600" b="1" dirty="0">
                <a:latin typeface="楷体" panose="02010609060101010101" pitchFamily="49" charset="-122"/>
                <a:ea typeface="楷体" panose="02010609060101010101" pitchFamily="49" charset="-122"/>
              </a:rPr>
              <a:t>左氏之传，史之极也。文采若云月，高深若山海。</a:t>
            </a:r>
          </a:p>
          <a:p>
            <a:pPr algn="r"/>
            <a:r>
              <a:rPr kumimoji="1" lang="en-US" altLang="zh-CN" sz="3600" b="1" dirty="0">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朱彝尊</a:t>
            </a:r>
            <a:r>
              <a:rPr kumimoji="1" lang="en-US" altLang="zh-CN" sz="3600" b="1" dirty="0">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经文考</a:t>
            </a:r>
            <a:r>
              <a:rPr kumimoji="1" lang="en-US" altLang="zh-CN" sz="3600" b="1" dirty="0">
                <a:latin typeface="楷体" panose="02010609060101010101" pitchFamily="49" charset="-122"/>
                <a:ea typeface="楷体" panose="02010609060101010101" pitchFamily="49" charset="-122"/>
              </a:rPr>
              <a:t>》</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5BE1E87-C6C2-40AE-A206-5302E433D4F4}"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19</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909D0389-E0CF-4ACE-8E59-8CAE70809972}"/>
              </a:ext>
            </a:extLst>
          </p:cNvPr>
          <p:cNvSpPr/>
          <p:nvPr/>
        </p:nvSpPr>
        <p:spPr>
          <a:xfrm>
            <a:off x="187287" y="495736"/>
            <a:ext cx="11766014" cy="5078313"/>
          </a:xfrm>
          <a:prstGeom prst="rect">
            <a:avLst/>
          </a:prstGeom>
        </p:spPr>
        <p:txBody>
          <a:bodyPr wrap="square">
            <a:spAutoFit/>
          </a:bodyPr>
          <a:lstStyle/>
          <a:p>
            <a:pPr lvl="0"/>
            <a:r>
              <a:rPr lang="zh-CN" altLang="en-US" sz="3600" b="1" dirty="0">
                <a:solidFill>
                  <a:prstClr val="black"/>
                </a:solidFill>
                <a:latin typeface="楷体" panose="02010609060101010101" pitchFamily="49" charset="-122"/>
                <a:ea typeface="楷体" panose="02010609060101010101" pitchFamily="49" charset="-122"/>
              </a:rPr>
              <a:t>    本文选自</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左传</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僖公</a:t>
            </a:r>
            <a:r>
              <a:rPr lang="en-US" altLang="zh-CN" sz="3600" b="1" dirty="0">
                <a:solidFill>
                  <a:prstClr val="black"/>
                </a:solidFill>
                <a:latin typeface="楷体" panose="02010609060101010101" pitchFamily="49" charset="-122"/>
                <a:ea typeface="楷体" panose="02010609060101010101" pitchFamily="49" charset="-122"/>
              </a:rPr>
              <a:t>30</a:t>
            </a:r>
            <a:r>
              <a:rPr lang="zh-CN" altLang="en-US" sz="3600" b="1" dirty="0">
                <a:solidFill>
                  <a:prstClr val="black"/>
                </a:solidFill>
                <a:latin typeface="楷体" panose="02010609060101010101" pitchFamily="49" charset="-122"/>
                <a:ea typeface="楷体" panose="02010609060101010101" pitchFamily="49" charset="-122"/>
              </a:rPr>
              <a:t>年。主要记述公元前 </a:t>
            </a:r>
            <a:r>
              <a:rPr lang="en-US" altLang="zh-CN" sz="3600" b="1" dirty="0">
                <a:solidFill>
                  <a:prstClr val="black"/>
                </a:solidFill>
                <a:latin typeface="楷体" panose="02010609060101010101" pitchFamily="49" charset="-122"/>
                <a:ea typeface="楷体" panose="02010609060101010101" pitchFamily="49" charset="-122"/>
              </a:rPr>
              <a:t>630 </a:t>
            </a:r>
            <a:r>
              <a:rPr lang="zh-CN" altLang="en-US" sz="3600" b="1" dirty="0">
                <a:solidFill>
                  <a:prstClr val="black"/>
                </a:solidFill>
                <a:latin typeface="楷体" panose="02010609060101010101" pitchFamily="49" charset="-122"/>
                <a:ea typeface="楷体" panose="02010609060101010101" pitchFamily="49" charset="-122"/>
              </a:rPr>
              <a:t>年郑国烛之武利用秦、晋矛盾</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向秦伯分析了当前的形势</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采取分化瓦解的办法</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说明了保存郑国对秦有利</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灭掉郑国对秦不利的道理，终于说服了秦伯。秦伯不但撤走了围郑的秦军</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反而派兵保卫郑国</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迫使晋国不得不撤兵，从而消除了郑国的危机。</a:t>
            </a:r>
          </a:p>
          <a:p>
            <a:pPr lvl="0"/>
            <a:r>
              <a:rPr lang="zh-CN" altLang="en-US" sz="3600" b="1" dirty="0">
                <a:solidFill>
                  <a:prstClr val="black"/>
                </a:solidFill>
                <a:latin typeface="楷体" panose="02010609060101010101" pitchFamily="49" charset="-122"/>
                <a:ea typeface="楷体" panose="02010609060101010101" pitchFamily="49" charset="-122"/>
              </a:rPr>
              <a:t>    烛之武临危受命</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不避艰险</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只身说服秦君</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解除国难</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表现了他深明大义和捍卫国家主权的使命感</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以及机智善辩的外交才能。 </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3907" name="Text Box 3"/>
          <p:cNvSpPr txBox="1">
            <a:spLocks noChangeArrowheads="1"/>
          </p:cNvSpPr>
          <p:nvPr/>
        </p:nvSpPr>
        <p:spPr bwMode="auto">
          <a:xfrm>
            <a:off x="2514600" y="372840"/>
            <a:ext cx="7162800" cy="823913"/>
          </a:xfrm>
          <a:prstGeom prst="rect">
            <a:avLst/>
          </a:prstGeom>
          <a:noFill/>
          <a:ln w="9525">
            <a:noFill/>
            <a:miter lim="800000"/>
          </a:ln>
          <a:effectLst/>
        </p:spPr>
        <p:txBody>
          <a:bodyPr>
            <a:spAutoFit/>
          </a:bodyPr>
          <a:lstStyle/>
          <a:p>
            <a:pPr algn="ctr">
              <a:spcBef>
                <a:spcPct val="50000"/>
              </a:spcBef>
            </a:pPr>
            <a:r>
              <a:rPr kumimoji="1" lang="zh-CN" altLang="en-US" sz="4800" b="1" dirty="0">
                <a:solidFill>
                  <a:srgbClr val="FF0000"/>
                </a:solidFill>
                <a:latin typeface="楷体" panose="02010609060101010101" pitchFamily="49" charset="-122"/>
                <a:ea typeface="楷体" panose="02010609060101010101" pitchFamily="49" charset="-122"/>
              </a:rPr>
              <a:t>文言文学些什么？</a:t>
            </a:r>
          </a:p>
        </p:txBody>
      </p:sp>
      <p:sp>
        <p:nvSpPr>
          <p:cNvPr id="123908" name="Text Box 4"/>
          <p:cNvSpPr txBox="1">
            <a:spLocks noChangeArrowheads="1"/>
          </p:cNvSpPr>
          <p:nvPr/>
        </p:nvSpPr>
        <p:spPr bwMode="auto">
          <a:xfrm>
            <a:off x="517793" y="1524001"/>
            <a:ext cx="11468559" cy="4401205"/>
          </a:xfrm>
          <a:prstGeom prst="rect">
            <a:avLst/>
          </a:prstGeom>
          <a:noFill/>
          <a:ln w="9525">
            <a:noFill/>
            <a:miter lim="800000"/>
          </a:ln>
          <a:effectLst/>
        </p:spPr>
        <p:txBody>
          <a:bodyPr wrap="square">
            <a:spAutoFit/>
          </a:bodyPr>
          <a:lstStyle/>
          <a:p>
            <a:r>
              <a:rPr kumimoji="1" lang="en-US" altLang="zh-CN" sz="4000" b="1" dirty="0">
                <a:latin typeface="楷体" panose="02010609060101010101" pitchFamily="49" charset="-122"/>
                <a:ea typeface="楷体" panose="02010609060101010101" pitchFamily="49" charset="-122"/>
              </a:rPr>
              <a:t>1.</a:t>
            </a:r>
            <a:r>
              <a:rPr kumimoji="1" lang="zh-CN" altLang="en-US" sz="4000" b="1" dirty="0">
                <a:latin typeface="楷体" panose="02010609060101010101" pitchFamily="49" charset="-122"/>
                <a:ea typeface="楷体" panose="02010609060101010101" pitchFamily="49" charset="-122"/>
              </a:rPr>
              <a:t>认准字形、字音、字义。</a:t>
            </a:r>
            <a:r>
              <a:rPr kumimoji="1" lang="en-US" altLang="zh-CN" sz="4000" b="1" dirty="0">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自己利用工具书和注释完成</a:t>
            </a:r>
            <a:r>
              <a:rPr kumimoji="1" lang="en-US" altLang="zh-CN" sz="4000" b="1" dirty="0">
                <a:latin typeface="楷体" panose="02010609060101010101" pitchFamily="49" charset="-122"/>
                <a:ea typeface="楷体" panose="02010609060101010101" pitchFamily="49" charset="-122"/>
              </a:rPr>
              <a:t>)</a:t>
            </a:r>
          </a:p>
          <a:p>
            <a:r>
              <a:rPr kumimoji="1" lang="en-US" altLang="zh-CN" sz="4000" b="1" dirty="0">
                <a:latin typeface="楷体" panose="02010609060101010101" pitchFamily="49" charset="-122"/>
                <a:ea typeface="楷体" panose="02010609060101010101" pitchFamily="49" charset="-122"/>
              </a:rPr>
              <a:t>2.</a:t>
            </a:r>
            <a:r>
              <a:rPr kumimoji="1" lang="zh-CN" altLang="en-US" sz="4000" b="1" dirty="0">
                <a:latin typeface="楷体" panose="02010609060101010101" pitchFamily="49" charset="-122"/>
                <a:ea typeface="楷体" panose="02010609060101010101" pitchFamily="49" charset="-122"/>
              </a:rPr>
              <a:t>理解词语和句式：</a:t>
            </a:r>
          </a:p>
          <a:p>
            <a:r>
              <a:rPr kumimoji="1" lang="zh-CN" altLang="en-US" sz="4000" b="1" dirty="0">
                <a:latin typeface="楷体" panose="02010609060101010101" pitchFamily="49" charset="-122"/>
                <a:ea typeface="楷体" panose="02010609060101010101" pitchFamily="49" charset="-122"/>
              </a:rPr>
              <a:t>  ①掌握常见实词</a:t>
            </a:r>
            <a:r>
              <a:rPr kumimoji="1" lang="en-US" altLang="zh-CN" sz="4000" b="1" dirty="0">
                <a:latin typeface="楷体" panose="02010609060101010101" pitchFamily="49" charset="-122"/>
                <a:ea typeface="楷体" panose="02010609060101010101" pitchFamily="49" charset="-122"/>
              </a:rPr>
              <a:t>(120</a:t>
            </a:r>
            <a:r>
              <a:rPr kumimoji="1" lang="zh-CN" altLang="en-US" sz="4000" b="1" dirty="0">
                <a:latin typeface="楷体" panose="02010609060101010101" pitchFamily="49" charset="-122"/>
                <a:ea typeface="楷体" panose="02010609060101010101" pitchFamily="49" charset="-122"/>
              </a:rPr>
              <a:t>个</a:t>
            </a:r>
            <a:r>
              <a:rPr kumimoji="1" lang="en-US" altLang="zh-CN" sz="4000" b="1" dirty="0">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在文中的含义和用法。</a:t>
            </a:r>
            <a:endParaRPr kumimoji="1" lang="en-US" altLang="zh-CN" sz="4000" b="1" dirty="0">
              <a:latin typeface="楷体" panose="02010609060101010101" pitchFamily="49" charset="-122"/>
              <a:ea typeface="楷体" panose="02010609060101010101" pitchFamily="49" charset="-122"/>
            </a:endParaRPr>
          </a:p>
          <a:p>
            <a:r>
              <a:rPr kumimoji="1" lang="zh-CN" altLang="en-US" sz="4000" b="1" dirty="0">
                <a:latin typeface="楷体" panose="02010609060101010101" pitchFamily="49" charset="-122"/>
                <a:ea typeface="楷体" panose="02010609060101010101" pitchFamily="49" charset="-122"/>
              </a:rPr>
              <a:t>  ②了解常见的虚词</a:t>
            </a:r>
            <a:r>
              <a:rPr kumimoji="1" lang="en-US" altLang="zh-CN" sz="4000" b="1" dirty="0">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高中三年要掌握</a:t>
            </a:r>
            <a:r>
              <a:rPr kumimoji="1" lang="en-US" altLang="zh-CN" sz="4000" b="1" dirty="0">
                <a:latin typeface="楷体" panose="02010609060101010101" pitchFamily="49" charset="-122"/>
                <a:ea typeface="楷体" panose="02010609060101010101" pitchFamily="49" charset="-122"/>
              </a:rPr>
              <a:t>32</a:t>
            </a:r>
            <a:r>
              <a:rPr kumimoji="1" lang="zh-CN" altLang="en-US" sz="4000" b="1" dirty="0">
                <a:latin typeface="楷体" panose="02010609060101010101" pitchFamily="49" charset="-122"/>
                <a:ea typeface="楷体" panose="02010609060101010101" pitchFamily="49" charset="-122"/>
              </a:rPr>
              <a:t>个常见的虚词，高考涉及其中的</a:t>
            </a:r>
            <a:r>
              <a:rPr kumimoji="1" lang="en-US" altLang="zh-CN" sz="4000" b="1" dirty="0">
                <a:latin typeface="楷体" panose="02010609060101010101" pitchFamily="49" charset="-122"/>
                <a:ea typeface="楷体" panose="02010609060101010101" pitchFamily="49" charset="-122"/>
              </a:rPr>
              <a:t>18</a:t>
            </a:r>
            <a:r>
              <a:rPr kumimoji="1" lang="zh-CN" altLang="en-US" sz="4000" b="1" dirty="0">
                <a:latin typeface="楷体" panose="02010609060101010101" pitchFamily="49" charset="-122"/>
                <a:ea typeface="楷体" panose="02010609060101010101" pitchFamily="49" charset="-122"/>
              </a:rPr>
              <a:t>个</a:t>
            </a:r>
            <a:r>
              <a:rPr kumimoji="1" lang="en-US" altLang="zh-CN" sz="4000" b="1" dirty="0">
                <a:latin typeface="楷体" panose="02010609060101010101" pitchFamily="49" charset="-122"/>
                <a:ea typeface="楷体" panose="02010609060101010101" pitchFamily="49" charset="-122"/>
              </a:rPr>
              <a:t>)</a:t>
            </a:r>
          </a:p>
          <a:p>
            <a:r>
              <a:rPr kumimoji="1" lang="zh-CN" altLang="en-US" sz="4000" b="1" dirty="0">
                <a:latin typeface="楷体" panose="02010609060101010101" pitchFamily="49" charset="-122"/>
                <a:ea typeface="楷体" panose="02010609060101010101" pitchFamily="49" charset="-122"/>
              </a:rPr>
              <a:t>  ③了解与现代汉语不同的特殊句式和用法。</a:t>
            </a:r>
          </a:p>
        </p:txBody>
      </p:sp>
      <p:sp>
        <p:nvSpPr>
          <p:cNvPr id="6" name="日期占位符 5"/>
          <p:cNvSpPr>
            <a:spLocks noGrp="1"/>
          </p:cNvSpPr>
          <p:nvPr>
            <p:ph type="dt" sz="half" idx="10"/>
          </p:nvPr>
        </p:nvSpPr>
        <p:spPr/>
        <p:txBody>
          <a:bodyPr/>
          <a:lstStyle/>
          <a:p>
            <a:fld id="{713F2E55-5336-4924-A2C8-9720405B7BA0}" type="datetime1">
              <a:rPr lang="zh-CN" altLang="en-US" smtClean="0"/>
              <a:t>2021/3/13</a:t>
            </a:fld>
            <a:endParaRPr lang="zh-CN" altLang="en-US"/>
          </a:p>
        </p:txBody>
      </p:sp>
      <p:sp>
        <p:nvSpPr>
          <p:cNvPr id="7" name="灯片编号占位符 6"/>
          <p:cNvSpPr>
            <a:spLocks noGrp="1"/>
          </p:cNvSpPr>
          <p:nvPr>
            <p:ph type="sldNum" sz="quarter" idx="12"/>
          </p:nvPr>
        </p:nvSpPr>
        <p:spPr/>
        <p:txBody>
          <a:bodyPr/>
          <a:lstStyle/>
          <a:p>
            <a:fld id="{FB8399C9-9379-46E7-B893-007FE294695B}" type="slidenum">
              <a:rPr lang="zh-CN" altLang="en-US" smtClean="0"/>
              <a:t>2</a:t>
            </a:fld>
            <a:endParaRPr lang="zh-CN" altLang="en-US"/>
          </a:p>
        </p:txBody>
      </p:sp>
      <p:sp>
        <p:nvSpPr>
          <p:cNvPr id="8" name="页脚占位符 7"/>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135875" y="136525"/>
            <a:ext cx="2286000" cy="762000"/>
          </a:xfrm>
          <a:noFill/>
          <a:ln>
            <a:solidFill>
              <a:srgbClr val="C00000"/>
            </a:solidFill>
          </a:ln>
        </p:spPr>
        <p:txBody>
          <a:bodyPr/>
          <a:lstStyle/>
          <a:p>
            <a:pPr>
              <a:spcBef>
                <a:spcPts val="0"/>
              </a:spcBef>
            </a:pPr>
            <a:r>
              <a:rPr lang="zh-CN" altLang="en-US" sz="4000" b="1" dirty="0">
                <a:latin typeface="楷体" panose="02010609060101010101" pitchFamily="49" charset="-122"/>
                <a:ea typeface="楷体" panose="02010609060101010101" pitchFamily="49" charset="-122"/>
              </a:rPr>
              <a:t>时代背景 </a:t>
            </a:r>
          </a:p>
        </p:txBody>
      </p:sp>
      <p:sp>
        <p:nvSpPr>
          <p:cNvPr id="5" name="日期占位符 4"/>
          <p:cNvSpPr>
            <a:spLocks noGrp="1"/>
          </p:cNvSpPr>
          <p:nvPr>
            <p:ph type="dt" sz="half" idx="10"/>
          </p:nvPr>
        </p:nvSpPr>
        <p:spPr/>
        <p:txBody>
          <a:bodyPr/>
          <a:lstStyle/>
          <a:p>
            <a:fld id="{0D56AE0D-9799-43D2-9834-C42ABCD6F1A2}"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20</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E0094CF2-5E6A-4FB0-B7AB-097C46DD32F9}"/>
              </a:ext>
            </a:extLst>
          </p:cNvPr>
          <p:cNvSpPr/>
          <p:nvPr/>
        </p:nvSpPr>
        <p:spPr>
          <a:xfrm>
            <a:off x="135875" y="1054564"/>
            <a:ext cx="11920250" cy="5509200"/>
          </a:xfrm>
          <a:prstGeom prst="rect">
            <a:avLst/>
          </a:prstGeom>
        </p:spPr>
        <p:txBody>
          <a:bodyPr wrap="square">
            <a:spAutoFit/>
          </a:bodyPr>
          <a:lstStyle/>
          <a:p>
            <a:r>
              <a:rPr lang="zh-CN" altLang="en-US" sz="3200" b="1" dirty="0">
                <a:latin typeface="楷体" panose="02010609060101010101" pitchFamily="49" charset="-122"/>
                <a:ea typeface="楷体" panose="02010609060101010101" pitchFamily="49" charset="-122"/>
              </a:rPr>
              <a:t>    秦、晋围郑因发生在公元前 </a:t>
            </a:r>
            <a:r>
              <a:rPr lang="en-US" altLang="zh-CN" sz="3200" b="1" dirty="0">
                <a:latin typeface="楷体" panose="02010609060101010101" pitchFamily="49" charset="-122"/>
                <a:ea typeface="楷体" panose="02010609060101010101" pitchFamily="49" charset="-122"/>
              </a:rPr>
              <a:t>630 </a:t>
            </a:r>
            <a:r>
              <a:rPr lang="zh-CN" altLang="en-US" sz="3200" b="1" dirty="0">
                <a:latin typeface="楷体" panose="02010609060101010101" pitchFamily="49" charset="-122"/>
                <a:ea typeface="楷体" panose="02010609060101010101" pitchFamily="49" charset="-122"/>
              </a:rPr>
              <a:t>年</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僖公三十年</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。导致事情发生的原有二点。其一，郑国曾二次得罪过晋国，一是晋文公当年流亡路过郑国时，郑国没有以礼相待。二是公元前 </a:t>
            </a:r>
            <a:r>
              <a:rPr lang="en-US" altLang="zh-CN" sz="3200" b="1" dirty="0">
                <a:latin typeface="楷体" panose="02010609060101010101" pitchFamily="49" charset="-122"/>
                <a:ea typeface="楷体" panose="02010609060101010101" pitchFamily="49" charset="-122"/>
              </a:rPr>
              <a:t>632 </a:t>
            </a:r>
            <a:r>
              <a:rPr lang="zh-CN" altLang="en-US" sz="3200" b="1" dirty="0">
                <a:latin typeface="楷体" panose="02010609060101010101" pitchFamily="49" charset="-122"/>
                <a:ea typeface="楷体" panose="02010609060101010101" pitchFamily="49" charset="-122"/>
              </a:rPr>
              <a:t>年的晋、楚城濮之战，是两大军事集团之间的战争。一方是晋文公率晋、宋、齐、秦四国联军，另一方则是以楚国为主的楚、陈、蔡、郑四国联军。结果城濮之战以楚国失败告终。后郑国虽然即派人出使晋国，与晋结好，郑伯甚至与晋侯“盟于衡雍”，但最终没有感化晋国。其二，晋秦两国联合围攻郑国，是因为晋秦都要争夺霸权，均需要向外扩张，晋国发动对郑国的战争，自然要寻找得力的伙伴，</a:t>
            </a:r>
            <a:r>
              <a:rPr lang="zh-CN" altLang="en-US" sz="3200" b="1" dirty="0">
                <a:solidFill>
                  <a:srgbClr val="CC00CC"/>
                </a:solidFill>
                <a:latin typeface="楷体" panose="02010609060101010101" pitchFamily="49" charset="-122"/>
                <a:ea typeface="楷体" panose="02010609060101010101" pitchFamily="49" charset="-122"/>
              </a:rPr>
              <a:t>秦晋历史上关系一直很好</a:t>
            </a:r>
            <a:r>
              <a:rPr lang="zh-CN" altLang="en-US" sz="3200" b="1" dirty="0">
                <a:latin typeface="楷体" panose="02010609060101010101" pitchFamily="49" charset="-122"/>
                <a:ea typeface="楷体" panose="02010609060101010101" pitchFamily="49" charset="-122"/>
              </a:rPr>
              <a:t>，更重要的是，秦国也有向外扩张的愿望，所以秦晋联合也就必然了。 </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ADE672-A559-49D3-9FDE-CDC7A996AC2D}" type="datetime1">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t>2021/3/13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8399C9-9379-46E7-B893-007FE294695B}"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rPr>
              <a:t>北附广南实验学校 赵洪安</a:t>
            </a:r>
          </a:p>
        </p:txBody>
      </p:sp>
      <p:sp>
        <p:nvSpPr>
          <p:cNvPr id="2" name="矩形 1">
            <a:extLst>
              <a:ext uri="{FF2B5EF4-FFF2-40B4-BE49-F238E27FC236}">
                <a16:creationId xmlns:a16="http://schemas.microsoft.com/office/drawing/2014/main" id="{41F5AA8A-18D4-4D09-838D-561EFD8A96A7}"/>
              </a:ext>
            </a:extLst>
          </p:cNvPr>
          <p:cNvSpPr/>
          <p:nvPr/>
        </p:nvSpPr>
        <p:spPr>
          <a:xfrm>
            <a:off x="187287" y="590975"/>
            <a:ext cx="11732964" cy="5576911"/>
          </a:xfrm>
          <a:prstGeom prst="rect">
            <a:avLst/>
          </a:prstGeom>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zh-CN" altLang="zh-CN"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释“秦晋之好”</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春秋时代，晋国统治集团内部发生斗争，公子重耳被迫流亡，历经卫国、齐国、曹国、宋国、郑国、楚国、秦国等诸侯国。重耳在各国遭遇不尽相同。齐国是以厚礼相待，而在经过郑国时，郑国大夫叔瞻劝郑君说如果不能厚待重耳，就要把他杀了。重耳到了楚国，受到优厚的招待，并许诺楚王，有朝一日两国交战先退避三舍。后来秦穆公出于政治投机，派人把重耳请到秦国，并把女儿嫁给重耳，秦晋结下姻亲关系，</a:t>
            </a:r>
            <a:r>
              <a:rPr kumimoji="0" lang="zh-CN" altLang="en-US" sz="3600" b="1" i="0" u="none" strike="noStrike" kern="1200" cap="none" spc="0" normalizeH="0" baseline="0" noProof="0" dirty="0">
                <a:ln>
                  <a:noFill/>
                </a:ln>
                <a:solidFill>
                  <a:srgbClr val="CC00CC"/>
                </a:solidFill>
                <a:effectLst/>
                <a:uLnTx/>
                <a:uFillTx/>
                <a:latin typeface="楷体" panose="02010609060101010101" pitchFamily="49" charset="-122"/>
                <a:ea typeface="楷体" panose="02010609060101010101" pitchFamily="49" charset="-122"/>
                <a:cs typeface="+mn-cs"/>
              </a:rPr>
              <a:t>这就是历史上的秦晋之好</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。今天两家要联姻，还说欲结秦晋，当由此而出。再后来，秦穆公派兵把重耳护送回国当了国君，就是晋文公。 </a:t>
            </a:r>
          </a:p>
        </p:txBody>
      </p:sp>
    </p:spTree>
    <p:extLst>
      <p:ext uri="{BB962C8B-B14F-4D97-AF65-F5344CB8AC3E}">
        <p14:creationId xmlns:p14="http://schemas.microsoft.com/office/powerpoint/2010/main" val="17223507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4" name="Picture 10" descr="图片1"/>
          <p:cNvPicPr>
            <a:picLocks noChangeAspect="1" noChangeArrowheads="1"/>
          </p:cNvPicPr>
          <p:nvPr/>
        </p:nvPicPr>
        <p:blipFill>
          <a:blip r:embed="rId2" cstate="print"/>
          <a:srcRect/>
          <a:stretch>
            <a:fillRect/>
          </a:stretch>
        </p:blipFill>
        <p:spPr bwMode="auto">
          <a:xfrm>
            <a:off x="1808723" y="66407"/>
            <a:ext cx="9340347" cy="6014903"/>
          </a:xfrm>
          <a:prstGeom prst="rect">
            <a:avLst/>
          </a:prstGeom>
          <a:noFill/>
        </p:spPr>
      </p:pic>
      <p:sp>
        <p:nvSpPr>
          <p:cNvPr id="11267" name="Text Box 3"/>
          <p:cNvSpPr txBox="1">
            <a:spLocks noChangeArrowheads="1"/>
          </p:cNvSpPr>
          <p:nvPr/>
        </p:nvSpPr>
        <p:spPr bwMode="auto">
          <a:xfrm>
            <a:off x="3719513" y="6045200"/>
            <a:ext cx="4953000" cy="579438"/>
          </a:xfrm>
          <a:prstGeom prst="rect">
            <a:avLst/>
          </a:prstGeom>
          <a:noFill/>
          <a:ln w="9525">
            <a:noFill/>
            <a:miter lim="800000"/>
          </a:ln>
          <a:effectLst/>
        </p:spPr>
        <p:txBody>
          <a:bodyPr>
            <a:spAutoFit/>
          </a:bodyPr>
          <a:lstStyle/>
          <a:p>
            <a:pPr algn="ctr">
              <a:spcBef>
                <a:spcPct val="50000"/>
              </a:spcBef>
            </a:pPr>
            <a:r>
              <a:rPr kumimoji="1" lang="zh-CN" altLang="en-US" sz="3200">
                <a:solidFill>
                  <a:srgbClr val="003300"/>
                </a:solidFill>
                <a:effectLst>
                  <a:outerShdw blurRad="38100" dist="38100" dir="2700000" algn="tl">
                    <a:srgbClr val="C0C0C0"/>
                  </a:outerShdw>
                </a:effectLst>
                <a:latin typeface="Times New Roman" panose="02020603050405020304" pitchFamily="18" charset="0"/>
                <a:ea typeface="黑体" panose="02010609060101010101" pitchFamily="2" charset="-122"/>
              </a:rPr>
              <a:t>春秋时期形势图</a:t>
            </a:r>
          </a:p>
        </p:txBody>
      </p:sp>
      <p:sp>
        <p:nvSpPr>
          <p:cNvPr id="11268" name="Oval 4"/>
          <p:cNvSpPr>
            <a:spLocks noChangeArrowheads="1"/>
          </p:cNvSpPr>
          <p:nvPr/>
        </p:nvSpPr>
        <p:spPr bwMode="auto">
          <a:xfrm>
            <a:off x="5103267" y="1999132"/>
            <a:ext cx="792162" cy="719137"/>
          </a:xfrm>
          <a:prstGeom prst="ellipse">
            <a:avLst/>
          </a:prstGeom>
          <a:noFill/>
          <a:ln w="28575">
            <a:solidFill>
              <a:srgbClr val="0000FF"/>
            </a:solidFill>
            <a:round/>
          </a:ln>
          <a:effectLst/>
        </p:spPr>
        <p:txBody>
          <a:bodyPr wrap="none" anchor="ctr"/>
          <a:lstStyle/>
          <a:p>
            <a:endParaRPr lang="zh-CN" altLang="en-US"/>
          </a:p>
        </p:txBody>
      </p:sp>
      <p:sp>
        <p:nvSpPr>
          <p:cNvPr id="11269" name="Oval 5"/>
          <p:cNvSpPr>
            <a:spLocks noChangeArrowheads="1"/>
          </p:cNvSpPr>
          <p:nvPr/>
        </p:nvSpPr>
        <p:spPr bwMode="auto">
          <a:xfrm>
            <a:off x="4038600" y="2493839"/>
            <a:ext cx="792163" cy="719137"/>
          </a:xfrm>
          <a:prstGeom prst="ellipse">
            <a:avLst/>
          </a:prstGeom>
          <a:noFill/>
          <a:ln w="28575">
            <a:solidFill>
              <a:srgbClr val="0000FF"/>
            </a:solidFill>
            <a:round/>
          </a:ln>
          <a:effectLst/>
        </p:spPr>
        <p:txBody>
          <a:bodyPr wrap="none" anchor="ctr"/>
          <a:lstStyle/>
          <a:p>
            <a:endParaRPr lang="zh-CN" altLang="en-US"/>
          </a:p>
        </p:txBody>
      </p:sp>
      <p:sp>
        <p:nvSpPr>
          <p:cNvPr id="11270" name="Oval 6"/>
          <p:cNvSpPr>
            <a:spLocks noChangeArrowheads="1"/>
          </p:cNvSpPr>
          <p:nvPr/>
        </p:nvSpPr>
        <p:spPr bwMode="auto">
          <a:xfrm>
            <a:off x="6082815" y="4479094"/>
            <a:ext cx="792162" cy="733376"/>
          </a:xfrm>
          <a:prstGeom prst="ellipse">
            <a:avLst/>
          </a:prstGeom>
          <a:noFill/>
          <a:ln w="28575">
            <a:solidFill>
              <a:srgbClr val="0000FF"/>
            </a:solidFill>
            <a:round/>
          </a:ln>
          <a:effectLst/>
        </p:spPr>
        <p:txBody>
          <a:bodyPr wrap="none" anchor="ctr"/>
          <a:lstStyle/>
          <a:p>
            <a:endParaRPr lang="zh-CN" altLang="en-US"/>
          </a:p>
        </p:txBody>
      </p:sp>
      <p:sp>
        <p:nvSpPr>
          <p:cNvPr id="11271" name="Oval 7"/>
          <p:cNvSpPr>
            <a:spLocks noChangeArrowheads="1"/>
          </p:cNvSpPr>
          <p:nvPr/>
        </p:nvSpPr>
        <p:spPr bwMode="auto">
          <a:xfrm>
            <a:off x="8610600" y="1686275"/>
            <a:ext cx="792163" cy="719138"/>
          </a:xfrm>
          <a:prstGeom prst="ellipse">
            <a:avLst/>
          </a:prstGeom>
          <a:noFill/>
          <a:ln w="28575">
            <a:solidFill>
              <a:srgbClr val="0000FF"/>
            </a:solidFill>
            <a:round/>
          </a:ln>
          <a:effectLst/>
        </p:spPr>
        <p:txBody>
          <a:bodyPr wrap="none" anchor="ctr"/>
          <a:lstStyle/>
          <a:p>
            <a:endParaRPr lang="zh-CN" altLang="en-US"/>
          </a:p>
        </p:txBody>
      </p:sp>
      <p:sp>
        <p:nvSpPr>
          <p:cNvPr id="11272" name="Oval 8"/>
          <p:cNvSpPr>
            <a:spLocks noChangeArrowheads="1"/>
          </p:cNvSpPr>
          <p:nvPr/>
        </p:nvSpPr>
        <p:spPr bwMode="auto">
          <a:xfrm>
            <a:off x="7361239" y="2831412"/>
            <a:ext cx="792162" cy="719138"/>
          </a:xfrm>
          <a:prstGeom prst="ellipse">
            <a:avLst/>
          </a:prstGeom>
          <a:noFill/>
          <a:ln w="28575">
            <a:solidFill>
              <a:srgbClr val="0000FF"/>
            </a:solidFill>
            <a:round/>
          </a:ln>
          <a:effectLst/>
        </p:spPr>
        <p:txBody>
          <a:bodyPr wrap="none" anchor="ctr"/>
          <a:lstStyle/>
          <a:p>
            <a:endParaRPr lang="zh-CN" altLang="en-US"/>
          </a:p>
        </p:txBody>
      </p:sp>
      <p:sp>
        <p:nvSpPr>
          <p:cNvPr id="11273" name="Rectangle 9"/>
          <p:cNvSpPr>
            <a:spLocks noChangeArrowheads="1"/>
          </p:cNvSpPr>
          <p:nvPr/>
        </p:nvSpPr>
        <p:spPr bwMode="auto">
          <a:xfrm>
            <a:off x="6259996" y="3015075"/>
            <a:ext cx="437799" cy="433388"/>
          </a:xfrm>
          <a:prstGeom prst="rect">
            <a:avLst/>
          </a:prstGeom>
          <a:noFill/>
          <a:ln w="38100">
            <a:solidFill>
              <a:srgbClr val="FF0000"/>
            </a:solidFill>
            <a:miter lim="800000"/>
          </a:ln>
          <a:effectLst/>
        </p:spPr>
        <p:txBody>
          <a:bodyPr wrap="none" anchor="ctr"/>
          <a:lstStyle/>
          <a:p>
            <a:endParaRPr lang="zh-CN" altLang="en-US"/>
          </a:p>
        </p:txBody>
      </p:sp>
      <p:sp>
        <p:nvSpPr>
          <p:cNvPr id="10" name="日期占位符 9"/>
          <p:cNvSpPr>
            <a:spLocks noGrp="1"/>
          </p:cNvSpPr>
          <p:nvPr>
            <p:ph type="dt" sz="half" idx="10"/>
          </p:nvPr>
        </p:nvSpPr>
        <p:spPr/>
        <p:txBody>
          <a:bodyPr/>
          <a:lstStyle/>
          <a:p>
            <a:fld id="{261356D3-CFD6-4B91-B988-8EF7D638BE4D}" type="datetime1">
              <a:rPr lang="zh-CN" altLang="en-US" smtClean="0"/>
              <a:t>2021/3/13</a:t>
            </a:fld>
            <a:endParaRPr lang="zh-CN" altLang="en-US"/>
          </a:p>
        </p:txBody>
      </p:sp>
      <p:sp>
        <p:nvSpPr>
          <p:cNvPr id="11" name="灯片编号占位符 10"/>
          <p:cNvSpPr>
            <a:spLocks noGrp="1"/>
          </p:cNvSpPr>
          <p:nvPr>
            <p:ph type="sldNum" sz="quarter" idx="12"/>
          </p:nvPr>
        </p:nvSpPr>
        <p:spPr/>
        <p:txBody>
          <a:bodyPr/>
          <a:lstStyle/>
          <a:p>
            <a:fld id="{FB8399C9-9379-46E7-B893-007FE294695B}" type="slidenum">
              <a:rPr lang="zh-CN" altLang="en-US" smtClean="0"/>
              <a:t>22</a:t>
            </a:fld>
            <a:endParaRPr lang="zh-CN" altLang="en-US"/>
          </a:p>
        </p:txBody>
      </p:sp>
      <p:sp>
        <p:nvSpPr>
          <p:cNvPr id="12" name="页脚占位符 11"/>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 calcmode="lin" valueType="num">
                                      <p:cBhvr>
                                        <p:cTn id="7" dur="500" fill="hold"/>
                                        <p:tgtEl>
                                          <p:spTgt spid="11269"/>
                                        </p:tgtEl>
                                        <p:attrNameLst>
                                          <p:attrName>ppt_w</p:attrName>
                                        </p:attrNameLst>
                                      </p:cBhvr>
                                      <p:tavLst>
                                        <p:tav tm="0">
                                          <p:val>
                                            <p:fltVal val="0"/>
                                          </p:val>
                                        </p:tav>
                                        <p:tav tm="100000">
                                          <p:val>
                                            <p:strVal val="#ppt_w"/>
                                          </p:val>
                                        </p:tav>
                                      </p:tavLst>
                                    </p:anim>
                                    <p:anim calcmode="lin" valueType="num">
                                      <p:cBhvr>
                                        <p:cTn id="8" dur="500" fill="hold"/>
                                        <p:tgtEl>
                                          <p:spTgt spid="11269"/>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271"/>
                                        </p:tgtEl>
                                        <p:attrNameLst>
                                          <p:attrName>style.visibility</p:attrName>
                                        </p:attrNameLst>
                                      </p:cBhvr>
                                      <p:to>
                                        <p:strVal val="visible"/>
                                      </p:to>
                                    </p:set>
                                    <p:anim calcmode="lin" valueType="num">
                                      <p:cBhvr>
                                        <p:cTn id="11" dur="500" fill="hold"/>
                                        <p:tgtEl>
                                          <p:spTgt spid="11271"/>
                                        </p:tgtEl>
                                        <p:attrNameLst>
                                          <p:attrName>ppt_w</p:attrName>
                                        </p:attrNameLst>
                                      </p:cBhvr>
                                      <p:tavLst>
                                        <p:tav tm="0">
                                          <p:val>
                                            <p:fltVal val="0"/>
                                          </p:val>
                                        </p:tav>
                                        <p:tav tm="100000">
                                          <p:val>
                                            <p:strVal val="#ppt_w"/>
                                          </p:val>
                                        </p:tav>
                                      </p:tavLst>
                                    </p:anim>
                                    <p:anim calcmode="lin" valueType="num">
                                      <p:cBhvr>
                                        <p:cTn id="12" dur="500" fill="hold"/>
                                        <p:tgtEl>
                                          <p:spTgt spid="11271"/>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1272"/>
                                        </p:tgtEl>
                                        <p:attrNameLst>
                                          <p:attrName>style.visibility</p:attrName>
                                        </p:attrNameLst>
                                      </p:cBhvr>
                                      <p:to>
                                        <p:strVal val="visible"/>
                                      </p:to>
                                    </p:set>
                                    <p:anim calcmode="lin" valueType="num">
                                      <p:cBhvr>
                                        <p:cTn id="15" dur="500" fill="hold"/>
                                        <p:tgtEl>
                                          <p:spTgt spid="11272"/>
                                        </p:tgtEl>
                                        <p:attrNameLst>
                                          <p:attrName>ppt_w</p:attrName>
                                        </p:attrNameLst>
                                      </p:cBhvr>
                                      <p:tavLst>
                                        <p:tav tm="0">
                                          <p:val>
                                            <p:fltVal val="0"/>
                                          </p:val>
                                        </p:tav>
                                        <p:tav tm="100000">
                                          <p:val>
                                            <p:strVal val="#ppt_w"/>
                                          </p:val>
                                        </p:tav>
                                      </p:tavLst>
                                    </p:anim>
                                    <p:anim calcmode="lin" valueType="num">
                                      <p:cBhvr>
                                        <p:cTn id="16" dur="500" fill="hold"/>
                                        <p:tgtEl>
                                          <p:spTgt spid="1127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1268"/>
                                        </p:tgtEl>
                                        <p:attrNameLst>
                                          <p:attrName>style.visibility</p:attrName>
                                        </p:attrNameLst>
                                      </p:cBhvr>
                                      <p:to>
                                        <p:strVal val="visible"/>
                                      </p:to>
                                    </p:set>
                                    <p:anim calcmode="lin" valueType="num">
                                      <p:cBhvr>
                                        <p:cTn id="19" dur="500" fill="hold"/>
                                        <p:tgtEl>
                                          <p:spTgt spid="11268"/>
                                        </p:tgtEl>
                                        <p:attrNameLst>
                                          <p:attrName>ppt_w</p:attrName>
                                        </p:attrNameLst>
                                      </p:cBhvr>
                                      <p:tavLst>
                                        <p:tav tm="0">
                                          <p:val>
                                            <p:fltVal val="0"/>
                                          </p:val>
                                        </p:tav>
                                        <p:tav tm="100000">
                                          <p:val>
                                            <p:strVal val="#ppt_w"/>
                                          </p:val>
                                        </p:tav>
                                      </p:tavLst>
                                    </p:anim>
                                    <p:anim calcmode="lin" valueType="num">
                                      <p:cBhvr>
                                        <p:cTn id="20" dur="500" fill="hold"/>
                                        <p:tgtEl>
                                          <p:spTgt spid="1126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1270"/>
                                        </p:tgtEl>
                                        <p:attrNameLst>
                                          <p:attrName>style.visibility</p:attrName>
                                        </p:attrNameLst>
                                      </p:cBhvr>
                                      <p:to>
                                        <p:strVal val="visible"/>
                                      </p:to>
                                    </p:set>
                                    <p:anim calcmode="lin" valueType="num">
                                      <p:cBhvr>
                                        <p:cTn id="23" dur="500" fill="hold"/>
                                        <p:tgtEl>
                                          <p:spTgt spid="11270"/>
                                        </p:tgtEl>
                                        <p:attrNameLst>
                                          <p:attrName>ppt_w</p:attrName>
                                        </p:attrNameLst>
                                      </p:cBhvr>
                                      <p:tavLst>
                                        <p:tav tm="0">
                                          <p:val>
                                            <p:fltVal val="0"/>
                                          </p:val>
                                        </p:tav>
                                        <p:tav tm="100000">
                                          <p:val>
                                            <p:strVal val="#ppt_w"/>
                                          </p:val>
                                        </p:tav>
                                      </p:tavLst>
                                    </p:anim>
                                    <p:anim calcmode="lin" valueType="num">
                                      <p:cBhvr>
                                        <p:cTn id="24" dur="500" fill="hold"/>
                                        <p:tgtEl>
                                          <p:spTgt spid="11270"/>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11273"/>
                                        </p:tgtEl>
                                        <p:attrNameLst>
                                          <p:attrName>style.visibility</p:attrName>
                                        </p:attrNameLst>
                                      </p:cBhvr>
                                      <p:to>
                                        <p:strVal val="visible"/>
                                      </p:to>
                                    </p:set>
                                    <p:anim calcmode="lin" valueType="num">
                                      <p:cBhvr>
                                        <p:cTn id="29" dur="500" fill="hold"/>
                                        <p:tgtEl>
                                          <p:spTgt spid="11273"/>
                                        </p:tgtEl>
                                        <p:attrNameLst>
                                          <p:attrName>ppt_w</p:attrName>
                                        </p:attrNameLst>
                                      </p:cBhvr>
                                      <p:tavLst>
                                        <p:tav tm="0">
                                          <p:val>
                                            <p:fltVal val="0"/>
                                          </p:val>
                                        </p:tav>
                                        <p:tav tm="100000">
                                          <p:val>
                                            <p:strVal val="#ppt_w"/>
                                          </p:val>
                                        </p:tav>
                                      </p:tavLst>
                                    </p:anim>
                                    <p:anim calcmode="lin" valueType="num">
                                      <p:cBhvr>
                                        <p:cTn id="30" dur="500" fill="hold"/>
                                        <p:tgtEl>
                                          <p:spTgt spid="1127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nimBg="1"/>
      <p:bldP spid="11269" grpId="0" animBg="1"/>
      <p:bldP spid="11270" grpId="0" animBg="1"/>
      <p:bldP spid="11271" grpId="0" animBg="1"/>
      <p:bldP spid="11272" grpId="0" animBg="1"/>
      <p:bldP spid="1127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未标题-222 拷贝"/>
          <p:cNvPicPr>
            <a:picLocks noGrp="1" noChangeAspect="1" noChangeArrowheads="1"/>
          </p:cNvPicPr>
          <p:nvPr>
            <p:ph sz="half" idx="2"/>
          </p:nvPr>
        </p:nvPicPr>
        <p:blipFill>
          <a:blip r:embed="rId2" cstate="print"/>
          <a:srcRect/>
          <a:stretch>
            <a:fillRect/>
          </a:stretch>
        </p:blipFill>
        <p:spPr>
          <a:xfrm>
            <a:off x="1524000" y="0"/>
            <a:ext cx="9144000" cy="6858000"/>
          </a:xfrm>
          <a:noFill/>
        </p:spPr>
      </p:pic>
      <p:pic>
        <p:nvPicPr>
          <p:cNvPr id="61443" name="Picture 3" descr="未标题-7sdsd 拷贝"/>
          <p:cNvPicPr>
            <a:picLocks noGrp="1" noChangeAspect="1" noChangeArrowheads="1"/>
          </p:cNvPicPr>
          <p:nvPr>
            <p:ph sz="half" idx="1"/>
          </p:nvPr>
        </p:nvPicPr>
        <p:blipFill>
          <a:blip r:embed="rId3" cstate="print"/>
          <a:srcRect/>
          <a:stretch>
            <a:fillRect/>
          </a:stretch>
        </p:blipFill>
        <p:spPr>
          <a:xfrm>
            <a:off x="4367214" y="1484313"/>
            <a:ext cx="663575" cy="1104900"/>
          </a:xfrm>
          <a:noFill/>
        </p:spPr>
      </p:pic>
      <p:sp>
        <p:nvSpPr>
          <p:cNvPr id="61444" name="Oval 4"/>
          <p:cNvSpPr>
            <a:spLocks noChangeArrowheads="1"/>
          </p:cNvSpPr>
          <p:nvPr/>
        </p:nvSpPr>
        <p:spPr bwMode="auto">
          <a:xfrm>
            <a:off x="6167439" y="3429000"/>
            <a:ext cx="288925" cy="287338"/>
          </a:xfrm>
          <a:prstGeom prst="ellipse">
            <a:avLst/>
          </a:prstGeom>
          <a:gradFill rotWithShape="1">
            <a:gsLst>
              <a:gs pos="0">
                <a:srgbClr val="FFFF00"/>
              </a:gs>
              <a:gs pos="100000">
                <a:srgbClr val="C93A13"/>
              </a:gs>
            </a:gsLst>
            <a:path path="shape">
              <a:fillToRect l="50000" t="50000" r="50000" b="50000"/>
            </a:path>
          </a:gradFill>
          <a:ln w="9525">
            <a:solidFill>
              <a:schemeClr val="tx1"/>
            </a:solidFill>
            <a:round/>
          </a:ln>
          <a:effectLst/>
        </p:spPr>
        <p:txBody>
          <a:bodyPr wrap="none" anchor="ctr"/>
          <a:lstStyle/>
          <a:p>
            <a:endParaRPr lang="zh-CN" altLang="en-US"/>
          </a:p>
        </p:txBody>
      </p:sp>
      <p:sp>
        <p:nvSpPr>
          <p:cNvPr id="61445" name="Text Box 5"/>
          <p:cNvSpPr txBox="1">
            <a:spLocks noChangeArrowheads="1"/>
          </p:cNvSpPr>
          <p:nvPr/>
        </p:nvSpPr>
        <p:spPr bwMode="auto">
          <a:xfrm>
            <a:off x="253602" y="457358"/>
            <a:ext cx="769441" cy="5067300"/>
          </a:xfrm>
          <a:prstGeom prst="rect">
            <a:avLst/>
          </a:prstGeom>
          <a:solidFill>
            <a:schemeClr val="bg1"/>
          </a:solidFill>
          <a:ln w="19050">
            <a:solidFill>
              <a:srgbClr val="33CCCC"/>
            </a:solidFill>
            <a:miter lim="800000"/>
          </a:ln>
          <a:effectLst/>
        </p:spPr>
        <p:txBody>
          <a:bodyPr vert="eaVert">
            <a:spAutoFit/>
          </a:bodyPr>
          <a:lstStyle/>
          <a:p>
            <a:pPr algn="ctr">
              <a:spcBef>
                <a:spcPct val="50000"/>
              </a:spcBef>
            </a:pPr>
            <a:r>
              <a:rPr kumimoji="1" lang="zh-CN" altLang="en-US" sz="3800" b="1" dirty="0">
                <a:solidFill>
                  <a:srgbClr val="FF0000"/>
                </a:solidFill>
                <a:latin typeface="楷体" panose="02010609060101010101" pitchFamily="49" charset="-122"/>
                <a:ea typeface="楷体" panose="02010609060101010101" pitchFamily="49" charset="-122"/>
              </a:rPr>
              <a:t>晋公子重耳流亡路线图</a:t>
            </a:r>
          </a:p>
        </p:txBody>
      </p:sp>
      <p:sp>
        <p:nvSpPr>
          <p:cNvPr id="6" name="日期占位符 5"/>
          <p:cNvSpPr>
            <a:spLocks noGrp="1"/>
          </p:cNvSpPr>
          <p:nvPr>
            <p:ph type="dt" sz="half" idx="10"/>
          </p:nvPr>
        </p:nvSpPr>
        <p:spPr/>
        <p:txBody>
          <a:bodyPr/>
          <a:lstStyle/>
          <a:p>
            <a:fld id="{BD534A98-240D-4AD5-9F2A-3B39E6884A91}" type="datetime1">
              <a:rPr lang="zh-CN" altLang="en-US" smtClean="0"/>
              <a:t>2021/3/13</a:t>
            </a:fld>
            <a:endParaRPr lang="zh-CN" altLang="en-US"/>
          </a:p>
        </p:txBody>
      </p:sp>
      <p:sp>
        <p:nvSpPr>
          <p:cNvPr id="7" name="灯片编号占位符 6"/>
          <p:cNvSpPr>
            <a:spLocks noGrp="1"/>
          </p:cNvSpPr>
          <p:nvPr>
            <p:ph type="sldNum" sz="quarter" idx="12"/>
          </p:nvPr>
        </p:nvSpPr>
        <p:spPr/>
        <p:txBody>
          <a:bodyPr/>
          <a:lstStyle/>
          <a:p>
            <a:fld id="{FB8399C9-9379-46E7-B893-007FE294695B}" type="slidenum">
              <a:rPr lang="zh-CN" altLang="en-US" smtClean="0"/>
              <a:t>23</a:t>
            </a:fld>
            <a:endParaRPr lang="zh-CN" altLang="en-US"/>
          </a:p>
        </p:txBody>
      </p:sp>
      <p:sp>
        <p:nvSpPr>
          <p:cNvPr id="8" name="页脚占位符 7"/>
          <p:cNvSpPr>
            <a:spLocks noGrp="1"/>
          </p:cNvSpPr>
          <p:nvPr>
            <p:ph type="ftr" sz="quarter" idx="11"/>
          </p:nvPr>
        </p:nvSpPr>
        <p:spPr/>
        <p:txBody>
          <a:bodyPr/>
          <a:lstStyle/>
          <a:p>
            <a:r>
              <a:rPr lang="zh-CN" altLang="en-US"/>
              <a:t>北附广南实验学校 赵洪安</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951 0.04213 C 0.03246 0.04422 0.03576 0.04561 0.03854 0.04815 C 0.04028 0.04977 0.04115 0.05301 0.04305 0.0544 C 0.0474 0.05718 0.05677 0.06042 0.05677 0.06042 C 0.06736 0.03913 0.07951 0.02084 0.09305 0.00278 C 0.09687 -0.00231 0.09844 -0.00995 0.10226 -0.01527 C 0.10746 -0.02268 0.12049 -0.03356 0.12049 -0.03356 C 0.12726 -0.04699 0.13385 -0.05578 0.14549 -0.06087 C 0.14774 -0.05787 0.14983 -0.05462 0.15226 -0.05185 C 0.15434 -0.04953 0.15729 -0.04837 0.15903 -0.0456 C 0.16042 -0.04305 0.1599 -0.03912 0.16128 -0.03657 C 0.16302 -0.0331 0.1658 -0.03055 0.16805 -0.02754 C 0.17535 -0.00069 0.1651 -0.03449 0.175 -0.01226 C 0.17621 -0.00949 0.17621 -0.00601 0.17726 -0.00324 C 0.18142 0.00788 0.18698 0.01413 0.19549 0.01806 C 0.19809 0.06667 0.18924 0.06528 0.21354 0.0544 C 0.2224 0.04653 0.23125 0.03866 0.2408 0.03311 C 0.24514 0.03056 0.25052 0.03056 0.25451 0.02709 C 0.26319 0.01922 0.25868 0.02223 0.26805 0.01806 C 0.29149 -0.003 0.34149 -0.00486 0.36805 -0.00925 C 0.37569 -0.0125 0.38333 -0.01481 0.3908 -0.01851 C 0.38542 0.00325 0.38889 -0.00555 0.38177 0.0088 C 0.3783 0.02269 0.37674 0.03797 0.36805 0.04815 C 0.34462 0.07593 0.36319 0.05209 0.34774 0.06343 C 0.34288 0.0669 0.33941 0.07362 0.33403 0.07547 C 0.33021 0.07686 0.32205 0.07917 0.31805 0.08149 C 0.30903 0.08681 0.3099 0.08936 0.3 0.09075 C 0.28941 0.09237 0.27865 0.09283 0.26805 0.09375 C 0.26285 0.09468 0.25746 0.09607 0.25226 0.09676 C 0.24392 0.09792 0.23437 0.09399 0.22726 0.09977 C 0.22413 0.10232 0.23194 0.10764 0.23403 0.11181 C 0.23715 0.11783 0.23993 0.12408 0.24305 0.1301 C 0.24462 0.13311 0.24774 0.13913 0.24774 0.13913 C 0.25035 0.14977 0.25538 0.15348 0.25903 0.16343 C 0.26458 0.17825 0.25729 0.16737 0.2658 0.18149 C 0.27153 0.19098 0.27049 0.1845 0.275 0.19676 C 0.27934 0.20834 0.27517 0.20463 0.27951 0.21806 C 0.28055 0.2213 0.28281 0.22385 0.28403 0.22709 C 0.28507 0.22987 0.28559 0.23311 0.28628 0.23612 C 0.28559 0.24815 0.28646 0.26065 0.28403 0.27246 C 0.28333 0.27593 0.28003 0.27825 0.27726 0.27848 C 0.26805 0.27917 0.23281 0.27408 0.22049 0.27246 C 0.20937 0.2676 0.20191 0.25625 0.1908 0.25139 C 0.18281 0.24028 0.17118 0.22987 0.16128 0.22107 C 0.15972 0.21806 0.15937 0.2132 0.15677 0.21181 C 0.15069 0.20857 0.1408 0.22709 0.1408 0.22709 C 0.13663 0.24375 0.1368 0.26135 0.13403 0.27848 C 0.12535 0.33149 0.12413 0.38612 0.1158 0.43913 C 0.11476 0.44538 0.11215 0.45116 0.11128 0.45741 C 0.1059 0.49306 0.09878 0.52709 0.075 0.54815 C 0.0375 0.54561 0.03385 0.55232 0.01128 0.52709 C 0.00295 0.51783 0.0059 0.51945 3.05556E-6 0.5088 C -0.00451 0.5007 -0.01372 0.48473 -0.01372 0.48473 C -0.0191 0.46297 -0.01563 0.47176 -0.02274 0.45741 C -0.0257 0.42616 -0.0276 0.39028 -0.04097 0.36343 C -0.04271 0.34445 -0.04462 0.32246 -0.05226 0.30579 C -0.05486 0.30024 -0.05868 0.29607 -0.06146 0.29075 C -0.06545 0.27454 -0.06111 0.2875 -0.07049 0.27246 C -0.0783 0.25973 -0.07188 0.26644 -0.07951 0.25139 C -0.08368 0.24306 -0.08924 0.23565 -0.09549 0.2301 C -0.10122 0.21852 -0.10781 0.20857 -0.11372 0.19676 C -0.11667 0.19075 -0.125 0.18149 -0.125 0.18149 C -0.1257 0.17755 -0.12726 0.17362 -0.12726 0.16945 C -0.12726 0.15672 -0.1092 0.13311 -0.10226 0.12709 C -0.1 0.12292 -0.09826 0.11829 -0.09549 0.11482 C -0.09149 0.10996 -0.08195 0.10278 -0.08195 0.10278 C -0.07656 0.08241 -0.08403 0.10301 -0.07274 0.09075 C -0.07066 0.08843 -0.07031 0.0838 -0.06823 0.08149 C -0.06059 0.07269 -0.04965 0.06505 -0.04097 0.05741 C -0.03646 0.05325 -0.03247 0.04746 -0.02726 0.04514 C -0.01788 0.04098 -0.0224 0.04399 -0.01372 0.03612 C 0.00486 0.03866 0.01007 0.03843 0.025 0.04815 C 0.02049 0.03033 0.02587 0.047 0.01805 0.03311 C 0.00451 0.00903 0.0151 0.02014 0.00226 0.0088 C 0.00156 0.00579 3.05556E-6 -0.00023 3.05556E-6 -0.00023 " pathEditMode="relative" ptsTypes="ffffffffffffffffffffffffffffffffffffffffffffffffffffffffffffffffffffffffffA">
                                      <p:cBhvr>
                                        <p:cTn id="6" dur="5000" fill="hold"/>
                                        <p:tgtEl>
                                          <p:spTgt spid="61443"/>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61444"/>
                                        </p:tgtEl>
                                        <p:attrNameLst>
                                          <p:attrName>style.visibility</p:attrName>
                                        </p:attrNameLst>
                                      </p:cBhvr>
                                      <p:to>
                                        <p:strVal val="visible"/>
                                      </p:to>
                                    </p:set>
                                    <p:anim calcmode="lin" valueType="num">
                                      <p:cBhvr>
                                        <p:cTn id="11" dur="500" fill="hold"/>
                                        <p:tgtEl>
                                          <p:spTgt spid="61444"/>
                                        </p:tgtEl>
                                        <p:attrNameLst>
                                          <p:attrName>ppt_w</p:attrName>
                                        </p:attrNameLst>
                                      </p:cBhvr>
                                      <p:tavLst>
                                        <p:tav tm="0">
                                          <p:val>
                                            <p:fltVal val="0"/>
                                          </p:val>
                                        </p:tav>
                                        <p:tav tm="100000">
                                          <p:val>
                                            <p:strVal val="#ppt_w"/>
                                          </p:val>
                                        </p:tav>
                                      </p:tavLst>
                                    </p:anim>
                                    <p:anim calcmode="lin" valueType="num">
                                      <p:cBhvr>
                                        <p:cTn id="12" dur="500" fill="hold"/>
                                        <p:tgtEl>
                                          <p:spTgt spid="614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图片15"/>
          <p:cNvPicPr>
            <a:picLocks noGrp="1" noChangeAspect="1" noChangeArrowheads="1"/>
          </p:cNvPicPr>
          <p:nvPr>
            <p:ph/>
          </p:nvPr>
        </p:nvPicPr>
        <p:blipFill>
          <a:blip r:embed="rId2" cstate="print"/>
          <a:srcRect/>
          <a:stretch>
            <a:fillRect/>
          </a:stretch>
        </p:blipFill>
        <p:spPr>
          <a:xfrm>
            <a:off x="1524000" y="0"/>
            <a:ext cx="9144000" cy="6858000"/>
          </a:xfrm>
          <a:noFill/>
        </p:spPr>
      </p:pic>
      <p:sp>
        <p:nvSpPr>
          <p:cNvPr id="58371" name="Oval 3"/>
          <p:cNvSpPr>
            <a:spLocks noChangeArrowheads="1"/>
          </p:cNvSpPr>
          <p:nvPr/>
        </p:nvSpPr>
        <p:spPr bwMode="auto">
          <a:xfrm>
            <a:off x="5880100" y="1916114"/>
            <a:ext cx="287338" cy="288925"/>
          </a:xfrm>
          <a:prstGeom prst="ellipse">
            <a:avLst/>
          </a:prstGeom>
          <a:gradFill rotWithShape="1">
            <a:gsLst>
              <a:gs pos="0">
                <a:srgbClr val="FFFF00"/>
              </a:gs>
              <a:gs pos="100000">
                <a:srgbClr val="C62106"/>
              </a:gs>
            </a:gsLst>
            <a:path path="shape">
              <a:fillToRect l="50000" t="50000" r="50000" b="50000"/>
            </a:path>
          </a:gradFill>
          <a:ln w="9525">
            <a:solidFill>
              <a:schemeClr val="tx1"/>
            </a:solidFill>
            <a:round/>
          </a:ln>
          <a:effectLst/>
        </p:spPr>
        <p:txBody>
          <a:bodyPr wrap="none" anchor="ctr"/>
          <a:lstStyle/>
          <a:p>
            <a:endParaRPr lang="zh-CN" altLang="en-US"/>
          </a:p>
        </p:txBody>
      </p:sp>
      <p:sp>
        <p:nvSpPr>
          <p:cNvPr id="58372" name="Text Box 4"/>
          <p:cNvSpPr txBox="1">
            <a:spLocks noChangeArrowheads="1"/>
          </p:cNvSpPr>
          <p:nvPr/>
        </p:nvSpPr>
        <p:spPr bwMode="auto">
          <a:xfrm>
            <a:off x="5029200" y="6216650"/>
            <a:ext cx="2222500" cy="641350"/>
          </a:xfrm>
          <a:prstGeom prst="rect">
            <a:avLst/>
          </a:prstGeom>
          <a:noFill/>
          <a:ln w="9525">
            <a:noFill/>
            <a:miter lim="800000"/>
          </a:ln>
          <a:effectLst/>
        </p:spPr>
        <p:txBody>
          <a:bodyPr>
            <a:spAutoFit/>
          </a:bodyPr>
          <a:lstStyle/>
          <a:p>
            <a:pPr>
              <a:spcBef>
                <a:spcPct val="50000"/>
              </a:spcBef>
            </a:pPr>
            <a:r>
              <a:rPr lang="zh-CN" altLang="en-US" sz="3600">
                <a:solidFill>
                  <a:srgbClr val="FFFF00"/>
                </a:solidFill>
                <a:effectLst>
                  <a:outerShdw blurRad="38100" dist="38100" dir="2700000" algn="tl">
                    <a:srgbClr val="C0C0C0"/>
                  </a:outerShdw>
                </a:effectLst>
              </a:rPr>
              <a:t>前</a:t>
            </a:r>
            <a:r>
              <a:rPr lang="en-US" altLang="zh-CN" sz="3600">
                <a:solidFill>
                  <a:srgbClr val="FFFF00"/>
                </a:solidFill>
                <a:effectLst>
                  <a:outerShdw blurRad="38100" dist="38100" dir="2700000" algn="tl">
                    <a:srgbClr val="C0C0C0"/>
                  </a:outerShdw>
                </a:effectLst>
              </a:rPr>
              <a:t>632</a:t>
            </a:r>
            <a:r>
              <a:rPr lang="zh-CN" altLang="en-US" sz="3600">
                <a:solidFill>
                  <a:srgbClr val="FFFF00"/>
                </a:solidFill>
                <a:effectLst>
                  <a:outerShdw blurRad="38100" dist="38100" dir="2700000" algn="tl">
                    <a:srgbClr val="C0C0C0"/>
                  </a:outerShdw>
                </a:effectLst>
              </a:rPr>
              <a:t>年</a:t>
            </a:r>
          </a:p>
        </p:txBody>
      </p:sp>
      <p:sp>
        <p:nvSpPr>
          <p:cNvPr id="5" name="日期占位符 4"/>
          <p:cNvSpPr>
            <a:spLocks noGrp="1"/>
          </p:cNvSpPr>
          <p:nvPr>
            <p:ph type="dt" sz="half" idx="10"/>
          </p:nvPr>
        </p:nvSpPr>
        <p:spPr/>
        <p:txBody>
          <a:bodyPr/>
          <a:lstStyle/>
          <a:p>
            <a:fld id="{919D09EA-2EFF-4634-943A-3B0A6F41DA58}" type="datetime1">
              <a:rPr lang="zh-CN" altLang="en-US" smtClean="0"/>
              <a:t>2021/3/13</a:t>
            </a:fld>
            <a:endParaRPr lang="en-US" altLang="zh-CN"/>
          </a:p>
        </p:txBody>
      </p:sp>
      <p:sp>
        <p:nvSpPr>
          <p:cNvPr id="6" name="灯片编号占位符 5"/>
          <p:cNvSpPr>
            <a:spLocks noGrp="1"/>
          </p:cNvSpPr>
          <p:nvPr>
            <p:ph type="sldNum" sz="quarter" idx="12"/>
          </p:nvPr>
        </p:nvSpPr>
        <p:spPr/>
        <p:txBody>
          <a:bodyPr/>
          <a:lstStyle/>
          <a:p>
            <a:fld id="{10661EE8-E29D-4A75-9B9E-23365002BFC1}" type="slidenum">
              <a:rPr lang="en-US" altLang="zh-CN" smtClean="0"/>
              <a:t>24</a:t>
            </a:fld>
            <a:endParaRPr lang="en-US" altLang="zh-CN"/>
          </a:p>
        </p:txBody>
      </p:sp>
      <p:sp>
        <p:nvSpPr>
          <p:cNvPr id="7" name="页脚占位符 6"/>
          <p:cNvSpPr>
            <a:spLocks noGrp="1"/>
          </p:cNvSpPr>
          <p:nvPr>
            <p:ph type="ftr" sz="quarter" idx="11"/>
          </p:nvPr>
        </p:nvSpPr>
        <p:spPr/>
        <p:txBody>
          <a:bodyPr/>
          <a:lstStyle/>
          <a:p>
            <a:r>
              <a:rPr lang="zh-CN" altLang="en-US"/>
              <a:t>北附广南实验学校 赵洪安</a:t>
            </a:r>
            <a:endParaRPr lang="en-US" altLang="zh-CN"/>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 calcmode="lin" valueType="num">
                                      <p:cBhvr>
                                        <p:cTn id="7" dur="500" fill="hold"/>
                                        <p:tgtEl>
                                          <p:spTgt spid="58371"/>
                                        </p:tgtEl>
                                        <p:attrNameLst>
                                          <p:attrName>ppt_w</p:attrName>
                                        </p:attrNameLst>
                                      </p:cBhvr>
                                      <p:tavLst>
                                        <p:tav tm="0">
                                          <p:val>
                                            <p:fltVal val="0"/>
                                          </p:val>
                                        </p:tav>
                                        <p:tav tm="100000">
                                          <p:val>
                                            <p:strVal val="#ppt_w"/>
                                          </p:val>
                                        </p:tav>
                                      </p:tavLst>
                                    </p:anim>
                                    <p:anim calcmode="lin" valueType="num">
                                      <p:cBhvr>
                                        <p:cTn id="8" dur="500" fill="hold"/>
                                        <p:tgtEl>
                                          <p:spTgt spid="5837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aijpg"/>
          <p:cNvPicPr>
            <a:picLocks noGrp="1" noChangeAspect="1" noChangeArrowheads="1"/>
          </p:cNvPicPr>
          <p:nvPr>
            <p:ph sz="half" idx="1"/>
          </p:nvPr>
        </p:nvPicPr>
        <p:blipFill>
          <a:blip r:embed="rId2" cstate="print"/>
          <a:srcRect/>
          <a:stretch>
            <a:fillRect/>
          </a:stretch>
        </p:blipFill>
        <p:spPr>
          <a:xfrm>
            <a:off x="1524000" y="0"/>
            <a:ext cx="9144000" cy="6858000"/>
          </a:xfrm>
          <a:noFill/>
        </p:spPr>
      </p:pic>
      <p:sp>
        <p:nvSpPr>
          <p:cNvPr id="59396" name="Text Box 4"/>
          <p:cNvSpPr txBox="1">
            <a:spLocks noChangeArrowheads="1"/>
          </p:cNvSpPr>
          <p:nvPr/>
        </p:nvSpPr>
        <p:spPr bwMode="auto">
          <a:xfrm>
            <a:off x="1774826" y="5876925"/>
            <a:ext cx="4244975" cy="762000"/>
          </a:xfrm>
          <a:prstGeom prst="rect">
            <a:avLst/>
          </a:prstGeom>
          <a:noFill/>
          <a:ln w="9525">
            <a:noFill/>
            <a:miter lim="800000"/>
          </a:ln>
          <a:effectLst/>
        </p:spPr>
        <p:txBody>
          <a:bodyPr>
            <a:spAutoFit/>
          </a:bodyPr>
          <a:lstStyle/>
          <a:p>
            <a:pPr>
              <a:spcBef>
                <a:spcPct val="50000"/>
              </a:spcBef>
            </a:pPr>
            <a:r>
              <a:rPr lang="zh-CN" altLang="en-US" sz="4400" b="1" dirty="0">
                <a:solidFill>
                  <a:srgbClr val="FF0000"/>
                </a:solidFill>
                <a:latin typeface="楷体" panose="02010609060101010101" pitchFamily="49" charset="-122"/>
                <a:ea typeface="楷体" panose="02010609060101010101" pitchFamily="49" charset="-122"/>
              </a:rPr>
              <a:t>公元前</a:t>
            </a:r>
            <a:r>
              <a:rPr lang="en-US" altLang="zh-CN" sz="4400" b="1" dirty="0">
                <a:solidFill>
                  <a:srgbClr val="FF0000"/>
                </a:solidFill>
                <a:latin typeface="楷体" panose="02010609060101010101" pitchFamily="49" charset="-122"/>
                <a:ea typeface="楷体" panose="02010609060101010101" pitchFamily="49" charset="-122"/>
              </a:rPr>
              <a:t>630</a:t>
            </a:r>
            <a:r>
              <a:rPr lang="zh-CN" altLang="en-US" sz="4400" b="1" dirty="0">
                <a:solidFill>
                  <a:srgbClr val="FF0000"/>
                </a:solidFill>
                <a:latin typeface="楷体" panose="02010609060101010101" pitchFamily="49" charset="-122"/>
                <a:ea typeface="楷体" panose="02010609060101010101" pitchFamily="49" charset="-122"/>
                <a:hlinkClick r:id="rId3" action="ppaction://hlinksldjump"/>
              </a:rPr>
              <a:t>年</a:t>
            </a:r>
            <a:endParaRPr lang="zh-CN" altLang="en-US" sz="4400" b="1" dirty="0">
              <a:solidFill>
                <a:srgbClr val="FF0000"/>
              </a:solidFill>
              <a:latin typeface="楷体" panose="02010609060101010101" pitchFamily="49" charset="-122"/>
              <a:ea typeface="楷体" panose="02010609060101010101" pitchFamily="49" charset="-122"/>
            </a:endParaRPr>
          </a:p>
        </p:txBody>
      </p:sp>
      <p:sp>
        <p:nvSpPr>
          <p:cNvPr id="59397" name="AutoShape 5"/>
          <p:cNvSpPr>
            <a:spLocks noChangeArrowheads="1"/>
          </p:cNvSpPr>
          <p:nvPr/>
        </p:nvSpPr>
        <p:spPr bwMode="auto">
          <a:xfrm>
            <a:off x="8975726" y="4508501"/>
            <a:ext cx="504825" cy="1223963"/>
          </a:xfrm>
          <a:prstGeom prst="curvedLeftArrow">
            <a:avLst>
              <a:gd name="adj1" fmla="val 48491"/>
              <a:gd name="adj2" fmla="val 96981"/>
              <a:gd name="adj3" fmla="val 33333"/>
            </a:avLst>
          </a:prstGeom>
          <a:gradFill rotWithShape="1">
            <a:gsLst>
              <a:gs pos="0">
                <a:srgbClr val="FF0000"/>
              </a:gs>
              <a:gs pos="100000">
                <a:srgbClr val="FFFF00"/>
              </a:gs>
            </a:gsLst>
            <a:path path="rect">
              <a:fillToRect l="50000" t="50000" r="50000" b="50000"/>
            </a:path>
          </a:gradFill>
          <a:ln w="9525">
            <a:solidFill>
              <a:srgbClr val="CC0099"/>
            </a:solidFill>
            <a:miter lim="800000"/>
          </a:ln>
          <a:effectLst/>
        </p:spPr>
        <p:txBody>
          <a:bodyPr wrap="none" anchor="ctr"/>
          <a:lstStyle/>
          <a:p>
            <a:endParaRPr lang="zh-CN" altLang="en-US"/>
          </a:p>
        </p:txBody>
      </p:sp>
      <p:sp>
        <p:nvSpPr>
          <p:cNvPr id="59398" name="AutoShape 6"/>
          <p:cNvSpPr>
            <a:spLocks noChangeArrowheads="1"/>
          </p:cNvSpPr>
          <p:nvPr/>
        </p:nvSpPr>
        <p:spPr bwMode="auto">
          <a:xfrm>
            <a:off x="7680326" y="2924175"/>
            <a:ext cx="504825" cy="1728788"/>
          </a:xfrm>
          <a:prstGeom prst="curvedRightArrow">
            <a:avLst>
              <a:gd name="adj1" fmla="val 68491"/>
              <a:gd name="adj2" fmla="val 136981"/>
              <a:gd name="adj3" fmla="val 33333"/>
            </a:avLst>
          </a:prstGeom>
          <a:gradFill rotWithShape="1">
            <a:gsLst>
              <a:gs pos="0">
                <a:srgbClr val="FF3300"/>
              </a:gs>
              <a:gs pos="50000">
                <a:srgbClr val="FFFF00"/>
              </a:gs>
              <a:gs pos="100000">
                <a:srgbClr val="FF3300"/>
              </a:gs>
            </a:gsLst>
            <a:lin ang="0" scaled="1"/>
          </a:gradFill>
          <a:ln w="9525">
            <a:solidFill>
              <a:srgbClr val="CC0099"/>
            </a:solidFill>
            <a:miter lim="800000"/>
          </a:ln>
          <a:effectLst/>
        </p:spPr>
        <p:txBody>
          <a:bodyPr wrap="none" anchor="ctr"/>
          <a:lstStyle/>
          <a:p>
            <a:endParaRPr lang="zh-CN" altLang="en-US"/>
          </a:p>
        </p:txBody>
      </p:sp>
      <p:sp>
        <p:nvSpPr>
          <p:cNvPr id="59399" name="Oval 7"/>
          <p:cNvSpPr>
            <a:spLocks noChangeArrowheads="1"/>
          </p:cNvSpPr>
          <p:nvPr/>
        </p:nvSpPr>
        <p:spPr bwMode="auto">
          <a:xfrm>
            <a:off x="8328025" y="4868864"/>
            <a:ext cx="287338" cy="288925"/>
          </a:xfrm>
          <a:prstGeom prst="ellipse">
            <a:avLst/>
          </a:prstGeom>
          <a:gradFill rotWithShape="1">
            <a:gsLst>
              <a:gs pos="0">
                <a:srgbClr val="FFFF00"/>
              </a:gs>
              <a:gs pos="100000">
                <a:srgbClr val="C62106"/>
              </a:gs>
            </a:gsLst>
            <a:path path="shape">
              <a:fillToRect l="50000" t="50000" r="50000" b="50000"/>
            </a:path>
          </a:gradFill>
          <a:ln w="9525">
            <a:solidFill>
              <a:schemeClr val="tx1"/>
            </a:solidFill>
            <a:round/>
          </a:ln>
          <a:effectLst/>
        </p:spPr>
        <p:txBody>
          <a:bodyPr wrap="none" anchor="ctr"/>
          <a:lstStyle/>
          <a:p>
            <a:endParaRPr lang="zh-CN" altLang="en-US"/>
          </a:p>
        </p:txBody>
      </p:sp>
      <p:sp>
        <p:nvSpPr>
          <p:cNvPr id="59400" name="Text Box 8"/>
          <p:cNvSpPr txBox="1">
            <a:spLocks noChangeArrowheads="1"/>
          </p:cNvSpPr>
          <p:nvPr/>
        </p:nvSpPr>
        <p:spPr bwMode="auto">
          <a:xfrm>
            <a:off x="8256588" y="5589589"/>
            <a:ext cx="1008062" cy="1006475"/>
          </a:xfrm>
          <a:prstGeom prst="rect">
            <a:avLst/>
          </a:prstGeom>
          <a:noFill/>
          <a:ln w="9525">
            <a:noFill/>
            <a:miter lim="800000"/>
          </a:ln>
          <a:effectLst/>
        </p:spPr>
        <p:txBody>
          <a:bodyPr>
            <a:spAutoFit/>
          </a:bodyPr>
          <a:lstStyle/>
          <a:p>
            <a:pPr>
              <a:spcBef>
                <a:spcPct val="50000"/>
              </a:spcBef>
            </a:pPr>
            <a:r>
              <a:rPr lang="zh-CN" altLang="en-US" sz="6000">
                <a:solidFill>
                  <a:srgbClr val="CC9900"/>
                </a:solidFill>
              </a:rPr>
              <a:t>郑</a:t>
            </a:r>
          </a:p>
        </p:txBody>
      </p:sp>
      <p:sp>
        <p:nvSpPr>
          <p:cNvPr id="59401" name="Text Box 9"/>
          <p:cNvSpPr txBox="1">
            <a:spLocks noChangeArrowheads="1"/>
          </p:cNvSpPr>
          <p:nvPr/>
        </p:nvSpPr>
        <p:spPr bwMode="auto">
          <a:xfrm>
            <a:off x="7751764" y="5084764"/>
            <a:ext cx="1584325" cy="701675"/>
          </a:xfrm>
          <a:prstGeom prst="rect">
            <a:avLst/>
          </a:prstGeom>
          <a:noFill/>
          <a:ln w="9525">
            <a:noFill/>
            <a:miter lim="800000"/>
          </a:ln>
          <a:effectLst/>
        </p:spPr>
        <p:txBody>
          <a:bodyPr>
            <a:spAutoFit/>
          </a:bodyPr>
          <a:lstStyle/>
          <a:p>
            <a:pPr>
              <a:spcBef>
                <a:spcPct val="50000"/>
              </a:spcBef>
            </a:pPr>
            <a:r>
              <a:rPr lang="zh-CN" altLang="en-US" sz="4000" b="1" dirty="0">
                <a:solidFill>
                  <a:srgbClr val="CC0000"/>
                </a:solidFill>
              </a:rPr>
              <a:t>新郑</a:t>
            </a:r>
          </a:p>
        </p:txBody>
      </p:sp>
      <p:sp>
        <p:nvSpPr>
          <p:cNvPr id="59402" name="Text Box 10"/>
          <p:cNvSpPr txBox="1">
            <a:spLocks noChangeArrowheads="1"/>
          </p:cNvSpPr>
          <p:nvPr/>
        </p:nvSpPr>
        <p:spPr bwMode="auto">
          <a:xfrm>
            <a:off x="8328025" y="4149726"/>
            <a:ext cx="863600" cy="366713"/>
          </a:xfrm>
          <a:prstGeom prst="rect">
            <a:avLst/>
          </a:prstGeom>
          <a:noFill/>
          <a:ln w="9525">
            <a:noFill/>
            <a:miter lim="800000"/>
          </a:ln>
          <a:effectLst/>
        </p:spPr>
        <p:txBody>
          <a:bodyPr>
            <a:spAutoFit/>
          </a:bodyPr>
          <a:lstStyle/>
          <a:p>
            <a:pPr>
              <a:spcBef>
                <a:spcPct val="50000"/>
              </a:spcBef>
            </a:pPr>
            <a:endParaRPr lang="zh-CN" altLang="zh-CN"/>
          </a:p>
        </p:txBody>
      </p:sp>
      <p:sp>
        <p:nvSpPr>
          <p:cNvPr id="59403" name="Text Box 11"/>
          <p:cNvSpPr txBox="1">
            <a:spLocks noChangeArrowheads="1"/>
          </p:cNvSpPr>
          <p:nvPr/>
        </p:nvSpPr>
        <p:spPr bwMode="auto">
          <a:xfrm rot="-1833122">
            <a:off x="8096251" y="3794126"/>
            <a:ext cx="1368425" cy="519113"/>
          </a:xfrm>
          <a:prstGeom prst="rect">
            <a:avLst/>
          </a:prstGeom>
          <a:noFill/>
          <a:ln w="9525">
            <a:noFill/>
            <a:miter lim="800000"/>
          </a:ln>
          <a:effectLst/>
        </p:spPr>
        <p:txBody>
          <a:bodyPr>
            <a:spAutoFit/>
          </a:bodyPr>
          <a:lstStyle/>
          <a:p>
            <a:pPr>
              <a:spcBef>
                <a:spcPct val="50000"/>
              </a:spcBef>
            </a:pPr>
            <a:r>
              <a:rPr lang="zh-CN" altLang="en-US" sz="2800" b="1" dirty="0">
                <a:solidFill>
                  <a:srgbClr val="CC00CC"/>
                </a:solidFill>
              </a:rPr>
              <a:t>函陵</a:t>
            </a:r>
          </a:p>
        </p:txBody>
      </p:sp>
      <p:sp>
        <p:nvSpPr>
          <p:cNvPr id="59404" name="Text Box 12"/>
          <p:cNvSpPr txBox="1">
            <a:spLocks noChangeArrowheads="1"/>
          </p:cNvSpPr>
          <p:nvPr/>
        </p:nvSpPr>
        <p:spPr bwMode="auto">
          <a:xfrm rot="2366329">
            <a:off x="9067800" y="4151313"/>
            <a:ext cx="1619250" cy="519112"/>
          </a:xfrm>
          <a:prstGeom prst="rect">
            <a:avLst/>
          </a:prstGeom>
          <a:noFill/>
          <a:ln w="9525">
            <a:noFill/>
            <a:miter lim="800000"/>
          </a:ln>
          <a:effectLst/>
        </p:spPr>
        <p:txBody>
          <a:bodyPr>
            <a:spAutoFit/>
          </a:bodyPr>
          <a:lstStyle/>
          <a:p>
            <a:pPr>
              <a:spcBef>
                <a:spcPct val="50000"/>
              </a:spcBef>
            </a:pPr>
            <a:r>
              <a:rPr lang="zh-CN" altLang="en-US" sz="2800" b="1" dirty="0">
                <a:solidFill>
                  <a:srgbClr val="CC00CC"/>
                </a:solidFill>
              </a:rPr>
              <a:t>氾水</a:t>
            </a:r>
          </a:p>
        </p:txBody>
      </p:sp>
      <p:sp>
        <p:nvSpPr>
          <p:cNvPr id="59405" name="Text Box 13"/>
          <p:cNvSpPr txBox="1">
            <a:spLocks noChangeArrowheads="1"/>
          </p:cNvSpPr>
          <p:nvPr/>
        </p:nvSpPr>
        <p:spPr bwMode="auto">
          <a:xfrm>
            <a:off x="2782889" y="2708276"/>
            <a:ext cx="1081087" cy="1006475"/>
          </a:xfrm>
          <a:prstGeom prst="rect">
            <a:avLst/>
          </a:prstGeom>
          <a:noFill/>
          <a:ln w="9525">
            <a:noFill/>
            <a:miter lim="800000"/>
          </a:ln>
          <a:effectLst/>
        </p:spPr>
        <p:txBody>
          <a:bodyPr>
            <a:spAutoFit/>
          </a:bodyPr>
          <a:lstStyle/>
          <a:p>
            <a:pPr>
              <a:spcBef>
                <a:spcPct val="50000"/>
              </a:spcBef>
            </a:pPr>
            <a:r>
              <a:rPr lang="zh-CN" altLang="en-US" sz="6000">
                <a:solidFill>
                  <a:srgbClr val="CC9900"/>
                </a:solidFill>
                <a:effectLst>
                  <a:outerShdw blurRad="38100" dist="38100" dir="2700000" algn="tl">
                    <a:srgbClr val="C0C0C0"/>
                  </a:outerShdw>
                </a:effectLst>
              </a:rPr>
              <a:t>秦</a:t>
            </a:r>
          </a:p>
        </p:txBody>
      </p:sp>
      <p:sp>
        <p:nvSpPr>
          <p:cNvPr id="59406" name="Text Box 14"/>
          <p:cNvSpPr txBox="1">
            <a:spLocks noChangeArrowheads="1"/>
          </p:cNvSpPr>
          <p:nvPr/>
        </p:nvSpPr>
        <p:spPr bwMode="auto">
          <a:xfrm>
            <a:off x="6600825" y="1412876"/>
            <a:ext cx="1295400" cy="1006475"/>
          </a:xfrm>
          <a:prstGeom prst="rect">
            <a:avLst/>
          </a:prstGeom>
          <a:noFill/>
          <a:ln w="9525">
            <a:noFill/>
            <a:miter lim="800000"/>
          </a:ln>
          <a:effectLst/>
        </p:spPr>
        <p:txBody>
          <a:bodyPr>
            <a:spAutoFit/>
          </a:bodyPr>
          <a:lstStyle/>
          <a:p>
            <a:pPr>
              <a:spcBef>
                <a:spcPct val="50000"/>
              </a:spcBef>
            </a:pPr>
            <a:r>
              <a:rPr lang="zh-CN" altLang="en-US" sz="6000">
                <a:solidFill>
                  <a:srgbClr val="CC9900"/>
                </a:solidFill>
                <a:effectLst>
                  <a:outerShdw blurRad="38100" dist="38100" dir="2700000" algn="tl">
                    <a:srgbClr val="C0C0C0"/>
                  </a:outerShdw>
                </a:effectLst>
              </a:rPr>
              <a:t>晋</a:t>
            </a:r>
          </a:p>
        </p:txBody>
      </p:sp>
      <p:sp>
        <p:nvSpPr>
          <p:cNvPr id="59407" name="Text Box 15"/>
          <p:cNvSpPr txBox="1">
            <a:spLocks noChangeArrowheads="1"/>
          </p:cNvSpPr>
          <p:nvPr/>
        </p:nvSpPr>
        <p:spPr bwMode="auto">
          <a:xfrm>
            <a:off x="7020819" y="3141663"/>
            <a:ext cx="1384995" cy="1727200"/>
          </a:xfrm>
          <a:prstGeom prst="rect">
            <a:avLst/>
          </a:prstGeom>
          <a:noFill/>
          <a:ln w="9525">
            <a:noFill/>
            <a:miter lim="800000"/>
          </a:ln>
          <a:effectLst/>
        </p:spPr>
        <p:txBody>
          <a:bodyPr vert="eaVert">
            <a:spAutoFit/>
          </a:bodyPr>
          <a:lstStyle/>
          <a:p>
            <a:pPr>
              <a:spcBef>
                <a:spcPct val="50000"/>
              </a:spcBef>
            </a:pPr>
            <a:endParaRPr lang="en-US" altLang="zh-CN" b="1" dirty="0"/>
          </a:p>
          <a:p>
            <a:pPr>
              <a:spcBef>
                <a:spcPct val="50000"/>
              </a:spcBef>
            </a:pPr>
            <a:r>
              <a:rPr lang="zh-CN" altLang="en-US" sz="4000" b="1" i="1" dirty="0">
                <a:solidFill>
                  <a:srgbClr val="6600CC"/>
                </a:solidFill>
                <a:effectLst>
                  <a:outerShdw blurRad="38100" dist="38100" dir="2700000" algn="tl">
                    <a:srgbClr val="C0C0C0"/>
                  </a:outerShdw>
                </a:effectLst>
              </a:rPr>
              <a:t>晋 军</a:t>
            </a:r>
          </a:p>
        </p:txBody>
      </p:sp>
      <p:sp>
        <p:nvSpPr>
          <p:cNvPr id="59408" name="Text Box 16"/>
          <p:cNvSpPr txBox="1">
            <a:spLocks noChangeArrowheads="1"/>
          </p:cNvSpPr>
          <p:nvPr/>
        </p:nvSpPr>
        <p:spPr bwMode="auto">
          <a:xfrm>
            <a:off x="9402645" y="4797426"/>
            <a:ext cx="800219" cy="1439863"/>
          </a:xfrm>
          <a:prstGeom prst="rect">
            <a:avLst/>
          </a:prstGeom>
          <a:noFill/>
          <a:ln w="9525">
            <a:noFill/>
            <a:miter lim="800000"/>
          </a:ln>
          <a:effectLst/>
        </p:spPr>
        <p:txBody>
          <a:bodyPr vert="eaVert">
            <a:spAutoFit/>
          </a:bodyPr>
          <a:lstStyle/>
          <a:p>
            <a:pPr>
              <a:spcBef>
                <a:spcPct val="50000"/>
              </a:spcBef>
            </a:pPr>
            <a:r>
              <a:rPr lang="zh-CN" altLang="en-US" sz="4000" b="1" i="1" dirty="0">
                <a:solidFill>
                  <a:srgbClr val="6600CC"/>
                </a:solidFill>
                <a:effectLst>
                  <a:outerShdw blurRad="38100" dist="38100" dir="2700000" algn="tl">
                    <a:srgbClr val="C0C0C0"/>
                  </a:outerShdw>
                </a:effectLst>
              </a:rPr>
              <a:t>秦 军</a:t>
            </a:r>
          </a:p>
        </p:txBody>
      </p:sp>
      <p:sp>
        <p:nvSpPr>
          <p:cNvPr id="17" name="日期占位符 16"/>
          <p:cNvSpPr>
            <a:spLocks noGrp="1"/>
          </p:cNvSpPr>
          <p:nvPr>
            <p:ph type="dt" sz="half" idx="10"/>
          </p:nvPr>
        </p:nvSpPr>
        <p:spPr/>
        <p:txBody>
          <a:bodyPr/>
          <a:lstStyle/>
          <a:p>
            <a:fld id="{4B349304-06F4-4168-8F97-181246DFCBB6}" type="datetime1">
              <a:rPr lang="zh-CN" altLang="en-US" smtClean="0"/>
              <a:t>2021/3/13</a:t>
            </a:fld>
            <a:endParaRPr lang="zh-CN" altLang="en-US"/>
          </a:p>
        </p:txBody>
      </p:sp>
      <p:sp>
        <p:nvSpPr>
          <p:cNvPr id="18" name="灯片编号占位符 17"/>
          <p:cNvSpPr>
            <a:spLocks noGrp="1"/>
          </p:cNvSpPr>
          <p:nvPr>
            <p:ph type="sldNum" sz="quarter" idx="12"/>
          </p:nvPr>
        </p:nvSpPr>
        <p:spPr/>
        <p:txBody>
          <a:bodyPr/>
          <a:lstStyle/>
          <a:p>
            <a:fld id="{FB8399C9-9379-46E7-B893-007FE294695B}" type="slidenum">
              <a:rPr lang="zh-CN" altLang="en-US" smtClean="0"/>
              <a:t>25</a:t>
            </a:fld>
            <a:endParaRPr lang="zh-CN" altLang="en-US"/>
          </a:p>
        </p:txBody>
      </p:sp>
      <p:sp>
        <p:nvSpPr>
          <p:cNvPr id="19" name="页脚占位符 18"/>
          <p:cNvSpPr>
            <a:spLocks noGrp="1"/>
          </p:cNvSpPr>
          <p:nvPr>
            <p:ph type="ftr" sz="quarter" idx="11"/>
          </p:nvPr>
        </p:nvSpPr>
        <p:spPr/>
        <p:txBody>
          <a:bodyPr/>
          <a:lstStyle/>
          <a:p>
            <a:r>
              <a:rPr lang="zh-CN" altLang="en-US"/>
              <a:t>北附广南实验学校 赵洪安</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4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94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9" fill="hold" grpId="0" nodeType="clickEffect">
                                  <p:stCondLst>
                                    <p:cond delay="0"/>
                                  </p:stCondLst>
                                  <p:childTnLst>
                                    <p:set>
                                      <p:cBhvr>
                                        <p:cTn id="14" dur="1" fill="hold">
                                          <p:stCondLst>
                                            <p:cond delay="0"/>
                                          </p:stCondLst>
                                        </p:cTn>
                                        <p:tgtEl>
                                          <p:spTgt spid="59398"/>
                                        </p:tgtEl>
                                        <p:attrNameLst>
                                          <p:attrName>style.visibility</p:attrName>
                                        </p:attrNameLst>
                                      </p:cBhvr>
                                      <p:to>
                                        <p:strVal val="visible"/>
                                      </p:to>
                                    </p:set>
                                    <p:anim calcmode="lin" valueType="num">
                                      <p:cBhvr additive="base">
                                        <p:cTn id="15" dur="500" fill="hold"/>
                                        <p:tgtEl>
                                          <p:spTgt spid="59398"/>
                                        </p:tgtEl>
                                        <p:attrNameLst>
                                          <p:attrName>ppt_x</p:attrName>
                                        </p:attrNameLst>
                                      </p:cBhvr>
                                      <p:tavLst>
                                        <p:tav tm="0">
                                          <p:val>
                                            <p:strVal val="0-#ppt_w/2"/>
                                          </p:val>
                                        </p:tav>
                                        <p:tav tm="100000">
                                          <p:val>
                                            <p:strVal val="#ppt_x"/>
                                          </p:val>
                                        </p:tav>
                                      </p:tavLst>
                                    </p:anim>
                                    <p:anim calcmode="lin" valueType="num">
                                      <p:cBhvr additive="base">
                                        <p:cTn id="16" dur="500" fill="hold"/>
                                        <p:tgtEl>
                                          <p:spTgt spid="59398"/>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59407"/>
                                        </p:tgtEl>
                                        <p:attrNameLst>
                                          <p:attrName>style.visibility</p:attrName>
                                        </p:attrNameLst>
                                      </p:cBhvr>
                                      <p:to>
                                        <p:strVal val="visible"/>
                                      </p:to>
                                    </p:set>
                                    <p:animEffect transition="in" filter="dissolve">
                                      <p:cBhvr>
                                        <p:cTn id="21" dur="500"/>
                                        <p:tgtEl>
                                          <p:spTgt spid="5940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9" fill="hold" grpId="0" nodeType="clickEffect">
                                  <p:stCondLst>
                                    <p:cond delay="0"/>
                                  </p:stCondLst>
                                  <p:childTnLst>
                                    <p:set>
                                      <p:cBhvr>
                                        <p:cTn id="25" dur="1" fill="hold">
                                          <p:stCondLst>
                                            <p:cond delay="0"/>
                                          </p:stCondLst>
                                        </p:cTn>
                                        <p:tgtEl>
                                          <p:spTgt spid="59397"/>
                                        </p:tgtEl>
                                        <p:attrNameLst>
                                          <p:attrName>style.visibility</p:attrName>
                                        </p:attrNameLst>
                                      </p:cBhvr>
                                      <p:to>
                                        <p:strVal val="visible"/>
                                      </p:to>
                                    </p:set>
                                    <p:anim calcmode="lin" valueType="num">
                                      <p:cBhvr additive="base">
                                        <p:cTn id="26" dur="500" fill="hold"/>
                                        <p:tgtEl>
                                          <p:spTgt spid="59397"/>
                                        </p:tgtEl>
                                        <p:attrNameLst>
                                          <p:attrName>ppt_x</p:attrName>
                                        </p:attrNameLst>
                                      </p:cBhvr>
                                      <p:tavLst>
                                        <p:tav tm="0">
                                          <p:val>
                                            <p:strVal val="0-#ppt_w/2"/>
                                          </p:val>
                                        </p:tav>
                                        <p:tav tm="100000">
                                          <p:val>
                                            <p:strVal val="#ppt_x"/>
                                          </p:val>
                                        </p:tav>
                                      </p:tavLst>
                                    </p:anim>
                                    <p:anim calcmode="lin" valueType="num">
                                      <p:cBhvr additive="base">
                                        <p:cTn id="27" dur="500" fill="hold"/>
                                        <p:tgtEl>
                                          <p:spTgt spid="59397"/>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9408"/>
                                        </p:tgtEl>
                                        <p:attrNameLst>
                                          <p:attrName>style.visibility</p:attrName>
                                        </p:attrNameLst>
                                      </p:cBhvr>
                                      <p:to>
                                        <p:strVal val="visible"/>
                                      </p:to>
                                    </p:set>
                                    <p:animEffect transition="in" filter="dissolve">
                                      <p:cBhvr>
                                        <p:cTn id="32" dur="500"/>
                                        <p:tgtEl>
                                          <p:spTgt spid="59408"/>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9399"/>
                                        </p:tgtEl>
                                        <p:attrNameLst>
                                          <p:attrName>style.visibility</p:attrName>
                                        </p:attrNameLst>
                                      </p:cBhvr>
                                      <p:to>
                                        <p:strVal val="visible"/>
                                      </p:to>
                                    </p:set>
                                    <p:anim calcmode="lin" valueType="num">
                                      <p:cBhvr>
                                        <p:cTn id="37" dur="500" fill="hold"/>
                                        <p:tgtEl>
                                          <p:spTgt spid="59399"/>
                                        </p:tgtEl>
                                        <p:attrNameLst>
                                          <p:attrName>ppt_w</p:attrName>
                                        </p:attrNameLst>
                                      </p:cBhvr>
                                      <p:tavLst>
                                        <p:tav tm="0">
                                          <p:val>
                                            <p:fltVal val="0"/>
                                          </p:val>
                                        </p:tav>
                                        <p:tav tm="100000">
                                          <p:val>
                                            <p:strVal val="#ppt_w"/>
                                          </p:val>
                                        </p:tav>
                                      </p:tavLst>
                                    </p:anim>
                                    <p:anim calcmode="lin" valueType="num">
                                      <p:cBhvr>
                                        <p:cTn id="38" dur="500" fill="hold"/>
                                        <p:tgtEl>
                                          <p:spTgt spid="59399"/>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594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animBg="1"/>
      <p:bldP spid="59398" grpId="0" animBg="1"/>
      <p:bldP spid="59399" grpId="0" animBg="1"/>
      <p:bldP spid="59401" grpId="0" autoUpdateAnimBg="0"/>
      <p:bldP spid="59403" grpId="0" autoUpdateAnimBg="0"/>
      <p:bldP spid="59404" grpId="0" autoUpdateAnimBg="0"/>
      <p:bldP spid="59407" grpId="0" autoUpdateAnimBg="0"/>
      <p:bldP spid="59408"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Text Box 4"/>
          <p:cNvSpPr txBox="1">
            <a:spLocks noChangeArrowheads="1"/>
          </p:cNvSpPr>
          <p:nvPr/>
        </p:nvSpPr>
        <p:spPr bwMode="auto">
          <a:xfrm>
            <a:off x="1992314" y="2189164"/>
            <a:ext cx="4319587" cy="646331"/>
          </a:xfrm>
          <a:prstGeom prst="rect">
            <a:avLst/>
          </a:prstGeom>
          <a:noFill/>
          <a:ln w="9525">
            <a:noFill/>
            <a:miter lim="800000"/>
          </a:ln>
          <a:effectLst/>
        </p:spPr>
        <p:txBody>
          <a:bodyPr>
            <a:spAutoFit/>
          </a:bodyPr>
          <a:lstStyle/>
          <a:p>
            <a:pPr>
              <a:spcBef>
                <a:spcPct val="50000"/>
              </a:spcBef>
            </a:pPr>
            <a:r>
              <a:rPr lang="zh-CN" altLang="en-US" sz="3600" b="1" dirty="0">
                <a:latin typeface="楷体" panose="02010609060101010101" pitchFamily="49" charset="-122"/>
                <a:ea typeface="楷体" panose="02010609060101010101" pitchFamily="49" charset="-122"/>
              </a:rPr>
              <a:t>无能</a:t>
            </a:r>
            <a:r>
              <a:rPr lang="zh-CN" altLang="en-US" sz="3600" b="1" dirty="0">
                <a:solidFill>
                  <a:srgbClr val="CC0099"/>
                </a:solidFill>
                <a:latin typeface="楷体" panose="02010609060101010101" pitchFamily="49" charset="-122"/>
                <a:ea typeface="楷体" panose="02010609060101010101" pitchFamily="49" charset="-122"/>
              </a:rPr>
              <a:t>为</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也矣</a:t>
            </a:r>
            <a:endParaRPr lang="en-US" altLang="zh-CN" sz="3600" b="1" dirty="0">
              <a:solidFill>
                <a:srgbClr val="CC0099"/>
              </a:solidFill>
              <a:latin typeface="楷体" panose="02010609060101010101" pitchFamily="49" charset="-122"/>
              <a:ea typeface="楷体" panose="02010609060101010101" pitchFamily="49" charset="-122"/>
            </a:endParaRPr>
          </a:p>
        </p:txBody>
      </p:sp>
      <p:sp>
        <p:nvSpPr>
          <p:cNvPr id="64517" name="Text Box 5"/>
          <p:cNvSpPr txBox="1">
            <a:spLocks noChangeArrowheads="1"/>
          </p:cNvSpPr>
          <p:nvPr/>
        </p:nvSpPr>
        <p:spPr bwMode="auto">
          <a:xfrm>
            <a:off x="1992313" y="2997201"/>
            <a:ext cx="3671639" cy="646331"/>
          </a:xfrm>
          <a:prstGeom prst="rect">
            <a:avLst/>
          </a:prstGeom>
          <a:noFill/>
          <a:ln w="9525">
            <a:noFill/>
            <a:miter lim="800000"/>
          </a:ln>
          <a:effectLst/>
        </p:spPr>
        <p:txBody>
          <a:bodyPr wrap="square">
            <a:spAutoFit/>
          </a:bodyPr>
          <a:lstStyle/>
          <a:p>
            <a:pPr>
              <a:spcBef>
                <a:spcPct val="50000"/>
              </a:spcBef>
            </a:pPr>
            <a:r>
              <a:rPr lang="zh-CN" altLang="en-US" sz="3600" b="1" dirty="0">
                <a:solidFill>
                  <a:srgbClr val="CC0099"/>
                </a:solidFill>
                <a:latin typeface="楷体" panose="02010609060101010101" pitchFamily="49" charset="-122"/>
                <a:ea typeface="楷体" panose="02010609060101010101" pitchFamily="49" charset="-122"/>
              </a:rPr>
              <a:t>共</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其乏困</a:t>
            </a:r>
          </a:p>
        </p:txBody>
      </p:sp>
      <p:sp>
        <p:nvSpPr>
          <p:cNvPr id="64518" name="Text Box 6"/>
          <p:cNvSpPr txBox="1">
            <a:spLocks noChangeArrowheads="1"/>
          </p:cNvSpPr>
          <p:nvPr/>
        </p:nvSpPr>
        <p:spPr bwMode="auto">
          <a:xfrm>
            <a:off x="5880100" y="2997201"/>
            <a:ext cx="4859338" cy="646331"/>
          </a:xfrm>
          <a:prstGeom prst="rect">
            <a:avLst/>
          </a:prstGeom>
          <a:noFill/>
          <a:ln w="9525">
            <a:noFill/>
            <a:miter lim="800000"/>
          </a:ln>
          <a:effectLst/>
        </p:spPr>
        <p:txBody>
          <a:bodyPr>
            <a:spAutoFit/>
          </a:bodyPr>
          <a:lstStyle/>
          <a:p>
            <a:pPr>
              <a:spcBef>
                <a:spcPct val="50000"/>
              </a:spcBef>
            </a:pPr>
            <a:r>
              <a:rPr lang="zh-CN" altLang="en-US" sz="3600" b="1" dirty="0">
                <a:latin typeface="楷体" panose="02010609060101010101" pitchFamily="49" charset="-122"/>
                <a:ea typeface="楷体" panose="02010609060101010101" pitchFamily="49" charset="-122"/>
              </a:rPr>
              <a:t>秦伯</a:t>
            </a:r>
            <a:r>
              <a:rPr lang="zh-CN" altLang="en-US" sz="3600" b="1" dirty="0">
                <a:solidFill>
                  <a:srgbClr val="CC0099"/>
                </a:solidFill>
                <a:latin typeface="楷体" panose="02010609060101010101" pitchFamily="49" charset="-122"/>
                <a:ea typeface="楷体" panose="02010609060101010101" pitchFamily="49" charset="-122"/>
              </a:rPr>
              <a:t>说</a:t>
            </a:r>
            <a:r>
              <a:rPr lang="en-US" altLang="zh-CN" sz="3600" b="1" dirty="0">
                <a:latin typeface="楷体" panose="02010609060101010101" pitchFamily="49" charset="-122"/>
                <a:ea typeface="楷体" panose="02010609060101010101" pitchFamily="49" charset="-122"/>
              </a:rPr>
              <a:t>(   )</a:t>
            </a:r>
            <a:r>
              <a:rPr lang="en-US" altLang="zh-CN" sz="3600" b="1" dirty="0">
                <a:latin typeface="楷体" panose="02010609060101010101" pitchFamily="49" charset="-122"/>
                <a:ea typeface="楷体" panose="02010609060101010101" pitchFamily="49" charset="-122"/>
                <a:cs typeface="Arial" panose="020B0604020202020204" pitchFamily="34" charset="0"/>
              </a:rPr>
              <a:t>,</a:t>
            </a:r>
            <a:r>
              <a:rPr lang="zh-CN" altLang="en-US" sz="3600" b="1" dirty="0">
                <a:latin typeface="楷体" panose="02010609060101010101" pitchFamily="49" charset="-122"/>
                <a:ea typeface="楷体" panose="02010609060101010101" pitchFamily="49" charset="-122"/>
              </a:rPr>
              <a:t>与郑人盟</a:t>
            </a:r>
          </a:p>
        </p:txBody>
      </p:sp>
      <p:sp>
        <p:nvSpPr>
          <p:cNvPr id="64519" name="Text Box 7"/>
          <p:cNvSpPr txBox="1">
            <a:spLocks noChangeArrowheads="1"/>
          </p:cNvSpPr>
          <p:nvPr/>
        </p:nvSpPr>
        <p:spPr bwMode="auto">
          <a:xfrm>
            <a:off x="5880100" y="1336676"/>
            <a:ext cx="4787900" cy="646331"/>
          </a:xfrm>
          <a:prstGeom prst="rect">
            <a:avLst/>
          </a:prstGeom>
          <a:noFill/>
          <a:ln w="9525">
            <a:noFill/>
            <a:miter lim="800000"/>
          </a:ln>
          <a:effectLst/>
        </p:spPr>
        <p:txBody>
          <a:bodyPr>
            <a:spAutoFit/>
          </a:bodyPr>
          <a:lstStyle/>
          <a:p>
            <a:pPr>
              <a:spcBef>
                <a:spcPct val="50000"/>
              </a:spcBef>
            </a:pPr>
            <a:r>
              <a:rPr lang="zh-CN" altLang="en-US" sz="3600" b="1" dirty="0">
                <a:solidFill>
                  <a:srgbClr val="CC0099"/>
                </a:solidFill>
                <a:latin typeface="楷体" panose="02010609060101010101" pitchFamily="49" charset="-122"/>
                <a:ea typeface="楷体" panose="02010609060101010101" pitchFamily="49" charset="-122"/>
              </a:rPr>
              <a:t>夫</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晋</a:t>
            </a:r>
            <a:r>
              <a:rPr lang="en-US" altLang="zh-CN" sz="3600" b="1" dirty="0">
                <a:latin typeface="楷体" panose="02010609060101010101" pitchFamily="49" charset="-122"/>
                <a:ea typeface="楷体" panose="02010609060101010101" pitchFamily="49" charset="-122"/>
                <a:cs typeface="Arial" panose="020B0604020202020204" pitchFamily="34" charset="0"/>
              </a:rPr>
              <a:t>,</a:t>
            </a:r>
            <a:r>
              <a:rPr lang="zh-CN" altLang="en-US" sz="3600" b="1" dirty="0">
                <a:latin typeface="楷体" panose="02010609060101010101" pitchFamily="49" charset="-122"/>
                <a:ea typeface="楷体" panose="02010609060101010101" pitchFamily="49" charset="-122"/>
              </a:rPr>
              <a:t>何厌之有</a:t>
            </a:r>
          </a:p>
        </p:txBody>
      </p:sp>
      <p:sp>
        <p:nvSpPr>
          <p:cNvPr id="64520" name="Text Box 8"/>
          <p:cNvSpPr txBox="1">
            <a:spLocks noChangeArrowheads="1"/>
          </p:cNvSpPr>
          <p:nvPr/>
        </p:nvSpPr>
        <p:spPr bwMode="auto">
          <a:xfrm>
            <a:off x="5880100" y="3860801"/>
            <a:ext cx="4968428" cy="646331"/>
          </a:xfrm>
          <a:prstGeom prst="rect">
            <a:avLst/>
          </a:prstGeom>
          <a:noFill/>
          <a:ln w="9525">
            <a:noFill/>
            <a:miter lim="800000"/>
          </a:ln>
          <a:effectLst/>
        </p:spPr>
        <p:txBody>
          <a:bodyPr wrap="square">
            <a:spAutoFit/>
          </a:bodyPr>
          <a:lstStyle/>
          <a:p>
            <a:pPr>
              <a:spcBef>
                <a:spcPct val="50000"/>
              </a:spcBef>
            </a:pPr>
            <a:r>
              <a:rPr lang="zh-CN" altLang="en-US" sz="3600" b="1" dirty="0">
                <a:latin typeface="楷体" panose="02010609060101010101" pitchFamily="49" charset="-122"/>
                <a:ea typeface="楷体" panose="02010609060101010101" pitchFamily="49" charset="-122"/>
              </a:rPr>
              <a:t>微</a:t>
            </a:r>
            <a:r>
              <a:rPr lang="zh-CN" altLang="en-US" sz="3600" b="1" dirty="0">
                <a:solidFill>
                  <a:srgbClr val="CC0099"/>
                </a:solidFill>
                <a:latin typeface="楷体" panose="02010609060101010101" pitchFamily="49" charset="-122"/>
                <a:ea typeface="楷体" panose="02010609060101010101" pitchFamily="49" charset="-122"/>
              </a:rPr>
              <a:t>夫</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人之力不及此</a:t>
            </a:r>
          </a:p>
        </p:txBody>
      </p:sp>
      <p:sp>
        <p:nvSpPr>
          <p:cNvPr id="64521" name="Text Box 9"/>
          <p:cNvSpPr txBox="1">
            <a:spLocks noChangeArrowheads="1"/>
          </p:cNvSpPr>
          <p:nvPr/>
        </p:nvSpPr>
        <p:spPr bwMode="auto">
          <a:xfrm>
            <a:off x="3648918" y="2205039"/>
            <a:ext cx="1150938" cy="579437"/>
          </a:xfrm>
          <a:prstGeom prst="rect">
            <a:avLst/>
          </a:prstGeom>
          <a:noFill/>
          <a:ln w="9525">
            <a:noFill/>
            <a:miter lim="800000"/>
          </a:ln>
          <a:effectLst/>
        </p:spPr>
        <p:txBody>
          <a:bodyPr>
            <a:spAutoFit/>
          </a:bodyPr>
          <a:lstStyle/>
          <a:p>
            <a:pPr>
              <a:spcBef>
                <a:spcPct val="50000"/>
              </a:spcBef>
            </a:pPr>
            <a:r>
              <a:rPr lang="en-US" altLang="zh-CN" sz="3200" dirty="0">
                <a:solidFill>
                  <a:srgbClr val="6600CC"/>
                </a:solidFill>
              </a:rPr>
              <a:t>w</a:t>
            </a:r>
            <a:r>
              <a:rPr lang="en-US" altLang="zh-CN" sz="3200" dirty="0">
                <a:solidFill>
                  <a:srgbClr val="6600CC"/>
                </a:solidFill>
                <a:cs typeface="Arial" panose="020B0604020202020204" pitchFamily="34" charset="0"/>
              </a:rPr>
              <a:t>éi</a:t>
            </a:r>
          </a:p>
        </p:txBody>
      </p:sp>
      <p:sp>
        <p:nvSpPr>
          <p:cNvPr id="64522" name="Text Box 10"/>
          <p:cNvSpPr txBox="1">
            <a:spLocks noChangeArrowheads="1"/>
          </p:cNvSpPr>
          <p:nvPr/>
        </p:nvSpPr>
        <p:spPr bwMode="auto">
          <a:xfrm>
            <a:off x="6600826" y="1412875"/>
            <a:ext cx="1223963" cy="579438"/>
          </a:xfrm>
          <a:prstGeom prst="rect">
            <a:avLst/>
          </a:prstGeom>
          <a:noFill/>
          <a:ln w="9525">
            <a:noFill/>
            <a:miter lim="800000"/>
          </a:ln>
          <a:effectLst/>
        </p:spPr>
        <p:txBody>
          <a:bodyPr>
            <a:spAutoFit/>
          </a:bodyPr>
          <a:lstStyle/>
          <a:p>
            <a:pPr>
              <a:spcBef>
                <a:spcPct val="50000"/>
              </a:spcBef>
            </a:pPr>
            <a:r>
              <a:rPr lang="en-US" altLang="zh-CN" sz="3200">
                <a:solidFill>
                  <a:srgbClr val="6600CC"/>
                </a:solidFill>
              </a:rPr>
              <a:t>f</a:t>
            </a:r>
            <a:r>
              <a:rPr lang="en-US" altLang="zh-CN" sz="3200">
                <a:solidFill>
                  <a:srgbClr val="6600CC"/>
                </a:solidFill>
                <a:cs typeface="Arial" panose="020B0604020202020204" pitchFamily="34" charset="0"/>
              </a:rPr>
              <a:t>ú</a:t>
            </a:r>
          </a:p>
        </p:txBody>
      </p:sp>
      <p:sp>
        <p:nvSpPr>
          <p:cNvPr id="64523" name="Text Box 11"/>
          <p:cNvSpPr txBox="1">
            <a:spLocks noChangeArrowheads="1"/>
          </p:cNvSpPr>
          <p:nvPr/>
        </p:nvSpPr>
        <p:spPr bwMode="auto">
          <a:xfrm>
            <a:off x="2640013" y="2997200"/>
            <a:ext cx="1511300" cy="579438"/>
          </a:xfrm>
          <a:prstGeom prst="rect">
            <a:avLst/>
          </a:prstGeom>
          <a:noFill/>
          <a:ln w="9525">
            <a:noFill/>
            <a:miter lim="800000"/>
          </a:ln>
          <a:effectLst/>
        </p:spPr>
        <p:txBody>
          <a:bodyPr>
            <a:spAutoFit/>
          </a:bodyPr>
          <a:lstStyle/>
          <a:p>
            <a:pPr>
              <a:spcBef>
                <a:spcPct val="50000"/>
              </a:spcBef>
            </a:pPr>
            <a:r>
              <a:rPr lang="en-US" altLang="zh-CN" sz="3200">
                <a:solidFill>
                  <a:srgbClr val="6600CC"/>
                </a:solidFill>
              </a:rPr>
              <a:t>g</a:t>
            </a:r>
            <a:r>
              <a:rPr lang="en-US" altLang="zh-CN" sz="3200">
                <a:solidFill>
                  <a:srgbClr val="6600CC"/>
                </a:solidFill>
                <a:cs typeface="Arial" panose="020B0604020202020204" pitchFamily="34" charset="0"/>
              </a:rPr>
              <a:t>ō</a:t>
            </a:r>
            <a:r>
              <a:rPr lang="en-US" altLang="zh-CN" sz="3200">
                <a:solidFill>
                  <a:srgbClr val="6600CC"/>
                </a:solidFill>
              </a:rPr>
              <a:t>ng</a:t>
            </a:r>
          </a:p>
        </p:txBody>
      </p:sp>
      <p:sp>
        <p:nvSpPr>
          <p:cNvPr id="64524" name="Text Box 12"/>
          <p:cNvSpPr txBox="1">
            <a:spLocks noChangeArrowheads="1"/>
          </p:cNvSpPr>
          <p:nvPr/>
        </p:nvSpPr>
        <p:spPr bwMode="auto">
          <a:xfrm>
            <a:off x="7535764" y="2997200"/>
            <a:ext cx="1152525" cy="579438"/>
          </a:xfrm>
          <a:prstGeom prst="rect">
            <a:avLst/>
          </a:prstGeom>
          <a:noFill/>
          <a:ln w="9525">
            <a:noFill/>
            <a:miter lim="800000"/>
          </a:ln>
          <a:effectLst/>
        </p:spPr>
        <p:txBody>
          <a:bodyPr>
            <a:spAutoFit/>
          </a:bodyPr>
          <a:lstStyle/>
          <a:p>
            <a:pPr>
              <a:spcBef>
                <a:spcPct val="50000"/>
              </a:spcBef>
            </a:pPr>
            <a:r>
              <a:rPr lang="en-US" altLang="zh-CN" sz="3200" dirty="0">
                <a:solidFill>
                  <a:srgbClr val="6600CC"/>
                </a:solidFill>
              </a:rPr>
              <a:t>yu</a:t>
            </a:r>
            <a:r>
              <a:rPr lang="en-US" altLang="zh-CN" sz="3200" dirty="0">
                <a:solidFill>
                  <a:srgbClr val="6600CC"/>
                </a:solidFill>
                <a:cs typeface="Arial" panose="020B0604020202020204" pitchFamily="34" charset="0"/>
              </a:rPr>
              <a:t>è</a:t>
            </a:r>
          </a:p>
        </p:txBody>
      </p:sp>
      <p:sp>
        <p:nvSpPr>
          <p:cNvPr id="64525" name="Text Box 13"/>
          <p:cNvSpPr txBox="1">
            <a:spLocks noChangeArrowheads="1"/>
          </p:cNvSpPr>
          <p:nvPr/>
        </p:nvSpPr>
        <p:spPr bwMode="auto">
          <a:xfrm>
            <a:off x="7033046" y="3933825"/>
            <a:ext cx="719138" cy="579438"/>
          </a:xfrm>
          <a:prstGeom prst="rect">
            <a:avLst/>
          </a:prstGeom>
          <a:noFill/>
          <a:ln w="9525">
            <a:noFill/>
            <a:miter lim="800000"/>
          </a:ln>
          <a:effectLst/>
        </p:spPr>
        <p:txBody>
          <a:bodyPr>
            <a:spAutoFit/>
          </a:bodyPr>
          <a:lstStyle/>
          <a:p>
            <a:pPr>
              <a:spcBef>
                <a:spcPct val="50000"/>
              </a:spcBef>
            </a:pPr>
            <a:r>
              <a:rPr lang="en-US" altLang="zh-CN" sz="3200" dirty="0">
                <a:solidFill>
                  <a:srgbClr val="6600CC"/>
                </a:solidFill>
              </a:rPr>
              <a:t>f</a:t>
            </a:r>
            <a:r>
              <a:rPr lang="en-US" altLang="zh-CN" sz="3200" dirty="0">
                <a:solidFill>
                  <a:srgbClr val="6600CC"/>
                </a:solidFill>
                <a:cs typeface="Arial" panose="020B0604020202020204" pitchFamily="34" charset="0"/>
              </a:rPr>
              <a:t>ú</a:t>
            </a:r>
          </a:p>
        </p:txBody>
      </p:sp>
      <p:sp>
        <p:nvSpPr>
          <p:cNvPr id="64527" name="Text Box 15"/>
          <p:cNvSpPr txBox="1">
            <a:spLocks noChangeArrowheads="1"/>
          </p:cNvSpPr>
          <p:nvPr/>
        </p:nvSpPr>
        <p:spPr bwMode="auto">
          <a:xfrm>
            <a:off x="3575051" y="1341438"/>
            <a:ext cx="1008063" cy="641350"/>
          </a:xfrm>
          <a:prstGeom prst="rect">
            <a:avLst/>
          </a:prstGeom>
          <a:noFill/>
          <a:ln w="9525">
            <a:noFill/>
            <a:miter lim="800000"/>
          </a:ln>
          <a:effectLst/>
        </p:spPr>
        <p:txBody>
          <a:bodyPr>
            <a:spAutoFit/>
          </a:bodyPr>
          <a:lstStyle/>
          <a:p>
            <a:pPr>
              <a:spcBef>
                <a:spcPct val="50000"/>
              </a:spcBef>
            </a:pPr>
            <a:r>
              <a:rPr lang="en-US" altLang="zh-CN" sz="3600">
                <a:solidFill>
                  <a:srgbClr val="6600CC"/>
                </a:solidFill>
              </a:rPr>
              <a:t>f</a:t>
            </a:r>
            <a:r>
              <a:rPr lang="en-US" altLang="zh-CN" sz="3600">
                <a:solidFill>
                  <a:srgbClr val="6600CC"/>
                </a:solidFill>
                <a:cs typeface="Arial" panose="020B0604020202020204" pitchFamily="34" charset="0"/>
              </a:rPr>
              <a:t>á</a:t>
            </a:r>
            <a:r>
              <a:rPr lang="en-US" altLang="zh-CN" sz="3600">
                <a:solidFill>
                  <a:srgbClr val="6600CC"/>
                </a:solidFill>
              </a:rPr>
              <a:t>n</a:t>
            </a:r>
          </a:p>
        </p:txBody>
      </p:sp>
      <p:sp>
        <p:nvSpPr>
          <p:cNvPr id="64528" name="Text Box 16"/>
          <p:cNvSpPr txBox="1">
            <a:spLocks noChangeArrowheads="1"/>
          </p:cNvSpPr>
          <p:nvPr/>
        </p:nvSpPr>
        <p:spPr bwMode="auto">
          <a:xfrm>
            <a:off x="3000524" y="4803874"/>
            <a:ext cx="1511300" cy="641350"/>
          </a:xfrm>
          <a:prstGeom prst="rect">
            <a:avLst/>
          </a:prstGeom>
          <a:noFill/>
          <a:ln w="9525">
            <a:noFill/>
            <a:miter lim="800000"/>
          </a:ln>
          <a:effectLst/>
        </p:spPr>
        <p:txBody>
          <a:bodyPr>
            <a:spAutoFit/>
          </a:bodyPr>
          <a:lstStyle/>
          <a:p>
            <a:pPr>
              <a:spcBef>
                <a:spcPct val="50000"/>
              </a:spcBef>
            </a:pPr>
            <a:r>
              <a:rPr lang="en-US" altLang="zh-CN" sz="3600">
                <a:solidFill>
                  <a:srgbClr val="6600CC"/>
                </a:solidFill>
              </a:rPr>
              <a:t>  </a:t>
            </a:r>
            <a:r>
              <a:rPr lang="en-US" altLang="zh-CN" sz="3200">
                <a:solidFill>
                  <a:srgbClr val="6600CC"/>
                </a:solidFill>
              </a:rPr>
              <a:t>zhuì</a:t>
            </a:r>
          </a:p>
        </p:txBody>
      </p:sp>
      <p:sp>
        <p:nvSpPr>
          <p:cNvPr id="64529" name="Text Box 17"/>
          <p:cNvSpPr txBox="1">
            <a:spLocks noChangeArrowheads="1"/>
          </p:cNvSpPr>
          <p:nvPr/>
        </p:nvSpPr>
        <p:spPr bwMode="auto">
          <a:xfrm>
            <a:off x="3575051" y="3867150"/>
            <a:ext cx="1152525" cy="641350"/>
          </a:xfrm>
          <a:prstGeom prst="rect">
            <a:avLst/>
          </a:prstGeom>
          <a:noFill/>
          <a:ln w="9525">
            <a:noFill/>
            <a:miter lim="800000"/>
          </a:ln>
          <a:effectLst/>
        </p:spPr>
        <p:txBody>
          <a:bodyPr>
            <a:spAutoFit/>
          </a:bodyPr>
          <a:lstStyle/>
          <a:p>
            <a:pPr>
              <a:spcBef>
                <a:spcPct val="50000"/>
              </a:spcBef>
            </a:pPr>
            <a:r>
              <a:rPr lang="en-US" altLang="zh-CN" sz="3600">
                <a:solidFill>
                  <a:srgbClr val="6600CC"/>
                </a:solidFill>
              </a:rPr>
              <a:t>qu</a:t>
            </a:r>
            <a:r>
              <a:rPr lang="en-US" altLang="zh-CN" sz="3600">
                <a:solidFill>
                  <a:srgbClr val="6600CC"/>
                </a:solidFill>
                <a:cs typeface="Arial" panose="020B0604020202020204" pitchFamily="34" charset="0"/>
              </a:rPr>
              <a:t>ē</a:t>
            </a:r>
          </a:p>
        </p:txBody>
      </p:sp>
      <p:sp>
        <p:nvSpPr>
          <p:cNvPr id="64530" name="Text Box 18"/>
          <p:cNvSpPr txBox="1">
            <a:spLocks noChangeArrowheads="1"/>
          </p:cNvSpPr>
          <p:nvPr/>
        </p:nvSpPr>
        <p:spPr bwMode="auto">
          <a:xfrm>
            <a:off x="2000250" y="1358901"/>
            <a:ext cx="3951734" cy="646331"/>
          </a:xfrm>
          <a:prstGeom prst="rect">
            <a:avLst/>
          </a:prstGeom>
          <a:noFill/>
          <a:ln w="9525">
            <a:noFill/>
            <a:miter lim="800000"/>
          </a:ln>
          <a:effectLst/>
        </p:spPr>
        <p:txBody>
          <a:bodyPr wrap="square">
            <a:spAutoFit/>
          </a:bodyPr>
          <a:lstStyle/>
          <a:p>
            <a:pPr>
              <a:spcBef>
                <a:spcPct val="50000"/>
              </a:spcBef>
            </a:pPr>
            <a:r>
              <a:rPr lang="zh-CN" altLang="en-US" sz="3600" b="1" dirty="0">
                <a:latin typeface="楷体" panose="02010609060101010101" pitchFamily="49" charset="-122"/>
                <a:ea typeface="楷体" panose="02010609060101010101" pitchFamily="49" charset="-122"/>
              </a:rPr>
              <a:t>秦军</a:t>
            </a:r>
            <a:r>
              <a:rPr lang="zh-CN" altLang="en-US" sz="3600" b="1" dirty="0">
                <a:solidFill>
                  <a:srgbClr val="CC0099"/>
                </a:solidFill>
                <a:latin typeface="楷体" panose="02010609060101010101" pitchFamily="49" charset="-122"/>
                <a:ea typeface="楷体" panose="02010609060101010101" pitchFamily="49" charset="-122"/>
              </a:rPr>
              <a:t>氾</a:t>
            </a:r>
            <a:r>
              <a:rPr lang="en-US" altLang="zh-CN" sz="3600" b="1" dirty="0">
                <a:latin typeface="楷体" panose="02010609060101010101" pitchFamily="49" charset="-122"/>
                <a:ea typeface="楷体" panose="02010609060101010101" pitchFamily="49" charset="-122"/>
                <a:cs typeface="Arial" panose="020B0604020202020204" pitchFamily="34" charset="0"/>
              </a:rPr>
              <a:t>(   )</a:t>
            </a:r>
            <a:r>
              <a:rPr lang="zh-CN" altLang="en-US" sz="3600" b="1" dirty="0">
                <a:latin typeface="楷体" panose="02010609060101010101" pitchFamily="49" charset="-122"/>
                <a:ea typeface="楷体" panose="02010609060101010101" pitchFamily="49" charset="-122"/>
              </a:rPr>
              <a:t>南</a:t>
            </a:r>
          </a:p>
        </p:txBody>
      </p:sp>
      <p:sp>
        <p:nvSpPr>
          <p:cNvPr id="64531" name="Text Box 19"/>
          <p:cNvSpPr txBox="1">
            <a:spLocks noChangeArrowheads="1"/>
          </p:cNvSpPr>
          <p:nvPr/>
        </p:nvSpPr>
        <p:spPr bwMode="auto">
          <a:xfrm>
            <a:off x="2046289" y="3878263"/>
            <a:ext cx="3473648" cy="641350"/>
          </a:xfrm>
          <a:prstGeom prst="rect">
            <a:avLst/>
          </a:prstGeom>
          <a:noFill/>
          <a:ln w="9525">
            <a:noFill/>
            <a:miter lim="800000"/>
          </a:ln>
          <a:effectLst/>
        </p:spPr>
        <p:txBody>
          <a:bodyPr wrap="square">
            <a:spAutoFit/>
          </a:bodyPr>
          <a:lstStyle/>
          <a:p>
            <a:pPr>
              <a:spcBef>
                <a:spcPct val="50000"/>
              </a:spcBef>
            </a:pPr>
            <a:r>
              <a:rPr lang="zh-CN" altLang="en-US" sz="3600" b="1" dirty="0">
                <a:latin typeface="楷体" panose="02010609060101010101" pitchFamily="49" charset="-122"/>
                <a:ea typeface="楷体" panose="02010609060101010101" pitchFamily="49" charset="-122"/>
              </a:rPr>
              <a:t>若不</a:t>
            </a:r>
            <a:r>
              <a:rPr lang="zh-CN" altLang="en-US" sz="3600" b="1" dirty="0">
                <a:solidFill>
                  <a:srgbClr val="CC0099"/>
                </a:solidFill>
                <a:latin typeface="楷体" panose="02010609060101010101" pitchFamily="49" charset="-122"/>
                <a:ea typeface="楷体" panose="02010609060101010101" pitchFamily="49" charset="-122"/>
              </a:rPr>
              <a:t>阙</a:t>
            </a:r>
            <a:r>
              <a:rPr lang="en-US" altLang="zh-CN" sz="3600" b="1" dirty="0">
                <a:latin typeface="楷体" panose="02010609060101010101" pitchFamily="49" charset="-122"/>
                <a:ea typeface="楷体" panose="02010609060101010101" pitchFamily="49" charset="-122"/>
                <a:cs typeface="Arial" panose="020B0604020202020204" pitchFamily="34" charset="0"/>
              </a:rPr>
              <a:t>(   )</a:t>
            </a:r>
            <a:r>
              <a:rPr lang="zh-CN" altLang="en-US" sz="3600" b="1" dirty="0">
                <a:latin typeface="楷体" panose="02010609060101010101" pitchFamily="49" charset="-122"/>
                <a:ea typeface="楷体" panose="02010609060101010101" pitchFamily="49" charset="-122"/>
              </a:rPr>
              <a:t>秦</a:t>
            </a:r>
          </a:p>
        </p:txBody>
      </p:sp>
      <p:sp>
        <p:nvSpPr>
          <p:cNvPr id="64532" name="Text Box 20"/>
          <p:cNvSpPr txBox="1">
            <a:spLocks noChangeArrowheads="1"/>
          </p:cNvSpPr>
          <p:nvPr/>
        </p:nvSpPr>
        <p:spPr bwMode="auto">
          <a:xfrm>
            <a:off x="1992314" y="4797426"/>
            <a:ext cx="4319587" cy="646331"/>
          </a:xfrm>
          <a:prstGeom prst="rect">
            <a:avLst/>
          </a:prstGeom>
          <a:noFill/>
          <a:ln w="9525">
            <a:noFill/>
            <a:miter lim="800000"/>
          </a:ln>
          <a:effectLst/>
        </p:spPr>
        <p:txBody>
          <a:bodyPr>
            <a:spAutoFit/>
          </a:bodyPr>
          <a:lstStyle/>
          <a:p>
            <a:pPr>
              <a:spcBef>
                <a:spcPct val="50000"/>
              </a:spcBef>
            </a:pPr>
            <a:r>
              <a:rPr lang="zh-CN" altLang="en-US" sz="3600" b="1" dirty="0">
                <a:latin typeface="楷体" panose="02010609060101010101" pitchFamily="49" charset="-122"/>
                <a:ea typeface="楷体" panose="02010609060101010101" pitchFamily="49" charset="-122"/>
              </a:rPr>
              <a:t>夜</a:t>
            </a:r>
            <a:r>
              <a:rPr lang="zh-CN" altLang="en-US" sz="3600" b="1" dirty="0">
                <a:solidFill>
                  <a:srgbClr val="CC0099"/>
                </a:solidFill>
                <a:latin typeface="楷体" panose="02010609060101010101" pitchFamily="49" charset="-122"/>
                <a:ea typeface="楷体" panose="02010609060101010101" pitchFamily="49" charset="-122"/>
              </a:rPr>
              <a:t>缒</a:t>
            </a:r>
            <a:r>
              <a:rPr lang="en-US" altLang="zh-CN" sz="3600" b="1" dirty="0">
                <a:latin typeface="楷体" panose="02010609060101010101" pitchFamily="49" charset="-122"/>
                <a:ea typeface="楷体" panose="02010609060101010101" pitchFamily="49" charset="-122"/>
                <a:cs typeface="Arial" panose="020B0604020202020204" pitchFamily="34" charset="0"/>
              </a:rPr>
              <a:t>(    )</a:t>
            </a:r>
            <a:r>
              <a:rPr lang="zh-CN" altLang="en-US" sz="3600" b="1" dirty="0">
                <a:latin typeface="楷体" panose="02010609060101010101" pitchFamily="49" charset="-122"/>
                <a:ea typeface="楷体" panose="02010609060101010101" pitchFamily="49" charset="-122"/>
              </a:rPr>
              <a:t>而出</a:t>
            </a:r>
          </a:p>
        </p:txBody>
      </p:sp>
      <p:sp>
        <p:nvSpPr>
          <p:cNvPr id="64533" name="Oval 21"/>
          <p:cNvSpPr>
            <a:spLocks noChangeArrowheads="1"/>
          </p:cNvSpPr>
          <p:nvPr/>
        </p:nvSpPr>
        <p:spPr bwMode="auto">
          <a:xfrm>
            <a:off x="5664201" y="1557339"/>
            <a:ext cx="144463"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34" name="Text Box 22"/>
          <p:cNvSpPr txBox="1">
            <a:spLocks noChangeArrowheads="1"/>
          </p:cNvSpPr>
          <p:nvPr/>
        </p:nvSpPr>
        <p:spPr bwMode="auto">
          <a:xfrm>
            <a:off x="5880101" y="2205039"/>
            <a:ext cx="5040313" cy="646331"/>
          </a:xfrm>
          <a:prstGeom prst="rect">
            <a:avLst/>
          </a:prstGeom>
          <a:noFill/>
          <a:ln w="9525">
            <a:noFill/>
            <a:miter lim="800000"/>
          </a:ln>
          <a:effectLst/>
        </p:spPr>
        <p:txBody>
          <a:bodyPr>
            <a:spAutoFit/>
          </a:bodyPr>
          <a:lstStyle/>
          <a:p>
            <a:pPr>
              <a:spcBef>
                <a:spcPct val="50000"/>
              </a:spcBef>
            </a:pPr>
            <a:r>
              <a:rPr lang="zh-CN" altLang="en-US" sz="3600" b="1" dirty="0">
                <a:latin typeface="楷体" panose="02010609060101010101" pitchFamily="49" charset="-122"/>
                <a:ea typeface="楷体" panose="02010609060101010101" pitchFamily="49" charset="-122"/>
              </a:rPr>
              <a:t>失其所与</a:t>
            </a:r>
            <a:r>
              <a:rPr lang="en-US" altLang="zh-CN" sz="3600" b="1" dirty="0">
                <a:latin typeface="楷体" panose="02010609060101010101" pitchFamily="49" charset="-122"/>
                <a:ea typeface="楷体" panose="02010609060101010101" pitchFamily="49" charset="-122"/>
                <a:cs typeface="Arial" panose="020B0604020202020204" pitchFamily="34" charset="0"/>
              </a:rPr>
              <a:t>,</a:t>
            </a:r>
            <a:r>
              <a:rPr lang="zh-CN" altLang="en-US" sz="3600" b="1" dirty="0">
                <a:latin typeface="楷体" panose="02010609060101010101" pitchFamily="49" charset="-122"/>
                <a:ea typeface="楷体" panose="02010609060101010101" pitchFamily="49" charset="-122"/>
              </a:rPr>
              <a:t>不</a:t>
            </a:r>
            <a:r>
              <a:rPr lang="zh-CN" altLang="en-US" sz="3600" b="1" dirty="0">
                <a:solidFill>
                  <a:srgbClr val="CC0099"/>
                </a:solidFill>
                <a:latin typeface="楷体" panose="02010609060101010101" pitchFamily="49" charset="-122"/>
                <a:ea typeface="楷体" panose="02010609060101010101" pitchFamily="49" charset="-122"/>
              </a:rPr>
              <a:t>知</a:t>
            </a:r>
            <a:r>
              <a:rPr lang="zh-CN" altLang="en-US" sz="3600" b="1" dirty="0">
                <a:latin typeface="楷体" panose="02010609060101010101" pitchFamily="49" charset="-122"/>
                <a:ea typeface="楷体" panose="02010609060101010101" pitchFamily="49" charset="-122"/>
              </a:rPr>
              <a:t>（   ）</a:t>
            </a:r>
          </a:p>
        </p:txBody>
      </p:sp>
      <p:sp>
        <p:nvSpPr>
          <p:cNvPr id="64536" name="Text Box 24"/>
          <p:cNvSpPr txBox="1">
            <a:spLocks noChangeArrowheads="1"/>
          </p:cNvSpPr>
          <p:nvPr/>
        </p:nvSpPr>
        <p:spPr bwMode="auto">
          <a:xfrm>
            <a:off x="2081214" y="5589589"/>
            <a:ext cx="7759203" cy="646331"/>
          </a:xfrm>
          <a:prstGeom prst="rect">
            <a:avLst/>
          </a:prstGeom>
          <a:noFill/>
          <a:ln w="9525">
            <a:noFill/>
            <a:miter lim="800000"/>
          </a:ln>
          <a:effectLst/>
        </p:spPr>
        <p:txBody>
          <a:bodyPr wrap="square">
            <a:spAutoFit/>
          </a:bodyPr>
          <a:lstStyle/>
          <a:p>
            <a:pPr>
              <a:spcBef>
                <a:spcPct val="50000"/>
              </a:spcBef>
            </a:pPr>
            <a:r>
              <a:rPr lang="zh-CN" altLang="en-US" sz="3600" b="1" dirty="0">
                <a:latin typeface="楷体" panose="02010609060101010101" pitchFamily="49" charset="-122"/>
                <a:ea typeface="楷体" panose="02010609060101010101" pitchFamily="49" charset="-122"/>
              </a:rPr>
              <a:t>使</a:t>
            </a:r>
            <a:r>
              <a:rPr lang="zh-CN" altLang="en-US" sz="3600" b="1" dirty="0">
                <a:solidFill>
                  <a:srgbClr val="CC0099"/>
                </a:solidFill>
                <a:latin typeface="楷体" panose="02010609060101010101" pitchFamily="49" charset="-122"/>
                <a:ea typeface="楷体" panose="02010609060101010101" pitchFamily="49" charset="-122"/>
              </a:rPr>
              <a:t>杞</a:t>
            </a:r>
            <a:r>
              <a:rPr lang="en-US" altLang="zh-CN" sz="3600" b="1" dirty="0">
                <a:latin typeface="楷体" panose="02010609060101010101" pitchFamily="49" charset="-122"/>
                <a:ea typeface="楷体" panose="02010609060101010101" pitchFamily="49" charset="-122"/>
                <a:cs typeface="Arial" panose="020B0604020202020204" pitchFamily="34" charset="0"/>
              </a:rPr>
              <a:t>(</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子、</a:t>
            </a:r>
            <a:r>
              <a:rPr lang="zh-CN" altLang="en-US" sz="3600" b="1" dirty="0">
                <a:solidFill>
                  <a:srgbClr val="CC0099"/>
                </a:solidFill>
                <a:latin typeface="楷体" panose="02010609060101010101" pitchFamily="49" charset="-122"/>
                <a:ea typeface="楷体" panose="02010609060101010101" pitchFamily="49" charset="-122"/>
              </a:rPr>
              <a:t>逢</a:t>
            </a:r>
            <a:r>
              <a:rPr lang="zh-CN" altLang="en-US" sz="3600" b="1" dirty="0">
                <a:latin typeface="楷体" panose="02010609060101010101" pitchFamily="49" charset="-122"/>
                <a:ea typeface="楷体" panose="02010609060101010101" pitchFamily="49" charset="-122"/>
              </a:rPr>
              <a:t>（    ）孙戍之</a:t>
            </a:r>
            <a:r>
              <a:rPr lang="zh-CN" altLang="en-US" sz="3600" b="1" dirty="0">
                <a:solidFill>
                  <a:srgbClr val="CC0099"/>
                </a:solidFill>
                <a:latin typeface="楷体" panose="02010609060101010101" pitchFamily="49" charset="-122"/>
                <a:ea typeface="楷体" panose="02010609060101010101" pitchFamily="49" charset="-122"/>
              </a:rPr>
              <a:t>                                                                                                                                                                                                                                                                      </a:t>
            </a:r>
          </a:p>
        </p:txBody>
      </p:sp>
      <p:sp>
        <p:nvSpPr>
          <p:cNvPr id="64537" name="Text Box 25"/>
          <p:cNvSpPr txBox="1">
            <a:spLocks noChangeArrowheads="1"/>
          </p:cNvSpPr>
          <p:nvPr/>
        </p:nvSpPr>
        <p:spPr bwMode="auto">
          <a:xfrm>
            <a:off x="9337104" y="2273500"/>
            <a:ext cx="1295400" cy="579437"/>
          </a:xfrm>
          <a:prstGeom prst="rect">
            <a:avLst/>
          </a:prstGeom>
          <a:noFill/>
          <a:ln w="9525">
            <a:noFill/>
            <a:miter lim="800000"/>
          </a:ln>
          <a:effectLst/>
        </p:spPr>
        <p:txBody>
          <a:bodyPr>
            <a:spAutoFit/>
          </a:bodyPr>
          <a:lstStyle/>
          <a:p>
            <a:pPr>
              <a:spcBef>
                <a:spcPct val="50000"/>
              </a:spcBef>
            </a:pPr>
            <a:r>
              <a:rPr lang="en-US" altLang="zh-CN" sz="3200">
                <a:solidFill>
                  <a:srgbClr val="6600CC"/>
                </a:solidFill>
              </a:rPr>
              <a:t>zh</a:t>
            </a:r>
            <a:r>
              <a:rPr lang="en-US" altLang="zh-CN" sz="3200">
                <a:solidFill>
                  <a:srgbClr val="6600CC"/>
                </a:solidFill>
                <a:cs typeface="Arial" panose="020B0604020202020204" pitchFamily="34" charset="0"/>
              </a:rPr>
              <a:t>ì</a:t>
            </a:r>
          </a:p>
        </p:txBody>
      </p:sp>
      <p:sp>
        <p:nvSpPr>
          <p:cNvPr id="64538" name="Oval 26"/>
          <p:cNvSpPr>
            <a:spLocks noChangeArrowheads="1"/>
          </p:cNvSpPr>
          <p:nvPr/>
        </p:nvSpPr>
        <p:spPr bwMode="auto">
          <a:xfrm>
            <a:off x="1919288" y="1557339"/>
            <a:ext cx="144462"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39" name="Oval 27"/>
          <p:cNvSpPr>
            <a:spLocks noChangeArrowheads="1"/>
          </p:cNvSpPr>
          <p:nvPr/>
        </p:nvSpPr>
        <p:spPr bwMode="auto">
          <a:xfrm>
            <a:off x="1847851" y="2422526"/>
            <a:ext cx="144463"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40" name="Oval 28"/>
          <p:cNvSpPr>
            <a:spLocks noChangeArrowheads="1"/>
          </p:cNvSpPr>
          <p:nvPr/>
        </p:nvSpPr>
        <p:spPr bwMode="auto">
          <a:xfrm>
            <a:off x="5664201" y="2420939"/>
            <a:ext cx="144463"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41" name="Oval 29"/>
          <p:cNvSpPr>
            <a:spLocks noChangeArrowheads="1"/>
          </p:cNvSpPr>
          <p:nvPr/>
        </p:nvSpPr>
        <p:spPr bwMode="auto">
          <a:xfrm>
            <a:off x="1847851" y="3213101"/>
            <a:ext cx="144463"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42" name="Oval 30"/>
          <p:cNvSpPr>
            <a:spLocks noChangeArrowheads="1"/>
          </p:cNvSpPr>
          <p:nvPr/>
        </p:nvSpPr>
        <p:spPr bwMode="auto">
          <a:xfrm>
            <a:off x="5664201" y="4076701"/>
            <a:ext cx="144463"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43" name="Oval 31"/>
          <p:cNvSpPr>
            <a:spLocks noChangeArrowheads="1"/>
          </p:cNvSpPr>
          <p:nvPr/>
        </p:nvSpPr>
        <p:spPr bwMode="auto">
          <a:xfrm>
            <a:off x="1847851" y="4149726"/>
            <a:ext cx="144463"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44" name="Oval 32"/>
          <p:cNvSpPr>
            <a:spLocks noChangeArrowheads="1"/>
          </p:cNvSpPr>
          <p:nvPr/>
        </p:nvSpPr>
        <p:spPr bwMode="auto">
          <a:xfrm>
            <a:off x="5664201" y="3213101"/>
            <a:ext cx="144463"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45" name="Oval 33"/>
          <p:cNvSpPr>
            <a:spLocks noChangeArrowheads="1"/>
          </p:cNvSpPr>
          <p:nvPr/>
        </p:nvSpPr>
        <p:spPr bwMode="auto">
          <a:xfrm>
            <a:off x="1847851" y="5014914"/>
            <a:ext cx="144463"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46" name="Oval 34"/>
          <p:cNvSpPr>
            <a:spLocks noChangeArrowheads="1"/>
          </p:cNvSpPr>
          <p:nvPr/>
        </p:nvSpPr>
        <p:spPr bwMode="auto">
          <a:xfrm>
            <a:off x="1865313" y="5905501"/>
            <a:ext cx="144462" cy="142875"/>
          </a:xfrm>
          <a:prstGeom prst="ellipse">
            <a:avLst/>
          </a:prstGeom>
          <a:gradFill rotWithShape="1">
            <a:gsLst>
              <a:gs pos="0">
                <a:srgbClr val="FF8200"/>
              </a:gs>
              <a:gs pos="10001">
                <a:srgbClr val="FF0000"/>
              </a:gs>
              <a:gs pos="35001">
                <a:srgbClr val="BA0066"/>
              </a:gs>
              <a:gs pos="70000">
                <a:srgbClr val="66008F"/>
              </a:gs>
              <a:gs pos="100000">
                <a:srgbClr val="000082"/>
              </a:gs>
            </a:gsLst>
            <a:path path="shape">
              <a:fillToRect l="50000" t="50000" r="50000" b="50000"/>
            </a:path>
          </a:gradFill>
          <a:ln w="9525">
            <a:solidFill>
              <a:srgbClr val="800080"/>
            </a:solidFill>
            <a:round/>
          </a:ln>
          <a:effectLst/>
        </p:spPr>
        <p:txBody>
          <a:bodyPr wrap="none" anchor="ctr"/>
          <a:lstStyle/>
          <a:p>
            <a:endParaRPr lang="zh-CN" altLang="en-US"/>
          </a:p>
        </p:txBody>
      </p:sp>
      <p:sp>
        <p:nvSpPr>
          <p:cNvPr id="64547" name="Text Box 35"/>
          <p:cNvSpPr txBox="1">
            <a:spLocks noChangeArrowheads="1"/>
          </p:cNvSpPr>
          <p:nvPr/>
        </p:nvSpPr>
        <p:spPr bwMode="auto">
          <a:xfrm>
            <a:off x="3288630" y="5613400"/>
            <a:ext cx="719138" cy="579438"/>
          </a:xfrm>
          <a:prstGeom prst="rect">
            <a:avLst/>
          </a:prstGeom>
          <a:noFill/>
          <a:ln w="9525">
            <a:noFill/>
            <a:miter lim="800000"/>
          </a:ln>
          <a:effectLst/>
        </p:spPr>
        <p:txBody>
          <a:bodyPr>
            <a:spAutoFit/>
          </a:bodyPr>
          <a:lstStyle/>
          <a:p>
            <a:pPr>
              <a:spcBef>
                <a:spcPct val="50000"/>
              </a:spcBef>
            </a:pPr>
            <a:r>
              <a:rPr lang="en-US" altLang="zh-CN" sz="3200" dirty="0">
                <a:solidFill>
                  <a:srgbClr val="6600CC"/>
                </a:solidFill>
              </a:rPr>
              <a:t>q</a:t>
            </a:r>
            <a:r>
              <a:rPr lang="en-US" altLang="zh-CN" sz="3200" dirty="0">
                <a:solidFill>
                  <a:srgbClr val="6600CC"/>
                </a:solidFill>
                <a:latin typeface="宋体" panose="02010600030101010101" pitchFamily="2" charset="-122"/>
                <a:cs typeface="Arial" panose="020B0604020202020204" pitchFamily="34" charset="0"/>
              </a:rPr>
              <a:t>ǐ</a:t>
            </a:r>
          </a:p>
        </p:txBody>
      </p:sp>
      <p:sp>
        <p:nvSpPr>
          <p:cNvPr id="64548" name="Text Box 36"/>
          <p:cNvSpPr txBox="1">
            <a:spLocks noChangeArrowheads="1"/>
          </p:cNvSpPr>
          <p:nvPr/>
        </p:nvSpPr>
        <p:spPr bwMode="auto">
          <a:xfrm>
            <a:off x="5806802" y="5613400"/>
            <a:ext cx="1657350" cy="579438"/>
          </a:xfrm>
          <a:prstGeom prst="rect">
            <a:avLst/>
          </a:prstGeom>
          <a:noFill/>
          <a:ln w="9525">
            <a:noFill/>
            <a:miter lim="800000"/>
          </a:ln>
          <a:effectLst/>
        </p:spPr>
        <p:txBody>
          <a:bodyPr>
            <a:spAutoFit/>
          </a:bodyPr>
          <a:lstStyle/>
          <a:p>
            <a:pPr>
              <a:spcBef>
                <a:spcPct val="50000"/>
              </a:spcBef>
            </a:pPr>
            <a:r>
              <a:rPr lang="en-US" altLang="zh-CN" sz="3200" dirty="0">
                <a:solidFill>
                  <a:srgbClr val="6600CC"/>
                </a:solidFill>
              </a:rPr>
              <a:t>p</a:t>
            </a:r>
            <a:r>
              <a:rPr lang="en-US" altLang="zh-CN" sz="3200" dirty="0">
                <a:solidFill>
                  <a:srgbClr val="6600CC"/>
                </a:solidFill>
                <a:cs typeface="Arial" panose="020B0604020202020204" pitchFamily="34" charset="0"/>
              </a:rPr>
              <a:t>á</a:t>
            </a:r>
            <a:r>
              <a:rPr lang="en-US" altLang="zh-CN" sz="3200" dirty="0">
                <a:solidFill>
                  <a:srgbClr val="6600CC"/>
                </a:solidFill>
              </a:rPr>
              <a:t>ng</a:t>
            </a:r>
          </a:p>
        </p:txBody>
      </p:sp>
      <p:sp>
        <p:nvSpPr>
          <p:cNvPr id="64563" name="Text Box 51"/>
          <p:cNvSpPr txBox="1">
            <a:spLocks noChangeArrowheads="1"/>
          </p:cNvSpPr>
          <p:nvPr/>
        </p:nvSpPr>
        <p:spPr bwMode="auto">
          <a:xfrm>
            <a:off x="3216276" y="293748"/>
            <a:ext cx="6029325" cy="830997"/>
          </a:xfrm>
          <a:prstGeom prst="rect">
            <a:avLst/>
          </a:prstGeom>
          <a:noFill/>
          <a:ln w="9525">
            <a:noFill/>
            <a:miter lim="800000"/>
          </a:ln>
          <a:effectLst/>
        </p:spPr>
        <p:txBody>
          <a:bodyPr>
            <a:spAutoFit/>
          </a:bodyPr>
          <a:lstStyle/>
          <a:p>
            <a:pPr algn="ctr">
              <a:spcBef>
                <a:spcPct val="50000"/>
              </a:spcBef>
            </a:pPr>
            <a:r>
              <a:rPr kumimoji="1" lang="zh-CN" altLang="en-US" sz="4800" b="1" dirty="0">
                <a:solidFill>
                  <a:srgbClr val="FF0000"/>
                </a:solidFill>
                <a:latin typeface="楷体" panose="02010609060101010101" pitchFamily="49" charset="-122"/>
                <a:ea typeface="楷体" panose="02010609060101010101" pitchFamily="49" charset="-122"/>
              </a:rPr>
              <a:t>字词注音</a:t>
            </a:r>
          </a:p>
        </p:txBody>
      </p:sp>
      <p:sp>
        <p:nvSpPr>
          <p:cNvPr id="45" name="日期占位符 44"/>
          <p:cNvSpPr>
            <a:spLocks noGrp="1"/>
          </p:cNvSpPr>
          <p:nvPr>
            <p:ph type="dt" sz="half" idx="10"/>
          </p:nvPr>
        </p:nvSpPr>
        <p:spPr/>
        <p:txBody>
          <a:bodyPr/>
          <a:lstStyle/>
          <a:p>
            <a:fld id="{49CCF16C-ACF5-4F53-84F3-DA01ABAB37ED}" type="datetime1">
              <a:rPr lang="zh-CN" altLang="en-US" smtClean="0"/>
              <a:t>2021/3/13</a:t>
            </a:fld>
            <a:endParaRPr lang="zh-CN" altLang="en-US"/>
          </a:p>
        </p:txBody>
      </p:sp>
      <p:sp>
        <p:nvSpPr>
          <p:cNvPr id="46" name="灯片编号占位符 45"/>
          <p:cNvSpPr>
            <a:spLocks noGrp="1"/>
          </p:cNvSpPr>
          <p:nvPr>
            <p:ph type="sldNum" sz="quarter" idx="12"/>
          </p:nvPr>
        </p:nvSpPr>
        <p:spPr/>
        <p:txBody>
          <a:bodyPr/>
          <a:lstStyle/>
          <a:p>
            <a:fld id="{FB8399C9-9379-46E7-B893-007FE294695B}" type="slidenum">
              <a:rPr lang="zh-CN" altLang="en-US" smtClean="0"/>
              <a:t>26</a:t>
            </a:fld>
            <a:endParaRPr lang="zh-CN" altLang="en-US"/>
          </a:p>
        </p:txBody>
      </p:sp>
      <p:sp>
        <p:nvSpPr>
          <p:cNvPr id="47" name="页脚占位符 46"/>
          <p:cNvSpPr>
            <a:spLocks noGrp="1"/>
          </p:cNvSpPr>
          <p:nvPr>
            <p:ph type="ftr" sz="quarter" idx="11"/>
          </p:nvPr>
        </p:nvSpPr>
        <p:spPr/>
        <p:txBody>
          <a:bodyPr/>
          <a:lstStyle/>
          <a:p>
            <a:r>
              <a:rPr lang="zh-CN" altLang="en-US"/>
              <a:t>北附广南实验学校 赵洪安</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64527"/>
                                        </p:tgtEl>
                                        <p:attrNameLst>
                                          <p:attrName>style.visibility</p:attrName>
                                        </p:attrNameLst>
                                      </p:cBhvr>
                                      <p:to>
                                        <p:strVal val="visible"/>
                                      </p:to>
                                    </p:set>
                                    <p:animEffect transition="in" filter="checkerboard(down)">
                                      <p:cBhvr>
                                        <p:cTn id="7" dur="500"/>
                                        <p:tgtEl>
                                          <p:spTgt spid="6452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64522"/>
                                        </p:tgtEl>
                                        <p:attrNameLst>
                                          <p:attrName>style.visibility</p:attrName>
                                        </p:attrNameLst>
                                      </p:cBhvr>
                                      <p:to>
                                        <p:strVal val="visible"/>
                                      </p:to>
                                    </p:set>
                                    <p:animEffect transition="in" filter="checkerboard(down)">
                                      <p:cBhvr>
                                        <p:cTn id="12" dur="500"/>
                                        <p:tgtEl>
                                          <p:spTgt spid="6452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64521"/>
                                        </p:tgtEl>
                                        <p:attrNameLst>
                                          <p:attrName>style.visibility</p:attrName>
                                        </p:attrNameLst>
                                      </p:cBhvr>
                                      <p:to>
                                        <p:strVal val="visible"/>
                                      </p:to>
                                    </p:set>
                                    <p:animEffect transition="in" filter="checkerboard(down)">
                                      <p:cBhvr>
                                        <p:cTn id="17" dur="500"/>
                                        <p:tgtEl>
                                          <p:spTgt spid="6452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64537"/>
                                        </p:tgtEl>
                                        <p:attrNameLst>
                                          <p:attrName>style.visibility</p:attrName>
                                        </p:attrNameLst>
                                      </p:cBhvr>
                                      <p:to>
                                        <p:strVal val="visible"/>
                                      </p:to>
                                    </p:set>
                                    <p:animEffect transition="in" filter="checkerboard(down)">
                                      <p:cBhvr>
                                        <p:cTn id="22" dur="500"/>
                                        <p:tgtEl>
                                          <p:spTgt spid="6453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64523"/>
                                        </p:tgtEl>
                                        <p:attrNameLst>
                                          <p:attrName>style.visibility</p:attrName>
                                        </p:attrNameLst>
                                      </p:cBhvr>
                                      <p:to>
                                        <p:strVal val="visible"/>
                                      </p:to>
                                    </p:set>
                                    <p:animEffect transition="in" filter="checkerboard(down)">
                                      <p:cBhvr>
                                        <p:cTn id="27" dur="500"/>
                                        <p:tgtEl>
                                          <p:spTgt spid="6452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64524"/>
                                        </p:tgtEl>
                                        <p:attrNameLst>
                                          <p:attrName>style.visibility</p:attrName>
                                        </p:attrNameLst>
                                      </p:cBhvr>
                                      <p:to>
                                        <p:strVal val="visible"/>
                                      </p:to>
                                    </p:set>
                                    <p:animEffect transition="in" filter="checkerboard(down)">
                                      <p:cBhvr>
                                        <p:cTn id="32" dur="500"/>
                                        <p:tgtEl>
                                          <p:spTgt spid="64524"/>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5" fill="hold" grpId="0" nodeType="clickEffect">
                                  <p:stCondLst>
                                    <p:cond delay="0"/>
                                  </p:stCondLst>
                                  <p:childTnLst>
                                    <p:set>
                                      <p:cBhvr>
                                        <p:cTn id="36" dur="1" fill="hold">
                                          <p:stCondLst>
                                            <p:cond delay="0"/>
                                          </p:stCondLst>
                                        </p:cTn>
                                        <p:tgtEl>
                                          <p:spTgt spid="64529"/>
                                        </p:tgtEl>
                                        <p:attrNameLst>
                                          <p:attrName>style.visibility</p:attrName>
                                        </p:attrNameLst>
                                      </p:cBhvr>
                                      <p:to>
                                        <p:strVal val="visible"/>
                                      </p:to>
                                    </p:set>
                                    <p:animEffect transition="in" filter="checkerboard(down)">
                                      <p:cBhvr>
                                        <p:cTn id="37" dur="500"/>
                                        <p:tgtEl>
                                          <p:spTgt spid="6452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5" fill="hold" grpId="0" nodeType="clickEffect">
                                  <p:stCondLst>
                                    <p:cond delay="0"/>
                                  </p:stCondLst>
                                  <p:childTnLst>
                                    <p:set>
                                      <p:cBhvr>
                                        <p:cTn id="41" dur="1" fill="hold">
                                          <p:stCondLst>
                                            <p:cond delay="0"/>
                                          </p:stCondLst>
                                        </p:cTn>
                                        <p:tgtEl>
                                          <p:spTgt spid="64525"/>
                                        </p:tgtEl>
                                        <p:attrNameLst>
                                          <p:attrName>style.visibility</p:attrName>
                                        </p:attrNameLst>
                                      </p:cBhvr>
                                      <p:to>
                                        <p:strVal val="visible"/>
                                      </p:to>
                                    </p:set>
                                    <p:animEffect transition="in" filter="checkerboard(down)">
                                      <p:cBhvr>
                                        <p:cTn id="42" dur="500"/>
                                        <p:tgtEl>
                                          <p:spTgt spid="64525"/>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5" fill="hold" grpId="0" nodeType="clickEffect">
                                  <p:stCondLst>
                                    <p:cond delay="0"/>
                                  </p:stCondLst>
                                  <p:childTnLst>
                                    <p:set>
                                      <p:cBhvr>
                                        <p:cTn id="46" dur="1" fill="hold">
                                          <p:stCondLst>
                                            <p:cond delay="0"/>
                                          </p:stCondLst>
                                        </p:cTn>
                                        <p:tgtEl>
                                          <p:spTgt spid="64528"/>
                                        </p:tgtEl>
                                        <p:attrNameLst>
                                          <p:attrName>style.visibility</p:attrName>
                                        </p:attrNameLst>
                                      </p:cBhvr>
                                      <p:to>
                                        <p:strVal val="visible"/>
                                      </p:to>
                                    </p:set>
                                    <p:animEffect transition="in" filter="checkerboard(down)">
                                      <p:cBhvr>
                                        <p:cTn id="47" dur="500"/>
                                        <p:tgtEl>
                                          <p:spTgt spid="64528"/>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64547"/>
                                        </p:tgtEl>
                                        <p:attrNameLst>
                                          <p:attrName>style.visibility</p:attrName>
                                        </p:attrNameLst>
                                      </p:cBhvr>
                                      <p:to>
                                        <p:strVal val="visible"/>
                                      </p:to>
                                    </p:set>
                                    <p:animEffect transition="in" filter="checkerboard(across)">
                                      <p:cBhvr>
                                        <p:cTn id="52" dur="500"/>
                                        <p:tgtEl>
                                          <p:spTgt spid="64547"/>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64548"/>
                                        </p:tgtEl>
                                        <p:attrNameLst>
                                          <p:attrName>style.visibility</p:attrName>
                                        </p:attrNameLst>
                                      </p:cBhvr>
                                      <p:to>
                                        <p:strVal val="visible"/>
                                      </p:to>
                                    </p:set>
                                    <p:animEffect transition="in" filter="checkerboard(across)">
                                      <p:cBhvr>
                                        <p:cTn id="57" dur="500"/>
                                        <p:tgtEl>
                                          <p:spTgt spid="64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1" grpId="0"/>
      <p:bldP spid="64522" grpId="0"/>
      <p:bldP spid="64523" grpId="0"/>
      <p:bldP spid="64524" grpId="0"/>
      <p:bldP spid="64525" grpId="0"/>
      <p:bldP spid="64527" grpId="0"/>
      <p:bldP spid="64528" grpId="0"/>
      <p:bldP spid="64529" grpId="0"/>
      <p:bldP spid="64537" grpId="0"/>
      <p:bldP spid="64547" grpId="0"/>
      <p:bldP spid="645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2540" y="784348"/>
            <a:ext cx="11457542" cy="3539430"/>
          </a:xfrm>
          <a:prstGeom prst="rect">
            <a:avLst/>
          </a:prstGeom>
        </p:spPr>
        <p:txBody>
          <a:bodyPr wrap="square">
            <a:spAutoFit/>
          </a:bodyPr>
          <a:lstStyle/>
          <a:p>
            <a:pPr algn="ctr"/>
            <a:r>
              <a:rPr lang="zh-CN" altLang="en-US" sz="4400" b="1" dirty="0">
                <a:solidFill>
                  <a:srgbClr val="FF0000"/>
                </a:solidFill>
                <a:latin typeface="楷体" panose="02010609060101010101" pitchFamily="49" charset="-122"/>
                <a:ea typeface="楷体" panose="02010609060101010101" pitchFamily="49" charset="-122"/>
              </a:rPr>
              <a:t>通假字的四种类型</a:t>
            </a:r>
            <a:r>
              <a:rPr lang="en-US" altLang="zh-CN" sz="4400" b="1" dirty="0">
                <a:solidFill>
                  <a:srgbClr val="FF0000"/>
                </a:solidFill>
                <a:latin typeface="楷体" panose="02010609060101010101" pitchFamily="49" charset="-122"/>
                <a:ea typeface="楷体" panose="02010609060101010101" pitchFamily="49" charset="-122"/>
              </a:rPr>
              <a:t>(</a:t>
            </a:r>
            <a:r>
              <a:rPr lang="zh-CN" altLang="en-US" sz="4400" b="1" dirty="0">
                <a:solidFill>
                  <a:srgbClr val="FF0000"/>
                </a:solidFill>
                <a:latin typeface="楷体" panose="02010609060101010101" pitchFamily="49" charset="-122"/>
                <a:ea typeface="楷体" panose="02010609060101010101" pitchFamily="49" charset="-122"/>
              </a:rPr>
              <a:t>基本规律</a:t>
            </a:r>
            <a:r>
              <a:rPr lang="en-US" altLang="zh-CN" sz="4400" b="1" dirty="0">
                <a:solidFill>
                  <a:srgbClr val="FF0000"/>
                </a:solidFill>
                <a:latin typeface="楷体" panose="02010609060101010101" pitchFamily="49" charset="-122"/>
                <a:ea typeface="楷体" panose="02010609060101010101" pitchFamily="49" charset="-122"/>
              </a:rPr>
              <a:t>)</a:t>
            </a:r>
          </a:p>
          <a:p>
            <a:r>
              <a:rPr lang="en-US" altLang="zh-CN" sz="3600" b="1" dirty="0">
                <a:solidFill>
                  <a:srgbClr val="CC00CC"/>
                </a:solidFill>
                <a:latin typeface="楷体" panose="02010609060101010101" pitchFamily="49" charset="-122"/>
                <a:ea typeface="楷体" panose="02010609060101010101" pitchFamily="49" charset="-122"/>
              </a:rPr>
              <a:t>1.</a:t>
            </a:r>
            <a:r>
              <a:rPr lang="zh-CN" altLang="en-US" sz="3600" b="1" dirty="0">
                <a:solidFill>
                  <a:srgbClr val="CC00CC"/>
                </a:solidFill>
                <a:latin typeface="楷体" panose="02010609060101010101" pitchFamily="49" charset="-122"/>
                <a:ea typeface="楷体" panose="02010609060101010101" pitchFamily="49" charset="-122"/>
              </a:rPr>
              <a:t>声、韵母都相同：</a:t>
            </a:r>
            <a:r>
              <a:rPr lang="zh-CN" altLang="en-US" sz="3600" b="1" dirty="0">
                <a:latin typeface="楷体" panose="02010609060101010101" pitchFamily="49" charset="-122"/>
                <a:ea typeface="楷体" panose="02010609060101010101" pitchFamily="49" charset="-122"/>
              </a:rPr>
              <a:t>系向牛头充碳  “直”同“值”</a:t>
            </a:r>
            <a:r>
              <a:rPr lang="zh-CN" altLang="en-US" sz="3600" b="1" dirty="0">
                <a:solidFill>
                  <a:srgbClr val="0033CC"/>
                </a:solidFill>
                <a:latin typeface="楷体" panose="02010609060101010101" pitchFamily="49" charset="-122"/>
                <a:ea typeface="楷体" panose="02010609060101010101" pitchFamily="49" charset="-122"/>
              </a:rPr>
              <a:t> </a:t>
            </a:r>
            <a:endParaRPr lang="en-US" altLang="zh-CN" sz="3600" b="1" dirty="0">
              <a:solidFill>
                <a:srgbClr val="0033CC"/>
              </a:solidFill>
              <a:latin typeface="楷体" panose="02010609060101010101" pitchFamily="49" charset="-122"/>
              <a:ea typeface="楷体" panose="02010609060101010101" pitchFamily="49" charset="-122"/>
            </a:endParaRPr>
          </a:p>
          <a:p>
            <a:r>
              <a:rPr lang="en-US" altLang="zh-CN" sz="3600" b="1" dirty="0">
                <a:solidFill>
                  <a:srgbClr val="CC00CC"/>
                </a:solidFill>
                <a:latin typeface="楷体" panose="02010609060101010101" pitchFamily="49" charset="-122"/>
                <a:ea typeface="楷体" panose="02010609060101010101" pitchFamily="49" charset="-122"/>
              </a:rPr>
              <a:t>2.</a:t>
            </a:r>
            <a:r>
              <a:rPr lang="zh-CN" altLang="en-US" sz="3600" b="1" dirty="0">
                <a:solidFill>
                  <a:srgbClr val="CC00CC"/>
                </a:solidFill>
                <a:latin typeface="楷体" panose="02010609060101010101" pitchFamily="49" charset="-122"/>
                <a:ea typeface="楷体" panose="02010609060101010101" pitchFamily="49" charset="-122"/>
              </a:rPr>
              <a:t>声母相同：</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陈风</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衡门</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 “泌之洋洋，可以乐饥。”书证：</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释文</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 “乐，本又作疗。”</a:t>
            </a:r>
            <a:endParaRPr lang="en-US" altLang="zh-CN" sz="3600" b="1" dirty="0">
              <a:latin typeface="楷体" panose="02010609060101010101" pitchFamily="49" charset="-122"/>
              <a:ea typeface="楷体" panose="02010609060101010101" pitchFamily="49" charset="-122"/>
            </a:endParaRPr>
          </a:p>
          <a:p>
            <a:r>
              <a:rPr lang="en-US" altLang="zh-CN" sz="3600" b="1" dirty="0">
                <a:solidFill>
                  <a:srgbClr val="CC00CC"/>
                </a:solidFill>
                <a:latin typeface="楷体" panose="02010609060101010101" pitchFamily="49" charset="-122"/>
                <a:ea typeface="楷体" panose="02010609060101010101" pitchFamily="49" charset="-122"/>
              </a:rPr>
              <a:t>3.</a:t>
            </a:r>
            <a:r>
              <a:rPr lang="zh-CN" altLang="en-US" sz="3600" b="1" dirty="0">
                <a:solidFill>
                  <a:srgbClr val="CC00CC"/>
                </a:solidFill>
                <a:latin typeface="楷体" panose="02010609060101010101" pitchFamily="49" charset="-122"/>
                <a:ea typeface="楷体" panose="02010609060101010101" pitchFamily="49" charset="-122"/>
              </a:rPr>
              <a:t>韵母相同：</a:t>
            </a:r>
            <a:r>
              <a:rPr lang="zh-CN" altLang="en-US" sz="3600" b="1" dirty="0">
                <a:latin typeface="楷体" panose="02010609060101010101" pitchFamily="49" charset="-122"/>
                <a:ea typeface="楷体" panose="02010609060101010101" pitchFamily="49" charset="-122"/>
              </a:rPr>
              <a:t>风吹草低见牛羊  “见”同“现”</a:t>
            </a:r>
            <a:endParaRPr lang="en-US" altLang="zh-CN" sz="3600" b="1" dirty="0">
              <a:latin typeface="楷体" panose="02010609060101010101" pitchFamily="49" charset="-122"/>
              <a:ea typeface="楷体" panose="02010609060101010101" pitchFamily="49" charset="-122"/>
            </a:endParaRPr>
          </a:p>
          <a:p>
            <a:r>
              <a:rPr lang="en-US" altLang="zh-CN" sz="3600" b="1" dirty="0">
                <a:solidFill>
                  <a:srgbClr val="CC00CC"/>
                </a:solidFill>
                <a:latin typeface="楷体" panose="02010609060101010101" pitchFamily="49" charset="-122"/>
                <a:ea typeface="楷体" panose="02010609060101010101" pitchFamily="49" charset="-122"/>
              </a:rPr>
              <a:t>4.</a:t>
            </a:r>
            <a:r>
              <a:rPr lang="zh-CN" altLang="en-US" sz="3600" b="1" dirty="0">
                <a:solidFill>
                  <a:srgbClr val="CC00CC"/>
                </a:solidFill>
                <a:latin typeface="楷体" panose="02010609060101010101" pitchFamily="49" charset="-122"/>
                <a:ea typeface="楷体" panose="02010609060101010101" pitchFamily="49" charset="-122"/>
              </a:rPr>
              <a:t>形近通假：</a:t>
            </a:r>
            <a:r>
              <a:rPr lang="zh-CN" altLang="en-US" sz="3600" b="1" dirty="0">
                <a:latin typeface="楷体" panose="02010609060101010101" pitchFamily="49" charset="-122"/>
                <a:ea typeface="楷体" panose="02010609060101010101" pitchFamily="49" charset="-122"/>
              </a:rPr>
              <a:t>学而时习之，不亦说乎  “说”同“悦” </a:t>
            </a:r>
            <a:endParaRPr lang="zh-CN" altLang="en-US" sz="3600" dirty="0">
              <a:latin typeface="楷体" panose="02010609060101010101" pitchFamily="49" charset="-122"/>
              <a:ea typeface="楷体" panose="02010609060101010101" pitchFamily="49" charset="-122"/>
            </a:endParaRPr>
          </a:p>
        </p:txBody>
      </p:sp>
      <p:sp>
        <p:nvSpPr>
          <p:cNvPr id="4" name="日期占位符 3"/>
          <p:cNvSpPr>
            <a:spLocks noGrp="1"/>
          </p:cNvSpPr>
          <p:nvPr>
            <p:ph type="dt" sz="half" idx="10"/>
          </p:nvPr>
        </p:nvSpPr>
        <p:spPr/>
        <p:txBody>
          <a:bodyPr/>
          <a:lstStyle/>
          <a:p>
            <a:fld id="{2BF90F37-1594-42A9-9A6B-F625C268406F}"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27</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WordArt 3"/>
          <p:cNvSpPr>
            <a:spLocks noChangeArrowheads="1" noChangeShapeType="1" noTextEdit="1"/>
          </p:cNvSpPr>
          <p:nvPr/>
        </p:nvSpPr>
        <p:spPr bwMode="auto">
          <a:xfrm>
            <a:off x="3719736" y="1700809"/>
            <a:ext cx="4536504" cy="2808015"/>
          </a:xfrm>
          <a:prstGeom prst="rect">
            <a:avLst/>
          </a:prstGeom>
        </p:spPr>
        <p:txBody>
          <a:bodyPr wrap="none" fromWordArt="1">
            <a:prstTxWarp prst="textPlain">
              <a:avLst>
                <a:gd name="adj" fmla="val 50000"/>
              </a:avLst>
            </a:prstTxWarp>
          </a:bodyPr>
          <a:lstStyle/>
          <a:p>
            <a:pPr algn="ctr"/>
            <a:r>
              <a:rPr lang="zh-CN" altLang="en-US" sz="3600" b="1" kern="10" dirty="0">
                <a:ln w="9525">
                  <a:noFill/>
                  <a:round/>
                </a:ln>
                <a:solidFill>
                  <a:srgbClr val="FF0000"/>
                </a:solidFill>
                <a:latin typeface="楷体" panose="02010609060101010101" pitchFamily="49" charset="-122"/>
                <a:ea typeface="楷体" panose="02010609060101010101" pitchFamily="49" charset="-122"/>
              </a:rPr>
              <a:t>翻译分析全文</a:t>
            </a:r>
          </a:p>
        </p:txBody>
      </p:sp>
      <p:sp>
        <p:nvSpPr>
          <p:cNvPr id="4" name="日期占位符 3"/>
          <p:cNvSpPr>
            <a:spLocks noGrp="1"/>
          </p:cNvSpPr>
          <p:nvPr>
            <p:ph type="dt" sz="half" idx="10"/>
          </p:nvPr>
        </p:nvSpPr>
        <p:spPr/>
        <p:txBody>
          <a:bodyPr/>
          <a:lstStyle/>
          <a:p>
            <a:fld id="{BBD70C59-24A5-44E7-8BEB-D28E79C3EDF6}"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28</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3581400" y="1088232"/>
            <a:ext cx="5172864" cy="2308324"/>
          </a:xfrm>
          <a:prstGeom prst="rect">
            <a:avLst/>
          </a:prstGeom>
          <a:noFill/>
          <a:ln w="38100">
            <a:solidFill>
              <a:srgbClr val="FF00FF"/>
            </a:solidFill>
            <a:miter lim="800000"/>
          </a:ln>
          <a:effectLst/>
        </p:spPr>
        <p:txBody>
          <a:bodyPr wrap="square">
            <a:spAutoFit/>
          </a:bodyPr>
          <a:lstStyle/>
          <a:p>
            <a:pPr>
              <a:spcBef>
                <a:spcPct val="20000"/>
              </a:spcBef>
              <a:buClr>
                <a:schemeClr val="hlink"/>
              </a:buClr>
              <a:buSzPct val="75000"/>
              <a:buFont typeface="Wingdings" panose="05000000000000000000" pitchFamily="2" charset="2"/>
              <a:buNone/>
            </a:pPr>
            <a:r>
              <a:rPr lang="zh-CN" altLang="en-US" sz="3600" b="1" dirty="0">
                <a:solidFill>
                  <a:srgbClr val="004644"/>
                </a:solidFill>
                <a:latin typeface="楷体" panose="02010609060101010101" pitchFamily="49" charset="-122"/>
                <a:ea typeface="楷体" panose="02010609060101010101" pitchFamily="49" charset="-122"/>
              </a:rPr>
              <a:t>    </a:t>
            </a:r>
            <a:r>
              <a:rPr kumimoji="1" lang="zh-CN" altLang="en-US" sz="3600" b="1" dirty="0">
                <a:solidFill>
                  <a:srgbClr val="FF0000"/>
                </a:solidFill>
                <a:latin typeface="楷体" panose="02010609060101010101" pitchFamily="49" charset="-122"/>
                <a:ea typeface="楷体" panose="02010609060101010101" pitchFamily="49" charset="-122"/>
              </a:rPr>
              <a:t>晋侯、秦伯</a:t>
            </a:r>
            <a:r>
              <a:rPr kumimoji="1" lang="zh-CN" altLang="en-US" sz="3600" b="1" dirty="0">
                <a:latin typeface="楷体" panose="02010609060101010101" pitchFamily="49" charset="-122"/>
                <a:ea typeface="楷体" panose="02010609060101010101" pitchFamily="49" charset="-122"/>
              </a:rPr>
              <a:t>围郑</a:t>
            </a:r>
            <a:r>
              <a:rPr kumimoji="1" lang="en-US" altLang="zh-CN" sz="3600" b="1" dirty="0">
                <a:latin typeface="楷体" panose="02010609060101010101" pitchFamily="49" charset="-122"/>
                <a:ea typeface="楷体" panose="02010609060101010101" pitchFamily="49" charset="-122"/>
              </a:rPr>
              <a:t>,</a:t>
            </a:r>
            <a:r>
              <a:rPr kumimoji="1" lang="zh-CN" altLang="en-US" sz="3600" b="1" dirty="0">
                <a:solidFill>
                  <a:srgbClr val="FF0000"/>
                </a:solidFill>
                <a:latin typeface="楷体" panose="02010609060101010101" pitchFamily="49" charset="-122"/>
                <a:ea typeface="楷体" panose="02010609060101010101" pitchFamily="49" charset="-122"/>
              </a:rPr>
              <a:t>以</a:t>
            </a:r>
            <a:r>
              <a:rPr kumimoji="1" lang="zh-CN" altLang="en-US" sz="3600" b="1" dirty="0">
                <a:latin typeface="楷体" panose="02010609060101010101" pitchFamily="49" charset="-122"/>
                <a:ea typeface="楷体" panose="02010609060101010101" pitchFamily="49" charset="-122"/>
              </a:rPr>
              <a:t>其</a:t>
            </a:r>
            <a:r>
              <a:rPr kumimoji="1" lang="zh-CN" altLang="en-US" sz="3600" b="1" dirty="0">
                <a:solidFill>
                  <a:srgbClr val="FF0000"/>
                </a:solidFill>
                <a:latin typeface="楷体" panose="02010609060101010101" pitchFamily="49" charset="-122"/>
                <a:ea typeface="楷体" panose="02010609060101010101" pitchFamily="49" charset="-122"/>
              </a:rPr>
              <a:t>无礼于晋</a:t>
            </a:r>
            <a:r>
              <a:rPr kumimoji="1" lang="zh-CN" altLang="en-US" sz="3600" b="1" dirty="0">
                <a:latin typeface="楷体" panose="02010609060101010101" pitchFamily="49" charset="-122"/>
                <a:ea typeface="楷体" panose="02010609060101010101" pitchFamily="49" charset="-122"/>
              </a:rPr>
              <a:t>，且</a:t>
            </a:r>
            <a:r>
              <a:rPr kumimoji="1" lang="zh-CN" altLang="en-US" sz="3600" b="1" dirty="0">
                <a:solidFill>
                  <a:srgbClr val="FF0000"/>
                </a:solidFill>
                <a:latin typeface="楷体" panose="02010609060101010101" pitchFamily="49" charset="-122"/>
                <a:ea typeface="楷体" panose="02010609060101010101" pitchFamily="49" charset="-122"/>
              </a:rPr>
              <a:t>贰于楚</a:t>
            </a:r>
            <a:r>
              <a:rPr kumimoji="1" lang="zh-CN" altLang="en-US" sz="3600" b="1" dirty="0">
                <a:latin typeface="楷体" panose="02010609060101010101" pitchFamily="49" charset="-122"/>
                <a:ea typeface="楷体" panose="02010609060101010101" pitchFamily="49" charset="-122"/>
              </a:rPr>
              <a:t>也。晋</a:t>
            </a:r>
            <a:r>
              <a:rPr kumimoji="1" lang="zh-CN" altLang="en-US" sz="3600" b="1" dirty="0">
                <a:solidFill>
                  <a:srgbClr val="FF0000"/>
                </a:solidFill>
                <a:latin typeface="楷体" panose="02010609060101010101" pitchFamily="49" charset="-122"/>
                <a:ea typeface="楷体" panose="02010609060101010101" pitchFamily="49" charset="-122"/>
              </a:rPr>
              <a:t>军</a:t>
            </a:r>
            <a:r>
              <a:rPr kumimoji="1" lang="en-US" altLang="zh-CN" sz="3600" b="1" dirty="0">
                <a:latin typeface="楷体" panose="02010609060101010101" pitchFamily="49" charset="-122"/>
                <a:ea typeface="楷体" panose="02010609060101010101" pitchFamily="49" charset="-122"/>
              </a:rPr>
              <a:t>(</a:t>
            </a:r>
            <a:r>
              <a:rPr kumimoji="1" lang="zh-CN" altLang="en-US" sz="3600" b="1" dirty="0">
                <a:solidFill>
                  <a:srgbClr val="0033CC"/>
                </a:solidFill>
                <a:latin typeface="楷体" panose="02010609060101010101" pitchFamily="49" charset="-122"/>
                <a:ea typeface="楷体" panose="02010609060101010101" pitchFamily="49" charset="-122"/>
              </a:rPr>
              <a:t>于</a:t>
            </a:r>
            <a:r>
              <a:rPr kumimoji="1" lang="en-US" altLang="zh-CN" sz="3600" b="1" dirty="0">
                <a:solidFill>
                  <a:srgbClr val="0033CC"/>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函陵，秦</a:t>
            </a:r>
            <a:r>
              <a:rPr kumimoji="1" lang="zh-CN" altLang="en-US" sz="3600" b="1" dirty="0">
                <a:solidFill>
                  <a:srgbClr val="FF0000"/>
                </a:solidFill>
                <a:latin typeface="楷体" panose="02010609060101010101" pitchFamily="49" charset="-122"/>
                <a:ea typeface="楷体" panose="02010609060101010101" pitchFamily="49" charset="-122"/>
              </a:rPr>
              <a:t>军</a:t>
            </a:r>
            <a:r>
              <a:rPr kumimoji="1" lang="en-US" altLang="zh-CN" sz="3600" b="1" dirty="0">
                <a:solidFill>
                  <a:srgbClr val="0033CC"/>
                </a:solidFill>
                <a:latin typeface="楷体" panose="02010609060101010101" pitchFamily="49" charset="-122"/>
                <a:ea typeface="楷体" panose="02010609060101010101" pitchFamily="49" charset="-122"/>
              </a:rPr>
              <a:t>(</a:t>
            </a:r>
            <a:r>
              <a:rPr kumimoji="1" lang="zh-CN" altLang="en-US" sz="3600" b="1" dirty="0">
                <a:solidFill>
                  <a:srgbClr val="0033CC"/>
                </a:solidFill>
                <a:latin typeface="楷体" panose="02010609060101010101" pitchFamily="49" charset="-122"/>
                <a:ea typeface="楷体" panose="02010609060101010101" pitchFamily="49" charset="-122"/>
              </a:rPr>
              <a:t>于</a:t>
            </a:r>
            <a:r>
              <a:rPr kumimoji="1" lang="en-US" altLang="zh-CN" sz="3600" b="1" dirty="0">
                <a:solidFill>
                  <a:srgbClr val="0033CC"/>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汜南。</a:t>
            </a:r>
          </a:p>
        </p:txBody>
      </p:sp>
      <p:sp>
        <p:nvSpPr>
          <p:cNvPr id="66563" name="Rectangle 3"/>
          <p:cNvSpPr>
            <a:spLocks noChangeArrowheads="1"/>
          </p:cNvSpPr>
          <p:nvPr/>
        </p:nvSpPr>
        <p:spPr bwMode="auto">
          <a:xfrm>
            <a:off x="276379" y="3903606"/>
            <a:ext cx="6333741" cy="1865126"/>
          </a:xfrm>
          <a:prstGeom prst="rect">
            <a:avLst/>
          </a:prstGeom>
          <a:noFill/>
          <a:ln w="38100">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kumimoji="1" lang="zh-CN" altLang="en-US" sz="3200" b="1" dirty="0">
                <a:solidFill>
                  <a:srgbClr val="0000FF"/>
                </a:solidFill>
                <a:latin typeface="楷体" panose="02010609060101010101" pitchFamily="49" charset="-122"/>
                <a:ea typeface="楷体" panose="02010609060101010101" pitchFamily="49" charset="-122"/>
              </a:rPr>
              <a:t>晋文公、秦穆公联合围攻郑国，因为郑国曾对晋文公无礼，并且在与晋国结盟的情况下又与楚国结盟。晋军驻扎在函陵，秦军驻扎在汜南。   </a:t>
            </a:r>
          </a:p>
        </p:txBody>
      </p:sp>
      <p:sp>
        <p:nvSpPr>
          <p:cNvPr id="66564" name="Line 4"/>
          <p:cNvSpPr>
            <a:spLocks noChangeShapeType="1"/>
          </p:cNvSpPr>
          <p:nvPr/>
        </p:nvSpPr>
        <p:spPr bwMode="auto">
          <a:xfrm flipH="1" flipV="1">
            <a:off x="3175632" y="1015197"/>
            <a:ext cx="1354123" cy="360550"/>
          </a:xfrm>
          <a:prstGeom prst="line">
            <a:avLst/>
          </a:prstGeom>
          <a:noFill/>
          <a:ln w="9525">
            <a:solidFill>
              <a:srgbClr val="FF0066"/>
            </a:solidFill>
            <a:round/>
            <a:tailEnd type="triangle" w="med" len="med"/>
          </a:ln>
          <a:effectLst/>
        </p:spPr>
        <p:txBody>
          <a:bodyPr wrap="none"/>
          <a:lstStyle/>
          <a:p>
            <a:endParaRPr lang="zh-CN" altLang="en-US"/>
          </a:p>
        </p:txBody>
      </p:sp>
      <p:sp>
        <p:nvSpPr>
          <p:cNvPr id="66565" name="Text Box 5"/>
          <p:cNvSpPr txBox="1">
            <a:spLocks noChangeArrowheads="1"/>
          </p:cNvSpPr>
          <p:nvPr/>
        </p:nvSpPr>
        <p:spPr bwMode="auto">
          <a:xfrm>
            <a:off x="41197" y="166946"/>
            <a:ext cx="3825875" cy="954107"/>
          </a:xfrm>
          <a:prstGeom prst="rect">
            <a:avLst/>
          </a:prstGeom>
          <a:noFill/>
          <a:ln w="19050">
            <a:solidFill>
              <a:srgbClr val="FF00FF"/>
            </a:solidFill>
            <a:miter lim="800000"/>
          </a:ln>
          <a:effectLst/>
        </p:spPr>
        <p:txBody>
          <a:bodyPr>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晋侯、秦伯</a:t>
            </a:r>
            <a:r>
              <a:rPr lang="zh-CN" altLang="en-US" sz="2800" b="1" dirty="0">
                <a:solidFill>
                  <a:srgbClr val="0000CC"/>
                </a:solidFill>
                <a:latin typeface="楷体" panose="02010609060101010101" pitchFamily="49" charset="-122"/>
                <a:ea typeface="楷体" panose="02010609060101010101" pitchFamily="49" charset="-122"/>
              </a:rPr>
              <a:t>：</a:t>
            </a:r>
            <a:r>
              <a:rPr kumimoji="1" lang="zh-CN" altLang="en-US" sz="2800" b="1" dirty="0">
                <a:solidFill>
                  <a:srgbClr val="000099"/>
                </a:solidFill>
                <a:latin typeface="楷体" panose="02010609060101010101" pitchFamily="49" charset="-122"/>
                <a:ea typeface="楷体" panose="02010609060101010101" pitchFamily="49" charset="-122"/>
              </a:rPr>
              <a:t>晋文公、秦穆公</a:t>
            </a:r>
            <a:r>
              <a:rPr lang="zh-CN" altLang="en-US"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9900CC"/>
                </a:solidFill>
                <a:latin typeface="楷体" panose="02010609060101010101" pitchFamily="49" charset="-122"/>
                <a:ea typeface="楷体" panose="02010609060101010101" pitchFamily="49" charset="-122"/>
              </a:rPr>
              <a:t>五级爵位制</a:t>
            </a:r>
            <a:r>
              <a:rPr lang="zh-CN" altLang="en-US" sz="2800" b="1" dirty="0">
                <a:solidFill>
                  <a:srgbClr val="0000CC"/>
                </a:solidFill>
                <a:latin typeface="楷体" panose="02010609060101010101" pitchFamily="49" charset="-122"/>
                <a:ea typeface="楷体" panose="02010609060101010101" pitchFamily="49" charset="-122"/>
              </a:rPr>
              <a:t>。</a:t>
            </a:r>
          </a:p>
        </p:txBody>
      </p:sp>
      <p:sp>
        <p:nvSpPr>
          <p:cNvPr id="66566" name="Text Box 6"/>
          <p:cNvSpPr txBox="1">
            <a:spLocks noChangeArrowheads="1"/>
          </p:cNvSpPr>
          <p:nvPr/>
        </p:nvSpPr>
        <p:spPr bwMode="auto">
          <a:xfrm>
            <a:off x="852490" y="1268671"/>
            <a:ext cx="1800225" cy="1384995"/>
          </a:xfrm>
          <a:prstGeom prst="rect">
            <a:avLst/>
          </a:prstGeom>
          <a:noFill/>
          <a:ln w="19050">
            <a:solidFill>
              <a:srgbClr val="FF00FF"/>
            </a:solidFill>
            <a:miter lim="800000"/>
          </a:ln>
          <a:effectLst/>
        </p:spPr>
        <p:txBody>
          <a:bodyPr>
            <a:spAutoFit/>
          </a:bodyPr>
          <a:lstStyle/>
          <a:p>
            <a:r>
              <a:rPr lang="zh-CN" altLang="en-US" sz="2800" b="1" dirty="0">
                <a:solidFill>
                  <a:srgbClr val="FF0000"/>
                </a:solidFill>
                <a:latin typeface="楷体" panose="02010609060101010101" pitchFamily="49" charset="-122"/>
                <a:ea typeface="楷体" panose="02010609060101010101" pitchFamily="49" charset="-122"/>
              </a:rPr>
              <a:t>于：对</a:t>
            </a:r>
          </a:p>
          <a:p>
            <a:r>
              <a:rPr lang="zh-CN" altLang="en-US" sz="2800" b="1" dirty="0">
                <a:solidFill>
                  <a:srgbClr val="FF0000"/>
                </a:solidFill>
                <a:latin typeface="楷体" panose="02010609060101010101" pitchFamily="49" charset="-122"/>
                <a:ea typeface="楷体" panose="02010609060101010101" pitchFamily="49" charset="-122"/>
              </a:rPr>
              <a:t>无礼于晋：</a:t>
            </a:r>
            <a:r>
              <a:rPr lang="zh-CN" altLang="en-US" sz="2800" b="1" dirty="0">
                <a:solidFill>
                  <a:srgbClr val="0000CC"/>
                </a:solidFill>
                <a:latin typeface="楷体" panose="02010609060101010101" pitchFamily="49" charset="-122"/>
                <a:ea typeface="楷体" panose="02010609060101010101" pitchFamily="49" charset="-122"/>
              </a:rPr>
              <a:t>于晋无礼。</a:t>
            </a:r>
          </a:p>
        </p:txBody>
      </p:sp>
      <p:sp>
        <p:nvSpPr>
          <p:cNvPr id="66567" name="Line 7"/>
          <p:cNvSpPr>
            <a:spLocks noChangeShapeType="1"/>
          </p:cNvSpPr>
          <p:nvPr/>
        </p:nvSpPr>
        <p:spPr bwMode="auto">
          <a:xfrm flipH="1">
            <a:off x="2643187" y="1883884"/>
            <a:ext cx="1800224" cy="82601"/>
          </a:xfrm>
          <a:prstGeom prst="line">
            <a:avLst/>
          </a:prstGeom>
          <a:noFill/>
          <a:ln w="9525">
            <a:solidFill>
              <a:srgbClr val="FF0066"/>
            </a:solidFill>
            <a:round/>
            <a:tailEnd type="triangle" w="med" len="med"/>
          </a:ln>
          <a:effectLst/>
        </p:spPr>
        <p:txBody>
          <a:bodyPr wrap="none"/>
          <a:lstStyle/>
          <a:p>
            <a:endParaRPr lang="zh-CN" altLang="en-US"/>
          </a:p>
        </p:txBody>
      </p:sp>
      <p:sp>
        <p:nvSpPr>
          <p:cNvPr id="66568" name="Line 8"/>
          <p:cNvSpPr>
            <a:spLocks noChangeShapeType="1"/>
          </p:cNvSpPr>
          <p:nvPr/>
        </p:nvSpPr>
        <p:spPr bwMode="auto">
          <a:xfrm flipV="1">
            <a:off x="8460954" y="787088"/>
            <a:ext cx="1354123" cy="588659"/>
          </a:xfrm>
          <a:prstGeom prst="line">
            <a:avLst/>
          </a:prstGeom>
          <a:noFill/>
          <a:ln w="9525">
            <a:solidFill>
              <a:srgbClr val="FF0066"/>
            </a:solidFill>
            <a:round/>
            <a:tailEnd type="triangle" w="med" len="med"/>
          </a:ln>
          <a:effectLst/>
        </p:spPr>
        <p:txBody>
          <a:bodyPr wrap="none"/>
          <a:lstStyle/>
          <a:p>
            <a:endParaRPr lang="zh-CN" altLang="en-US"/>
          </a:p>
        </p:txBody>
      </p:sp>
      <p:sp>
        <p:nvSpPr>
          <p:cNvPr id="66569" name="Text Box 9"/>
          <p:cNvSpPr txBox="1">
            <a:spLocks noChangeArrowheads="1"/>
          </p:cNvSpPr>
          <p:nvPr/>
        </p:nvSpPr>
        <p:spPr bwMode="auto">
          <a:xfrm>
            <a:off x="9151155" y="288133"/>
            <a:ext cx="1889125" cy="523220"/>
          </a:xfrm>
          <a:prstGeom prst="rect">
            <a:avLst/>
          </a:prstGeom>
          <a:noFill/>
          <a:ln w="19050">
            <a:solidFill>
              <a:srgbClr val="FF00FF"/>
            </a:solidFill>
            <a:miter lim="800000"/>
          </a:ln>
          <a:effectLst/>
        </p:spPr>
        <p:txBody>
          <a:bodyPr>
            <a:spAutoFit/>
          </a:bodyPr>
          <a:lstStyle/>
          <a:p>
            <a:pPr algn="ctr">
              <a:spcBef>
                <a:spcPct val="50000"/>
              </a:spcBef>
            </a:pPr>
            <a:r>
              <a:rPr lang="zh-CN" altLang="en-US" sz="2800" b="1" dirty="0">
                <a:solidFill>
                  <a:srgbClr val="FF0000"/>
                </a:solidFill>
                <a:latin typeface="楷体" panose="02010609060101010101" pitchFamily="49" charset="-122"/>
                <a:ea typeface="楷体" panose="02010609060101010101" pitchFamily="49" charset="-122"/>
              </a:rPr>
              <a:t>以</a:t>
            </a:r>
            <a:r>
              <a:rPr lang="zh-CN" altLang="en-US" sz="2800" b="1" dirty="0">
                <a:solidFill>
                  <a:srgbClr val="0000CC"/>
                </a:solidFill>
                <a:latin typeface="楷体" panose="02010609060101010101" pitchFamily="49" charset="-122"/>
                <a:ea typeface="楷体" panose="02010609060101010101" pitchFamily="49" charset="-122"/>
              </a:rPr>
              <a:t>：因为。</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66570" name="Line 10"/>
          <p:cNvSpPr>
            <a:spLocks noChangeShapeType="1"/>
          </p:cNvSpPr>
          <p:nvPr/>
        </p:nvSpPr>
        <p:spPr bwMode="auto">
          <a:xfrm>
            <a:off x="6907576" y="1883884"/>
            <a:ext cx="2241670" cy="7992"/>
          </a:xfrm>
          <a:prstGeom prst="line">
            <a:avLst/>
          </a:prstGeom>
          <a:noFill/>
          <a:ln w="9525">
            <a:solidFill>
              <a:srgbClr val="FF0066"/>
            </a:solidFill>
            <a:round/>
            <a:tailEnd type="triangle" w="med" len="med"/>
          </a:ln>
          <a:effectLst/>
        </p:spPr>
        <p:txBody>
          <a:bodyPr wrap="none"/>
          <a:lstStyle/>
          <a:p>
            <a:endParaRPr lang="zh-CN" altLang="en-US" dirty="0"/>
          </a:p>
        </p:txBody>
      </p:sp>
      <p:sp>
        <p:nvSpPr>
          <p:cNvPr id="66571" name="Text Box 11"/>
          <p:cNvSpPr txBox="1">
            <a:spLocks noChangeArrowheads="1"/>
          </p:cNvSpPr>
          <p:nvPr/>
        </p:nvSpPr>
        <p:spPr bwMode="auto">
          <a:xfrm>
            <a:off x="9151155" y="1223001"/>
            <a:ext cx="3093999" cy="1815882"/>
          </a:xfrm>
          <a:prstGeom prst="rect">
            <a:avLst/>
          </a:prstGeom>
          <a:noFill/>
          <a:ln w="19050">
            <a:solidFill>
              <a:srgbClr val="FF00FF"/>
            </a:solidFill>
            <a:miter lim="800000"/>
          </a:ln>
          <a:effectLst/>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贰于楚：</a:t>
            </a:r>
            <a:r>
              <a:rPr kumimoji="1" lang="zh-CN" altLang="en-US" sz="2800" b="1" dirty="0">
                <a:solidFill>
                  <a:srgbClr val="000099"/>
                </a:solidFill>
                <a:latin typeface="楷体" panose="02010609060101010101" pitchFamily="49" charset="-122"/>
                <a:ea typeface="楷体" panose="02010609060101010101" pitchFamily="49" charset="-122"/>
              </a:rPr>
              <a:t>从属于晋的同时又从属于楚。</a:t>
            </a:r>
            <a:r>
              <a:rPr lang="zh-CN" altLang="en-US" sz="2800" b="1" dirty="0">
                <a:solidFill>
                  <a:srgbClr val="FF0000"/>
                </a:solidFill>
                <a:latin typeface="楷体" panose="02010609060101010101" pitchFamily="49" charset="-122"/>
                <a:ea typeface="楷体" panose="02010609060101010101" pitchFamily="49" charset="-122"/>
              </a:rPr>
              <a:t>贰，</a:t>
            </a:r>
            <a:r>
              <a:rPr kumimoji="1" lang="zh-CN" altLang="en-US" sz="2800" b="1" dirty="0">
                <a:solidFill>
                  <a:srgbClr val="000099"/>
                </a:solidFill>
                <a:latin typeface="楷体" panose="02010609060101010101" pitchFamily="49" charset="-122"/>
                <a:ea typeface="楷体" panose="02010609060101010101" pitchFamily="49" charset="-122"/>
              </a:rPr>
              <a:t>从属二主。</a:t>
            </a:r>
            <a:r>
              <a:rPr lang="zh-CN" altLang="en-US" sz="2800" b="1" dirty="0">
                <a:solidFill>
                  <a:srgbClr val="FF0000"/>
                </a:solidFill>
                <a:latin typeface="楷体" panose="02010609060101010101" pitchFamily="49" charset="-122"/>
                <a:ea typeface="楷体" panose="02010609060101010101" pitchFamily="49" charset="-122"/>
              </a:rPr>
              <a:t>数→动</a:t>
            </a:r>
          </a:p>
        </p:txBody>
      </p:sp>
      <p:sp>
        <p:nvSpPr>
          <p:cNvPr id="66572" name="Line 12"/>
          <p:cNvSpPr>
            <a:spLocks noChangeShapeType="1"/>
          </p:cNvSpPr>
          <p:nvPr/>
        </p:nvSpPr>
        <p:spPr bwMode="auto">
          <a:xfrm flipH="1">
            <a:off x="3184508" y="2509720"/>
            <a:ext cx="1985535" cy="729396"/>
          </a:xfrm>
          <a:prstGeom prst="line">
            <a:avLst/>
          </a:prstGeom>
          <a:noFill/>
          <a:ln w="9525">
            <a:solidFill>
              <a:srgbClr val="FF0066"/>
            </a:solidFill>
            <a:round/>
            <a:tailEnd type="triangle" w="med" len="med"/>
          </a:ln>
          <a:effectLst/>
        </p:spPr>
        <p:txBody>
          <a:bodyPr wrap="none"/>
          <a:lstStyle/>
          <a:p>
            <a:endParaRPr lang="zh-CN" altLang="en-US"/>
          </a:p>
        </p:txBody>
      </p:sp>
      <p:sp>
        <p:nvSpPr>
          <p:cNvPr id="66573" name="Text Box 13"/>
          <p:cNvSpPr txBox="1">
            <a:spLocks noChangeArrowheads="1"/>
          </p:cNvSpPr>
          <p:nvPr/>
        </p:nvSpPr>
        <p:spPr bwMode="auto">
          <a:xfrm>
            <a:off x="111126" y="2731681"/>
            <a:ext cx="3073383" cy="954107"/>
          </a:xfrm>
          <a:prstGeom prst="rect">
            <a:avLst/>
          </a:prstGeom>
          <a:noFill/>
          <a:ln w="19050">
            <a:solidFill>
              <a:srgbClr val="FF00FF"/>
            </a:solidFill>
            <a:miter lim="800000"/>
          </a:ln>
          <a:effectLst/>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军</a:t>
            </a:r>
            <a:r>
              <a:rPr lang="zh-CN" altLang="en-US" sz="2800" b="1" dirty="0">
                <a:solidFill>
                  <a:srgbClr val="0000CC"/>
                </a:solidFill>
                <a:latin typeface="楷体" panose="02010609060101010101" pitchFamily="49" charset="-122"/>
                <a:ea typeface="楷体" panose="02010609060101010101" pitchFamily="49" charset="-122"/>
              </a:rPr>
              <a:t>：驻军，驻扎。</a:t>
            </a:r>
            <a:r>
              <a:rPr lang="zh-CN" altLang="en-US" sz="2800" b="1" dirty="0">
                <a:solidFill>
                  <a:srgbClr val="FF0000"/>
                </a:solidFill>
                <a:latin typeface="楷体" panose="02010609060101010101" pitchFamily="49" charset="-122"/>
                <a:ea typeface="楷体" panose="02010609060101010101" pitchFamily="49" charset="-122"/>
              </a:rPr>
              <a:t>名词→动词</a:t>
            </a:r>
          </a:p>
        </p:txBody>
      </p:sp>
      <p:sp>
        <p:nvSpPr>
          <p:cNvPr id="66574" name="Line 14"/>
          <p:cNvSpPr>
            <a:spLocks noChangeShapeType="1"/>
          </p:cNvSpPr>
          <p:nvPr/>
        </p:nvSpPr>
        <p:spPr bwMode="auto">
          <a:xfrm flipH="1">
            <a:off x="3154160" y="3156514"/>
            <a:ext cx="560755" cy="82602"/>
          </a:xfrm>
          <a:prstGeom prst="line">
            <a:avLst/>
          </a:prstGeom>
          <a:noFill/>
          <a:ln w="9525">
            <a:solidFill>
              <a:srgbClr val="FF0066"/>
            </a:solidFill>
            <a:round/>
            <a:tailEnd type="triangle" w="med" len="med"/>
          </a:ln>
          <a:effectLst/>
        </p:spPr>
        <p:txBody>
          <a:bodyPr wrap="none"/>
          <a:lstStyle/>
          <a:p>
            <a:endParaRPr lang="zh-CN" altLang="en-US"/>
          </a:p>
        </p:txBody>
      </p:sp>
      <p:sp>
        <p:nvSpPr>
          <p:cNvPr id="66575" name="Text Box 15"/>
          <p:cNvSpPr txBox="1">
            <a:spLocks noChangeArrowheads="1"/>
          </p:cNvSpPr>
          <p:nvPr/>
        </p:nvSpPr>
        <p:spPr bwMode="auto">
          <a:xfrm>
            <a:off x="7870600" y="3919107"/>
            <a:ext cx="3888954" cy="1865126"/>
          </a:xfrm>
          <a:prstGeom prst="rect">
            <a:avLst/>
          </a:prstGeom>
          <a:noFill/>
          <a:ln w="38100" algn="ctr">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kumimoji="1" lang="zh-CN" altLang="en-US" sz="3200" b="1" dirty="0">
                <a:solidFill>
                  <a:srgbClr val="FF0000"/>
                </a:solidFill>
                <a:latin typeface="楷体" panose="02010609060101010101" pitchFamily="49" charset="-122"/>
                <a:ea typeface="楷体" panose="02010609060101010101" pitchFamily="49" charset="-122"/>
              </a:rPr>
              <a:t>介绍背景</a:t>
            </a:r>
            <a:r>
              <a:rPr kumimoji="1" lang="en-US" altLang="zh-CN" sz="3200" b="1" dirty="0">
                <a:solidFill>
                  <a:srgbClr val="FF0000"/>
                </a:solidFill>
                <a:latin typeface="楷体" panose="02010609060101010101" pitchFamily="49" charset="-122"/>
                <a:ea typeface="楷体" panose="02010609060101010101" pitchFamily="49" charset="-122"/>
              </a:rPr>
              <a:t>——</a:t>
            </a:r>
            <a:r>
              <a:rPr kumimoji="1" lang="zh-CN" altLang="en-US" sz="3200" b="1" dirty="0">
                <a:latin typeface="楷体" panose="02010609060101010101" pitchFamily="49" charset="-122"/>
                <a:ea typeface="楷体" panose="02010609060101010101" pitchFamily="49" charset="-122"/>
              </a:rPr>
              <a:t>晋秦围郑。开篇为下文的情节发展埋下伏笔，试分析。</a:t>
            </a:r>
          </a:p>
        </p:txBody>
      </p:sp>
      <p:sp>
        <p:nvSpPr>
          <p:cNvPr id="16" name="日期占位符 15"/>
          <p:cNvSpPr>
            <a:spLocks noGrp="1"/>
          </p:cNvSpPr>
          <p:nvPr>
            <p:ph type="dt" sz="half" idx="10"/>
          </p:nvPr>
        </p:nvSpPr>
        <p:spPr/>
        <p:txBody>
          <a:bodyPr/>
          <a:lstStyle/>
          <a:p>
            <a:fld id="{B573B59D-83E1-4CD9-A62C-8910F2657275}" type="datetime1">
              <a:rPr lang="zh-CN" altLang="en-US" smtClean="0"/>
              <a:t>2021/3/13</a:t>
            </a:fld>
            <a:endParaRPr lang="zh-CN" altLang="en-US"/>
          </a:p>
        </p:txBody>
      </p:sp>
      <p:sp>
        <p:nvSpPr>
          <p:cNvPr id="17" name="灯片编号占位符 16"/>
          <p:cNvSpPr>
            <a:spLocks noGrp="1"/>
          </p:cNvSpPr>
          <p:nvPr>
            <p:ph type="sldNum" sz="quarter" idx="12"/>
          </p:nvPr>
        </p:nvSpPr>
        <p:spPr/>
        <p:txBody>
          <a:bodyPr/>
          <a:lstStyle/>
          <a:p>
            <a:fld id="{FB8399C9-9379-46E7-B893-007FE294695B}" type="slidenum">
              <a:rPr lang="zh-CN" altLang="en-US" smtClean="0"/>
              <a:t>29</a:t>
            </a:fld>
            <a:endParaRPr lang="zh-CN" altLang="en-US"/>
          </a:p>
        </p:txBody>
      </p:sp>
      <p:sp>
        <p:nvSpPr>
          <p:cNvPr id="18" name="页脚占位符 17"/>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0-#ppt_w/2"/>
                                          </p:val>
                                        </p:tav>
                                        <p:tav tm="100000">
                                          <p:val>
                                            <p:strVal val="#ppt_x"/>
                                          </p:val>
                                        </p:tav>
                                      </p:tavLst>
                                    </p:anim>
                                    <p:anim calcmode="lin" valueType="num">
                                      <p:cBhvr additive="base">
                                        <p:cTn id="8" dur="500" fill="hold"/>
                                        <p:tgtEl>
                                          <p:spTgt spid="665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564"/>
                                        </p:tgtEl>
                                        <p:attrNameLst>
                                          <p:attrName>style.visibility</p:attrName>
                                        </p:attrNameLst>
                                      </p:cBhvr>
                                      <p:to>
                                        <p:strVal val="visible"/>
                                      </p:to>
                                    </p:set>
                                    <p:anim calcmode="lin" valueType="num">
                                      <p:cBhvr additive="base">
                                        <p:cTn id="13" dur="500" fill="hold"/>
                                        <p:tgtEl>
                                          <p:spTgt spid="66564"/>
                                        </p:tgtEl>
                                        <p:attrNameLst>
                                          <p:attrName>ppt_x</p:attrName>
                                        </p:attrNameLst>
                                      </p:cBhvr>
                                      <p:tavLst>
                                        <p:tav tm="0">
                                          <p:val>
                                            <p:strVal val="#ppt_x"/>
                                          </p:val>
                                        </p:tav>
                                        <p:tav tm="100000">
                                          <p:val>
                                            <p:strVal val="#ppt_x"/>
                                          </p:val>
                                        </p:tav>
                                      </p:tavLst>
                                    </p:anim>
                                    <p:anim calcmode="lin" valueType="num">
                                      <p:cBhvr additive="base">
                                        <p:cTn id="14" dur="500" fill="hold"/>
                                        <p:tgtEl>
                                          <p:spTgt spid="665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grpId="0" nodeType="clickEffect">
                                  <p:stCondLst>
                                    <p:cond delay="0"/>
                                  </p:stCondLst>
                                  <p:childTnLst>
                                    <p:set>
                                      <p:cBhvr>
                                        <p:cTn id="18" dur="1" fill="hold">
                                          <p:stCondLst>
                                            <p:cond delay="0"/>
                                          </p:stCondLst>
                                        </p:cTn>
                                        <p:tgtEl>
                                          <p:spTgt spid="66565"/>
                                        </p:tgtEl>
                                        <p:attrNameLst>
                                          <p:attrName>style.visibility</p:attrName>
                                        </p:attrNameLst>
                                      </p:cBhvr>
                                      <p:to>
                                        <p:strVal val="visible"/>
                                      </p:to>
                                    </p:set>
                                    <p:animEffect transition="in" filter="plus(in)">
                                      <p:cBhvr>
                                        <p:cTn id="19" dur="500"/>
                                        <p:tgtEl>
                                          <p:spTgt spid="6656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6568"/>
                                        </p:tgtEl>
                                        <p:attrNameLst>
                                          <p:attrName>style.visibility</p:attrName>
                                        </p:attrNameLst>
                                      </p:cBhvr>
                                      <p:to>
                                        <p:strVal val="visible"/>
                                      </p:to>
                                    </p:set>
                                    <p:anim calcmode="lin" valueType="num">
                                      <p:cBhvr additive="base">
                                        <p:cTn id="24" dur="500" fill="hold"/>
                                        <p:tgtEl>
                                          <p:spTgt spid="66568"/>
                                        </p:tgtEl>
                                        <p:attrNameLst>
                                          <p:attrName>ppt_x</p:attrName>
                                        </p:attrNameLst>
                                      </p:cBhvr>
                                      <p:tavLst>
                                        <p:tav tm="0">
                                          <p:val>
                                            <p:strVal val="#ppt_x"/>
                                          </p:val>
                                        </p:tav>
                                        <p:tav tm="100000">
                                          <p:val>
                                            <p:strVal val="#ppt_x"/>
                                          </p:val>
                                        </p:tav>
                                      </p:tavLst>
                                    </p:anim>
                                    <p:anim calcmode="lin" valueType="num">
                                      <p:cBhvr additive="base">
                                        <p:cTn id="25" dur="500" fill="hold"/>
                                        <p:tgtEl>
                                          <p:spTgt spid="6656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3" presetClass="entr" presetSubtype="16" fill="hold" grpId="0" nodeType="clickEffect">
                                  <p:stCondLst>
                                    <p:cond delay="0"/>
                                  </p:stCondLst>
                                  <p:childTnLst>
                                    <p:set>
                                      <p:cBhvr>
                                        <p:cTn id="29" dur="1" fill="hold">
                                          <p:stCondLst>
                                            <p:cond delay="0"/>
                                          </p:stCondLst>
                                        </p:cTn>
                                        <p:tgtEl>
                                          <p:spTgt spid="66569"/>
                                        </p:tgtEl>
                                        <p:attrNameLst>
                                          <p:attrName>style.visibility</p:attrName>
                                        </p:attrNameLst>
                                      </p:cBhvr>
                                      <p:to>
                                        <p:strVal val="visible"/>
                                      </p:to>
                                    </p:set>
                                    <p:animEffect transition="in" filter="plus(in)">
                                      <p:cBhvr>
                                        <p:cTn id="30" dur="500"/>
                                        <p:tgtEl>
                                          <p:spTgt spid="6656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6567"/>
                                        </p:tgtEl>
                                        <p:attrNameLst>
                                          <p:attrName>style.visibility</p:attrName>
                                        </p:attrNameLst>
                                      </p:cBhvr>
                                      <p:to>
                                        <p:strVal val="visible"/>
                                      </p:to>
                                    </p:set>
                                    <p:anim calcmode="lin" valueType="num">
                                      <p:cBhvr additive="base">
                                        <p:cTn id="35" dur="500" fill="hold"/>
                                        <p:tgtEl>
                                          <p:spTgt spid="66567"/>
                                        </p:tgtEl>
                                        <p:attrNameLst>
                                          <p:attrName>ppt_x</p:attrName>
                                        </p:attrNameLst>
                                      </p:cBhvr>
                                      <p:tavLst>
                                        <p:tav tm="0">
                                          <p:val>
                                            <p:strVal val="#ppt_x"/>
                                          </p:val>
                                        </p:tav>
                                        <p:tav tm="100000">
                                          <p:val>
                                            <p:strVal val="#ppt_x"/>
                                          </p:val>
                                        </p:tav>
                                      </p:tavLst>
                                    </p:anim>
                                    <p:anim calcmode="lin" valueType="num">
                                      <p:cBhvr additive="base">
                                        <p:cTn id="36" dur="500" fill="hold"/>
                                        <p:tgtEl>
                                          <p:spTgt spid="6656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3" presetClass="entr" presetSubtype="16" fill="hold" grpId="0" nodeType="clickEffect">
                                  <p:stCondLst>
                                    <p:cond delay="0"/>
                                  </p:stCondLst>
                                  <p:childTnLst>
                                    <p:set>
                                      <p:cBhvr>
                                        <p:cTn id="40" dur="1" fill="hold">
                                          <p:stCondLst>
                                            <p:cond delay="0"/>
                                          </p:stCondLst>
                                        </p:cTn>
                                        <p:tgtEl>
                                          <p:spTgt spid="66566"/>
                                        </p:tgtEl>
                                        <p:attrNameLst>
                                          <p:attrName>style.visibility</p:attrName>
                                        </p:attrNameLst>
                                      </p:cBhvr>
                                      <p:to>
                                        <p:strVal val="visible"/>
                                      </p:to>
                                    </p:set>
                                    <p:animEffect transition="in" filter="plus(in)">
                                      <p:cBhvr>
                                        <p:cTn id="41" dur="500"/>
                                        <p:tgtEl>
                                          <p:spTgt spid="66566"/>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6570"/>
                                        </p:tgtEl>
                                        <p:attrNameLst>
                                          <p:attrName>style.visibility</p:attrName>
                                        </p:attrNameLst>
                                      </p:cBhvr>
                                      <p:to>
                                        <p:strVal val="visible"/>
                                      </p:to>
                                    </p:set>
                                    <p:anim calcmode="lin" valueType="num">
                                      <p:cBhvr additive="base">
                                        <p:cTn id="46" dur="500" fill="hold"/>
                                        <p:tgtEl>
                                          <p:spTgt spid="66570"/>
                                        </p:tgtEl>
                                        <p:attrNameLst>
                                          <p:attrName>ppt_x</p:attrName>
                                        </p:attrNameLst>
                                      </p:cBhvr>
                                      <p:tavLst>
                                        <p:tav tm="0">
                                          <p:val>
                                            <p:strVal val="#ppt_x"/>
                                          </p:val>
                                        </p:tav>
                                        <p:tav tm="100000">
                                          <p:val>
                                            <p:strVal val="#ppt_x"/>
                                          </p:val>
                                        </p:tav>
                                      </p:tavLst>
                                    </p:anim>
                                    <p:anim calcmode="lin" valueType="num">
                                      <p:cBhvr additive="base">
                                        <p:cTn id="47" dur="500" fill="hold"/>
                                        <p:tgtEl>
                                          <p:spTgt spid="66570"/>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3" presetClass="entr" presetSubtype="16" fill="hold" grpId="0" nodeType="clickEffect">
                                  <p:stCondLst>
                                    <p:cond delay="0"/>
                                  </p:stCondLst>
                                  <p:childTnLst>
                                    <p:set>
                                      <p:cBhvr>
                                        <p:cTn id="51" dur="1" fill="hold">
                                          <p:stCondLst>
                                            <p:cond delay="0"/>
                                          </p:stCondLst>
                                        </p:cTn>
                                        <p:tgtEl>
                                          <p:spTgt spid="66571"/>
                                        </p:tgtEl>
                                        <p:attrNameLst>
                                          <p:attrName>style.visibility</p:attrName>
                                        </p:attrNameLst>
                                      </p:cBhvr>
                                      <p:to>
                                        <p:strVal val="visible"/>
                                      </p:to>
                                    </p:set>
                                    <p:animEffect transition="in" filter="plus(in)">
                                      <p:cBhvr>
                                        <p:cTn id="52" dur="500"/>
                                        <p:tgtEl>
                                          <p:spTgt spid="66571"/>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6572"/>
                                        </p:tgtEl>
                                        <p:attrNameLst>
                                          <p:attrName>style.visibility</p:attrName>
                                        </p:attrNameLst>
                                      </p:cBhvr>
                                      <p:to>
                                        <p:strVal val="visible"/>
                                      </p:to>
                                    </p:set>
                                    <p:anim calcmode="lin" valueType="num">
                                      <p:cBhvr additive="base">
                                        <p:cTn id="57" dur="500" fill="hold"/>
                                        <p:tgtEl>
                                          <p:spTgt spid="66572"/>
                                        </p:tgtEl>
                                        <p:attrNameLst>
                                          <p:attrName>ppt_x</p:attrName>
                                        </p:attrNameLst>
                                      </p:cBhvr>
                                      <p:tavLst>
                                        <p:tav tm="0">
                                          <p:val>
                                            <p:strVal val="#ppt_x"/>
                                          </p:val>
                                        </p:tav>
                                        <p:tav tm="100000">
                                          <p:val>
                                            <p:strVal val="#ppt_x"/>
                                          </p:val>
                                        </p:tav>
                                      </p:tavLst>
                                    </p:anim>
                                    <p:anim calcmode="lin" valueType="num">
                                      <p:cBhvr additive="base">
                                        <p:cTn id="58" dur="500" fill="hold"/>
                                        <p:tgtEl>
                                          <p:spTgt spid="6657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66574"/>
                                        </p:tgtEl>
                                        <p:attrNameLst>
                                          <p:attrName>style.visibility</p:attrName>
                                        </p:attrNameLst>
                                      </p:cBhvr>
                                      <p:to>
                                        <p:strVal val="visible"/>
                                      </p:to>
                                    </p:set>
                                    <p:anim calcmode="lin" valueType="num">
                                      <p:cBhvr additive="base">
                                        <p:cTn id="63" dur="500" fill="hold"/>
                                        <p:tgtEl>
                                          <p:spTgt spid="66574"/>
                                        </p:tgtEl>
                                        <p:attrNameLst>
                                          <p:attrName>ppt_x</p:attrName>
                                        </p:attrNameLst>
                                      </p:cBhvr>
                                      <p:tavLst>
                                        <p:tav tm="0">
                                          <p:val>
                                            <p:strVal val="#ppt_x"/>
                                          </p:val>
                                        </p:tav>
                                        <p:tav tm="100000">
                                          <p:val>
                                            <p:strVal val="#ppt_x"/>
                                          </p:val>
                                        </p:tav>
                                      </p:tavLst>
                                    </p:anim>
                                    <p:anim calcmode="lin" valueType="num">
                                      <p:cBhvr additive="base">
                                        <p:cTn id="64" dur="500" fill="hold"/>
                                        <p:tgtEl>
                                          <p:spTgt spid="66574"/>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3" presetClass="entr" presetSubtype="16" fill="hold" grpId="0" nodeType="clickEffect">
                                  <p:stCondLst>
                                    <p:cond delay="0"/>
                                  </p:stCondLst>
                                  <p:childTnLst>
                                    <p:set>
                                      <p:cBhvr>
                                        <p:cTn id="68" dur="1" fill="hold">
                                          <p:stCondLst>
                                            <p:cond delay="0"/>
                                          </p:stCondLst>
                                        </p:cTn>
                                        <p:tgtEl>
                                          <p:spTgt spid="66573"/>
                                        </p:tgtEl>
                                        <p:attrNameLst>
                                          <p:attrName>style.visibility</p:attrName>
                                        </p:attrNameLst>
                                      </p:cBhvr>
                                      <p:to>
                                        <p:strVal val="visible"/>
                                      </p:to>
                                    </p:set>
                                    <p:animEffect transition="in" filter="plus(in)">
                                      <p:cBhvr>
                                        <p:cTn id="69" dur="500"/>
                                        <p:tgtEl>
                                          <p:spTgt spid="66573"/>
                                        </p:tgtEl>
                                      </p:cBhvr>
                                    </p:animEffect>
                                  </p:childTnLst>
                                </p:cTn>
                              </p:par>
                            </p:childTnLst>
                          </p:cTn>
                        </p:par>
                      </p:childTnLst>
                    </p:cTn>
                  </p:par>
                  <p:par>
                    <p:cTn id="70" fill="hold">
                      <p:stCondLst>
                        <p:cond delay="indefinite"/>
                      </p:stCondLst>
                      <p:childTnLst>
                        <p:par>
                          <p:cTn id="71" fill="hold">
                            <p:stCondLst>
                              <p:cond delay="0"/>
                            </p:stCondLst>
                            <p:childTnLst>
                              <p:par>
                                <p:cTn id="72" presetID="13" presetClass="entr" presetSubtype="16" fill="hold" grpId="0" nodeType="clickEffect">
                                  <p:stCondLst>
                                    <p:cond delay="0"/>
                                  </p:stCondLst>
                                  <p:childTnLst>
                                    <p:set>
                                      <p:cBhvr>
                                        <p:cTn id="73" dur="1" fill="hold">
                                          <p:stCondLst>
                                            <p:cond delay="0"/>
                                          </p:stCondLst>
                                        </p:cTn>
                                        <p:tgtEl>
                                          <p:spTgt spid="66563"/>
                                        </p:tgtEl>
                                        <p:attrNameLst>
                                          <p:attrName>style.visibility</p:attrName>
                                        </p:attrNameLst>
                                      </p:cBhvr>
                                      <p:to>
                                        <p:strVal val="visible"/>
                                      </p:to>
                                    </p:set>
                                    <p:animEffect transition="in" filter="plus(in)">
                                      <p:cBhvr>
                                        <p:cTn id="74" dur="500"/>
                                        <p:tgtEl>
                                          <p:spTgt spid="66563"/>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66575"/>
                                        </p:tgtEl>
                                        <p:attrNameLst>
                                          <p:attrName>style.visibility</p:attrName>
                                        </p:attrNameLst>
                                      </p:cBhvr>
                                      <p:to>
                                        <p:strVal val="visible"/>
                                      </p:to>
                                    </p:set>
                                    <p:animEffect transition="in" filter="blinds(horizontal)">
                                      <p:cBhvr>
                                        <p:cTn id="79" dur="500"/>
                                        <p:tgtEl>
                                          <p:spTgt spid="665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nimBg="1"/>
      <p:bldP spid="66563" grpId="0" animBg="1"/>
      <p:bldP spid="66564" grpId="0" animBg="1"/>
      <p:bldP spid="66565" grpId="0" animBg="1"/>
      <p:bldP spid="66566" grpId="0" animBg="1"/>
      <p:bldP spid="66567" grpId="0" animBg="1"/>
      <p:bldP spid="66568" grpId="0" animBg="1"/>
      <p:bldP spid="66569" grpId="0" animBg="1"/>
      <p:bldP spid="66570" grpId="0" animBg="1"/>
      <p:bldP spid="66571" grpId="0" animBg="1"/>
      <p:bldP spid="66572" grpId="0" animBg="1"/>
      <p:bldP spid="66573" grpId="0" animBg="1"/>
      <p:bldP spid="66574" grpId="0" animBg="1"/>
      <p:bldP spid="66575"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4931" name="Text Box 3"/>
          <p:cNvSpPr txBox="1">
            <a:spLocks noChangeArrowheads="1"/>
          </p:cNvSpPr>
          <p:nvPr/>
        </p:nvSpPr>
        <p:spPr bwMode="auto">
          <a:xfrm>
            <a:off x="323556" y="952972"/>
            <a:ext cx="11760592" cy="707886"/>
          </a:xfrm>
          <a:prstGeom prst="rect">
            <a:avLst/>
          </a:prstGeom>
          <a:noFill/>
          <a:ln w="9525">
            <a:noFill/>
            <a:miter lim="800000"/>
          </a:ln>
          <a:effectLst/>
        </p:spPr>
        <p:txBody>
          <a:bodyPr wrap="square">
            <a:spAutoFit/>
          </a:bodyPr>
          <a:lstStyle/>
          <a:p>
            <a:r>
              <a:rPr kumimoji="1" lang="en-US" altLang="zh-CN" sz="4000" b="1" dirty="0">
                <a:latin typeface="楷体" panose="02010609060101010101" pitchFamily="49" charset="-122"/>
                <a:ea typeface="楷体" panose="02010609060101010101" pitchFamily="49" charset="-122"/>
              </a:rPr>
              <a:t>3.</a:t>
            </a:r>
            <a:r>
              <a:rPr kumimoji="1" lang="zh-CN" altLang="en-US" sz="4000" b="1" dirty="0">
                <a:latin typeface="楷体" panose="02010609060101010101" pitchFamily="49" charset="-122"/>
                <a:ea typeface="楷体" panose="02010609060101010101" pitchFamily="49" charset="-122"/>
              </a:rPr>
              <a:t>正确把握句子在文中的意思</a:t>
            </a:r>
            <a:r>
              <a:rPr kumimoji="1" lang="en-US" altLang="zh-CN" sz="4000" b="1" dirty="0">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并能翻译成现代汉语。</a:t>
            </a:r>
          </a:p>
        </p:txBody>
      </p:sp>
      <p:sp>
        <p:nvSpPr>
          <p:cNvPr id="124932" name="Text Box 4"/>
          <p:cNvSpPr txBox="1">
            <a:spLocks noChangeArrowheads="1"/>
          </p:cNvSpPr>
          <p:nvPr/>
        </p:nvSpPr>
        <p:spPr bwMode="auto">
          <a:xfrm>
            <a:off x="313768" y="1844825"/>
            <a:ext cx="11573432" cy="707886"/>
          </a:xfrm>
          <a:prstGeom prst="rect">
            <a:avLst/>
          </a:prstGeom>
          <a:noFill/>
          <a:ln w="9525">
            <a:noFill/>
            <a:miter lim="800000"/>
          </a:ln>
          <a:effectLst/>
        </p:spPr>
        <p:txBody>
          <a:bodyPr wrap="square">
            <a:spAutoFit/>
          </a:bodyPr>
          <a:lstStyle/>
          <a:p>
            <a:r>
              <a:rPr kumimoji="1" lang="en-US" altLang="zh-CN" sz="4000" b="1" dirty="0">
                <a:latin typeface="楷体" panose="02010609060101010101" pitchFamily="49" charset="-122"/>
                <a:ea typeface="楷体" panose="02010609060101010101" pitchFamily="49" charset="-122"/>
              </a:rPr>
              <a:t>4.</a:t>
            </a:r>
            <a:r>
              <a:rPr kumimoji="1" lang="zh-CN" altLang="en-US" sz="4000" b="1" dirty="0">
                <a:latin typeface="楷体" panose="02010609060101010101" pitchFamily="49" charset="-122"/>
                <a:ea typeface="楷体" panose="02010609060101010101" pitchFamily="49" charset="-122"/>
              </a:rPr>
              <a:t>能从文中了解相关的古代文化常识和文学常识。</a:t>
            </a:r>
          </a:p>
        </p:txBody>
      </p:sp>
      <p:sp>
        <p:nvSpPr>
          <p:cNvPr id="124933" name="Text Box 5"/>
          <p:cNvSpPr txBox="1">
            <a:spLocks noChangeArrowheads="1"/>
          </p:cNvSpPr>
          <p:nvPr/>
        </p:nvSpPr>
        <p:spPr bwMode="auto">
          <a:xfrm>
            <a:off x="325831" y="2782519"/>
            <a:ext cx="11573432" cy="1323439"/>
          </a:xfrm>
          <a:prstGeom prst="rect">
            <a:avLst/>
          </a:prstGeom>
          <a:noFill/>
          <a:ln w="9525">
            <a:noFill/>
            <a:miter lim="800000"/>
          </a:ln>
          <a:effectLst/>
        </p:spPr>
        <p:txBody>
          <a:bodyPr wrap="square">
            <a:spAutoFit/>
          </a:bodyPr>
          <a:lstStyle/>
          <a:p>
            <a:r>
              <a:rPr kumimoji="1" lang="en-US" altLang="zh-CN" sz="4000" b="1" dirty="0">
                <a:latin typeface="楷体" panose="02010609060101010101" pitchFamily="49" charset="-122"/>
                <a:ea typeface="楷体" panose="02010609060101010101" pitchFamily="49" charset="-122"/>
              </a:rPr>
              <a:t>5.</a:t>
            </a:r>
            <a:r>
              <a:rPr kumimoji="1" lang="zh-CN" altLang="en-US" sz="4000" b="1" dirty="0">
                <a:latin typeface="楷体" panose="02010609060101010101" pitchFamily="49" charset="-122"/>
                <a:ea typeface="楷体" panose="02010609060101010101" pitchFamily="49" charset="-122"/>
              </a:rPr>
              <a:t>能在通读全文的基础上分析文章的内容，并能分析概括作者在文中的观点态度。</a:t>
            </a:r>
          </a:p>
        </p:txBody>
      </p:sp>
      <p:sp>
        <p:nvSpPr>
          <p:cNvPr id="124934" name="Text Box 6"/>
          <p:cNvSpPr txBox="1">
            <a:spLocks noChangeArrowheads="1"/>
          </p:cNvSpPr>
          <p:nvPr/>
        </p:nvSpPr>
        <p:spPr bwMode="auto">
          <a:xfrm>
            <a:off x="328105" y="4266962"/>
            <a:ext cx="11559094" cy="1323439"/>
          </a:xfrm>
          <a:prstGeom prst="rect">
            <a:avLst/>
          </a:prstGeom>
          <a:noFill/>
          <a:ln w="9525">
            <a:noFill/>
            <a:miter lim="800000"/>
          </a:ln>
          <a:effectLst/>
        </p:spPr>
        <p:txBody>
          <a:bodyPr wrap="square">
            <a:spAutoFit/>
          </a:bodyPr>
          <a:lstStyle/>
          <a:p>
            <a:r>
              <a:rPr kumimoji="1" lang="en-US" altLang="zh-CN" sz="4000" b="1" dirty="0">
                <a:latin typeface="楷体" panose="02010609060101010101" pitchFamily="49" charset="-122"/>
                <a:ea typeface="楷体" panose="02010609060101010101" pitchFamily="49" charset="-122"/>
              </a:rPr>
              <a:t>6.</a:t>
            </a:r>
            <a:r>
              <a:rPr kumimoji="1" lang="zh-CN" altLang="en-US" sz="4000" b="1" dirty="0">
                <a:latin typeface="楷体" panose="02010609060101010101" pitchFamily="49" charset="-122"/>
                <a:ea typeface="楷体" panose="02010609060101010101" pitchFamily="49" charset="-122"/>
              </a:rPr>
              <a:t>能吸收其中的思想精华，借鉴其写法，并从中得到启发，应用到自己的学习和生活中。</a:t>
            </a:r>
          </a:p>
        </p:txBody>
      </p:sp>
      <p:sp>
        <p:nvSpPr>
          <p:cNvPr id="7" name="日期占位符 6"/>
          <p:cNvSpPr>
            <a:spLocks noGrp="1"/>
          </p:cNvSpPr>
          <p:nvPr>
            <p:ph type="dt" sz="half" idx="10"/>
          </p:nvPr>
        </p:nvSpPr>
        <p:spPr/>
        <p:txBody>
          <a:bodyPr/>
          <a:lstStyle/>
          <a:p>
            <a:fld id="{4C012892-63ED-46E3-9617-04797EFF8403}" type="datetime1">
              <a:rPr lang="zh-CN" altLang="en-US" smtClean="0"/>
              <a:t>2021/3/13</a:t>
            </a:fld>
            <a:endParaRPr lang="zh-CN" altLang="en-US"/>
          </a:p>
        </p:txBody>
      </p:sp>
      <p:sp>
        <p:nvSpPr>
          <p:cNvPr id="8" name="灯片编号占位符 7"/>
          <p:cNvSpPr>
            <a:spLocks noGrp="1"/>
          </p:cNvSpPr>
          <p:nvPr>
            <p:ph type="sldNum" sz="quarter" idx="12"/>
          </p:nvPr>
        </p:nvSpPr>
        <p:spPr/>
        <p:txBody>
          <a:bodyPr/>
          <a:lstStyle/>
          <a:p>
            <a:fld id="{FB8399C9-9379-46E7-B893-007FE294695B}" type="slidenum">
              <a:rPr lang="zh-CN" altLang="en-US" smtClean="0"/>
              <a:t>3</a:t>
            </a:fld>
            <a:endParaRPr lang="zh-CN" altLang="en-US"/>
          </a:p>
        </p:txBody>
      </p:sp>
      <p:sp>
        <p:nvSpPr>
          <p:cNvPr id="9" name="页脚占位符 8"/>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3890963" y="1792288"/>
            <a:ext cx="5825914" cy="1754326"/>
          </a:xfrm>
          <a:prstGeom prst="rect">
            <a:avLst/>
          </a:prstGeom>
          <a:noFill/>
          <a:ln w="38100">
            <a:solidFill>
              <a:srgbClr val="FF00FF"/>
            </a:solidFill>
            <a:miter lim="800000"/>
          </a:ln>
          <a:effectLst/>
        </p:spPr>
        <p:txBody>
          <a:bodyPr wrap="square">
            <a:spAutoFit/>
          </a:bodyPr>
          <a:lstStyle/>
          <a:p>
            <a:pPr>
              <a:spcBef>
                <a:spcPct val="20000"/>
              </a:spcBef>
              <a:buClr>
                <a:schemeClr val="hlink"/>
              </a:buClr>
              <a:buSzPct val="75000"/>
              <a:buFont typeface="Wingdings" panose="05000000000000000000" pitchFamily="2" charset="2"/>
              <a:buNone/>
            </a:pPr>
            <a:r>
              <a:rPr lang="zh-CN" altLang="en-US" sz="3600" b="1" dirty="0">
                <a:solidFill>
                  <a:srgbClr val="004644"/>
                </a:solidFill>
                <a:latin typeface="楷体" panose="02010609060101010101" pitchFamily="49" charset="-122"/>
                <a:ea typeface="楷体" panose="02010609060101010101" pitchFamily="49" charset="-122"/>
              </a:rPr>
              <a:t>　　</a:t>
            </a:r>
            <a:r>
              <a:rPr kumimoji="1" lang="zh-CN" altLang="en-US" sz="3600" b="1" dirty="0">
                <a:solidFill>
                  <a:srgbClr val="FF0000"/>
                </a:solidFill>
                <a:latin typeface="楷体" panose="02010609060101010101" pitchFamily="49" charset="-122"/>
                <a:ea typeface="楷体" panose="02010609060101010101" pitchFamily="49" charset="-122"/>
              </a:rPr>
              <a:t>佚之狐</a:t>
            </a:r>
            <a:r>
              <a:rPr kumimoji="1" lang="zh-CN" altLang="en-US" sz="3600" b="1" dirty="0">
                <a:solidFill>
                  <a:srgbClr val="0000FF"/>
                </a:solidFill>
                <a:latin typeface="楷体" panose="02010609060101010101" pitchFamily="49" charset="-122"/>
                <a:ea typeface="楷体" panose="02010609060101010101" pitchFamily="49" charset="-122"/>
              </a:rPr>
              <a:t>言于郑伯</a:t>
            </a:r>
            <a:r>
              <a:rPr kumimoji="1" lang="zh-CN" altLang="en-US" sz="3600" b="1" dirty="0">
                <a:latin typeface="楷体" panose="02010609060101010101" pitchFamily="49" charset="-122"/>
                <a:ea typeface="楷体" panose="02010609060101010101" pitchFamily="49" charset="-122"/>
              </a:rPr>
              <a:t>曰：“国危矣，</a:t>
            </a:r>
            <a:r>
              <a:rPr kumimoji="1" lang="zh-CN" altLang="en-US" sz="3600" b="1" dirty="0">
                <a:solidFill>
                  <a:srgbClr val="FF0000"/>
                </a:solidFill>
                <a:latin typeface="楷体" panose="02010609060101010101" pitchFamily="49" charset="-122"/>
                <a:ea typeface="楷体" panose="02010609060101010101" pitchFamily="49" charset="-122"/>
              </a:rPr>
              <a:t>若</a:t>
            </a:r>
            <a:r>
              <a:rPr kumimoji="1" lang="zh-CN" altLang="en-US" sz="3600" b="1" dirty="0">
                <a:solidFill>
                  <a:srgbClr val="0000FF"/>
                </a:solidFill>
                <a:latin typeface="楷体" panose="02010609060101010101" pitchFamily="49" charset="-122"/>
                <a:ea typeface="楷体" panose="02010609060101010101" pitchFamily="49" charset="-122"/>
              </a:rPr>
              <a:t>使</a:t>
            </a:r>
            <a:r>
              <a:rPr kumimoji="1" lang="zh-CN" altLang="en-US" sz="3600" b="1" dirty="0">
                <a:solidFill>
                  <a:srgbClr val="FF0000"/>
                </a:solidFill>
                <a:latin typeface="楷体" panose="02010609060101010101" pitchFamily="49" charset="-122"/>
                <a:ea typeface="楷体" panose="02010609060101010101" pitchFamily="49" charset="-122"/>
              </a:rPr>
              <a:t>烛之武</a:t>
            </a:r>
            <a:r>
              <a:rPr kumimoji="1" lang="zh-CN" altLang="en-US" sz="3600" b="1" dirty="0">
                <a:latin typeface="楷体" panose="02010609060101010101" pitchFamily="49" charset="-122"/>
                <a:ea typeface="楷体" panose="02010609060101010101" pitchFamily="49" charset="-122"/>
              </a:rPr>
              <a:t>见秦君，</a:t>
            </a:r>
            <a:r>
              <a:rPr kumimoji="1" lang="zh-CN" altLang="en-US" sz="3600" b="1" dirty="0">
                <a:solidFill>
                  <a:srgbClr val="FF0000"/>
                </a:solidFill>
                <a:latin typeface="楷体" panose="02010609060101010101" pitchFamily="49" charset="-122"/>
                <a:ea typeface="楷体" panose="02010609060101010101" pitchFamily="49" charset="-122"/>
              </a:rPr>
              <a:t>师</a:t>
            </a:r>
            <a:r>
              <a:rPr kumimoji="1" lang="zh-CN" altLang="en-US" sz="3600" b="1" dirty="0">
                <a:latin typeface="楷体" panose="02010609060101010101" pitchFamily="49" charset="-122"/>
                <a:ea typeface="楷体" panose="02010609060101010101" pitchFamily="49" charset="-122"/>
              </a:rPr>
              <a:t>必退。”公从</a:t>
            </a:r>
            <a:r>
              <a:rPr kumimoji="1" lang="zh-CN" altLang="en-US" sz="3600" b="1" dirty="0">
                <a:solidFill>
                  <a:srgbClr val="FF0000"/>
                </a:solidFill>
                <a:latin typeface="楷体" panose="02010609060101010101" pitchFamily="49" charset="-122"/>
                <a:ea typeface="楷体" panose="02010609060101010101" pitchFamily="49" charset="-122"/>
              </a:rPr>
              <a:t>之</a:t>
            </a:r>
            <a:r>
              <a:rPr kumimoji="1" lang="zh-CN" altLang="en-US" sz="3600" b="1" dirty="0">
                <a:latin typeface="楷体" panose="02010609060101010101" pitchFamily="49" charset="-122"/>
                <a:ea typeface="楷体" panose="02010609060101010101" pitchFamily="49" charset="-122"/>
              </a:rPr>
              <a:t>。 </a:t>
            </a:r>
          </a:p>
        </p:txBody>
      </p:sp>
      <p:sp>
        <p:nvSpPr>
          <p:cNvPr id="69635" name="Rectangle 3"/>
          <p:cNvSpPr>
            <a:spLocks noChangeArrowheads="1"/>
          </p:cNvSpPr>
          <p:nvPr/>
        </p:nvSpPr>
        <p:spPr bwMode="auto">
          <a:xfrm>
            <a:off x="143220" y="4667250"/>
            <a:ext cx="11743980" cy="1089529"/>
          </a:xfrm>
          <a:prstGeom prst="rect">
            <a:avLst/>
          </a:prstGeom>
          <a:noFill/>
          <a:ln w="38100">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kumimoji="1" lang="zh-CN" altLang="en-US" sz="3600" b="1" dirty="0">
                <a:solidFill>
                  <a:srgbClr val="000099"/>
                </a:solidFill>
                <a:latin typeface="楷体" panose="02010609060101010101" pitchFamily="49" charset="-122"/>
                <a:ea typeface="楷体" panose="02010609060101010101" pitchFamily="49" charset="-122"/>
              </a:rPr>
              <a:t>佚之狐对郑伯说：“郑国处于危险之中，</a:t>
            </a:r>
            <a:r>
              <a:rPr kumimoji="1" lang="zh-CN" altLang="en-US" sz="3600" b="1" dirty="0">
                <a:solidFill>
                  <a:srgbClr val="FF0000"/>
                </a:solidFill>
                <a:latin typeface="楷体" panose="02010609060101010101" pitchFamily="49" charset="-122"/>
                <a:ea typeface="楷体" panose="02010609060101010101" pitchFamily="49" charset="-122"/>
              </a:rPr>
              <a:t>如果</a:t>
            </a:r>
            <a:r>
              <a:rPr kumimoji="1" lang="zh-CN" altLang="en-US" sz="3600" b="1" dirty="0">
                <a:solidFill>
                  <a:srgbClr val="000099"/>
                </a:solidFill>
                <a:latin typeface="楷体" panose="02010609060101010101" pitchFamily="49" charset="-122"/>
                <a:ea typeface="楷体" panose="02010609060101010101" pitchFamily="49" charset="-122"/>
              </a:rPr>
              <a:t>能派烛之武去见秦伯，一定能说服他们撤军。”郑伯同意了。</a:t>
            </a:r>
            <a:r>
              <a:rPr lang="zh-CN" altLang="en-US" sz="3600" b="1" dirty="0">
                <a:latin typeface="楷体" panose="02010609060101010101" pitchFamily="49" charset="-122"/>
                <a:ea typeface="楷体" panose="02010609060101010101" pitchFamily="49" charset="-122"/>
              </a:rPr>
              <a:t> </a:t>
            </a:r>
            <a:r>
              <a:rPr kumimoji="1" lang="zh-CN" altLang="en-US" sz="3600" b="1" dirty="0">
                <a:solidFill>
                  <a:srgbClr val="000099"/>
                </a:solidFill>
                <a:latin typeface="楷体" panose="02010609060101010101" pitchFamily="49" charset="-122"/>
                <a:ea typeface="楷体" panose="02010609060101010101" pitchFamily="49" charset="-122"/>
              </a:rPr>
              <a:t>   </a:t>
            </a:r>
          </a:p>
        </p:txBody>
      </p:sp>
      <p:sp>
        <p:nvSpPr>
          <p:cNvPr id="69641" name="Text Box 9"/>
          <p:cNvSpPr txBox="1">
            <a:spLocks noChangeArrowheads="1"/>
          </p:cNvSpPr>
          <p:nvPr/>
        </p:nvSpPr>
        <p:spPr bwMode="auto">
          <a:xfrm>
            <a:off x="2207568" y="332657"/>
            <a:ext cx="4364038" cy="1077218"/>
          </a:xfrm>
          <a:prstGeom prst="rect">
            <a:avLst/>
          </a:prstGeom>
          <a:noFill/>
          <a:ln w="19050">
            <a:solidFill>
              <a:srgbClr val="FF00FF"/>
            </a:solidFill>
            <a:miter lim="800000"/>
          </a:ln>
          <a:effectLst/>
        </p:spPr>
        <p:txBody>
          <a:bodyPr>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烛之武、佚之狐，</a:t>
            </a:r>
            <a:r>
              <a:rPr lang="zh-CN" altLang="en-US" sz="3200" b="1" dirty="0">
                <a:solidFill>
                  <a:srgbClr val="0000CC"/>
                </a:solidFill>
                <a:latin typeface="楷体" panose="02010609060101010101" pitchFamily="49" charset="-122"/>
                <a:ea typeface="楷体" panose="02010609060101010101" pitchFamily="49" charset="-122"/>
              </a:rPr>
              <a:t>都是郑国大夫。</a:t>
            </a:r>
          </a:p>
        </p:txBody>
      </p:sp>
      <p:sp>
        <p:nvSpPr>
          <p:cNvPr id="69647" name="Line 15"/>
          <p:cNvSpPr>
            <a:spLocks noChangeShapeType="1"/>
          </p:cNvSpPr>
          <p:nvPr/>
        </p:nvSpPr>
        <p:spPr bwMode="auto">
          <a:xfrm flipH="1" flipV="1">
            <a:off x="4488234" y="1398397"/>
            <a:ext cx="630237" cy="584200"/>
          </a:xfrm>
          <a:prstGeom prst="line">
            <a:avLst/>
          </a:prstGeom>
          <a:noFill/>
          <a:ln w="9525">
            <a:solidFill>
              <a:srgbClr val="FF0066"/>
            </a:solidFill>
            <a:round/>
            <a:tailEnd type="triangle" w="med" len="med"/>
          </a:ln>
          <a:effectLst/>
        </p:spPr>
        <p:txBody>
          <a:bodyPr wrap="none"/>
          <a:lstStyle/>
          <a:p>
            <a:endParaRPr lang="zh-CN" altLang="en-US"/>
          </a:p>
        </p:txBody>
      </p:sp>
      <p:sp>
        <p:nvSpPr>
          <p:cNvPr id="69648" name="Line 16"/>
          <p:cNvSpPr>
            <a:spLocks noChangeShapeType="1"/>
          </p:cNvSpPr>
          <p:nvPr/>
        </p:nvSpPr>
        <p:spPr bwMode="auto">
          <a:xfrm flipH="1" flipV="1">
            <a:off x="4488234" y="1418713"/>
            <a:ext cx="2832164" cy="1159689"/>
          </a:xfrm>
          <a:prstGeom prst="line">
            <a:avLst/>
          </a:prstGeom>
          <a:noFill/>
          <a:ln w="9525">
            <a:solidFill>
              <a:srgbClr val="FF0066"/>
            </a:solidFill>
            <a:round/>
            <a:tailEnd type="triangle" w="med" len="med"/>
          </a:ln>
          <a:effectLst/>
        </p:spPr>
        <p:txBody>
          <a:bodyPr wrap="none"/>
          <a:lstStyle/>
          <a:p>
            <a:endParaRPr lang="zh-CN" altLang="en-US"/>
          </a:p>
        </p:txBody>
      </p:sp>
      <p:sp>
        <p:nvSpPr>
          <p:cNvPr id="69649" name="Line 17"/>
          <p:cNvSpPr>
            <a:spLocks noChangeShapeType="1"/>
          </p:cNvSpPr>
          <p:nvPr/>
        </p:nvSpPr>
        <p:spPr bwMode="auto">
          <a:xfrm flipH="1">
            <a:off x="3125788" y="3210081"/>
            <a:ext cx="1677565" cy="113176"/>
          </a:xfrm>
          <a:prstGeom prst="line">
            <a:avLst/>
          </a:prstGeom>
          <a:noFill/>
          <a:ln w="9525">
            <a:solidFill>
              <a:srgbClr val="FF0066"/>
            </a:solidFill>
            <a:round/>
            <a:tailEnd type="triangle" w="med" len="med"/>
          </a:ln>
          <a:effectLst/>
        </p:spPr>
        <p:txBody>
          <a:bodyPr wrap="none"/>
          <a:lstStyle/>
          <a:p>
            <a:endParaRPr lang="zh-CN" altLang="en-US"/>
          </a:p>
        </p:txBody>
      </p:sp>
      <p:sp>
        <p:nvSpPr>
          <p:cNvPr id="69650" name="Text Box 18"/>
          <p:cNvSpPr txBox="1">
            <a:spLocks noChangeArrowheads="1"/>
          </p:cNvSpPr>
          <p:nvPr/>
        </p:nvSpPr>
        <p:spPr bwMode="auto">
          <a:xfrm>
            <a:off x="1218954" y="3017908"/>
            <a:ext cx="1889125" cy="584775"/>
          </a:xfrm>
          <a:prstGeom prst="rect">
            <a:avLst/>
          </a:prstGeom>
          <a:noFill/>
          <a:ln w="19050">
            <a:solidFill>
              <a:srgbClr val="FF00FF"/>
            </a:solidFill>
            <a:miter lim="800000"/>
          </a:ln>
          <a:effectLst/>
        </p:spPr>
        <p:txBody>
          <a:bodyPr>
            <a:spAutoFit/>
          </a:bodyPr>
          <a:lstStyle/>
          <a:p>
            <a:pPr>
              <a:spcBef>
                <a:spcPct val="50000"/>
              </a:spcBef>
            </a:pPr>
            <a:r>
              <a:rPr lang="zh-CN" altLang="en-US" sz="3200" b="1">
                <a:solidFill>
                  <a:srgbClr val="FF0000"/>
                </a:solidFill>
                <a:latin typeface="楷体" panose="02010609060101010101" pitchFamily="49" charset="-122"/>
                <a:ea typeface="楷体" panose="02010609060101010101" pitchFamily="49" charset="-122"/>
              </a:rPr>
              <a:t>师</a:t>
            </a:r>
            <a:r>
              <a:rPr lang="zh-CN" altLang="en-US" sz="3200" b="1">
                <a:solidFill>
                  <a:srgbClr val="0000CC"/>
                </a:solidFill>
                <a:latin typeface="楷体" panose="02010609060101010101" pitchFamily="49" charset="-122"/>
                <a:ea typeface="楷体" panose="02010609060101010101" pitchFamily="49" charset="-122"/>
              </a:rPr>
              <a:t>：军队。</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69651" name="Line 19"/>
          <p:cNvSpPr>
            <a:spLocks noChangeShapeType="1"/>
          </p:cNvSpPr>
          <p:nvPr/>
        </p:nvSpPr>
        <p:spPr bwMode="auto">
          <a:xfrm>
            <a:off x="8256240" y="3284984"/>
            <a:ext cx="584200" cy="449262"/>
          </a:xfrm>
          <a:prstGeom prst="line">
            <a:avLst/>
          </a:prstGeom>
          <a:noFill/>
          <a:ln w="9525">
            <a:solidFill>
              <a:srgbClr val="FF0066"/>
            </a:solidFill>
            <a:round/>
            <a:tailEnd type="triangle" w="med" len="med"/>
          </a:ln>
          <a:effectLst/>
        </p:spPr>
        <p:txBody>
          <a:bodyPr wrap="none"/>
          <a:lstStyle/>
          <a:p>
            <a:endParaRPr lang="zh-CN" altLang="en-US"/>
          </a:p>
        </p:txBody>
      </p:sp>
      <p:sp>
        <p:nvSpPr>
          <p:cNvPr id="69652" name="Text Box 20"/>
          <p:cNvSpPr txBox="1">
            <a:spLocks noChangeArrowheads="1"/>
          </p:cNvSpPr>
          <p:nvPr/>
        </p:nvSpPr>
        <p:spPr bwMode="auto">
          <a:xfrm>
            <a:off x="8411053" y="3734246"/>
            <a:ext cx="3142294" cy="584775"/>
          </a:xfrm>
          <a:prstGeom prst="rect">
            <a:avLst/>
          </a:prstGeom>
          <a:noFill/>
          <a:ln w="19050">
            <a:solidFill>
              <a:srgbClr val="FF00FF"/>
            </a:solidFill>
            <a:miter lim="800000"/>
          </a:ln>
          <a:effec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之</a:t>
            </a:r>
            <a:r>
              <a:rPr lang="zh-CN" altLang="en-US" sz="3200" b="1" dirty="0">
                <a:solidFill>
                  <a:srgbClr val="0000CC"/>
                </a:solidFill>
                <a:latin typeface="楷体" panose="02010609060101010101" pitchFamily="49" charset="-122"/>
                <a:ea typeface="楷体" panose="02010609060101010101" pitchFamily="49" charset="-122"/>
              </a:rPr>
              <a:t>：代词，他。</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69653" name="Line 21"/>
          <p:cNvSpPr>
            <a:spLocks noChangeShapeType="1"/>
          </p:cNvSpPr>
          <p:nvPr/>
        </p:nvSpPr>
        <p:spPr bwMode="auto">
          <a:xfrm flipV="1">
            <a:off x="6616055" y="1142889"/>
            <a:ext cx="1395412" cy="1439862"/>
          </a:xfrm>
          <a:prstGeom prst="line">
            <a:avLst/>
          </a:prstGeom>
          <a:noFill/>
          <a:ln w="9525">
            <a:solidFill>
              <a:srgbClr val="FF0066"/>
            </a:solidFill>
            <a:round/>
            <a:tailEnd type="triangle" w="med" len="med"/>
          </a:ln>
          <a:effectLst/>
        </p:spPr>
        <p:txBody>
          <a:bodyPr wrap="none"/>
          <a:lstStyle/>
          <a:p>
            <a:endParaRPr lang="zh-CN" altLang="en-US"/>
          </a:p>
        </p:txBody>
      </p:sp>
      <p:sp>
        <p:nvSpPr>
          <p:cNvPr id="69654" name="Text Box 22"/>
          <p:cNvSpPr txBox="1">
            <a:spLocks noChangeArrowheads="1"/>
          </p:cNvSpPr>
          <p:nvPr/>
        </p:nvSpPr>
        <p:spPr bwMode="auto">
          <a:xfrm>
            <a:off x="7581899" y="549275"/>
            <a:ext cx="3655305" cy="584775"/>
          </a:xfrm>
          <a:prstGeom prst="rect">
            <a:avLst/>
          </a:prstGeom>
          <a:noFill/>
          <a:ln w="19050">
            <a:solidFill>
              <a:srgbClr val="FF00FF"/>
            </a:solidFill>
            <a:miter lim="800000"/>
          </a:ln>
          <a:effec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若</a:t>
            </a:r>
            <a:r>
              <a:rPr lang="zh-CN" altLang="en-US" sz="3200" b="1" dirty="0">
                <a:solidFill>
                  <a:srgbClr val="0000CC"/>
                </a:solidFill>
                <a:latin typeface="楷体" panose="02010609060101010101" pitchFamily="49" charset="-122"/>
                <a:ea typeface="楷体" panose="02010609060101010101" pitchFamily="49" charset="-122"/>
              </a:rPr>
              <a:t>：如果。</a:t>
            </a:r>
            <a:r>
              <a:rPr lang="zh-CN" altLang="en-US" sz="3200" b="1" dirty="0">
                <a:solidFill>
                  <a:srgbClr val="FF3300"/>
                </a:solidFill>
                <a:latin typeface="楷体" panose="02010609060101010101" pitchFamily="49" charset="-122"/>
                <a:ea typeface="楷体" panose="02010609060101010101" pitchFamily="49" charset="-122"/>
              </a:rPr>
              <a:t>使：派</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69655" name="Rectangle 23"/>
          <p:cNvSpPr>
            <a:spLocks noChangeArrowheads="1"/>
          </p:cNvSpPr>
          <p:nvPr/>
        </p:nvSpPr>
        <p:spPr bwMode="auto">
          <a:xfrm>
            <a:off x="1191320" y="1719264"/>
            <a:ext cx="2339281" cy="1077218"/>
          </a:xfrm>
          <a:prstGeom prst="rect">
            <a:avLst/>
          </a:prstGeom>
          <a:noFill/>
          <a:ln w="12700">
            <a:solidFill>
              <a:srgbClr val="FF00FF"/>
            </a:solidFill>
            <a:miter lim="800000"/>
          </a:ln>
          <a:effectLst/>
        </p:spPr>
        <p:txBody>
          <a:bodyPr wrap="square">
            <a:spAutoFit/>
          </a:bodyPr>
          <a:lstStyle/>
          <a:p>
            <a:r>
              <a:rPr kumimoji="1" lang="zh-CN" altLang="en-US" sz="3200" b="1" dirty="0">
                <a:solidFill>
                  <a:srgbClr val="0000FF"/>
                </a:solidFill>
                <a:latin typeface="楷体" panose="02010609060101010101" pitchFamily="49" charset="-122"/>
                <a:ea typeface="楷体" panose="02010609060101010101" pitchFamily="49" charset="-122"/>
              </a:rPr>
              <a:t>言于郑伯</a:t>
            </a:r>
            <a:r>
              <a:rPr kumimoji="1" lang="en-US" altLang="zh-CN" sz="3200" b="1" dirty="0">
                <a:solidFill>
                  <a:srgbClr val="0000FF"/>
                </a:solidFill>
                <a:latin typeface="楷体" panose="02010609060101010101" pitchFamily="49" charset="-122"/>
                <a:ea typeface="楷体" panose="02010609060101010101" pitchFamily="49" charset="-122"/>
              </a:rPr>
              <a:t>=</a:t>
            </a:r>
            <a:r>
              <a:rPr kumimoji="1" lang="zh-CN" altLang="en-US" sz="3200" b="1" dirty="0">
                <a:solidFill>
                  <a:srgbClr val="0000FF"/>
                </a:solidFill>
                <a:latin typeface="楷体" panose="02010609060101010101" pitchFamily="49" charset="-122"/>
                <a:ea typeface="楷体" panose="02010609060101010101" pitchFamily="49" charset="-122"/>
              </a:rPr>
              <a:t>于郑伯言</a:t>
            </a:r>
          </a:p>
        </p:txBody>
      </p:sp>
      <p:sp>
        <p:nvSpPr>
          <p:cNvPr id="69656" name="Line 24"/>
          <p:cNvSpPr>
            <a:spLocks noChangeShapeType="1"/>
          </p:cNvSpPr>
          <p:nvPr/>
        </p:nvSpPr>
        <p:spPr bwMode="auto">
          <a:xfrm flipH="1" flipV="1">
            <a:off x="3581400" y="2102862"/>
            <a:ext cx="2719848" cy="42652"/>
          </a:xfrm>
          <a:prstGeom prst="line">
            <a:avLst/>
          </a:prstGeom>
          <a:noFill/>
          <a:ln w="9525">
            <a:solidFill>
              <a:srgbClr val="FF0066"/>
            </a:solidFill>
            <a:round/>
            <a:tailEnd type="triangle" w="med" len="med"/>
          </a:ln>
          <a:effectLst/>
        </p:spPr>
        <p:txBody>
          <a:bodyPr wrap="none"/>
          <a:lstStyle/>
          <a:p>
            <a:endParaRPr lang="zh-CN" altLang="en-US"/>
          </a:p>
        </p:txBody>
      </p:sp>
      <p:sp>
        <p:nvSpPr>
          <p:cNvPr id="15" name="日期占位符 14"/>
          <p:cNvSpPr>
            <a:spLocks noGrp="1"/>
          </p:cNvSpPr>
          <p:nvPr>
            <p:ph type="dt" sz="half" idx="10"/>
          </p:nvPr>
        </p:nvSpPr>
        <p:spPr/>
        <p:txBody>
          <a:bodyPr/>
          <a:lstStyle/>
          <a:p>
            <a:fld id="{9493014D-4A3C-4334-9E10-89312DB2B821}" type="datetime1">
              <a:rPr lang="zh-CN" altLang="en-US" smtClean="0"/>
              <a:t>2021/3/13</a:t>
            </a:fld>
            <a:endParaRPr lang="zh-CN" altLang="en-US"/>
          </a:p>
        </p:txBody>
      </p:sp>
      <p:sp>
        <p:nvSpPr>
          <p:cNvPr id="16" name="灯片编号占位符 15"/>
          <p:cNvSpPr>
            <a:spLocks noGrp="1"/>
          </p:cNvSpPr>
          <p:nvPr>
            <p:ph type="sldNum" sz="quarter" idx="12"/>
          </p:nvPr>
        </p:nvSpPr>
        <p:spPr/>
        <p:txBody>
          <a:bodyPr/>
          <a:lstStyle/>
          <a:p>
            <a:fld id="{FB8399C9-9379-46E7-B893-007FE294695B}" type="slidenum">
              <a:rPr lang="zh-CN" altLang="en-US" smtClean="0"/>
              <a:t>30</a:t>
            </a:fld>
            <a:endParaRPr lang="zh-CN" altLang="en-US"/>
          </a:p>
        </p:txBody>
      </p:sp>
      <p:sp>
        <p:nvSpPr>
          <p:cNvPr id="17" name="页脚占位符 16"/>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47"/>
                                        </p:tgtEl>
                                        <p:attrNameLst>
                                          <p:attrName>style.visibility</p:attrName>
                                        </p:attrNameLst>
                                      </p:cBhvr>
                                      <p:to>
                                        <p:strVal val="visible"/>
                                      </p:to>
                                    </p:set>
                                    <p:anim calcmode="lin" valueType="num">
                                      <p:cBhvr additive="base">
                                        <p:cTn id="7" dur="500" fill="hold"/>
                                        <p:tgtEl>
                                          <p:spTgt spid="69647"/>
                                        </p:tgtEl>
                                        <p:attrNameLst>
                                          <p:attrName>ppt_x</p:attrName>
                                        </p:attrNameLst>
                                      </p:cBhvr>
                                      <p:tavLst>
                                        <p:tav tm="0">
                                          <p:val>
                                            <p:strVal val="#ppt_x"/>
                                          </p:val>
                                        </p:tav>
                                        <p:tav tm="100000">
                                          <p:val>
                                            <p:strVal val="#ppt_x"/>
                                          </p:val>
                                        </p:tav>
                                      </p:tavLst>
                                    </p:anim>
                                    <p:anim calcmode="lin" valueType="num">
                                      <p:cBhvr additive="base">
                                        <p:cTn id="8" dur="500" fill="hold"/>
                                        <p:tgtEl>
                                          <p:spTgt spid="696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9648"/>
                                        </p:tgtEl>
                                        <p:attrNameLst>
                                          <p:attrName>style.visibility</p:attrName>
                                        </p:attrNameLst>
                                      </p:cBhvr>
                                      <p:to>
                                        <p:strVal val="visible"/>
                                      </p:to>
                                    </p:set>
                                    <p:anim calcmode="lin" valueType="num">
                                      <p:cBhvr additive="base">
                                        <p:cTn id="13" dur="500" fill="hold"/>
                                        <p:tgtEl>
                                          <p:spTgt spid="69648"/>
                                        </p:tgtEl>
                                        <p:attrNameLst>
                                          <p:attrName>ppt_x</p:attrName>
                                        </p:attrNameLst>
                                      </p:cBhvr>
                                      <p:tavLst>
                                        <p:tav tm="0">
                                          <p:val>
                                            <p:strVal val="#ppt_x"/>
                                          </p:val>
                                        </p:tav>
                                        <p:tav tm="100000">
                                          <p:val>
                                            <p:strVal val="#ppt_x"/>
                                          </p:val>
                                        </p:tav>
                                      </p:tavLst>
                                    </p:anim>
                                    <p:anim calcmode="lin" valueType="num">
                                      <p:cBhvr additive="base">
                                        <p:cTn id="14" dur="500" fill="hold"/>
                                        <p:tgtEl>
                                          <p:spTgt spid="6964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grpId="0" nodeType="clickEffect">
                                  <p:stCondLst>
                                    <p:cond delay="0"/>
                                  </p:stCondLst>
                                  <p:childTnLst>
                                    <p:set>
                                      <p:cBhvr>
                                        <p:cTn id="18" dur="1" fill="hold">
                                          <p:stCondLst>
                                            <p:cond delay="0"/>
                                          </p:stCondLst>
                                        </p:cTn>
                                        <p:tgtEl>
                                          <p:spTgt spid="69641"/>
                                        </p:tgtEl>
                                        <p:attrNameLst>
                                          <p:attrName>style.visibility</p:attrName>
                                        </p:attrNameLst>
                                      </p:cBhvr>
                                      <p:to>
                                        <p:strVal val="visible"/>
                                      </p:to>
                                    </p:set>
                                    <p:animEffect transition="in" filter="plus(in)">
                                      <p:cBhvr>
                                        <p:cTn id="19" dur="500"/>
                                        <p:tgtEl>
                                          <p:spTgt spid="69641"/>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1" nodeType="clickEffect">
                                  <p:stCondLst>
                                    <p:cond delay="0"/>
                                  </p:stCondLst>
                                  <p:childTnLst>
                                    <p:set>
                                      <p:cBhvr>
                                        <p:cTn id="23" dur="1" fill="hold">
                                          <p:stCondLst>
                                            <p:cond delay="0"/>
                                          </p:stCondLst>
                                        </p:cTn>
                                        <p:tgtEl>
                                          <p:spTgt spid="69656"/>
                                        </p:tgtEl>
                                        <p:attrNameLst>
                                          <p:attrName>style.visibility</p:attrName>
                                        </p:attrNameLst>
                                      </p:cBhvr>
                                      <p:to>
                                        <p:strVal val="visible"/>
                                      </p:to>
                                    </p:set>
                                    <p:animEffect transition="in" filter="blinds(horizontal)">
                                      <p:cBhvr>
                                        <p:cTn id="24" dur="500"/>
                                        <p:tgtEl>
                                          <p:spTgt spid="6965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9655"/>
                                        </p:tgtEl>
                                        <p:attrNameLst>
                                          <p:attrName>style.visibility</p:attrName>
                                        </p:attrNameLst>
                                      </p:cBhvr>
                                      <p:to>
                                        <p:strVal val="visible"/>
                                      </p:to>
                                    </p:set>
                                    <p:anim calcmode="lin" valueType="num">
                                      <p:cBhvr additive="base">
                                        <p:cTn id="29" dur="500" fill="hold"/>
                                        <p:tgtEl>
                                          <p:spTgt spid="69655"/>
                                        </p:tgtEl>
                                        <p:attrNameLst>
                                          <p:attrName>ppt_x</p:attrName>
                                        </p:attrNameLst>
                                      </p:cBhvr>
                                      <p:tavLst>
                                        <p:tav tm="0">
                                          <p:val>
                                            <p:strVal val="#ppt_x"/>
                                          </p:val>
                                        </p:tav>
                                        <p:tav tm="100000">
                                          <p:val>
                                            <p:strVal val="#ppt_x"/>
                                          </p:val>
                                        </p:tav>
                                      </p:tavLst>
                                    </p:anim>
                                    <p:anim calcmode="lin" valueType="num">
                                      <p:cBhvr additive="base">
                                        <p:cTn id="30" dur="500" fill="hold"/>
                                        <p:tgtEl>
                                          <p:spTgt spid="6965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9653"/>
                                        </p:tgtEl>
                                        <p:attrNameLst>
                                          <p:attrName>style.visibility</p:attrName>
                                        </p:attrNameLst>
                                      </p:cBhvr>
                                      <p:to>
                                        <p:strVal val="visible"/>
                                      </p:to>
                                    </p:set>
                                    <p:anim calcmode="lin" valueType="num">
                                      <p:cBhvr additive="base">
                                        <p:cTn id="35" dur="500" fill="hold"/>
                                        <p:tgtEl>
                                          <p:spTgt spid="69653"/>
                                        </p:tgtEl>
                                        <p:attrNameLst>
                                          <p:attrName>ppt_x</p:attrName>
                                        </p:attrNameLst>
                                      </p:cBhvr>
                                      <p:tavLst>
                                        <p:tav tm="0">
                                          <p:val>
                                            <p:strVal val="#ppt_x"/>
                                          </p:val>
                                        </p:tav>
                                        <p:tav tm="100000">
                                          <p:val>
                                            <p:strVal val="#ppt_x"/>
                                          </p:val>
                                        </p:tav>
                                      </p:tavLst>
                                    </p:anim>
                                    <p:anim calcmode="lin" valueType="num">
                                      <p:cBhvr additive="base">
                                        <p:cTn id="36" dur="500" fill="hold"/>
                                        <p:tgtEl>
                                          <p:spTgt spid="6965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3" presetClass="entr" presetSubtype="16" fill="hold" grpId="0" nodeType="clickEffect">
                                  <p:stCondLst>
                                    <p:cond delay="0"/>
                                  </p:stCondLst>
                                  <p:childTnLst>
                                    <p:set>
                                      <p:cBhvr>
                                        <p:cTn id="40" dur="1" fill="hold">
                                          <p:stCondLst>
                                            <p:cond delay="0"/>
                                          </p:stCondLst>
                                        </p:cTn>
                                        <p:tgtEl>
                                          <p:spTgt spid="69654"/>
                                        </p:tgtEl>
                                        <p:attrNameLst>
                                          <p:attrName>style.visibility</p:attrName>
                                        </p:attrNameLst>
                                      </p:cBhvr>
                                      <p:to>
                                        <p:strVal val="visible"/>
                                      </p:to>
                                    </p:set>
                                    <p:animEffect transition="in" filter="plus(in)">
                                      <p:cBhvr>
                                        <p:cTn id="41" dur="500"/>
                                        <p:tgtEl>
                                          <p:spTgt spid="6965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9649"/>
                                        </p:tgtEl>
                                        <p:attrNameLst>
                                          <p:attrName>style.visibility</p:attrName>
                                        </p:attrNameLst>
                                      </p:cBhvr>
                                      <p:to>
                                        <p:strVal val="visible"/>
                                      </p:to>
                                    </p:set>
                                    <p:anim calcmode="lin" valueType="num">
                                      <p:cBhvr additive="base">
                                        <p:cTn id="46" dur="500" fill="hold"/>
                                        <p:tgtEl>
                                          <p:spTgt spid="69649"/>
                                        </p:tgtEl>
                                        <p:attrNameLst>
                                          <p:attrName>ppt_x</p:attrName>
                                        </p:attrNameLst>
                                      </p:cBhvr>
                                      <p:tavLst>
                                        <p:tav tm="0">
                                          <p:val>
                                            <p:strVal val="#ppt_x"/>
                                          </p:val>
                                        </p:tav>
                                        <p:tav tm="100000">
                                          <p:val>
                                            <p:strVal val="#ppt_x"/>
                                          </p:val>
                                        </p:tav>
                                      </p:tavLst>
                                    </p:anim>
                                    <p:anim calcmode="lin" valueType="num">
                                      <p:cBhvr additive="base">
                                        <p:cTn id="47" dur="500" fill="hold"/>
                                        <p:tgtEl>
                                          <p:spTgt spid="69649"/>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3" presetClass="entr" presetSubtype="16" fill="hold" grpId="0" nodeType="clickEffect">
                                  <p:stCondLst>
                                    <p:cond delay="0"/>
                                  </p:stCondLst>
                                  <p:childTnLst>
                                    <p:set>
                                      <p:cBhvr>
                                        <p:cTn id="51" dur="1" fill="hold">
                                          <p:stCondLst>
                                            <p:cond delay="0"/>
                                          </p:stCondLst>
                                        </p:cTn>
                                        <p:tgtEl>
                                          <p:spTgt spid="69650"/>
                                        </p:tgtEl>
                                        <p:attrNameLst>
                                          <p:attrName>style.visibility</p:attrName>
                                        </p:attrNameLst>
                                      </p:cBhvr>
                                      <p:to>
                                        <p:strVal val="visible"/>
                                      </p:to>
                                    </p:set>
                                    <p:animEffect transition="in" filter="plus(in)">
                                      <p:cBhvr>
                                        <p:cTn id="52" dur="500"/>
                                        <p:tgtEl>
                                          <p:spTgt spid="6965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9651"/>
                                        </p:tgtEl>
                                        <p:attrNameLst>
                                          <p:attrName>style.visibility</p:attrName>
                                        </p:attrNameLst>
                                      </p:cBhvr>
                                      <p:to>
                                        <p:strVal val="visible"/>
                                      </p:to>
                                    </p:set>
                                    <p:anim calcmode="lin" valueType="num">
                                      <p:cBhvr additive="base">
                                        <p:cTn id="57" dur="500" fill="hold"/>
                                        <p:tgtEl>
                                          <p:spTgt spid="69651"/>
                                        </p:tgtEl>
                                        <p:attrNameLst>
                                          <p:attrName>ppt_x</p:attrName>
                                        </p:attrNameLst>
                                      </p:cBhvr>
                                      <p:tavLst>
                                        <p:tav tm="0">
                                          <p:val>
                                            <p:strVal val="#ppt_x"/>
                                          </p:val>
                                        </p:tav>
                                        <p:tav tm="100000">
                                          <p:val>
                                            <p:strVal val="#ppt_x"/>
                                          </p:val>
                                        </p:tav>
                                      </p:tavLst>
                                    </p:anim>
                                    <p:anim calcmode="lin" valueType="num">
                                      <p:cBhvr additive="base">
                                        <p:cTn id="58" dur="500" fill="hold"/>
                                        <p:tgtEl>
                                          <p:spTgt spid="69651"/>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3" presetClass="entr" presetSubtype="16" fill="hold" grpId="0" nodeType="clickEffect">
                                  <p:stCondLst>
                                    <p:cond delay="0"/>
                                  </p:stCondLst>
                                  <p:childTnLst>
                                    <p:set>
                                      <p:cBhvr>
                                        <p:cTn id="62" dur="1" fill="hold">
                                          <p:stCondLst>
                                            <p:cond delay="0"/>
                                          </p:stCondLst>
                                        </p:cTn>
                                        <p:tgtEl>
                                          <p:spTgt spid="69652"/>
                                        </p:tgtEl>
                                        <p:attrNameLst>
                                          <p:attrName>style.visibility</p:attrName>
                                        </p:attrNameLst>
                                      </p:cBhvr>
                                      <p:to>
                                        <p:strVal val="visible"/>
                                      </p:to>
                                    </p:set>
                                    <p:animEffect transition="in" filter="plus(in)">
                                      <p:cBhvr>
                                        <p:cTn id="63" dur="500"/>
                                        <p:tgtEl>
                                          <p:spTgt spid="69652"/>
                                        </p:tgtEl>
                                      </p:cBhvr>
                                    </p:animEffect>
                                  </p:childTnLst>
                                </p:cTn>
                              </p:par>
                            </p:childTnLst>
                          </p:cTn>
                        </p:par>
                      </p:childTnLst>
                    </p:cTn>
                  </p:par>
                  <p:par>
                    <p:cTn id="64" fill="hold">
                      <p:stCondLst>
                        <p:cond delay="indefinite"/>
                      </p:stCondLst>
                      <p:childTnLst>
                        <p:par>
                          <p:cTn id="65" fill="hold">
                            <p:stCondLst>
                              <p:cond delay="0"/>
                            </p:stCondLst>
                            <p:childTnLst>
                              <p:par>
                                <p:cTn id="66" presetID="13" presetClass="entr" presetSubtype="16" fill="hold" grpId="0" nodeType="clickEffect">
                                  <p:stCondLst>
                                    <p:cond delay="0"/>
                                  </p:stCondLst>
                                  <p:childTnLst>
                                    <p:set>
                                      <p:cBhvr>
                                        <p:cTn id="67" dur="1" fill="hold">
                                          <p:stCondLst>
                                            <p:cond delay="0"/>
                                          </p:stCondLst>
                                        </p:cTn>
                                        <p:tgtEl>
                                          <p:spTgt spid="69635"/>
                                        </p:tgtEl>
                                        <p:attrNameLst>
                                          <p:attrName>style.visibility</p:attrName>
                                        </p:attrNameLst>
                                      </p:cBhvr>
                                      <p:to>
                                        <p:strVal val="visible"/>
                                      </p:to>
                                    </p:set>
                                    <p:animEffect transition="in" filter="plus(in)">
                                      <p:cBhvr>
                                        <p:cTn id="68" dur="500"/>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animBg="1"/>
      <p:bldP spid="69641" grpId="0" animBg="1"/>
      <p:bldP spid="69647" grpId="0" animBg="1"/>
      <p:bldP spid="69648" grpId="0" animBg="1"/>
      <p:bldP spid="69649" grpId="0" animBg="1"/>
      <p:bldP spid="69650" grpId="0" animBg="1"/>
      <p:bldP spid="69651" grpId="0" animBg="1"/>
      <p:bldP spid="69652" grpId="0" animBg="1"/>
      <p:bldP spid="69653" grpId="0" animBg="1"/>
      <p:bldP spid="69654" grpId="0" animBg="1"/>
      <p:bldP spid="69655" grpId="0" animBg="1"/>
      <p:bldP spid="6965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3607594" y="1477328"/>
            <a:ext cx="5942012" cy="2566987"/>
          </a:xfrm>
          <a:prstGeom prst="rect">
            <a:avLst/>
          </a:prstGeom>
          <a:noFill/>
          <a:ln w="38100">
            <a:solidFill>
              <a:srgbClr val="FF00FF"/>
            </a:solidFill>
            <a:miter lim="800000"/>
          </a:ln>
          <a:effectLst/>
        </p:spPr>
        <p:txBody>
          <a:bodyPr>
            <a:spAutoFit/>
          </a:bodyPr>
          <a:lstStyle/>
          <a:p>
            <a:pPr>
              <a:spcBef>
                <a:spcPct val="20000"/>
              </a:spcBef>
              <a:buClr>
                <a:schemeClr val="hlink"/>
              </a:buClr>
              <a:buSzPct val="75000"/>
              <a:buFont typeface="Wingdings" panose="05000000000000000000" pitchFamily="2" charset="2"/>
              <a:buNone/>
            </a:pPr>
            <a:r>
              <a:rPr lang="zh-CN" altLang="en-US" sz="2400" b="1" dirty="0">
                <a:solidFill>
                  <a:srgbClr val="004644"/>
                </a:solidFill>
                <a:latin typeface="楷体" panose="02010609060101010101" pitchFamily="49" charset="-122"/>
                <a:ea typeface="楷体" panose="02010609060101010101" pitchFamily="49" charset="-122"/>
              </a:rPr>
              <a:t>　　</a:t>
            </a:r>
            <a:r>
              <a:rPr kumimoji="1" lang="zh-CN" altLang="en-US" sz="3200" b="1" dirty="0">
                <a:solidFill>
                  <a:srgbClr val="FF0000"/>
                </a:solidFill>
                <a:latin typeface="楷体" panose="02010609060101010101" pitchFamily="49" charset="-122"/>
                <a:ea typeface="楷体" panose="02010609060101010101" pitchFamily="49" charset="-122"/>
              </a:rPr>
              <a:t>辞</a:t>
            </a:r>
            <a:r>
              <a:rPr kumimoji="1" lang="zh-CN" altLang="en-US" sz="3200" b="1" dirty="0">
                <a:latin typeface="楷体" panose="02010609060101010101" pitchFamily="49" charset="-122"/>
                <a:ea typeface="楷体" panose="02010609060101010101" pitchFamily="49" charset="-122"/>
              </a:rPr>
              <a:t>曰：“臣</a:t>
            </a:r>
            <a:r>
              <a:rPr kumimoji="1" lang="zh-CN" altLang="en-US" sz="3200" b="1" dirty="0">
                <a:solidFill>
                  <a:srgbClr val="FF0000"/>
                </a:solidFill>
                <a:latin typeface="楷体" panose="02010609060101010101" pitchFamily="49" charset="-122"/>
                <a:ea typeface="楷体" panose="02010609060101010101" pitchFamily="49" charset="-122"/>
              </a:rPr>
              <a:t>之</a:t>
            </a:r>
            <a:r>
              <a:rPr kumimoji="1" lang="zh-CN" altLang="en-US" sz="3200" b="1" dirty="0">
                <a:latin typeface="楷体" panose="02010609060101010101" pitchFamily="49" charset="-122"/>
                <a:ea typeface="楷体" panose="02010609060101010101" pitchFamily="49" charset="-122"/>
              </a:rPr>
              <a:t>壮也，</a:t>
            </a:r>
            <a:r>
              <a:rPr kumimoji="1" lang="zh-CN" altLang="en-US" sz="3200" b="1" dirty="0">
                <a:solidFill>
                  <a:srgbClr val="FF0000"/>
                </a:solidFill>
                <a:latin typeface="楷体" panose="02010609060101010101" pitchFamily="49" charset="-122"/>
                <a:ea typeface="楷体" panose="02010609060101010101" pitchFamily="49" charset="-122"/>
              </a:rPr>
              <a:t>犹</a:t>
            </a:r>
            <a:r>
              <a:rPr kumimoji="1" lang="zh-CN" altLang="en-US" sz="3200" b="1" dirty="0">
                <a:latin typeface="楷体" panose="02010609060101010101" pitchFamily="49" charset="-122"/>
                <a:ea typeface="楷体" panose="02010609060101010101" pitchFamily="49" charset="-122"/>
              </a:rPr>
              <a:t>不如人；今老矣，</a:t>
            </a:r>
            <a:r>
              <a:rPr kumimoji="1" lang="zh-CN" altLang="en-US" sz="3200" b="1" dirty="0">
                <a:solidFill>
                  <a:srgbClr val="FF0000"/>
                </a:solidFill>
                <a:latin typeface="楷体" panose="02010609060101010101" pitchFamily="49" charset="-122"/>
                <a:ea typeface="楷体" panose="02010609060101010101" pitchFamily="49" charset="-122"/>
              </a:rPr>
              <a:t>无能为也</a:t>
            </a:r>
            <a:r>
              <a:rPr kumimoji="1" lang="zh-CN" altLang="en-US" sz="3200" b="1" dirty="0">
                <a:latin typeface="楷体" panose="02010609060101010101" pitchFamily="49" charset="-122"/>
                <a:ea typeface="楷体" panose="02010609060101010101" pitchFamily="49" charset="-122"/>
              </a:rPr>
              <a:t>已。”公曰：“吾不能早</a:t>
            </a:r>
            <a:r>
              <a:rPr kumimoji="1" lang="zh-CN" altLang="en-US" sz="3200" b="1" dirty="0">
                <a:solidFill>
                  <a:srgbClr val="FF0000"/>
                </a:solidFill>
                <a:latin typeface="楷体" panose="02010609060101010101" pitchFamily="49" charset="-122"/>
                <a:ea typeface="楷体" panose="02010609060101010101" pitchFamily="49" charset="-122"/>
              </a:rPr>
              <a:t>用子</a:t>
            </a:r>
            <a:r>
              <a:rPr kumimoji="1" lang="zh-CN" altLang="en-US" sz="3200" b="1" dirty="0">
                <a:latin typeface="楷体" panose="02010609060101010101" pitchFamily="49" charset="-122"/>
                <a:ea typeface="楷体" panose="02010609060101010101" pitchFamily="49" charset="-122"/>
              </a:rPr>
              <a:t>，今急</a:t>
            </a:r>
            <a:r>
              <a:rPr kumimoji="1" lang="zh-CN" altLang="en-US" sz="3200" b="1" dirty="0">
                <a:solidFill>
                  <a:srgbClr val="FF0000"/>
                </a:solidFill>
                <a:latin typeface="楷体" panose="02010609060101010101" pitchFamily="49" charset="-122"/>
                <a:ea typeface="楷体" panose="02010609060101010101" pitchFamily="49" charset="-122"/>
              </a:rPr>
              <a:t>而</a:t>
            </a:r>
            <a:r>
              <a:rPr kumimoji="1" lang="zh-CN" altLang="en-US" sz="3200" b="1" dirty="0">
                <a:latin typeface="楷体" panose="02010609060101010101" pitchFamily="49" charset="-122"/>
                <a:ea typeface="楷体" panose="02010609060101010101" pitchFamily="49" charset="-122"/>
              </a:rPr>
              <a:t>求</a:t>
            </a:r>
            <a:r>
              <a:rPr kumimoji="1" lang="zh-CN" altLang="en-US" sz="3200" b="1" dirty="0">
                <a:solidFill>
                  <a:srgbClr val="FF0000"/>
                </a:solidFill>
                <a:latin typeface="楷体" panose="02010609060101010101" pitchFamily="49" charset="-122"/>
                <a:ea typeface="楷体" panose="02010609060101010101" pitchFamily="49" charset="-122"/>
              </a:rPr>
              <a:t>子</a:t>
            </a:r>
            <a:r>
              <a:rPr kumimoji="1" lang="zh-CN" altLang="en-US" sz="3200" b="1" dirty="0">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是寡人之过也</a:t>
            </a:r>
            <a:r>
              <a:rPr kumimoji="1" lang="zh-CN" altLang="en-US" sz="3200" b="1" dirty="0">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然</a:t>
            </a:r>
            <a:r>
              <a:rPr kumimoji="1" lang="zh-CN" altLang="en-US" sz="3200" b="1" dirty="0">
                <a:latin typeface="楷体" panose="02010609060101010101" pitchFamily="49" charset="-122"/>
                <a:ea typeface="楷体" panose="02010609060101010101" pitchFamily="49" charset="-122"/>
              </a:rPr>
              <a:t>郑亡，子亦有不利焉！”</a:t>
            </a:r>
            <a:r>
              <a:rPr kumimoji="1" lang="zh-CN" altLang="en-US" sz="3200" b="1" dirty="0">
                <a:solidFill>
                  <a:srgbClr val="FF0000"/>
                </a:solidFill>
                <a:latin typeface="楷体" panose="02010609060101010101" pitchFamily="49" charset="-122"/>
                <a:ea typeface="楷体" panose="02010609060101010101" pitchFamily="49" charset="-122"/>
              </a:rPr>
              <a:t>许</a:t>
            </a:r>
            <a:r>
              <a:rPr kumimoji="1" lang="zh-CN" altLang="en-US" sz="3200" b="1" dirty="0">
                <a:latin typeface="楷体" panose="02010609060101010101" pitchFamily="49" charset="-122"/>
                <a:ea typeface="楷体" panose="02010609060101010101" pitchFamily="49" charset="-122"/>
              </a:rPr>
              <a:t>之。</a:t>
            </a:r>
            <a:r>
              <a:rPr kumimoji="1" lang="zh-CN" altLang="en-US" b="1" dirty="0">
                <a:latin typeface="楷体" panose="02010609060101010101" pitchFamily="49" charset="-122"/>
                <a:ea typeface="楷体" panose="02010609060101010101" pitchFamily="49" charset="-122"/>
              </a:rPr>
              <a:t> </a:t>
            </a:r>
          </a:p>
        </p:txBody>
      </p:sp>
      <p:sp>
        <p:nvSpPr>
          <p:cNvPr id="70659" name="Rectangle 3"/>
          <p:cNvSpPr>
            <a:spLocks noChangeArrowheads="1"/>
          </p:cNvSpPr>
          <p:nvPr/>
        </p:nvSpPr>
        <p:spPr bwMode="auto">
          <a:xfrm>
            <a:off x="143218" y="4519982"/>
            <a:ext cx="7910111" cy="2031325"/>
          </a:xfrm>
          <a:prstGeom prst="rect">
            <a:avLst/>
          </a:prstGeom>
          <a:noFill/>
          <a:ln w="38100">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kumimoji="1" lang="zh-CN" altLang="en-US" sz="2800" b="1" dirty="0">
                <a:solidFill>
                  <a:srgbClr val="000099"/>
                </a:solidFill>
                <a:latin typeface="楷体" panose="02010609060101010101" pitchFamily="49" charset="-122"/>
                <a:ea typeface="楷体" panose="02010609060101010101" pitchFamily="49" charset="-122"/>
              </a:rPr>
              <a:t>烛之武</a:t>
            </a:r>
            <a:r>
              <a:rPr kumimoji="1" lang="zh-CN" altLang="en-US" sz="2800" b="1" dirty="0">
                <a:solidFill>
                  <a:srgbClr val="FF0000"/>
                </a:solidFill>
                <a:latin typeface="楷体" panose="02010609060101010101" pitchFamily="49" charset="-122"/>
                <a:ea typeface="楷体" panose="02010609060101010101" pitchFamily="49" charset="-122"/>
              </a:rPr>
              <a:t>推辞</a:t>
            </a:r>
            <a:r>
              <a:rPr kumimoji="1" lang="zh-CN" altLang="en-US" sz="2800" b="1" dirty="0">
                <a:solidFill>
                  <a:srgbClr val="000099"/>
                </a:solidFill>
                <a:latin typeface="楷体" panose="02010609060101010101" pitchFamily="49" charset="-122"/>
                <a:ea typeface="楷体" panose="02010609060101010101" pitchFamily="49" charset="-122"/>
              </a:rPr>
              <a:t>说：“我年轻时，</a:t>
            </a:r>
            <a:r>
              <a:rPr kumimoji="1" lang="zh-CN" altLang="en-US" sz="2800" b="1" dirty="0">
                <a:solidFill>
                  <a:srgbClr val="FF0000"/>
                </a:solidFill>
                <a:latin typeface="楷体" panose="02010609060101010101" pitchFamily="49" charset="-122"/>
                <a:ea typeface="楷体" panose="02010609060101010101" pitchFamily="49" charset="-122"/>
              </a:rPr>
              <a:t>尚且</a:t>
            </a:r>
            <a:r>
              <a:rPr kumimoji="1" lang="zh-CN" altLang="en-US" sz="2800" b="1" dirty="0">
                <a:solidFill>
                  <a:srgbClr val="000099"/>
                </a:solidFill>
                <a:latin typeface="楷体" panose="02010609060101010101" pitchFamily="49" charset="-122"/>
                <a:ea typeface="楷体" panose="02010609060101010101" pitchFamily="49" charset="-122"/>
              </a:rPr>
              <a:t>不如别人；现在老了，做不成什么了。”郑文公说：“我早先没有</a:t>
            </a:r>
            <a:r>
              <a:rPr kumimoji="1" lang="zh-CN" altLang="en-US" sz="2800" b="1" dirty="0">
                <a:solidFill>
                  <a:srgbClr val="FF0000"/>
                </a:solidFill>
                <a:latin typeface="楷体" panose="02010609060101010101" pitchFamily="49" charset="-122"/>
                <a:ea typeface="楷体" panose="02010609060101010101" pitchFamily="49" charset="-122"/>
              </a:rPr>
              <a:t>重用</a:t>
            </a:r>
            <a:r>
              <a:rPr kumimoji="1" lang="zh-CN" altLang="en-US" sz="2800" b="1" dirty="0">
                <a:solidFill>
                  <a:srgbClr val="000099"/>
                </a:solidFill>
                <a:latin typeface="楷体" panose="02010609060101010101" pitchFamily="49" charset="-122"/>
                <a:ea typeface="楷体" panose="02010609060101010101" pitchFamily="49" charset="-122"/>
              </a:rPr>
              <a:t>您，现在国家危急了才来求您，</a:t>
            </a:r>
            <a:r>
              <a:rPr kumimoji="1" lang="zh-CN" altLang="en-US" sz="2800" b="1" dirty="0">
                <a:solidFill>
                  <a:srgbClr val="FF0000"/>
                </a:solidFill>
                <a:latin typeface="楷体" panose="02010609060101010101" pitchFamily="49" charset="-122"/>
                <a:ea typeface="楷体" panose="02010609060101010101" pitchFamily="49" charset="-122"/>
              </a:rPr>
              <a:t>这是我的过错</a:t>
            </a:r>
            <a:r>
              <a:rPr kumimoji="1" lang="zh-CN" altLang="en-US" sz="2800" b="1" dirty="0">
                <a:solidFill>
                  <a:srgbClr val="000099"/>
                </a:solidFill>
                <a:latin typeface="楷体" panose="02010609060101010101" pitchFamily="49" charset="-122"/>
                <a:ea typeface="楷体" panose="02010609060101010101" pitchFamily="49" charset="-122"/>
              </a:rPr>
              <a:t>。然而郑国灭亡了，对您也不利啊</a:t>
            </a:r>
            <a:r>
              <a:rPr kumimoji="1" lang="en-US" altLang="zh-CN" sz="2800" b="1" dirty="0">
                <a:solidFill>
                  <a:srgbClr val="000099"/>
                </a:solidFill>
                <a:latin typeface="楷体" panose="02010609060101010101" pitchFamily="49" charset="-122"/>
                <a:ea typeface="楷体" panose="02010609060101010101" pitchFamily="49" charset="-122"/>
              </a:rPr>
              <a:t>!”</a:t>
            </a:r>
            <a:r>
              <a:rPr kumimoji="1" lang="zh-CN" altLang="en-US" sz="2800" b="1" dirty="0">
                <a:solidFill>
                  <a:srgbClr val="000099"/>
                </a:solidFill>
                <a:latin typeface="楷体" panose="02010609060101010101" pitchFamily="49" charset="-122"/>
                <a:ea typeface="楷体" panose="02010609060101010101" pitchFamily="49" charset="-122"/>
              </a:rPr>
              <a:t>烛之武就</a:t>
            </a:r>
            <a:r>
              <a:rPr kumimoji="1" lang="zh-CN" altLang="en-US" sz="2800" b="1" dirty="0">
                <a:solidFill>
                  <a:srgbClr val="FF0000"/>
                </a:solidFill>
                <a:latin typeface="楷体" panose="02010609060101010101" pitchFamily="49" charset="-122"/>
                <a:ea typeface="楷体" panose="02010609060101010101" pitchFamily="49" charset="-122"/>
              </a:rPr>
              <a:t>答应</a:t>
            </a:r>
            <a:r>
              <a:rPr kumimoji="1" lang="zh-CN" altLang="en-US" sz="2800" b="1" dirty="0">
                <a:solidFill>
                  <a:srgbClr val="000099"/>
                </a:solidFill>
                <a:latin typeface="楷体" panose="02010609060101010101" pitchFamily="49" charset="-122"/>
                <a:ea typeface="楷体" panose="02010609060101010101" pitchFamily="49" charset="-122"/>
              </a:rPr>
              <a:t>了。</a:t>
            </a:r>
            <a:r>
              <a:rPr lang="zh-CN" altLang="en-US" sz="2800" b="1" dirty="0">
                <a:latin typeface="楷体" panose="02010609060101010101" pitchFamily="49" charset="-122"/>
                <a:ea typeface="楷体" panose="02010609060101010101" pitchFamily="49" charset="-122"/>
              </a:rPr>
              <a:t>  </a:t>
            </a:r>
            <a:r>
              <a:rPr kumimoji="1" lang="zh-CN" altLang="en-US" sz="2800" b="1" dirty="0">
                <a:solidFill>
                  <a:srgbClr val="000099"/>
                </a:solidFill>
                <a:latin typeface="楷体" panose="02010609060101010101" pitchFamily="49" charset="-122"/>
                <a:ea typeface="楷体" panose="02010609060101010101" pitchFamily="49" charset="-122"/>
              </a:rPr>
              <a:t>   </a:t>
            </a:r>
          </a:p>
        </p:txBody>
      </p:sp>
      <p:sp>
        <p:nvSpPr>
          <p:cNvPr id="70660" name="Text Box 4"/>
          <p:cNvSpPr txBox="1">
            <a:spLocks noChangeArrowheads="1"/>
          </p:cNvSpPr>
          <p:nvPr/>
        </p:nvSpPr>
        <p:spPr bwMode="auto">
          <a:xfrm>
            <a:off x="1524000" y="1"/>
            <a:ext cx="4167188" cy="954107"/>
          </a:xfrm>
          <a:prstGeom prst="rect">
            <a:avLst/>
          </a:prstGeom>
          <a:noFill/>
          <a:ln w="19050">
            <a:solidFill>
              <a:srgbClr val="FF00FF"/>
            </a:solidFill>
            <a:miter lim="800000"/>
          </a:ln>
          <a:effectLst/>
        </p:spPr>
        <p:txBody>
          <a:bodyPr>
            <a:spAutoFit/>
          </a:bodyPr>
          <a:lstStyle/>
          <a:p>
            <a:pPr>
              <a:spcBef>
                <a:spcPct val="50000"/>
              </a:spcBef>
            </a:pPr>
            <a:r>
              <a:rPr lang="zh-CN" altLang="en-US" sz="2800" b="1">
                <a:solidFill>
                  <a:srgbClr val="FF0000"/>
                </a:solidFill>
                <a:latin typeface="楷体" panose="02010609060101010101" pitchFamily="49" charset="-122"/>
                <a:ea typeface="楷体" panose="02010609060101010101" pitchFamily="49" charset="-122"/>
              </a:rPr>
              <a:t>之</a:t>
            </a:r>
            <a:r>
              <a:rPr lang="zh-CN" altLang="en-US" sz="2800" b="1">
                <a:solidFill>
                  <a:srgbClr val="0000CC"/>
                </a:solidFill>
                <a:latin typeface="楷体" panose="02010609060101010101" pitchFamily="49" charset="-122"/>
                <a:ea typeface="楷体" panose="02010609060101010101" pitchFamily="49" charset="-122"/>
              </a:rPr>
              <a:t>：助词，主谓之间，取消句子的独立性，不译。</a:t>
            </a:r>
          </a:p>
        </p:txBody>
      </p:sp>
      <p:sp>
        <p:nvSpPr>
          <p:cNvPr id="70661" name="Line 5"/>
          <p:cNvSpPr>
            <a:spLocks noChangeShapeType="1"/>
          </p:cNvSpPr>
          <p:nvPr/>
        </p:nvSpPr>
        <p:spPr bwMode="auto">
          <a:xfrm flipH="1" flipV="1">
            <a:off x="5123661" y="964892"/>
            <a:ext cx="1310479" cy="771409"/>
          </a:xfrm>
          <a:prstGeom prst="line">
            <a:avLst/>
          </a:prstGeom>
          <a:noFill/>
          <a:ln w="9525">
            <a:solidFill>
              <a:srgbClr val="FF0066"/>
            </a:solidFill>
            <a:round/>
            <a:tailEnd type="triangle" w="med" len="med"/>
          </a:ln>
          <a:effectLst/>
        </p:spPr>
        <p:txBody>
          <a:bodyPr wrap="none"/>
          <a:lstStyle/>
          <a:p>
            <a:endParaRPr lang="zh-CN" altLang="en-US"/>
          </a:p>
        </p:txBody>
      </p:sp>
      <p:sp>
        <p:nvSpPr>
          <p:cNvPr id="70663" name="Line 7"/>
          <p:cNvSpPr>
            <a:spLocks noChangeShapeType="1"/>
          </p:cNvSpPr>
          <p:nvPr/>
        </p:nvSpPr>
        <p:spPr bwMode="auto">
          <a:xfrm flipV="1">
            <a:off x="7006430" y="1200151"/>
            <a:ext cx="46038" cy="946150"/>
          </a:xfrm>
          <a:prstGeom prst="line">
            <a:avLst/>
          </a:prstGeom>
          <a:noFill/>
          <a:ln w="9525">
            <a:solidFill>
              <a:srgbClr val="FF0066"/>
            </a:solidFill>
            <a:round/>
            <a:tailEnd type="triangle" w="med" len="med"/>
          </a:ln>
          <a:effectLst/>
        </p:spPr>
        <p:txBody>
          <a:bodyPr wrap="none"/>
          <a:lstStyle/>
          <a:p>
            <a:endParaRPr lang="zh-CN" altLang="en-US"/>
          </a:p>
        </p:txBody>
      </p:sp>
      <p:sp>
        <p:nvSpPr>
          <p:cNvPr id="70664" name="Text Box 8"/>
          <p:cNvSpPr txBox="1">
            <a:spLocks noChangeArrowheads="1"/>
          </p:cNvSpPr>
          <p:nvPr/>
        </p:nvSpPr>
        <p:spPr bwMode="auto">
          <a:xfrm>
            <a:off x="5826126" y="0"/>
            <a:ext cx="4367212" cy="1384995"/>
          </a:xfrm>
          <a:prstGeom prst="rect">
            <a:avLst/>
          </a:prstGeom>
          <a:noFill/>
          <a:ln w="19050">
            <a:solidFill>
              <a:srgbClr val="FF00FF"/>
            </a:solidFill>
            <a:miter lim="800000"/>
          </a:ln>
          <a:effectLst/>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无能为也已</a:t>
            </a:r>
            <a:r>
              <a:rPr lang="zh-CN" altLang="en-US" sz="2800" b="1" dirty="0">
                <a:solidFill>
                  <a:srgbClr val="0000CC"/>
                </a:solidFill>
                <a:latin typeface="楷体" panose="02010609060101010101" pitchFamily="49" charset="-122"/>
                <a:ea typeface="楷体" panose="02010609060101010101" pitchFamily="49" charset="-122"/>
              </a:rPr>
              <a:t>：不能干什么了。</a:t>
            </a:r>
            <a:r>
              <a:rPr lang="zh-CN" altLang="en-US" sz="2800" b="1" dirty="0">
                <a:solidFill>
                  <a:srgbClr val="FF0000"/>
                </a:solidFill>
                <a:latin typeface="楷体" panose="02010609060101010101" pitchFamily="49" charset="-122"/>
                <a:ea typeface="楷体" panose="02010609060101010101" pitchFamily="49" charset="-122"/>
              </a:rPr>
              <a:t>为：</a:t>
            </a:r>
            <a:r>
              <a:rPr lang="zh-CN" altLang="en-US" sz="2800" b="1" dirty="0">
                <a:solidFill>
                  <a:srgbClr val="0000CC"/>
                </a:solidFill>
                <a:latin typeface="楷体" panose="02010609060101010101" pitchFamily="49" charset="-122"/>
                <a:ea typeface="楷体" panose="02010609060101010101" pitchFamily="49" charset="-122"/>
              </a:rPr>
              <a:t>做</a:t>
            </a:r>
            <a:r>
              <a:rPr lang="en-US" altLang="zh-CN"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0000CC"/>
                </a:solidFill>
                <a:latin typeface="楷体" panose="02010609060101010101" pitchFamily="49" charset="-122"/>
                <a:ea typeface="楷体" panose="02010609060101010101" pitchFamily="49" charset="-122"/>
              </a:rPr>
              <a:t>什么</a:t>
            </a:r>
            <a:r>
              <a:rPr lang="en-US" altLang="zh-CN"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已</a:t>
            </a:r>
            <a:r>
              <a:rPr lang="zh-CN" altLang="en-US" sz="2800" b="1" dirty="0">
                <a:solidFill>
                  <a:srgbClr val="0000CC"/>
                </a:solidFill>
                <a:latin typeface="楷体" panose="02010609060101010101" pitchFamily="49" charset="-122"/>
                <a:ea typeface="楷体" panose="02010609060101010101" pitchFamily="49" charset="-122"/>
              </a:rPr>
              <a:t>，同“矣”</a:t>
            </a:r>
          </a:p>
        </p:txBody>
      </p:sp>
      <p:sp>
        <p:nvSpPr>
          <p:cNvPr id="70665" name="Line 9"/>
          <p:cNvSpPr>
            <a:spLocks noChangeShapeType="1"/>
          </p:cNvSpPr>
          <p:nvPr/>
        </p:nvSpPr>
        <p:spPr bwMode="auto">
          <a:xfrm flipH="1" flipV="1">
            <a:off x="3089231" y="2200084"/>
            <a:ext cx="742950" cy="954107"/>
          </a:xfrm>
          <a:prstGeom prst="line">
            <a:avLst/>
          </a:prstGeom>
          <a:noFill/>
          <a:ln w="9525">
            <a:solidFill>
              <a:srgbClr val="FF0066"/>
            </a:solidFill>
            <a:round/>
            <a:tailEnd type="triangle" w="med" len="med"/>
          </a:ln>
          <a:effectLst/>
        </p:spPr>
        <p:txBody>
          <a:bodyPr wrap="none"/>
          <a:lstStyle/>
          <a:p>
            <a:endParaRPr lang="zh-CN" altLang="en-US"/>
          </a:p>
        </p:txBody>
      </p:sp>
      <p:sp>
        <p:nvSpPr>
          <p:cNvPr id="70666" name="Text Box 10"/>
          <p:cNvSpPr txBox="1">
            <a:spLocks noChangeArrowheads="1"/>
          </p:cNvSpPr>
          <p:nvPr/>
        </p:nvSpPr>
        <p:spPr bwMode="auto">
          <a:xfrm>
            <a:off x="143219" y="1673226"/>
            <a:ext cx="3387381" cy="523220"/>
          </a:xfrm>
          <a:prstGeom prst="rect">
            <a:avLst/>
          </a:prstGeom>
          <a:noFill/>
          <a:ln w="19050">
            <a:solidFill>
              <a:srgbClr val="FF00FF"/>
            </a:solidFill>
            <a:miter lim="800000"/>
          </a:ln>
          <a:effectLst/>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子</a:t>
            </a:r>
            <a:r>
              <a:rPr lang="en-US" altLang="zh-CN"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0000CC"/>
                </a:solidFill>
                <a:latin typeface="楷体" panose="02010609060101010101" pitchFamily="49" charset="-122"/>
                <a:ea typeface="楷体" panose="02010609060101010101" pitchFamily="49" charset="-122"/>
              </a:rPr>
              <a:t>古代对人的尊称。</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70667" name="Line 11"/>
          <p:cNvSpPr>
            <a:spLocks noChangeShapeType="1"/>
          </p:cNvSpPr>
          <p:nvPr/>
        </p:nvSpPr>
        <p:spPr bwMode="auto">
          <a:xfrm flipH="1" flipV="1">
            <a:off x="3089228" y="2240877"/>
            <a:ext cx="3963239" cy="411776"/>
          </a:xfrm>
          <a:prstGeom prst="line">
            <a:avLst/>
          </a:prstGeom>
          <a:noFill/>
          <a:ln w="9525">
            <a:solidFill>
              <a:srgbClr val="FF0066"/>
            </a:solidFill>
            <a:round/>
            <a:tailEnd type="triangle" w="med" len="med"/>
          </a:ln>
          <a:effectLst/>
        </p:spPr>
        <p:txBody>
          <a:bodyPr wrap="none"/>
          <a:lstStyle/>
          <a:p>
            <a:endParaRPr lang="zh-CN" altLang="en-US"/>
          </a:p>
        </p:txBody>
      </p:sp>
      <p:sp>
        <p:nvSpPr>
          <p:cNvPr id="70668" name="Line 12"/>
          <p:cNvSpPr>
            <a:spLocks noChangeShapeType="1"/>
          </p:cNvSpPr>
          <p:nvPr/>
        </p:nvSpPr>
        <p:spPr bwMode="auto">
          <a:xfrm flipH="1">
            <a:off x="3525338" y="3209041"/>
            <a:ext cx="1101745" cy="43283"/>
          </a:xfrm>
          <a:prstGeom prst="line">
            <a:avLst/>
          </a:prstGeom>
          <a:noFill/>
          <a:ln w="9525">
            <a:solidFill>
              <a:srgbClr val="FF0066"/>
            </a:solidFill>
            <a:round/>
            <a:tailEnd type="triangle" w="med" len="med"/>
          </a:ln>
          <a:effectLst/>
        </p:spPr>
        <p:txBody>
          <a:bodyPr wrap="none"/>
          <a:lstStyle/>
          <a:p>
            <a:endParaRPr lang="zh-CN" altLang="en-US"/>
          </a:p>
        </p:txBody>
      </p:sp>
      <p:sp>
        <p:nvSpPr>
          <p:cNvPr id="70669" name="Text Box 13"/>
          <p:cNvSpPr txBox="1">
            <a:spLocks noChangeArrowheads="1"/>
          </p:cNvSpPr>
          <p:nvPr/>
        </p:nvSpPr>
        <p:spPr bwMode="auto">
          <a:xfrm>
            <a:off x="68318" y="2887550"/>
            <a:ext cx="3457020" cy="1384995"/>
          </a:xfrm>
          <a:prstGeom prst="rect">
            <a:avLst/>
          </a:prstGeom>
          <a:noFill/>
          <a:ln w="19050">
            <a:solidFill>
              <a:srgbClr val="FF00FF"/>
            </a:solidFill>
            <a:miter lim="800000"/>
          </a:ln>
          <a:effectLst/>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是寡人之过也</a:t>
            </a:r>
            <a:r>
              <a:rPr lang="en-US" altLang="zh-CN"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是</a:t>
            </a:r>
            <a:r>
              <a:rPr lang="en-US" altLang="zh-CN"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0000CC"/>
                </a:solidFill>
                <a:latin typeface="楷体" panose="02010609060101010101" pitchFamily="49" charset="-122"/>
                <a:ea typeface="楷体" panose="02010609060101010101" pitchFamily="49" charset="-122"/>
              </a:rPr>
              <a:t>代词</a:t>
            </a:r>
            <a:r>
              <a:rPr lang="en-US" altLang="zh-CN"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0000CC"/>
                </a:solidFill>
                <a:latin typeface="楷体" panose="02010609060101010101" pitchFamily="49" charset="-122"/>
                <a:ea typeface="楷体" panose="02010609060101010101" pitchFamily="49" charset="-122"/>
              </a:rPr>
              <a:t>这。</a:t>
            </a:r>
            <a:r>
              <a:rPr lang="zh-CN" altLang="en-US" sz="2800" b="1" dirty="0">
                <a:solidFill>
                  <a:srgbClr val="FF0000"/>
                </a:solidFill>
                <a:latin typeface="楷体" panose="02010609060101010101" pitchFamily="49" charset="-122"/>
                <a:ea typeface="楷体" panose="02010609060101010101" pitchFamily="49" charset="-122"/>
              </a:rPr>
              <a:t>过</a:t>
            </a:r>
            <a:r>
              <a:rPr lang="zh-CN" altLang="en-US" sz="2800" b="1" dirty="0">
                <a:solidFill>
                  <a:srgbClr val="0000CC"/>
                </a:solidFill>
                <a:latin typeface="楷体" panose="02010609060101010101" pitchFamily="49" charset="-122"/>
                <a:ea typeface="楷体" panose="02010609060101010101" pitchFamily="49" charset="-122"/>
              </a:rPr>
              <a:t>，过错。</a:t>
            </a:r>
            <a:r>
              <a:rPr lang="zh-CN" altLang="en-US" sz="2800" b="1" dirty="0">
                <a:solidFill>
                  <a:srgbClr val="FF0000"/>
                </a:solidFill>
                <a:latin typeface="楷体" panose="02010609060101010101" pitchFamily="49" charset="-122"/>
                <a:ea typeface="楷体" panose="02010609060101010101" pitchFamily="49" charset="-122"/>
              </a:rPr>
              <a:t>也</a:t>
            </a:r>
            <a:r>
              <a:rPr lang="zh-CN" altLang="en-US" sz="2800" b="1" dirty="0">
                <a:solidFill>
                  <a:srgbClr val="0000CC"/>
                </a:solidFill>
                <a:latin typeface="楷体" panose="02010609060101010101" pitchFamily="49" charset="-122"/>
                <a:ea typeface="楷体" panose="02010609060101010101" pitchFamily="49" charset="-122"/>
              </a:rPr>
              <a:t>，判断句的标志。</a:t>
            </a:r>
          </a:p>
        </p:txBody>
      </p:sp>
      <p:sp>
        <p:nvSpPr>
          <p:cNvPr id="70670" name="Line 14"/>
          <p:cNvSpPr>
            <a:spLocks noChangeShapeType="1"/>
          </p:cNvSpPr>
          <p:nvPr/>
        </p:nvSpPr>
        <p:spPr bwMode="auto">
          <a:xfrm flipV="1">
            <a:off x="7739060" y="2727870"/>
            <a:ext cx="2070103" cy="427213"/>
          </a:xfrm>
          <a:prstGeom prst="line">
            <a:avLst/>
          </a:prstGeom>
          <a:noFill/>
          <a:ln w="9525">
            <a:solidFill>
              <a:srgbClr val="FF0066"/>
            </a:solidFill>
            <a:round/>
            <a:tailEnd type="triangle" w="med" len="med"/>
          </a:ln>
          <a:effectLst/>
        </p:spPr>
        <p:txBody>
          <a:bodyPr wrap="none"/>
          <a:lstStyle/>
          <a:p>
            <a:endParaRPr lang="zh-CN" altLang="en-US"/>
          </a:p>
        </p:txBody>
      </p:sp>
      <p:sp>
        <p:nvSpPr>
          <p:cNvPr id="70671" name="Text Box 15"/>
          <p:cNvSpPr txBox="1">
            <a:spLocks noChangeArrowheads="1"/>
          </p:cNvSpPr>
          <p:nvPr/>
        </p:nvSpPr>
        <p:spPr bwMode="auto">
          <a:xfrm>
            <a:off x="9831390" y="2244633"/>
            <a:ext cx="1916112" cy="523220"/>
          </a:xfrm>
          <a:prstGeom prst="rect">
            <a:avLst/>
          </a:prstGeom>
          <a:noFill/>
          <a:ln w="19050">
            <a:solidFill>
              <a:srgbClr val="FF00FF"/>
            </a:solidFill>
            <a:miter lim="800000"/>
          </a:ln>
          <a:effectLst/>
        </p:spPr>
        <p:txBody>
          <a:bodyPr>
            <a:spAutoFit/>
          </a:bodyPr>
          <a:lstStyle/>
          <a:p>
            <a:pPr algn="ctr">
              <a:spcBef>
                <a:spcPct val="50000"/>
              </a:spcBef>
            </a:pPr>
            <a:r>
              <a:rPr lang="zh-CN" altLang="en-US" sz="2800" b="1" dirty="0">
                <a:solidFill>
                  <a:srgbClr val="FF0000"/>
                </a:solidFill>
                <a:latin typeface="楷体" panose="02010609060101010101" pitchFamily="49" charset="-122"/>
                <a:ea typeface="楷体" panose="02010609060101010101" pitchFamily="49" charset="-122"/>
              </a:rPr>
              <a:t>然</a:t>
            </a:r>
            <a:r>
              <a:rPr lang="zh-CN" altLang="en-US" sz="2800" b="1" dirty="0">
                <a:solidFill>
                  <a:srgbClr val="0000CC"/>
                </a:solidFill>
                <a:latin typeface="楷体" panose="02010609060101010101" pitchFamily="49" charset="-122"/>
                <a:ea typeface="楷体" panose="02010609060101010101" pitchFamily="49" charset="-122"/>
              </a:rPr>
              <a:t>：然而。</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70673" name="Text Box 17"/>
          <p:cNvSpPr txBox="1">
            <a:spLocks noChangeArrowheads="1"/>
          </p:cNvSpPr>
          <p:nvPr/>
        </p:nvSpPr>
        <p:spPr bwMode="auto">
          <a:xfrm>
            <a:off x="1685925" y="998539"/>
            <a:ext cx="1889795" cy="523220"/>
          </a:xfrm>
          <a:prstGeom prst="rect">
            <a:avLst/>
          </a:prstGeom>
          <a:noFill/>
          <a:ln w="19050">
            <a:solidFill>
              <a:srgbClr val="FF00FF"/>
            </a:solidFill>
            <a:miter lim="800000"/>
          </a:ln>
          <a:effectLst/>
        </p:spPr>
        <p:txBody>
          <a:bodyPr wrap="square">
            <a:spAutoFit/>
          </a:bodyPr>
          <a:lstStyle/>
          <a:p>
            <a:pPr>
              <a:spcBef>
                <a:spcPct val="50000"/>
              </a:spcBef>
            </a:pPr>
            <a:r>
              <a:rPr lang="zh-CN" altLang="en-US" sz="2800" b="1" dirty="0">
                <a:latin typeface="楷体" panose="02010609060101010101" pitchFamily="49" charset="-122"/>
                <a:ea typeface="楷体" panose="02010609060101010101" pitchFamily="49" charset="-122"/>
              </a:rPr>
              <a:t>辞：</a:t>
            </a:r>
            <a:r>
              <a:rPr lang="zh-CN" altLang="en-US" sz="2800" b="1" dirty="0">
                <a:solidFill>
                  <a:srgbClr val="FF3300"/>
                </a:solidFill>
                <a:latin typeface="楷体" panose="02010609060101010101" pitchFamily="49" charset="-122"/>
                <a:ea typeface="楷体" panose="02010609060101010101" pitchFamily="49" charset="-122"/>
              </a:rPr>
              <a:t>推辞</a:t>
            </a:r>
          </a:p>
        </p:txBody>
      </p:sp>
      <p:sp>
        <p:nvSpPr>
          <p:cNvPr id="70674" name="Line 18"/>
          <p:cNvSpPr>
            <a:spLocks noChangeShapeType="1"/>
          </p:cNvSpPr>
          <p:nvPr/>
        </p:nvSpPr>
        <p:spPr bwMode="auto">
          <a:xfrm flipH="1" flipV="1">
            <a:off x="3607592" y="1250231"/>
            <a:ext cx="742951" cy="467426"/>
          </a:xfrm>
          <a:prstGeom prst="line">
            <a:avLst/>
          </a:prstGeom>
          <a:noFill/>
          <a:ln w="9525">
            <a:solidFill>
              <a:srgbClr val="FF0066"/>
            </a:solidFill>
            <a:round/>
            <a:tailEnd type="triangle" w="med" len="med"/>
          </a:ln>
          <a:effectLst/>
        </p:spPr>
        <p:txBody>
          <a:bodyPr wrap="none"/>
          <a:lstStyle/>
          <a:p>
            <a:endParaRPr lang="zh-CN" altLang="en-US"/>
          </a:p>
        </p:txBody>
      </p:sp>
      <p:sp>
        <p:nvSpPr>
          <p:cNvPr id="70675" name="Text Box 19"/>
          <p:cNvSpPr txBox="1">
            <a:spLocks noChangeArrowheads="1"/>
          </p:cNvSpPr>
          <p:nvPr/>
        </p:nvSpPr>
        <p:spPr bwMode="auto">
          <a:xfrm>
            <a:off x="10394951" y="188915"/>
            <a:ext cx="1755776" cy="523220"/>
          </a:xfrm>
          <a:prstGeom prst="rect">
            <a:avLst/>
          </a:prstGeom>
          <a:noFill/>
          <a:ln w="19050">
            <a:solidFill>
              <a:srgbClr val="FF00FF"/>
            </a:solidFill>
            <a:miter lim="800000"/>
          </a:ln>
          <a:effectLst/>
        </p:spPr>
        <p:txBody>
          <a:bodyPr wrap="square">
            <a:spAutoFit/>
          </a:bodyPr>
          <a:lstStyle/>
          <a:p>
            <a:r>
              <a:rPr lang="zh-CN" altLang="en-US" sz="2800" b="1" dirty="0">
                <a:solidFill>
                  <a:srgbClr val="FF3300"/>
                </a:solidFill>
                <a:latin typeface="楷体" panose="02010609060101010101" pitchFamily="49" charset="-122"/>
                <a:ea typeface="楷体" panose="02010609060101010101" pitchFamily="49" charset="-122"/>
              </a:rPr>
              <a:t>犹：尚且</a:t>
            </a:r>
          </a:p>
        </p:txBody>
      </p:sp>
      <p:sp>
        <p:nvSpPr>
          <p:cNvPr id="70676" name="Line 20"/>
          <p:cNvSpPr>
            <a:spLocks noChangeShapeType="1"/>
          </p:cNvSpPr>
          <p:nvPr/>
        </p:nvSpPr>
        <p:spPr bwMode="auto">
          <a:xfrm flipV="1">
            <a:off x="8324847" y="712134"/>
            <a:ext cx="2070103" cy="936293"/>
          </a:xfrm>
          <a:prstGeom prst="line">
            <a:avLst/>
          </a:prstGeom>
          <a:noFill/>
          <a:ln w="9525">
            <a:solidFill>
              <a:srgbClr val="FF0066"/>
            </a:solidFill>
            <a:round/>
            <a:tailEnd type="triangle" w="med" len="med"/>
          </a:ln>
          <a:effectLst/>
        </p:spPr>
        <p:txBody>
          <a:bodyPr wrap="none"/>
          <a:lstStyle/>
          <a:p>
            <a:endParaRPr lang="zh-CN" altLang="en-US"/>
          </a:p>
        </p:txBody>
      </p:sp>
      <p:sp>
        <p:nvSpPr>
          <p:cNvPr id="70677" name="Text Box 21"/>
          <p:cNvSpPr txBox="1">
            <a:spLocks noChangeArrowheads="1"/>
          </p:cNvSpPr>
          <p:nvPr/>
        </p:nvSpPr>
        <p:spPr bwMode="auto">
          <a:xfrm>
            <a:off x="9708854" y="1550421"/>
            <a:ext cx="1323652" cy="523220"/>
          </a:xfrm>
          <a:prstGeom prst="rect">
            <a:avLst/>
          </a:prstGeom>
          <a:noFill/>
          <a:ln w="12700">
            <a:solidFill>
              <a:srgbClr val="FF00FF"/>
            </a:solidFill>
            <a:miter lim="800000"/>
          </a:ln>
          <a:effectLst/>
        </p:spPr>
        <p:txBody>
          <a:bodyPr wrap="square">
            <a:spAutoFit/>
          </a:bodyPr>
          <a:lstStyle/>
          <a:p>
            <a:r>
              <a:rPr lang="zh-CN" altLang="en-US" sz="2800" b="1" dirty="0">
                <a:solidFill>
                  <a:srgbClr val="FF3300"/>
                </a:solidFill>
                <a:latin typeface="楷体" panose="02010609060101010101" pitchFamily="49" charset="-122"/>
                <a:ea typeface="楷体" panose="02010609060101010101" pitchFamily="49" charset="-122"/>
              </a:rPr>
              <a:t>而</a:t>
            </a:r>
            <a:r>
              <a:rPr lang="en-US" altLang="zh-CN" sz="2800" b="1" dirty="0">
                <a:solidFill>
                  <a:srgbClr val="FF3300"/>
                </a:solidFill>
                <a:latin typeface="楷体" panose="02010609060101010101" pitchFamily="49" charset="-122"/>
                <a:ea typeface="楷体" panose="02010609060101010101" pitchFamily="49" charset="-122"/>
              </a:rPr>
              <a:t>:</a:t>
            </a:r>
            <a:r>
              <a:rPr lang="zh-CN" altLang="en-US" sz="2800" b="1" dirty="0">
                <a:solidFill>
                  <a:srgbClr val="FF3300"/>
                </a:solidFill>
                <a:latin typeface="楷体" panose="02010609060101010101" pitchFamily="49" charset="-122"/>
                <a:ea typeface="楷体" panose="02010609060101010101" pitchFamily="49" charset="-122"/>
              </a:rPr>
              <a:t>才</a:t>
            </a:r>
          </a:p>
        </p:txBody>
      </p:sp>
      <p:sp>
        <p:nvSpPr>
          <p:cNvPr id="70678" name="Line 22"/>
          <p:cNvSpPr>
            <a:spLocks noChangeShapeType="1"/>
          </p:cNvSpPr>
          <p:nvPr/>
        </p:nvSpPr>
        <p:spPr bwMode="auto">
          <a:xfrm flipV="1">
            <a:off x="8980717" y="2073641"/>
            <a:ext cx="828446" cy="606760"/>
          </a:xfrm>
          <a:prstGeom prst="line">
            <a:avLst/>
          </a:prstGeom>
          <a:noFill/>
          <a:ln w="9525">
            <a:solidFill>
              <a:srgbClr val="FF0066"/>
            </a:solidFill>
            <a:round/>
            <a:tailEnd type="triangle" w="med" len="med"/>
          </a:ln>
          <a:effectLst/>
        </p:spPr>
        <p:txBody>
          <a:bodyPr wrap="none"/>
          <a:lstStyle/>
          <a:p>
            <a:endParaRPr lang="zh-CN" altLang="en-US"/>
          </a:p>
        </p:txBody>
      </p:sp>
      <p:sp>
        <p:nvSpPr>
          <p:cNvPr id="70679" name="Line 23"/>
          <p:cNvSpPr>
            <a:spLocks noChangeShapeType="1"/>
          </p:cNvSpPr>
          <p:nvPr/>
        </p:nvSpPr>
        <p:spPr bwMode="auto">
          <a:xfrm flipV="1">
            <a:off x="7006430" y="3629323"/>
            <a:ext cx="2702424" cy="102772"/>
          </a:xfrm>
          <a:prstGeom prst="line">
            <a:avLst/>
          </a:prstGeom>
          <a:noFill/>
          <a:ln w="9525">
            <a:solidFill>
              <a:srgbClr val="FF0066"/>
            </a:solidFill>
            <a:round/>
            <a:tailEnd type="triangle" w="med" len="med"/>
          </a:ln>
          <a:effectLst/>
        </p:spPr>
        <p:txBody>
          <a:bodyPr wrap="none"/>
          <a:lstStyle/>
          <a:p>
            <a:endParaRPr lang="zh-CN" altLang="en-US"/>
          </a:p>
        </p:txBody>
      </p:sp>
      <p:sp>
        <p:nvSpPr>
          <p:cNvPr id="70680" name="Rectangle 24"/>
          <p:cNvSpPr>
            <a:spLocks noChangeArrowheads="1"/>
          </p:cNvSpPr>
          <p:nvPr/>
        </p:nvSpPr>
        <p:spPr bwMode="auto">
          <a:xfrm>
            <a:off x="9708855" y="3294611"/>
            <a:ext cx="2563935" cy="523220"/>
          </a:xfrm>
          <a:prstGeom prst="rect">
            <a:avLst/>
          </a:prstGeom>
          <a:noFill/>
          <a:ln w="12700">
            <a:solidFill>
              <a:srgbClr val="FF00FF"/>
            </a:solidFill>
            <a:miter lim="800000"/>
          </a:ln>
          <a:effectLst/>
        </p:spPr>
        <p:txBody>
          <a:bodyPr wrap="square">
            <a:spAutoFit/>
          </a:bodyPr>
          <a:lstStyle/>
          <a:p>
            <a:r>
              <a:rPr kumimoji="1" lang="en-US" altLang="zh-CN" sz="2800" b="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kumimoji="1" lang="zh-CN" altLang="en-US" sz="2800" b="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烛之武</a:t>
            </a:r>
            <a:r>
              <a:rPr kumimoji="1" lang="en-US" altLang="zh-CN" sz="2800" b="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kumimoji="1" lang="zh-CN" altLang="en-US" sz="28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许之</a:t>
            </a:r>
          </a:p>
        </p:txBody>
      </p:sp>
      <p:sp>
        <p:nvSpPr>
          <p:cNvPr id="70681" name="Text Box 25"/>
          <p:cNvSpPr txBox="1">
            <a:spLocks noChangeArrowheads="1"/>
          </p:cNvSpPr>
          <p:nvPr/>
        </p:nvSpPr>
        <p:spPr bwMode="auto">
          <a:xfrm>
            <a:off x="8471512" y="4518555"/>
            <a:ext cx="3577269" cy="1643527"/>
          </a:xfrm>
          <a:prstGeom prst="rect">
            <a:avLst/>
          </a:prstGeom>
          <a:noFill/>
          <a:ln w="38100" algn="ctr">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kumimoji="1" lang="zh-CN" altLang="en-US" sz="2800" b="1" dirty="0">
                <a:solidFill>
                  <a:srgbClr val="FF0000"/>
                </a:solidFill>
                <a:latin typeface="楷体" panose="02010609060101010101" pitchFamily="49" charset="-122"/>
                <a:ea typeface="楷体" panose="02010609060101010101" pitchFamily="49" charset="-122"/>
              </a:rPr>
              <a:t>写烛之武临危受命</a:t>
            </a:r>
            <a:r>
              <a:rPr kumimoji="1" lang="zh-CN" altLang="en-US" sz="2800" b="1" dirty="0">
                <a:solidFill>
                  <a:srgbClr val="000099"/>
                </a:solidFill>
                <a:latin typeface="楷体" panose="02010609060101010101" pitchFamily="49" charset="-122"/>
                <a:ea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rPr>
              <a:t>谈谈你对烛之武的牢骚与郑伯的认错行为的理解。</a:t>
            </a:r>
          </a:p>
        </p:txBody>
      </p:sp>
      <p:sp>
        <p:nvSpPr>
          <p:cNvPr id="24" name="日期占位符 23"/>
          <p:cNvSpPr>
            <a:spLocks noGrp="1"/>
          </p:cNvSpPr>
          <p:nvPr>
            <p:ph type="dt" sz="half" idx="10"/>
          </p:nvPr>
        </p:nvSpPr>
        <p:spPr/>
        <p:txBody>
          <a:bodyPr/>
          <a:lstStyle/>
          <a:p>
            <a:fld id="{440FA9B6-9109-473E-95C3-2765298E6106}" type="datetime1">
              <a:rPr lang="zh-CN" altLang="en-US" smtClean="0"/>
              <a:t>2021/3/13</a:t>
            </a:fld>
            <a:endParaRPr lang="zh-CN" altLang="en-US"/>
          </a:p>
        </p:txBody>
      </p:sp>
      <p:sp>
        <p:nvSpPr>
          <p:cNvPr id="25" name="灯片编号占位符 24"/>
          <p:cNvSpPr>
            <a:spLocks noGrp="1"/>
          </p:cNvSpPr>
          <p:nvPr>
            <p:ph type="sldNum" sz="quarter" idx="12"/>
          </p:nvPr>
        </p:nvSpPr>
        <p:spPr/>
        <p:txBody>
          <a:bodyPr/>
          <a:lstStyle/>
          <a:p>
            <a:fld id="{FB8399C9-9379-46E7-B893-007FE294695B}" type="slidenum">
              <a:rPr lang="zh-CN" altLang="en-US" smtClean="0"/>
              <a:t>31</a:t>
            </a:fld>
            <a:endParaRPr lang="zh-CN" altLang="en-US"/>
          </a:p>
        </p:txBody>
      </p:sp>
      <p:sp>
        <p:nvSpPr>
          <p:cNvPr id="26" name="页脚占位符 25"/>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74"/>
                                        </p:tgtEl>
                                        <p:attrNameLst>
                                          <p:attrName>style.visibility</p:attrName>
                                        </p:attrNameLst>
                                      </p:cBhvr>
                                      <p:to>
                                        <p:strVal val="visible"/>
                                      </p:to>
                                    </p:set>
                                    <p:anim calcmode="lin" valueType="num">
                                      <p:cBhvr additive="base">
                                        <p:cTn id="7" dur="500" fill="hold"/>
                                        <p:tgtEl>
                                          <p:spTgt spid="70674"/>
                                        </p:tgtEl>
                                        <p:attrNameLst>
                                          <p:attrName>ppt_x</p:attrName>
                                        </p:attrNameLst>
                                      </p:cBhvr>
                                      <p:tavLst>
                                        <p:tav tm="0">
                                          <p:val>
                                            <p:strVal val="#ppt_x"/>
                                          </p:val>
                                        </p:tav>
                                        <p:tav tm="100000">
                                          <p:val>
                                            <p:strVal val="#ppt_x"/>
                                          </p:val>
                                        </p:tav>
                                      </p:tavLst>
                                    </p:anim>
                                    <p:anim calcmode="lin" valueType="num">
                                      <p:cBhvr additive="base">
                                        <p:cTn id="8" dur="500" fill="hold"/>
                                        <p:tgtEl>
                                          <p:spTgt spid="706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673"/>
                                        </p:tgtEl>
                                        <p:attrNameLst>
                                          <p:attrName>style.visibility</p:attrName>
                                        </p:attrNameLst>
                                      </p:cBhvr>
                                      <p:to>
                                        <p:strVal val="visible"/>
                                      </p:to>
                                    </p:set>
                                    <p:anim calcmode="lin" valueType="num">
                                      <p:cBhvr additive="base">
                                        <p:cTn id="13" dur="500" fill="hold"/>
                                        <p:tgtEl>
                                          <p:spTgt spid="70673"/>
                                        </p:tgtEl>
                                        <p:attrNameLst>
                                          <p:attrName>ppt_x</p:attrName>
                                        </p:attrNameLst>
                                      </p:cBhvr>
                                      <p:tavLst>
                                        <p:tav tm="0">
                                          <p:val>
                                            <p:strVal val="#ppt_x"/>
                                          </p:val>
                                        </p:tav>
                                        <p:tav tm="100000">
                                          <p:val>
                                            <p:strVal val="#ppt_x"/>
                                          </p:val>
                                        </p:tav>
                                      </p:tavLst>
                                    </p:anim>
                                    <p:anim calcmode="lin" valueType="num">
                                      <p:cBhvr additive="base">
                                        <p:cTn id="14" dur="500" fill="hold"/>
                                        <p:tgtEl>
                                          <p:spTgt spid="7067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0661"/>
                                        </p:tgtEl>
                                        <p:attrNameLst>
                                          <p:attrName>style.visibility</p:attrName>
                                        </p:attrNameLst>
                                      </p:cBhvr>
                                      <p:to>
                                        <p:strVal val="visible"/>
                                      </p:to>
                                    </p:set>
                                    <p:anim calcmode="lin" valueType="num">
                                      <p:cBhvr additive="base">
                                        <p:cTn id="19" dur="500" fill="hold"/>
                                        <p:tgtEl>
                                          <p:spTgt spid="70661"/>
                                        </p:tgtEl>
                                        <p:attrNameLst>
                                          <p:attrName>ppt_x</p:attrName>
                                        </p:attrNameLst>
                                      </p:cBhvr>
                                      <p:tavLst>
                                        <p:tav tm="0">
                                          <p:val>
                                            <p:strVal val="#ppt_x"/>
                                          </p:val>
                                        </p:tav>
                                        <p:tav tm="100000">
                                          <p:val>
                                            <p:strVal val="#ppt_x"/>
                                          </p:val>
                                        </p:tav>
                                      </p:tavLst>
                                    </p:anim>
                                    <p:anim calcmode="lin" valueType="num">
                                      <p:cBhvr additive="base">
                                        <p:cTn id="20" dur="500" fill="hold"/>
                                        <p:tgtEl>
                                          <p:spTgt spid="7066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grpId="0" nodeType="clickEffect">
                                  <p:stCondLst>
                                    <p:cond delay="0"/>
                                  </p:stCondLst>
                                  <p:childTnLst>
                                    <p:set>
                                      <p:cBhvr>
                                        <p:cTn id="24" dur="1" fill="hold">
                                          <p:stCondLst>
                                            <p:cond delay="0"/>
                                          </p:stCondLst>
                                        </p:cTn>
                                        <p:tgtEl>
                                          <p:spTgt spid="70660"/>
                                        </p:tgtEl>
                                        <p:attrNameLst>
                                          <p:attrName>style.visibility</p:attrName>
                                        </p:attrNameLst>
                                      </p:cBhvr>
                                      <p:to>
                                        <p:strVal val="visible"/>
                                      </p:to>
                                    </p:set>
                                    <p:animEffect transition="in" filter="plus(in)">
                                      <p:cBhvr>
                                        <p:cTn id="25" dur="500"/>
                                        <p:tgtEl>
                                          <p:spTgt spid="7066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0676"/>
                                        </p:tgtEl>
                                        <p:attrNameLst>
                                          <p:attrName>style.visibility</p:attrName>
                                        </p:attrNameLst>
                                      </p:cBhvr>
                                      <p:to>
                                        <p:strVal val="visible"/>
                                      </p:to>
                                    </p:set>
                                    <p:anim calcmode="lin" valueType="num">
                                      <p:cBhvr additive="base">
                                        <p:cTn id="30" dur="500" fill="hold"/>
                                        <p:tgtEl>
                                          <p:spTgt spid="70676"/>
                                        </p:tgtEl>
                                        <p:attrNameLst>
                                          <p:attrName>ppt_x</p:attrName>
                                        </p:attrNameLst>
                                      </p:cBhvr>
                                      <p:tavLst>
                                        <p:tav tm="0">
                                          <p:val>
                                            <p:strVal val="#ppt_x"/>
                                          </p:val>
                                        </p:tav>
                                        <p:tav tm="100000">
                                          <p:val>
                                            <p:strVal val="#ppt_x"/>
                                          </p:val>
                                        </p:tav>
                                      </p:tavLst>
                                    </p:anim>
                                    <p:anim calcmode="lin" valueType="num">
                                      <p:cBhvr additive="base">
                                        <p:cTn id="31" dur="500" fill="hold"/>
                                        <p:tgtEl>
                                          <p:spTgt spid="7067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0675"/>
                                        </p:tgtEl>
                                        <p:attrNameLst>
                                          <p:attrName>style.visibility</p:attrName>
                                        </p:attrNameLst>
                                      </p:cBhvr>
                                      <p:to>
                                        <p:strVal val="visible"/>
                                      </p:to>
                                    </p:set>
                                    <p:anim calcmode="lin" valueType="num">
                                      <p:cBhvr additive="base">
                                        <p:cTn id="36" dur="500" fill="hold"/>
                                        <p:tgtEl>
                                          <p:spTgt spid="70675"/>
                                        </p:tgtEl>
                                        <p:attrNameLst>
                                          <p:attrName>ppt_x</p:attrName>
                                        </p:attrNameLst>
                                      </p:cBhvr>
                                      <p:tavLst>
                                        <p:tav tm="0">
                                          <p:val>
                                            <p:strVal val="#ppt_x"/>
                                          </p:val>
                                        </p:tav>
                                        <p:tav tm="100000">
                                          <p:val>
                                            <p:strVal val="#ppt_x"/>
                                          </p:val>
                                        </p:tav>
                                      </p:tavLst>
                                    </p:anim>
                                    <p:anim calcmode="lin" valueType="num">
                                      <p:cBhvr additive="base">
                                        <p:cTn id="37" dur="500" fill="hold"/>
                                        <p:tgtEl>
                                          <p:spTgt spid="7067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0663"/>
                                        </p:tgtEl>
                                        <p:attrNameLst>
                                          <p:attrName>style.visibility</p:attrName>
                                        </p:attrNameLst>
                                      </p:cBhvr>
                                      <p:to>
                                        <p:strVal val="visible"/>
                                      </p:to>
                                    </p:set>
                                    <p:anim calcmode="lin" valueType="num">
                                      <p:cBhvr additive="base">
                                        <p:cTn id="42" dur="500" fill="hold"/>
                                        <p:tgtEl>
                                          <p:spTgt spid="70663"/>
                                        </p:tgtEl>
                                        <p:attrNameLst>
                                          <p:attrName>ppt_x</p:attrName>
                                        </p:attrNameLst>
                                      </p:cBhvr>
                                      <p:tavLst>
                                        <p:tav tm="0">
                                          <p:val>
                                            <p:strVal val="#ppt_x"/>
                                          </p:val>
                                        </p:tav>
                                        <p:tav tm="100000">
                                          <p:val>
                                            <p:strVal val="#ppt_x"/>
                                          </p:val>
                                        </p:tav>
                                      </p:tavLst>
                                    </p:anim>
                                    <p:anim calcmode="lin" valueType="num">
                                      <p:cBhvr additive="base">
                                        <p:cTn id="43" dur="500" fill="hold"/>
                                        <p:tgtEl>
                                          <p:spTgt spid="7066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3" presetClass="entr" presetSubtype="16" fill="hold" grpId="0" nodeType="clickEffect">
                                  <p:stCondLst>
                                    <p:cond delay="0"/>
                                  </p:stCondLst>
                                  <p:childTnLst>
                                    <p:set>
                                      <p:cBhvr>
                                        <p:cTn id="47" dur="1" fill="hold">
                                          <p:stCondLst>
                                            <p:cond delay="0"/>
                                          </p:stCondLst>
                                        </p:cTn>
                                        <p:tgtEl>
                                          <p:spTgt spid="70664"/>
                                        </p:tgtEl>
                                        <p:attrNameLst>
                                          <p:attrName>style.visibility</p:attrName>
                                        </p:attrNameLst>
                                      </p:cBhvr>
                                      <p:to>
                                        <p:strVal val="visible"/>
                                      </p:to>
                                    </p:set>
                                    <p:animEffect transition="in" filter="plus(in)">
                                      <p:cBhvr>
                                        <p:cTn id="48" dur="500"/>
                                        <p:tgtEl>
                                          <p:spTgt spid="70664"/>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70667"/>
                                        </p:tgtEl>
                                        <p:attrNameLst>
                                          <p:attrName>style.visibility</p:attrName>
                                        </p:attrNameLst>
                                      </p:cBhvr>
                                      <p:to>
                                        <p:strVal val="visible"/>
                                      </p:to>
                                    </p:set>
                                    <p:anim calcmode="lin" valueType="num">
                                      <p:cBhvr additive="base">
                                        <p:cTn id="53" dur="500" fill="hold"/>
                                        <p:tgtEl>
                                          <p:spTgt spid="70667"/>
                                        </p:tgtEl>
                                        <p:attrNameLst>
                                          <p:attrName>ppt_x</p:attrName>
                                        </p:attrNameLst>
                                      </p:cBhvr>
                                      <p:tavLst>
                                        <p:tav tm="0">
                                          <p:val>
                                            <p:strVal val="#ppt_x"/>
                                          </p:val>
                                        </p:tav>
                                        <p:tav tm="100000">
                                          <p:val>
                                            <p:strVal val="#ppt_x"/>
                                          </p:val>
                                        </p:tav>
                                      </p:tavLst>
                                    </p:anim>
                                    <p:anim calcmode="lin" valueType="num">
                                      <p:cBhvr additive="base">
                                        <p:cTn id="54" dur="500" fill="hold"/>
                                        <p:tgtEl>
                                          <p:spTgt spid="7066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70665"/>
                                        </p:tgtEl>
                                        <p:attrNameLst>
                                          <p:attrName>style.visibility</p:attrName>
                                        </p:attrNameLst>
                                      </p:cBhvr>
                                      <p:to>
                                        <p:strVal val="visible"/>
                                      </p:to>
                                    </p:set>
                                    <p:anim calcmode="lin" valueType="num">
                                      <p:cBhvr additive="base">
                                        <p:cTn id="59" dur="500" fill="hold"/>
                                        <p:tgtEl>
                                          <p:spTgt spid="70665"/>
                                        </p:tgtEl>
                                        <p:attrNameLst>
                                          <p:attrName>ppt_x</p:attrName>
                                        </p:attrNameLst>
                                      </p:cBhvr>
                                      <p:tavLst>
                                        <p:tav tm="0">
                                          <p:val>
                                            <p:strVal val="#ppt_x"/>
                                          </p:val>
                                        </p:tav>
                                        <p:tav tm="100000">
                                          <p:val>
                                            <p:strVal val="#ppt_x"/>
                                          </p:val>
                                        </p:tav>
                                      </p:tavLst>
                                    </p:anim>
                                    <p:anim calcmode="lin" valueType="num">
                                      <p:cBhvr additive="base">
                                        <p:cTn id="60" dur="500" fill="hold"/>
                                        <p:tgtEl>
                                          <p:spTgt spid="70665"/>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3" presetClass="entr" presetSubtype="16" fill="hold" grpId="0" nodeType="clickEffect">
                                  <p:stCondLst>
                                    <p:cond delay="0"/>
                                  </p:stCondLst>
                                  <p:childTnLst>
                                    <p:set>
                                      <p:cBhvr>
                                        <p:cTn id="64" dur="1" fill="hold">
                                          <p:stCondLst>
                                            <p:cond delay="0"/>
                                          </p:stCondLst>
                                        </p:cTn>
                                        <p:tgtEl>
                                          <p:spTgt spid="70666"/>
                                        </p:tgtEl>
                                        <p:attrNameLst>
                                          <p:attrName>style.visibility</p:attrName>
                                        </p:attrNameLst>
                                      </p:cBhvr>
                                      <p:to>
                                        <p:strVal val="visible"/>
                                      </p:to>
                                    </p:set>
                                    <p:animEffect transition="in" filter="plus(in)">
                                      <p:cBhvr>
                                        <p:cTn id="65" dur="500"/>
                                        <p:tgtEl>
                                          <p:spTgt spid="70666"/>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70678"/>
                                        </p:tgtEl>
                                        <p:attrNameLst>
                                          <p:attrName>style.visibility</p:attrName>
                                        </p:attrNameLst>
                                      </p:cBhvr>
                                      <p:to>
                                        <p:strVal val="visible"/>
                                      </p:to>
                                    </p:set>
                                    <p:anim calcmode="lin" valueType="num">
                                      <p:cBhvr additive="base">
                                        <p:cTn id="70" dur="500" fill="hold"/>
                                        <p:tgtEl>
                                          <p:spTgt spid="70678"/>
                                        </p:tgtEl>
                                        <p:attrNameLst>
                                          <p:attrName>ppt_x</p:attrName>
                                        </p:attrNameLst>
                                      </p:cBhvr>
                                      <p:tavLst>
                                        <p:tav tm="0">
                                          <p:val>
                                            <p:strVal val="#ppt_x"/>
                                          </p:val>
                                        </p:tav>
                                        <p:tav tm="100000">
                                          <p:val>
                                            <p:strVal val="#ppt_x"/>
                                          </p:val>
                                        </p:tav>
                                      </p:tavLst>
                                    </p:anim>
                                    <p:anim calcmode="lin" valueType="num">
                                      <p:cBhvr additive="base">
                                        <p:cTn id="71" dur="500" fill="hold"/>
                                        <p:tgtEl>
                                          <p:spTgt spid="70678"/>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70677"/>
                                        </p:tgtEl>
                                        <p:attrNameLst>
                                          <p:attrName>style.visibility</p:attrName>
                                        </p:attrNameLst>
                                      </p:cBhvr>
                                      <p:to>
                                        <p:strVal val="visible"/>
                                      </p:to>
                                    </p:set>
                                    <p:anim calcmode="lin" valueType="num">
                                      <p:cBhvr additive="base">
                                        <p:cTn id="76" dur="500" fill="hold"/>
                                        <p:tgtEl>
                                          <p:spTgt spid="70677"/>
                                        </p:tgtEl>
                                        <p:attrNameLst>
                                          <p:attrName>ppt_x</p:attrName>
                                        </p:attrNameLst>
                                      </p:cBhvr>
                                      <p:tavLst>
                                        <p:tav tm="0">
                                          <p:val>
                                            <p:strVal val="#ppt_x"/>
                                          </p:val>
                                        </p:tav>
                                        <p:tav tm="100000">
                                          <p:val>
                                            <p:strVal val="#ppt_x"/>
                                          </p:val>
                                        </p:tav>
                                      </p:tavLst>
                                    </p:anim>
                                    <p:anim calcmode="lin" valueType="num">
                                      <p:cBhvr additive="base">
                                        <p:cTn id="77" dur="500" fill="hold"/>
                                        <p:tgtEl>
                                          <p:spTgt spid="70677"/>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70668"/>
                                        </p:tgtEl>
                                        <p:attrNameLst>
                                          <p:attrName>style.visibility</p:attrName>
                                        </p:attrNameLst>
                                      </p:cBhvr>
                                      <p:to>
                                        <p:strVal val="visible"/>
                                      </p:to>
                                    </p:set>
                                    <p:anim calcmode="lin" valueType="num">
                                      <p:cBhvr additive="base">
                                        <p:cTn id="82" dur="500" fill="hold"/>
                                        <p:tgtEl>
                                          <p:spTgt spid="70668"/>
                                        </p:tgtEl>
                                        <p:attrNameLst>
                                          <p:attrName>ppt_x</p:attrName>
                                        </p:attrNameLst>
                                      </p:cBhvr>
                                      <p:tavLst>
                                        <p:tav tm="0">
                                          <p:val>
                                            <p:strVal val="#ppt_x"/>
                                          </p:val>
                                        </p:tav>
                                        <p:tav tm="100000">
                                          <p:val>
                                            <p:strVal val="#ppt_x"/>
                                          </p:val>
                                        </p:tav>
                                      </p:tavLst>
                                    </p:anim>
                                    <p:anim calcmode="lin" valueType="num">
                                      <p:cBhvr additive="base">
                                        <p:cTn id="83" dur="500" fill="hold"/>
                                        <p:tgtEl>
                                          <p:spTgt spid="70668"/>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13" presetClass="entr" presetSubtype="16" fill="hold" grpId="0" nodeType="clickEffect">
                                  <p:stCondLst>
                                    <p:cond delay="0"/>
                                  </p:stCondLst>
                                  <p:childTnLst>
                                    <p:set>
                                      <p:cBhvr>
                                        <p:cTn id="87" dur="1" fill="hold">
                                          <p:stCondLst>
                                            <p:cond delay="0"/>
                                          </p:stCondLst>
                                        </p:cTn>
                                        <p:tgtEl>
                                          <p:spTgt spid="70669"/>
                                        </p:tgtEl>
                                        <p:attrNameLst>
                                          <p:attrName>style.visibility</p:attrName>
                                        </p:attrNameLst>
                                      </p:cBhvr>
                                      <p:to>
                                        <p:strVal val="visible"/>
                                      </p:to>
                                    </p:set>
                                    <p:animEffect transition="in" filter="plus(in)">
                                      <p:cBhvr>
                                        <p:cTn id="88" dur="500"/>
                                        <p:tgtEl>
                                          <p:spTgt spid="70669"/>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70670"/>
                                        </p:tgtEl>
                                        <p:attrNameLst>
                                          <p:attrName>style.visibility</p:attrName>
                                        </p:attrNameLst>
                                      </p:cBhvr>
                                      <p:to>
                                        <p:strVal val="visible"/>
                                      </p:to>
                                    </p:set>
                                    <p:anim calcmode="lin" valueType="num">
                                      <p:cBhvr additive="base">
                                        <p:cTn id="93" dur="500" fill="hold"/>
                                        <p:tgtEl>
                                          <p:spTgt spid="70670"/>
                                        </p:tgtEl>
                                        <p:attrNameLst>
                                          <p:attrName>ppt_x</p:attrName>
                                        </p:attrNameLst>
                                      </p:cBhvr>
                                      <p:tavLst>
                                        <p:tav tm="0">
                                          <p:val>
                                            <p:strVal val="#ppt_x"/>
                                          </p:val>
                                        </p:tav>
                                        <p:tav tm="100000">
                                          <p:val>
                                            <p:strVal val="#ppt_x"/>
                                          </p:val>
                                        </p:tav>
                                      </p:tavLst>
                                    </p:anim>
                                    <p:anim calcmode="lin" valueType="num">
                                      <p:cBhvr additive="base">
                                        <p:cTn id="94" dur="500" fill="hold"/>
                                        <p:tgtEl>
                                          <p:spTgt spid="70670"/>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13" presetClass="entr" presetSubtype="16" fill="hold" grpId="0" nodeType="clickEffect">
                                  <p:stCondLst>
                                    <p:cond delay="0"/>
                                  </p:stCondLst>
                                  <p:childTnLst>
                                    <p:set>
                                      <p:cBhvr>
                                        <p:cTn id="98" dur="1" fill="hold">
                                          <p:stCondLst>
                                            <p:cond delay="0"/>
                                          </p:stCondLst>
                                        </p:cTn>
                                        <p:tgtEl>
                                          <p:spTgt spid="70671"/>
                                        </p:tgtEl>
                                        <p:attrNameLst>
                                          <p:attrName>style.visibility</p:attrName>
                                        </p:attrNameLst>
                                      </p:cBhvr>
                                      <p:to>
                                        <p:strVal val="visible"/>
                                      </p:to>
                                    </p:set>
                                    <p:animEffect transition="in" filter="plus(in)">
                                      <p:cBhvr>
                                        <p:cTn id="99" dur="500"/>
                                        <p:tgtEl>
                                          <p:spTgt spid="70671"/>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grpId="0" nodeType="clickEffect">
                                  <p:stCondLst>
                                    <p:cond delay="0"/>
                                  </p:stCondLst>
                                  <p:childTnLst>
                                    <p:set>
                                      <p:cBhvr>
                                        <p:cTn id="103" dur="1" fill="hold">
                                          <p:stCondLst>
                                            <p:cond delay="0"/>
                                          </p:stCondLst>
                                        </p:cTn>
                                        <p:tgtEl>
                                          <p:spTgt spid="70679"/>
                                        </p:tgtEl>
                                        <p:attrNameLst>
                                          <p:attrName>style.visibility</p:attrName>
                                        </p:attrNameLst>
                                      </p:cBhvr>
                                      <p:to>
                                        <p:strVal val="visible"/>
                                      </p:to>
                                    </p:set>
                                    <p:anim calcmode="lin" valueType="num">
                                      <p:cBhvr additive="base">
                                        <p:cTn id="104" dur="500" fill="hold"/>
                                        <p:tgtEl>
                                          <p:spTgt spid="70679"/>
                                        </p:tgtEl>
                                        <p:attrNameLst>
                                          <p:attrName>ppt_x</p:attrName>
                                        </p:attrNameLst>
                                      </p:cBhvr>
                                      <p:tavLst>
                                        <p:tav tm="0">
                                          <p:val>
                                            <p:strVal val="#ppt_x"/>
                                          </p:val>
                                        </p:tav>
                                        <p:tav tm="100000">
                                          <p:val>
                                            <p:strVal val="#ppt_x"/>
                                          </p:val>
                                        </p:tav>
                                      </p:tavLst>
                                    </p:anim>
                                    <p:anim calcmode="lin" valueType="num">
                                      <p:cBhvr additive="base">
                                        <p:cTn id="105" dur="500" fill="hold"/>
                                        <p:tgtEl>
                                          <p:spTgt spid="70679"/>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70680"/>
                                        </p:tgtEl>
                                        <p:attrNameLst>
                                          <p:attrName>style.visibility</p:attrName>
                                        </p:attrNameLst>
                                      </p:cBhvr>
                                      <p:to>
                                        <p:strVal val="visible"/>
                                      </p:to>
                                    </p:set>
                                    <p:anim calcmode="lin" valueType="num">
                                      <p:cBhvr additive="base">
                                        <p:cTn id="110" dur="500" fill="hold"/>
                                        <p:tgtEl>
                                          <p:spTgt spid="70680"/>
                                        </p:tgtEl>
                                        <p:attrNameLst>
                                          <p:attrName>ppt_x</p:attrName>
                                        </p:attrNameLst>
                                      </p:cBhvr>
                                      <p:tavLst>
                                        <p:tav tm="0">
                                          <p:val>
                                            <p:strVal val="#ppt_x"/>
                                          </p:val>
                                        </p:tav>
                                        <p:tav tm="100000">
                                          <p:val>
                                            <p:strVal val="#ppt_x"/>
                                          </p:val>
                                        </p:tav>
                                      </p:tavLst>
                                    </p:anim>
                                    <p:anim calcmode="lin" valueType="num">
                                      <p:cBhvr additive="base">
                                        <p:cTn id="111" dur="500" fill="hold"/>
                                        <p:tgtEl>
                                          <p:spTgt spid="70680"/>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13" presetClass="entr" presetSubtype="16" fill="hold" grpId="0" nodeType="clickEffect">
                                  <p:stCondLst>
                                    <p:cond delay="0"/>
                                  </p:stCondLst>
                                  <p:childTnLst>
                                    <p:set>
                                      <p:cBhvr>
                                        <p:cTn id="115" dur="1" fill="hold">
                                          <p:stCondLst>
                                            <p:cond delay="0"/>
                                          </p:stCondLst>
                                        </p:cTn>
                                        <p:tgtEl>
                                          <p:spTgt spid="70659"/>
                                        </p:tgtEl>
                                        <p:attrNameLst>
                                          <p:attrName>style.visibility</p:attrName>
                                        </p:attrNameLst>
                                      </p:cBhvr>
                                      <p:to>
                                        <p:strVal val="visible"/>
                                      </p:to>
                                    </p:set>
                                    <p:animEffect transition="in" filter="plus(in)">
                                      <p:cBhvr>
                                        <p:cTn id="116" dur="500"/>
                                        <p:tgtEl>
                                          <p:spTgt spid="70659"/>
                                        </p:tgtEl>
                                      </p:cBhvr>
                                    </p:animEffect>
                                  </p:childTnLst>
                                </p:cTn>
                              </p:par>
                            </p:childTnLst>
                          </p:cTn>
                        </p:par>
                      </p:childTnLst>
                    </p:cTn>
                  </p:par>
                  <p:par>
                    <p:cTn id="117" fill="hold">
                      <p:stCondLst>
                        <p:cond delay="indefinite"/>
                      </p:stCondLst>
                      <p:childTnLst>
                        <p:par>
                          <p:cTn id="118" fill="hold">
                            <p:stCondLst>
                              <p:cond delay="0"/>
                            </p:stCondLst>
                            <p:childTnLst>
                              <p:par>
                                <p:cTn id="119" presetID="3" presetClass="entr" presetSubtype="10" fill="hold" grpId="0" nodeType="clickEffect">
                                  <p:stCondLst>
                                    <p:cond delay="0"/>
                                  </p:stCondLst>
                                  <p:childTnLst>
                                    <p:set>
                                      <p:cBhvr>
                                        <p:cTn id="120" dur="1" fill="hold">
                                          <p:stCondLst>
                                            <p:cond delay="0"/>
                                          </p:stCondLst>
                                        </p:cTn>
                                        <p:tgtEl>
                                          <p:spTgt spid="70681"/>
                                        </p:tgtEl>
                                        <p:attrNameLst>
                                          <p:attrName>style.visibility</p:attrName>
                                        </p:attrNameLst>
                                      </p:cBhvr>
                                      <p:to>
                                        <p:strVal val="visible"/>
                                      </p:to>
                                    </p:set>
                                    <p:animEffect transition="in" filter="blinds(horizontal)">
                                      <p:cBhvr>
                                        <p:cTn id="121" dur="500"/>
                                        <p:tgtEl>
                                          <p:spTgt spid="70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p:bldP spid="70660" grpId="0" animBg="1"/>
      <p:bldP spid="70661" grpId="0" animBg="1"/>
      <p:bldP spid="70663" grpId="0" animBg="1"/>
      <p:bldP spid="70664" grpId="0" animBg="1"/>
      <p:bldP spid="70665" grpId="0" animBg="1"/>
      <p:bldP spid="70666" grpId="0" animBg="1"/>
      <p:bldP spid="70667" grpId="0" animBg="1"/>
      <p:bldP spid="70668" grpId="0" animBg="1"/>
      <p:bldP spid="70669" grpId="0" animBg="1"/>
      <p:bldP spid="70670" grpId="0" animBg="1"/>
      <p:bldP spid="70671" grpId="0" animBg="1"/>
      <p:bldP spid="70673" grpId="0" animBg="1"/>
      <p:bldP spid="70674" grpId="0" animBg="1"/>
      <p:bldP spid="70675" grpId="0" animBg="1"/>
      <p:bldP spid="70676" grpId="0" animBg="1"/>
      <p:bldP spid="70677" grpId="0" animBg="1"/>
      <p:bldP spid="70678" grpId="0" animBg="1"/>
      <p:bldP spid="70679" grpId="0" animBg="1"/>
      <p:bldP spid="70680" grpId="0" animBg="1"/>
      <p:bldP spid="7068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2714535" y="1506118"/>
            <a:ext cx="5490367" cy="2308324"/>
          </a:xfrm>
          <a:prstGeom prst="rect">
            <a:avLst/>
          </a:prstGeom>
          <a:noFill/>
          <a:ln w="38100">
            <a:solidFill>
              <a:srgbClr val="FF00FF"/>
            </a:solidFill>
            <a:miter lim="800000"/>
          </a:ln>
          <a:effectLst/>
        </p:spPr>
        <p:txBody>
          <a:bodyPr wrap="square">
            <a:spAutoFit/>
          </a:bodyPr>
          <a:lstStyle/>
          <a:p>
            <a:pPr>
              <a:spcBef>
                <a:spcPct val="20000"/>
              </a:spcBef>
              <a:buClr>
                <a:schemeClr val="hlink"/>
              </a:buClr>
              <a:buSzPct val="75000"/>
              <a:buFont typeface="Wingdings" panose="05000000000000000000" pitchFamily="2" charset="2"/>
              <a:buNone/>
            </a:pPr>
            <a:r>
              <a:rPr lang="zh-CN" altLang="en-US" sz="3600" b="1" dirty="0">
                <a:solidFill>
                  <a:srgbClr val="004644"/>
                </a:solidFill>
                <a:latin typeface="楷体" panose="02010609060101010101" pitchFamily="49" charset="-122"/>
                <a:ea typeface="楷体" panose="02010609060101010101" pitchFamily="49" charset="-122"/>
              </a:rPr>
              <a:t>　　</a:t>
            </a:r>
            <a:r>
              <a:rPr kumimoji="1" lang="zh-CN" altLang="en-US" sz="3600" b="1" dirty="0">
                <a:solidFill>
                  <a:srgbClr val="FF0000"/>
                </a:solidFill>
                <a:latin typeface="楷体" panose="02010609060101010101" pitchFamily="49" charset="-122"/>
                <a:ea typeface="楷体" panose="02010609060101010101" pitchFamily="49" charset="-122"/>
              </a:rPr>
              <a:t>夜</a:t>
            </a:r>
            <a:r>
              <a:rPr kumimoji="1" lang="zh-CN" altLang="en-US" sz="3600" b="1" dirty="0">
                <a:latin typeface="楷体" panose="02010609060101010101" pitchFamily="49" charset="-122"/>
                <a:ea typeface="楷体" panose="02010609060101010101" pitchFamily="49" charset="-122"/>
              </a:rPr>
              <a:t>，</a:t>
            </a:r>
            <a:r>
              <a:rPr kumimoji="1" lang="zh-CN" altLang="en-US" sz="3600" b="1" dirty="0">
                <a:solidFill>
                  <a:srgbClr val="FF0000"/>
                </a:solidFill>
                <a:latin typeface="楷体" panose="02010609060101010101" pitchFamily="49" charset="-122"/>
                <a:ea typeface="楷体" panose="02010609060101010101" pitchFamily="49" charset="-122"/>
              </a:rPr>
              <a:t>缒</a:t>
            </a:r>
            <a:r>
              <a:rPr kumimoji="1" lang="zh-CN" altLang="en-US" sz="3600" b="1" dirty="0">
                <a:latin typeface="楷体" panose="02010609060101010101" pitchFamily="49" charset="-122"/>
                <a:ea typeface="楷体" panose="02010609060101010101" pitchFamily="49" charset="-122"/>
              </a:rPr>
              <a:t>而出。见秦伯，</a:t>
            </a:r>
            <a:r>
              <a:rPr kumimoji="1" lang="zh-CN" altLang="en-US" sz="3600" b="1" dirty="0">
                <a:solidFill>
                  <a:srgbClr val="FF0000"/>
                </a:solidFill>
                <a:latin typeface="楷体" panose="02010609060101010101" pitchFamily="49" charset="-122"/>
                <a:ea typeface="楷体" panose="02010609060101010101" pitchFamily="49" charset="-122"/>
              </a:rPr>
              <a:t>曰</a:t>
            </a:r>
            <a:r>
              <a:rPr kumimoji="1" lang="zh-CN" altLang="en-US" sz="3600" b="1" dirty="0">
                <a:latin typeface="楷体" panose="02010609060101010101" pitchFamily="49" charset="-122"/>
                <a:ea typeface="楷体" panose="02010609060101010101" pitchFamily="49" charset="-122"/>
              </a:rPr>
              <a:t>：“秦、晋围郑，郑</a:t>
            </a:r>
            <a:r>
              <a:rPr kumimoji="1" lang="zh-CN" altLang="en-US" sz="3600" b="1" dirty="0">
                <a:solidFill>
                  <a:srgbClr val="FF0000"/>
                </a:solidFill>
                <a:latin typeface="楷体" panose="02010609060101010101" pitchFamily="49" charset="-122"/>
                <a:ea typeface="楷体" panose="02010609060101010101" pitchFamily="49" charset="-122"/>
              </a:rPr>
              <a:t>既</a:t>
            </a:r>
            <a:r>
              <a:rPr kumimoji="1" lang="zh-CN" altLang="en-US" sz="3600" b="1" dirty="0">
                <a:latin typeface="楷体" panose="02010609060101010101" pitchFamily="49" charset="-122"/>
                <a:ea typeface="楷体" panose="02010609060101010101" pitchFamily="49" charset="-122"/>
              </a:rPr>
              <a:t>知其亡矣。若</a:t>
            </a:r>
            <a:r>
              <a:rPr kumimoji="1" lang="zh-CN" altLang="en-US" sz="3600" b="1" dirty="0">
                <a:solidFill>
                  <a:srgbClr val="FF0000"/>
                </a:solidFill>
                <a:latin typeface="楷体" panose="02010609060101010101" pitchFamily="49" charset="-122"/>
                <a:ea typeface="楷体" panose="02010609060101010101" pitchFamily="49" charset="-122"/>
              </a:rPr>
              <a:t>亡</a:t>
            </a:r>
            <a:r>
              <a:rPr kumimoji="1" lang="zh-CN" altLang="en-US" sz="3600" b="1" dirty="0">
                <a:latin typeface="楷体" panose="02010609060101010101" pitchFamily="49" charset="-122"/>
                <a:ea typeface="楷体" panose="02010609060101010101" pitchFamily="49" charset="-122"/>
              </a:rPr>
              <a:t>郑而有益于君，敢以</a:t>
            </a:r>
            <a:r>
              <a:rPr kumimoji="1" lang="en-US" altLang="zh-CN" sz="3600" b="1" dirty="0">
                <a:solidFill>
                  <a:srgbClr val="0033CC"/>
                </a:solidFill>
                <a:latin typeface="楷体" panose="02010609060101010101" pitchFamily="49" charset="-122"/>
                <a:ea typeface="楷体" panose="02010609060101010101" pitchFamily="49" charset="-122"/>
              </a:rPr>
              <a:t>(</a:t>
            </a:r>
            <a:r>
              <a:rPr kumimoji="1" lang="zh-CN" altLang="en-US" sz="3600" b="1" dirty="0">
                <a:solidFill>
                  <a:srgbClr val="0033CC"/>
                </a:solidFill>
                <a:latin typeface="楷体" panose="02010609060101010101" pitchFamily="49" charset="-122"/>
                <a:ea typeface="楷体" panose="02010609060101010101" pitchFamily="49" charset="-122"/>
              </a:rPr>
              <a:t>之</a:t>
            </a:r>
            <a:r>
              <a:rPr kumimoji="1" lang="en-US" altLang="zh-CN" sz="3600" b="1" dirty="0">
                <a:solidFill>
                  <a:srgbClr val="0033CC"/>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烦</a:t>
            </a:r>
            <a:r>
              <a:rPr kumimoji="1" lang="zh-CN" altLang="en-US" sz="3600" b="1" dirty="0">
                <a:solidFill>
                  <a:srgbClr val="FF0000"/>
                </a:solidFill>
                <a:latin typeface="楷体" panose="02010609060101010101" pitchFamily="49" charset="-122"/>
                <a:ea typeface="楷体" panose="02010609060101010101" pitchFamily="49" charset="-122"/>
              </a:rPr>
              <a:t>执事</a:t>
            </a:r>
            <a:r>
              <a:rPr kumimoji="1" lang="zh-CN" altLang="en-US" sz="3600" b="1" dirty="0">
                <a:latin typeface="楷体" panose="02010609060101010101" pitchFamily="49" charset="-122"/>
                <a:ea typeface="楷体" panose="02010609060101010101" pitchFamily="49" charset="-122"/>
              </a:rPr>
              <a:t>。 </a:t>
            </a:r>
          </a:p>
        </p:txBody>
      </p:sp>
      <p:sp>
        <p:nvSpPr>
          <p:cNvPr id="73731" name="Rectangle 3"/>
          <p:cNvSpPr>
            <a:spLocks noChangeArrowheads="1"/>
          </p:cNvSpPr>
          <p:nvPr/>
        </p:nvSpPr>
        <p:spPr bwMode="auto">
          <a:xfrm>
            <a:off x="163417" y="4344483"/>
            <a:ext cx="11865166" cy="2086725"/>
          </a:xfrm>
          <a:prstGeom prst="rect">
            <a:avLst/>
          </a:prstGeom>
          <a:noFill/>
          <a:ln w="38100">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lang="zh-CN" altLang="en-US" sz="3600" b="1" dirty="0">
                <a:latin typeface="楷体" panose="02010609060101010101" pitchFamily="49" charset="-122"/>
                <a:ea typeface="楷体" panose="02010609060101010101" pitchFamily="49" charset="-122"/>
              </a:rPr>
              <a:t>    </a:t>
            </a:r>
            <a:r>
              <a:rPr kumimoji="1" lang="zh-CN" altLang="en-US" sz="3600" b="1" dirty="0">
                <a:solidFill>
                  <a:srgbClr val="000099"/>
                </a:solidFill>
                <a:latin typeface="楷体" panose="02010609060101010101" pitchFamily="49" charset="-122"/>
                <a:ea typeface="楷体" panose="02010609060101010101" pitchFamily="49" charset="-122"/>
              </a:rPr>
              <a:t>当晚，烛之武用绳子从城上吊下去，见到了秦伯，烛之武说：“秦、晋两国围攻郑国，郑国</a:t>
            </a:r>
            <a:r>
              <a:rPr kumimoji="1" lang="zh-CN" altLang="en-US" sz="3600" b="1" dirty="0">
                <a:solidFill>
                  <a:srgbClr val="FF0000"/>
                </a:solidFill>
                <a:latin typeface="楷体" panose="02010609060101010101" pitchFamily="49" charset="-122"/>
                <a:ea typeface="楷体" panose="02010609060101010101" pitchFamily="49" charset="-122"/>
              </a:rPr>
              <a:t>已经</a:t>
            </a:r>
            <a:r>
              <a:rPr kumimoji="1" lang="zh-CN" altLang="en-US" sz="3600" b="1" dirty="0">
                <a:solidFill>
                  <a:srgbClr val="000099"/>
                </a:solidFill>
                <a:latin typeface="楷体" panose="02010609060101010101" pitchFamily="49" charset="-122"/>
                <a:ea typeface="楷体" panose="02010609060101010101" pitchFamily="49" charset="-122"/>
              </a:rPr>
              <a:t>知道要灭亡了。如果灭掉郑国对您有什么好处，那就冒昧地拿</a:t>
            </a:r>
            <a:r>
              <a:rPr kumimoji="1" lang="en-US" altLang="zh-CN" sz="3600" b="1" dirty="0">
                <a:solidFill>
                  <a:srgbClr val="000099"/>
                </a:solidFill>
                <a:latin typeface="楷体" panose="02010609060101010101" pitchFamily="49" charset="-122"/>
                <a:ea typeface="楷体" panose="02010609060101010101" pitchFamily="49" charset="-122"/>
              </a:rPr>
              <a:t>(</a:t>
            </a:r>
            <a:r>
              <a:rPr kumimoji="1" lang="zh-CN" altLang="en-US" sz="3600" b="1" dirty="0">
                <a:solidFill>
                  <a:srgbClr val="000099"/>
                </a:solidFill>
                <a:latin typeface="楷体" panose="02010609060101010101" pitchFamily="49" charset="-122"/>
                <a:ea typeface="楷体" panose="02010609060101010101" pitchFamily="49" charset="-122"/>
              </a:rPr>
              <a:t>亡郑这件事</a:t>
            </a:r>
            <a:r>
              <a:rPr kumimoji="1" lang="en-US" altLang="zh-CN" sz="3600" b="1" dirty="0">
                <a:solidFill>
                  <a:srgbClr val="000099"/>
                </a:solidFill>
                <a:latin typeface="楷体" panose="02010609060101010101" pitchFamily="49" charset="-122"/>
                <a:ea typeface="楷体" panose="02010609060101010101" pitchFamily="49" charset="-122"/>
              </a:rPr>
              <a:t>)</a:t>
            </a:r>
            <a:r>
              <a:rPr kumimoji="1" lang="zh-CN" altLang="en-US" sz="3600" b="1" dirty="0">
                <a:solidFill>
                  <a:srgbClr val="000099"/>
                </a:solidFill>
                <a:latin typeface="楷体" panose="02010609060101010101" pitchFamily="49" charset="-122"/>
                <a:ea typeface="楷体" panose="02010609060101010101" pitchFamily="49" charset="-122"/>
              </a:rPr>
              <a:t>烦劳您。 </a:t>
            </a:r>
          </a:p>
        </p:txBody>
      </p:sp>
      <p:sp>
        <p:nvSpPr>
          <p:cNvPr id="73732" name="Line 4"/>
          <p:cNvSpPr>
            <a:spLocks noChangeShapeType="1"/>
          </p:cNvSpPr>
          <p:nvPr/>
        </p:nvSpPr>
        <p:spPr bwMode="auto">
          <a:xfrm flipH="1" flipV="1">
            <a:off x="3038829" y="1334488"/>
            <a:ext cx="747329" cy="474025"/>
          </a:xfrm>
          <a:prstGeom prst="line">
            <a:avLst/>
          </a:prstGeom>
          <a:noFill/>
          <a:ln w="9525">
            <a:solidFill>
              <a:srgbClr val="FF0066"/>
            </a:solidFill>
            <a:round/>
            <a:tailEnd type="triangle" w="med" len="med"/>
          </a:ln>
          <a:effectLst/>
        </p:spPr>
        <p:txBody>
          <a:bodyPr wrap="none"/>
          <a:lstStyle/>
          <a:p>
            <a:endParaRPr lang="zh-CN" altLang="en-US" dirty="0"/>
          </a:p>
        </p:txBody>
      </p:sp>
      <p:sp>
        <p:nvSpPr>
          <p:cNvPr id="73733" name="Text Box 5"/>
          <p:cNvSpPr txBox="1">
            <a:spLocks noChangeArrowheads="1"/>
          </p:cNvSpPr>
          <p:nvPr/>
        </p:nvSpPr>
        <p:spPr bwMode="auto">
          <a:xfrm>
            <a:off x="61933" y="194444"/>
            <a:ext cx="3241169" cy="1077218"/>
          </a:xfrm>
          <a:prstGeom prst="rect">
            <a:avLst/>
          </a:prstGeom>
          <a:noFill/>
          <a:ln w="19050">
            <a:solidFill>
              <a:srgbClr val="FF00FF"/>
            </a:solidFill>
            <a:miter lim="800000"/>
          </a:ln>
          <a:effectLst/>
        </p:spPr>
        <p:txBody>
          <a:bodyPr wrap="square">
            <a:spAutoFit/>
          </a:bodyPr>
          <a:lstStyle/>
          <a:p>
            <a:r>
              <a:rPr lang="zh-CN" altLang="en-US" sz="3200" b="1" dirty="0">
                <a:solidFill>
                  <a:srgbClr val="FF0000"/>
                </a:solidFill>
                <a:latin typeface="楷体" panose="02010609060101010101" pitchFamily="49" charset="-122"/>
                <a:ea typeface="楷体" panose="02010609060101010101" pitchFamily="49" charset="-122"/>
              </a:rPr>
              <a:t>夜</a:t>
            </a:r>
            <a:r>
              <a:rPr lang="zh-CN" altLang="en-US" sz="3200" b="1" dirty="0">
                <a:solidFill>
                  <a:srgbClr val="0000CC"/>
                </a:solidFill>
                <a:latin typeface="楷体" panose="02010609060101010101" pitchFamily="49" charset="-122"/>
                <a:ea typeface="楷体" panose="02010609060101010101" pitchFamily="49" charset="-122"/>
              </a:rPr>
              <a:t>：名词</a:t>
            </a:r>
            <a:r>
              <a:rPr lang="zh-CN" altLang="en-US" sz="3200" b="1" dirty="0">
                <a:solidFill>
                  <a:srgbClr val="FF0000"/>
                </a:solidFill>
                <a:latin typeface="楷体" panose="02010609060101010101" pitchFamily="49" charset="-122"/>
                <a:ea typeface="楷体" panose="02010609060101010101" pitchFamily="49" charset="-122"/>
              </a:rPr>
              <a:t>作状语</a:t>
            </a:r>
            <a:r>
              <a:rPr lang="zh-CN" altLang="en-US" sz="3200" b="1" dirty="0">
                <a:solidFill>
                  <a:srgbClr val="0000CC"/>
                </a:solidFill>
                <a:latin typeface="楷体" panose="02010609060101010101" pitchFamily="49" charset="-122"/>
                <a:ea typeface="楷体" panose="02010609060101010101" pitchFamily="49" charset="-122"/>
              </a:rPr>
              <a:t>。在夜里；当夜。</a:t>
            </a:r>
          </a:p>
        </p:txBody>
      </p:sp>
      <p:sp>
        <p:nvSpPr>
          <p:cNvPr id="73734" name="Text Box 6"/>
          <p:cNvSpPr txBox="1">
            <a:spLocks noChangeArrowheads="1"/>
          </p:cNvSpPr>
          <p:nvPr/>
        </p:nvSpPr>
        <p:spPr bwMode="auto">
          <a:xfrm>
            <a:off x="8867593" y="1071007"/>
            <a:ext cx="2832481" cy="1077218"/>
          </a:xfrm>
          <a:prstGeom prst="rect">
            <a:avLst/>
          </a:prstGeom>
          <a:noFill/>
          <a:ln w="19050">
            <a:solidFill>
              <a:srgbClr val="FF00FF"/>
            </a:solidFill>
            <a:miter lim="800000"/>
          </a:ln>
          <a:effec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亡：</a:t>
            </a:r>
            <a:r>
              <a:rPr lang="zh-CN" altLang="en-US" sz="3200" b="1" dirty="0">
                <a:solidFill>
                  <a:srgbClr val="0000CC"/>
                </a:solidFill>
                <a:latin typeface="楷体" panose="02010609060101010101" pitchFamily="49" charset="-122"/>
                <a:ea typeface="楷体" panose="02010609060101010101" pitchFamily="49" charset="-122"/>
              </a:rPr>
              <a:t>使</a:t>
            </a:r>
            <a:r>
              <a:rPr lang="en-US" altLang="zh-CN" sz="3200" b="1" dirty="0">
                <a:solidFill>
                  <a:srgbClr val="0000CC"/>
                </a:solidFill>
                <a:latin typeface="楷体" panose="02010609060101010101" pitchFamily="49" charset="-122"/>
                <a:ea typeface="楷体" panose="02010609060101010101" pitchFamily="49" charset="-122"/>
              </a:rPr>
              <a:t>…</a:t>
            </a:r>
            <a:r>
              <a:rPr lang="zh-CN" altLang="en-US" sz="3200" b="1" dirty="0">
                <a:solidFill>
                  <a:srgbClr val="0000CC"/>
                </a:solidFill>
                <a:latin typeface="楷体" panose="02010609060101010101" pitchFamily="49" charset="-122"/>
                <a:ea typeface="楷体" panose="02010609060101010101" pitchFamily="49" charset="-122"/>
              </a:rPr>
              <a:t>灭亡。 </a:t>
            </a:r>
            <a:r>
              <a:rPr lang="zh-CN" altLang="en-US" sz="3200" b="1" dirty="0">
                <a:solidFill>
                  <a:srgbClr val="FF0000"/>
                </a:solidFill>
                <a:latin typeface="楷体" panose="02010609060101010101" pitchFamily="49" charset="-122"/>
                <a:ea typeface="楷体" panose="02010609060101010101" pitchFamily="49" charset="-122"/>
              </a:rPr>
              <a:t>使动用法。</a:t>
            </a:r>
          </a:p>
        </p:txBody>
      </p:sp>
      <p:sp>
        <p:nvSpPr>
          <p:cNvPr id="73735" name="Line 7"/>
          <p:cNvSpPr>
            <a:spLocks noChangeShapeType="1"/>
          </p:cNvSpPr>
          <p:nvPr/>
        </p:nvSpPr>
        <p:spPr bwMode="auto">
          <a:xfrm flipV="1">
            <a:off x="6035112" y="2036159"/>
            <a:ext cx="2832481" cy="897540"/>
          </a:xfrm>
          <a:prstGeom prst="line">
            <a:avLst/>
          </a:prstGeom>
          <a:noFill/>
          <a:ln w="9525">
            <a:solidFill>
              <a:srgbClr val="FF0066"/>
            </a:solidFill>
            <a:round/>
            <a:tailEnd type="triangle" w="med" len="med"/>
          </a:ln>
          <a:effectLst/>
        </p:spPr>
        <p:txBody>
          <a:bodyPr wrap="none"/>
          <a:lstStyle/>
          <a:p>
            <a:endParaRPr lang="zh-CN" altLang="en-US"/>
          </a:p>
        </p:txBody>
      </p:sp>
      <p:sp>
        <p:nvSpPr>
          <p:cNvPr id="73736" name="Line 8"/>
          <p:cNvSpPr>
            <a:spLocks noChangeShapeType="1"/>
          </p:cNvSpPr>
          <p:nvPr/>
        </p:nvSpPr>
        <p:spPr bwMode="auto">
          <a:xfrm flipH="1" flipV="1">
            <a:off x="4880471" y="1271466"/>
            <a:ext cx="3825" cy="409986"/>
          </a:xfrm>
          <a:prstGeom prst="line">
            <a:avLst/>
          </a:prstGeom>
          <a:noFill/>
          <a:ln w="9525">
            <a:solidFill>
              <a:srgbClr val="FF0066"/>
            </a:solidFill>
            <a:round/>
            <a:tailEnd type="triangle" w="med" len="med"/>
          </a:ln>
          <a:effectLst/>
        </p:spPr>
        <p:txBody>
          <a:bodyPr wrap="none"/>
          <a:lstStyle/>
          <a:p>
            <a:endParaRPr lang="zh-CN" altLang="en-US" dirty="0"/>
          </a:p>
        </p:txBody>
      </p:sp>
      <p:sp>
        <p:nvSpPr>
          <p:cNvPr id="73737" name="Text Box 9"/>
          <p:cNvSpPr txBox="1">
            <a:spLocks noChangeArrowheads="1"/>
          </p:cNvSpPr>
          <p:nvPr/>
        </p:nvSpPr>
        <p:spPr bwMode="auto">
          <a:xfrm>
            <a:off x="3752831" y="194444"/>
            <a:ext cx="3848895" cy="1077218"/>
          </a:xfrm>
          <a:prstGeom prst="rect">
            <a:avLst/>
          </a:prstGeom>
          <a:noFill/>
          <a:ln w="19050">
            <a:solidFill>
              <a:srgbClr val="FF00FF"/>
            </a:solidFill>
            <a:miter lim="800000"/>
          </a:ln>
          <a:effec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缒</a:t>
            </a:r>
            <a:r>
              <a:rPr lang="zh-CN" altLang="en-US" sz="3200" b="1" dirty="0">
                <a:solidFill>
                  <a:srgbClr val="0000CC"/>
                </a:solidFill>
                <a:latin typeface="楷体" panose="02010609060101010101" pitchFamily="49" charset="-122"/>
                <a:ea typeface="楷体" panose="02010609060101010101" pitchFamily="49" charset="-122"/>
              </a:rPr>
              <a:t>：用绳子拴着从城墙上往下吊。</a:t>
            </a:r>
          </a:p>
        </p:txBody>
      </p:sp>
      <p:sp>
        <p:nvSpPr>
          <p:cNvPr id="73740" name="Line 12"/>
          <p:cNvSpPr>
            <a:spLocks noChangeShapeType="1"/>
          </p:cNvSpPr>
          <p:nvPr/>
        </p:nvSpPr>
        <p:spPr bwMode="auto">
          <a:xfrm flipV="1">
            <a:off x="7418753" y="3168155"/>
            <a:ext cx="1092720" cy="295585"/>
          </a:xfrm>
          <a:prstGeom prst="line">
            <a:avLst/>
          </a:prstGeom>
          <a:noFill/>
          <a:ln w="9525">
            <a:solidFill>
              <a:srgbClr val="FF0066"/>
            </a:solidFill>
            <a:round/>
            <a:tailEnd type="triangle" w="med" len="med"/>
          </a:ln>
          <a:effectLst/>
        </p:spPr>
        <p:txBody>
          <a:bodyPr wrap="none"/>
          <a:lstStyle/>
          <a:p>
            <a:endParaRPr lang="zh-CN" altLang="en-US"/>
          </a:p>
        </p:txBody>
      </p:sp>
      <p:sp>
        <p:nvSpPr>
          <p:cNvPr id="73741" name="Text Box 13"/>
          <p:cNvSpPr txBox="1">
            <a:spLocks noChangeArrowheads="1"/>
          </p:cNvSpPr>
          <p:nvPr/>
        </p:nvSpPr>
        <p:spPr bwMode="auto">
          <a:xfrm>
            <a:off x="8529121" y="2520292"/>
            <a:ext cx="3512316" cy="1077218"/>
          </a:xfrm>
          <a:prstGeom prst="rect">
            <a:avLst/>
          </a:prstGeom>
          <a:noFill/>
          <a:ln w="19050">
            <a:solidFill>
              <a:srgbClr val="FF00FF"/>
            </a:solidFill>
            <a:miter lim="800000"/>
          </a:ln>
          <a:effec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执事</a:t>
            </a:r>
            <a:r>
              <a:rPr lang="zh-CN" altLang="en-US" sz="3200" b="1" dirty="0">
                <a:solidFill>
                  <a:srgbClr val="0000CC"/>
                </a:solidFill>
                <a:latin typeface="楷体" panose="02010609060101010101" pitchFamily="49" charset="-122"/>
                <a:ea typeface="楷体" panose="02010609060101010101" pitchFamily="49" charset="-122"/>
              </a:rPr>
              <a:t>：执行事务的人，对对方的敬称</a:t>
            </a:r>
          </a:p>
        </p:txBody>
      </p:sp>
      <p:sp>
        <p:nvSpPr>
          <p:cNvPr id="73743" name="Rectangle 15"/>
          <p:cNvSpPr>
            <a:spLocks noChangeArrowheads="1"/>
          </p:cNvSpPr>
          <p:nvPr/>
        </p:nvSpPr>
        <p:spPr bwMode="auto">
          <a:xfrm>
            <a:off x="21951" y="1622243"/>
            <a:ext cx="2386013" cy="584775"/>
          </a:xfrm>
          <a:prstGeom prst="rect">
            <a:avLst/>
          </a:prstGeom>
          <a:noFill/>
          <a:ln w="19050">
            <a:solidFill>
              <a:srgbClr val="FF00FF"/>
            </a:solidFill>
            <a:miter lim="800000"/>
          </a:ln>
          <a:effectLst/>
        </p:spPr>
        <p:txBody>
          <a:bodyPr>
            <a:spAutoFit/>
          </a:bodyPr>
          <a:lstStyle/>
          <a:p>
            <a:r>
              <a:rPr kumimoji="1" lang="en-US" altLang="zh-CN" sz="3200" b="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kumimoji="1" lang="zh-CN" altLang="en-US" sz="3200" b="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烛之武</a:t>
            </a:r>
            <a:r>
              <a:rPr kumimoji="1" lang="en-US" altLang="zh-CN" sz="3200" b="1" dirty="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kumimoji="1" lang="zh-CN" altLang="en-US" sz="3200" b="1" dirty="0">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曰</a:t>
            </a:r>
          </a:p>
        </p:txBody>
      </p:sp>
      <p:sp>
        <p:nvSpPr>
          <p:cNvPr id="73744" name="Line 16"/>
          <p:cNvSpPr>
            <a:spLocks noChangeShapeType="1"/>
          </p:cNvSpPr>
          <p:nvPr/>
        </p:nvSpPr>
        <p:spPr bwMode="auto">
          <a:xfrm flipH="1" flipV="1">
            <a:off x="2390316" y="1839623"/>
            <a:ext cx="632142" cy="430221"/>
          </a:xfrm>
          <a:prstGeom prst="line">
            <a:avLst/>
          </a:prstGeom>
          <a:noFill/>
          <a:ln w="9525">
            <a:solidFill>
              <a:srgbClr val="FF0066"/>
            </a:solidFill>
            <a:round/>
            <a:tailEnd type="triangle" w="med" len="med"/>
          </a:ln>
          <a:effectLst/>
        </p:spPr>
        <p:txBody>
          <a:bodyPr wrap="none"/>
          <a:lstStyle/>
          <a:p>
            <a:endParaRPr lang="zh-CN" altLang="en-US"/>
          </a:p>
        </p:txBody>
      </p:sp>
      <p:sp>
        <p:nvSpPr>
          <p:cNvPr id="73745" name="Text Box 17"/>
          <p:cNvSpPr txBox="1">
            <a:spLocks noChangeArrowheads="1"/>
          </p:cNvSpPr>
          <p:nvPr/>
        </p:nvSpPr>
        <p:spPr bwMode="auto">
          <a:xfrm>
            <a:off x="8100383" y="244651"/>
            <a:ext cx="1980052" cy="584775"/>
          </a:xfrm>
          <a:prstGeom prst="rect">
            <a:avLst/>
          </a:prstGeom>
          <a:noFill/>
          <a:ln w="19050">
            <a:solidFill>
              <a:srgbClr val="FF00FF"/>
            </a:solidFill>
            <a:miter lim="800000"/>
          </a:ln>
          <a:effectLst/>
        </p:spPr>
        <p:txBody>
          <a:bodyPr wrap="square">
            <a:spAutoFit/>
          </a:bodyPr>
          <a:lstStyle/>
          <a:p>
            <a:r>
              <a:rPr lang="zh-CN" altLang="en-US" sz="3200" b="1" dirty="0">
                <a:solidFill>
                  <a:srgbClr val="FF3300"/>
                </a:solidFill>
                <a:effectLst>
                  <a:outerShdw blurRad="38100" dist="38100" dir="2700000" algn="tl">
                    <a:srgbClr val="C0C0C0"/>
                  </a:outerShdw>
                </a:effectLst>
                <a:latin typeface="楷体" panose="02010609060101010101" pitchFamily="49" charset="-122"/>
                <a:ea typeface="楷体" panose="02010609060101010101" pitchFamily="49" charset="-122"/>
              </a:rPr>
              <a:t>既：已经</a:t>
            </a:r>
          </a:p>
        </p:txBody>
      </p:sp>
      <p:sp>
        <p:nvSpPr>
          <p:cNvPr id="73746" name="Line 18"/>
          <p:cNvSpPr>
            <a:spLocks noChangeShapeType="1"/>
          </p:cNvSpPr>
          <p:nvPr/>
        </p:nvSpPr>
        <p:spPr bwMode="auto">
          <a:xfrm flipV="1">
            <a:off x="7769455" y="873148"/>
            <a:ext cx="906959" cy="1333869"/>
          </a:xfrm>
          <a:prstGeom prst="line">
            <a:avLst/>
          </a:prstGeom>
          <a:noFill/>
          <a:ln w="9525">
            <a:solidFill>
              <a:srgbClr val="FF0066"/>
            </a:solidFill>
            <a:round/>
            <a:tailEnd type="triangle" w="med" len="med"/>
          </a:ln>
          <a:effectLst/>
        </p:spPr>
        <p:txBody>
          <a:bodyPr wrap="none"/>
          <a:lstStyle/>
          <a:p>
            <a:endParaRPr lang="zh-CN" altLang="en-US" dirty="0"/>
          </a:p>
        </p:txBody>
      </p:sp>
      <p:sp>
        <p:nvSpPr>
          <p:cNvPr id="16" name="日期占位符 15"/>
          <p:cNvSpPr>
            <a:spLocks noGrp="1"/>
          </p:cNvSpPr>
          <p:nvPr>
            <p:ph type="dt" sz="half" idx="10"/>
          </p:nvPr>
        </p:nvSpPr>
        <p:spPr/>
        <p:txBody>
          <a:bodyPr/>
          <a:lstStyle/>
          <a:p>
            <a:fld id="{DEAC1B82-6027-4954-B669-5867D41A1735}" type="datetime1">
              <a:rPr lang="zh-CN" altLang="en-US" smtClean="0"/>
              <a:t>2021/3/13</a:t>
            </a:fld>
            <a:endParaRPr lang="zh-CN" altLang="en-US"/>
          </a:p>
        </p:txBody>
      </p:sp>
      <p:sp>
        <p:nvSpPr>
          <p:cNvPr id="17" name="灯片编号占位符 16"/>
          <p:cNvSpPr>
            <a:spLocks noGrp="1"/>
          </p:cNvSpPr>
          <p:nvPr>
            <p:ph type="sldNum" sz="quarter" idx="12"/>
          </p:nvPr>
        </p:nvSpPr>
        <p:spPr/>
        <p:txBody>
          <a:bodyPr/>
          <a:lstStyle/>
          <a:p>
            <a:fld id="{FB8399C9-9379-46E7-B893-007FE294695B}" type="slidenum">
              <a:rPr lang="zh-CN" altLang="en-US" smtClean="0"/>
              <a:t>32</a:t>
            </a:fld>
            <a:endParaRPr lang="zh-CN" altLang="en-US"/>
          </a:p>
        </p:txBody>
      </p:sp>
      <p:sp>
        <p:nvSpPr>
          <p:cNvPr id="18" name="页脚占位符 17"/>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2"/>
                                        </p:tgtEl>
                                        <p:attrNameLst>
                                          <p:attrName>style.visibility</p:attrName>
                                        </p:attrNameLst>
                                      </p:cBhvr>
                                      <p:to>
                                        <p:strVal val="visible"/>
                                      </p:to>
                                    </p:set>
                                    <p:anim calcmode="lin" valueType="num">
                                      <p:cBhvr additive="base">
                                        <p:cTn id="7" dur="500" fill="hold"/>
                                        <p:tgtEl>
                                          <p:spTgt spid="73732"/>
                                        </p:tgtEl>
                                        <p:attrNameLst>
                                          <p:attrName>ppt_x</p:attrName>
                                        </p:attrNameLst>
                                      </p:cBhvr>
                                      <p:tavLst>
                                        <p:tav tm="0">
                                          <p:val>
                                            <p:strVal val="#ppt_x"/>
                                          </p:val>
                                        </p:tav>
                                        <p:tav tm="100000">
                                          <p:val>
                                            <p:strVal val="#ppt_x"/>
                                          </p:val>
                                        </p:tav>
                                      </p:tavLst>
                                    </p:anim>
                                    <p:anim calcmode="lin" valueType="num">
                                      <p:cBhvr additive="base">
                                        <p:cTn id="8" dur="500" fill="hold"/>
                                        <p:tgtEl>
                                          <p:spTgt spid="737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73733"/>
                                        </p:tgtEl>
                                        <p:attrNameLst>
                                          <p:attrName>style.visibility</p:attrName>
                                        </p:attrNameLst>
                                      </p:cBhvr>
                                      <p:to>
                                        <p:strVal val="visible"/>
                                      </p:to>
                                    </p:set>
                                    <p:animEffect transition="in" filter="plus(in)">
                                      <p:cBhvr>
                                        <p:cTn id="13" dur="500"/>
                                        <p:tgtEl>
                                          <p:spTgt spid="7373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3736"/>
                                        </p:tgtEl>
                                        <p:attrNameLst>
                                          <p:attrName>style.visibility</p:attrName>
                                        </p:attrNameLst>
                                      </p:cBhvr>
                                      <p:to>
                                        <p:strVal val="visible"/>
                                      </p:to>
                                    </p:set>
                                    <p:anim calcmode="lin" valueType="num">
                                      <p:cBhvr additive="base">
                                        <p:cTn id="18" dur="500" fill="hold"/>
                                        <p:tgtEl>
                                          <p:spTgt spid="73736"/>
                                        </p:tgtEl>
                                        <p:attrNameLst>
                                          <p:attrName>ppt_x</p:attrName>
                                        </p:attrNameLst>
                                      </p:cBhvr>
                                      <p:tavLst>
                                        <p:tav tm="0">
                                          <p:val>
                                            <p:strVal val="#ppt_x"/>
                                          </p:val>
                                        </p:tav>
                                        <p:tav tm="100000">
                                          <p:val>
                                            <p:strVal val="#ppt_x"/>
                                          </p:val>
                                        </p:tav>
                                      </p:tavLst>
                                    </p:anim>
                                    <p:anim calcmode="lin" valueType="num">
                                      <p:cBhvr additive="base">
                                        <p:cTn id="19" dur="500" fill="hold"/>
                                        <p:tgtEl>
                                          <p:spTgt spid="7373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grpId="0" nodeType="clickEffect">
                                  <p:stCondLst>
                                    <p:cond delay="0"/>
                                  </p:stCondLst>
                                  <p:childTnLst>
                                    <p:set>
                                      <p:cBhvr>
                                        <p:cTn id="23" dur="1" fill="hold">
                                          <p:stCondLst>
                                            <p:cond delay="0"/>
                                          </p:stCondLst>
                                        </p:cTn>
                                        <p:tgtEl>
                                          <p:spTgt spid="73737"/>
                                        </p:tgtEl>
                                        <p:attrNameLst>
                                          <p:attrName>style.visibility</p:attrName>
                                        </p:attrNameLst>
                                      </p:cBhvr>
                                      <p:to>
                                        <p:strVal val="visible"/>
                                      </p:to>
                                    </p:set>
                                    <p:animEffect transition="in" filter="plus(in)">
                                      <p:cBhvr>
                                        <p:cTn id="24" dur="500"/>
                                        <p:tgtEl>
                                          <p:spTgt spid="7373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3744"/>
                                        </p:tgtEl>
                                        <p:attrNameLst>
                                          <p:attrName>style.visibility</p:attrName>
                                        </p:attrNameLst>
                                      </p:cBhvr>
                                      <p:to>
                                        <p:strVal val="visible"/>
                                      </p:to>
                                    </p:set>
                                    <p:anim calcmode="lin" valueType="num">
                                      <p:cBhvr additive="base">
                                        <p:cTn id="29" dur="500" fill="hold"/>
                                        <p:tgtEl>
                                          <p:spTgt spid="73744"/>
                                        </p:tgtEl>
                                        <p:attrNameLst>
                                          <p:attrName>ppt_x</p:attrName>
                                        </p:attrNameLst>
                                      </p:cBhvr>
                                      <p:tavLst>
                                        <p:tav tm="0">
                                          <p:val>
                                            <p:strVal val="#ppt_x"/>
                                          </p:val>
                                        </p:tav>
                                        <p:tav tm="100000">
                                          <p:val>
                                            <p:strVal val="#ppt_x"/>
                                          </p:val>
                                        </p:tav>
                                      </p:tavLst>
                                    </p:anim>
                                    <p:anim calcmode="lin" valueType="num">
                                      <p:cBhvr additive="base">
                                        <p:cTn id="30" dur="500" fill="hold"/>
                                        <p:tgtEl>
                                          <p:spTgt spid="7374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3743"/>
                                        </p:tgtEl>
                                        <p:attrNameLst>
                                          <p:attrName>style.visibility</p:attrName>
                                        </p:attrNameLst>
                                      </p:cBhvr>
                                      <p:to>
                                        <p:strVal val="visible"/>
                                      </p:to>
                                    </p:set>
                                    <p:anim calcmode="lin" valueType="num">
                                      <p:cBhvr additive="base">
                                        <p:cTn id="35" dur="500" fill="hold"/>
                                        <p:tgtEl>
                                          <p:spTgt spid="73743"/>
                                        </p:tgtEl>
                                        <p:attrNameLst>
                                          <p:attrName>ppt_x</p:attrName>
                                        </p:attrNameLst>
                                      </p:cBhvr>
                                      <p:tavLst>
                                        <p:tav tm="0">
                                          <p:val>
                                            <p:strVal val="#ppt_x"/>
                                          </p:val>
                                        </p:tav>
                                        <p:tav tm="100000">
                                          <p:val>
                                            <p:strVal val="#ppt_x"/>
                                          </p:val>
                                        </p:tav>
                                      </p:tavLst>
                                    </p:anim>
                                    <p:anim calcmode="lin" valueType="num">
                                      <p:cBhvr additive="base">
                                        <p:cTn id="36" dur="500" fill="hold"/>
                                        <p:tgtEl>
                                          <p:spTgt spid="7374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3746"/>
                                        </p:tgtEl>
                                        <p:attrNameLst>
                                          <p:attrName>style.visibility</p:attrName>
                                        </p:attrNameLst>
                                      </p:cBhvr>
                                      <p:to>
                                        <p:strVal val="visible"/>
                                      </p:to>
                                    </p:set>
                                    <p:anim calcmode="lin" valueType="num">
                                      <p:cBhvr additive="base">
                                        <p:cTn id="41" dur="500" fill="hold"/>
                                        <p:tgtEl>
                                          <p:spTgt spid="73746"/>
                                        </p:tgtEl>
                                        <p:attrNameLst>
                                          <p:attrName>ppt_x</p:attrName>
                                        </p:attrNameLst>
                                      </p:cBhvr>
                                      <p:tavLst>
                                        <p:tav tm="0">
                                          <p:val>
                                            <p:strVal val="#ppt_x"/>
                                          </p:val>
                                        </p:tav>
                                        <p:tav tm="100000">
                                          <p:val>
                                            <p:strVal val="#ppt_x"/>
                                          </p:val>
                                        </p:tav>
                                      </p:tavLst>
                                    </p:anim>
                                    <p:anim calcmode="lin" valueType="num">
                                      <p:cBhvr additive="base">
                                        <p:cTn id="42" dur="500" fill="hold"/>
                                        <p:tgtEl>
                                          <p:spTgt spid="7374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3745"/>
                                        </p:tgtEl>
                                        <p:attrNameLst>
                                          <p:attrName>style.visibility</p:attrName>
                                        </p:attrNameLst>
                                      </p:cBhvr>
                                      <p:to>
                                        <p:strVal val="visible"/>
                                      </p:to>
                                    </p:set>
                                    <p:anim calcmode="lin" valueType="num">
                                      <p:cBhvr additive="base">
                                        <p:cTn id="47" dur="500" fill="hold"/>
                                        <p:tgtEl>
                                          <p:spTgt spid="73745"/>
                                        </p:tgtEl>
                                        <p:attrNameLst>
                                          <p:attrName>ppt_x</p:attrName>
                                        </p:attrNameLst>
                                      </p:cBhvr>
                                      <p:tavLst>
                                        <p:tav tm="0">
                                          <p:val>
                                            <p:strVal val="#ppt_x"/>
                                          </p:val>
                                        </p:tav>
                                        <p:tav tm="100000">
                                          <p:val>
                                            <p:strVal val="#ppt_x"/>
                                          </p:val>
                                        </p:tav>
                                      </p:tavLst>
                                    </p:anim>
                                    <p:anim calcmode="lin" valueType="num">
                                      <p:cBhvr additive="base">
                                        <p:cTn id="48" dur="500" fill="hold"/>
                                        <p:tgtEl>
                                          <p:spTgt spid="73745"/>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73735"/>
                                        </p:tgtEl>
                                        <p:attrNameLst>
                                          <p:attrName>style.visibility</p:attrName>
                                        </p:attrNameLst>
                                      </p:cBhvr>
                                      <p:to>
                                        <p:strVal val="visible"/>
                                      </p:to>
                                    </p:set>
                                    <p:anim calcmode="lin" valueType="num">
                                      <p:cBhvr additive="base">
                                        <p:cTn id="53" dur="500" fill="hold"/>
                                        <p:tgtEl>
                                          <p:spTgt spid="73735"/>
                                        </p:tgtEl>
                                        <p:attrNameLst>
                                          <p:attrName>ppt_x</p:attrName>
                                        </p:attrNameLst>
                                      </p:cBhvr>
                                      <p:tavLst>
                                        <p:tav tm="0">
                                          <p:val>
                                            <p:strVal val="#ppt_x"/>
                                          </p:val>
                                        </p:tav>
                                        <p:tav tm="100000">
                                          <p:val>
                                            <p:strVal val="#ppt_x"/>
                                          </p:val>
                                        </p:tav>
                                      </p:tavLst>
                                    </p:anim>
                                    <p:anim calcmode="lin" valueType="num">
                                      <p:cBhvr additive="base">
                                        <p:cTn id="54" dur="500" fill="hold"/>
                                        <p:tgtEl>
                                          <p:spTgt spid="7373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3" presetClass="entr" presetSubtype="16" fill="hold" grpId="0" nodeType="clickEffect">
                                  <p:stCondLst>
                                    <p:cond delay="0"/>
                                  </p:stCondLst>
                                  <p:childTnLst>
                                    <p:set>
                                      <p:cBhvr>
                                        <p:cTn id="58" dur="1" fill="hold">
                                          <p:stCondLst>
                                            <p:cond delay="0"/>
                                          </p:stCondLst>
                                        </p:cTn>
                                        <p:tgtEl>
                                          <p:spTgt spid="73734"/>
                                        </p:tgtEl>
                                        <p:attrNameLst>
                                          <p:attrName>style.visibility</p:attrName>
                                        </p:attrNameLst>
                                      </p:cBhvr>
                                      <p:to>
                                        <p:strVal val="visible"/>
                                      </p:to>
                                    </p:set>
                                    <p:animEffect transition="in" filter="plus(in)">
                                      <p:cBhvr>
                                        <p:cTn id="59" dur="500"/>
                                        <p:tgtEl>
                                          <p:spTgt spid="73734"/>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73740"/>
                                        </p:tgtEl>
                                        <p:attrNameLst>
                                          <p:attrName>style.visibility</p:attrName>
                                        </p:attrNameLst>
                                      </p:cBhvr>
                                      <p:to>
                                        <p:strVal val="visible"/>
                                      </p:to>
                                    </p:set>
                                    <p:anim calcmode="lin" valueType="num">
                                      <p:cBhvr additive="base">
                                        <p:cTn id="64" dur="500" fill="hold"/>
                                        <p:tgtEl>
                                          <p:spTgt spid="73740"/>
                                        </p:tgtEl>
                                        <p:attrNameLst>
                                          <p:attrName>ppt_x</p:attrName>
                                        </p:attrNameLst>
                                      </p:cBhvr>
                                      <p:tavLst>
                                        <p:tav tm="0">
                                          <p:val>
                                            <p:strVal val="#ppt_x"/>
                                          </p:val>
                                        </p:tav>
                                        <p:tav tm="100000">
                                          <p:val>
                                            <p:strVal val="#ppt_x"/>
                                          </p:val>
                                        </p:tav>
                                      </p:tavLst>
                                    </p:anim>
                                    <p:anim calcmode="lin" valueType="num">
                                      <p:cBhvr additive="base">
                                        <p:cTn id="65" dur="500" fill="hold"/>
                                        <p:tgtEl>
                                          <p:spTgt spid="73740"/>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3" presetClass="entr" presetSubtype="16" fill="hold" grpId="0" nodeType="clickEffect">
                                  <p:stCondLst>
                                    <p:cond delay="0"/>
                                  </p:stCondLst>
                                  <p:childTnLst>
                                    <p:set>
                                      <p:cBhvr>
                                        <p:cTn id="69" dur="1" fill="hold">
                                          <p:stCondLst>
                                            <p:cond delay="0"/>
                                          </p:stCondLst>
                                        </p:cTn>
                                        <p:tgtEl>
                                          <p:spTgt spid="73741"/>
                                        </p:tgtEl>
                                        <p:attrNameLst>
                                          <p:attrName>style.visibility</p:attrName>
                                        </p:attrNameLst>
                                      </p:cBhvr>
                                      <p:to>
                                        <p:strVal val="visible"/>
                                      </p:to>
                                    </p:set>
                                    <p:animEffect transition="in" filter="plus(in)">
                                      <p:cBhvr>
                                        <p:cTn id="70" dur="500"/>
                                        <p:tgtEl>
                                          <p:spTgt spid="73741"/>
                                        </p:tgtEl>
                                      </p:cBhvr>
                                    </p:animEffect>
                                  </p:childTnLst>
                                </p:cTn>
                              </p:par>
                            </p:childTnLst>
                          </p:cTn>
                        </p:par>
                      </p:childTnLst>
                    </p:cTn>
                  </p:par>
                  <p:par>
                    <p:cTn id="71" fill="hold">
                      <p:stCondLst>
                        <p:cond delay="indefinite"/>
                      </p:stCondLst>
                      <p:childTnLst>
                        <p:par>
                          <p:cTn id="72" fill="hold">
                            <p:stCondLst>
                              <p:cond delay="0"/>
                            </p:stCondLst>
                            <p:childTnLst>
                              <p:par>
                                <p:cTn id="73" presetID="13" presetClass="entr" presetSubtype="16" fill="hold" grpId="0" nodeType="clickEffect">
                                  <p:stCondLst>
                                    <p:cond delay="0"/>
                                  </p:stCondLst>
                                  <p:childTnLst>
                                    <p:set>
                                      <p:cBhvr>
                                        <p:cTn id="74" dur="1" fill="hold">
                                          <p:stCondLst>
                                            <p:cond delay="0"/>
                                          </p:stCondLst>
                                        </p:cTn>
                                        <p:tgtEl>
                                          <p:spTgt spid="73731"/>
                                        </p:tgtEl>
                                        <p:attrNameLst>
                                          <p:attrName>style.visibility</p:attrName>
                                        </p:attrNameLst>
                                      </p:cBhvr>
                                      <p:to>
                                        <p:strVal val="visible"/>
                                      </p:to>
                                    </p:set>
                                    <p:animEffect transition="in" filter="plus(in)">
                                      <p:cBhvr>
                                        <p:cTn id="75" dur="500"/>
                                        <p:tgtEl>
                                          <p:spTgt spid="73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73732" grpId="0" animBg="1"/>
      <p:bldP spid="73733" grpId="0" animBg="1"/>
      <p:bldP spid="73734" grpId="0" animBg="1"/>
      <p:bldP spid="73735" grpId="0" animBg="1"/>
      <p:bldP spid="73736" grpId="0" animBg="1"/>
      <p:bldP spid="73737" grpId="0" animBg="1"/>
      <p:bldP spid="73740" grpId="0" animBg="1"/>
      <p:bldP spid="73741" grpId="0" animBg="1"/>
      <p:bldP spid="73743" grpId="0" animBg="1"/>
      <p:bldP spid="73744" grpId="0" animBg="1"/>
      <p:bldP spid="73745" grpId="0" animBg="1"/>
      <p:bldP spid="737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57D659D-0A41-471F-859E-5B01A5BC93DB}"/>
              </a:ext>
            </a:extLst>
          </p:cNvPr>
          <p:cNvSpPr>
            <a:spLocks noChangeArrowheads="1"/>
          </p:cNvSpPr>
          <p:nvPr/>
        </p:nvSpPr>
        <p:spPr bwMode="auto">
          <a:xfrm>
            <a:off x="2936082" y="937772"/>
            <a:ext cx="5718175" cy="2862322"/>
          </a:xfrm>
          <a:prstGeom prst="rect">
            <a:avLst/>
          </a:prstGeom>
          <a:noFill/>
          <a:ln w="38100">
            <a:solidFill>
              <a:srgbClr val="FF00FF"/>
            </a:solidFill>
            <a:miter lim="800000"/>
          </a:ln>
          <a:effectLst/>
        </p:spPr>
        <p:txBody>
          <a:bodyPr>
            <a:spAutoFit/>
          </a:bodyPr>
          <a:lstStyle/>
          <a:p>
            <a:pPr>
              <a:spcBef>
                <a:spcPct val="20000"/>
              </a:spcBef>
              <a:buClr>
                <a:schemeClr val="hlink"/>
              </a:buClr>
              <a:buSzPct val="75000"/>
              <a:buFont typeface="Wingdings" panose="05000000000000000000" pitchFamily="2" charset="2"/>
              <a:buNone/>
            </a:pPr>
            <a:r>
              <a:rPr lang="zh-CN" altLang="en-US" sz="3600" b="1" dirty="0">
                <a:solidFill>
                  <a:srgbClr val="004644"/>
                </a:solidFill>
                <a:latin typeface="楷体" panose="02010609060101010101" pitchFamily="49" charset="-122"/>
                <a:ea typeface="楷体" panose="02010609060101010101" pitchFamily="49" charset="-122"/>
              </a:rPr>
              <a:t>　　</a:t>
            </a:r>
            <a:r>
              <a:rPr kumimoji="1" lang="zh-CN" altLang="en-US" sz="3600" b="1" dirty="0">
                <a:solidFill>
                  <a:srgbClr val="FF0000"/>
                </a:solidFill>
                <a:latin typeface="楷体" panose="02010609060101010101" pitchFamily="49" charset="-122"/>
                <a:ea typeface="楷体" panose="02010609060101010101" pitchFamily="49" charset="-122"/>
              </a:rPr>
              <a:t>越</a:t>
            </a:r>
            <a:r>
              <a:rPr kumimoji="1" lang="zh-CN" altLang="en-US" sz="3600" b="1" dirty="0">
                <a:latin typeface="楷体" panose="02010609060101010101" pitchFamily="49" charset="-122"/>
                <a:ea typeface="楷体" panose="02010609060101010101" pitchFamily="49" charset="-122"/>
              </a:rPr>
              <a:t>国</a:t>
            </a:r>
            <a:r>
              <a:rPr kumimoji="1" lang="zh-CN" altLang="en-US" sz="3600" b="1" dirty="0">
                <a:solidFill>
                  <a:srgbClr val="FF0000"/>
                </a:solidFill>
                <a:latin typeface="楷体" panose="02010609060101010101" pitchFamily="49" charset="-122"/>
                <a:ea typeface="楷体" panose="02010609060101010101" pitchFamily="49" charset="-122"/>
              </a:rPr>
              <a:t>以鄙</a:t>
            </a:r>
            <a:r>
              <a:rPr kumimoji="1" lang="zh-CN" altLang="en-US" sz="3600" b="1" dirty="0">
                <a:solidFill>
                  <a:srgbClr val="0000FF"/>
                </a:solidFill>
                <a:latin typeface="楷体" panose="02010609060101010101" pitchFamily="49" charset="-122"/>
                <a:ea typeface="楷体" panose="02010609060101010101" pitchFamily="49" charset="-122"/>
              </a:rPr>
              <a:t>远</a:t>
            </a:r>
            <a:r>
              <a:rPr kumimoji="1" lang="zh-CN" altLang="en-US" sz="3600" b="1" dirty="0">
                <a:latin typeface="楷体" panose="02010609060101010101" pitchFamily="49" charset="-122"/>
                <a:ea typeface="楷体" panose="02010609060101010101" pitchFamily="49" charset="-122"/>
              </a:rPr>
              <a:t>，君知</a:t>
            </a:r>
            <a:r>
              <a:rPr kumimoji="1" lang="zh-CN" altLang="en-US" sz="3600" b="1" dirty="0">
                <a:solidFill>
                  <a:srgbClr val="FF0000"/>
                </a:solidFill>
                <a:latin typeface="楷体" panose="02010609060101010101" pitchFamily="49" charset="-122"/>
                <a:ea typeface="楷体" panose="02010609060101010101" pitchFamily="49" charset="-122"/>
              </a:rPr>
              <a:t>其</a:t>
            </a:r>
            <a:r>
              <a:rPr kumimoji="1" lang="zh-CN" altLang="en-US" sz="3600" b="1" dirty="0">
                <a:latin typeface="楷体" panose="02010609060101010101" pitchFamily="49" charset="-122"/>
                <a:ea typeface="楷体" panose="02010609060101010101" pitchFamily="49" charset="-122"/>
              </a:rPr>
              <a:t>难也；</a:t>
            </a:r>
            <a:r>
              <a:rPr kumimoji="1" lang="zh-CN" altLang="en-US" sz="3600" b="1" dirty="0">
                <a:solidFill>
                  <a:srgbClr val="FF0000"/>
                </a:solidFill>
                <a:latin typeface="楷体" panose="02010609060101010101" pitchFamily="49" charset="-122"/>
                <a:ea typeface="楷体" panose="02010609060101010101" pitchFamily="49" charset="-122"/>
              </a:rPr>
              <a:t>焉用亡郑以陪邻</a:t>
            </a:r>
            <a:r>
              <a:rPr kumimoji="1" lang="zh-CN" altLang="en-US" sz="3600" b="1" dirty="0">
                <a:latin typeface="楷体" panose="02010609060101010101" pitchFamily="49" charset="-122"/>
                <a:ea typeface="楷体" panose="02010609060101010101" pitchFamily="49" charset="-122"/>
              </a:rPr>
              <a:t>？邻之</a:t>
            </a:r>
            <a:r>
              <a:rPr kumimoji="1" lang="zh-CN" altLang="en-US" sz="3600" b="1" dirty="0">
                <a:solidFill>
                  <a:srgbClr val="FF0000"/>
                </a:solidFill>
                <a:latin typeface="楷体" panose="02010609060101010101" pitchFamily="49" charset="-122"/>
                <a:ea typeface="楷体" panose="02010609060101010101" pitchFamily="49" charset="-122"/>
              </a:rPr>
              <a:t>厚</a:t>
            </a:r>
            <a:r>
              <a:rPr kumimoji="1" lang="zh-CN" altLang="en-US" sz="3600" b="1" dirty="0">
                <a:latin typeface="楷体" panose="02010609060101010101" pitchFamily="49" charset="-122"/>
                <a:ea typeface="楷体" panose="02010609060101010101" pitchFamily="49" charset="-122"/>
              </a:rPr>
              <a:t>，君之</a:t>
            </a:r>
            <a:r>
              <a:rPr kumimoji="1" lang="zh-CN" altLang="en-US" sz="3600" b="1" dirty="0">
                <a:solidFill>
                  <a:srgbClr val="FF0000"/>
                </a:solidFill>
                <a:latin typeface="楷体" panose="02010609060101010101" pitchFamily="49" charset="-122"/>
                <a:ea typeface="楷体" panose="02010609060101010101" pitchFamily="49" charset="-122"/>
              </a:rPr>
              <a:t>薄</a:t>
            </a:r>
            <a:r>
              <a:rPr kumimoji="1" lang="zh-CN" altLang="en-US" sz="3600" b="1" dirty="0">
                <a:latin typeface="楷体" panose="02010609060101010101" pitchFamily="49" charset="-122"/>
                <a:ea typeface="楷体" panose="02010609060101010101" pitchFamily="49" charset="-122"/>
              </a:rPr>
              <a:t>也。</a:t>
            </a:r>
            <a:r>
              <a:rPr kumimoji="1" lang="zh-CN" altLang="en-US" sz="3600" b="1" dirty="0">
                <a:solidFill>
                  <a:srgbClr val="FF0000"/>
                </a:solidFill>
                <a:latin typeface="楷体" panose="02010609060101010101" pitchFamily="49" charset="-122"/>
                <a:ea typeface="楷体" panose="02010609060101010101" pitchFamily="49" charset="-122"/>
              </a:rPr>
              <a:t>若</a:t>
            </a:r>
            <a:r>
              <a:rPr kumimoji="1" lang="zh-CN" altLang="en-US" sz="3600" b="1" dirty="0">
                <a:latin typeface="楷体" panose="02010609060101010101" pitchFamily="49" charset="-122"/>
                <a:ea typeface="楷体" panose="02010609060101010101" pitchFamily="49" charset="-122"/>
              </a:rPr>
              <a:t>舍郑</a:t>
            </a:r>
            <a:r>
              <a:rPr kumimoji="1" lang="zh-CN" altLang="en-US" sz="3600" b="1" dirty="0">
                <a:solidFill>
                  <a:srgbClr val="FF0000"/>
                </a:solidFill>
                <a:latin typeface="楷体" panose="02010609060101010101" pitchFamily="49" charset="-122"/>
                <a:ea typeface="楷体" panose="02010609060101010101" pitchFamily="49" charset="-122"/>
              </a:rPr>
              <a:t>以为东道主</a:t>
            </a:r>
            <a:r>
              <a:rPr kumimoji="1" lang="zh-CN" altLang="en-US" sz="3600" b="1" dirty="0">
                <a:latin typeface="楷体" panose="02010609060101010101" pitchFamily="49" charset="-122"/>
                <a:ea typeface="楷体" panose="02010609060101010101" pitchFamily="49" charset="-122"/>
              </a:rPr>
              <a:t>，</a:t>
            </a:r>
            <a:r>
              <a:rPr kumimoji="1" lang="zh-CN" altLang="en-US" sz="3600" b="1" dirty="0">
                <a:solidFill>
                  <a:srgbClr val="FF0000"/>
                </a:solidFill>
                <a:latin typeface="楷体" panose="02010609060101010101" pitchFamily="49" charset="-122"/>
                <a:ea typeface="楷体" panose="02010609060101010101" pitchFamily="49" charset="-122"/>
              </a:rPr>
              <a:t>行李之往来</a:t>
            </a:r>
            <a:r>
              <a:rPr kumimoji="1" lang="zh-CN" altLang="en-US" sz="3600" b="1" dirty="0">
                <a:latin typeface="楷体" panose="02010609060101010101" pitchFamily="49" charset="-122"/>
                <a:ea typeface="楷体" panose="02010609060101010101" pitchFamily="49" charset="-122"/>
              </a:rPr>
              <a:t>，</a:t>
            </a:r>
            <a:r>
              <a:rPr kumimoji="1" lang="zh-CN" altLang="en-US" sz="3600" b="1" dirty="0">
                <a:solidFill>
                  <a:srgbClr val="FF0000"/>
                </a:solidFill>
                <a:latin typeface="楷体" panose="02010609060101010101" pitchFamily="49" charset="-122"/>
                <a:ea typeface="楷体" panose="02010609060101010101" pitchFamily="49" charset="-122"/>
              </a:rPr>
              <a:t>共其乏困</a:t>
            </a:r>
            <a:r>
              <a:rPr kumimoji="1" lang="zh-CN" altLang="en-US" sz="3600" b="1" dirty="0">
                <a:latin typeface="楷体" panose="02010609060101010101" pitchFamily="49" charset="-122"/>
                <a:ea typeface="楷体" panose="02010609060101010101" pitchFamily="49" charset="-122"/>
              </a:rPr>
              <a:t>，君亦无所害。  </a:t>
            </a:r>
          </a:p>
        </p:txBody>
      </p:sp>
      <p:sp>
        <p:nvSpPr>
          <p:cNvPr id="3" name="Text Box 4">
            <a:extLst>
              <a:ext uri="{FF2B5EF4-FFF2-40B4-BE49-F238E27FC236}">
                <a16:creationId xmlns:a16="http://schemas.microsoft.com/office/drawing/2014/main" id="{C27F1988-0336-4F4D-A851-B9850159635F}"/>
              </a:ext>
            </a:extLst>
          </p:cNvPr>
          <p:cNvSpPr txBox="1">
            <a:spLocks noChangeArrowheads="1"/>
          </p:cNvSpPr>
          <p:nvPr/>
        </p:nvSpPr>
        <p:spPr bwMode="auto">
          <a:xfrm>
            <a:off x="2528086" y="226590"/>
            <a:ext cx="2700338" cy="476250"/>
          </a:xfrm>
          <a:prstGeom prst="rect">
            <a:avLst/>
          </a:prstGeom>
          <a:noFill/>
          <a:ln w="19050">
            <a:solidFill>
              <a:srgbClr val="FF00FF"/>
            </a:solidFill>
            <a:miter lim="800000"/>
          </a:ln>
          <a:effectLst/>
        </p:spPr>
        <p:txBody>
          <a:bodyPr>
            <a:spAutoFit/>
          </a:bodyPr>
          <a:lstStyle/>
          <a:p>
            <a:pPr>
              <a:spcBef>
                <a:spcPct val="50000"/>
              </a:spcBef>
            </a:pPr>
            <a:r>
              <a:rPr lang="zh-CN" altLang="en-US" sz="2400" b="1">
                <a:solidFill>
                  <a:srgbClr val="FF0000"/>
                </a:solidFill>
                <a:latin typeface="楷体" panose="02010609060101010101" pitchFamily="49" charset="-122"/>
                <a:ea typeface="楷体" panose="02010609060101010101" pitchFamily="49" charset="-122"/>
              </a:rPr>
              <a:t>以</a:t>
            </a:r>
            <a:r>
              <a:rPr lang="zh-CN" altLang="en-US" sz="2400" b="1">
                <a:solidFill>
                  <a:srgbClr val="0000CC"/>
                </a:solidFill>
                <a:latin typeface="楷体" panose="02010609060101010101" pitchFamily="49" charset="-122"/>
                <a:ea typeface="楷体" panose="02010609060101010101" pitchFamily="49" charset="-122"/>
              </a:rPr>
              <a:t>：相当于“而”。</a:t>
            </a:r>
          </a:p>
        </p:txBody>
      </p:sp>
      <p:sp>
        <p:nvSpPr>
          <p:cNvPr id="4" name="Line 5">
            <a:extLst>
              <a:ext uri="{FF2B5EF4-FFF2-40B4-BE49-F238E27FC236}">
                <a16:creationId xmlns:a16="http://schemas.microsoft.com/office/drawing/2014/main" id="{E4B7656E-2259-4181-9A7B-038FD6EDA4C6}"/>
              </a:ext>
            </a:extLst>
          </p:cNvPr>
          <p:cNvSpPr>
            <a:spLocks noChangeShapeType="1"/>
          </p:cNvSpPr>
          <p:nvPr/>
        </p:nvSpPr>
        <p:spPr bwMode="auto">
          <a:xfrm flipH="1" flipV="1">
            <a:off x="3533751" y="730531"/>
            <a:ext cx="1538480" cy="451340"/>
          </a:xfrm>
          <a:prstGeom prst="line">
            <a:avLst/>
          </a:prstGeom>
          <a:noFill/>
          <a:ln w="9525">
            <a:solidFill>
              <a:srgbClr val="FF0066"/>
            </a:solidFill>
            <a:round/>
            <a:tailEnd type="triangle" w="med" len="med"/>
          </a:ln>
          <a:effectLst/>
        </p:spPr>
        <p:txBody>
          <a:bodyPr wrap="none"/>
          <a:lstStyle/>
          <a:p>
            <a:endParaRPr lang="zh-CN" altLang="en-US" dirty="0"/>
          </a:p>
        </p:txBody>
      </p:sp>
      <p:sp>
        <p:nvSpPr>
          <p:cNvPr id="5" name="Text Box 24">
            <a:extLst>
              <a:ext uri="{FF2B5EF4-FFF2-40B4-BE49-F238E27FC236}">
                <a16:creationId xmlns:a16="http://schemas.microsoft.com/office/drawing/2014/main" id="{501DC9BD-3FED-41C9-8016-EDEE7DA70BEF}"/>
              </a:ext>
            </a:extLst>
          </p:cNvPr>
          <p:cNvSpPr txBox="1">
            <a:spLocks noChangeArrowheads="1"/>
          </p:cNvSpPr>
          <p:nvPr/>
        </p:nvSpPr>
        <p:spPr bwMode="auto">
          <a:xfrm>
            <a:off x="148814" y="230836"/>
            <a:ext cx="1871663" cy="476250"/>
          </a:xfrm>
          <a:prstGeom prst="rect">
            <a:avLst/>
          </a:prstGeom>
          <a:noFill/>
          <a:ln w="19050">
            <a:solidFill>
              <a:srgbClr val="FF00FF"/>
            </a:solidFill>
            <a:miter lim="800000"/>
          </a:ln>
          <a:effectLst/>
        </p:spPr>
        <p:txBody>
          <a:bodyPr>
            <a:spAutoFit/>
          </a:bodyPr>
          <a:lstStyle/>
          <a:p>
            <a:pPr>
              <a:spcBef>
                <a:spcPct val="50000"/>
              </a:spcBef>
            </a:pPr>
            <a:r>
              <a:rPr lang="zh-CN" altLang="en-US" sz="2400" b="1" dirty="0">
                <a:solidFill>
                  <a:srgbClr val="FF3300"/>
                </a:solidFill>
                <a:latin typeface="楷体" panose="02010609060101010101" pitchFamily="49" charset="-122"/>
                <a:ea typeface="楷体" panose="02010609060101010101" pitchFamily="49" charset="-122"/>
              </a:rPr>
              <a:t>越：跨过。</a:t>
            </a:r>
          </a:p>
        </p:txBody>
      </p:sp>
      <p:sp>
        <p:nvSpPr>
          <p:cNvPr id="6" name="Line 25">
            <a:extLst>
              <a:ext uri="{FF2B5EF4-FFF2-40B4-BE49-F238E27FC236}">
                <a16:creationId xmlns:a16="http://schemas.microsoft.com/office/drawing/2014/main" id="{716463AE-F69B-489C-8F4F-80B427827F84}"/>
              </a:ext>
            </a:extLst>
          </p:cNvPr>
          <p:cNvSpPr>
            <a:spLocks noChangeShapeType="1"/>
          </p:cNvSpPr>
          <p:nvPr/>
        </p:nvSpPr>
        <p:spPr bwMode="auto">
          <a:xfrm flipH="1" flipV="1">
            <a:off x="2031183" y="539522"/>
            <a:ext cx="1966587" cy="705214"/>
          </a:xfrm>
          <a:prstGeom prst="line">
            <a:avLst/>
          </a:prstGeom>
          <a:noFill/>
          <a:ln w="9525">
            <a:solidFill>
              <a:srgbClr val="FF0066"/>
            </a:solidFill>
            <a:round/>
            <a:tailEnd type="triangle" w="med" len="med"/>
          </a:ln>
          <a:effectLst/>
        </p:spPr>
        <p:txBody>
          <a:bodyPr wrap="none"/>
          <a:lstStyle/>
          <a:p>
            <a:endParaRPr lang="zh-CN" altLang="en-US" dirty="0"/>
          </a:p>
        </p:txBody>
      </p:sp>
      <p:sp>
        <p:nvSpPr>
          <p:cNvPr id="7" name="Rectangle 3">
            <a:extLst>
              <a:ext uri="{FF2B5EF4-FFF2-40B4-BE49-F238E27FC236}">
                <a16:creationId xmlns:a16="http://schemas.microsoft.com/office/drawing/2014/main" id="{C30AB928-9403-4E8B-B407-361688251576}"/>
              </a:ext>
            </a:extLst>
          </p:cNvPr>
          <p:cNvSpPr>
            <a:spLocks noChangeArrowheads="1"/>
          </p:cNvSpPr>
          <p:nvPr/>
        </p:nvSpPr>
        <p:spPr bwMode="auto">
          <a:xfrm>
            <a:off x="154236" y="4486725"/>
            <a:ext cx="11821099" cy="2308324"/>
          </a:xfrm>
          <a:prstGeom prst="rect">
            <a:avLst/>
          </a:prstGeom>
          <a:noFill/>
          <a:ln w="38100">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lang="zh-CN" altLang="en-US" sz="3200" b="1" dirty="0">
                <a:latin typeface="楷体" panose="02010609060101010101" pitchFamily="49" charset="-122"/>
                <a:ea typeface="楷体" panose="02010609060101010101" pitchFamily="49" charset="-122"/>
              </a:rPr>
              <a:t>　　</a:t>
            </a:r>
            <a:r>
              <a:rPr kumimoji="1" lang="zh-CN" altLang="en-US" sz="3200" b="1" dirty="0">
                <a:solidFill>
                  <a:srgbClr val="FF0000"/>
                </a:solidFill>
                <a:latin typeface="楷体" panose="02010609060101010101" pitchFamily="49" charset="-122"/>
                <a:ea typeface="楷体" panose="02010609060101010101" pitchFamily="49" charset="-122"/>
              </a:rPr>
              <a:t>越过</a:t>
            </a:r>
            <a:r>
              <a:rPr kumimoji="1" lang="zh-CN" altLang="en-US" sz="3200" b="1" dirty="0">
                <a:solidFill>
                  <a:srgbClr val="000099"/>
                </a:solidFill>
                <a:latin typeface="楷体" panose="02010609060101010101" pitchFamily="49" charset="-122"/>
                <a:ea typeface="楷体" panose="02010609060101010101" pitchFamily="49" charset="-122"/>
              </a:rPr>
              <a:t>晋国把远方的郑国作为秦国的东部边境，您知道是很难的，</a:t>
            </a:r>
            <a:r>
              <a:rPr kumimoji="1" lang="en-US" altLang="zh-CN" sz="3200" b="1" dirty="0">
                <a:solidFill>
                  <a:srgbClr val="000099"/>
                </a:solidFill>
                <a:latin typeface="楷体" panose="02010609060101010101" pitchFamily="49" charset="-122"/>
                <a:ea typeface="楷体" panose="02010609060101010101" pitchFamily="49" charset="-122"/>
              </a:rPr>
              <a:t>(</a:t>
            </a:r>
            <a:r>
              <a:rPr kumimoji="1" lang="zh-CN" altLang="en-US" sz="3200" b="1" dirty="0">
                <a:solidFill>
                  <a:srgbClr val="000099"/>
                </a:solidFill>
                <a:latin typeface="楷体" panose="02010609060101010101" pitchFamily="49" charset="-122"/>
                <a:ea typeface="楷体" panose="02010609060101010101" pitchFamily="49" charset="-122"/>
              </a:rPr>
              <a:t>您</a:t>
            </a:r>
            <a:r>
              <a:rPr kumimoji="1" lang="en-US" altLang="zh-CN" sz="3200" b="1" dirty="0">
                <a:solidFill>
                  <a:srgbClr val="000099"/>
                </a:solidFill>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怎么要用灭掉郑国来给邻国</a:t>
            </a:r>
            <a:r>
              <a:rPr kumimoji="1" lang="en-US" altLang="zh-CN" sz="3200" b="1" dirty="0">
                <a:solidFill>
                  <a:srgbClr val="FF0000"/>
                </a:solidFill>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晋国</a:t>
            </a:r>
            <a:r>
              <a:rPr kumimoji="1" lang="en-US" altLang="zh-CN" sz="3200" b="1" dirty="0">
                <a:solidFill>
                  <a:srgbClr val="FF0000"/>
                </a:solidFill>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增加土地呢？</a:t>
            </a:r>
            <a:r>
              <a:rPr kumimoji="1" lang="zh-CN" altLang="en-US" sz="3200" b="1" dirty="0">
                <a:solidFill>
                  <a:srgbClr val="000099"/>
                </a:solidFill>
                <a:latin typeface="楷体" panose="02010609060101010101" pitchFamily="49" charset="-122"/>
                <a:ea typeface="楷体" panose="02010609060101010101" pitchFamily="49" charset="-122"/>
              </a:rPr>
              <a:t>邻邦的国力</a:t>
            </a:r>
            <a:r>
              <a:rPr kumimoji="1" lang="zh-CN" altLang="en-US" sz="3200" b="1" dirty="0">
                <a:solidFill>
                  <a:srgbClr val="FF0000"/>
                </a:solidFill>
                <a:latin typeface="楷体" panose="02010609060101010101" pitchFamily="49" charset="-122"/>
                <a:ea typeface="楷体" panose="02010609060101010101" pitchFamily="49" charset="-122"/>
              </a:rPr>
              <a:t>雄厚</a:t>
            </a:r>
            <a:r>
              <a:rPr kumimoji="1" lang="zh-CN" altLang="en-US" sz="3200" b="1" dirty="0">
                <a:solidFill>
                  <a:srgbClr val="000099"/>
                </a:solidFill>
                <a:latin typeface="楷体" panose="02010609060101010101" pitchFamily="49" charset="-122"/>
                <a:ea typeface="楷体" panose="02010609060101010101" pitchFamily="49" charset="-122"/>
              </a:rPr>
              <a:t>了，您的国力也就相对</a:t>
            </a:r>
            <a:r>
              <a:rPr kumimoji="1" lang="zh-CN" altLang="en-US" sz="3200" b="1" dirty="0">
                <a:solidFill>
                  <a:srgbClr val="FF0000"/>
                </a:solidFill>
                <a:latin typeface="楷体" panose="02010609060101010101" pitchFamily="49" charset="-122"/>
                <a:ea typeface="楷体" panose="02010609060101010101" pitchFamily="49" charset="-122"/>
              </a:rPr>
              <a:t>削弱</a:t>
            </a:r>
            <a:r>
              <a:rPr kumimoji="1" lang="zh-CN" altLang="en-US" sz="3200" b="1" dirty="0">
                <a:solidFill>
                  <a:srgbClr val="000099"/>
                </a:solidFill>
                <a:latin typeface="楷体" panose="02010609060101010101" pitchFamily="49" charset="-122"/>
                <a:ea typeface="楷体" panose="02010609060101010101" pitchFamily="49" charset="-122"/>
              </a:rPr>
              <a:t>了。</a:t>
            </a:r>
            <a:r>
              <a:rPr kumimoji="1" lang="zh-CN" altLang="en-US" sz="3200" b="1" dirty="0">
                <a:solidFill>
                  <a:srgbClr val="FF0000"/>
                </a:solidFill>
                <a:latin typeface="楷体" panose="02010609060101010101" pitchFamily="49" charset="-122"/>
                <a:ea typeface="楷体" panose="02010609060101010101" pitchFamily="49" charset="-122"/>
              </a:rPr>
              <a:t>假如</a:t>
            </a:r>
            <a:r>
              <a:rPr kumimoji="1" lang="zh-CN" altLang="en-US" sz="3200" b="1" dirty="0">
                <a:solidFill>
                  <a:srgbClr val="000099"/>
                </a:solidFill>
                <a:latin typeface="楷体" panose="02010609060101010101" pitchFamily="49" charset="-122"/>
                <a:ea typeface="楷体" panose="02010609060101010101" pitchFamily="49" charset="-122"/>
              </a:rPr>
              <a:t>放弃灭郑的打算，而让郑国</a:t>
            </a:r>
            <a:r>
              <a:rPr kumimoji="1" lang="zh-CN" altLang="en-US" sz="3200" b="1" dirty="0">
                <a:solidFill>
                  <a:srgbClr val="FF0000"/>
                </a:solidFill>
                <a:latin typeface="楷体" panose="02010609060101010101" pitchFamily="49" charset="-122"/>
                <a:ea typeface="楷体" panose="02010609060101010101" pitchFamily="49" charset="-122"/>
              </a:rPr>
              <a:t>作为</a:t>
            </a:r>
            <a:r>
              <a:rPr kumimoji="1" lang="zh-CN" altLang="en-US" sz="3200" b="1" dirty="0">
                <a:solidFill>
                  <a:srgbClr val="000099"/>
                </a:solidFill>
                <a:latin typeface="楷体" panose="02010609060101010101" pitchFamily="49" charset="-122"/>
                <a:ea typeface="楷体" panose="02010609060101010101" pitchFamily="49" charset="-122"/>
              </a:rPr>
              <a:t>您秦国</a:t>
            </a:r>
            <a:r>
              <a:rPr kumimoji="1" lang="zh-CN" altLang="en-US" sz="3200" b="1" dirty="0">
                <a:solidFill>
                  <a:srgbClr val="FF0000"/>
                </a:solidFill>
                <a:latin typeface="楷体" panose="02010609060101010101" pitchFamily="49" charset="-122"/>
                <a:ea typeface="楷体" panose="02010609060101010101" pitchFamily="49" charset="-122"/>
              </a:rPr>
              <a:t>东方道路上的主人</a:t>
            </a:r>
            <a:r>
              <a:rPr kumimoji="1" lang="en-US" altLang="zh-CN" sz="3200" b="1" dirty="0">
                <a:solidFill>
                  <a:srgbClr val="FF0000"/>
                </a:solidFill>
                <a:latin typeface="楷体" panose="02010609060101010101" pitchFamily="49" charset="-122"/>
                <a:ea typeface="楷体" panose="02010609060101010101" pitchFamily="49" charset="-122"/>
              </a:rPr>
              <a:t>,</a:t>
            </a:r>
            <a:r>
              <a:rPr kumimoji="1" lang="zh-CN" altLang="en-US" sz="3200" b="1" dirty="0">
                <a:solidFill>
                  <a:srgbClr val="000099"/>
                </a:solidFill>
                <a:latin typeface="楷体" panose="02010609060101010101" pitchFamily="49" charset="-122"/>
                <a:ea typeface="楷体" panose="02010609060101010101" pitchFamily="49" charset="-122"/>
              </a:rPr>
              <a:t>秦国的使者往来</a:t>
            </a:r>
            <a:r>
              <a:rPr kumimoji="1" lang="en-US" altLang="zh-CN" sz="3200" b="1" dirty="0">
                <a:solidFill>
                  <a:srgbClr val="000099"/>
                </a:solidFill>
                <a:latin typeface="楷体" panose="02010609060101010101" pitchFamily="49" charset="-122"/>
                <a:ea typeface="楷体" panose="02010609060101010101" pitchFamily="49" charset="-122"/>
              </a:rPr>
              <a:t>,</a:t>
            </a:r>
            <a:r>
              <a:rPr kumimoji="1" lang="zh-CN" altLang="en-US" sz="3200" b="1" dirty="0">
                <a:solidFill>
                  <a:srgbClr val="000099"/>
                </a:solidFill>
                <a:latin typeface="楷体" panose="02010609060101010101" pitchFamily="49" charset="-122"/>
                <a:ea typeface="楷体" panose="02010609060101010101" pitchFamily="49" charset="-122"/>
              </a:rPr>
              <a:t>郑国可以随时供给他们所缺乏的东西，对您秦国来说，也没有什么害处。      </a:t>
            </a:r>
          </a:p>
        </p:txBody>
      </p:sp>
      <p:sp>
        <p:nvSpPr>
          <p:cNvPr id="8" name="Line 6">
            <a:extLst>
              <a:ext uri="{FF2B5EF4-FFF2-40B4-BE49-F238E27FC236}">
                <a16:creationId xmlns:a16="http://schemas.microsoft.com/office/drawing/2014/main" id="{24B78170-6788-4C5B-85CF-AE5E602A7E52}"/>
              </a:ext>
            </a:extLst>
          </p:cNvPr>
          <p:cNvSpPr>
            <a:spLocks noChangeShapeType="1"/>
          </p:cNvSpPr>
          <p:nvPr/>
        </p:nvSpPr>
        <p:spPr bwMode="auto">
          <a:xfrm flipV="1">
            <a:off x="5725327" y="592957"/>
            <a:ext cx="161278" cy="476248"/>
          </a:xfrm>
          <a:prstGeom prst="line">
            <a:avLst/>
          </a:prstGeom>
          <a:noFill/>
          <a:ln w="9525">
            <a:solidFill>
              <a:srgbClr val="FF0066"/>
            </a:solidFill>
            <a:round/>
            <a:tailEnd type="triangle" w="med" len="med"/>
          </a:ln>
          <a:effectLst/>
        </p:spPr>
        <p:txBody>
          <a:bodyPr wrap="none"/>
          <a:lstStyle/>
          <a:p>
            <a:endParaRPr lang="zh-CN" altLang="en-US" dirty="0"/>
          </a:p>
        </p:txBody>
      </p:sp>
      <p:sp>
        <p:nvSpPr>
          <p:cNvPr id="9" name="Text Box 7">
            <a:extLst>
              <a:ext uri="{FF2B5EF4-FFF2-40B4-BE49-F238E27FC236}">
                <a16:creationId xmlns:a16="http://schemas.microsoft.com/office/drawing/2014/main" id="{C352683C-A62B-45E4-8A3F-D64BF28A8B1C}"/>
              </a:ext>
            </a:extLst>
          </p:cNvPr>
          <p:cNvSpPr txBox="1">
            <a:spLocks noChangeArrowheads="1"/>
          </p:cNvSpPr>
          <p:nvPr/>
        </p:nvSpPr>
        <p:spPr bwMode="auto">
          <a:xfrm>
            <a:off x="5463105" y="149825"/>
            <a:ext cx="5876925" cy="476250"/>
          </a:xfrm>
          <a:prstGeom prst="rect">
            <a:avLst/>
          </a:prstGeom>
          <a:noFill/>
          <a:ln w="19050">
            <a:solidFill>
              <a:srgbClr val="FF00FF"/>
            </a:solidFill>
            <a:miter lim="800000"/>
          </a:ln>
          <a:effectLst/>
        </p:spPr>
        <p:txBody>
          <a:bodyPr>
            <a:spAutoFit/>
          </a:bodyPr>
          <a:lstStyle/>
          <a:p>
            <a:pPr algn="ctr">
              <a:spcBef>
                <a:spcPct val="50000"/>
              </a:spcBef>
            </a:pPr>
            <a:r>
              <a:rPr lang="zh-CN" altLang="en-US" sz="2400" b="1" dirty="0">
                <a:solidFill>
                  <a:srgbClr val="FF0000"/>
                </a:solidFill>
                <a:latin typeface="楷体" panose="02010609060101010101" pitchFamily="49" charset="-122"/>
                <a:ea typeface="楷体" panose="02010609060101010101" pitchFamily="49" charset="-122"/>
              </a:rPr>
              <a:t>鄙：</a:t>
            </a:r>
            <a:r>
              <a:rPr lang="zh-CN" altLang="en-US" sz="2400" b="1" dirty="0">
                <a:solidFill>
                  <a:srgbClr val="0000CC"/>
                </a:solidFill>
                <a:latin typeface="楷体" panose="02010609060101010101" pitchFamily="49" charset="-122"/>
                <a:ea typeface="楷体" panose="02010609060101010101" pitchFamily="49" charset="-122"/>
              </a:rPr>
              <a:t>把</a:t>
            </a:r>
            <a:r>
              <a:rPr lang="en-US" altLang="zh-CN" sz="2400" b="1" dirty="0">
                <a:solidFill>
                  <a:srgbClr val="0000CC"/>
                </a:solidFill>
                <a:latin typeface="楷体" panose="02010609060101010101" pitchFamily="49" charset="-122"/>
                <a:ea typeface="楷体" panose="02010609060101010101" pitchFamily="49" charset="-122"/>
              </a:rPr>
              <a:t>…</a:t>
            </a:r>
            <a:r>
              <a:rPr lang="zh-CN" altLang="en-US" sz="2400" b="1" dirty="0">
                <a:solidFill>
                  <a:srgbClr val="0000CC"/>
                </a:solidFill>
                <a:latin typeface="楷体" panose="02010609060101010101" pitchFamily="49" charset="-122"/>
                <a:ea typeface="楷体" panose="02010609060101010101" pitchFamily="49" charset="-122"/>
              </a:rPr>
              <a:t>当作（</a:t>
            </a:r>
            <a:r>
              <a:rPr lang="zh-CN" altLang="en-US" sz="2400" b="1" dirty="0">
                <a:solidFill>
                  <a:srgbClr val="FF0000"/>
                </a:solidFill>
                <a:latin typeface="楷体" panose="02010609060101010101" pitchFamily="49" charset="-122"/>
                <a:ea typeface="楷体" panose="02010609060101010101" pitchFamily="49" charset="-122"/>
              </a:rPr>
              <a:t>边邑</a:t>
            </a:r>
            <a:r>
              <a:rPr lang="zh-CN" altLang="en-US" sz="2400" b="1" dirty="0">
                <a:solidFill>
                  <a:srgbClr val="0000CC"/>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名词的意动用法。</a:t>
            </a:r>
          </a:p>
        </p:txBody>
      </p:sp>
      <p:sp>
        <p:nvSpPr>
          <p:cNvPr id="10" name="Line 15">
            <a:extLst>
              <a:ext uri="{FF2B5EF4-FFF2-40B4-BE49-F238E27FC236}">
                <a16:creationId xmlns:a16="http://schemas.microsoft.com/office/drawing/2014/main" id="{BEE759F6-EFB5-451A-8213-2381A94155BB}"/>
              </a:ext>
            </a:extLst>
          </p:cNvPr>
          <p:cNvSpPr>
            <a:spLocks noChangeShapeType="1"/>
          </p:cNvSpPr>
          <p:nvPr/>
        </p:nvSpPr>
        <p:spPr bwMode="auto">
          <a:xfrm flipH="1" flipV="1">
            <a:off x="2881313" y="1708761"/>
            <a:ext cx="1105750" cy="223193"/>
          </a:xfrm>
          <a:prstGeom prst="line">
            <a:avLst/>
          </a:prstGeom>
          <a:noFill/>
          <a:ln w="9525">
            <a:solidFill>
              <a:srgbClr val="FF0066"/>
            </a:solidFill>
            <a:round/>
            <a:tailEnd type="triangle" w="med" len="med"/>
          </a:ln>
          <a:effectLst/>
        </p:spPr>
        <p:txBody>
          <a:bodyPr wrap="none"/>
          <a:lstStyle/>
          <a:p>
            <a:endParaRPr lang="zh-CN" altLang="en-US"/>
          </a:p>
        </p:txBody>
      </p:sp>
      <p:sp>
        <p:nvSpPr>
          <p:cNvPr id="11" name="Text Box 16">
            <a:extLst>
              <a:ext uri="{FF2B5EF4-FFF2-40B4-BE49-F238E27FC236}">
                <a16:creationId xmlns:a16="http://schemas.microsoft.com/office/drawing/2014/main" id="{6ACE8161-85F6-4358-8C2C-722EC00C2E7D}"/>
              </a:ext>
            </a:extLst>
          </p:cNvPr>
          <p:cNvSpPr txBox="1">
            <a:spLocks noChangeArrowheads="1"/>
          </p:cNvSpPr>
          <p:nvPr/>
        </p:nvSpPr>
        <p:spPr bwMode="auto">
          <a:xfrm>
            <a:off x="0" y="1152810"/>
            <a:ext cx="2881313" cy="1571625"/>
          </a:xfrm>
          <a:prstGeom prst="rect">
            <a:avLst/>
          </a:prstGeom>
          <a:noFill/>
          <a:ln w="19050">
            <a:solidFill>
              <a:srgbClr val="FF00FF"/>
            </a:solidFill>
            <a:miter lim="800000"/>
          </a:ln>
          <a:effectLst/>
        </p:spPr>
        <p:txBody>
          <a:bodyPr>
            <a:spAutoFit/>
          </a:bodyPr>
          <a:lstStyle/>
          <a:p>
            <a:pPr>
              <a:spcBef>
                <a:spcPct val="50000"/>
              </a:spcBef>
            </a:pPr>
            <a:r>
              <a:rPr lang="zh-CN" altLang="en-US" sz="2400" b="1" dirty="0">
                <a:solidFill>
                  <a:srgbClr val="FF0000"/>
                </a:solidFill>
                <a:latin typeface="楷体" panose="02010609060101010101" pitchFamily="49" charset="-122"/>
                <a:ea typeface="楷体" panose="02010609060101010101" pitchFamily="49" charset="-122"/>
              </a:rPr>
              <a:t>焉</a:t>
            </a:r>
            <a:r>
              <a:rPr lang="zh-CN" altLang="en-US" sz="2400" b="1" dirty="0">
                <a:solidFill>
                  <a:srgbClr val="0000CC"/>
                </a:solidFill>
                <a:latin typeface="楷体" panose="02010609060101010101" pitchFamily="49" charset="-122"/>
                <a:ea typeface="楷体" panose="02010609060101010101" pitchFamily="49" charset="-122"/>
              </a:rPr>
              <a:t>：哪里，怎么。</a:t>
            </a:r>
            <a:r>
              <a:rPr lang="zh-CN" altLang="en-US" sz="2400" b="1" dirty="0">
                <a:solidFill>
                  <a:srgbClr val="FF0000"/>
                </a:solidFill>
                <a:latin typeface="楷体" panose="02010609060101010101" pitchFamily="49" charset="-122"/>
                <a:ea typeface="楷体" panose="02010609060101010101" pitchFamily="49" charset="-122"/>
              </a:rPr>
              <a:t>以</a:t>
            </a:r>
            <a:r>
              <a:rPr lang="zh-CN" altLang="en-US" sz="2400" b="1" dirty="0">
                <a:solidFill>
                  <a:srgbClr val="0000CC"/>
                </a:solidFill>
                <a:latin typeface="楷体" panose="02010609060101010101" pitchFamily="49" charset="-122"/>
                <a:ea typeface="楷体" panose="02010609060101010101" pitchFamily="49" charset="-122"/>
              </a:rPr>
              <a:t>：相当于“而”</a:t>
            </a:r>
            <a:r>
              <a:rPr lang="en-US" altLang="zh-CN" sz="2400" b="1" dirty="0">
                <a:solidFill>
                  <a:srgbClr val="0000CC"/>
                </a:solidFill>
                <a:latin typeface="楷体" panose="02010609060101010101" pitchFamily="49" charset="-122"/>
                <a:ea typeface="楷体" panose="02010609060101010101" pitchFamily="49" charset="-122"/>
              </a:rPr>
              <a:t>,</a:t>
            </a:r>
            <a:r>
              <a:rPr lang="zh-CN" altLang="en-US" sz="2400" b="1" dirty="0">
                <a:solidFill>
                  <a:srgbClr val="0000CC"/>
                </a:solidFill>
                <a:latin typeface="楷体" panose="02010609060101010101" pitchFamily="49" charset="-122"/>
                <a:ea typeface="楷体" panose="02010609060101010101" pitchFamily="49" charset="-122"/>
              </a:rPr>
              <a:t>连词</a:t>
            </a:r>
            <a:r>
              <a:rPr lang="en-US" altLang="zh-CN" sz="2400" b="1" dirty="0">
                <a:solidFill>
                  <a:srgbClr val="0000CC"/>
                </a:solidFill>
                <a:latin typeface="楷体" panose="02010609060101010101" pitchFamily="49" charset="-122"/>
                <a:ea typeface="楷体" panose="02010609060101010101" pitchFamily="49" charset="-122"/>
              </a:rPr>
              <a:t>,</a:t>
            </a:r>
            <a:r>
              <a:rPr lang="zh-CN" altLang="en-US" sz="2400" b="1" dirty="0">
                <a:solidFill>
                  <a:srgbClr val="0000CC"/>
                </a:solidFill>
                <a:latin typeface="楷体" panose="02010609060101010101" pitchFamily="49" charset="-122"/>
                <a:ea typeface="楷体" panose="02010609060101010101" pitchFamily="49" charset="-122"/>
              </a:rPr>
              <a:t>表目的，“来”。</a:t>
            </a:r>
            <a:r>
              <a:rPr lang="zh-CN" altLang="en-US" sz="2400" b="1" dirty="0">
                <a:solidFill>
                  <a:srgbClr val="FF0000"/>
                </a:solidFill>
                <a:latin typeface="楷体" panose="02010609060101010101" pitchFamily="49" charset="-122"/>
                <a:ea typeface="楷体" panose="02010609060101010101" pitchFamily="49" charset="-122"/>
              </a:rPr>
              <a:t>陪</a:t>
            </a:r>
            <a:r>
              <a:rPr lang="zh-CN" altLang="en-US" sz="2400" b="1" dirty="0">
                <a:solidFill>
                  <a:srgbClr val="0000CC"/>
                </a:solidFill>
                <a:latin typeface="楷体" panose="02010609060101010101" pitchFamily="49" charset="-122"/>
                <a:ea typeface="楷体" panose="02010609060101010101" pitchFamily="49" charset="-122"/>
              </a:rPr>
              <a:t>：增加。</a:t>
            </a:r>
          </a:p>
        </p:txBody>
      </p:sp>
      <p:sp>
        <p:nvSpPr>
          <p:cNvPr id="12" name="Rectangle 26">
            <a:extLst>
              <a:ext uri="{FF2B5EF4-FFF2-40B4-BE49-F238E27FC236}">
                <a16:creationId xmlns:a16="http://schemas.microsoft.com/office/drawing/2014/main" id="{84D4B642-FBD4-49FA-B662-398A7109859D}"/>
              </a:ext>
            </a:extLst>
          </p:cNvPr>
          <p:cNvSpPr>
            <a:spLocks noChangeArrowheads="1"/>
          </p:cNvSpPr>
          <p:nvPr/>
        </p:nvSpPr>
        <p:spPr bwMode="auto">
          <a:xfrm>
            <a:off x="9473059" y="765065"/>
            <a:ext cx="2043266" cy="461665"/>
          </a:xfrm>
          <a:prstGeom prst="rect">
            <a:avLst/>
          </a:prstGeom>
          <a:noFill/>
          <a:ln w="19050">
            <a:solidFill>
              <a:srgbClr val="FF00FF"/>
            </a:solidFill>
            <a:miter lim="800000"/>
          </a:ln>
          <a:effectLst/>
        </p:spPr>
        <p:txBody>
          <a:bodyPr wrap="square">
            <a:spAutoFit/>
          </a:bodyPr>
          <a:lstStyle/>
          <a:p>
            <a:r>
              <a:rPr lang="zh-CN" altLang="en-US" sz="2400" b="1" dirty="0">
                <a:solidFill>
                  <a:srgbClr val="FF3300"/>
                </a:solidFill>
                <a:latin typeface="楷体" panose="02010609060101010101" pitchFamily="49" charset="-122"/>
                <a:ea typeface="楷体" panose="02010609060101010101" pitchFamily="49" charset="-122"/>
              </a:rPr>
              <a:t>其：这件事</a:t>
            </a:r>
          </a:p>
        </p:txBody>
      </p:sp>
      <p:sp>
        <p:nvSpPr>
          <p:cNvPr id="13" name="Line 27">
            <a:extLst>
              <a:ext uri="{FF2B5EF4-FFF2-40B4-BE49-F238E27FC236}">
                <a16:creationId xmlns:a16="http://schemas.microsoft.com/office/drawing/2014/main" id="{B68F3221-C699-4004-9901-A997AA32F63E}"/>
              </a:ext>
            </a:extLst>
          </p:cNvPr>
          <p:cNvSpPr>
            <a:spLocks noChangeShapeType="1"/>
          </p:cNvSpPr>
          <p:nvPr/>
        </p:nvSpPr>
        <p:spPr bwMode="auto">
          <a:xfrm flipV="1">
            <a:off x="8020850" y="940457"/>
            <a:ext cx="1442814" cy="224718"/>
          </a:xfrm>
          <a:prstGeom prst="line">
            <a:avLst/>
          </a:prstGeom>
          <a:noFill/>
          <a:ln w="9525">
            <a:solidFill>
              <a:srgbClr val="FF0066"/>
            </a:solidFill>
            <a:round/>
            <a:tailEnd type="triangle" w="med" len="med"/>
          </a:ln>
          <a:effectLst/>
        </p:spPr>
        <p:txBody>
          <a:bodyPr wrap="none"/>
          <a:lstStyle/>
          <a:p>
            <a:endParaRPr lang="zh-CN" altLang="en-US"/>
          </a:p>
        </p:txBody>
      </p:sp>
      <p:sp>
        <p:nvSpPr>
          <p:cNvPr id="14" name="Rectangle 28">
            <a:extLst>
              <a:ext uri="{FF2B5EF4-FFF2-40B4-BE49-F238E27FC236}">
                <a16:creationId xmlns:a16="http://schemas.microsoft.com/office/drawing/2014/main" id="{3F15B340-FD28-498F-AE4F-99EFF46C11C1}"/>
              </a:ext>
            </a:extLst>
          </p:cNvPr>
          <p:cNvSpPr>
            <a:spLocks noChangeArrowheads="1"/>
          </p:cNvSpPr>
          <p:nvPr/>
        </p:nvSpPr>
        <p:spPr bwMode="auto">
          <a:xfrm>
            <a:off x="81235" y="2924944"/>
            <a:ext cx="1415772" cy="461665"/>
          </a:xfrm>
          <a:prstGeom prst="rect">
            <a:avLst/>
          </a:prstGeom>
          <a:noFill/>
          <a:ln w="19050">
            <a:solidFill>
              <a:srgbClr val="FF00FF"/>
            </a:solidFill>
            <a:miter lim="800000"/>
          </a:ln>
          <a:effectLst/>
        </p:spPr>
        <p:txBody>
          <a:bodyPr wrap="none">
            <a:spAutoFit/>
          </a:bodyPr>
          <a:lstStyle/>
          <a:p>
            <a:r>
              <a:rPr lang="zh-CN" altLang="en-US" sz="2400" b="1">
                <a:solidFill>
                  <a:srgbClr val="FF3300"/>
                </a:solidFill>
                <a:latin typeface="楷体" panose="02010609060101010101" pitchFamily="49" charset="-122"/>
                <a:ea typeface="楷体" panose="02010609060101010101" pitchFamily="49" charset="-122"/>
              </a:rPr>
              <a:t>厚：增强</a:t>
            </a:r>
          </a:p>
        </p:txBody>
      </p:sp>
      <p:sp>
        <p:nvSpPr>
          <p:cNvPr id="15" name="Line 30">
            <a:extLst>
              <a:ext uri="{FF2B5EF4-FFF2-40B4-BE49-F238E27FC236}">
                <a16:creationId xmlns:a16="http://schemas.microsoft.com/office/drawing/2014/main" id="{0D36190F-5ED2-435E-97D9-2DB155C85CE7}"/>
              </a:ext>
            </a:extLst>
          </p:cNvPr>
          <p:cNvSpPr>
            <a:spLocks noChangeShapeType="1"/>
          </p:cNvSpPr>
          <p:nvPr/>
        </p:nvSpPr>
        <p:spPr bwMode="auto">
          <a:xfrm flipH="1">
            <a:off x="1017338" y="2588963"/>
            <a:ext cx="2100434" cy="335981"/>
          </a:xfrm>
          <a:prstGeom prst="line">
            <a:avLst/>
          </a:prstGeom>
          <a:noFill/>
          <a:ln w="9525">
            <a:solidFill>
              <a:srgbClr val="FF0066"/>
            </a:solidFill>
            <a:round/>
            <a:tailEnd type="triangle" w="med" len="med"/>
          </a:ln>
          <a:effectLst/>
        </p:spPr>
        <p:txBody>
          <a:bodyPr wrap="none"/>
          <a:lstStyle/>
          <a:p>
            <a:endParaRPr lang="zh-CN" altLang="en-US"/>
          </a:p>
        </p:txBody>
      </p:sp>
      <p:sp>
        <p:nvSpPr>
          <p:cNvPr id="16" name="Rectangle 29">
            <a:extLst>
              <a:ext uri="{FF2B5EF4-FFF2-40B4-BE49-F238E27FC236}">
                <a16:creationId xmlns:a16="http://schemas.microsoft.com/office/drawing/2014/main" id="{476545A1-3DF4-44AA-9A19-E97539B9458F}"/>
              </a:ext>
            </a:extLst>
          </p:cNvPr>
          <p:cNvSpPr>
            <a:spLocks noChangeArrowheads="1"/>
          </p:cNvSpPr>
          <p:nvPr/>
        </p:nvSpPr>
        <p:spPr bwMode="auto">
          <a:xfrm>
            <a:off x="164001" y="3481364"/>
            <a:ext cx="1415772" cy="461665"/>
          </a:xfrm>
          <a:prstGeom prst="rect">
            <a:avLst/>
          </a:prstGeom>
          <a:noFill/>
          <a:ln w="19050">
            <a:solidFill>
              <a:srgbClr val="FF00FF"/>
            </a:solidFill>
            <a:miter lim="800000"/>
          </a:ln>
          <a:effectLst/>
        </p:spPr>
        <p:txBody>
          <a:bodyPr wrap="none">
            <a:spAutoFit/>
          </a:bodyPr>
          <a:lstStyle/>
          <a:p>
            <a:r>
              <a:rPr lang="zh-CN" altLang="en-US" sz="2400" b="1">
                <a:solidFill>
                  <a:srgbClr val="FF3300"/>
                </a:solidFill>
                <a:latin typeface="楷体" panose="02010609060101010101" pitchFamily="49" charset="-122"/>
                <a:ea typeface="楷体" panose="02010609060101010101" pitchFamily="49" charset="-122"/>
              </a:rPr>
              <a:t>薄：削弱</a:t>
            </a:r>
          </a:p>
        </p:txBody>
      </p:sp>
      <p:sp>
        <p:nvSpPr>
          <p:cNvPr id="17" name="Line 31">
            <a:extLst>
              <a:ext uri="{FF2B5EF4-FFF2-40B4-BE49-F238E27FC236}">
                <a16:creationId xmlns:a16="http://schemas.microsoft.com/office/drawing/2014/main" id="{67EAFBAF-30CD-4107-AB1F-A0C4CA8123BA}"/>
              </a:ext>
            </a:extLst>
          </p:cNvPr>
          <p:cNvSpPr>
            <a:spLocks noChangeShapeType="1"/>
          </p:cNvSpPr>
          <p:nvPr/>
        </p:nvSpPr>
        <p:spPr bwMode="auto">
          <a:xfrm flipH="1">
            <a:off x="1749120" y="2588962"/>
            <a:ext cx="3050936" cy="992991"/>
          </a:xfrm>
          <a:prstGeom prst="line">
            <a:avLst/>
          </a:prstGeom>
          <a:noFill/>
          <a:ln w="9525">
            <a:solidFill>
              <a:srgbClr val="FF0066"/>
            </a:solidFill>
            <a:round/>
            <a:tailEnd type="triangle" w="med" len="med"/>
          </a:ln>
          <a:effectLst/>
        </p:spPr>
        <p:txBody>
          <a:bodyPr wrap="none"/>
          <a:lstStyle/>
          <a:p>
            <a:endParaRPr lang="zh-CN" altLang="en-US" dirty="0"/>
          </a:p>
        </p:txBody>
      </p:sp>
      <p:sp>
        <p:nvSpPr>
          <p:cNvPr id="18" name="Line 18">
            <a:extLst>
              <a:ext uri="{FF2B5EF4-FFF2-40B4-BE49-F238E27FC236}">
                <a16:creationId xmlns:a16="http://schemas.microsoft.com/office/drawing/2014/main" id="{FF76ABDE-EE1D-4960-A5B7-BD83454EC20B}"/>
              </a:ext>
            </a:extLst>
          </p:cNvPr>
          <p:cNvSpPr>
            <a:spLocks noChangeShapeType="1"/>
          </p:cNvSpPr>
          <p:nvPr/>
        </p:nvSpPr>
        <p:spPr bwMode="auto">
          <a:xfrm flipV="1">
            <a:off x="8496661" y="1874273"/>
            <a:ext cx="315192" cy="464993"/>
          </a:xfrm>
          <a:prstGeom prst="line">
            <a:avLst/>
          </a:prstGeom>
          <a:noFill/>
          <a:ln w="9525">
            <a:solidFill>
              <a:srgbClr val="FF0066"/>
            </a:solidFill>
            <a:round/>
            <a:tailEnd type="triangle" w="med" len="med"/>
          </a:ln>
          <a:effectLst/>
        </p:spPr>
        <p:txBody>
          <a:bodyPr wrap="none"/>
          <a:lstStyle/>
          <a:p>
            <a:endParaRPr lang="zh-CN" altLang="en-US" dirty="0"/>
          </a:p>
        </p:txBody>
      </p:sp>
      <p:sp>
        <p:nvSpPr>
          <p:cNvPr id="19" name="Text Box 19">
            <a:extLst>
              <a:ext uri="{FF2B5EF4-FFF2-40B4-BE49-F238E27FC236}">
                <a16:creationId xmlns:a16="http://schemas.microsoft.com/office/drawing/2014/main" id="{9F84B9A2-C21D-4AA5-B1B6-C08D3B5FE3F4}"/>
              </a:ext>
            </a:extLst>
          </p:cNvPr>
          <p:cNvSpPr txBox="1">
            <a:spLocks noChangeArrowheads="1"/>
          </p:cNvSpPr>
          <p:nvPr/>
        </p:nvSpPr>
        <p:spPr bwMode="auto">
          <a:xfrm>
            <a:off x="8815911" y="1372622"/>
            <a:ext cx="3357563" cy="1206500"/>
          </a:xfrm>
          <a:prstGeom prst="rect">
            <a:avLst/>
          </a:prstGeom>
          <a:noFill/>
          <a:ln w="19050">
            <a:solidFill>
              <a:srgbClr val="FF00FF"/>
            </a:solidFill>
            <a:miter lim="800000"/>
          </a:ln>
          <a:effectLst/>
        </p:spPr>
        <p:txBody>
          <a:bodyPr>
            <a:spAutoFit/>
          </a:bodyPr>
          <a:lstStyle/>
          <a:p>
            <a:pPr>
              <a:spcBef>
                <a:spcPct val="50000"/>
              </a:spcBef>
            </a:pPr>
            <a:r>
              <a:rPr lang="zh-CN" altLang="en-US" sz="2400" b="1" dirty="0">
                <a:solidFill>
                  <a:srgbClr val="FF3300"/>
                </a:solidFill>
                <a:latin typeface="楷体" panose="02010609060101010101" pitchFamily="49" charset="-122"/>
                <a:ea typeface="楷体" panose="02010609060101010101" pitchFamily="49" charset="-122"/>
              </a:rPr>
              <a:t>以</a:t>
            </a:r>
            <a:r>
              <a:rPr lang="en-US" altLang="zh-CN" sz="2400" b="1" dirty="0">
                <a:solidFill>
                  <a:srgbClr val="FF3300"/>
                </a:solidFill>
                <a:latin typeface="楷体" panose="02010609060101010101" pitchFamily="49" charset="-122"/>
                <a:ea typeface="楷体" panose="02010609060101010101" pitchFamily="49" charset="-122"/>
              </a:rPr>
              <a:t>(</a:t>
            </a:r>
            <a:r>
              <a:rPr lang="zh-CN" altLang="en-US" sz="2400" b="1" dirty="0">
                <a:solidFill>
                  <a:srgbClr val="FF3300"/>
                </a:solidFill>
                <a:latin typeface="楷体" panose="02010609060101010101" pitchFamily="49" charset="-122"/>
                <a:ea typeface="楷体" panose="02010609060101010101" pitchFamily="49" charset="-122"/>
              </a:rPr>
              <a:t>之</a:t>
            </a:r>
            <a:r>
              <a:rPr lang="en-US" altLang="zh-CN" sz="2400" b="1" dirty="0">
                <a:solidFill>
                  <a:srgbClr val="FF3300"/>
                </a:solidFill>
                <a:latin typeface="楷体" panose="02010609060101010101" pitchFamily="49" charset="-122"/>
                <a:ea typeface="楷体" panose="02010609060101010101" pitchFamily="49" charset="-122"/>
              </a:rPr>
              <a:t>)</a:t>
            </a:r>
            <a:r>
              <a:rPr lang="zh-CN" altLang="en-US" sz="2400" b="1" dirty="0">
                <a:solidFill>
                  <a:srgbClr val="FF3300"/>
                </a:solidFill>
                <a:latin typeface="楷体" panose="02010609060101010101" pitchFamily="49" charset="-122"/>
                <a:ea typeface="楷体" panose="02010609060101010101" pitchFamily="49" charset="-122"/>
              </a:rPr>
              <a:t>为；</a:t>
            </a:r>
            <a:r>
              <a:rPr lang="zh-CN" altLang="en-US" sz="2400" b="1" dirty="0">
                <a:solidFill>
                  <a:srgbClr val="FF0000"/>
                </a:solidFill>
                <a:latin typeface="楷体" panose="02010609060101010101" pitchFamily="49" charset="-122"/>
                <a:ea typeface="楷体" panose="02010609060101010101" pitchFamily="49" charset="-122"/>
              </a:rPr>
              <a:t>东道主</a:t>
            </a:r>
            <a:r>
              <a:rPr lang="zh-CN" altLang="en-US" sz="2400" b="1" dirty="0">
                <a:solidFill>
                  <a:srgbClr val="0000CC"/>
                </a:solidFill>
                <a:latin typeface="楷体" panose="02010609060101010101" pitchFamily="49" charset="-122"/>
                <a:ea typeface="楷体" panose="02010609060101010101" pitchFamily="49" charset="-122"/>
              </a:rPr>
              <a:t>：东方道路上的主人。现泛指主人。</a:t>
            </a:r>
          </a:p>
        </p:txBody>
      </p:sp>
      <p:sp>
        <p:nvSpPr>
          <p:cNvPr id="20" name="Line 20">
            <a:extLst>
              <a:ext uri="{FF2B5EF4-FFF2-40B4-BE49-F238E27FC236}">
                <a16:creationId xmlns:a16="http://schemas.microsoft.com/office/drawing/2014/main" id="{E135CF18-54A0-430D-88F5-15CC5CC71DED}"/>
              </a:ext>
            </a:extLst>
          </p:cNvPr>
          <p:cNvSpPr>
            <a:spLocks noChangeShapeType="1"/>
          </p:cNvSpPr>
          <p:nvPr/>
        </p:nvSpPr>
        <p:spPr bwMode="auto">
          <a:xfrm>
            <a:off x="5738814" y="3011490"/>
            <a:ext cx="2970212" cy="138171"/>
          </a:xfrm>
          <a:prstGeom prst="line">
            <a:avLst/>
          </a:prstGeom>
          <a:noFill/>
          <a:ln w="9525">
            <a:solidFill>
              <a:srgbClr val="FF0066"/>
            </a:solidFill>
            <a:round/>
            <a:tailEnd type="triangle" w="med" len="med"/>
          </a:ln>
          <a:effectLst/>
        </p:spPr>
        <p:txBody>
          <a:bodyPr wrap="none"/>
          <a:lstStyle/>
          <a:p>
            <a:endParaRPr lang="zh-CN" altLang="en-US"/>
          </a:p>
        </p:txBody>
      </p:sp>
      <p:sp>
        <p:nvSpPr>
          <p:cNvPr id="21" name="Text Box 21">
            <a:extLst>
              <a:ext uri="{FF2B5EF4-FFF2-40B4-BE49-F238E27FC236}">
                <a16:creationId xmlns:a16="http://schemas.microsoft.com/office/drawing/2014/main" id="{770D31EA-FF17-4769-ADD5-6B9B6E2B1746}"/>
              </a:ext>
            </a:extLst>
          </p:cNvPr>
          <p:cNvSpPr txBox="1">
            <a:spLocks noChangeArrowheads="1"/>
          </p:cNvSpPr>
          <p:nvPr/>
        </p:nvSpPr>
        <p:spPr bwMode="auto">
          <a:xfrm>
            <a:off x="8815911" y="2741068"/>
            <a:ext cx="3294854" cy="1200329"/>
          </a:xfrm>
          <a:prstGeom prst="rect">
            <a:avLst/>
          </a:prstGeom>
          <a:noFill/>
          <a:ln w="19050">
            <a:solidFill>
              <a:srgbClr val="FF00FF"/>
            </a:solidFill>
            <a:miter lim="800000"/>
          </a:ln>
          <a:effectLst/>
        </p:spPr>
        <p:txBody>
          <a:bodyPr wrap="square">
            <a:spAutoFit/>
          </a:bodyPr>
          <a:lstStyle/>
          <a:p>
            <a:pPr>
              <a:spcBef>
                <a:spcPct val="50000"/>
              </a:spcBef>
            </a:pPr>
            <a:r>
              <a:rPr lang="zh-CN" altLang="en-US" sz="2400" b="1" dirty="0">
                <a:solidFill>
                  <a:srgbClr val="FF0000"/>
                </a:solidFill>
                <a:latin typeface="楷体" panose="02010609060101010101" pitchFamily="49" charset="-122"/>
                <a:ea typeface="楷体" panose="02010609060101010101" pitchFamily="49" charset="-122"/>
              </a:rPr>
              <a:t>行李</a:t>
            </a:r>
            <a:r>
              <a:rPr lang="zh-CN" altLang="en-US" sz="2400" b="1" dirty="0">
                <a:solidFill>
                  <a:srgbClr val="0000CC"/>
                </a:solidFill>
                <a:latin typeface="楷体" panose="02010609060101010101" pitchFamily="49" charset="-122"/>
                <a:ea typeface="楷体" panose="02010609060101010101" pitchFamily="49" charset="-122"/>
              </a:rPr>
              <a:t>：出使的人，使者。现指外出的人携带的随身物品。</a:t>
            </a:r>
            <a:r>
              <a:rPr lang="zh-CN" altLang="en-US" sz="2400" b="1" dirty="0">
                <a:solidFill>
                  <a:srgbClr val="FF0000"/>
                </a:solidFill>
                <a:latin typeface="楷体" panose="02010609060101010101" pitchFamily="49" charset="-122"/>
                <a:ea typeface="楷体" panose="02010609060101010101" pitchFamily="49" charset="-122"/>
              </a:rPr>
              <a:t>之</a:t>
            </a:r>
            <a:r>
              <a:rPr lang="zh-CN" altLang="en-US" sz="2400" b="1" dirty="0">
                <a:solidFill>
                  <a:srgbClr val="0000CC"/>
                </a:solidFill>
                <a:latin typeface="楷体" panose="02010609060101010101" pitchFamily="49" charset="-122"/>
                <a:ea typeface="楷体" panose="02010609060101010101" pitchFamily="49" charset="-122"/>
              </a:rPr>
              <a:t>：主谓之间。</a:t>
            </a:r>
          </a:p>
        </p:txBody>
      </p:sp>
      <p:sp>
        <p:nvSpPr>
          <p:cNvPr id="22" name="Line 22">
            <a:extLst>
              <a:ext uri="{FF2B5EF4-FFF2-40B4-BE49-F238E27FC236}">
                <a16:creationId xmlns:a16="http://schemas.microsoft.com/office/drawing/2014/main" id="{76BE477D-0431-4F54-A87F-92D5DA4CFF1C}"/>
              </a:ext>
            </a:extLst>
          </p:cNvPr>
          <p:cNvSpPr>
            <a:spLocks noChangeShapeType="1"/>
          </p:cNvSpPr>
          <p:nvPr/>
        </p:nvSpPr>
        <p:spPr bwMode="auto">
          <a:xfrm flipH="1">
            <a:off x="6095998" y="3149661"/>
            <a:ext cx="1934247" cy="839703"/>
          </a:xfrm>
          <a:prstGeom prst="line">
            <a:avLst/>
          </a:prstGeom>
          <a:noFill/>
          <a:ln w="9525">
            <a:solidFill>
              <a:srgbClr val="FF0066"/>
            </a:solidFill>
            <a:round/>
            <a:tailEnd type="triangle" w="med" len="med"/>
          </a:ln>
          <a:effectLst/>
        </p:spPr>
        <p:txBody>
          <a:bodyPr wrap="none"/>
          <a:lstStyle/>
          <a:p>
            <a:endParaRPr lang="zh-CN" altLang="en-US"/>
          </a:p>
        </p:txBody>
      </p:sp>
      <p:sp>
        <p:nvSpPr>
          <p:cNvPr id="23" name="Text Box 23">
            <a:extLst>
              <a:ext uri="{FF2B5EF4-FFF2-40B4-BE49-F238E27FC236}">
                <a16:creationId xmlns:a16="http://schemas.microsoft.com/office/drawing/2014/main" id="{2EB2CC7C-A53F-4E1C-826E-CAF2325BB520}"/>
              </a:ext>
            </a:extLst>
          </p:cNvPr>
          <p:cNvSpPr txBox="1">
            <a:spLocks noChangeArrowheads="1"/>
          </p:cNvSpPr>
          <p:nvPr/>
        </p:nvSpPr>
        <p:spPr bwMode="auto">
          <a:xfrm>
            <a:off x="2607153" y="4031236"/>
            <a:ext cx="6510969" cy="461665"/>
          </a:xfrm>
          <a:prstGeom prst="rect">
            <a:avLst/>
          </a:prstGeom>
          <a:noFill/>
          <a:ln w="19050">
            <a:solidFill>
              <a:srgbClr val="FF00FF"/>
            </a:solidFill>
            <a:miter lim="800000"/>
          </a:ln>
          <a:effectLst/>
        </p:spPr>
        <p:txBody>
          <a:bodyPr wrap="square">
            <a:spAutoFit/>
          </a:bodyPr>
          <a:lstStyle/>
          <a:p>
            <a:pPr>
              <a:spcBef>
                <a:spcPct val="50000"/>
              </a:spcBef>
            </a:pPr>
            <a:r>
              <a:rPr lang="zh-CN" altLang="en-US" sz="2400" b="1" dirty="0">
                <a:solidFill>
                  <a:srgbClr val="FF0000"/>
                </a:solidFill>
                <a:latin typeface="楷体" panose="02010609060101010101" pitchFamily="49" charset="-122"/>
                <a:ea typeface="楷体" panose="02010609060101010101" pitchFamily="49" charset="-122"/>
              </a:rPr>
              <a:t>共</a:t>
            </a:r>
            <a:r>
              <a:rPr lang="zh-CN" altLang="en-US" sz="2400" b="1" dirty="0">
                <a:solidFill>
                  <a:srgbClr val="0000CC"/>
                </a:solidFill>
                <a:latin typeface="楷体" panose="02010609060101010101" pitchFamily="49" charset="-122"/>
                <a:ea typeface="楷体" panose="02010609060101010101" pitchFamily="49" charset="-122"/>
              </a:rPr>
              <a:t>：同“供”。</a:t>
            </a:r>
            <a:r>
              <a:rPr lang="zh-CN" altLang="en-US" sz="2400" b="1" dirty="0">
                <a:solidFill>
                  <a:srgbClr val="FF0000"/>
                </a:solidFill>
                <a:latin typeface="楷体" panose="02010609060101010101" pitchFamily="49" charset="-122"/>
                <a:ea typeface="楷体" panose="02010609060101010101" pitchFamily="49" charset="-122"/>
              </a:rPr>
              <a:t>乏困：</a:t>
            </a:r>
            <a:r>
              <a:rPr lang="zh-CN" altLang="en-US" sz="2400" b="1" dirty="0">
                <a:solidFill>
                  <a:srgbClr val="0000CC"/>
                </a:solidFill>
                <a:latin typeface="楷体" panose="02010609060101010101" pitchFamily="49" charset="-122"/>
                <a:ea typeface="楷体" panose="02010609060101010101" pitchFamily="49" charset="-122"/>
              </a:rPr>
              <a:t>缺少的</a:t>
            </a:r>
            <a:r>
              <a:rPr lang="en-US" altLang="zh-CN" sz="2400" b="1" dirty="0">
                <a:solidFill>
                  <a:srgbClr val="0000CC"/>
                </a:solidFill>
                <a:latin typeface="楷体" panose="02010609060101010101" pitchFamily="49" charset="-122"/>
                <a:ea typeface="楷体" panose="02010609060101010101" pitchFamily="49" charset="-122"/>
              </a:rPr>
              <a:t>(</a:t>
            </a:r>
            <a:r>
              <a:rPr lang="zh-CN" altLang="en-US" sz="2400" b="1" dirty="0">
                <a:solidFill>
                  <a:srgbClr val="0000CC"/>
                </a:solidFill>
                <a:latin typeface="楷体" panose="02010609060101010101" pitchFamily="49" charset="-122"/>
                <a:ea typeface="楷体" panose="02010609060101010101" pitchFamily="49" charset="-122"/>
              </a:rPr>
              <a:t>东西</a:t>
            </a:r>
            <a:r>
              <a:rPr lang="en-US" altLang="zh-CN" sz="2400" b="1" dirty="0">
                <a:solidFill>
                  <a:srgbClr val="0000CC"/>
                </a:solidFill>
                <a:latin typeface="楷体" panose="02010609060101010101" pitchFamily="49" charset="-122"/>
                <a:ea typeface="楷体" panose="02010609060101010101" pitchFamily="49" charset="-122"/>
              </a:rPr>
              <a:t>)</a:t>
            </a:r>
            <a:r>
              <a:rPr lang="zh-CN" altLang="en-US" sz="2400" b="1" dirty="0">
                <a:solidFill>
                  <a:srgbClr val="0000CC"/>
                </a:solidFill>
                <a:latin typeface="楷体" panose="02010609060101010101" pitchFamily="49" charset="-122"/>
                <a:ea typeface="楷体" panose="02010609060101010101" pitchFamily="49" charset="-122"/>
              </a:rPr>
              <a:t>。</a:t>
            </a:r>
            <a:r>
              <a:rPr lang="zh-CN" altLang="en-US" sz="2400" b="1" dirty="0">
                <a:solidFill>
                  <a:srgbClr val="FF3300"/>
                </a:solidFill>
                <a:latin typeface="楷体" panose="02010609060101010101" pitchFamily="49" charset="-122"/>
                <a:ea typeface="楷体" panose="02010609060101010101" pitchFamily="49" charset="-122"/>
              </a:rPr>
              <a:t>形→名</a:t>
            </a:r>
          </a:p>
        </p:txBody>
      </p:sp>
      <p:sp>
        <p:nvSpPr>
          <p:cNvPr id="24" name="日期占位符 23">
            <a:extLst>
              <a:ext uri="{FF2B5EF4-FFF2-40B4-BE49-F238E27FC236}">
                <a16:creationId xmlns:a16="http://schemas.microsoft.com/office/drawing/2014/main" id="{564480BB-2F8F-4BB7-8C79-2C6CD29B4BEF}"/>
              </a:ext>
            </a:extLst>
          </p:cNvPr>
          <p:cNvSpPr>
            <a:spLocks noGrp="1"/>
          </p:cNvSpPr>
          <p:nvPr>
            <p:ph type="dt" sz="half" idx="10"/>
          </p:nvPr>
        </p:nvSpPr>
        <p:spPr/>
        <p:txBody>
          <a:bodyPr/>
          <a:lstStyle/>
          <a:p>
            <a:fld id="{879B6E03-CAD0-48A1-AD01-B01459775F60}" type="datetime1">
              <a:rPr lang="zh-CN" altLang="en-US" smtClean="0"/>
              <a:t>2021/3/13</a:t>
            </a:fld>
            <a:endParaRPr lang="zh-CN" altLang="en-US"/>
          </a:p>
        </p:txBody>
      </p:sp>
      <p:sp>
        <p:nvSpPr>
          <p:cNvPr id="25" name="页脚占位符 24">
            <a:extLst>
              <a:ext uri="{FF2B5EF4-FFF2-40B4-BE49-F238E27FC236}">
                <a16:creationId xmlns:a16="http://schemas.microsoft.com/office/drawing/2014/main" id="{EE06CB8C-AAE2-4F1A-BE36-92D5A574F39D}"/>
              </a:ext>
            </a:extLst>
          </p:cNvPr>
          <p:cNvSpPr>
            <a:spLocks noGrp="1"/>
          </p:cNvSpPr>
          <p:nvPr>
            <p:ph type="ftr" sz="quarter" idx="11"/>
          </p:nvPr>
        </p:nvSpPr>
        <p:spPr/>
        <p:txBody>
          <a:bodyPr/>
          <a:lstStyle/>
          <a:p>
            <a:r>
              <a:rPr lang="zh-CN" altLang="en-US"/>
              <a:t>北附广南实验学校 赵洪安</a:t>
            </a:r>
          </a:p>
        </p:txBody>
      </p:sp>
      <p:sp>
        <p:nvSpPr>
          <p:cNvPr id="26" name="灯片编号占位符 25">
            <a:extLst>
              <a:ext uri="{FF2B5EF4-FFF2-40B4-BE49-F238E27FC236}">
                <a16:creationId xmlns:a16="http://schemas.microsoft.com/office/drawing/2014/main" id="{2F821975-B416-4F17-8C14-AFBF8BA292F2}"/>
              </a:ext>
            </a:extLst>
          </p:cNvPr>
          <p:cNvSpPr>
            <a:spLocks noGrp="1"/>
          </p:cNvSpPr>
          <p:nvPr>
            <p:ph type="sldNum" sz="quarter" idx="12"/>
          </p:nvPr>
        </p:nvSpPr>
        <p:spPr/>
        <p:txBody>
          <a:bodyPr/>
          <a:lstStyle/>
          <a:p>
            <a:fld id="{5E62DECF-E635-42AE-B64D-6828C25340DF}" type="slidenum">
              <a:rPr lang="zh-CN" altLang="en-US" smtClean="0"/>
              <a:t>33</a:t>
            </a:fld>
            <a:endParaRPr lang="zh-CN" altLang="en-US"/>
          </a:p>
        </p:txBody>
      </p:sp>
    </p:spTree>
    <p:extLst>
      <p:ext uri="{BB962C8B-B14F-4D97-AF65-F5344CB8AC3E}">
        <p14:creationId xmlns:p14="http://schemas.microsoft.com/office/powerpoint/2010/main" val="23197459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plus(in)">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3"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plus(in)">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3" presetClass="entr" presetSubtype="16"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plus(in)">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ppt_x"/>
                                          </p:val>
                                        </p:tav>
                                        <p:tav tm="100000">
                                          <p:val>
                                            <p:strVal val="#ppt_x"/>
                                          </p:val>
                                        </p:tav>
                                      </p:tavLst>
                                    </p:anim>
                                    <p:anim calcmode="lin" valueType="num">
                                      <p:cBhvr additive="base">
                                        <p:cTn id="6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500" fill="hold"/>
                                        <p:tgtEl>
                                          <p:spTgt spid="14"/>
                                        </p:tgtEl>
                                        <p:attrNameLst>
                                          <p:attrName>ppt_x</p:attrName>
                                        </p:attrNameLst>
                                      </p:cBhvr>
                                      <p:tavLst>
                                        <p:tav tm="0">
                                          <p:val>
                                            <p:strVal val="#ppt_x"/>
                                          </p:val>
                                        </p:tav>
                                        <p:tav tm="100000">
                                          <p:val>
                                            <p:strVal val="#ppt_x"/>
                                          </p:val>
                                        </p:tav>
                                      </p:tavLst>
                                    </p:anim>
                                    <p:anim calcmode="lin" valueType="num">
                                      <p:cBhvr additive="base">
                                        <p:cTn id="7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fill="hold"/>
                                        <p:tgtEl>
                                          <p:spTgt spid="16"/>
                                        </p:tgtEl>
                                        <p:attrNameLst>
                                          <p:attrName>ppt_x</p:attrName>
                                        </p:attrNameLst>
                                      </p:cBhvr>
                                      <p:tavLst>
                                        <p:tav tm="0">
                                          <p:val>
                                            <p:strVal val="#ppt_x"/>
                                          </p:val>
                                        </p:tav>
                                        <p:tav tm="100000">
                                          <p:val>
                                            <p:strVal val="#ppt_x"/>
                                          </p:val>
                                        </p:tav>
                                      </p:tavLst>
                                    </p:anim>
                                    <p:anim calcmode="lin" valueType="num">
                                      <p:cBhvr additive="base">
                                        <p:cTn id="8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fill="hold"/>
                                        <p:tgtEl>
                                          <p:spTgt spid="18"/>
                                        </p:tgtEl>
                                        <p:attrNameLst>
                                          <p:attrName>ppt_x</p:attrName>
                                        </p:attrNameLst>
                                      </p:cBhvr>
                                      <p:tavLst>
                                        <p:tav tm="0">
                                          <p:val>
                                            <p:strVal val="#ppt_x"/>
                                          </p:val>
                                        </p:tav>
                                        <p:tav tm="100000">
                                          <p:val>
                                            <p:strVal val="#ppt_x"/>
                                          </p:val>
                                        </p:tav>
                                      </p:tavLst>
                                    </p:anim>
                                    <p:anim calcmode="lin" valueType="num">
                                      <p:cBhvr additive="base">
                                        <p:cTn id="8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13" presetClass="entr" presetSubtype="16"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plus(in)">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fill="hold"/>
                                        <p:tgtEl>
                                          <p:spTgt spid="20"/>
                                        </p:tgtEl>
                                        <p:attrNameLst>
                                          <p:attrName>ppt_x</p:attrName>
                                        </p:attrNameLst>
                                      </p:cBhvr>
                                      <p:tavLst>
                                        <p:tav tm="0">
                                          <p:val>
                                            <p:strVal val="#ppt_x"/>
                                          </p:val>
                                        </p:tav>
                                        <p:tav tm="100000">
                                          <p:val>
                                            <p:strVal val="#ppt_x"/>
                                          </p:val>
                                        </p:tav>
                                      </p:tavLst>
                                    </p:anim>
                                    <p:anim calcmode="lin" valueType="num">
                                      <p:cBhvr additive="base">
                                        <p:cTn id="10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3" presetClass="entr" presetSubtype="16" fill="hold" grpId="0" nodeType="click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plus(in)">
                                      <p:cBhvr>
                                        <p:cTn id="105" dur="500"/>
                                        <p:tgtEl>
                                          <p:spTgt spid="21"/>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22"/>
                                        </p:tgtEl>
                                        <p:attrNameLst>
                                          <p:attrName>style.visibility</p:attrName>
                                        </p:attrNameLst>
                                      </p:cBhvr>
                                      <p:to>
                                        <p:strVal val="visible"/>
                                      </p:to>
                                    </p:set>
                                    <p:anim calcmode="lin" valueType="num">
                                      <p:cBhvr additive="base">
                                        <p:cTn id="110" dur="500" fill="hold"/>
                                        <p:tgtEl>
                                          <p:spTgt spid="22"/>
                                        </p:tgtEl>
                                        <p:attrNameLst>
                                          <p:attrName>ppt_x</p:attrName>
                                        </p:attrNameLst>
                                      </p:cBhvr>
                                      <p:tavLst>
                                        <p:tav tm="0">
                                          <p:val>
                                            <p:strVal val="#ppt_x"/>
                                          </p:val>
                                        </p:tav>
                                        <p:tav tm="100000">
                                          <p:val>
                                            <p:strVal val="#ppt_x"/>
                                          </p:val>
                                        </p:tav>
                                      </p:tavLst>
                                    </p:anim>
                                    <p:anim calcmode="lin" valueType="num">
                                      <p:cBhvr additive="base">
                                        <p:cTn id="11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13" presetClass="entr" presetSubtype="16" fill="hold" grpId="0" nodeType="click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plus(in)">
                                      <p:cBhvr>
                                        <p:cTn id="116" dur="500"/>
                                        <p:tgtEl>
                                          <p:spTgt spid="23"/>
                                        </p:tgtEl>
                                      </p:cBhvr>
                                    </p:animEffect>
                                  </p:childTnLst>
                                </p:cTn>
                              </p:par>
                            </p:childTnLst>
                          </p:cTn>
                        </p:par>
                      </p:childTnLst>
                    </p:cTn>
                  </p:par>
                  <p:par>
                    <p:cTn id="117" fill="hold">
                      <p:stCondLst>
                        <p:cond delay="indefinite"/>
                      </p:stCondLst>
                      <p:childTnLst>
                        <p:par>
                          <p:cTn id="118" fill="hold">
                            <p:stCondLst>
                              <p:cond delay="0"/>
                            </p:stCondLst>
                            <p:childTnLst>
                              <p:par>
                                <p:cTn id="119" presetID="13" presetClass="entr" presetSubtype="16" fill="hold" grpId="0" nodeType="clickEffect">
                                  <p:stCondLst>
                                    <p:cond delay="0"/>
                                  </p:stCondLst>
                                  <p:childTnLst>
                                    <p:set>
                                      <p:cBhvr>
                                        <p:cTn id="120" dur="1" fill="hold">
                                          <p:stCondLst>
                                            <p:cond delay="0"/>
                                          </p:stCondLst>
                                        </p:cTn>
                                        <p:tgtEl>
                                          <p:spTgt spid="7"/>
                                        </p:tgtEl>
                                        <p:attrNameLst>
                                          <p:attrName>style.visibility</p:attrName>
                                        </p:attrNameLst>
                                      </p:cBhvr>
                                      <p:to>
                                        <p:strVal val="visible"/>
                                      </p:to>
                                    </p:set>
                                    <p:animEffect transition="in" filter="plus(in)">
                                      <p:cBhvr>
                                        <p:cTn id="1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3925247" y="1987171"/>
            <a:ext cx="4973138" cy="1754326"/>
          </a:xfrm>
          <a:prstGeom prst="rect">
            <a:avLst/>
          </a:prstGeom>
          <a:noFill/>
          <a:ln w="38100">
            <a:solidFill>
              <a:srgbClr val="FF00FF"/>
            </a:solidFill>
            <a:miter lim="800000"/>
          </a:ln>
          <a:effectLst/>
        </p:spPr>
        <p:txBody>
          <a:bodyPr wrap="square">
            <a:spAutoFit/>
          </a:bodyPr>
          <a:lstStyle/>
          <a:p>
            <a:pPr>
              <a:spcBef>
                <a:spcPct val="20000"/>
              </a:spcBef>
              <a:buClr>
                <a:schemeClr val="hlink"/>
              </a:buClr>
              <a:buSzPct val="75000"/>
              <a:buFont typeface="Wingdings" panose="05000000000000000000" pitchFamily="2" charset="2"/>
              <a:buNone/>
            </a:pPr>
            <a:r>
              <a:rPr kumimoji="1" lang="zh-CN" altLang="en-US" sz="3600" b="1" dirty="0">
                <a:solidFill>
                  <a:srgbClr val="FF0000"/>
                </a:solidFill>
                <a:latin typeface="楷体" panose="02010609060101010101" pitchFamily="49" charset="-122"/>
                <a:ea typeface="楷体" panose="02010609060101010101" pitchFamily="49" charset="-122"/>
              </a:rPr>
              <a:t>且君尝为晋君赐矣</a:t>
            </a:r>
            <a:r>
              <a:rPr kumimoji="1" lang="zh-CN" altLang="en-US" sz="3600" b="1" dirty="0">
                <a:latin typeface="楷体" panose="02010609060101010101" pitchFamily="49" charset="-122"/>
                <a:ea typeface="楷体" panose="02010609060101010101" pitchFamily="49" charset="-122"/>
              </a:rPr>
              <a:t>，</a:t>
            </a:r>
            <a:r>
              <a:rPr kumimoji="1" lang="zh-CN" altLang="en-US" sz="3600" b="1" dirty="0">
                <a:solidFill>
                  <a:srgbClr val="FF0000"/>
                </a:solidFill>
                <a:latin typeface="楷体" panose="02010609060101010101" pitchFamily="49" charset="-122"/>
                <a:ea typeface="楷体" panose="02010609060101010101" pitchFamily="49" charset="-122"/>
              </a:rPr>
              <a:t>许</a:t>
            </a:r>
            <a:r>
              <a:rPr kumimoji="1" lang="zh-CN" altLang="en-US" sz="3600" b="1" dirty="0">
                <a:latin typeface="楷体" panose="02010609060101010101" pitchFamily="49" charset="-122"/>
                <a:ea typeface="楷体" panose="02010609060101010101" pitchFamily="49" charset="-122"/>
              </a:rPr>
              <a:t>君焦、瑕，</a:t>
            </a:r>
            <a:r>
              <a:rPr kumimoji="1" lang="zh-CN" altLang="en-US" sz="3600" b="1" dirty="0">
                <a:solidFill>
                  <a:srgbClr val="FF0000"/>
                </a:solidFill>
                <a:latin typeface="楷体" panose="02010609060101010101" pitchFamily="49" charset="-122"/>
                <a:ea typeface="楷体" panose="02010609060101010101" pitchFamily="49" charset="-122"/>
              </a:rPr>
              <a:t>朝济而夕设版焉</a:t>
            </a:r>
            <a:r>
              <a:rPr kumimoji="1" lang="zh-CN" altLang="en-US" sz="3600" b="1" dirty="0">
                <a:latin typeface="楷体" panose="02010609060101010101" pitchFamily="49" charset="-122"/>
                <a:ea typeface="楷体" panose="02010609060101010101" pitchFamily="49" charset="-122"/>
              </a:rPr>
              <a:t>，君</a:t>
            </a:r>
            <a:r>
              <a:rPr kumimoji="1" lang="zh-CN" altLang="en-US" sz="3600" b="1" dirty="0">
                <a:solidFill>
                  <a:srgbClr val="FF0000"/>
                </a:solidFill>
                <a:latin typeface="楷体" panose="02010609060101010101" pitchFamily="49" charset="-122"/>
                <a:ea typeface="楷体" panose="02010609060101010101" pitchFamily="49" charset="-122"/>
              </a:rPr>
              <a:t>之</a:t>
            </a:r>
            <a:r>
              <a:rPr kumimoji="1" lang="zh-CN" altLang="en-US" sz="3600" b="1" dirty="0">
                <a:latin typeface="楷体" panose="02010609060101010101" pitchFamily="49" charset="-122"/>
                <a:ea typeface="楷体" panose="02010609060101010101" pitchFamily="49" charset="-122"/>
              </a:rPr>
              <a:t>所知</a:t>
            </a:r>
            <a:r>
              <a:rPr kumimoji="1" lang="zh-CN" altLang="en-US" sz="3600" b="1" dirty="0">
                <a:solidFill>
                  <a:srgbClr val="FF0000"/>
                </a:solidFill>
                <a:latin typeface="楷体" panose="02010609060101010101" pitchFamily="49" charset="-122"/>
                <a:ea typeface="楷体" panose="02010609060101010101" pitchFamily="49" charset="-122"/>
              </a:rPr>
              <a:t>也</a:t>
            </a:r>
            <a:r>
              <a:rPr kumimoji="1" lang="zh-CN" altLang="en-US" sz="3600" b="1" dirty="0">
                <a:latin typeface="楷体" panose="02010609060101010101" pitchFamily="49" charset="-122"/>
                <a:ea typeface="楷体" panose="02010609060101010101" pitchFamily="49" charset="-122"/>
              </a:rPr>
              <a:t>。</a:t>
            </a:r>
          </a:p>
        </p:txBody>
      </p:sp>
      <p:sp>
        <p:nvSpPr>
          <p:cNvPr id="77827" name="Rectangle 3"/>
          <p:cNvSpPr>
            <a:spLocks noChangeArrowheads="1"/>
          </p:cNvSpPr>
          <p:nvPr/>
        </p:nvSpPr>
        <p:spPr bwMode="auto">
          <a:xfrm>
            <a:off x="290492" y="4319082"/>
            <a:ext cx="11699915" cy="1588127"/>
          </a:xfrm>
          <a:prstGeom prst="rect">
            <a:avLst/>
          </a:prstGeom>
          <a:noFill/>
          <a:ln w="38100">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lang="zh-CN" altLang="en-US" sz="3600" b="1" dirty="0">
                <a:latin typeface="楷体" panose="02010609060101010101" pitchFamily="49" charset="-122"/>
                <a:ea typeface="楷体" panose="02010609060101010101" pitchFamily="49" charset="-122"/>
              </a:rPr>
              <a:t>　　</a:t>
            </a:r>
            <a:r>
              <a:rPr kumimoji="1" lang="zh-CN" altLang="en-US" sz="3600" b="1" dirty="0">
                <a:solidFill>
                  <a:srgbClr val="FF0000"/>
                </a:solidFill>
                <a:latin typeface="楷体" panose="02010609060101010101" pitchFamily="49" charset="-122"/>
                <a:ea typeface="楷体" panose="02010609060101010101" pitchFamily="49" charset="-122"/>
              </a:rPr>
              <a:t>况且</a:t>
            </a:r>
            <a:r>
              <a:rPr kumimoji="1" lang="zh-CN" altLang="en-US" sz="3600" b="1" dirty="0">
                <a:solidFill>
                  <a:srgbClr val="000099"/>
                </a:solidFill>
                <a:latin typeface="楷体" panose="02010609060101010101" pitchFamily="49" charset="-122"/>
                <a:ea typeface="楷体" panose="02010609060101010101" pitchFamily="49" charset="-122"/>
              </a:rPr>
              <a:t>，您</a:t>
            </a:r>
            <a:r>
              <a:rPr kumimoji="1" lang="zh-CN" altLang="en-US" sz="3600" b="1" dirty="0">
                <a:solidFill>
                  <a:srgbClr val="FF0000"/>
                </a:solidFill>
                <a:latin typeface="楷体" panose="02010609060101010101" pitchFamily="49" charset="-122"/>
                <a:ea typeface="楷体" panose="02010609060101010101" pitchFamily="49" charset="-122"/>
              </a:rPr>
              <a:t>曾经</a:t>
            </a:r>
            <a:r>
              <a:rPr kumimoji="1" lang="zh-CN" altLang="en-US" sz="3600" b="1" dirty="0">
                <a:solidFill>
                  <a:srgbClr val="000099"/>
                </a:solidFill>
                <a:latin typeface="楷体" panose="02010609060101010101" pitchFamily="49" charset="-122"/>
                <a:ea typeface="楷体" panose="02010609060101010101" pitchFamily="49" charset="-122"/>
              </a:rPr>
              <a:t>对晋惠公有恩惠，他也曾</a:t>
            </a:r>
            <a:r>
              <a:rPr kumimoji="1" lang="zh-CN" altLang="en-US" sz="3600" b="1" dirty="0">
                <a:solidFill>
                  <a:srgbClr val="FF0000"/>
                </a:solidFill>
                <a:latin typeface="楷体" panose="02010609060101010101" pitchFamily="49" charset="-122"/>
                <a:ea typeface="楷体" panose="02010609060101010101" pitchFamily="49" charset="-122"/>
              </a:rPr>
              <a:t>答应</a:t>
            </a:r>
            <a:r>
              <a:rPr kumimoji="1" lang="zh-CN" altLang="en-US" sz="3600" b="1" dirty="0">
                <a:solidFill>
                  <a:srgbClr val="000099"/>
                </a:solidFill>
                <a:latin typeface="楷体" panose="02010609060101010101" pitchFamily="49" charset="-122"/>
                <a:ea typeface="楷体" panose="02010609060101010101" pitchFamily="49" charset="-122"/>
              </a:rPr>
              <a:t>把焦、瑕两城割让给您，然而，他早上渡河归晋，晚上就筑城拒秦，这是您知道的。</a:t>
            </a:r>
            <a:r>
              <a:rPr lang="zh-CN" altLang="en-US" sz="3600" b="1" dirty="0">
                <a:latin typeface="楷体" panose="02010609060101010101" pitchFamily="49" charset="-122"/>
                <a:ea typeface="楷体" panose="02010609060101010101" pitchFamily="49" charset="-122"/>
              </a:rPr>
              <a:t> </a:t>
            </a:r>
            <a:r>
              <a:rPr kumimoji="1" lang="zh-CN" altLang="en-US" sz="3600" b="1" dirty="0">
                <a:solidFill>
                  <a:srgbClr val="000099"/>
                </a:solidFill>
                <a:latin typeface="楷体" panose="02010609060101010101" pitchFamily="49" charset="-122"/>
                <a:ea typeface="楷体" panose="02010609060101010101" pitchFamily="49" charset="-122"/>
              </a:rPr>
              <a:t> </a:t>
            </a:r>
          </a:p>
        </p:txBody>
      </p:sp>
      <p:sp>
        <p:nvSpPr>
          <p:cNvPr id="77830" name="Text Box 6"/>
          <p:cNvSpPr txBox="1">
            <a:spLocks noChangeArrowheads="1"/>
          </p:cNvSpPr>
          <p:nvPr/>
        </p:nvSpPr>
        <p:spPr bwMode="auto">
          <a:xfrm>
            <a:off x="360782" y="1521491"/>
            <a:ext cx="3105150" cy="2554545"/>
          </a:xfrm>
          <a:prstGeom prst="rect">
            <a:avLst/>
          </a:prstGeom>
          <a:noFill/>
          <a:ln w="19050">
            <a:solidFill>
              <a:srgbClr val="FF00FF"/>
            </a:solidFill>
            <a:miter lim="800000"/>
          </a:ln>
          <a:effectLst/>
        </p:spPr>
        <p:txBody>
          <a:bodyPr>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朝济而夕设版焉：济，</a:t>
            </a:r>
            <a:r>
              <a:rPr lang="zh-CN" altLang="en-US" sz="3200" b="1" dirty="0">
                <a:solidFill>
                  <a:srgbClr val="0000CC"/>
                </a:solidFill>
                <a:latin typeface="楷体" panose="02010609060101010101" pitchFamily="49" charset="-122"/>
                <a:ea typeface="楷体" panose="02010609060101010101" pitchFamily="49" charset="-122"/>
              </a:rPr>
              <a:t>渡河</a:t>
            </a:r>
            <a:r>
              <a:rPr lang="zh-CN" altLang="en-US" sz="3200" b="1" dirty="0">
                <a:solidFill>
                  <a:srgbClr val="FF0000"/>
                </a:solidFill>
                <a:latin typeface="楷体" panose="02010609060101010101" pitchFamily="49" charset="-122"/>
                <a:ea typeface="楷体" panose="02010609060101010101" pitchFamily="49" charset="-122"/>
              </a:rPr>
              <a:t>。设版，</a:t>
            </a:r>
            <a:r>
              <a:rPr lang="zh-CN" altLang="en-US" sz="3200" b="1" dirty="0">
                <a:solidFill>
                  <a:srgbClr val="0000CC"/>
                </a:solidFill>
                <a:latin typeface="楷体" panose="02010609060101010101" pitchFamily="49" charset="-122"/>
                <a:ea typeface="楷体" panose="02010609060101010101" pitchFamily="49" charset="-122"/>
              </a:rPr>
              <a:t>指筑墙</a:t>
            </a:r>
            <a:r>
              <a:rPr lang="zh-CN" altLang="en-US" sz="3200" b="1" dirty="0">
                <a:solidFill>
                  <a:srgbClr val="FF0000"/>
                </a:solidFill>
                <a:latin typeface="楷体" panose="02010609060101010101" pitchFamily="49" charset="-122"/>
                <a:ea typeface="楷体" panose="02010609060101010101" pitchFamily="49" charset="-122"/>
              </a:rPr>
              <a:t>。版，</a:t>
            </a:r>
            <a:r>
              <a:rPr lang="zh-CN" altLang="en-US" sz="3200" b="1" dirty="0">
                <a:solidFill>
                  <a:srgbClr val="0000CC"/>
                </a:solidFill>
                <a:latin typeface="楷体" panose="02010609060101010101" pitchFamily="49" charset="-122"/>
                <a:ea typeface="楷体" panose="02010609060101010101" pitchFamily="49" charset="-122"/>
              </a:rPr>
              <a:t>筑土墙用的夹板</a:t>
            </a:r>
            <a:r>
              <a:rPr lang="en-US" altLang="zh-CN" sz="3200" b="1" dirty="0">
                <a:solidFill>
                  <a:srgbClr val="CC3399"/>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sz="3200" b="1" dirty="0">
                <a:solidFill>
                  <a:srgbClr val="CC3399"/>
                </a:solidFill>
                <a:effectLst>
                  <a:outerShdw blurRad="38100" dist="38100" dir="2700000" algn="tl">
                    <a:srgbClr val="C0C0C0"/>
                  </a:outerShdw>
                </a:effectLst>
                <a:latin typeface="楷体" panose="02010609060101010101" pitchFamily="49" charset="-122"/>
                <a:ea typeface="楷体" panose="02010609060101010101" pitchFamily="49" charset="-122"/>
              </a:rPr>
              <a:t>借代</a:t>
            </a:r>
            <a:r>
              <a:rPr lang="en-US" altLang="zh-CN" sz="3200" b="1" dirty="0">
                <a:solidFill>
                  <a:srgbClr val="CC3399"/>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sz="3200" b="1" dirty="0">
                <a:solidFill>
                  <a:srgbClr val="0000CC"/>
                </a:solidFill>
                <a:latin typeface="楷体" panose="02010609060101010101" pitchFamily="49" charset="-122"/>
                <a:ea typeface="楷体" panose="02010609060101010101" pitchFamily="49" charset="-122"/>
              </a:rPr>
              <a:t>。</a:t>
            </a:r>
          </a:p>
        </p:txBody>
      </p:sp>
      <p:sp>
        <p:nvSpPr>
          <p:cNvPr id="77831" name="Line 7"/>
          <p:cNvSpPr>
            <a:spLocks noChangeShapeType="1"/>
          </p:cNvSpPr>
          <p:nvPr/>
        </p:nvSpPr>
        <p:spPr bwMode="auto">
          <a:xfrm flipH="1" flipV="1">
            <a:off x="3498055" y="2435716"/>
            <a:ext cx="2913761" cy="363047"/>
          </a:xfrm>
          <a:prstGeom prst="line">
            <a:avLst/>
          </a:prstGeom>
          <a:noFill/>
          <a:ln w="9525">
            <a:solidFill>
              <a:srgbClr val="FF0066"/>
            </a:solidFill>
            <a:round/>
            <a:tailEnd type="triangle" w="med" len="med"/>
          </a:ln>
          <a:effectLst/>
        </p:spPr>
        <p:txBody>
          <a:bodyPr wrap="none"/>
          <a:lstStyle/>
          <a:p>
            <a:endParaRPr lang="zh-CN" altLang="en-US"/>
          </a:p>
        </p:txBody>
      </p:sp>
      <p:sp>
        <p:nvSpPr>
          <p:cNvPr id="77832" name="Line 8"/>
          <p:cNvSpPr>
            <a:spLocks noChangeShapeType="1"/>
          </p:cNvSpPr>
          <p:nvPr/>
        </p:nvSpPr>
        <p:spPr bwMode="auto">
          <a:xfrm flipH="1" flipV="1">
            <a:off x="5321146" y="1339350"/>
            <a:ext cx="661012" cy="753855"/>
          </a:xfrm>
          <a:prstGeom prst="line">
            <a:avLst/>
          </a:prstGeom>
          <a:noFill/>
          <a:ln w="9525">
            <a:solidFill>
              <a:srgbClr val="FF0066"/>
            </a:solidFill>
            <a:round/>
            <a:tailEnd type="triangle" w="med" len="med"/>
          </a:ln>
          <a:effectLst/>
        </p:spPr>
        <p:txBody>
          <a:bodyPr wrap="none"/>
          <a:lstStyle/>
          <a:p>
            <a:endParaRPr lang="zh-CN" altLang="en-US" dirty="0"/>
          </a:p>
        </p:txBody>
      </p:sp>
      <p:sp>
        <p:nvSpPr>
          <p:cNvPr id="77833" name="Text Box 9"/>
          <p:cNvSpPr txBox="1">
            <a:spLocks noChangeArrowheads="1"/>
          </p:cNvSpPr>
          <p:nvPr/>
        </p:nvSpPr>
        <p:spPr bwMode="auto">
          <a:xfrm>
            <a:off x="360781" y="262132"/>
            <a:ext cx="11438283" cy="1077218"/>
          </a:xfrm>
          <a:prstGeom prst="rect">
            <a:avLst/>
          </a:prstGeom>
          <a:noFill/>
          <a:ln w="19050">
            <a:solidFill>
              <a:srgbClr val="FF00FF"/>
            </a:solidFill>
            <a:miter lim="800000"/>
          </a:ln>
          <a:effec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君尝为晋君赐矣</a:t>
            </a:r>
            <a:r>
              <a:rPr lang="zh-CN" altLang="en-US" sz="3200" b="1" dirty="0">
                <a:solidFill>
                  <a:srgbClr val="0000CC"/>
                </a:solidFill>
                <a:latin typeface="楷体" panose="02010609060101010101" pitchFamily="49" charset="-122"/>
                <a:ea typeface="楷体" panose="02010609060101010101" pitchFamily="49" charset="-122"/>
              </a:rPr>
              <a:t>：曾经给予晋君恩惠</a:t>
            </a:r>
            <a:r>
              <a:rPr lang="en-US" altLang="zh-CN" sz="3200" b="1" dirty="0">
                <a:solidFill>
                  <a:srgbClr val="0000CC"/>
                </a:solidFill>
                <a:latin typeface="楷体" panose="02010609060101010101" pitchFamily="49" charset="-122"/>
                <a:ea typeface="楷体" panose="02010609060101010101" pitchFamily="49" charset="-122"/>
              </a:rPr>
              <a:t>(</a:t>
            </a:r>
            <a:r>
              <a:rPr lang="zh-CN" altLang="en-US" sz="3200" b="1" dirty="0">
                <a:solidFill>
                  <a:srgbClr val="0000CC"/>
                </a:solidFill>
                <a:latin typeface="楷体" panose="02010609060101010101" pitchFamily="49" charset="-122"/>
                <a:ea typeface="楷体" panose="02010609060101010101" pitchFamily="49" charset="-122"/>
              </a:rPr>
              <a:t>指秦穆公曾派兵护送晋君回国</a:t>
            </a:r>
            <a:r>
              <a:rPr lang="en-US" altLang="zh-CN" sz="3200" b="1" dirty="0">
                <a:solidFill>
                  <a:srgbClr val="0000CC"/>
                </a:solidFill>
                <a:latin typeface="楷体" panose="02010609060101010101" pitchFamily="49" charset="-122"/>
                <a:ea typeface="楷体" panose="02010609060101010101" pitchFamily="49" charset="-122"/>
              </a:rPr>
              <a:t>)</a:t>
            </a:r>
            <a:r>
              <a:rPr lang="zh-CN" altLang="en-US" sz="3200" b="1" dirty="0">
                <a:solidFill>
                  <a:srgbClr val="0000CC"/>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尝</a:t>
            </a:r>
            <a:r>
              <a:rPr lang="zh-CN" altLang="en-US" sz="3200" b="1" dirty="0">
                <a:solidFill>
                  <a:srgbClr val="0000CC"/>
                </a:solidFill>
                <a:latin typeface="楷体" panose="02010609060101010101" pitchFamily="49" charset="-122"/>
                <a:ea typeface="楷体" panose="02010609060101010101" pitchFamily="49" charset="-122"/>
              </a:rPr>
              <a:t>，曾经。</a:t>
            </a:r>
            <a:r>
              <a:rPr lang="zh-CN" altLang="en-US" sz="3200" b="1" dirty="0">
                <a:solidFill>
                  <a:srgbClr val="FF0000"/>
                </a:solidFill>
                <a:latin typeface="楷体" panose="02010609060101010101" pitchFamily="49" charset="-122"/>
                <a:ea typeface="楷体" panose="02010609060101010101" pitchFamily="49" charset="-122"/>
              </a:rPr>
              <a:t>为</a:t>
            </a:r>
            <a:r>
              <a:rPr lang="zh-CN" altLang="en-US" sz="3200" b="1" dirty="0">
                <a:solidFill>
                  <a:srgbClr val="0000CC"/>
                </a:solidFill>
                <a:latin typeface="楷体" panose="02010609060101010101" pitchFamily="49" charset="-122"/>
                <a:ea typeface="楷体" panose="02010609060101010101" pitchFamily="49" charset="-122"/>
              </a:rPr>
              <a:t>，给予。</a:t>
            </a:r>
            <a:r>
              <a:rPr lang="zh-CN" altLang="en-US" sz="3200" b="1" dirty="0">
                <a:solidFill>
                  <a:srgbClr val="FF0000"/>
                </a:solidFill>
                <a:latin typeface="楷体" panose="02010609060101010101" pitchFamily="49" charset="-122"/>
                <a:ea typeface="楷体" panose="02010609060101010101" pitchFamily="49" charset="-122"/>
              </a:rPr>
              <a:t>赐</a:t>
            </a:r>
            <a:r>
              <a:rPr lang="zh-CN" altLang="en-US" sz="3200" b="1" dirty="0">
                <a:solidFill>
                  <a:srgbClr val="0000CC"/>
                </a:solidFill>
                <a:latin typeface="楷体" panose="02010609060101010101" pitchFamily="49" charset="-122"/>
                <a:ea typeface="楷体" panose="02010609060101010101" pitchFamily="49" charset="-122"/>
              </a:rPr>
              <a:t>，恩惠。</a:t>
            </a:r>
          </a:p>
        </p:txBody>
      </p:sp>
      <p:sp>
        <p:nvSpPr>
          <p:cNvPr id="77834" name="Line 10"/>
          <p:cNvSpPr>
            <a:spLocks noChangeShapeType="1"/>
          </p:cNvSpPr>
          <p:nvPr/>
        </p:nvSpPr>
        <p:spPr bwMode="auto">
          <a:xfrm flipV="1">
            <a:off x="7711805" y="3095740"/>
            <a:ext cx="1388127" cy="272085"/>
          </a:xfrm>
          <a:prstGeom prst="line">
            <a:avLst/>
          </a:prstGeom>
          <a:noFill/>
          <a:ln w="9525">
            <a:solidFill>
              <a:srgbClr val="FF0066"/>
            </a:solidFill>
            <a:round/>
            <a:tailEnd type="triangle" w="med" len="med"/>
          </a:ln>
          <a:effectLst/>
        </p:spPr>
        <p:txBody>
          <a:bodyPr wrap="none"/>
          <a:lstStyle/>
          <a:p>
            <a:endParaRPr lang="zh-CN" altLang="en-US" dirty="0"/>
          </a:p>
        </p:txBody>
      </p:sp>
      <p:sp>
        <p:nvSpPr>
          <p:cNvPr id="77835" name="Text Box 11"/>
          <p:cNvSpPr txBox="1">
            <a:spLocks noChangeArrowheads="1"/>
          </p:cNvSpPr>
          <p:nvPr/>
        </p:nvSpPr>
        <p:spPr bwMode="auto">
          <a:xfrm>
            <a:off x="9189942" y="2290607"/>
            <a:ext cx="2807427" cy="1077218"/>
          </a:xfrm>
          <a:prstGeom prst="rect">
            <a:avLst/>
          </a:prstGeom>
          <a:noFill/>
          <a:ln w="19050">
            <a:solidFill>
              <a:srgbClr val="FF00FF"/>
            </a:solidFill>
            <a:miter lim="800000"/>
          </a:ln>
          <a:effec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之</a:t>
            </a:r>
            <a:r>
              <a:rPr lang="en-US" altLang="zh-CN" sz="3200" b="1" dirty="0">
                <a:solidFill>
                  <a:srgbClr val="0000CC"/>
                </a:solidFill>
                <a:latin typeface="楷体" panose="02010609060101010101" pitchFamily="49" charset="-122"/>
                <a:ea typeface="楷体" panose="02010609060101010101" pitchFamily="49" charset="-122"/>
              </a:rPr>
              <a:t>:</a:t>
            </a:r>
            <a:r>
              <a:rPr lang="zh-CN" altLang="en-US" sz="3200" b="1" dirty="0">
                <a:solidFill>
                  <a:srgbClr val="0000CC"/>
                </a:solidFill>
                <a:latin typeface="楷体" panose="02010609060101010101" pitchFamily="49" charset="-122"/>
                <a:ea typeface="楷体" panose="02010609060101010101" pitchFamily="49" charset="-122"/>
              </a:rPr>
              <a:t>主谓之间。</a:t>
            </a:r>
            <a:r>
              <a:rPr lang="zh-CN" altLang="en-US" sz="3200" b="1" dirty="0">
                <a:solidFill>
                  <a:srgbClr val="FF0000"/>
                </a:solidFill>
                <a:latin typeface="楷体" panose="02010609060101010101" pitchFamily="49" charset="-122"/>
                <a:ea typeface="楷体" panose="02010609060101010101" pitchFamily="49" charset="-122"/>
              </a:rPr>
              <a:t>也</a:t>
            </a:r>
            <a:r>
              <a:rPr lang="en-US" altLang="zh-CN" sz="3200" b="1" dirty="0">
                <a:solidFill>
                  <a:srgbClr val="0000CC"/>
                </a:solidFill>
                <a:latin typeface="楷体" panose="02010609060101010101" pitchFamily="49" charset="-122"/>
                <a:ea typeface="楷体" panose="02010609060101010101" pitchFamily="49" charset="-122"/>
              </a:rPr>
              <a:t>:</a:t>
            </a:r>
            <a:r>
              <a:rPr lang="zh-CN" altLang="en-US" sz="3200" b="1" dirty="0">
                <a:solidFill>
                  <a:srgbClr val="0000CC"/>
                </a:solidFill>
                <a:latin typeface="楷体" panose="02010609060101010101" pitchFamily="49" charset="-122"/>
                <a:ea typeface="楷体" panose="02010609060101010101" pitchFamily="49" charset="-122"/>
              </a:rPr>
              <a:t>表判断。</a:t>
            </a:r>
          </a:p>
        </p:txBody>
      </p:sp>
      <p:sp>
        <p:nvSpPr>
          <p:cNvPr id="10" name="日期占位符 9"/>
          <p:cNvSpPr>
            <a:spLocks noGrp="1"/>
          </p:cNvSpPr>
          <p:nvPr>
            <p:ph type="dt" sz="half" idx="10"/>
          </p:nvPr>
        </p:nvSpPr>
        <p:spPr/>
        <p:txBody>
          <a:bodyPr/>
          <a:lstStyle/>
          <a:p>
            <a:fld id="{41A65C42-BDC2-4EC1-9638-A2C92167DD35}" type="datetime1">
              <a:rPr lang="zh-CN" altLang="en-US" smtClean="0"/>
              <a:t>2021/3/13</a:t>
            </a:fld>
            <a:endParaRPr lang="zh-CN" altLang="en-US"/>
          </a:p>
        </p:txBody>
      </p:sp>
      <p:sp>
        <p:nvSpPr>
          <p:cNvPr id="11" name="灯片编号占位符 10"/>
          <p:cNvSpPr>
            <a:spLocks noGrp="1"/>
          </p:cNvSpPr>
          <p:nvPr>
            <p:ph type="sldNum" sz="quarter" idx="12"/>
          </p:nvPr>
        </p:nvSpPr>
        <p:spPr/>
        <p:txBody>
          <a:bodyPr/>
          <a:lstStyle/>
          <a:p>
            <a:fld id="{FB8399C9-9379-46E7-B893-007FE294695B}" type="slidenum">
              <a:rPr lang="zh-CN" altLang="en-US" smtClean="0"/>
              <a:t>34</a:t>
            </a:fld>
            <a:endParaRPr lang="zh-CN" altLang="en-US"/>
          </a:p>
        </p:txBody>
      </p:sp>
      <p:sp>
        <p:nvSpPr>
          <p:cNvPr id="12" name="页脚占位符 11"/>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32"/>
                                        </p:tgtEl>
                                        <p:attrNameLst>
                                          <p:attrName>style.visibility</p:attrName>
                                        </p:attrNameLst>
                                      </p:cBhvr>
                                      <p:to>
                                        <p:strVal val="visible"/>
                                      </p:to>
                                    </p:set>
                                    <p:anim calcmode="lin" valueType="num">
                                      <p:cBhvr additive="base">
                                        <p:cTn id="7" dur="500" fill="hold"/>
                                        <p:tgtEl>
                                          <p:spTgt spid="77832"/>
                                        </p:tgtEl>
                                        <p:attrNameLst>
                                          <p:attrName>ppt_x</p:attrName>
                                        </p:attrNameLst>
                                      </p:cBhvr>
                                      <p:tavLst>
                                        <p:tav tm="0">
                                          <p:val>
                                            <p:strVal val="#ppt_x"/>
                                          </p:val>
                                        </p:tav>
                                        <p:tav tm="100000">
                                          <p:val>
                                            <p:strVal val="#ppt_x"/>
                                          </p:val>
                                        </p:tav>
                                      </p:tavLst>
                                    </p:anim>
                                    <p:anim calcmode="lin" valueType="num">
                                      <p:cBhvr additive="base">
                                        <p:cTn id="8" dur="500" fill="hold"/>
                                        <p:tgtEl>
                                          <p:spTgt spid="778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77833"/>
                                        </p:tgtEl>
                                        <p:attrNameLst>
                                          <p:attrName>style.visibility</p:attrName>
                                        </p:attrNameLst>
                                      </p:cBhvr>
                                      <p:to>
                                        <p:strVal val="visible"/>
                                      </p:to>
                                    </p:set>
                                    <p:animEffect transition="in" filter="plus(in)">
                                      <p:cBhvr>
                                        <p:cTn id="13" dur="500"/>
                                        <p:tgtEl>
                                          <p:spTgt spid="7783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7831"/>
                                        </p:tgtEl>
                                        <p:attrNameLst>
                                          <p:attrName>style.visibility</p:attrName>
                                        </p:attrNameLst>
                                      </p:cBhvr>
                                      <p:to>
                                        <p:strVal val="visible"/>
                                      </p:to>
                                    </p:set>
                                    <p:anim calcmode="lin" valueType="num">
                                      <p:cBhvr additive="base">
                                        <p:cTn id="18" dur="500" fill="hold"/>
                                        <p:tgtEl>
                                          <p:spTgt spid="77831"/>
                                        </p:tgtEl>
                                        <p:attrNameLst>
                                          <p:attrName>ppt_x</p:attrName>
                                        </p:attrNameLst>
                                      </p:cBhvr>
                                      <p:tavLst>
                                        <p:tav tm="0">
                                          <p:val>
                                            <p:strVal val="#ppt_x"/>
                                          </p:val>
                                        </p:tav>
                                        <p:tav tm="100000">
                                          <p:val>
                                            <p:strVal val="#ppt_x"/>
                                          </p:val>
                                        </p:tav>
                                      </p:tavLst>
                                    </p:anim>
                                    <p:anim calcmode="lin" valueType="num">
                                      <p:cBhvr additive="base">
                                        <p:cTn id="19" dur="500" fill="hold"/>
                                        <p:tgtEl>
                                          <p:spTgt spid="7783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grpId="0" nodeType="clickEffect">
                                  <p:stCondLst>
                                    <p:cond delay="0"/>
                                  </p:stCondLst>
                                  <p:childTnLst>
                                    <p:set>
                                      <p:cBhvr>
                                        <p:cTn id="23" dur="1" fill="hold">
                                          <p:stCondLst>
                                            <p:cond delay="0"/>
                                          </p:stCondLst>
                                        </p:cTn>
                                        <p:tgtEl>
                                          <p:spTgt spid="77830"/>
                                        </p:tgtEl>
                                        <p:attrNameLst>
                                          <p:attrName>style.visibility</p:attrName>
                                        </p:attrNameLst>
                                      </p:cBhvr>
                                      <p:to>
                                        <p:strVal val="visible"/>
                                      </p:to>
                                    </p:set>
                                    <p:animEffect transition="in" filter="plus(in)">
                                      <p:cBhvr>
                                        <p:cTn id="24" dur="500"/>
                                        <p:tgtEl>
                                          <p:spTgt spid="7783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7834"/>
                                        </p:tgtEl>
                                        <p:attrNameLst>
                                          <p:attrName>style.visibility</p:attrName>
                                        </p:attrNameLst>
                                      </p:cBhvr>
                                      <p:to>
                                        <p:strVal val="visible"/>
                                      </p:to>
                                    </p:set>
                                    <p:anim calcmode="lin" valueType="num">
                                      <p:cBhvr additive="base">
                                        <p:cTn id="29" dur="500" fill="hold"/>
                                        <p:tgtEl>
                                          <p:spTgt spid="77834"/>
                                        </p:tgtEl>
                                        <p:attrNameLst>
                                          <p:attrName>ppt_x</p:attrName>
                                        </p:attrNameLst>
                                      </p:cBhvr>
                                      <p:tavLst>
                                        <p:tav tm="0">
                                          <p:val>
                                            <p:strVal val="#ppt_x"/>
                                          </p:val>
                                        </p:tav>
                                        <p:tav tm="100000">
                                          <p:val>
                                            <p:strVal val="#ppt_x"/>
                                          </p:val>
                                        </p:tav>
                                      </p:tavLst>
                                    </p:anim>
                                    <p:anim calcmode="lin" valueType="num">
                                      <p:cBhvr additive="base">
                                        <p:cTn id="30" dur="500" fill="hold"/>
                                        <p:tgtEl>
                                          <p:spTgt spid="7783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3" presetClass="entr" presetSubtype="16" fill="hold" grpId="0" nodeType="clickEffect">
                                  <p:stCondLst>
                                    <p:cond delay="0"/>
                                  </p:stCondLst>
                                  <p:childTnLst>
                                    <p:set>
                                      <p:cBhvr>
                                        <p:cTn id="34" dur="1" fill="hold">
                                          <p:stCondLst>
                                            <p:cond delay="0"/>
                                          </p:stCondLst>
                                        </p:cTn>
                                        <p:tgtEl>
                                          <p:spTgt spid="77835"/>
                                        </p:tgtEl>
                                        <p:attrNameLst>
                                          <p:attrName>style.visibility</p:attrName>
                                        </p:attrNameLst>
                                      </p:cBhvr>
                                      <p:to>
                                        <p:strVal val="visible"/>
                                      </p:to>
                                    </p:set>
                                    <p:animEffect transition="in" filter="plus(in)">
                                      <p:cBhvr>
                                        <p:cTn id="35" dur="500"/>
                                        <p:tgtEl>
                                          <p:spTgt spid="77835"/>
                                        </p:tgtEl>
                                      </p:cBhvr>
                                    </p:animEffect>
                                  </p:childTnLst>
                                </p:cTn>
                              </p:par>
                            </p:childTnLst>
                          </p:cTn>
                        </p:par>
                      </p:childTnLst>
                    </p:cTn>
                  </p:par>
                  <p:par>
                    <p:cTn id="36" fill="hold">
                      <p:stCondLst>
                        <p:cond delay="indefinite"/>
                      </p:stCondLst>
                      <p:childTnLst>
                        <p:par>
                          <p:cTn id="37" fill="hold">
                            <p:stCondLst>
                              <p:cond delay="0"/>
                            </p:stCondLst>
                            <p:childTnLst>
                              <p:par>
                                <p:cTn id="38" presetID="13" presetClass="entr" presetSubtype="16" fill="hold" grpId="0" nodeType="clickEffect">
                                  <p:stCondLst>
                                    <p:cond delay="0"/>
                                  </p:stCondLst>
                                  <p:childTnLst>
                                    <p:set>
                                      <p:cBhvr>
                                        <p:cTn id="39" dur="1" fill="hold">
                                          <p:stCondLst>
                                            <p:cond delay="0"/>
                                          </p:stCondLst>
                                        </p:cTn>
                                        <p:tgtEl>
                                          <p:spTgt spid="77827"/>
                                        </p:tgtEl>
                                        <p:attrNameLst>
                                          <p:attrName>style.visibility</p:attrName>
                                        </p:attrNameLst>
                                      </p:cBhvr>
                                      <p:to>
                                        <p:strVal val="visible"/>
                                      </p:to>
                                    </p:set>
                                    <p:animEffect transition="in" filter="plus(in)">
                                      <p:cBhvr>
                                        <p:cTn id="40" dur="500"/>
                                        <p:tgtEl>
                                          <p:spTgt spid="77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animBg="1"/>
      <p:bldP spid="77830" grpId="0" animBg="1"/>
      <p:bldP spid="77831" grpId="0" animBg="1"/>
      <p:bldP spid="77832" grpId="0" animBg="1"/>
      <p:bldP spid="77833" grpId="0" animBg="1"/>
      <p:bldP spid="77834" grpId="0" animBg="1"/>
      <p:bldP spid="7783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2674938" y="819151"/>
            <a:ext cx="4417437" cy="2079625"/>
          </a:xfrm>
          <a:prstGeom prst="rect">
            <a:avLst/>
          </a:prstGeom>
          <a:noFill/>
          <a:ln w="38100">
            <a:solidFill>
              <a:srgbClr val="FF00FF"/>
            </a:solidFill>
            <a:miter lim="800000"/>
          </a:ln>
          <a:effectLst/>
        </p:spPr>
        <p:txBody>
          <a:bodyPr wrap="square">
            <a:spAutoFit/>
          </a:bodyPr>
          <a:lstStyle/>
          <a:p>
            <a:pPr>
              <a:spcBef>
                <a:spcPct val="20000"/>
              </a:spcBef>
              <a:buClr>
                <a:schemeClr val="hlink"/>
              </a:buClr>
              <a:buSzPct val="75000"/>
              <a:buFont typeface="Wingdings" panose="05000000000000000000" pitchFamily="2" charset="2"/>
              <a:buNone/>
            </a:pPr>
            <a:r>
              <a:rPr kumimoji="1" lang="zh-CN" altLang="en-US" sz="3200" b="1" dirty="0">
                <a:latin typeface="楷体" panose="02010609060101010101" pitchFamily="49" charset="-122"/>
                <a:ea typeface="楷体" panose="02010609060101010101" pitchFamily="49" charset="-122"/>
              </a:rPr>
              <a:t>夫晋，</a:t>
            </a:r>
            <a:r>
              <a:rPr kumimoji="1" lang="zh-CN" altLang="en-US" sz="3200" b="1" dirty="0">
                <a:solidFill>
                  <a:srgbClr val="FF0000"/>
                </a:solidFill>
                <a:latin typeface="楷体" panose="02010609060101010101" pitchFamily="49" charset="-122"/>
                <a:ea typeface="楷体" panose="02010609060101010101" pitchFamily="49" charset="-122"/>
              </a:rPr>
              <a:t>何厌之有</a:t>
            </a:r>
            <a:r>
              <a:rPr kumimoji="1" lang="zh-CN" altLang="en-US" sz="3200" b="1" dirty="0">
                <a:latin typeface="楷体" panose="02010609060101010101" pitchFamily="49" charset="-122"/>
                <a:ea typeface="楷体" panose="02010609060101010101" pitchFamily="49" charset="-122"/>
              </a:rPr>
              <a:t>？既</a:t>
            </a:r>
            <a:r>
              <a:rPr kumimoji="1" lang="zh-CN" altLang="en-US" sz="3200" b="1" dirty="0">
                <a:solidFill>
                  <a:srgbClr val="FF0000"/>
                </a:solidFill>
                <a:latin typeface="楷体" panose="02010609060101010101" pitchFamily="49" charset="-122"/>
                <a:ea typeface="楷体" panose="02010609060101010101" pitchFamily="49" charset="-122"/>
              </a:rPr>
              <a:t>东封</a:t>
            </a:r>
            <a:r>
              <a:rPr kumimoji="1" lang="zh-CN" altLang="en-US" sz="3200" b="1" dirty="0">
                <a:latin typeface="楷体" panose="02010609060101010101" pitchFamily="49" charset="-122"/>
                <a:ea typeface="楷体" panose="02010609060101010101" pitchFamily="49" charset="-122"/>
              </a:rPr>
              <a:t>郑，又欲</a:t>
            </a:r>
            <a:r>
              <a:rPr kumimoji="1" lang="zh-CN" altLang="en-US" sz="3200" b="1" dirty="0">
                <a:solidFill>
                  <a:srgbClr val="FF0000"/>
                </a:solidFill>
                <a:latin typeface="楷体" panose="02010609060101010101" pitchFamily="49" charset="-122"/>
                <a:ea typeface="楷体" panose="02010609060101010101" pitchFamily="49" charset="-122"/>
              </a:rPr>
              <a:t>肆</a:t>
            </a:r>
            <a:r>
              <a:rPr kumimoji="1" lang="zh-CN" altLang="en-US" sz="3200" b="1" dirty="0">
                <a:latin typeface="楷体" panose="02010609060101010101" pitchFamily="49" charset="-122"/>
                <a:ea typeface="楷体" panose="02010609060101010101" pitchFamily="49" charset="-122"/>
              </a:rPr>
              <a:t>其西封，不</a:t>
            </a:r>
            <a:r>
              <a:rPr kumimoji="1" lang="zh-CN" altLang="en-US" sz="3200" b="1" dirty="0">
                <a:solidFill>
                  <a:srgbClr val="FF0000"/>
                </a:solidFill>
                <a:latin typeface="楷体" panose="02010609060101010101" pitchFamily="49" charset="-122"/>
                <a:ea typeface="楷体" panose="02010609060101010101" pitchFamily="49" charset="-122"/>
              </a:rPr>
              <a:t>阙</a:t>
            </a:r>
            <a:r>
              <a:rPr kumimoji="1" lang="zh-CN" altLang="en-US" sz="3200" b="1" dirty="0">
                <a:latin typeface="楷体" panose="02010609060101010101" pitchFamily="49" charset="-122"/>
                <a:ea typeface="楷体" panose="02010609060101010101" pitchFamily="49" charset="-122"/>
              </a:rPr>
              <a:t>秦，将</a:t>
            </a:r>
            <a:r>
              <a:rPr kumimoji="1" lang="zh-CN" altLang="en-US" sz="3200" b="1" dirty="0">
                <a:solidFill>
                  <a:srgbClr val="FF0000"/>
                </a:solidFill>
                <a:latin typeface="楷体" panose="02010609060101010101" pitchFamily="49" charset="-122"/>
                <a:ea typeface="楷体" panose="02010609060101010101" pitchFamily="49" charset="-122"/>
              </a:rPr>
              <a:t>焉</a:t>
            </a:r>
            <a:r>
              <a:rPr kumimoji="1" lang="zh-CN" altLang="en-US" sz="3200" b="1" dirty="0">
                <a:latin typeface="楷体" panose="02010609060101010101" pitchFamily="49" charset="-122"/>
                <a:ea typeface="楷体" panose="02010609060101010101" pitchFamily="49" charset="-122"/>
              </a:rPr>
              <a:t>取？阙秦</a:t>
            </a:r>
            <a:r>
              <a:rPr kumimoji="1" lang="zh-CN" altLang="en-US" sz="3200" b="1" dirty="0">
                <a:solidFill>
                  <a:srgbClr val="0000FF"/>
                </a:solidFill>
                <a:latin typeface="楷体" panose="02010609060101010101" pitchFamily="49" charset="-122"/>
                <a:ea typeface="楷体" panose="02010609060101010101" pitchFamily="49" charset="-122"/>
              </a:rPr>
              <a:t>以</a:t>
            </a:r>
            <a:r>
              <a:rPr kumimoji="1" lang="zh-CN" altLang="en-US" sz="3200" b="1" dirty="0">
                <a:solidFill>
                  <a:srgbClr val="FF0000"/>
                </a:solidFill>
                <a:latin typeface="楷体" panose="02010609060101010101" pitchFamily="49" charset="-122"/>
                <a:ea typeface="楷体" panose="02010609060101010101" pitchFamily="49" charset="-122"/>
              </a:rPr>
              <a:t>利晋</a:t>
            </a:r>
            <a:r>
              <a:rPr kumimoji="1" lang="zh-CN" altLang="en-US" sz="3200" b="1" dirty="0">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唯</a:t>
            </a:r>
            <a:r>
              <a:rPr kumimoji="1" lang="zh-CN" altLang="en-US" sz="3200" b="1" dirty="0">
                <a:latin typeface="楷体" panose="02010609060101010101" pitchFamily="49" charset="-122"/>
                <a:ea typeface="楷体" panose="02010609060101010101" pitchFamily="49" charset="-122"/>
              </a:rPr>
              <a:t>君</a:t>
            </a:r>
            <a:r>
              <a:rPr kumimoji="1" lang="zh-CN" altLang="en-US" sz="3200" b="1" dirty="0">
                <a:solidFill>
                  <a:srgbClr val="FF0000"/>
                </a:solidFill>
                <a:latin typeface="楷体" panose="02010609060101010101" pitchFamily="49" charset="-122"/>
                <a:ea typeface="楷体" panose="02010609060101010101" pitchFamily="49" charset="-122"/>
              </a:rPr>
              <a:t>图</a:t>
            </a:r>
            <a:r>
              <a:rPr kumimoji="1" lang="zh-CN" altLang="en-US" sz="3200" b="1" dirty="0">
                <a:latin typeface="楷体" panose="02010609060101010101" pitchFamily="49" charset="-122"/>
                <a:ea typeface="楷体" panose="02010609060101010101" pitchFamily="49" charset="-122"/>
              </a:rPr>
              <a:t>之。 </a:t>
            </a:r>
          </a:p>
        </p:txBody>
      </p:sp>
      <p:sp>
        <p:nvSpPr>
          <p:cNvPr id="78851" name="Rectangle 3"/>
          <p:cNvSpPr>
            <a:spLocks noChangeArrowheads="1"/>
          </p:cNvSpPr>
          <p:nvPr/>
        </p:nvSpPr>
        <p:spPr bwMode="auto">
          <a:xfrm>
            <a:off x="157908" y="4425951"/>
            <a:ext cx="11876183" cy="1865126"/>
          </a:xfrm>
          <a:prstGeom prst="rect">
            <a:avLst/>
          </a:prstGeom>
          <a:noFill/>
          <a:ln w="38100">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lang="zh-CN" altLang="en-US" sz="2800" b="1" dirty="0">
                <a:latin typeface="楷体" panose="02010609060101010101" pitchFamily="49" charset="-122"/>
                <a:ea typeface="楷体" panose="02010609060101010101" pitchFamily="49" charset="-122"/>
              </a:rPr>
              <a:t>　　 </a:t>
            </a:r>
            <a:r>
              <a:rPr kumimoji="1" lang="zh-CN" altLang="en-US" sz="3200" b="1" dirty="0">
                <a:solidFill>
                  <a:srgbClr val="000099"/>
                </a:solidFill>
                <a:latin typeface="楷体" panose="02010609060101010101" pitchFamily="49" charset="-122"/>
                <a:ea typeface="楷体" panose="02010609060101010101" pitchFamily="49" charset="-122"/>
              </a:rPr>
              <a:t>晋国有什么满足的呢？现在它已经在东边让郑国成为晋国的边界，又想扩张西部的疆界，如果不</a:t>
            </a:r>
            <a:r>
              <a:rPr kumimoji="1" lang="zh-CN" altLang="en-US" sz="3200" b="1" dirty="0">
                <a:solidFill>
                  <a:srgbClr val="FF0000"/>
                </a:solidFill>
                <a:latin typeface="楷体" panose="02010609060101010101" pitchFamily="49" charset="-122"/>
                <a:ea typeface="楷体" panose="02010609060101010101" pitchFamily="49" charset="-122"/>
              </a:rPr>
              <a:t>侵损</a:t>
            </a:r>
            <a:r>
              <a:rPr kumimoji="1" lang="zh-CN" altLang="en-US" sz="3200" b="1" dirty="0">
                <a:solidFill>
                  <a:srgbClr val="000099"/>
                </a:solidFill>
                <a:latin typeface="楷体" panose="02010609060101010101" pitchFamily="49" charset="-122"/>
                <a:ea typeface="楷体" panose="02010609060101010101" pitchFamily="49" charset="-122"/>
              </a:rPr>
              <a:t>秦国，晋国将从</a:t>
            </a:r>
            <a:r>
              <a:rPr kumimoji="1" lang="zh-CN" altLang="en-US" sz="3200" b="1" dirty="0">
                <a:solidFill>
                  <a:srgbClr val="FF0000"/>
                </a:solidFill>
                <a:latin typeface="楷体" panose="02010609060101010101" pitchFamily="49" charset="-122"/>
                <a:ea typeface="楷体" panose="02010609060101010101" pitchFamily="49" charset="-122"/>
              </a:rPr>
              <a:t>哪里</a:t>
            </a:r>
            <a:r>
              <a:rPr kumimoji="1" lang="zh-CN" altLang="en-US" sz="3200" b="1" dirty="0">
                <a:solidFill>
                  <a:srgbClr val="000099"/>
                </a:solidFill>
                <a:latin typeface="楷体" panose="02010609060101010101" pitchFamily="49" charset="-122"/>
                <a:ea typeface="楷体" panose="02010609060101010101" pitchFamily="49" charset="-122"/>
              </a:rPr>
              <a:t>得到他们所企求的土地呢？</a:t>
            </a:r>
            <a:r>
              <a:rPr kumimoji="1" lang="zh-CN" altLang="en-US" sz="3200" b="1" dirty="0">
                <a:solidFill>
                  <a:srgbClr val="FF0000"/>
                </a:solidFill>
                <a:latin typeface="楷体" panose="02010609060101010101" pitchFamily="49" charset="-122"/>
                <a:ea typeface="楷体" panose="02010609060101010101" pitchFamily="49" charset="-122"/>
              </a:rPr>
              <a:t>使秦国受损</a:t>
            </a:r>
            <a:r>
              <a:rPr kumimoji="1" lang="zh-CN" altLang="en-US" sz="3200" b="1" dirty="0">
                <a:solidFill>
                  <a:srgbClr val="000099"/>
                </a:solidFill>
                <a:latin typeface="楷体" panose="02010609060101010101" pitchFamily="49" charset="-122"/>
                <a:ea typeface="楷体" panose="02010609060101010101" pitchFamily="49" charset="-122"/>
              </a:rPr>
              <a:t>而</a:t>
            </a:r>
            <a:r>
              <a:rPr kumimoji="1" lang="zh-CN" altLang="en-US" sz="3200" b="1" dirty="0">
                <a:solidFill>
                  <a:srgbClr val="FF0000"/>
                </a:solidFill>
                <a:latin typeface="楷体" panose="02010609060101010101" pitchFamily="49" charset="-122"/>
                <a:ea typeface="楷体" panose="02010609060101010101" pitchFamily="49" charset="-122"/>
              </a:rPr>
              <a:t>让晋国受益</a:t>
            </a:r>
            <a:r>
              <a:rPr kumimoji="1" lang="zh-CN" altLang="en-US" sz="3200" b="1" dirty="0">
                <a:solidFill>
                  <a:srgbClr val="000099"/>
                </a:solidFill>
                <a:latin typeface="楷体" panose="02010609060101010101" pitchFamily="49" charset="-122"/>
                <a:ea typeface="楷体" panose="02010609060101010101" pitchFamily="49" charset="-122"/>
              </a:rPr>
              <a:t>，您还是好好掂</a:t>
            </a:r>
            <a:r>
              <a:rPr kumimoji="1" lang="zh-CN" altLang="en-US" sz="3200" b="1" dirty="0">
                <a:solidFill>
                  <a:srgbClr val="FF0000"/>
                </a:solidFill>
                <a:latin typeface="楷体" panose="02010609060101010101" pitchFamily="49" charset="-122"/>
                <a:ea typeface="楷体" panose="02010609060101010101" pitchFamily="49" charset="-122"/>
              </a:rPr>
              <a:t>量掂量</a:t>
            </a:r>
            <a:r>
              <a:rPr kumimoji="1" lang="zh-CN" altLang="en-US" sz="3200" b="1" dirty="0">
                <a:solidFill>
                  <a:srgbClr val="000099"/>
                </a:solidFill>
                <a:latin typeface="楷体" panose="02010609060101010101" pitchFamily="49" charset="-122"/>
                <a:ea typeface="楷体" panose="02010609060101010101" pitchFamily="49" charset="-122"/>
              </a:rPr>
              <a:t>吧</a:t>
            </a:r>
            <a:r>
              <a:rPr kumimoji="1" lang="en-US" altLang="zh-CN" sz="3200" b="1" dirty="0">
                <a:solidFill>
                  <a:srgbClr val="000099"/>
                </a:solidFill>
                <a:latin typeface="楷体" panose="02010609060101010101" pitchFamily="49" charset="-122"/>
                <a:ea typeface="楷体" panose="02010609060101010101" pitchFamily="49" charset="-122"/>
              </a:rPr>
              <a:t>!” </a:t>
            </a:r>
          </a:p>
        </p:txBody>
      </p:sp>
      <p:sp>
        <p:nvSpPr>
          <p:cNvPr id="78852" name="Line 4"/>
          <p:cNvSpPr>
            <a:spLocks noChangeShapeType="1"/>
          </p:cNvSpPr>
          <p:nvPr/>
        </p:nvSpPr>
        <p:spPr bwMode="auto">
          <a:xfrm flipV="1">
            <a:off x="6819441" y="1056620"/>
            <a:ext cx="729643" cy="46037"/>
          </a:xfrm>
          <a:prstGeom prst="line">
            <a:avLst/>
          </a:prstGeom>
          <a:noFill/>
          <a:ln w="9525">
            <a:solidFill>
              <a:srgbClr val="FF0066"/>
            </a:solidFill>
            <a:round/>
            <a:tailEnd type="triangle" w="med" len="med"/>
          </a:ln>
          <a:effectLst/>
        </p:spPr>
        <p:txBody>
          <a:bodyPr wrap="none"/>
          <a:lstStyle/>
          <a:p>
            <a:endParaRPr lang="zh-CN" altLang="en-US"/>
          </a:p>
        </p:txBody>
      </p:sp>
      <p:sp>
        <p:nvSpPr>
          <p:cNvPr id="78853" name="Text Box 5"/>
          <p:cNvSpPr txBox="1">
            <a:spLocks noChangeArrowheads="1"/>
          </p:cNvSpPr>
          <p:nvPr/>
        </p:nvSpPr>
        <p:spPr bwMode="auto">
          <a:xfrm>
            <a:off x="7535864" y="773113"/>
            <a:ext cx="4417437" cy="1815882"/>
          </a:xfrm>
          <a:prstGeom prst="rect">
            <a:avLst/>
          </a:prstGeom>
          <a:noFill/>
          <a:ln w="19050">
            <a:solidFill>
              <a:srgbClr val="FF00FF"/>
            </a:solidFill>
            <a:miter lim="800000"/>
          </a:ln>
          <a:effectLst/>
        </p:spPr>
        <p:txBody>
          <a:bodyPr wrap="square">
            <a:spAutoFit/>
          </a:bodyPr>
          <a:lstStyle/>
          <a:p>
            <a:pPr>
              <a:spcBef>
                <a:spcPct val="50000"/>
              </a:spcBef>
            </a:pPr>
            <a:r>
              <a:rPr lang="zh-CN" altLang="en-US" sz="2800" b="1">
                <a:solidFill>
                  <a:srgbClr val="FF0000"/>
                </a:solidFill>
                <a:latin typeface="楷体" panose="02010609060101010101" pitchFamily="49" charset="-122"/>
                <a:ea typeface="楷体" panose="02010609060101010101" pitchFamily="49" charset="-122"/>
              </a:rPr>
              <a:t>既东封郑：</a:t>
            </a:r>
            <a:r>
              <a:rPr lang="zh-CN" altLang="en-US" sz="2800" b="1">
                <a:solidFill>
                  <a:srgbClr val="0000CC"/>
                </a:solidFill>
                <a:latin typeface="楷体" panose="02010609060101010101" pitchFamily="49" charset="-122"/>
                <a:ea typeface="楷体" panose="02010609060101010101" pitchFamily="49" charset="-122"/>
              </a:rPr>
              <a:t>已经在东边让郑国成为晋国的边界。</a:t>
            </a:r>
            <a:r>
              <a:rPr lang="zh-CN" altLang="en-US" sz="2800" b="1">
                <a:solidFill>
                  <a:srgbClr val="FF0000"/>
                </a:solidFill>
                <a:latin typeface="楷体" panose="02010609060101010101" pitchFamily="49" charset="-122"/>
                <a:ea typeface="楷体" panose="02010609060101010101" pitchFamily="49" charset="-122"/>
              </a:rPr>
              <a:t>东：</a:t>
            </a:r>
            <a:r>
              <a:rPr lang="zh-CN" altLang="en-US" sz="2800" b="1">
                <a:solidFill>
                  <a:srgbClr val="0000CC"/>
                </a:solidFill>
                <a:latin typeface="楷体" panose="02010609060101010101" pitchFamily="49" charset="-122"/>
                <a:ea typeface="楷体" panose="02010609060101010101" pitchFamily="49" charset="-122"/>
              </a:rPr>
              <a:t>向东。</a:t>
            </a:r>
            <a:r>
              <a:rPr lang="zh-CN" altLang="en-US" sz="2800" b="1">
                <a:solidFill>
                  <a:srgbClr val="FF0000"/>
                </a:solidFill>
                <a:latin typeface="楷体" panose="02010609060101010101" pitchFamily="49" charset="-122"/>
                <a:ea typeface="楷体" panose="02010609060101010101" pitchFamily="49" charset="-122"/>
              </a:rPr>
              <a:t>封：</a:t>
            </a:r>
            <a:r>
              <a:rPr lang="zh-CN" altLang="en-US" sz="2800" b="1">
                <a:solidFill>
                  <a:srgbClr val="0000CC"/>
                </a:solidFill>
                <a:latin typeface="楷体" panose="02010609060101010101" pitchFamily="49" charset="-122"/>
                <a:ea typeface="楷体" panose="02010609060101010101" pitchFamily="49" charset="-122"/>
              </a:rPr>
              <a:t>疆界，使</a:t>
            </a:r>
            <a:r>
              <a:rPr lang="en-US" altLang="zh-CN" sz="2800" b="1">
                <a:solidFill>
                  <a:srgbClr val="0000CC"/>
                </a:solidFill>
                <a:latin typeface="楷体" panose="02010609060101010101" pitchFamily="49" charset="-122"/>
                <a:ea typeface="楷体" panose="02010609060101010101" pitchFamily="49" charset="-122"/>
              </a:rPr>
              <a:t>……</a:t>
            </a:r>
            <a:r>
              <a:rPr lang="zh-CN" altLang="en-US" sz="2800" b="1">
                <a:solidFill>
                  <a:srgbClr val="0000CC"/>
                </a:solidFill>
                <a:latin typeface="楷体" panose="02010609060101010101" pitchFamily="49" charset="-122"/>
                <a:ea typeface="楷体" panose="02010609060101010101" pitchFamily="49" charset="-122"/>
              </a:rPr>
              <a:t>成为疆界。</a:t>
            </a:r>
          </a:p>
        </p:txBody>
      </p:sp>
      <p:sp>
        <p:nvSpPr>
          <p:cNvPr id="78854" name="Text Box 6"/>
          <p:cNvSpPr txBox="1">
            <a:spLocks noChangeArrowheads="1"/>
          </p:cNvSpPr>
          <p:nvPr/>
        </p:nvSpPr>
        <p:spPr bwMode="auto">
          <a:xfrm>
            <a:off x="1730376" y="3024188"/>
            <a:ext cx="1800225" cy="965200"/>
          </a:xfrm>
          <a:prstGeom prst="rect">
            <a:avLst/>
          </a:prstGeom>
          <a:noFill/>
          <a:ln w="19050">
            <a:solidFill>
              <a:srgbClr val="FF00FF"/>
            </a:solidFill>
            <a:miter lim="800000"/>
          </a:ln>
          <a:effectLst/>
        </p:spPr>
        <p:txBody>
          <a:bodyPr>
            <a:spAutoFit/>
          </a:bodyPr>
          <a:lstStyle/>
          <a:p>
            <a:pPr>
              <a:spcBef>
                <a:spcPct val="50000"/>
              </a:spcBef>
            </a:pPr>
            <a:r>
              <a:rPr lang="zh-CN" altLang="en-US" sz="2800" b="1">
                <a:solidFill>
                  <a:srgbClr val="FF0000"/>
                </a:solidFill>
                <a:latin typeface="楷体" panose="02010609060101010101" pitchFamily="49" charset="-122"/>
                <a:ea typeface="楷体" panose="02010609060101010101" pitchFamily="49" charset="-122"/>
              </a:rPr>
              <a:t>肆：</a:t>
            </a:r>
            <a:r>
              <a:rPr lang="zh-CN" altLang="en-US" sz="2800" b="1">
                <a:solidFill>
                  <a:srgbClr val="0000CC"/>
                </a:solidFill>
                <a:latin typeface="楷体" panose="02010609060101010101" pitchFamily="49" charset="-122"/>
                <a:ea typeface="楷体" panose="02010609060101010101" pitchFamily="49" charset="-122"/>
              </a:rPr>
              <a:t>延伸，扩张。</a:t>
            </a:r>
          </a:p>
        </p:txBody>
      </p:sp>
      <p:sp>
        <p:nvSpPr>
          <p:cNvPr id="78855" name="Line 7"/>
          <p:cNvSpPr>
            <a:spLocks noChangeShapeType="1"/>
          </p:cNvSpPr>
          <p:nvPr/>
        </p:nvSpPr>
        <p:spPr bwMode="auto">
          <a:xfrm flipH="1">
            <a:off x="3395663" y="1808164"/>
            <a:ext cx="1530350" cy="1260475"/>
          </a:xfrm>
          <a:prstGeom prst="line">
            <a:avLst/>
          </a:prstGeom>
          <a:noFill/>
          <a:ln w="9525">
            <a:solidFill>
              <a:srgbClr val="FF0066"/>
            </a:solidFill>
            <a:round/>
            <a:tailEnd type="triangle" w="med" len="med"/>
          </a:ln>
          <a:effectLst/>
        </p:spPr>
        <p:txBody>
          <a:bodyPr wrap="none"/>
          <a:lstStyle/>
          <a:p>
            <a:endParaRPr lang="zh-CN" altLang="en-US"/>
          </a:p>
        </p:txBody>
      </p:sp>
      <p:sp>
        <p:nvSpPr>
          <p:cNvPr id="78856" name="Line 8"/>
          <p:cNvSpPr>
            <a:spLocks noChangeShapeType="1"/>
          </p:cNvSpPr>
          <p:nvPr/>
        </p:nvSpPr>
        <p:spPr bwMode="auto">
          <a:xfrm flipH="1" flipV="1">
            <a:off x="3709989" y="593726"/>
            <a:ext cx="1171575" cy="404813"/>
          </a:xfrm>
          <a:prstGeom prst="line">
            <a:avLst/>
          </a:prstGeom>
          <a:noFill/>
          <a:ln w="9525">
            <a:solidFill>
              <a:srgbClr val="FF0066"/>
            </a:solidFill>
            <a:round/>
            <a:tailEnd type="triangle" w="med" len="med"/>
          </a:ln>
          <a:effectLst/>
        </p:spPr>
        <p:txBody>
          <a:bodyPr wrap="none"/>
          <a:lstStyle/>
          <a:p>
            <a:endParaRPr lang="zh-CN" altLang="en-US"/>
          </a:p>
        </p:txBody>
      </p:sp>
      <p:sp>
        <p:nvSpPr>
          <p:cNvPr id="78857" name="Text Box 9"/>
          <p:cNvSpPr txBox="1">
            <a:spLocks noChangeArrowheads="1"/>
          </p:cNvSpPr>
          <p:nvPr/>
        </p:nvSpPr>
        <p:spPr bwMode="auto">
          <a:xfrm>
            <a:off x="1524000" y="142875"/>
            <a:ext cx="9144000" cy="523220"/>
          </a:xfrm>
          <a:prstGeom prst="rect">
            <a:avLst/>
          </a:prstGeom>
          <a:noFill/>
          <a:ln w="19050">
            <a:solidFill>
              <a:srgbClr val="FF00FF"/>
            </a:solidFill>
            <a:miter lim="800000"/>
          </a:ln>
          <a:effectLst/>
        </p:spPr>
        <p:txBody>
          <a:bodyPr>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何厌之有</a:t>
            </a:r>
            <a:r>
              <a:rPr lang="en-US" altLang="zh-CN"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0000CC"/>
                </a:solidFill>
                <a:latin typeface="楷体" panose="02010609060101010101" pitchFamily="49" charset="-122"/>
                <a:ea typeface="楷体" panose="02010609060101010101" pitchFamily="49" charset="-122"/>
              </a:rPr>
              <a:t>有何厌</a:t>
            </a:r>
            <a:r>
              <a:rPr lang="en-US" altLang="zh-CN"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“之”</a:t>
            </a:r>
            <a:r>
              <a:rPr lang="en-US" altLang="zh-CN" sz="2800" b="1" dirty="0">
                <a:solidFill>
                  <a:srgbClr val="0000CC"/>
                </a:solidFill>
                <a:latin typeface="楷体" panose="02010609060101010101" pitchFamily="49" charset="-122"/>
                <a:ea typeface="楷体" panose="02010609060101010101" pitchFamily="49" charset="-122"/>
              </a:rPr>
              <a:t>,</a:t>
            </a:r>
            <a:r>
              <a:rPr lang="zh-CN" altLang="en-US" sz="2800" b="1" dirty="0">
                <a:solidFill>
                  <a:srgbClr val="0000CC"/>
                </a:solidFill>
                <a:latin typeface="楷体" panose="02010609060101010101" pitchFamily="49" charset="-122"/>
                <a:ea typeface="楷体" panose="02010609060101010101" pitchFamily="49" charset="-122"/>
              </a:rPr>
              <a:t>宾语前置的标志。</a:t>
            </a:r>
            <a:r>
              <a:rPr lang="zh-CN" altLang="en-US" sz="2800" b="1" dirty="0">
                <a:solidFill>
                  <a:srgbClr val="FF0000"/>
                </a:solidFill>
                <a:latin typeface="楷体" panose="02010609060101010101" pitchFamily="49" charset="-122"/>
                <a:ea typeface="楷体" panose="02010609060101010101" pitchFamily="49" charset="-122"/>
              </a:rPr>
              <a:t>“厌”</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0000CC"/>
                </a:solidFill>
                <a:latin typeface="楷体" panose="02010609060101010101" pitchFamily="49" charset="-122"/>
                <a:ea typeface="楷体" panose="02010609060101010101" pitchFamily="49" charset="-122"/>
              </a:rPr>
              <a:t>满足。</a:t>
            </a:r>
          </a:p>
        </p:txBody>
      </p:sp>
      <p:sp>
        <p:nvSpPr>
          <p:cNvPr id="78858" name="Line 10"/>
          <p:cNvSpPr>
            <a:spLocks noChangeShapeType="1"/>
          </p:cNvSpPr>
          <p:nvPr/>
        </p:nvSpPr>
        <p:spPr bwMode="auto">
          <a:xfrm>
            <a:off x="4610100" y="2708276"/>
            <a:ext cx="0" cy="360363"/>
          </a:xfrm>
          <a:prstGeom prst="line">
            <a:avLst/>
          </a:prstGeom>
          <a:noFill/>
          <a:ln w="9525">
            <a:solidFill>
              <a:srgbClr val="FF0066"/>
            </a:solidFill>
            <a:round/>
            <a:tailEnd type="triangle" w="med" len="med"/>
          </a:ln>
          <a:effectLst/>
        </p:spPr>
        <p:txBody>
          <a:bodyPr wrap="none"/>
          <a:lstStyle/>
          <a:p>
            <a:endParaRPr lang="zh-CN" altLang="en-US"/>
          </a:p>
        </p:txBody>
      </p:sp>
      <p:sp>
        <p:nvSpPr>
          <p:cNvPr id="78859" name="Text Box 11"/>
          <p:cNvSpPr txBox="1">
            <a:spLocks noChangeArrowheads="1"/>
          </p:cNvSpPr>
          <p:nvPr/>
        </p:nvSpPr>
        <p:spPr bwMode="auto">
          <a:xfrm>
            <a:off x="3935413" y="3068638"/>
            <a:ext cx="3421062" cy="965200"/>
          </a:xfrm>
          <a:prstGeom prst="rect">
            <a:avLst/>
          </a:prstGeom>
          <a:noFill/>
          <a:ln w="19050">
            <a:solidFill>
              <a:srgbClr val="FF00FF"/>
            </a:solidFill>
            <a:miter lim="800000"/>
          </a:ln>
          <a:effectLst/>
        </p:spPr>
        <p:txBody>
          <a:bodyPr>
            <a:spAutoFit/>
          </a:bodyPr>
          <a:lstStyle/>
          <a:p>
            <a:pPr>
              <a:spcBef>
                <a:spcPct val="50000"/>
              </a:spcBef>
            </a:pPr>
            <a:r>
              <a:rPr lang="zh-CN" altLang="en-US" sz="2800" b="1">
                <a:solidFill>
                  <a:srgbClr val="FF0000"/>
                </a:solidFill>
                <a:latin typeface="楷体" panose="02010609060101010101" pitchFamily="49" charset="-122"/>
                <a:ea typeface="楷体" panose="02010609060101010101" pitchFamily="49" charset="-122"/>
              </a:rPr>
              <a:t>唯</a:t>
            </a:r>
            <a:r>
              <a:rPr lang="zh-CN" altLang="en-US" sz="2800" b="1">
                <a:solidFill>
                  <a:srgbClr val="0000CC"/>
                </a:solidFill>
                <a:latin typeface="楷体" panose="02010609060101010101" pitchFamily="49" charset="-122"/>
                <a:ea typeface="楷体" panose="02010609060101010101" pitchFamily="49" charset="-122"/>
              </a:rPr>
              <a:t>：句首语气词，表示希望。</a:t>
            </a:r>
            <a:r>
              <a:rPr lang="zh-CN" altLang="en-US" sz="2800" b="1">
                <a:solidFill>
                  <a:srgbClr val="FF0000"/>
                </a:solidFill>
                <a:latin typeface="楷体" panose="02010609060101010101" pitchFamily="49" charset="-122"/>
                <a:ea typeface="楷体" panose="02010609060101010101" pitchFamily="49" charset="-122"/>
              </a:rPr>
              <a:t>图</a:t>
            </a:r>
            <a:r>
              <a:rPr lang="zh-CN" altLang="en-US" sz="2800" b="1">
                <a:solidFill>
                  <a:srgbClr val="0000CC"/>
                </a:solidFill>
                <a:latin typeface="楷体" panose="02010609060101010101" pitchFamily="49" charset="-122"/>
                <a:ea typeface="楷体" panose="02010609060101010101" pitchFamily="49" charset="-122"/>
              </a:rPr>
              <a:t>：考虑。</a:t>
            </a:r>
          </a:p>
        </p:txBody>
      </p:sp>
      <p:sp>
        <p:nvSpPr>
          <p:cNvPr id="78860" name="Rectangle 12"/>
          <p:cNvSpPr>
            <a:spLocks noChangeArrowheads="1"/>
          </p:cNvSpPr>
          <p:nvPr/>
        </p:nvSpPr>
        <p:spPr bwMode="auto">
          <a:xfrm>
            <a:off x="107950" y="773113"/>
            <a:ext cx="2210546" cy="892552"/>
          </a:xfrm>
          <a:prstGeom prst="rect">
            <a:avLst/>
          </a:prstGeom>
          <a:noFill/>
          <a:ln w="19050">
            <a:solidFill>
              <a:srgbClr val="FF00FF"/>
            </a:solidFill>
            <a:miter lim="800000"/>
          </a:ln>
          <a:effectLst/>
        </p:spPr>
        <p:txBody>
          <a:bodyPr wrap="square">
            <a:spAutoFit/>
          </a:bodyPr>
          <a:lstStyle/>
          <a:p>
            <a:r>
              <a:rPr lang="zh-CN" altLang="en-US" sz="2600" b="1" dirty="0">
                <a:solidFill>
                  <a:srgbClr val="FF3300"/>
                </a:solidFill>
                <a:latin typeface="楷体" panose="02010609060101010101" pitchFamily="49" charset="-122"/>
                <a:ea typeface="楷体" panose="02010609060101010101" pitchFamily="49" charset="-122"/>
              </a:rPr>
              <a:t>阙：</a:t>
            </a:r>
            <a:r>
              <a:rPr lang="zh-CN" altLang="en-US" sz="2600" b="1" dirty="0">
                <a:solidFill>
                  <a:srgbClr val="0000FF"/>
                </a:solidFill>
                <a:latin typeface="楷体" panose="02010609060101010101" pitchFamily="49" charset="-122"/>
                <a:ea typeface="楷体" panose="02010609060101010101" pitchFamily="49" charset="-122"/>
              </a:rPr>
              <a:t>侵损，削减</a:t>
            </a:r>
          </a:p>
        </p:txBody>
      </p:sp>
      <p:sp>
        <p:nvSpPr>
          <p:cNvPr id="78861" name="Line 13"/>
          <p:cNvSpPr>
            <a:spLocks noChangeShapeType="1"/>
          </p:cNvSpPr>
          <p:nvPr/>
        </p:nvSpPr>
        <p:spPr bwMode="auto">
          <a:xfrm flipH="1" flipV="1">
            <a:off x="2299043" y="1646400"/>
            <a:ext cx="961949" cy="314602"/>
          </a:xfrm>
          <a:prstGeom prst="line">
            <a:avLst/>
          </a:prstGeom>
          <a:noFill/>
          <a:ln w="9525">
            <a:solidFill>
              <a:srgbClr val="FF0066"/>
            </a:solidFill>
            <a:round/>
            <a:tailEnd type="triangle" w="med" len="med"/>
          </a:ln>
          <a:effectLst/>
        </p:spPr>
        <p:txBody>
          <a:bodyPr wrap="none"/>
          <a:lstStyle/>
          <a:p>
            <a:endParaRPr lang="zh-CN" altLang="en-US"/>
          </a:p>
        </p:txBody>
      </p:sp>
      <p:sp>
        <p:nvSpPr>
          <p:cNvPr id="78862" name="Rectangle 14"/>
          <p:cNvSpPr>
            <a:spLocks noChangeArrowheads="1"/>
          </p:cNvSpPr>
          <p:nvPr/>
        </p:nvSpPr>
        <p:spPr bwMode="auto">
          <a:xfrm>
            <a:off x="157908" y="1985910"/>
            <a:ext cx="2160588" cy="492443"/>
          </a:xfrm>
          <a:prstGeom prst="rect">
            <a:avLst/>
          </a:prstGeom>
          <a:noFill/>
          <a:ln w="19050">
            <a:solidFill>
              <a:srgbClr val="FF00FF"/>
            </a:solidFill>
            <a:miter lim="800000"/>
          </a:ln>
          <a:effectLst/>
        </p:spPr>
        <p:txBody>
          <a:bodyPr wrap="square">
            <a:spAutoFit/>
          </a:bodyPr>
          <a:lstStyle/>
          <a:p>
            <a:r>
              <a:rPr lang="zh-CN" altLang="en-US" sz="2600" b="1" dirty="0">
                <a:solidFill>
                  <a:srgbClr val="FF3300"/>
                </a:solidFill>
                <a:latin typeface="楷体" panose="02010609060101010101" pitchFamily="49" charset="-122"/>
                <a:ea typeface="楷体" panose="02010609060101010101" pitchFamily="49" charset="-122"/>
              </a:rPr>
              <a:t>焉：</a:t>
            </a:r>
            <a:r>
              <a:rPr lang="zh-CN" altLang="en-US" sz="2600" b="1" dirty="0">
                <a:solidFill>
                  <a:srgbClr val="0000FF"/>
                </a:solidFill>
                <a:latin typeface="楷体" panose="02010609060101010101" pitchFamily="49" charset="-122"/>
                <a:ea typeface="楷体" panose="02010609060101010101" pitchFamily="49" charset="-122"/>
              </a:rPr>
              <a:t>从哪里</a:t>
            </a:r>
          </a:p>
        </p:txBody>
      </p:sp>
      <p:sp>
        <p:nvSpPr>
          <p:cNvPr id="78863" name="Line 15"/>
          <p:cNvSpPr>
            <a:spLocks noChangeShapeType="1"/>
          </p:cNvSpPr>
          <p:nvPr/>
        </p:nvSpPr>
        <p:spPr bwMode="auto">
          <a:xfrm flipH="1">
            <a:off x="2408982" y="2124075"/>
            <a:ext cx="2382093" cy="147638"/>
          </a:xfrm>
          <a:prstGeom prst="line">
            <a:avLst/>
          </a:prstGeom>
          <a:noFill/>
          <a:ln w="9525">
            <a:solidFill>
              <a:srgbClr val="FF0066"/>
            </a:solidFill>
            <a:round/>
            <a:tailEnd type="triangle" w="med" len="med"/>
          </a:ln>
          <a:effectLst/>
        </p:spPr>
        <p:txBody>
          <a:bodyPr wrap="none"/>
          <a:lstStyle/>
          <a:p>
            <a:endParaRPr lang="zh-CN" altLang="en-US"/>
          </a:p>
        </p:txBody>
      </p:sp>
      <p:sp>
        <p:nvSpPr>
          <p:cNvPr id="78864" name="Rectangle 16"/>
          <p:cNvSpPr>
            <a:spLocks noChangeArrowheads="1"/>
          </p:cNvSpPr>
          <p:nvPr/>
        </p:nvSpPr>
        <p:spPr bwMode="auto">
          <a:xfrm>
            <a:off x="7761289" y="3249614"/>
            <a:ext cx="1584325" cy="568325"/>
          </a:xfrm>
          <a:prstGeom prst="rect">
            <a:avLst/>
          </a:prstGeom>
          <a:noFill/>
          <a:ln w="19050">
            <a:solidFill>
              <a:srgbClr val="FF00FF"/>
            </a:solidFill>
            <a:miter lim="800000"/>
          </a:ln>
          <a:effectLst/>
        </p:spPr>
        <p:txBody>
          <a:bodyPr>
            <a:spAutoFit/>
          </a:bodyPr>
          <a:lstStyle/>
          <a:p>
            <a:r>
              <a:rPr lang="zh-CN" altLang="en-US" sz="3000" b="1">
                <a:solidFill>
                  <a:srgbClr val="FF3300"/>
                </a:solidFill>
                <a:effectLst>
                  <a:outerShdw blurRad="38100" dist="38100" dir="2700000" algn="tl">
                    <a:srgbClr val="C0C0C0"/>
                  </a:outerShdw>
                </a:effectLst>
                <a:latin typeface="楷体" panose="02010609060101010101" pitchFamily="49" charset="-122"/>
                <a:ea typeface="楷体" panose="02010609060101010101" pitchFamily="49" charset="-122"/>
              </a:rPr>
              <a:t>以：</a:t>
            </a:r>
            <a:r>
              <a:rPr lang="zh-CN" altLang="en-US" sz="3000" b="1">
                <a:solidFill>
                  <a:srgbClr val="0000FF"/>
                </a:solidFill>
                <a:effectLst>
                  <a:outerShdw blurRad="38100" dist="38100" dir="2700000" algn="tl">
                    <a:srgbClr val="C0C0C0"/>
                  </a:outerShdw>
                </a:effectLst>
                <a:latin typeface="楷体" panose="02010609060101010101" pitchFamily="49" charset="-122"/>
                <a:ea typeface="楷体" panose="02010609060101010101" pitchFamily="49" charset="-122"/>
              </a:rPr>
              <a:t>而</a:t>
            </a:r>
          </a:p>
        </p:txBody>
      </p:sp>
      <p:sp>
        <p:nvSpPr>
          <p:cNvPr id="78865" name="Line 17"/>
          <p:cNvSpPr>
            <a:spLocks noChangeShapeType="1"/>
          </p:cNvSpPr>
          <p:nvPr/>
        </p:nvSpPr>
        <p:spPr bwMode="auto">
          <a:xfrm>
            <a:off x="3125788" y="2573338"/>
            <a:ext cx="4591050" cy="855662"/>
          </a:xfrm>
          <a:prstGeom prst="line">
            <a:avLst/>
          </a:prstGeom>
          <a:noFill/>
          <a:ln w="9525">
            <a:solidFill>
              <a:srgbClr val="FF0066"/>
            </a:solidFill>
            <a:round/>
            <a:tailEnd type="triangle" w="med" len="med"/>
          </a:ln>
          <a:effectLst/>
        </p:spPr>
        <p:txBody>
          <a:bodyPr wrap="none"/>
          <a:lstStyle/>
          <a:p>
            <a:endParaRPr lang="zh-CN" altLang="en-US"/>
          </a:p>
        </p:txBody>
      </p:sp>
      <p:sp>
        <p:nvSpPr>
          <p:cNvPr id="18" name="日期占位符 17"/>
          <p:cNvSpPr>
            <a:spLocks noGrp="1"/>
          </p:cNvSpPr>
          <p:nvPr>
            <p:ph type="dt" sz="half" idx="10"/>
          </p:nvPr>
        </p:nvSpPr>
        <p:spPr/>
        <p:txBody>
          <a:bodyPr/>
          <a:lstStyle/>
          <a:p>
            <a:fld id="{441E0FD6-7CE4-454A-A5D9-42A5E365C852}" type="datetime1">
              <a:rPr lang="zh-CN" altLang="en-US" smtClean="0"/>
              <a:t>2021/3/13</a:t>
            </a:fld>
            <a:endParaRPr lang="zh-CN" altLang="en-US"/>
          </a:p>
        </p:txBody>
      </p:sp>
      <p:sp>
        <p:nvSpPr>
          <p:cNvPr id="19" name="灯片编号占位符 18"/>
          <p:cNvSpPr>
            <a:spLocks noGrp="1"/>
          </p:cNvSpPr>
          <p:nvPr>
            <p:ph type="sldNum" sz="quarter" idx="12"/>
          </p:nvPr>
        </p:nvSpPr>
        <p:spPr/>
        <p:txBody>
          <a:bodyPr/>
          <a:lstStyle/>
          <a:p>
            <a:fld id="{FB8399C9-9379-46E7-B893-007FE294695B}" type="slidenum">
              <a:rPr lang="zh-CN" altLang="en-US" smtClean="0"/>
              <a:t>35</a:t>
            </a:fld>
            <a:endParaRPr lang="zh-CN" altLang="en-US"/>
          </a:p>
        </p:txBody>
      </p:sp>
      <p:sp>
        <p:nvSpPr>
          <p:cNvPr id="20" name="页脚占位符 19"/>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6"/>
                                        </p:tgtEl>
                                        <p:attrNameLst>
                                          <p:attrName>style.visibility</p:attrName>
                                        </p:attrNameLst>
                                      </p:cBhvr>
                                      <p:to>
                                        <p:strVal val="visible"/>
                                      </p:to>
                                    </p:set>
                                    <p:anim calcmode="lin" valueType="num">
                                      <p:cBhvr additive="base">
                                        <p:cTn id="7" dur="500" fill="hold"/>
                                        <p:tgtEl>
                                          <p:spTgt spid="78856"/>
                                        </p:tgtEl>
                                        <p:attrNameLst>
                                          <p:attrName>ppt_x</p:attrName>
                                        </p:attrNameLst>
                                      </p:cBhvr>
                                      <p:tavLst>
                                        <p:tav tm="0">
                                          <p:val>
                                            <p:strVal val="#ppt_x"/>
                                          </p:val>
                                        </p:tav>
                                        <p:tav tm="100000">
                                          <p:val>
                                            <p:strVal val="#ppt_x"/>
                                          </p:val>
                                        </p:tav>
                                      </p:tavLst>
                                    </p:anim>
                                    <p:anim calcmode="lin" valueType="num">
                                      <p:cBhvr additive="base">
                                        <p:cTn id="8" dur="500" fill="hold"/>
                                        <p:tgtEl>
                                          <p:spTgt spid="788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78857"/>
                                        </p:tgtEl>
                                        <p:attrNameLst>
                                          <p:attrName>style.visibility</p:attrName>
                                        </p:attrNameLst>
                                      </p:cBhvr>
                                      <p:to>
                                        <p:strVal val="visible"/>
                                      </p:to>
                                    </p:set>
                                    <p:animEffect transition="in" filter="plus(in)">
                                      <p:cBhvr>
                                        <p:cTn id="13" dur="500"/>
                                        <p:tgtEl>
                                          <p:spTgt spid="7885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8852"/>
                                        </p:tgtEl>
                                        <p:attrNameLst>
                                          <p:attrName>style.visibility</p:attrName>
                                        </p:attrNameLst>
                                      </p:cBhvr>
                                      <p:to>
                                        <p:strVal val="visible"/>
                                      </p:to>
                                    </p:set>
                                    <p:anim calcmode="lin" valueType="num">
                                      <p:cBhvr additive="base">
                                        <p:cTn id="18" dur="500" fill="hold"/>
                                        <p:tgtEl>
                                          <p:spTgt spid="78852"/>
                                        </p:tgtEl>
                                        <p:attrNameLst>
                                          <p:attrName>ppt_x</p:attrName>
                                        </p:attrNameLst>
                                      </p:cBhvr>
                                      <p:tavLst>
                                        <p:tav tm="0">
                                          <p:val>
                                            <p:strVal val="#ppt_x"/>
                                          </p:val>
                                        </p:tav>
                                        <p:tav tm="100000">
                                          <p:val>
                                            <p:strVal val="#ppt_x"/>
                                          </p:val>
                                        </p:tav>
                                      </p:tavLst>
                                    </p:anim>
                                    <p:anim calcmode="lin" valueType="num">
                                      <p:cBhvr additive="base">
                                        <p:cTn id="19" dur="500" fill="hold"/>
                                        <p:tgtEl>
                                          <p:spTgt spid="7885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grpId="0" nodeType="clickEffect">
                                  <p:stCondLst>
                                    <p:cond delay="0"/>
                                  </p:stCondLst>
                                  <p:childTnLst>
                                    <p:set>
                                      <p:cBhvr>
                                        <p:cTn id="23" dur="1" fill="hold">
                                          <p:stCondLst>
                                            <p:cond delay="0"/>
                                          </p:stCondLst>
                                        </p:cTn>
                                        <p:tgtEl>
                                          <p:spTgt spid="78853"/>
                                        </p:tgtEl>
                                        <p:attrNameLst>
                                          <p:attrName>style.visibility</p:attrName>
                                        </p:attrNameLst>
                                      </p:cBhvr>
                                      <p:to>
                                        <p:strVal val="visible"/>
                                      </p:to>
                                    </p:set>
                                    <p:animEffect transition="in" filter="plus(in)">
                                      <p:cBhvr>
                                        <p:cTn id="24" dur="500"/>
                                        <p:tgtEl>
                                          <p:spTgt spid="7885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8855"/>
                                        </p:tgtEl>
                                        <p:attrNameLst>
                                          <p:attrName>style.visibility</p:attrName>
                                        </p:attrNameLst>
                                      </p:cBhvr>
                                      <p:to>
                                        <p:strVal val="visible"/>
                                      </p:to>
                                    </p:set>
                                    <p:anim calcmode="lin" valueType="num">
                                      <p:cBhvr additive="base">
                                        <p:cTn id="29" dur="500" fill="hold"/>
                                        <p:tgtEl>
                                          <p:spTgt spid="78855"/>
                                        </p:tgtEl>
                                        <p:attrNameLst>
                                          <p:attrName>ppt_x</p:attrName>
                                        </p:attrNameLst>
                                      </p:cBhvr>
                                      <p:tavLst>
                                        <p:tav tm="0">
                                          <p:val>
                                            <p:strVal val="#ppt_x"/>
                                          </p:val>
                                        </p:tav>
                                        <p:tav tm="100000">
                                          <p:val>
                                            <p:strVal val="#ppt_x"/>
                                          </p:val>
                                        </p:tav>
                                      </p:tavLst>
                                    </p:anim>
                                    <p:anim calcmode="lin" valueType="num">
                                      <p:cBhvr additive="base">
                                        <p:cTn id="30" dur="500" fill="hold"/>
                                        <p:tgtEl>
                                          <p:spTgt spid="7885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3" presetClass="entr" presetSubtype="16" fill="hold" grpId="0" nodeType="clickEffect">
                                  <p:stCondLst>
                                    <p:cond delay="0"/>
                                  </p:stCondLst>
                                  <p:childTnLst>
                                    <p:set>
                                      <p:cBhvr>
                                        <p:cTn id="34" dur="1" fill="hold">
                                          <p:stCondLst>
                                            <p:cond delay="0"/>
                                          </p:stCondLst>
                                        </p:cTn>
                                        <p:tgtEl>
                                          <p:spTgt spid="78854"/>
                                        </p:tgtEl>
                                        <p:attrNameLst>
                                          <p:attrName>style.visibility</p:attrName>
                                        </p:attrNameLst>
                                      </p:cBhvr>
                                      <p:to>
                                        <p:strVal val="visible"/>
                                      </p:to>
                                    </p:set>
                                    <p:animEffect transition="in" filter="plus(in)">
                                      <p:cBhvr>
                                        <p:cTn id="35" dur="500"/>
                                        <p:tgtEl>
                                          <p:spTgt spid="7885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78861"/>
                                        </p:tgtEl>
                                        <p:attrNameLst>
                                          <p:attrName>style.visibility</p:attrName>
                                        </p:attrNameLst>
                                      </p:cBhvr>
                                      <p:to>
                                        <p:strVal val="visible"/>
                                      </p:to>
                                    </p:set>
                                    <p:anim calcmode="lin" valueType="num">
                                      <p:cBhvr additive="base">
                                        <p:cTn id="40" dur="500" fill="hold"/>
                                        <p:tgtEl>
                                          <p:spTgt spid="78861"/>
                                        </p:tgtEl>
                                        <p:attrNameLst>
                                          <p:attrName>ppt_x</p:attrName>
                                        </p:attrNameLst>
                                      </p:cBhvr>
                                      <p:tavLst>
                                        <p:tav tm="0">
                                          <p:val>
                                            <p:strVal val="#ppt_x"/>
                                          </p:val>
                                        </p:tav>
                                        <p:tav tm="100000">
                                          <p:val>
                                            <p:strVal val="#ppt_x"/>
                                          </p:val>
                                        </p:tav>
                                      </p:tavLst>
                                    </p:anim>
                                    <p:anim calcmode="lin" valueType="num">
                                      <p:cBhvr additive="base">
                                        <p:cTn id="41" dur="500" fill="hold"/>
                                        <p:tgtEl>
                                          <p:spTgt spid="78861"/>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78860"/>
                                        </p:tgtEl>
                                        <p:attrNameLst>
                                          <p:attrName>style.visibility</p:attrName>
                                        </p:attrNameLst>
                                      </p:cBhvr>
                                      <p:to>
                                        <p:strVal val="visible"/>
                                      </p:to>
                                    </p:set>
                                    <p:anim calcmode="lin" valueType="num">
                                      <p:cBhvr additive="base">
                                        <p:cTn id="46" dur="500" fill="hold"/>
                                        <p:tgtEl>
                                          <p:spTgt spid="78860"/>
                                        </p:tgtEl>
                                        <p:attrNameLst>
                                          <p:attrName>ppt_x</p:attrName>
                                        </p:attrNameLst>
                                      </p:cBhvr>
                                      <p:tavLst>
                                        <p:tav tm="0">
                                          <p:val>
                                            <p:strVal val="#ppt_x"/>
                                          </p:val>
                                        </p:tav>
                                        <p:tav tm="100000">
                                          <p:val>
                                            <p:strVal val="#ppt_x"/>
                                          </p:val>
                                        </p:tav>
                                      </p:tavLst>
                                    </p:anim>
                                    <p:anim calcmode="lin" valueType="num">
                                      <p:cBhvr additive="base">
                                        <p:cTn id="47" dur="500" fill="hold"/>
                                        <p:tgtEl>
                                          <p:spTgt spid="78860"/>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78863"/>
                                        </p:tgtEl>
                                        <p:attrNameLst>
                                          <p:attrName>style.visibility</p:attrName>
                                        </p:attrNameLst>
                                      </p:cBhvr>
                                      <p:to>
                                        <p:strVal val="visible"/>
                                      </p:to>
                                    </p:set>
                                    <p:anim calcmode="lin" valueType="num">
                                      <p:cBhvr additive="base">
                                        <p:cTn id="52" dur="500" fill="hold"/>
                                        <p:tgtEl>
                                          <p:spTgt spid="78863"/>
                                        </p:tgtEl>
                                        <p:attrNameLst>
                                          <p:attrName>ppt_x</p:attrName>
                                        </p:attrNameLst>
                                      </p:cBhvr>
                                      <p:tavLst>
                                        <p:tav tm="0">
                                          <p:val>
                                            <p:strVal val="#ppt_x"/>
                                          </p:val>
                                        </p:tav>
                                        <p:tav tm="100000">
                                          <p:val>
                                            <p:strVal val="#ppt_x"/>
                                          </p:val>
                                        </p:tav>
                                      </p:tavLst>
                                    </p:anim>
                                    <p:anim calcmode="lin" valueType="num">
                                      <p:cBhvr additive="base">
                                        <p:cTn id="53" dur="500" fill="hold"/>
                                        <p:tgtEl>
                                          <p:spTgt spid="78863"/>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78862"/>
                                        </p:tgtEl>
                                        <p:attrNameLst>
                                          <p:attrName>style.visibility</p:attrName>
                                        </p:attrNameLst>
                                      </p:cBhvr>
                                      <p:to>
                                        <p:strVal val="visible"/>
                                      </p:to>
                                    </p:set>
                                    <p:anim calcmode="lin" valueType="num">
                                      <p:cBhvr additive="base">
                                        <p:cTn id="58" dur="500" fill="hold"/>
                                        <p:tgtEl>
                                          <p:spTgt spid="78862"/>
                                        </p:tgtEl>
                                        <p:attrNameLst>
                                          <p:attrName>ppt_x</p:attrName>
                                        </p:attrNameLst>
                                      </p:cBhvr>
                                      <p:tavLst>
                                        <p:tav tm="0">
                                          <p:val>
                                            <p:strVal val="#ppt_x"/>
                                          </p:val>
                                        </p:tav>
                                        <p:tav tm="100000">
                                          <p:val>
                                            <p:strVal val="#ppt_x"/>
                                          </p:val>
                                        </p:tav>
                                      </p:tavLst>
                                    </p:anim>
                                    <p:anim calcmode="lin" valueType="num">
                                      <p:cBhvr additive="base">
                                        <p:cTn id="59" dur="500" fill="hold"/>
                                        <p:tgtEl>
                                          <p:spTgt spid="78862"/>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78865"/>
                                        </p:tgtEl>
                                        <p:attrNameLst>
                                          <p:attrName>style.visibility</p:attrName>
                                        </p:attrNameLst>
                                      </p:cBhvr>
                                      <p:to>
                                        <p:strVal val="visible"/>
                                      </p:to>
                                    </p:set>
                                    <p:anim calcmode="lin" valueType="num">
                                      <p:cBhvr additive="base">
                                        <p:cTn id="64" dur="500" fill="hold"/>
                                        <p:tgtEl>
                                          <p:spTgt spid="78865"/>
                                        </p:tgtEl>
                                        <p:attrNameLst>
                                          <p:attrName>ppt_x</p:attrName>
                                        </p:attrNameLst>
                                      </p:cBhvr>
                                      <p:tavLst>
                                        <p:tav tm="0">
                                          <p:val>
                                            <p:strVal val="#ppt_x"/>
                                          </p:val>
                                        </p:tav>
                                        <p:tav tm="100000">
                                          <p:val>
                                            <p:strVal val="#ppt_x"/>
                                          </p:val>
                                        </p:tav>
                                      </p:tavLst>
                                    </p:anim>
                                    <p:anim calcmode="lin" valueType="num">
                                      <p:cBhvr additive="base">
                                        <p:cTn id="65" dur="500" fill="hold"/>
                                        <p:tgtEl>
                                          <p:spTgt spid="78865"/>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78864"/>
                                        </p:tgtEl>
                                        <p:attrNameLst>
                                          <p:attrName>style.visibility</p:attrName>
                                        </p:attrNameLst>
                                      </p:cBhvr>
                                      <p:to>
                                        <p:strVal val="visible"/>
                                      </p:to>
                                    </p:set>
                                    <p:anim calcmode="lin" valueType="num">
                                      <p:cBhvr additive="base">
                                        <p:cTn id="70" dur="500" fill="hold"/>
                                        <p:tgtEl>
                                          <p:spTgt spid="78864"/>
                                        </p:tgtEl>
                                        <p:attrNameLst>
                                          <p:attrName>ppt_x</p:attrName>
                                        </p:attrNameLst>
                                      </p:cBhvr>
                                      <p:tavLst>
                                        <p:tav tm="0">
                                          <p:val>
                                            <p:strVal val="#ppt_x"/>
                                          </p:val>
                                        </p:tav>
                                        <p:tav tm="100000">
                                          <p:val>
                                            <p:strVal val="#ppt_x"/>
                                          </p:val>
                                        </p:tav>
                                      </p:tavLst>
                                    </p:anim>
                                    <p:anim calcmode="lin" valueType="num">
                                      <p:cBhvr additive="base">
                                        <p:cTn id="71" dur="500" fill="hold"/>
                                        <p:tgtEl>
                                          <p:spTgt spid="78864"/>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78858"/>
                                        </p:tgtEl>
                                        <p:attrNameLst>
                                          <p:attrName>style.visibility</p:attrName>
                                        </p:attrNameLst>
                                      </p:cBhvr>
                                      <p:to>
                                        <p:strVal val="visible"/>
                                      </p:to>
                                    </p:set>
                                    <p:anim calcmode="lin" valueType="num">
                                      <p:cBhvr additive="base">
                                        <p:cTn id="76" dur="500" fill="hold"/>
                                        <p:tgtEl>
                                          <p:spTgt spid="78858"/>
                                        </p:tgtEl>
                                        <p:attrNameLst>
                                          <p:attrName>ppt_x</p:attrName>
                                        </p:attrNameLst>
                                      </p:cBhvr>
                                      <p:tavLst>
                                        <p:tav tm="0">
                                          <p:val>
                                            <p:strVal val="#ppt_x"/>
                                          </p:val>
                                        </p:tav>
                                        <p:tav tm="100000">
                                          <p:val>
                                            <p:strVal val="#ppt_x"/>
                                          </p:val>
                                        </p:tav>
                                      </p:tavLst>
                                    </p:anim>
                                    <p:anim calcmode="lin" valueType="num">
                                      <p:cBhvr additive="base">
                                        <p:cTn id="77" dur="500" fill="hold"/>
                                        <p:tgtEl>
                                          <p:spTgt spid="78858"/>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13" presetClass="entr" presetSubtype="16" fill="hold" nodeType="clickEffect">
                                  <p:stCondLst>
                                    <p:cond delay="0"/>
                                  </p:stCondLst>
                                  <p:childTnLst>
                                    <p:set>
                                      <p:cBhvr>
                                        <p:cTn id="81" dur="1" fill="hold">
                                          <p:stCondLst>
                                            <p:cond delay="0"/>
                                          </p:stCondLst>
                                        </p:cTn>
                                        <p:tgtEl>
                                          <p:spTgt spid="78859"/>
                                        </p:tgtEl>
                                        <p:attrNameLst>
                                          <p:attrName>style.visibility</p:attrName>
                                        </p:attrNameLst>
                                      </p:cBhvr>
                                      <p:to>
                                        <p:strVal val="visible"/>
                                      </p:to>
                                    </p:set>
                                    <p:animEffect transition="in" filter="plus(in)">
                                      <p:cBhvr>
                                        <p:cTn id="82" dur="500"/>
                                        <p:tgtEl>
                                          <p:spTgt spid="78859"/>
                                        </p:tgtEl>
                                      </p:cBhvr>
                                    </p:animEffect>
                                  </p:childTnLst>
                                </p:cTn>
                              </p:par>
                            </p:childTnLst>
                          </p:cTn>
                        </p:par>
                      </p:childTnLst>
                    </p:cTn>
                  </p:par>
                  <p:par>
                    <p:cTn id="83" fill="hold">
                      <p:stCondLst>
                        <p:cond delay="indefinite"/>
                      </p:stCondLst>
                      <p:childTnLst>
                        <p:par>
                          <p:cTn id="84" fill="hold">
                            <p:stCondLst>
                              <p:cond delay="0"/>
                            </p:stCondLst>
                            <p:childTnLst>
                              <p:par>
                                <p:cTn id="85" presetID="13" presetClass="entr" presetSubtype="16" fill="hold" nodeType="clickEffect">
                                  <p:stCondLst>
                                    <p:cond delay="0"/>
                                  </p:stCondLst>
                                  <p:childTnLst>
                                    <p:set>
                                      <p:cBhvr>
                                        <p:cTn id="86" dur="1" fill="hold">
                                          <p:stCondLst>
                                            <p:cond delay="0"/>
                                          </p:stCondLst>
                                        </p:cTn>
                                        <p:tgtEl>
                                          <p:spTgt spid="78851"/>
                                        </p:tgtEl>
                                        <p:attrNameLst>
                                          <p:attrName>style.visibility</p:attrName>
                                        </p:attrNameLst>
                                      </p:cBhvr>
                                      <p:to>
                                        <p:strVal val="visible"/>
                                      </p:to>
                                    </p:set>
                                    <p:animEffect transition="in" filter="plus(in)">
                                      <p:cBhvr>
                                        <p:cTn id="87" dur="500"/>
                                        <p:tgtEl>
                                          <p:spTgt spid="78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nimBg="1"/>
      <p:bldP spid="78853" grpId="0" animBg="1"/>
      <p:bldP spid="78854" grpId="0" animBg="1"/>
      <p:bldP spid="78855" grpId="0" animBg="1"/>
      <p:bldP spid="78856" grpId="0" animBg="1"/>
      <p:bldP spid="78857" grpId="0" animBg="1"/>
      <p:bldP spid="78858" grpId="0" animBg="1"/>
      <p:bldP spid="78860" grpId="0" animBg="1"/>
      <p:bldP spid="78861" grpId="0" animBg="1"/>
      <p:bldP spid="78862" grpId="0" animBg="1"/>
      <p:bldP spid="78863" grpId="0" animBg="1"/>
      <p:bldP spid="7886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1820864" y="1310053"/>
            <a:ext cx="5624512" cy="1104900"/>
          </a:xfrm>
          <a:prstGeom prst="rect">
            <a:avLst/>
          </a:prstGeom>
          <a:noFill/>
          <a:ln w="38100">
            <a:solidFill>
              <a:srgbClr val="FF00FF"/>
            </a:solidFill>
            <a:miter lim="800000"/>
          </a:ln>
          <a:effectLst/>
        </p:spPr>
        <p:txBody>
          <a:bodyPr>
            <a:spAutoFit/>
          </a:bodyPr>
          <a:lstStyle/>
          <a:p>
            <a:pPr>
              <a:spcBef>
                <a:spcPct val="20000"/>
              </a:spcBef>
              <a:buClr>
                <a:schemeClr val="hlink"/>
              </a:buClr>
              <a:buSzPct val="75000"/>
              <a:buFont typeface="Wingdings" panose="05000000000000000000" pitchFamily="2" charset="2"/>
              <a:buNone/>
            </a:pPr>
            <a:r>
              <a:rPr kumimoji="1" lang="zh-CN" altLang="en-US" sz="3200" b="1" dirty="0">
                <a:latin typeface="楷体" panose="02010609060101010101" pitchFamily="49" charset="-122"/>
                <a:ea typeface="楷体" panose="02010609060101010101" pitchFamily="49" charset="-122"/>
              </a:rPr>
              <a:t>秦伯</a:t>
            </a:r>
            <a:r>
              <a:rPr kumimoji="1" lang="zh-CN" altLang="en-US" sz="3200" b="1" dirty="0">
                <a:solidFill>
                  <a:srgbClr val="FF0000"/>
                </a:solidFill>
                <a:latin typeface="楷体" panose="02010609060101010101" pitchFamily="49" charset="-122"/>
                <a:ea typeface="楷体" panose="02010609060101010101" pitchFamily="49" charset="-122"/>
              </a:rPr>
              <a:t>说</a:t>
            </a:r>
            <a:r>
              <a:rPr kumimoji="1" lang="zh-CN" altLang="en-US" sz="3200" b="1" dirty="0">
                <a:latin typeface="楷体" panose="02010609060101010101" pitchFamily="49" charset="-122"/>
                <a:ea typeface="楷体" panose="02010609060101010101" pitchFamily="49" charset="-122"/>
              </a:rPr>
              <a:t>，与郑人</a:t>
            </a:r>
            <a:r>
              <a:rPr kumimoji="1" lang="zh-CN" altLang="en-US" sz="3200" b="1" dirty="0">
                <a:solidFill>
                  <a:srgbClr val="FF0000"/>
                </a:solidFill>
                <a:latin typeface="楷体" panose="02010609060101010101" pitchFamily="49" charset="-122"/>
                <a:ea typeface="楷体" panose="02010609060101010101" pitchFamily="49" charset="-122"/>
              </a:rPr>
              <a:t>盟</a:t>
            </a:r>
            <a:r>
              <a:rPr kumimoji="1" lang="zh-CN" altLang="en-US" sz="3200" b="1" dirty="0">
                <a:latin typeface="楷体" panose="02010609060101010101" pitchFamily="49" charset="-122"/>
                <a:ea typeface="楷体" panose="02010609060101010101" pitchFamily="49" charset="-122"/>
              </a:rPr>
              <a:t>，使杞子、逢孙、杨孙</a:t>
            </a:r>
            <a:r>
              <a:rPr kumimoji="1" lang="zh-CN" altLang="en-US" sz="3200" b="1" dirty="0">
                <a:solidFill>
                  <a:srgbClr val="FF0000"/>
                </a:solidFill>
                <a:latin typeface="楷体" panose="02010609060101010101" pitchFamily="49" charset="-122"/>
                <a:ea typeface="楷体" panose="02010609060101010101" pitchFamily="49" charset="-122"/>
              </a:rPr>
              <a:t>戍</a:t>
            </a:r>
            <a:r>
              <a:rPr kumimoji="1" lang="zh-CN" altLang="en-US" sz="3200" b="1" dirty="0">
                <a:latin typeface="楷体" panose="02010609060101010101" pitchFamily="49" charset="-122"/>
                <a:ea typeface="楷体" panose="02010609060101010101" pitchFamily="49" charset="-122"/>
              </a:rPr>
              <a:t>之，</a:t>
            </a:r>
            <a:r>
              <a:rPr kumimoji="1" lang="zh-CN" altLang="en-US" sz="3200" b="1" dirty="0">
                <a:solidFill>
                  <a:srgbClr val="FF0000"/>
                </a:solidFill>
                <a:latin typeface="楷体" panose="02010609060101010101" pitchFamily="49" charset="-122"/>
                <a:ea typeface="楷体" panose="02010609060101010101" pitchFamily="49" charset="-122"/>
              </a:rPr>
              <a:t>乃</a:t>
            </a:r>
            <a:r>
              <a:rPr kumimoji="1" lang="zh-CN" altLang="en-US" sz="3200" b="1" dirty="0">
                <a:latin typeface="楷体" panose="02010609060101010101" pitchFamily="49" charset="-122"/>
                <a:ea typeface="楷体" panose="02010609060101010101" pitchFamily="49" charset="-122"/>
              </a:rPr>
              <a:t>还 。 </a:t>
            </a:r>
          </a:p>
        </p:txBody>
      </p:sp>
      <p:sp>
        <p:nvSpPr>
          <p:cNvPr id="80899" name="Rectangle 3"/>
          <p:cNvSpPr>
            <a:spLocks noChangeArrowheads="1"/>
          </p:cNvSpPr>
          <p:nvPr/>
        </p:nvSpPr>
        <p:spPr bwMode="auto">
          <a:xfrm>
            <a:off x="546411" y="4103689"/>
            <a:ext cx="6494154" cy="1421928"/>
          </a:xfrm>
          <a:prstGeom prst="rect">
            <a:avLst/>
          </a:prstGeom>
          <a:noFill/>
          <a:ln w="38100">
            <a:solidFill>
              <a:srgbClr val="FF00FF"/>
            </a:solidFill>
            <a:miter lim="800000"/>
          </a:ln>
          <a:effectLst/>
        </p:spPr>
        <p:txBody>
          <a:bodyPr wrap="square">
            <a:spAutoFit/>
          </a:bodyPr>
          <a:lstStyle/>
          <a:p>
            <a:pPr>
              <a:lnSpc>
                <a:spcPct val="90000"/>
              </a:lnSpc>
              <a:spcBef>
                <a:spcPct val="20000"/>
              </a:spcBef>
              <a:buClr>
                <a:schemeClr val="hlink"/>
              </a:buClr>
              <a:buSzPct val="75000"/>
              <a:buFont typeface="Wingdings" panose="05000000000000000000" pitchFamily="2" charset="2"/>
              <a:buNone/>
            </a:pPr>
            <a:r>
              <a:rPr lang="zh-CN" altLang="en-US" sz="2800" b="1" dirty="0">
                <a:latin typeface="楷体" panose="02010609060101010101" pitchFamily="49" charset="-122"/>
                <a:ea typeface="楷体" panose="02010609060101010101" pitchFamily="49" charset="-122"/>
              </a:rPr>
              <a:t>　　</a:t>
            </a:r>
            <a:r>
              <a:rPr kumimoji="1" lang="zh-CN" altLang="en-US" sz="3200" b="1" dirty="0">
                <a:solidFill>
                  <a:srgbClr val="000099"/>
                </a:solidFill>
                <a:latin typeface="楷体" panose="02010609060101010101" pitchFamily="49" charset="-122"/>
                <a:ea typeface="楷体" panose="02010609060101010101" pitchFamily="49" charset="-122"/>
              </a:rPr>
              <a:t>秦伯高兴了，就与郑国签订了盟约。并派杞子、逢孙、杨孙帮郑国守卫，就率军回国。 </a:t>
            </a:r>
          </a:p>
        </p:txBody>
      </p:sp>
      <p:sp>
        <p:nvSpPr>
          <p:cNvPr id="80900" name="Line 4"/>
          <p:cNvSpPr>
            <a:spLocks noChangeShapeType="1"/>
          </p:cNvSpPr>
          <p:nvPr/>
        </p:nvSpPr>
        <p:spPr bwMode="auto">
          <a:xfrm flipV="1">
            <a:off x="5195889" y="503238"/>
            <a:ext cx="720725" cy="811212"/>
          </a:xfrm>
          <a:prstGeom prst="line">
            <a:avLst/>
          </a:prstGeom>
          <a:noFill/>
          <a:ln w="9525">
            <a:solidFill>
              <a:srgbClr val="FF0066"/>
            </a:solidFill>
            <a:round/>
            <a:tailEnd type="triangle" w="med" len="med"/>
          </a:ln>
          <a:effectLst/>
        </p:spPr>
        <p:txBody>
          <a:bodyPr wrap="none"/>
          <a:lstStyle/>
          <a:p>
            <a:endParaRPr lang="zh-CN" altLang="en-US"/>
          </a:p>
        </p:txBody>
      </p:sp>
      <p:sp>
        <p:nvSpPr>
          <p:cNvPr id="80901" name="Text Box 5"/>
          <p:cNvSpPr txBox="1">
            <a:spLocks noChangeArrowheads="1"/>
          </p:cNvSpPr>
          <p:nvPr/>
        </p:nvSpPr>
        <p:spPr bwMode="auto">
          <a:xfrm>
            <a:off x="6186488" y="207964"/>
            <a:ext cx="2024062" cy="598487"/>
          </a:xfrm>
          <a:prstGeom prst="rect">
            <a:avLst/>
          </a:prstGeom>
          <a:noFill/>
          <a:ln w="19050">
            <a:solidFill>
              <a:srgbClr val="FF00FF"/>
            </a:solidFill>
            <a:miter lim="800000"/>
          </a:ln>
          <a:effectLst/>
        </p:spPr>
        <p:txBody>
          <a:bodyPr>
            <a:spAutoFit/>
          </a:bodyPr>
          <a:lstStyle/>
          <a:p>
            <a:pPr>
              <a:spcBef>
                <a:spcPct val="50000"/>
              </a:spcBef>
            </a:pPr>
            <a:r>
              <a:rPr lang="zh-CN" altLang="en-US" sz="3200" b="1">
                <a:solidFill>
                  <a:srgbClr val="FF0000"/>
                </a:solidFill>
                <a:latin typeface="楷体" panose="02010609060101010101" pitchFamily="49" charset="-122"/>
                <a:ea typeface="楷体" panose="02010609060101010101" pitchFamily="49" charset="-122"/>
              </a:rPr>
              <a:t>盟：</a:t>
            </a:r>
            <a:r>
              <a:rPr lang="zh-CN" altLang="en-US" sz="3200" b="1">
                <a:solidFill>
                  <a:srgbClr val="0000CC"/>
                </a:solidFill>
                <a:latin typeface="楷体" panose="02010609060101010101" pitchFamily="49" charset="-122"/>
                <a:ea typeface="楷体" panose="02010609060101010101" pitchFamily="49" charset="-122"/>
              </a:rPr>
              <a:t>结盟。</a:t>
            </a:r>
          </a:p>
        </p:txBody>
      </p:sp>
      <p:sp>
        <p:nvSpPr>
          <p:cNvPr id="80902" name="Text Box 6"/>
          <p:cNvSpPr txBox="1">
            <a:spLocks noChangeArrowheads="1"/>
          </p:cNvSpPr>
          <p:nvPr/>
        </p:nvSpPr>
        <p:spPr bwMode="auto">
          <a:xfrm>
            <a:off x="1730376" y="3024189"/>
            <a:ext cx="2295525" cy="598487"/>
          </a:xfrm>
          <a:prstGeom prst="rect">
            <a:avLst/>
          </a:prstGeom>
          <a:noFill/>
          <a:ln w="19050">
            <a:solidFill>
              <a:srgbClr val="FF00FF"/>
            </a:solidFill>
            <a:miter lim="800000"/>
          </a:ln>
          <a:effectLst/>
        </p:spPr>
        <p:txBody>
          <a:bodyPr>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戍：</a:t>
            </a:r>
            <a:r>
              <a:rPr lang="zh-CN" altLang="en-US" sz="3200" b="1" dirty="0">
                <a:solidFill>
                  <a:srgbClr val="0000CC"/>
                </a:solidFill>
                <a:latin typeface="楷体" panose="02010609060101010101" pitchFamily="49" charset="-122"/>
                <a:ea typeface="楷体" panose="02010609060101010101" pitchFamily="49" charset="-122"/>
              </a:rPr>
              <a:t>守卫。</a:t>
            </a:r>
          </a:p>
        </p:txBody>
      </p:sp>
      <p:sp>
        <p:nvSpPr>
          <p:cNvPr id="80903" name="Line 7"/>
          <p:cNvSpPr>
            <a:spLocks noChangeShapeType="1"/>
          </p:cNvSpPr>
          <p:nvPr/>
        </p:nvSpPr>
        <p:spPr bwMode="auto">
          <a:xfrm flipH="1">
            <a:off x="3081338" y="2124076"/>
            <a:ext cx="1035050" cy="900113"/>
          </a:xfrm>
          <a:prstGeom prst="line">
            <a:avLst/>
          </a:prstGeom>
          <a:noFill/>
          <a:ln w="9525">
            <a:solidFill>
              <a:srgbClr val="FF0066"/>
            </a:solidFill>
            <a:round/>
            <a:tailEnd type="triangle" w="med" len="med"/>
          </a:ln>
          <a:effectLst/>
        </p:spPr>
        <p:txBody>
          <a:bodyPr wrap="none"/>
          <a:lstStyle/>
          <a:p>
            <a:endParaRPr lang="zh-CN" altLang="en-US"/>
          </a:p>
        </p:txBody>
      </p:sp>
      <p:sp>
        <p:nvSpPr>
          <p:cNvPr id="80904" name="Line 8"/>
          <p:cNvSpPr>
            <a:spLocks noChangeShapeType="1"/>
          </p:cNvSpPr>
          <p:nvPr/>
        </p:nvSpPr>
        <p:spPr bwMode="auto">
          <a:xfrm flipH="1" flipV="1">
            <a:off x="2720975" y="819151"/>
            <a:ext cx="179388" cy="493713"/>
          </a:xfrm>
          <a:prstGeom prst="line">
            <a:avLst/>
          </a:prstGeom>
          <a:noFill/>
          <a:ln w="9525">
            <a:solidFill>
              <a:srgbClr val="FF0066"/>
            </a:solidFill>
            <a:round/>
            <a:tailEnd type="triangle" w="med" len="med"/>
          </a:ln>
          <a:effectLst/>
        </p:spPr>
        <p:txBody>
          <a:bodyPr wrap="none"/>
          <a:lstStyle/>
          <a:p>
            <a:endParaRPr lang="zh-CN" altLang="en-US"/>
          </a:p>
        </p:txBody>
      </p:sp>
      <p:sp>
        <p:nvSpPr>
          <p:cNvPr id="80905" name="Text Box 9"/>
          <p:cNvSpPr txBox="1">
            <a:spLocks noChangeArrowheads="1"/>
          </p:cNvSpPr>
          <p:nvPr/>
        </p:nvSpPr>
        <p:spPr bwMode="auto">
          <a:xfrm>
            <a:off x="1156771" y="188913"/>
            <a:ext cx="4174054" cy="584775"/>
          </a:xfrm>
          <a:prstGeom prst="rect">
            <a:avLst/>
          </a:prstGeom>
          <a:noFill/>
          <a:ln w="19050">
            <a:solidFill>
              <a:srgbClr val="FF00FF"/>
            </a:solidFill>
            <a:miter lim="800000"/>
          </a:ln>
          <a:effec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说</a:t>
            </a:r>
            <a:r>
              <a:rPr lang="zh-CN" altLang="en-US" sz="3200" b="1" dirty="0">
                <a:solidFill>
                  <a:srgbClr val="0000CC"/>
                </a:solidFill>
                <a:latin typeface="楷体" panose="02010609060101010101" pitchFamily="49" charset="-122"/>
                <a:ea typeface="楷体" panose="02010609060101010101" pitchFamily="49" charset="-122"/>
              </a:rPr>
              <a:t>：通“悦”，高兴。</a:t>
            </a:r>
          </a:p>
        </p:txBody>
      </p:sp>
      <p:sp>
        <p:nvSpPr>
          <p:cNvPr id="80906" name="Line 10"/>
          <p:cNvSpPr>
            <a:spLocks noChangeShapeType="1"/>
          </p:cNvSpPr>
          <p:nvPr/>
        </p:nvSpPr>
        <p:spPr bwMode="auto">
          <a:xfrm flipH="1">
            <a:off x="5375275" y="2033588"/>
            <a:ext cx="90488" cy="855662"/>
          </a:xfrm>
          <a:prstGeom prst="line">
            <a:avLst/>
          </a:prstGeom>
          <a:noFill/>
          <a:ln w="9525">
            <a:solidFill>
              <a:srgbClr val="FF0066"/>
            </a:solidFill>
            <a:round/>
            <a:tailEnd type="triangle" w="med" len="med"/>
          </a:ln>
          <a:effectLst/>
        </p:spPr>
        <p:txBody>
          <a:bodyPr wrap="none"/>
          <a:lstStyle/>
          <a:p>
            <a:endParaRPr lang="zh-CN" altLang="en-US"/>
          </a:p>
        </p:txBody>
      </p:sp>
      <p:sp>
        <p:nvSpPr>
          <p:cNvPr id="80907" name="Text Box 11"/>
          <p:cNvSpPr txBox="1">
            <a:spLocks noChangeArrowheads="1"/>
          </p:cNvSpPr>
          <p:nvPr/>
        </p:nvSpPr>
        <p:spPr bwMode="auto">
          <a:xfrm>
            <a:off x="4386263" y="3024189"/>
            <a:ext cx="2114550" cy="598487"/>
          </a:xfrm>
          <a:prstGeom prst="rect">
            <a:avLst/>
          </a:prstGeom>
          <a:noFill/>
          <a:ln w="19050">
            <a:solidFill>
              <a:srgbClr val="FF00FF"/>
            </a:solidFill>
            <a:miter lim="800000"/>
          </a:ln>
          <a:effectLst/>
        </p:spPr>
        <p:txBody>
          <a:bodyPr>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乃</a:t>
            </a:r>
            <a:r>
              <a:rPr lang="zh-CN" altLang="en-US" sz="3200" b="1" dirty="0">
                <a:solidFill>
                  <a:srgbClr val="0000CC"/>
                </a:solidFill>
                <a:latin typeface="楷体" panose="02010609060101010101" pitchFamily="49" charset="-122"/>
                <a:ea typeface="楷体" panose="02010609060101010101" pitchFamily="49" charset="-122"/>
              </a:rPr>
              <a:t>：于是。</a:t>
            </a:r>
          </a:p>
        </p:txBody>
      </p:sp>
      <p:sp>
        <p:nvSpPr>
          <p:cNvPr id="80908" name="Text Box 12"/>
          <p:cNvSpPr txBox="1">
            <a:spLocks noChangeArrowheads="1"/>
          </p:cNvSpPr>
          <p:nvPr/>
        </p:nvSpPr>
        <p:spPr bwMode="auto">
          <a:xfrm>
            <a:off x="7445376" y="4103689"/>
            <a:ext cx="4200213" cy="1077218"/>
          </a:xfrm>
          <a:prstGeom prst="rect">
            <a:avLst/>
          </a:prstGeom>
          <a:noFill/>
          <a:ln w="28575">
            <a:solidFill>
              <a:srgbClr val="FF00FF"/>
            </a:solidFill>
            <a:miter lim="800000"/>
          </a:ln>
          <a:effec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烛之武说退秦师</a:t>
            </a:r>
            <a:r>
              <a:rPr lang="zh-CN" altLang="en-US" sz="3200" b="1" dirty="0">
                <a:latin typeface="楷体" panose="02010609060101010101" pitchFamily="49" charset="-122"/>
                <a:ea typeface="楷体" panose="02010609060101010101" pitchFamily="49" charset="-122"/>
              </a:rPr>
              <a:t>。赏析其高妙的劝说艺术。</a:t>
            </a:r>
          </a:p>
        </p:txBody>
      </p:sp>
      <p:sp>
        <p:nvSpPr>
          <p:cNvPr id="13" name="日期占位符 12"/>
          <p:cNvSpPr>
            <a:spLocks noGrp="1"/>
          </p:cNvSpPr>
          <p:nvPr>
            <p:ph type="dt" sz="half" idx="10"/>
          </p:nvPr>
        </p:nvSpPr>
        <p:spPr/>
        <p:txBody>
          <a:bodyPr/>
          <a:lstStyle/>
          <a:p>
            <a:fld id="{AD218A0E-2507-477D-BB3E-D43698ECBDB9}" type="datetime1">
              <a:rPr lang="zh-CN" altLang="en-US" smtClean="0"/>
              <a:t>2021/3/13</a:t>
            </a:fld>
            <a:endParaRPr lang="zh-CN" altLang="en-US"/>
          </a:p>
        </p:txBody>
      </p:sp>
      <p:sp>
        <p:nvSpPr>
          <p:cNvPr id="14" name="灯片编号占位符 13"/>
          <p:cNvSpPr>
            <a:spLocks noGrp="1"/>
          </p:cNvSpPr>
          <p:nvPr>
            <p:ph type="sldNum" sz="quarter" idx="12"/>
          </p:nvPr>
        </p:nvSpPr>
        <p:spPr/>
        <p:txBody>
          <a:bodyPr/>
          <a:lstStyle/>
          <a:p>
            <a:fld id="{FB8399C9-9379-46E7-B893-007FE294695B}" type="slidenum">
              <a:rPr lang="zh-CN" altLang="en-US" smtClean="0"/>
              <a:t>36</a:t>
            </a:fld>
            <a:endParaRPr lang="zh-CN" altLang="en-US"/>
          </a:p>
        </p:txBody>
      </p:sp>
      <p:sp>
        <p:nvSpPr>
          <p:cNvPr id="15" name="页脚占位符 14"/>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4"/>
                                        </p:tgtEl>
                                        <p:attrNameLst>
                                          <p:attrName>style.visibility</p:attrName>
                                        </p:attrNameLst>
                                      </p:cBhvr>
                                      <p:to>
                                        <p:strVal val="visible"/>
                                      </p:to>
                                    </p:set>
                                    <p:anim calcmode="lin" valueType="num">
                                      <p:cBhvr additive="base">
                                        <p:cTn id="7" dur="500" fill="hold"/>
                                        <p:tgtEl>
                                          <p:spTgt spid="80904"/>
                                        </p:tgtEl>
                                        <p:attrNameLst>
                                          <p:attrName>ppt_x</p:attrName>
                                        </p:attrNameLst>
                                      </p:cBhvr>
                                      <p:tavLst>
                                        <p:tav tm="0">
                                          <p:val>
                                            <p:strVal val="#ppt_x"/>
                                          </p:val>
                                        </p:tav>
                                        <p:tav tm="100000">
                                          <p:val>
                                            <p:strVal val="#ppt_x"/>
                                          </p:val>
                                        </p:tav>
                                      </p:tavLst>
                                    </p:anim>
                                    <p:anim calcmode="lin" valueType="num">
                                      <p:cBhvr additive="base">
                                        <p:cTn id="8" dur="500" fill="hold"/>
                                        <p:tgtEl>
                                          <p:spTgt spid="809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80905"/>
                                        </p:tgtEl>
                                        <p:attrNameLst>
                                          <p:attrName>style.visibility</p:attrName>
                                        </p:attrNameLst>
                                      </p:cBhvr>
                                      <p:to>
                                        <p:strVal val="visible"/>
                                      </p:to>
                                    </p:set>
                                    <p:animEffect transition="in" filter="plus(in)">
                                      <p:cBhvr>
                                        <p:cTn id="13" dur="500"/>
                                        <p:tgtEl>
                                          <p:spTgt spid="8090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0900"/>
                                        </p:tgtEl>
                                        <p:attrNameLst>
                                          <p:attrName>style.visibility</p:attrName>
                                        </p:attrNameLst>
                                      </p:cBhvr>
                                      <p:to>
                                        <p:strVal val="visible"/>
                                      </p:to>
                                    </p:set>
                                    <p:anim calcmode="lin" valueType="num">
                                      <p:cBhvr additive="base">
                                        <p:cTn id="18" dur="500" fill="hold"/>
                                        <p:tgtEl>
                                          <p:spTgt spid="80900"/>
                                        </p:tgtEl>
                                        <p:attrNameLst>
                                          <p:attrName>ppt_x</p:attrName>
                                        </p:attrNameLst>
                                      </p:cBhvr>
                                      <p:tavLst>
                                        <p:tav tm="0">
                                          <p:val>
                                            <p:strVal val="#ppt_x"/>
                                          </p:val>
                                        </p:tav>
                                        <p:tav tm="100000">
                                          <p:val>
                                            <p:strVal val="#ppt_x"/>
                                          </p:val>
                                        </p:tav>
                                      </p:tavLst>
                                    </p:anim>
                                    <p:anim calcmode="lin" valueType="num">
                                      <p:cBhvr additive="base">
                                        <p:cTn id="19"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grpId="0" nodeType="clickEffect">
                                  <p:stCondLst>
                                    <p:cond delay="0"/>
                                  </p:stCondLst>
                                  <p:childTnLst>
                                    <p:set>
                                      <p:cBhvr>
                                        <p:cTn id="23" dur="1" fill="hold">
                                          <p:stCondLst>
                                            <p:cond delay="0"/>
                                          </p:stCondLst>
                                        </p:cTn>
                                        <p:tgtEl>
                                          <p:spTgt spid="80901"/>
                                        </p:tgtEl>
                                        <p:attrNameLst>
                                          <p:attrName>style.visibility</p:attrName>
                                        </p:attrNameLst>
                                      </p:cBhvr>
                                      <p:to>
                                        <p:strVal val="visible"/>
                                      </p:to>
                                    </p:set>
                                    <p:animEffect transition="in" filter="plus(in)">
                                      <p:cBhvr>
                                        <p:cTn id="24" dur="500"/>
                                        <p:tgtEl>
                                          <p:spTgt spid="8090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0903"/>
                                        </p:tgtEl>
                                        <p:attrNameLst>
                                          <p:attrName>style.visibility</p:attrName>
                                        </p:attrNameLst>
                                      </p:cBhvr>
                                      <p:to>
                                        <p:strVal val="visible"/>
                                      </p:to>
                                    </p:set>
                                    <p:anim calcmode="lin" valueType="num">
                                      <p:cBhvr additive="base">
                                        <p:cTn id="29" dur="500" fill="hold"/>
                                        <p:tgtEl>
                                          <p:spTgt spid="80903"/>
                                        </p:tgtEl>
                                        <p:attrNameLst>
                                          <p:attrName>ppt_x</p:attrName>
                                        </p:attrNameLst>
                                      </p:cBhvr>
                                      <p:tavLst>
                                        <p:tav tm="0">
                                          <p:val>
                                            <p:strVal val="#ppt_x"/>
                                          </p:val>
                                        </p:tav>
                                        <p:tav tm="100000">
                                          <p:val>
                                            <p:strVal val="#ppt_x"/>
                                          </p:val>
                                        </p:tav>
                                      </p:tavLst>
                                    </p:anim>
                                    <p:anim calcmode="lin" valueType="num">
                                      <p:cBhvr additive="base">
                                        <p:cTn id="30" dur="500" fill="hold"/>
                                        <p:tgtEl>
                                          <p:spTgt spid="8090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3" presetClass="entr" presetSubtype="16" fill="hold" grpId="0" nodeType="clickEffect">
                                  <p:stCondLst>
                                    <p:cond delay="0"/>
                                  </p:stCondLst>
                                  <p:childTnLst>
                                    <p:set>
                                      <p:cBhvr>
                                        <p:cTn id="34" dur="1" fill="hold">
                                          <p:stCondLst>
                                            <p:cond delay="0"/>
                                          </p:stCondLst>
                                        </p:cTn>
                                        <p:tgtEl>
                                          <p:spTgt spid="80902"/>
                                        </p:tgtEl>
                                        <p:attrNameLst>
                                          <p:attrName>style.visibility</p:attrName>
                                        </p:attrNameLst>
                                      </p:cBhvr>
                                      <p:to>
                                        <p:strVal val="visible"/>
                                      </p:to>
                                    </p:set>
                                    <p:animEffect transition="in" filter="plus(in)">
                                      <p:cBhvr>
                                        <p:cTn id="35" dur="500"/>
                                        <p:tgtEl>
                                          <p:spTgt spid="80902"/>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80906"/>
                                        </p:tgtEl>
                                        <p:attrNameLst>
                                          <p:attrName>style.visibility</p:attrName>
                                        </p:attrNameLst>
                                      </p:cBhvr>
                                      <p:to>
                                        <p:strVal val="visible"/>
                                      </p:to>
                                    </p:set>
                                    <p:anim calcmode="lin" valueType="num">
                                      <p:cBhvr additive="base">
                                        <p:cTn id="40" dur="500" fill="hold"/>
                                        <p:tgtEl>
                                          <p:spTgt spid="80906"/>
                                        </p:tgtEl>
                                        <p:attrNameLst>
                                          <p:attrName>ppt_x</p:attrName>
                                        </p:attrNameLst>
                                      </p:cBhvr>
                                      <p:tavLst>
                                        <p:tav tm="0">
                                          <p:val>
                                            <p:strVal val="#ppt_x"/>
                                          </p:val>
                                        </p:tav>
                                        <p:tav tm="100000">
                                          <p:val>
                                            <p:strVal val="#ppt_x"/>
                                          </p:val>
                                        </p:tav>
                                      </p:tavLst>
                                    </p:anim>
                                    <p:anim calcmode="lin" valueType="num">
                                      <p:cBhvr additive="base">
                                        <p:cTn id="41" dur="500" fill="hold"/>
                                        <p:tgtEl>
                                          <p:spTgt spid="80906"/>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3" presetClass="entr" presetSubtype="16" fill="hold" grpId="0" nodeType="clickEffect">
                                  <p:stCondLst>
                                    <p:cond delay="0"/>
                                  </p:stCondLst>
                                  <p:childTnLst>
                                    <p:set>
                                      <p:cBhvr>
                                        <p:cTn id="45" dur="1" fill="hold">
                                          <p:stCondLst>
                                            <p:cond delay="0"/>
                                          </p:stCondLst>
                                        </p:cTn>
                                        <p:tgtEl>
                                          <p:spTgt spid="80907"/>
                                        </p:tgtEl>
                                        <p:attrNameLst>
                                          <p:attrName>style.visibility</p:attrName>
                                        </p:attrNameLst>
                                      </p:cBhvr>
                                      <p:to>
                                        <p:strVal val="visible"/>
                                      </p:to>
                                    </p:set>
                                    <p:animEffect transition="in" filter="plus(in)">
                                      <p:cBhvr>
                                        <p:cTn id="46" dur="500"/>
                                        <p:tgtEl>
                                          <p:spTgt spid="80907"/>
                                        </p:tgtEl>
                                      </p:cBhvr>
                                    </p:animEffect>
                                  </p:childTnLst>
                                </p:cTn>
                              </p:par>
                            </p:childTnLst>
                          </p:cTn>
                        </p:par>
                      </p:childTnLst>
                    </p:cTn>
                  </p:par>
                  <p:par>
                    <p:cTn id="47" fill="hold">
                      <p:stCondLst>
                        <p:cond delay="indefinite"/>
                      </p:stCondLst>
                      <p:childTnLst>
                        <p:par>
                          <p:cTn id="48" fill="hold">
                            <p:stCondLst>
                              <p:cond delay="0"/>
                            </p:stCondLst>
                            <p:childTnLst>
                              <p:par>
                                <p:cTn id="49" presetID="13" presetClass="entr" presetSubtype="16" fill="hold" grpId="0" nodeType="clickEffect">
                                  <p:stCondLst>
                                    <p:cond delay="0"/>
                                  </p:stCondLst>
                                  <p:childTnLst>
                                    <p:set>
                                      <p:cBhvr>
                                        <p:cTn id="50" dur="1" fill="hold">
                                          <p:stCondLst>
                                            <p:cond delay="0"/>
                                          </p:stCondLst>
                                        </p:cTn>
                                        <p:tgtEl>
                                          <p:spTgt spid="80899"/>
                                        </p:tgtEl>
                                        <p:attrNameLst>
                                          <p:attrName>style.visibility</p:attrName>
                                        </p:attrNameLst>
                                      </p:cBhvr>
                                      <p:to>
                                        <p:strVal val="visible"/>
                                      </p:to>
                                    </p:set>
                                    <p:animEffect transition="in" filter="plus(in)">
                                      <p:cBhvr>
                                        <p:cTn id="51" dur="500"/>
                                        <p:tgtEl>
                                          <p:spTgt spid="80899"/>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80908"/>
                                        </p:tgtEl>
                                        <p:attrNameLst>
                                          <p:attrName>style.visibility</p:attrName>
                                        </p:attrNameLst>
                                      </p:cBhvr>
                                      <p:to>
                                        <p:strVal val="visible"/>
                                      </p:to>
                                    </p:set>
                                    <p:animEffect transition="in" filter="blinds(horizontal)">
                                      <p:cBhvr>
                                        <p:cTn id="56" dur="500"/>
                                        <p:tgtEl>
                                          <p:spTgt spid="80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animBg="1"/>
      <p:bldP spid="80900" grpId="0" animBg="1"/>
      <p:bldP spid="80901" grpId="0" animBg="1"/>
      <p:bldP spid="80902" grpId="0" animBg="1"/>
      <p:bldP spid="80903" grpId="0" animBg="1"/>
      <p:bldP spid="80904" grpId="0" animBg="1"/>
      <p:bldP spid="80905" grpId="0" animBg="1"/>
      <p:bldP spid="80906" grpId="0" animBg="1"/>
      <p:bldP spid="80907" grpId="0" animBg="1"/>
      <p:bldP spid="8090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1524000" y="838201"/>
            <a:ext cx="9144000" cy="5643563"/>
          </a:xfrm>
          <a:prstGeom prst="rect">
            <a:avLst/>
          </a:prstGeom>
          <a:noFill/>
          <a:ln w="9525">
            <a:noFill/>
            <a:miter lim="800000"/>
          </a:ln>
          <a:effectLst/>
        </p:spPr>
        <p:txBody>
          <a:bodyPr>
            <a:spAutoFit/>
          </a:bodyPr>
          <a:lstStyle/>
          <a:p>
            <a:r>
              <a:rPr kumimoji="1" lang="en-US" altLang="zh-CN" sz="2800" dirty="0">
                <a:latin typeface="Times New Roman" panose="02020603050405020304" pitchFamily="18" charset="0"/>
              </a:rPr>
              <a:t>    </a:t>
            </a:r>
            <a:r>
              <a:rPr kumimoji="1" lang="zh-CN" altLang="en-US" sz="2800" dirty="0">
                <a:latin typeface="Times New Roman" panose="02020603050405020304" pitchFamily="18" charset="0"/>
                <a:ea typeface="黑体" panose="02010609060101010101" pitchFamily="2" charset="-122"/>
              </a:rPr>
              <a:t>夜，缒而出，见秦伯曰：“秦、晋围郑，郑既知亡矣。</a:t>
            </a:r>
          </a:p>
          <a:p>
            <a:endParaRPr kumimoji="1" lang="zh-CN" altLang="en-US" sz="2800" dirty="0">
              <a:latin typeface="Times New Roman" panose="02020603050405020304" pitchFamily="18" charset="0"/>
              <a:ea typeface="黑体" panose="02010609060101010101" pitchFamily="2" charset="-122"/>
            </a:endParaRPr>
          </a:p>
          <a:p>
            <a:r>
              <a:rPr kumimoji="1" lang="zh-CN" altLang="en-US" sz="2800" dirty="0">
                <a:latin typeface="Times New Roman" panose="02020603050405020304" pitchFamily="18" charset="0"/>
                <a:ea typeface="黑体" panose="02010609060101010101" pitchFamily="2" charset="-122"/>
              </a:rPr>
              <a:t>若亡郑而有益于君，敢以烦执事。越国以鄙远，君知其</a:t>
            </a:r>
          </a:p>
          <a:p>
            <a:endParaRPr kumimoji="1" lang="zh-CN" altLang="en-US" sz="2800" dirty="0">
              <a:latin typeface="Times New Roman" panose="02020603050405020304" pitchFamily="18" charset="0"/>
              <a:ea typeface="黑体" panose="02010609060101010101" pitchFamily="2" charset="-122"/>
            </a:endParaRPr>
          </a:p>
          <a:p>
            <a:r>
              <a:rPr kumimoji="1" lang="zh-CN" altLang="en-US" sz="2800" dirty="0">
                <a:latin typeface="Times New Roman" panose="02020603050405020304" pitchFamily="18" charset="0"/>
                <a:ea typeface="黑体" panose="02010609060101010101" pitchFamily="2" charset="-122"/>
              </a:rPr>
              <a:t>难也。焉用亡郑以陪邻？邻之厚，君之薄也。若舍郑以</a:t>
            </a:r>
          </a:p>
          <a:p>
            <a:endParaRPr kumimoji="1" lang="zh-CN" altLang="en-US" sz="2800" dirty="0">
              <a:latin typeface="Times New Roman" panose="02020603050405020304" pitchFamily="18" charset="0"/>
              <a:ea typeface="黑体" panose="02010609060101010101" pitchFamily="2" charset="-122"/>
            </a:endParaRPr>
          </a:p>
          <a:p>
            <a:r>
              <a:rPr kumimoji="1" lang="zh-CN" altLang="en-US" sz="2800" dirty="0">
                <a:latin typeface="Times New Roman" panose="02020603050405020304" pitchFamily="18" charset="0"/>
                <a:ea typeface="黑体" panose="02010609060101010101" pitchFamily="2" charset="-122"/>
              </a:rPr>
              <a:t>为东道主，行李之往来，共其乏困，君亦无所害。且君</a:t>
            </a:r>
          </a:p>
          <a:p>
            <a:endParaRPr kumimoji="1" lang="zh-CN" altLang="en-US" sz="2800" dirty="0">
              <a:latin typeface="Times New Roman" panose="02020603050405020304" pitchFamily="18" charset="0"/>
              <a:ea typeface="黑体" panose="02010609060101010101" pitchFamily="2" charset="-122"/>
            </a:endParaRPr>
          </a:p>
          <a:p>
            <a:r>
              <a:rPr kumimoji="1" lang="zh-CN" altLang="en-US" sz="2800" dirty="0">
                <a:latin typeface="Times New Roman" panose="02020603050405020304" pitchFamily="18" charset="0"/>
                <a:ea typeface="黑体" panose="02010609060101010101" pitchFamily="2" charset="-122"/>
              </a:rPr>
              <a:t>尝为晋君赐矣，许君焦、瑕，朝济而夕设版焉，君之所</a:t>
            </a:r>
          </a:p>
          <a:p>
            <a:endParaRPr kumimoji="1" lang="zh-CN" altLang="en-US" sz="2800" dirty="0">
              <a:latin typeface="Times New Roman" panose="02020603050405020304" pitchFamily="18" charset="0"/>
              <a:ea typeface="黑体" panose="02010609060101010101" pitchFamily="2" charset="-122"/>
            </a:endParaRPr>
          </a:p>
          <a:p>
            <a:r>
              <a:rPr kumimoji="1" lang="zh-CN" altLang="en-US" sz="2800" dirty="0">
                <a:latin typeface="Times New Roman" panose="02020603050405020304" pitchFamily="18" charset="0"/>
                <a:ea typeface="黑体" panose="02010609060101010101" pitchFamily="2" charset="-122"/>
              </a:rPr>
              <a:t>知也。夫晋，何厌之有？既东封郑，又欲肆其西封，</a:t>
            </a:r>
          </a:p>
          <a:p>
            <a:endParaRPr kumimoji="1" lang="zh-CN" altLang="en-US" sz="2800" dirty="0">
              <a:latin typeface="Times New Roman" panose="02020603050405020304" pitchFamily="18" charset="0"/>
              <a:ea typeface="黑体" panose="02010609060101010101" pitchFamily="2" charset="-122"/>
            </a:endParaRPr>
          </a:p>
          <a:p>
            <a:r>
              <a:rPr kumimoji="1" lang="zh-CN" altLang="en-US" sz="2800" dirty="0">
                <a:latin typeface="Times New Roman" panose="02020603050405020304" pitchFamily="18" charset="0"/>
                <a:ea typeface="黑体" panose="02010609060101010101" pitchFamily="2" charset="-122"/>
              </a:rPr>
              <a:t>不阙秦，将焉取之？阙秦以利晋，唯君图之。”</a:t>
            </a:r>
            <a:endParaRPr kumimoji="1" lang="zh-CN" altLang="en-US" sz="3200" dirty="0">
              <a:latin typeface="Times New Roman" panose="02020603050405020304" pitchFamily="18" charset="0"/>
              <a:ea typeface="黑体" panose="02010609060101010101" pitchFamily="2" charset="-122"/>
            </a:endParaRPr>
          </a:p>
        </p:txBody>
      </p:sp>
      <p:sp>
        <p:nvSpPr>
          <p:cNvPr id="81923" name="Text Box 3"/>
          <p:cNvSpPr txBox="1">
            <a:spLocks noChangeArrowheads="1"/>
          </p:cNvSpPr>
          <p:nvPr/>
        </p:nvSpPr>
        <p:spPr bwMode="auto">
          <a:xfrm>
            <a:off x="7086600" y="1295400"/>
            <a:ext cx="2789238" cy="523220"/>
          </a:xfrm>
          <a:prstGeom prst="rect">
            <a:avLst/>
          </a:prstGeom>
          <a:noFill/>
          <a:ln w="9525" algn="ctr">
            <a:noFill/>
            <a:miter lim="800000"/>
          </a:ln>
          <a:effectLst/>
        </p:spPr>
        <p:txBody>
          <a:bodyPr>
            <a:spAutoFit/>
          </a:bodyPr>
          <a:lstStyle/>
          <a:p>
            <a:r>
              <a:rPr kumimoji="1" lang="zh-CN" altLang="en-US" sz="2800" b="1" dirty="0">
                <a:solidFill>
                  <a:srgbClr val="FF00FF"/>
                </a:solidFill>
                <a:latin typeface="楷体" panose="02010609060101010101" pitchFamily="49" charset="-122"/>
                <a:ea typeface="楷体" panose="02010609060101010101" pitchFamily="49" charset="-122"/>
              </a:rPr>
              <a:t>心平气和，平缓。</a:t>
            </a:r>
          </a:p>
        </p:txBody>
      </p:sp>
      <p:sp>
        <p:nvSpPr>
          <p:cNvPr id="81924" name="Text Box 4"/>
          <p:cNvSpPr txBox="1">
            <a:spLocks noChangeArrowheads="1"/>
          </p:cNvSpPr>
          <p:nvPr/>
        </p:nvSpPr>
        <p:spPr bwMode="auto">
          <a:xfrm>
            <a:off x="3276600" y="2133600"/>
            <a:ext cx="2819400" cy="523220"/>
          </a:xfrm>
          <a:prstGeom prst="rect">
            <a:avLst/>
          </a:prstGeom>
          <a:noFill/>
          <a:ln w="9525">
            <a:noFill/>
            <a:miter lim="800000"/>
          </a:ln>
          <a:effectLst/>
        </p:spPr>
        <p:txBody>
          <a:bodyPr>
            <a:spAutoFit/>
          </a:bodyPr>
          <a:lstStyle/>
          <a:p>
            <a:r>
              <a:rPr kumimoji="1" lang="zh-CN" altLang="en-US" sz="2800" b="1" dirty="0">
                <a:solidFill>
                  <a:srgbClr val="FF00FF"/>
                </a:solidFill>
                <a:latin typeface="楷体" panose="02010609060101010101" pitchFamily="49" charset="-122"/>
                <a:ea typeface="楷体" panose="02010609060101010101" pitchFamily="49" charset="-122"/>
              </a:rPr>
              <a:t>诚恳，反问语气。</a:t>
            </a:r>
          </a:p>
        </p:txBody>
      </p:sp>
      <p:sp>
        <p:nvSpPr>
          <p:cNvPr id="81925" name="Line 5"/>
          <p:cNvSpPr>
            <a:spLocks noChangeShapeType="1"/>
          </p:cNvSpPr>
          <p:nvPr/>
        </p:nvSpPr>
        <p:spPr bwMode="auto">
          <a:xfrm flipH="1">
            <a:off x="6743700" y="1412875"/>
            <a:ext cx="304800" cy="914400"/>
          </a:xfrm>
          <a:prstGeom prst="line">
            <a:avLst/>
          </a:prstGeom>
          <a:noFill/>
          <a:ln w="38100">
            <a:solidFill>
              <a:srgbClr val="FF0066"/>
            </a:solidFill>
            <a:round/>
          </a:ln>
          <a:effectLst/>
        </p:spPr>
        <p:txBody>
          <a:bodyPr/>
          <a:lstStyle/>
          <a:p>
            <a:endParaRPr lang="zh-CN" altLang="en-US"/>
          </a:p>
        </p:txBody>
      </p:sp>
      <p:sp>
        <p:nvSpPr>
          <p:cNvPr id="81926" name="Text Box 6"/>
          <p:cNvSpPr txBox="1">
            <a:spLocks noChangeArrowheads="1"/>
          </p:cNvSpPr>
          <p:nvPr/>
        </p:nvSpPr>
        <p:spPr bwMode="auto">
          <a:xfrm>
            <a:off x="7772401" y="2209800"/>
            <a:ext cx="2193925" cy="523220"/>
          </a:xfrm>
          <a:prstGeom prst="rect">
            <a:avLst/>
          </a:prstGeom>
          <a:noFill/>
          <a:ln w="9525" algn="ctr">
            <a:noFill/>
            <a:miter lim="800000"/>
          </a:ln>
          <a:effectLst/>
        </p:spPr>
        <p:txBody>
          <a:bodyPr>
            <a:spAutoFit/>
          </a:bodyPr>
          <a:lstStyle/>
          <a:p>
            <a:r>
              <a:rPr kumimoji="1" lang="zh-CN" altLang="en-US" sz="2800" b="1">
                <a:solidFill>
                  <a:srgbClr val="FF00FF"/>
                </a:solidFill>
                <a:latin typeface="楷体" panose="02010609060101010101" pitchFamily="49" charset="-122"/>
                <a:ea typeface="楷体" panose="02010609060101010101" pitchFamily="49" charset="-122"/>
              </a:rPr>
              <a:t>委婉，平缓。</a:t>
            </a:r>
          </a:p>
        </p:txBody>
      </p:sp>
      <p:sp>
        <p:nvSpPr>
          <p:cNvPr id="81927" name="Text Box 7"/>
          <p:cNvSpPr txBox="1">
            <a:spLocks noChangeArrowheads="1"/>
          </p:cNvSpPr>
          <p:nvPr/>
        </p:nvSpPr>
        <p:spPr bwMode="auto">
          <a:xfrm>
            <a:off x="2971801" y="3048000"/>
            <a:ext cx="2944813" cy="523220"/>
          </a:xfrm>
          <a:prstGeom prst="rect">
            <a:avLst/>
          </a:prstGeom>
          <a:noFill/>
          <a:ln w="9525" algn="ctr">
            <a:noFill/>
            <a:miter lim="800000"/>
          </a:ln>
          <a:effectLst/>
        </p:spPr>
        <p:txBody>
          <a:bodyPr>
            <a:spAutoFit/>
          </a:bodyPr>
          <a:lstStyle/>
          <a:p>
            <a:r>
              <a:rPr kumimoji="1" lang="zh-CN" altLang="en-US" sz="2800" b="1">
                <a:solidFill>
                  <a:srgbClr val="FF00FF"/>
                </a:solidFill>
                <a:latin typeface="楷体" panose="02010609060101010101" pitchFamily="49" charset="-122"/>
                <a:ea typeface="楷体" panose="02010609060101010101" pitchFamily="49" charset="-122"/>
              </a:rPr>
              <a:t>反问，语调略高。</a:t>
            </a:r>
          </a:p>
        </p:txBody>
      </p:sp>
      <p:sp>
        <p:nvSpPr>
          <p:cNvPr id="81928" name="Text Box 8"/>
          <p:cNvSpPr txBox="1">
            <a:spLocks noChangeArrowheads="1"/>
          </p:cNvSpPr>
          <p:nvPr/>
        </p:nvSpPr>
        <p:spPr bwMode="auto">
          <a:xfrm>
            <a:off x="5943600" y="3048000"/>
            <a:ext cx="3104728" cy="523220"/>
          </a:xfrm>
          <a:prstGeom prst="rect">
            <a:avLst/>
          </a:prstGeom>
          <a:noFill/>
          <a:ln w="9525" algn="ctr">
            <a:noFill/>
            <a:miter lim="800000"/>
          </a:ln>
          <a:effectLst/>
        </p:spPr>
        <p:txBody>
          <a:bodyPr wrap="square">
            <a:spAutoFit/>
          </a:bodyPr>
          <a:lstStyle/>
          <a:p>
            <a:r>
              <a:rPr kumimoji="1" lang="zh-CN" altLang="en-US" sz="2800" b="1" dirty="0">
                <a:solidFill>
                  <a:srgbClr val="FF00FF"/>
                </a:solidFill>
                <a:latin typeface="楷体" panose="02010609060101010101" pitchFamily="49" charset="-122"/>
                <a:ea typeface="楷体" panose="02010609060101010101" pitchFamily="49" charset="-122"/>
              </a:rPr>
              <a:t>较轻，有力而肯定</a:t>
            </a:r>
          </a:p>
        </p:txBody>
      </p:sp>
      <p:sp>
        <p:nvSpPr>
          <p:cNvPr id="81929" name="Line 9"/>
          <p:cNvSpPr>
            <a:spLocks noChangeShapeType="1"/>
          </p:cNvSpPr>
          <p:nvPr/>
        </p:nvSpPr>
        <p:spPr bwMode="auto">
          <a:xfrm flipH="1">
            <a:off x="8401050" y="2420938"/>
            <a:ext cx="381000" cy="990600"/>
          </a:xfrm>
          <a:prstGeom prst="line">
            <a:avLst/>
          </a:prstGeom>
          <a:noFill/>
          <a:ln w="28575">
            <a:solidFill>
              <a:srgbClr val="FF0066"/>
            </a:solidFill>
            <a:round/>
          </a:ln>
          <a:effectLst/>
        </p:spPr>
        <p:txBody>
          <a:bodyPr/>
          <a:lstStyle/>
          <a:p>
            <a:endParaRPr lang="zh-CN" altLang="en-US"/>
          </a:p>
        </p:txBody>
      </p:sp>
      <p:sp>
        <p:nvSpPr>
          <p:cNvPr id="81930" name="AutoShape 10"/>
          <p:cNvSpPr>
            <a:spLocks noChangeArrowheads="1"/>
          </p:cNvSpPr>
          <p:nvPr/>
        </p:nvSpPr>
        <p:spPr bwMode="auto">
          <a:xfrm>
            <a:off x="8832850" y="2997200"/>
            <a:ext cx="76200" cy="152400"/>
          </a:xfrm>
          <a:prstGeom prst="flowChartConnector">
            <a:avLst/>
          </a:prstGeom>
          <a:solidFill>
            <a:schemeClr val="accent1"/>
          </a:solidFill>
          <a:ln w="9525">
            <a:solidFill>
              <a:schemeClr val="tx1"/>
            </a:solidFill>
            <a:round/>
          </a:ln>
          <a:effectLst/>
        </p:spPr>
        <p:txBody>
          <a:bodyPr wrap="none" anchor="ctr"/>
          <a:lstStyle/>
          <a:p>
            <a:endParaRPr lang="zh-CN" altLang="en-US"/>
          </a:p>
        </p:txBody>
      </p:sp>
      <p:sp>
        <p:nvSpPr>
          <p:cNvPr id="81931" name="Text Box 11"/>
          <p:cNvSpPr txBox="1">
            <a:spLocks noChangeArrowheads="1"/>
          </p:cNvSpPr>
          <p:nvPr/>
        </p:nvSpPr>
        <p:spPr bwMode="auto">
          <a:xfrm>
            <a:off x="8975725" y="2997200"/>
            <a:ext cx="1441450" cy="523220"/>
          </a:xfrm>
          <a:prstGeom prst="rect">
            <a:avLst/>
          </a:prstGeom>
          <a:noFill/>
          <a:ln w="9525" algn="ctr">
            <a:noFill/>
            <a:miter lim="800000"/>
          </a:ln>
          <a:effectLst/>
        </p:spPr>
        <p:txBody>
          <a:bodyPr>
            <a:spAutoFit/>
          </a:bodyPr>
          <a:lstStyle/>
          <a:p>
            <a:r>
              <a:rPr kumimoji="1" lang="zh-CN" altLang="en-US" sz="2800" b="1">
                <a:solidFill>
                  <a:srgbClr val="FF00FF"/>
                </a:solidFill>
                <a:latin typeface="楷体" panose="02010609060101010101" pitchFamily="49" charset="-122"/>
                <a:ea typeface="楷体" panose="02010609060101010101" pitchFamily="49" charset="-122"/>
              </a:rPr>
              <a:t>拉长音</a:t>
            </a:r>
          </a:p>
        </p:txBody>
      </p:sp>
      <p:sp>
        <p:nvSpPr>
          <p:cNvPr id="81932" name="Text Box 12"/>
          <p:cNvSpPr txBox="1">
            <a:spLocks noChangeArrowheads="1"/>
          </p:cNvSpPr>
          <p:nvPr/>
        </p:nvSpPr>
        <p:spPr bwMode="auto">
          <a:xfrm>
            <a:off x="3200400" y="3810000"/>
            <a:ext cx="3074988" cy="523220"/>
          </a:xfrm>
          <a:prstGeom prst="rect">
            <a:avLst/>
          </a:prstGeom>
          <a:noFill/>
          <a:ln w="9525" algn="ctr">
            <a:noFill/>
            <a:miter lim="800000"/>
          </a:ln>
          <a:effectLst/>
        </p:spPr>
        <p:txBody>
          <a:bodyPr>
            <a:spAutoFit/>
          </a:bodyPr>
          <a:lstStyle/>
          <a:p>
            <a:r>
              <a:rPr kumimoji="1" lang="zh-CN" altLang="en-US" sz="2800" b="1">
                <a:solidFill>
                  <a:srgbClr val="FF00FF"/>
                </a:solidFill>
                <a:latin typeface="楷体" panose="02010609060101010101" pitchFamily="49" charset="-122"/>
                <a:ea typeface="楷体" panose="02010609060101010101" pitchFamily="49" charset="-122"/>
              </a:rPr>
              <a:t>态度诚恳，中速读。</a:t>
            </a:r>
          </a:p>
        </p:txBody>
      </p:sp>
      <p:sp>
        <p:nvSpPr>
          <p:cNvPr id="81933" name="Line 13"/>
          <p:cNvSpPr>
            <a:spLocks noChangeShapeType="1"/>
          </p:cNvSpPr>
          <p:nvPr/>
        </p:nvSpPr>
        <p:spPr bwMode="auto">
          <a:xfrm flipH="1">
            <a:off x="9191625" y="3284538"/>
            <a:ext cx="304800" cy="914400"/>
          </a:xfrm>
          <a:prstGeom prst="line">
            <a:avLst/>
          </a:prstGeom>
          <a:noFill/>
          <a:ln w="38100">
            <a:solidFill>
              <a:srgbClr val="FF0066"/>
            </a:solidFill>
            <a:round/>
          </a:ln>
          <a:effectLst/>
        </p:spPr>
        <p:txBody>
          <a:bodyPr/>
          <a:lstStyle/>
          <a:p>
            <a:endParaRPr lang="zh-CN" altLang="en-US"/>
          </a:p>
        </p:txBody>
      </p:sp>
      <p:sp>
        <p:nvSpPr>
          <p:cNvPr id="81934" name="Text Box 14"/>
          <p:cNvSpPr txBox="1">
            <a:spLocks noChangeArrowheads="1"/>
          </p:cNvSpPr>
          <p:nvPr/>
        </p:nvSpPr>
        <p:spPr bwMode="auto">
          <a:xfrm>
            <a:off x="2651124" y="4668839"/>
            <a:ext cx="5288543" cy="523220"/>
          </a:xfrm>
          <a:prstGeom prst="rect">
            <a:avLst/>
          </a:prstGeom>
          <a:noFill/>
          <a:ln w="9525" algn="ctr">
            <a:noFill/>
            <a:miter lim="800000"/>
          </a:ln>
          <a:effectLst/>
        </p:spPr>
        <p:txBody>
          <a:bodyPr wrap="square">
            <a:spAutoFit/>
          </a:bodyPr>
          <a:lstStyle/>
          <a:p>
            <a:r>
              <a:rPr kumimoji="1" lang="zh-CN" altLang="en-US" sz="2800" b="1" dirty="0">
                <a:solidFill>
                  <a:srgbClr val="FF00FF"/>
                </a:solidFill>
                <a:latin typeface="楷体" panose="02010609060101010101" pitchFamily="49" charset="-122"/>
                <a:ea typeface="楷体" panose="02010609060101010101" pitchFamily="49" charset="-122"/>
              </a:rPr>
              <a:t>要有愤激之感，速度较前要快。</a:t>
            </a:r>
          </a:p>
        </p:txBody>
      </p:sp>
      <p:sp>
        <p:nvSpPr>
          <p:cNvPr id="81935" name="Line 15"/>
          <p:cNvSpPr>
            <a:spLocks noChangeShapeType="1"/>
          </p:cNvSpPr>
          <p:nvPr/>
        </p:nvSpPr>
        <p:spPr bwMode="auto">
          <a:xfrm flipH="1">
            <a:off x="2424113" y="5013325"/>
            <a:ext cx="381000" cy="762000"/>
          </a:xfrm>
          <a:prstGeom prst="line">
            <a:avLst/>
          </a:prstGeom>
          <a:noFill/>
          <a:ln w="38100">
            <a:solidFill>
              <a:srgbClr val="FF0066"/>
            </a:solidFill>
            <a:round/>
          </a:ln>
          <a:effectLst/>
        </p:spPr>
        <p:txBody>
          <a:bodyPr/>
          <a:lstStyle/>
          <a:p>
            <a:endParaRPr lang="zh-CN" altLang="en-US"/>
          </a:p>
        </p:txBody>
      </p:sp>
      <p:sp>
        <p:nvSpPr>
          <p:cNvPr id="81936" name="Text Box 16"/>
          <p:cNvSpPr txBox="1">
            <a:spLocks noChangeArrowheads="1"/>
          </p:cNvSpPr>
          <p:nvPr/>
        </p:nvSpPr>
        <p:spPr bwMode="auto">
          <a:xfrm>
            <a:off x="3794126" y="5507038"/>
            <a:ext cx="1897063" cy="523220"/>
          </a:xfrm>
          <a:prstGeom prst="rect">
            <a:avLst/>
          </a:prstGeom>
          <a:noFill/>
          <a:ln w="9525" algn="ctr">
            <a:noFill/>
            <a:miter lim="800000"/>
          </a:ln>
          <a:effectLst/>
        </p:spPr>
        <p:txBody>
          <a:bodyPr>
            <a:spAutoFit/>
          </a:bodyPr>
          <a:lstStyle/>
          <a:p>
            <a:r>
              <a:rPr kumimoji="1" lang="zh-CN" altLang="en-US" sz="2800" b="1">
                <a:solidFill>
                  <a:srgbClr val="FF00FF"/>
                </a:solidFill>
                <a:latin typeface="楷体" panose="02010609060101010101" pitchFamily="49" charset="-122"/>
                <a:ea typeface="楷体" panose="02010609060101010101" pitchFamily="49" charset="-122"/>
              </a:rPr>
              <a:t>反问语气</a:t>
            </a:r>
          </a:p>
        </p:txBody>
      </p:sp>
      <p:sp>
        <p:nvSpPr>
          <p:cNvPr id="81937" name="Text Box 17"/>
          <p:cNvSpPr txBox="1">
            <a:spLocks noChangeArrowheads="1"/>
          </p:cNvSpPr>
          <p:nvPr/>
        </p:nvSpPr>
        <p:spPr bwMode="auto">
          <a:xfrm>
            <a:off x="2270126" y="6269038"/>
            <a:ext cx="1711325" cy="523220"/>
          </a:xfrm>
          <a:prstGeom prst="rect">
            <a:avLst/>
          </a:prstGeom>
          <a:noFill/>
          <a:ln w="9525" algn="ctr">
            <a:noFill/>
            <a:miter lim="800000"/>
          </a:ln>
          <a:effectLst/>
        </p:spPr>
        <p:txBody>
          <a:bodyPr>
            <a:spAutoFit/>
          </a:bodyPr>
          <a:lstStyle/>
          <a:p>
            <a:r>
              <a:rPr kumimoji="1" lang="zh-CN" altLang="en-US" sz="2800" b="1" dirty="0">
                <a:solidFill>
                  <a:srgbClr val="FF00FF"/>
                </a:solidFill>
                <a:latin typeface="楷体" panose="02010609060101010101" pitchFamily="49" charset="-122"/>
                <a:ea typeface="楷体" panose="02010609060101010101" pitchFamily="49" charset="-122"/>
              </a:rPr>
              <a:t>反问语气</a:t>
            </a:r>
          </a:p>
        </p:txBody>
      </p:sp>
      <p:sp>
        <p:nvSpPr>
          <p:cNvPr id="81938" name="Text Box 18"/>
          <p:cNvSpPr txBox="1">
            <a:spLocks noChangeArrowheads="1"/>
          </p:cNvSpPr>
          <p:nvPr/>
        </p:nvSpPr>
        <p:spPr bwMode="auto">
          <a:xfrm>
            <a:off x="7223125" y="5527483"/>
            <a:ext cx="1627369" cy="523220"/>
          </a:xfrm>
          <a:prstGeom prst="rect">
            <a:avLst/>
          </a:prstGeom>
          <a:noFill/>
          <a:ln w="9525">
            <a:noFill/>
            <a:miter lim="800000"/>
          </a:ln>
          <a:effectLst/>
        </p:spPr>
        <p:txBody>
          <a:bodyPr wrap="none">
            <a:spAutoFit/>
          </a:bodyPr>
          <a:lstStyle/>
          <a:p>
            <a:r>
              <a:rPr kumimoji="1" lang="zh-CN" altLang="en-US" sz="2800" b="1" dirty="0">
                <a:solidFill>
                  <a:srgbClr val="FF00FF"/>
                </a:solidFill>
                <a:latin typeface="楷体" panose="02010609060101010101" pitchFamily="49" charset="-122"/>
                <a:ea typeface="楷体" panose="02010609060101010101" pitchFamily="49" charset="-122"/>
              </a:rPr>
              <a:t>语速承前</a:t>
            </a:r>
          </a:p>
        </p:txBody>
      </p:sp>
      <p:sp>
        <p:nvSpPr>
          <p:cNvPr id="81939" name="Text Box 19"/>
          <p:cNvSpPr txBox="1">
            <a:spLocks noChangeArrowheads="1"/>
          </p:cNvSpPr>
          <p:nvPr/>
        </p:nvSpPr>
        <p:spPr bwMode="auto">
          <a:xfrm>
            <a:off x="5015880" y="6400800"/>
            <a:ext cx="2693988" cy="523220"/>
          </a:xfrm>
          <a:prstGeom prst="rect">
            <a:avLst/>
          </a:prstGeom>
          <a:noFill/>
          <a:ln w="9525" algn="ctr">
            <a:noFill/>
            <a:miter lim="800000"/>
          </a:ln>
          <a:effectLst/>
        </p:spPr>
        <p:txBody>
          <a:bodyPr>
            <a:spAutoFit/>
          </a:bodyPr>
          <a:lstStyle/>
          <a:p>
            <a:r>
              <a:rPr kumimoji="1" lang="zh-CN" altLang="en-US" sz="2800" b="1" dirty="0">
                <a:solidFill>
                  <a:srgbClr val="FF00FF"/>
                </a:solidFill>
                <a:latin typeface="楷体" panose="02010609060101010101" pitchFamily="49" charset="-122"/>
                <a:ea typeface="楷体" panose="02010609060101010101" pitchFamily="49" charset="-122"/>
              </a:rPr>
              <a:t>语气平缓，诚恳</a:t>
            </a:r>
          </a:p>
        </p:txBody>
      </p:sp>
      <p:sp>
        <p:nvSpPr>
          <p:cNvPr id="81940" name="Text Box 20"/>
          <p:cNvSpPr txBox="1">
            <a:spLocks noChangeArrowheads="1"/>
          </p:cNvSpPr>
          <p:nvPr/>
        </p:nvSpPr>
        <p:spPr bwMode="auto">
          <a:xfrm>
            <a:off x="1524000" y="53976"/>
            <a:ext cx="9144000" cy="847725"/>
          </a:xfrm>
          <a:prstGeom prst="rect">
            <a:avLst/>
          </a:prstGeom>
          <a:noFill/>
          <a:ln w="25400">
            <a:solidFill>
              <a:srgbClr val="FF00FF"/>
            </a:solidFill>
            <a:miter lim="800000"/>
          </a:ln>
          <a:effectLst/>
        </p:spPr>
        <p:txBody>
          <a:bodyPr>
            <a:spAutoFit/>
          </a:bodyPr>
          <a:lstStyle/>
          <a:p>
            <a:r>
              <a:rPr kumimoji="1" lang="en-US" altLang="zh-CN" sz="2400" b="1" dirty="0">
                <a:latin typeface="楷体" panose="02010609060101010101" pitchFamily="49" charset="-122"/>
                <a:ea typeface="楷体" panose="02010609060101010101" pitchFamily="49" charset="-122"/>
              </a:rPr>
              <a:t>    </a:t>
            </a:r>
            <a:r>
              <a:rPr kumimoji="1" lang="zh-CN" altLang="en-US" sz="2400" b="1" dirty="0">
                <a:solidFill>
                  <a:srgbClr val="FF0000"/>
                </a:solidFill>
                <a:latin typeface="楷体" panose="02010609060101010101" pitchFamily="49" charset="-122"/>
                <a:ea typeface="楷体" panose="02010609060101010101" pitchFamily="49" charset="-122"/>
              </a:rPr>
              <a:t>烛之武善于利用秦晋矛盾</a:t>
            </a:r>
            <a:r>
              <a:rPr kumimoji="1" lang="en-US" altLang="zh-CN" sz="2400" b="1" dirty="0">
                <a:solidFill>
                  <a:srgbClr val="FF0000"/>
                </a:solidFill>
                <a:latin typeface="楷体" panose="02010609060101010101" pitchFamily="49" charset="-122"/>
                <a:ea typeface="楷体" panose="02010609060101010101" pitchFamily="49" charset="-122"/>
              </a:rPr>
              <a:t>,</a:t>
            </a:r>
            <a:r>
              <a:rPr kumimoji="1" lang="zh-CN" altLang="en-US" sz="2400" b="1" dirty="0">
                <a:solidFill>
                  <a:srgbClr val="FF0000"/>
                </a:solidFill>
                <a:latin typeface="楷体" panose="02010609060101010101" pitchFamily="49" charset="-122"/>
                <a:ea typeface="楷体" panose="02010609060101010101" pitchFamily="49" charset="-122"/>
              </a:rPr>
              <a:t>打动了秦伯</a:t>
            </a:r>
            <a:r>
              <a:rPr kumimoji="1" lang="en-US" altLang="zh-CN" sz="2400" b="1" dirty="0">
                <a:solidFill>
                  <a:srgbClr val="FF0000"/>
                </a:solidFill>
                <a:latin typeface="楷体" panose="02010609060101010101" pitchFamily="49" charset="-122"/>
                <a:ea typeface="楷体" panose="02010609060101010101" pitchFamily="49" charset="-122"/>
              </a:rPr>
              <a:t>,</a:t>
            </a:r>
            <a:r>
              <a:rPr kumimoji="1" lang="zh-CN" altLang="en-US" sz="2400" b="1" dirty="0">
                <a:solidFill>
                  <a:srgbClr val="FF0000"/>
                </a:solidFill>
                <a:latin typeface="楷体" panose="02010609060101010101" pitchFamily="49" charset="-122"/>
                <a:ea typeface="楷体" panose="02010609060101010101" pitchFamily="49" charset="-122"/>
              </a:rPr>
              <a:t>使秦退兵</a:t>
            </a:r>
            <a:r>
              <a:rPr kumimoji="1" lang="en-US" altLang="zh-CN" sz="2400" b="1" dirty="0">
                <a:solidFill>
                  <a:srgbClr val="FF0000"/>
                </a:solidFill>
                <a:latin typeface="楷体" panose="02010609060101010101" pitchFamily="49" charset="-122"/>
                <a:ea typeface="楷体" panose="02010609060101010101" pitchFamily="49" charset="-122"/>
              </a:rPr>
              <a:t>,</a:t>
            </a:r>
            <a:r>
              <a:rPr kumimoji="1" lang="zh-CN" altLang="en-US" sz="2400" b="1" dirty="0">
                <a:solidFill>
                  <a:srgbClr val="FF0000"/>
                </a:solidFill>
                <a:latin typeface="楷体" panose="02010609060101010101" pitchFamily="49" charset="-122"/>
                <a:ea typeface="楷体" panose="02010609060101010101" pitchFamily="49" charset="-122"/>
              </a:rPr>
              <a:t>他是如何做到这一点的</a:t>
            </a:r>
            <a:r>
              <a:rPr kumimoji="1" lang="en-US" altLang="zh-CN" sz="2400" b="1" dirty="0">
                <a:solidFill>
                  <a:srgbClr val="FF0000"/>
                </a:solidFill>
                <a:latin typeface="楷体" panose="02010609060101010101" pitchFamily="49" charset="-122"/>
                <a:ea typeface="楷体" panose="02010609060101010101" pitchFamily="49" charset="-122"/>
              </a:rPr>
              <a:t>?</a:t>
            </a:r>
          </a:p>
        </p:txBody>
      </p:sp>
      <p:sp>
        <p:nvSpPr>
          <p:cNvPr id="81941" name="AutoShape 21"/>
          <p:cNvSpPr>
            <a:spLocks noChangeArrowheads="1"/>
          </p:cNvSpPr>
          <p:nvPr/>
        </p:nvSpPr>
        <p:spPr bwMode="auto">
          <a:xfrm rot="16200000">
            <a:off x="4115594" y="74474"/>
            <a:ext cx="1441450" cy="2519363"/>
          </a:xfrm>
          <a:prstGeom prst="wedgeEllipseCallout">
            <a:avLst>
              <a:gd name="adj1" fmla="val -35907"/>
              <a:gd name="adj2" fmla="val 79171"/>
            </a:avLst>
          </a:prstGeom>
          <a:solidFill>
            <a:srgbClr val="FFFF00"/>
          </a:solidFill>
          <a:ln w="9525">
            <a:solidFill>
              <a:schemeClr val="tx1"/>
            </a:solidFill>
            <a:miter lim="800000"/>
          </a:ln>
          <a:effectLst/>
        </p:spPr>
        <p:txBody>
          <a:bodyPr vert="eaVert"/>
          <a:lstStyle/>
          <a:p>
            <a:pPr algn="ctr"/>
            <a:endParaRPr kumimoji="1" lang="zh-CN" altLang="zh-CN" sz="2400">
              <a:latin typeface="Times New Roman" panose="02020603050405020304" pitchFamily="18" charset="0"/>
            </a:endParaRPr>
          </a:p>
        </p:txBody>
      </p:sp>
      <p:sp>
        <p:nvSpPr>
          <p:cNvPr id="81942" name="Text Box 22"/>
          <p:cNvSpPr txBox="1">
            <a:spLocks noChangeArrowheads="1"/>
          </p:cNvSpPr>
          <p:nvPr/>
        </p:nvSpPr>
        <p:spPr bwMode="auto">
          <a:xfrm>
            <a:off x="4008438" y="836613"/>
            <a:ext cx="1695450" cy="946150"/>
          </a:xfrm>
          <a:prstGeom prst="rect">
            <a:avLst/>
          </a:prstGeom>
          <a:noFill/>
          <a:ln w="9525">
            <a:noFill/>
            <a:miter lim="800000"/>
          </a:ln>
          <a:effectLst/>
        </p:spPr>
        <p:txBody>
          <a:bodyPr wrap="none">
            <a:spAutoFit/>
          </a:bodyPr>
          <a:lstStyle/>
          <a:p>
            <a:r>
              <a:rPr kumimoji="1" lang="zh-CN" altLang="en-US" sz="2800" dirty="0">
                <a:latin typeface="Times New Roman" panose="02020603050405020304" pitchFamily="18" charset="0"/>
              </a:rPr>
              <a:t>欲扬先抑</a:t>
            </a:r>
            <a:r>
              <a:rPr kumimoji="1" lang="en-US" altLang="zh-CN" sz="2800" dirty="0">
                <a:latin typeface="Times New Roman" panose="02020603050405020304" pitchFamily="18" charset="0"/>
              </a:rPr>
              <a:t>,</a:t>
            </a:r>
          </a:p>
          <a:p>
            <a:r>
              <a:rPr kumimoji="1" lang="zh-CN" altLang="en-US" sz="2800" dirty="0">
                <a:latin typeface="Times New Roman" panose="02020603050405020304" pitchFamily="18" charset="0"/>
              </a:rPr>
              <a:t>以退为进</a:t>
            </a:r>
            <a:r>
              <a:rPr kumimoji="1" lang="en-US" altLang="zh-CN" sz="2400" dirty="0">
                <a:latin typeface="Times New Roman" panose="02020603050405020304" pitchFamily="18" charset="0"/>
              </a:rPr>
              <a:t>.</a:t>
            </a:r>
          </a:p>
        </p:txBody>
      </p:sp>
      <p:sp>
        <p:nvSpPr>
          <p:cNvPr id="81943" name="AutoShape 23"/>
          <p:cNvSpPr>
            <a:spLocks noChangeArrowheads="1"/>
          </p:cNvSpPr>
          <p:nvPr/>
        </p:nvSpPr>
        <p:spPr bwMode="auto">
          <a:xfrm rot="16200000">
            <a:off x="6920706" y="1524794"/>
            <a:ext cx="1303338" cy="1943100"/>
          </a:xfrm>
          <a:prstGeom prst="wedgeEllipseCallout">
            <a:avLst>
              <a:gd name="adj1" fmla="val -23329"/>
              <a:gd name="adj2" fmla="val 52856"/>
            </a:avLst>
          </a:prstGeom>
          <a:solidFill>
            <a:srgbClr val="FFFF00"/>
          </a:solidFill>
          <a:ln w="9525" algn="ctr">
            <a:solidFill>
              <a:schemeClr val="tx1"/>
            </a:solidFill>
            <a:miter lim="800000"/>
          </a:ln>
          <a:effectLst/>
        </p:spPr>
        <p:txBody>
          <a:bodyPr vert="eaVert"/>
          <a:lstStyle/>
          <a:p>
            <a:pPr algn="ctr"/>
            <a:r>
              <a:rPr kumimoji="1" lang="zh-CN" altLang="en-US" sz="2400">
                <a:latin typeface="黑体" panose="02010609060101010101" pitchFamily="2" charset="-122"/>
                <a:ea typeface="黑体" panose="02010609060101010101" pitchFamily="2" charset="-122"/>
              </a:rPr>
              <a:t>阐明利害</a:t>
            </a:r>
            <a:r>
              <a:rPr kumimoji="1" lang="en-US" altLang="zh-CN" sz="2400">
                <a:latin typeface="黑体" panose="02010609060101010101" pitchFamily="2" charset="-122"/>
                <a:ea typeface="黑体" panose="02010609060101010101" pitchFamily="2" charset="-122"/>
              </a:rPr>
              <a:t>,</a:t>
            </a:r>
          </a:p>
          <a:p>
            <a:pPr algn="ctr"/>
            <a:r>
              <a:rPr kumimoji="1" lang="zh-CN" altLang="en-US" sz="2400">
                <a:latin typeface="黑体" panose="02010609060101010101" pitchFamily="2" charset="-122"/>
                <a:ea typeface="黑体" panose="02010609060101010101" pitchFamily="2" charset="-122"/>
              </a:rPr>
              <a:t>动摇秦君</a:t>
            </a:r>
            <a:r>
              <a:rPr kumimoji="1" lang="en-US" altLang="zh-CN" sz="2400">
                <a:latin typeface="黑体" panose="02010609060101010101" pitchFamily="2" charset="-122"/>
                <a:ea typeface="黑体" panose="02010609060101010101" pitchFamily="2" charset="-122"/>
              </a:rPr>
              <a:t>.</a:t>
            </a:r>
          </a:p>
          <a:p>
            <a:pPr algn="ctr"/>
            <a:endParaRPr kumimoji="1" lang="en-US" altLang="zh-CN" sz="2400">
              <a:latin typeface="黑体" panose="02010609060101010101" pitchFamily="2" charset="-122"/>
              <a:ea typeface="黑体" panose="02010609060101010101" pitchFamily="2" charset="-122"/>
            </a:endParaRPr>
          </a:p>
        </p:txBody>
      </p:sp>
      <p:sp>
        <p:nvSpPr>
          <p:cNvPr id="81944" name="AutoShape 24"/>
          <p:cNvSpPr>
            <a:spLocks noChangeArrowheads="1"/>
          </p:cNvSpPr>
          <p:nvPr/>
        </p:nvSpPr>
        <p:spPr bwMode="auto">
          <a:xfrm rot="11511030">
            <a:off x="6897689" y="3133725"/>
            <a:ext cx="1684337" cy="1277938"/>
          </a:xfrm>
          <a:prstGeom prst="wedgeEllipseCallout">
            <a:avLst>
              <a:gd name="adj1" fmla="val -81528"/>
              <a:gd name="adj2" fmla="val 18708"/>
            </a:avLst>
          </a:prstGeom>
          <a:solidFill>
            <a:srgbClr val="FFFF00"/>
          </a:solidFill>
          <a:ln w="9525">
            <a:solidFill>
              <a:schemeClr val="tx1"/>
            </a:solidFill>
            <a:miter lim="800000"/>
          </a:ln>
          <a:effectLst/>
        </p:spPr>
        <p:txBody>
          <a:bodyPr rot="10800000"/>
          <a:lstStyle/>
          <a:p>
            <a:pPr algn="ctr"/>
            <a:endParaRPr kumimoji="1" lang="zh-CN" altLang="zh-CN" sz="2400">
              <a:latin typeface="Times New Roman" panose="02020603050405020304" pitchFamily="18" charset="0"/>
            </a:endParaRPr>
          </a:p>
        </p:txBody>
      </p:sp>
      <p:sp>
        <p:nvSpPr>
          <p:cNvPr id="81945" name="Text Box 25"/>
          <p:cNvSpPr txBox="1">
            <a:spLocks noChangeArrowheads="1"/>
          </p:cNvSpPr>
          <p:nvPr/>
        </p:nvSpPr>
        <p:spPr bwMode="auto">
          <a:xfrm>
            <a:off x="7032625" y="3336926"/>
            <a:ext cx="1569660" cy="830997"/>
          </a:xfrm>
          <a:prstGeom prst="rect">
            <a:avLst/>
          </a:prstGeom>
          <a:noFill/>
          <a:ln w="9525">
            <a:noFill/>
            <a:miter lim="800000"/>
          </a:ln>
          <a:effectLst/>
        </p:spPr>
        <p:txBody>
          <a:bodyPr wrap="none">
            <a:spAutoFit/>
          </a:bodyPr>
          <a:lstStyle/>
          <a:p>
            <a:r>
              <a:rPr kumimoji="1" lang="zh-CN" altLang="en-US" sz="2400">
                <a:latin typeface="黑体" panose="02010609060101010101" pitchFamily="2" charset="-122"/>
                <a:ea typeface="黑体" panose="02010609060101010101" pitchFamily="2" charset="-122"/>
              </a:rPr>
              <a:t>替秦着想</a:t>
            </a:r>
            <a:r>
              <a:rPr kumimoji="1" lang="en-US" altLang="zh-CN" sz="2400">
                <a:latin typeface="黑体" panose="02010609060101010101" pitchFamily="2" charset="-122"/>
                <a:ea typeface="黑体" panose="02010609060101010101" pitchFamily="2" charset="-122"/>
              </a:rPr>
              <a:t>,</a:t>
            </a:r>
          </a:p>
          <a:p>
            <a:r>
              <a:rPr kumimoji="1" lang="zh-CN" altLang="en-US" sz="2400">
                <a:latin typeface="黑体" panose="02010609060101010101" pitchFamily="2" charset="-122"/>
                <a:ea typeface="黑体" panose="02010609060101010101" pitchFamily="2" charset="-122"/>
              </a:rPr>
              <a:t>以利相诱</a:t>
            </a:r>
            <a:r>
              <a:rPr kumimoji="1" lang="en-US" altLang="zh-CN" sz="2400">
                <a:latin typeface="黑体" panose="02010609060101010101" pitchFamily="2" charset="-122"/>
                <a:ea typeface="黑体" panose="02010609060101010101" pitchFamily="2" charset="-122"/>
              </a:rPr>
              <a:t>.</a:t>
            </a:r>
          </a:p>
        </p:txBody>
      </p:sp>
      <p:sp>
        <p:nvSpPr>
          <p:cNvPr id="81946" name="AutoShape 26"/>
          <p:cNvSpPr>
            <a:spLocks noChangeArrowheads="1"/>
          </p:cNvSpPr>
          <p:nvPr/>
        </p:nvSpPr>
        <p:spPr bwMode="auto">
          <a:xfrm rot="12673826">
            <a:off x="1524000" y="3573463"/>
            <a:ext cx="1824038" cy="1293812"/>
          </a:xfrm>
          <a:prstGeom prst="wedgeEllipseCallout">
            <a:avLst>
              <a:gd name="adj1" fmla="val -40417"/>
              <a:gd name="adj2" fmla="val -74319"/>
            </a:avLst>
          </a:prstGeom>
          <a:solidFill>
            <a:srgbClr val="FFFF00"/>
          </a:solidFill>
          <a:ln w="9525">
            <a:solidFill>
              <a:schemeClr val="tx1"/>
            </a:solidFill>
            <a:miter lim="800000"/>
          </a:ln>
          <a:effectLst/>
        </p:spPr>
        <p:txBody>
          <a:bodyPr rot="10800000"/>
          <a:lstStyle/>
          <a:p>
            <a:pPr algn="ctr"/>
            <a:endParaRPr kumimoji="1" lang="zh-CN" altLang="zh-CN" sz="2400">
              <a:latin typeface="Times New Roman" panose="02020603050405020304" pitchFamily="18" charset="0"/>
            </a:endParaRPr>
          </a:p>
        </p:txBody>
      </p:sp>
      <p:sp>
        <p:nvSpPr>
          <p:cNvPr id="81947" name="Text Box 27"/>
          <p:cNvSpPr txBox="1">
            <a:spLocks noChangeArrowheads="1"/>
          </p:cNvSpPr>
          <p:nvPr/>
        </p:nvSpPr>
        <p:spPr bwMode="auto">
          <a:xfrm>
            <a:off x="1703388" y="3840164"/>
            <a:ext cx="1569660" cy="830997"/>
          </a:xfrm>
          <a:prstGeom prst="rect">
            <a:avLst/>
          </a:prstGeom>
          <a:noFill/>
          <a:ln w="9525">
            <a:noFill/>
            <a:miter lim="800000"/>
          </a:ln>
          <a:effectLst/>
        </p:spPr>
        <p:txBody>
          <a:bodyPr wrap="none">
            <a:spAutoFit/>
          </a:bodyPr>
          <a:lstStyle/>
          <a:p>
            <a:r>
              <a:rPr kumimoji="1" lang="zh-CN" altLang="en-US" sz="2400">
                <a:latin typeface="黑体" panose="02010609060101010101" pitchFamily="2" charset="-122"/>
                <a:ea typeface="黑体" panose="02010609060101010101" pitchFamily="2" charset="-122"/>
              </a:rPr>
              <a:t>引史为例</a:t>
            </a:r>
            <a:r>
              <a:rPr kumimoji="1" lang="en-US" altLang="zh-CN" sz="2400">
                <a:latin typeface="黑体" panose="02010609060101010101" pitchFamily="2" charset="-122"/>
                <a:ea typeface="黑体" panose="02010609060101010101" pitchFamily="2" charset="-122"/>
              </a:rPr>
              <a:t>,</a:t>
            </a:r>
          </a:p>
          <a:p>
            <a:r>
              <a:rPr kumimoji="1" lang="zh-CN" altLang="en-US" sz="2400">
                <a:latin typeface="黑体" panose="02010609060101010101" pitchFamily="2" charset="-122"/>
                <a:ea typeface="黑体" panose="02010609060101010101" pitchFamily="2" charset="-122"/>
              </a:rPr>
              <a:t>挑拨秦晋</a:t>
            </a:r>
            <a:r>
              <a:rPr kumimoji="1" lang="en-US" altLang="zh-CN" sz="2400">
                <a:latin typeface="黑体" panose="02010609060101010101" pitchFamily="2" charset="-122"/>
                <a:ea typeface="黑体" panose="02010609060101010101" pitchFamily="2" charset="-122"/>
              </a:rPr>
              <a:t>.</a:t>
            </a:r>
          </a:p>
        </p:txBody>
      </p:sp>
      <p:sp>
        <p:nvSpPr>
          <p:cNvPr id="81948" name="Oval 28"/>
          <p:cNvSpPr>
            <a:spLocks noChangeArrowheads="1"/>
          </p:cNvSpPr>
          <p:nvPr/>
        </p:nvSpPr>
        <p:spPr bwMode="auto">
          <a:xfrm>
            <a:off x="6832600" y="5199062"/>
            <a:ext cx="2160588" cy="1152525"/>
          </a:xfrm>
          <a:prstGeom prst="ellipse">
            <a:avLst/>
          </a:prstGeom>
          <a:solidFill>
            <a:srgbClr val="FFFF00"/>
          </a:solidFill>
          <a:ln w="9525">
            <a:solidFill>
              <a:schemeClr val="tx1"/>
            </a:solidFill>
            <a:round/>
          </a:ln>
          <a:effectLst/>
        </p:spPr>
        <p:txBody>
          <a:bodyPr wrap="none" anchor="ctr"/>
          <a:lstStyle/>
          <a:p>
            <a:pPr algn="ctr"/>
            <a:r>
              <a:rPr kumimoji="1" lang="zh-CN" altLang="en-US" sz="2400" dirty="0">
                <a:latin typeface="黑体" panose="02010609060101010101" pitchFamily="2" charset="-122"/>
                <a:ea typeface="黑体" panose="02010609060101010101" pitchFamily="2" charset="-122"/>
              </a:rPr>
              <a:t>推测未来</a:t>
            </a:r>
            <a:r>
              <a:rPr kumimoji="1" lang="en-US" altLang="zh-CN" sz="2400" dirty="0">
                <a:latin typeface="黑体" panose="02010609060101010101" pitchFamily="2" charset="-122"/>
                <a:ea typeface="黑体" panose="02010609060101010101" pitchFamily="2" charset="-122"/>
              </a:rPr>
              <a:t>,</a:t>
            </a:r>
          </a:p>
          <a:p>
            <a:pPr algn="ctr"/>
            <a:r>
              <a:rPr kumimoji="1" lang="zh-CN" altLang="en-US" sz="2400" dirty="0">
                <a:latin typeface="黑体" panose="02010609060101010101" pitchFamily="2" charset="-122"/>
                <a:ea typeface="黑体" panose="02010609060101010101" pitchFamily="2" charset="-122"/>
              </a:rPr>
              <a:t>劝秦谨慎</a:t>
            </a:r>
            <a:r>
              <a:rPr kumimoji="1" lang="en-US" altLang="zh-CN" sz="2400" dirty="0">
                <a:latin typeface="黑体" panose="02010609060101010101" pitchFamily="2" charset="-122"/>
                <a:ea typeface="黑体" panose="02010609060101010101" pitchFamily="2" charset="-122"/>
              </a:rPr>
              <a:t>.</a:t>
            </a:r>
          </a:p>
        </p:txBody>
      </p:sp>
      <p:sp>
        <p:nvSpPr>
          <p:cNvPr id="29" name="日期占位符 28"/>
          <p:cNvSpPr>
            <a:spLocks noGrp="1"/>
          </p:cNvSpPr>
          <p:nvPr>
            <p:ph type="dt" sz="half" idx="10"/>
          </p:nvPr>
        </p:nvSpPr>
        <p:spPr>
          <a:xfrm>
            <a:off x="1981200" y="6309321"/>
            <a:ext cx="2133600" cy="365125"/>
          </a:xfrm>
        </p:spPr>
        <p:txBody>
          <a:bodyPr/>
          <a:lstStyle/>
          <a:p>
            <a:fld id="{1C4D8623-61C8-44F2-B991-237E955E1CB5}" type="datetime1">
              <a:rPr lang="zh-CN" altLang="en-US" sz="1100" b="1" smtClean="0">
                <a:latin typeface="楷体" panose="02010609060101010101" pitchFamily="49" charset="-122"/>
                <a:ea typeface="楷体" panose="02010609060101010101" pitchFamily="49" charset="-122"/>
              </a:rPr>
              <a:t>2021/3/13</a:t>
            </a:fld>
            <a:endParaRPr lang="zh-CN" altLang="en-US" sz="1100" b="1">
              <a:latin typeface="楷体" panose="02010609060101010101" pitchFamily="49" charset="-122"/>
              <a:ea typeface="楷体" panose="02010609060101010101" pitchFamily="49" charset="-122"/>
            </a:endParaRPr>
          </a:p>
        </p:txBody>
      </p:sp>
      <p:sp>
        <p:nvSpPr>
          <p:cNvPr id="30" name="灯片编号占位符 29"/>
          <p:cNvSpPr>
            <a:spLocks noGrp="1"/>
          </p:cNvSpPr>
          <p:nvPr>
            <p:ph type="sldNum" sz="quarter" idx="12"/>
          </p:nvPr>
        </p:nvSpPr>
        <p:spPr/>
        <p:txBody>
          <a:bodyPr/>
          <a:lstStyle/>
          <a:p>
            <a:fld id="{FB8399C9-9379-46E7-B893-007FE294695B}" type="slidenum">
              <a:rPr lang="zh-CN" altLang="en-US" smtClean="0"/>
              <a:t>37</a:t>
            </a:fld>
            <a:endParaRPr lang="zh-CN" altLang="en-US"/>
          </a:p>
        </p:txBody>
      </p:sp>
      <p:sp>
        <p:nvSpPr>
          <p:cNvPr id="31" name="页脚占位符 30"/>
          <p:cNvSpPr>
            <a:spLocks noGrp="1"/>
          </p:cNvSpPr>
          <p:nvPr>
            <p:ph type="ftr" sz="quarter" idx="11"/>
          </p:nvPr>
        </p:nvSpPr>
        <p:spPr>
          <a:xfrm>
            <a:off x="4799856" y="6381329"/>
            <a:ext cx="2895600" cy="365125"/>
          </a:xfrm>
        </p:spPr>
        <p:txBody>
          <a:bodyPr/>
          <a:lstStyle/>
          <a:p>
            <a:r>
              <a:rPr lang="zh-CN" altLang="en-US"/>
              <a:t>北附广南实验学校 赵洪安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0"/>
                                        </p:tgtEl>
                                        <p:attrNameLst>
                                          <p:attrName>style.visibility</p:attrName>
                                        </p:attrNameLst>
                                      </p:cBhvr>
                                      <p:to>
                                        <p:strVal val="visible"/>
                                      </p:to>
                                    </p:set>
                                    <p:anim calcmode="lin" valueType="num">
                                      <p:cBhvr additive="base">
                                        <p:cTn id="7" dur="500" fill="hold"/>
                                        <p:tgtEl>
                                          <p:spTgt spid="81940"/>
                                        </p:tgtEl>
                                        <p:attrNameLst>
                                          <p:attrName>ppt_x</p:attrName>
                                        </p:attrNameLst>
                                      </p:cBhvr>
                                      <p:tavLst>
                                        <p:tav tm="0">
                                          <p:val>
                                            <p:strVal val="#ppt_x"/>
                                          </p:val>
                                        </p:tav>
                                        <p:tav tm="100000">
                                          <p:val>
                                            <p:strVal val="#ppt_x"/>
                                          </p:val>
                                        </p:tav>
                                      </p:tavLst>
                                    </p:anim>
                                    <p:anim calcmode="lin" valueType="num">
                                      <p:cBhvr additive="base">
                                        <p:cTn id="8" dur="500" fill="hold"/>
                                        <p:tgtEl>
                                          <p:spTgt spid="819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25"/>
                                        </p:tgtEl>
                                        <p:attrNameLst>
                                          <p:attrName>style.visibility</p:attrName>
                                        </p:attrNameLst>
                                      </p:cBhvr>
                                      <p:to>
                                        <p:strVal val="visible"/>
                                      </p:to>
                                    </p:set>
                                    <p:anim calcmode="lin" valueType="num">
                                      <p:cBhvr additive="base">
                                        <p:cTn id="13" dur="500" fill="hold"/>
                                        <p:tgtEl>
                                          <p:spTgt spid="81925"/>
                                        </p:tgtEl>
                                        <p:attrNameLst>
                                          <p:attrName>ppt_x</p:attrName>
                                        </p:attrNameLst>
                                      </p:cBhvr>
                                      <p:tavLst>
                                        <p:tav tm="0">
                                          <p:val>
                                            <p:strVal val="0-#ppt_w/2"/>
                                          </p:val>
                                        </p:tav>
                                        <p:tav tm="100000">
                                          <p:val>
                                            <p:strVal val="#ppt_x"/>
                                          </p:val>
                                        </p:tav>
                                      </p:tavLst>
                                    </p:anim>
                                    <p:anim calcmode="lin" valueType="num">
                                      <p:cBhvr additive="base">
                                        <p:cTn id="14" dur="500" fill="hold"/>
                                        <p:tgtEl>
                                          <p:spTgt spid="8192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23"/>
                                        </p:tgtEl>
                                        <p:attrNameLst>
                                          <p:attrName>style.visibility</p:attrName>
                                        </p:attrNameLst>
                                      </p:cBhvr>
                                      <p:to>
                                        <p:strVal val="visible"/>
                                      </p:to>
                                    </p:set>
                                    <p:anim calcmode="lin" valueType="num">
                                      <p:cBhvr additive="base">
                                        <p:cTn id="19" dur="500" fill="hold"/>
                                        <p:tgtEl>
                                          <p:spTgt spid="81923"/>
                                        </p:tgtEl>
                                        <p:attrNameLst>
                                          <p:attrName>ppt_x</p:attrName>
                                        </p:attrNameLst>
                                      </p:cBhvr>
                                      <p:tavLst>
                                        <p:tav tm="0">
                                          <p:val>
                                            <p:strVal val="0-#ppt_w/2"/>
                                          </p:val>
                                        </p:tav>
                                        <p:tav tm="100000">
                                          <p:val>
                                            <p:strVal val="#ppt_x"/>
                                          </p:val>
                                        </p:tav>
                                      </p:tavLst>
                                    </p:anim>
                                    <p:anim calcmode="lin" valueType="num">
                                      <p:cBhvr additive="base">
                                        <p:cTn id="20" dur="500" fill="hold"/>
                                        <p:tgtEl>
                                          <p:spTgt spid="8192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24"/>
                                        </p:tgtEl>
                                        <p:attrNameLst>
                                          <p:attrName>style.visibility</p:attrName>
                                        </p:attrNameLst>
                                      </p:cBhvr>
                                      <p:to>
                                        <p:strVal val="visible"/>
                                      </p:to>
                                    </p:set>
                                    <p:anim calcmode="lin" valueType="num">
                                      <p:cBhvr additive="base">
                                        <p:cTn id="25" dur="500" fill="hold"/>
                                        <p:tgtEl>
                                          <p:spTgt spid="81924"/>
                                        </p:tgtEl>
                                        <p:attrNameLst>
                                          <p:attrName>ppt_x</p:attrName>
                                        </p:attrNameLst>
                                      </p:cBhvr>
                                      <p:tavLst>
                                        <p:tav tm="0">
                                          <p:val>
                                            <p:strVal val="0-#ppt_w/2"/>
                                          </p:val>
                                        </p:tav>
                                        <p:tav tm="100000">
                                          <p:val>
                                            <p:strVal val="#ppt_x"/>
                                          </p:val>
                                        </p:tav>
                                      </p:tavLst>
                                    </p:anim>
                                    <p:anim calcmode="lin" valueType="num">
                                      <p:cBhvr additive="base">
                                        <p:cTn id="26" dur="500" fill="hold"/>
                                        <p:tgtEl>
                                          <p:spTgt spid="8192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29"/>
                                        </p:tgtEl>
                                        <p:attrNameLst>
                                          <p:attrName>style.visibility</p:attrName>
                                        </p:attrNameLst>
                                      </p:cBhvr>
                                      <p:to>
                                        <p:strVal val="visible"/>
                                      </p:to>
                                    </p:set>
                                    <p:anim calcmode="lin" valueType="num">
                                      <p:cBhvr additive="base">
                                        <p:cTn id="31" dur="500" fill="hold"/>
                                        <p:tgtEl>
                                          <p:spTgt spid="81929"/>
                                        </p:tgtEl>
                                        <p:attrNameLst>
                                          <p:attrName>ppt_x</p:attrName>
                                        </p:attrNameLst>
                                      </p:cBhvr>
                                      <p:tavLst>
                                        <p:tav tm="0">
                                          <p:val>
                                            <p:strVal val="0-#ppt_w/2"/>
                                          </p:val>
                                        </p:tav>
                                        <p:tav tm="100000">
                                          <p:val>
                                            <p:strVal val="#ppt_x"/>
                                          </p:val>
                                        </p:tav>
                                      </p:tavLst>
                                    </p:anim>
                                    <p:anim calcmode="lin" valueType="num">
                                      <p:cBhvr additive="base">
                                        <p:cTn id="32" dur="500" fill="hold"/>
                                        <p:tgtEl>
                                          <p:spTgt spid="8192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1926"/>
                                        </p:tgtEl>
                                        <p:attrNameLst>
                                          <p:attrName>style.visibility</p:attrName>
                                        </p:attrNameLst>
                                      </p:cBhvr>
                                      <p:to>
                                        <p:strVal val="visible"/>
                                      </p:to>
                                    </p:set>
                                    <p:anim calcmode="lin" valueType="num">
                                      <p:cBhvr additive="base">
                                        <p:cTn id="37" dur="500" fill="hold"/>
                                        <p:tgtEl>
                                          <p:spTgt spid="81926"/>
                                        </p:tgtEl>
                                        <p:attrNameLst>
                                          <p:attrName>ppt_x</p:attrName>
                                        </p:attrNameLst>
                                      </p:cBhvr>
                                      <p:tavLst>
                                        <p:tav tm="0">
                                          <p:val>
                                            <p:strVal val="0-#ppt_w/2"/>
                                          </p:val>
                                        </p:tav>
                                        <p:tav tm="100000">
                                          <p:val>
                                            <p:strVal val="#ppt_x"/>
                                          </p:val>
                                        </p:tav>
                                      </p:tavLst>
                                    </p:anim>
                                    <p:anim calcmode="lin" valueType="num">
                                      <p:cBhvr additive="base">
                                        <p:cTn id="38" dur="500" fill="hold"/>
                                        <p:tgtEl>
                                          <p:spTgt spid="8192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1927"/>
                                        </p:tgtEl>
                                        <p:attrNameLst>
                                          <p:attrName>style.visibility</p:attrName>
                                        </p:attrNameLst>
                                      </p:cBhvr>
                                      <p:to>
                                        <p:strVal val="visible"/>
                                      </p:to>
                                    </p:set>
                                    <p:anim calcmode="lin" valueType="num">
                                      <p:cBhvr additive="base">
                                        <p:cTn id="43" dur="500" fill="hold"/>
                                        <p:tgtEl>
                                          <p:spTgt spid="81927"/>
                                        </p:tgtEl>
                                        <p:attrNameLst>
                                          <p:attrName>ppt_x</p:attrName>
                                        </p:attrNameLst>
                                      </p:cBhvr>
                                      <p:tavLst>
                                        <p:tav tm="0">
                                          <p:val>
                                            <p:strVal val="0-#ppt_w/2"/>
                                          </p:val>
                                        </p:tav>
                                        <p:tav tm="100000">
                                          <p:val>
                                            <p:strVal val="#ppt_x"/>
                                          </p:val>
                                        </p:tav>
                                      </p:tavLst>
                                    </p:anim>
                                    <p:anim calcmode="lin" valueType="num">
                                      <p:cBhvr additive="base">
                                        <p:cTn id="44" dur="500" fill="hold"/>
                                        <p:tgtEl>
                                          <p:spTgt spid="8192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1928"/>
                                        </p:tgtEl>
                                        <p:attrNameLst>
                                          <p:attrName>style.visibility</p:attrName>
                                        </p:attrNameLst>
                                      </p:cBhvr>
                                      <p:to>
                                        <p:strVal val="visible"/>
                                      </p:to>
                                    </p:set>
                                    <p:anim calcmode="lin" valueType="num">
                                      <p:cBhvr additive="base">
                                        <p:cTn id="49" dur="500" fill="hold"/>
                                        <p:tgtEl>
                                          <p:spTgt spid="81928"/>
                                        </p:tgtEl>
                                        <p:attrNameLst>
                                          <p:attrName>ppt_x</p:attrName>
                                        </p:attrNameLst>
                                      </p:cBhvr>
                                      <p:tavLst>
                                        <p:tav tm="0">
                                          <p:val>
                                            <p:strVal val="0-#ppt_w/2"/>
                                          </p:val>
                                        </p:tav>
                                        <p:tav tm="100000">
                                          <p:val>
                                            <p:strVal val="#ppt_x"/>
                                          </p:val>
                                        </p:tav>
                                      </p:tavLst>
                                    </p:anim>
                                    <p:anim calcmode="lin" valueType="num">
                                      <p:cBhvr additive="base">
                                        <p:cTn id="50" dur="500" fill="hold"/>
                                        <p:tgtEl>
                                          <p:spTgt spid="8192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81933"/>
                                        </p:tgtEl>
                                        <p:attrNameLst>
                                          <p:attrName>style.visibility</p:attrName>
                                        </p:attrNameLst>
                                      </p:cBhvr>
                                      <p:to>
                                        <p:strVal val="visible"/>
                                      </p:to>
                                    </p:set>
                                    <p:anim calcmode="lin" valueType="num">
                                      <p:cBhvr additive="base">
                                        <p:cTn id="55" dur="500" fill="hold"/>
                                        <p:tgtEl>
                                          <p:spTgt spid="81933"/>
                                        </p:tgtEl>
                                        <p:attrNameLst>
                                          <p:attrName>ppt_x</p:attrName>
                                        </p:attrNameLst>
                                      </p:cBhvr>
                                      <p:tavLst>
                                        <p:tav tm="0">
                                          <p:val>
                                            <p:strVal val="0-#ppt_w/2"/>
                                          </p:val>
                                        </p:tav>
                                        <p:tav tm="100000">
                                          <p:val>
                                            <p:strVal val="#ppt_x"/>
                                          </p:val>
                                        </p:tav>
                                      </p:tavLst>
                                    </p:anim>
                                    <p:anim calcmode="lin" valueType="num">
                                      <p:cBhvr additive="base">
                                        <p:cTn id="56" dur="500" fill="hold"/>
                                        <p:tgtEl>
                                          <p:spTgt spid="81933"/>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81930"/>
                                        </p:tgtEl>
                                        <p:attrNameLst>
                                          <p:attrName>style.visibility</p:attrName>
                                        </p:attrNameLst>
                                      </p:cBhvr>
                                      <p:to>
                                        <p:strVal val="visible"/>
                                      </p:to>
                                    </p:set>
                                    <p:anim calcmode="lin" valueType="num">
                                      <p:cBhvr additive="base">
                                        <p:cTn id="61" dur="500" fill="hold"/>
                                        <p:tgtEl>
                                          <p:spTgt spid="81930"/>
                                        </p:tgtEl>
                                        <p:attrNameLst>
                                          <p:attrName>ppt_x</p:attrName>
                                        </p:attrNameLst>
                                      </p:cBhvr>
                                      <p:tavLst>
                                        <p:tav tm="0">
                                          <p:val>
                                            <p:strVal val="0-#ppt_w/2"/>
                                          </p:val>
                                        </p:tav>
                                        <p:tav tm="100000">
                                          <p:val>
                                            <p:strVal val="#ppt_x"/>
                                          </p:val>
                                        </p:tav>
                                      </p:tavLst>
                                    </p:anim>
                                    <p:anim calcmode="lin" valueType="num">
                                      <p:cBhvr additive="base">
                                        <p:cTn id="62" dur="500" fill="hold"/>
                                        <p:tgtEl>
                                          <p:spTgt spid="8193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81931"/>
                                        </p:tgtEl>
                                        <p:attrNameLst>
                                          <p:attrName>style.visibility</p:attrName>
                                        </p:attrNameLst>
                                      </p:cBhvr>
                                      <p:to>
                                        <p:strVal val="visible"/>
                                      </p:to>
                                    </p:set>
                                    <p:anim calcmode="lin" valueType="num">
                                      <p:cBhvr additive="base">
                                        <p:cTn id="67" dur="500" fill="hold"/>
                                        <p:tgtEl>
                                          <p:spTgt spid="81931"/>
                                        </p:tgtEl>
                                        <p:attrNameLst>
                                          <p:attrName>ppt_x</p:attrName>
                                        </p:attrNameLst>
                                      </p:cBhvr>
                                      <p:tavLst>
                                        <p:tav tm="0">
                                          <p:val>
                                            <p:strVal val="0-#ppt_w/2"/>
                                          </p:val>
                                        </p:tav>
                                        <p:tav tm="100000">
                                          <p:val>
                                            <p:strVal val="#ppt_x"/>
                                          </p:val>
                                        </p:tav>
                                      </p:tavLst>
                                    </p:anim>
                                    <p:anim calcmode="lin" valueType="num">
                                      <p:cBhvr additive="base">
                                        <p:cTn id="68" dur="500" fill="hold"/>
                                        <p:tgtEl>
                                          <p:spTgt spid="81931"/>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81932"/>
                                        </p:tgtEl>
                                        <p:attrNameLst>
                                          <p:attrName>style.visibility</p:attrName>
                                        </p:attrNameLst>
                                      </p:cBhvr>
                                      <p:to>
                                        <p:strVal val="visible"/>
                                      </p:to>
                                    </p:set>
                                    <p:anim calcmode="lin" valueType="num">
                                      <p:cBhvr additive="base">
                                        <p:cTn id="73" dur="500" fill="hold"/>
                                        <p:tgtEl>
                                          <p:spTgt spid="81932"/>
                                        </p:tgtEl>
                                        <p:attrNameLst>
                                          <p:attrName>ppt_x</p:attrName>
                                        </p:attrNameLst>
                                      </p:cBhvr>
                                      <p:tavLst>
                                        <p:tav tm="0">
                                          <p:val>
                                            <p:strVal val="0-#ppt_w/2"/>
                                          </p:val>
                                        </p:tav>
                                        <p:tav tm="100000">
                                          <p:val>
                                            <p:strVal val="#ppt_x"/>
                                          </p:val>
                                        </p:tav>
                                      </p:tavLst>
                                    </p:anim>
                                    <p:anim calcmode="lin" valueType="num">
                                      <p:cBhvr additive="base">
                                        <p:cTn id="74" dur="500" fill="hold"/>
                                        <p:tgtEl>
                                          <p:spTgt spid="81932"/>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81935"/>
                                        </p:tgtEl>
                                        <p:attrNameLst>
                                          <p:attrName>style.visibility</p:attrName>
                                        </p:attrNameLst>
                                      </p:cBhvr>
                                      <p:to>
                                        <p:strVal val="visible"/>
                                      </p:to>
                                    </p:set>
                                    <p:anim calcmode="lin" valueType="num">
                                      <p:cBhvr additive="base">
                                        <p:cTn id="79" dur="500" fill="hold"/>
                                        <p:tgtEl>
                                          <p:spTgt spid="81935"/>
                                        </p:tgtEl>
                                        <p:attrNameLst>
                                          <p:attrName>ppt_x</p:attrName>
                                        </p:attrNameLst>
                                      </p:cBhvr>
                                      <p:tavLst>
                                        <p:tav tm="0">
                                          <p:val>
                                            <p:strVal val="0-#ppt_w/2"/>
                                          </p:val>
                                        </p:tav>
                                        <p:tav tm="100000">
                                          <p:val>
                                            <p:strVal val="#ppt_x"/>
                                          </p:val>
                                        </p:tav>
                                      </p:tavLst>
                                    </p:anim>
                                    <p:anim calcmode="lin" valueType="num">
                                      <p:cBhvr additive="base">
                                        <p:cTn id="80" dur="500" fill="hold"/>
                                        <p:tgtEl>
                                          <p:spTgt spid="81935"/>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81934"/>
                                        </p:tgtEl>
                                        <p:attrNameLst>
                                          <p:attrName>style.visibility</p:attrName>
                                        </p:attrNameLst>
                                      </p:cBhvr>
                                      <p:to>
                                        <p:strVal val="visible"/>
                                      </p:to>
                                    </p:set>
                                    <p:anim calcmode="lin" valueType="num">
                                      <p:cBhvr additive="base">
                                        <p:cTn id="85" dur="500" fill="hold"/>
                                        <p:tgtEl>
                                          <p:spTgt spid="81934"/>
                                        </p:tgtEl>
                                        <p:attrNameLst>
                                          <p:attrName>ppt_x</p:attrName>
                                        </p:attrNameLst>
                                      </p:cBhvr>
                                      <p:tavLst>
                                        <p:tav tm="0">
                                          <p:val>
                                            <p:strVal val="0-#ppt_w/2"/>
                                          </p:val>
                                        </p:tav>
                                        <p:tav tm="100000">
                                          <p:val>
                                            <p:strVal val="#ppt_x"/>
                                          </p:val>
                                        </p:tav>
                                      </p:tavLst>
                                    </p:anim>
                                    <p:anim calcmode="lin" valueType="num">
                                      <p:cBhvr additive="base">
                                        <p:cTn id="86" dur="500" fill="hold"/>
                                        <p:tgtEl>
                                          <p:spTgt spid="81934"/>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81936"/>
                                        </p:tgtEl>
                                        <p:attrNameLst>
                                          <p:attrName>style.visibility</p:attrName>
                                        </p:attrNameLst>
                                      </p:cBhvr>
                                      <p:to>
                                        <p:strVal val="visible"/>
                                      </p:to>
                                    </p:set>
                                    <p:anim calcmode="lin" valueType="num">
                                      <p:cBhvr additive="base">
                                        <p:cTn id="91" dur="500" fill="hold"/>
                                        <p:tgtEl>
                                          <p:spTgt spid="81936"/>
                                        </p:tgtEl>
                                        <p:attrNameLst>
                                          <p:attrName>ppt_x</p:attrName>
                                        </p:attrNameLst>
                                      </p:cBhvr>
                                      <p:tavLst>
                                        <p:tav tm="0">
                                          <p:val>
                                            <p:strVal val="0-#ppt_w/2"/>
                                          </p:val>
                                        </p:tav>
                                        <p:tav tm="100000">
                                          <p:val>
                                            <p:strVal val="#ppt_x"/>
                                          </p:val>
                                        </p:tav>
                                      </p:tavLst>
                                    </p:anim>
                                    <p:anim calcmode="lin" valueType="num">
                                      <p:cBhvr additive="base">
                                        <p:cTn id="92" dur="500" fill="hold"/>
                                        <p:tgtEl>
                                          <p:spTgt spid="81936"/>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81938"/>
                                        </p:tgtEl>
                                        <p:attrNameLst>
                                          <p:attrName>style.visibility</p:attrName>
                                        </p:attrNameLst>
                                      </p:cBhvr>
                                      <p:to>
                                        <p:strVal val="visible"/>
                                      </p:to>
                                    </p:set>
                                    <p:anim calcmode="lin" valueType="num">
                                      <p:cBhvr additive="base">
                                        <p:cTn id="97" dur="500" fill="hold"/>
                                        <p:tgtEl>
                                          <p:spTgt spid="81938"/>
                                        </p:tgtEl>
                                        <p:attrNameLst>
                                          <p:attrName>ppt_x</p:attrName>
                                        </p:attrNameLst>
                                      </p:cBhvr>
                                      <p:tavLst>
                                        <p:tav tm="0">
                                          <p:val>
                                            <p:strVal val="0-#ppt_w/2"/>
                                          </p:val>
                                        </p:tav>
                                        <p:tav tm="100000">
                                          <p:val>
                                            <p:strVal val="#ppt_x"/>
                                          </p:val>
                                        </p:tav>
                                      </p:tavLst>
                                    </p:anim>
                                    <p:anim calcmode="lin" valueType="num">
                                      <p:cBhvr additive="base">
                                        <p:cTn id="98" dur="500" fill="hold"/>
                                        <p:tgtEl>
                                          <p:spTgt spid="81938"/>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81937"/>
                                        </p:tgtEl>
                                        <p:attrNameLst>
                                          <p:attrName>style.visibility</p:attrName>
                                        </p:attrNameLst>
                                      </p:cBhvr>
                                      <p:to>
                                        <p:strVal val="visible"/>
                                      </p:to>
                                    </p:set>
                                    <p:anim calcmode="lin" valueType="num">
                                      <p:cBhvr additive="base">
                                        <p:cTn id="103" dur="500" fill="hold"/>
                                        <p:tgtEl>
                                          <p:spTgt spid="81937"/>
                                        </p:tgtEl>
                                        <p:attrNameLst>
                                          <p:attrName>ppt_x</p:attrName>
                                        </p:attrNameLst>
                                      </p:cBhvr>
                                      <p:tavLst>
                                        <p:tav tm="0">
                                          <p:val>
                                            <p:strVal val="0-#ppt_w/2"/>
                                          </p:val>
                                        </p:tav>
                                        <p:tav tm="100000">
                                          <p:val>
                                            <p:strVal val="#ppt_x"/>
                                          </p:val>
                                        </p:tav>
                                      </p:tavLst>
                                    </p:anim>
                                    <p:anim calcmode="lin" valueType="num">
                                      <p:cBhvr additive="base">
                                        <p:cTn id="104" dur="500" fill="hold"/>
                                        <p:tgtEl>
                                          <p:spTgt spid="8193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81939"/>
                                        </p:tgtEl>
                                        <p:attrNameLst>
                                          <p:attrName>style.visibility</p:attrName>
                                        </p:attrNameLst>
                                      </p:cBhvr>
                                      <p:to>
                                        <p:strVal val="visible"/>
                                      </p:to>
                                    </p:set>
                                    <p:anim calcmode="lin" valueType="num">
                                      <p:cBhvr additive="base">
                                        <p:cTn id="109" dur="500" fill="hold"/>
                                        <p:tgtEl>
                                          <p:spTgt spid="81939"/>
                                        </p:tgtEl>
                                        <p:attrNameLst>
                                          <p:attrName>ppt_x</p:attrName>
                                        </p:attrNameLst>
                                      </p:cBhvr>
                                      <p:tavLst>
                                        <p:tav tm="0">
                                          <p:val>
                                            <p:strVal val="0-#ppt_w/2"/>
                                          </p:val>
                                        </p:tav>
                                        <p:tav tm="100000">
                                          <p:val>
                                            <p:strVal val="#ppt_x"/>
                                          </p:val>
                                        </p:tav>
                                      </p:tavLst>
                                    </p:anim>
                                    <p:anim calcmode="lin" valueType="num">
                                      <p:cBhvr additive="base">
                                        <p:cTn id="110" dur="500" fill="hold"/>
                                        <p:tgtEl>
                                          <p:spTgt spid="81939"/>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81941"/>
                                        </p:tgtEl>
                                        <p:attrNameLst>
                                          <p:attrName>style.visibility</p:attrName>
                                        </p:attrNameLst>
                                      </p:cBhvr>
                                      <p:to>
                                        <p:strVal val="visible"/>
                                      </p:to>
                                    </p:set>
                                    <p:anim calcmode="lin" valueType="num">
                                      <p:cBhvr additive="base">
                                        <p:cTn id="115" dur="500" fill="hold"/>
                                        <p:tgtEl>
                                          <p:spTgt spid="81941"/>
                                        </p:tgtEl>
                                        <p:attrNameLst>
                                          <p:attrName>ppt_x</p:attrName>
                                        </p:attrNameLst>
                                      </p:cBhvr>
                                      <p:tavLst>
                                        <p:tav tm="0">
                                          <p:val>
                                            <p:strVal val="#ppt_x"/>
                                          </p:val>
                                        </p:tav>
                                        <p:tav tm="100000">
                                          <p:val>
                                            <p:strVal val="#ppt_x"/>
                                          </p:val>
                                        </p:tav>
                                      </p:tavLst>
                                    </p:anim>
                                    <p:anim calcmode="lin" valueType="num">
                                      <p:cBhvr additive="base">
                                        <p:cTn id="116" dur="500" fill="hold"/>
                                        <p:tgtEl>
                                          <p:spTgt spid="81941"/>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81942"/>
                                        </p:tgtEl>
                                        <p:attrNameLst>
                                          <p:attrName>style.visibility</p:attrName>
                                        </p:attrNameLst>
                                      </p:cBhvr>
                                      <p:to>
                                        <p:strVal val="visible"/>
                                      </p:to>
                                    </p:set>
                                    <p:anim calcmode="lin" valueType="num">
                                      <p:cBhvr additive="base">
                                        <p:cTn id="121" dur="500" fill="hold"/>
                                        <p:tgtEl>
                                          <p:spTgt spid="81942"/>
                                        </p:tgtEl>
                                        <p:attrNameLst>
                                          <p:attrName>ppt_x</p:attrName>
                                        </p:attrNameLst>
                                      </p:cBhvr>
                                      <p:tavLst>
                                        <p:tav tm="0">
                                          <p:val>
                                            <p:strVal val="#ppt_x"/>
                                          </p:val>
                                        </p:tav>
                                        <p:tav tm="100000">
                                          <p:val>
                                            <p:strVal val="#ppt_x"/>
                                          </p:val>
                                        </p:tav>
                                      </p:tavLst>
                                    </p:anim>
                                    <p:anim calcmode="lin" valueType="num">
                                      <p:cBhvr additive="base">
                                        <p:cTn id="122" dur="500" fill="hold"/>
                                        <p:tgtEl>
                                          <p:spTgt spid="81942"/>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81943"/>
                                        </p:tgtEl>
                                        <p:attrNameLst>
                                          <p:attrName>style.visibility</p:attrName>
                                        </p:attrNameLst>
                                      </p:cBhvr>
                                      <p:to>
                                        <p:strVal val="visible"/>
                                      </p:to>
                                    </p:set>
                                    <p:anim calcmode="lin" valueType="num">
                                      <p:cBhvr additive="base">
                                        <p:cTn id="127" dur="500" fill="hold"/>
                                        <p:tgtEl>
                                          <p:spTgt spid="81943"/>
                                        </p:tgtEl>
                                        <p:attrNameLst>
                                          <p:attrName>ppt_x</p:attrName>
                                        </p:attrNameLst>
                                      </p:cBhvr>
                                      <p:tavLst>
                                        <p:tav tm="0">
                                          <p:val>
                                            <p:strVal val="#ppt_x"/>
                                          </p:val>
                                        </p:tav>
                                        <p:tav tm="100000">
                                          <p:val>
                                            <p:strVal val="#ppt_x"/>
                                          </p:val>
                                        </p:tav>
                                      </p:tavLst>
                                    </p:anim>
                                    <p:anim calcmode="lin" valueType="num">
                                      <p:cBhvr additive="base">
                                        <p:cTn id="128" dur="500" fill="hold"/>
                                        <p:tgtEl>
                                          <p:spTgt spid="81943"/>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81944"/>
                                        </p:tgtEl>
                                        <p:attrNameLst>
                                          <p:attrName>style.visibility</p:attrName>
                                        </p:attrNameLst>
                                      </p:cBhvr>
                                      <p:to>
                                        <p:strVal val="visible"/>
                                      </p:to>
                                    </p:set>
                                    <p:anim calcmode="lin" valueType="num">
                                      <p:cBhvr additive="base">
                                        <p:cTn id="133" dur="500" fill="hold"/>
                                        <p:tgtEl>
                                          <p:spTgt spid="81944"/>
                                        </p:tgtEl>
                                        <p:attrNameLst>
                                          <p:attrName>ppt_x</p:attrName>
                                        </p:attrNameLst>
                                      </p:cBhvr>
                                      <p:tavLst>
                                        <p:tav tm="0">
                                          <p:val>
                                            <p:strVal val="#ppt_x"/>
                                          </p:val>
                                        </p:tav>
                                        <p:tav tm="100000">
                                          <p:val>
                                            <p:strVal val="#ppt_x"/>
                                          </p:val>
                                        </p:tav>
                                      </p:tavLst>
                                    </p:anim>
                                    <p:anim calcmode="lin" valueType="num">
                                      <p:cBhvr additive="base">
                                        <p:cTn id="134" dur="500" fill="hold"/>
                                        <p:tgtEl>
                                          <p:spTgt spid="81944"/>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81945"/>
                                        </p:tgtEl>
                                        <p:attrNameLst>
                                          <p:attrName>style.visibility</p:attrName>
                                        </p:attrNameLst>
                                      </p:cBhvr>
                                      <p:to>
                                        <p:strVal val="visible"/>
                                      </p:to>
                                    </p:set>
                                    <p:anim calcmode="lin" valueType="num">
                                      <p:cBhvr additive="base">
                                        <p:cTn id="139" dur="500" fill="hold"/>
                                        <p:tgtEl>
                                          <p:spTgt spid="81945"/>
                                        </p:tgtEl>
                                        <p:attrNameLst>
                                          <p:attrName>ppt_x</p:attrName>
                                        </p:attrNameLst>
                                      </p:cBhvr>
                                      <p:tavLst>
                                        <p:tav tm="0">
                                          <p:val>
                                            <p:strVal val="#ppt_x"/>
                                          </p:val>
                                        </p:tav>
                                        <p:tav tm="100000">
                                          <p:val>
                                            <p:strVal val="#ppt_x"/>
                                          </p:val>
                                        </p:tav>
                                      </p:tavLst>
                                    </p:anim>
                                    <p:anim calcmode="lin" valueType="num">
                                      <p:cBhvr additive="base">
                                        <p:cTn id="140" dur="500" fill="hold"/>
                                        <p:tgtEl>
                                          <p:spTgt spid="81945"/>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81946"/>
                                        </p:tgtEl>
                                        <p:attrNameLst>
                                          <p:attrName>style.visibility</p:attrName>
                                        </p:attrNameLst>
                                      </p:cBhvr>
                                      <p:to>
                                        <p:strVal val="visible"/>
                                      </p:to>
                                    </p:set>
                                    <p:anim calcmode="lin" valueType="num">
                                      <p:cBhvr additive="base">
                                        <p:cTn id="145" dur="500" fill="hold"/>
                                        <p:tgtEl>
                                          <p:spTgt spid="81946"/>
                                        </p:tgtEl>
                                        <p:attrNameLst>
                                          <p:attrName>ppt_x</p:attrName>
                                        </p:attrNameLst>
                                      </p:cBhvr>
                                      <p:tavLst>
                                        <p:tav tm="0">
                                          <p:val>
                                            <p:strVal val="#ppt_x"/>
                                          </p:val>
                                        </p:tav>
                                        <p:tav tm="100000">
                                          <p:val>
                                            <p:strVal val="#ppt_x"/>
                                          </p:val>
                                        </p:tav>
                                      </p:tavLst>
                                    </p:anim>
                                    <p:anim calcmode="lin" valueType="num">
                                      <p:cBhvr additive="base">
                                        <p:cTn id="146" dur="500" fill="hold"/>
                                        <p:tgtEl>
                                          <p:spTgt spid="81946"/>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81947"/>
                                        </p:tgtEl>
                                        <p:attrNameLst>
                                          <p:attrName>style.visibility</p:attrName>
                                        </p:attrNameLst>
                                      </p:cBhvr>
                                      <p:to>
                                        <p:strVal val="visible"/>
                                      </p:to>
                                    </p:set>
                                    <p:anim calcmode="lin" valueType="num">
                                      <p:cBhvr additive="base">
                                        <p:cTn id="151" dur="500" fill="hold"/>
                                        <p:tgtEl>
                                          <p:spTgt spid="81947"/>
                                        </p:tgtEl>
                                        <p:attrNameLst>
                                          <p:attrName>ppt_x</p:attrName>
                                        </p:attrNameLst>
                                      </p:cBhvr>
                                      <p:tavLst>
                                        <p:tav tm="0">
                                          <p:val>
                                            <p:strVal val="#ppt_x"/>
                                          </p:val>
                                        </p:tav>
                                        <p:tav tm="100000">
                                          <p:val>
                                            <p:strVal val="#ppt_x"/>
                                          </p:val>
                                        </p:tav>
                                      </p:tavLst>
                                    </p:anim>
                                    <p:anim calcmode="lin" valueType="num">
                                      <p:cBhvr additive="base">
                                        <p:cTn id="152" dur="500" fill="hold"/>
                                        <p:tgtEl>
                                          <p:spTgt spid="81947"/>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81948"/>
                                        </p:tgtEl>
                                        <p:attrNameLst>
                                          <p:attrName>style.visibility</p:attrName>
                                        </p:attrNameLst>
                                      </p:cBhvr>
                                      <p:to>
                                        <p:strVal val="visible"/>
                                      </p:to>
                                    </p:set>
                                    <p:anim calcmode="lin" valueType="num">
                                      <p:cBhvr additive="base">
                                        <p:cTn id="157" dur="500" fill="hold"/>
                                        <p:tgtEl>
                                          <p:spTgt spid="81948"/>
                                        </p:tgtEl>
                                        <p:attrNameLst>
                                          <p:attrName>ppt_x</p:attrName>
                                        </p:attrNameLst>
                                      </p:cBhvr>
                                      <p:tavLst>
                                        <p:tav tm="0">
                                          <p:val>
                                            <p:strVal val="#ppt_x"/>
                                          </p:val>
                                        </p:tav>
                                        <p:tav tm="100000">
                                          <p:val>
                                            <p:strVal val="#ppt_x"/>
                                          </p:val>
                                        </p:tav>
                                      </p:tavLst>
                                    </p:anim>
                                    <p:anim calcmode="lin" valueType="num">
                                      <p:cBhvr additive="base">
                                        <p:cTn id="158" dur="500" fill="hold"/>
                                        <p:tgtEl>
                                          <p:spTgt spid="819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autoUpdateAnimBg="0"/>
      <p:bldP spid="81924" grpId="0" autoUpdateAnimBg="0"/>
      <p:bldP spid="81925" grpId="0" animBg="1"/>
      <p:bldP spid="81926" grpId="0" autoUpdateAnimBg="0"/>
      <p:bldP spid="81927" grpId="0" autoUpdateAnimBg="0"/>
      <p:bldP spid="81928" grpId="0" autoUpdateAnimBg="0"/>
      <p:bldP spid="81929" grpId="0" animBg="1"/>
      <p:bldP spid="81930" grpId="0" animBg="1"/>
      <p:bldP spid="81931" grpId="0" autoUpdateAnimBg="0"/>
      <p:bldP spid="81932" grpId="0" autoUpdateAnimBg="0"/>
      <p:bldP spid="81933" grpId="0" animBg="1"/>
      <p:bldP spid="81934" grpId="0" autoUpdateAnimBg="0"/>
      <p:bldP spid="81935" grpId="0" animBg="1"/>
      <p:bldP spid="81936" grpId="0" autoUpdateAnimBg="0"/>
      <p:bldP spid="81937" grpId="0" autoUpdateAnimBg="0"/>
      <p:bldP spid="81938" grpId="0" autoUpdateAnimBg="0"/>
      <p:bldP spid="81939" grpId="0" autoUpdateAnimBg="0"/>
      <p:bldP spid="81940" grpId="0" animBg="1"/>
      <p:bldP spid="81941" grpId="0" animBg="1"/>
      <p:bldP spid="81942" grpId="0"/>
      <p:bldP spid="81943" grpId="0" animBg="1"/>
      <p:bldP spid="81944" grpId="0" animBg="1"/>
      <p:bldP spid="81945" grpId="0"/>
      <p:bldP spid="81946" grpId="0" animBg="1"/>
      <p:bldP spid="81947" grpId="0"/>
      <p:bldP spid="81948"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AD39F36-2A0E-4AE9-A8BC-70704FBEA8A9}"/>
              </a:ext>
            </a:extLst>
          </p:cNvPr>
          <p:cNvSpPr>
            <a:spLocks noGrp="1"/>
          </p:cNvSpPr>
          <p:nvPr>
            <p:ph type="dt" sz="half" idx="10"/>
          </p:nvPr>
        </p:nvSpPr>
        <p:spPr/>
        <p:txBody>
          <a:bodyPr/>
          <a:lstStyle/>
          <a:p>
            <a:fld id="{F4207805-0E24-475D-8472-1283B60F6C7F}" type="datetime1">
              <a:rPr lang="zh-CN" altLang="en-US" smtClean="0"/>
              <a:t>2021/3/13</a:t>
            </a:fld>
            <a:endParaRPr lang="zh-CN" altLang="en-US"/>
          </a:p>
        </p:txBody>
      </p:sp>
      <p:sp>
        <p:nvSpPr>
          <p:cNvPr id="3" name="页脚占位符 2">
            <a:extLst>
              <a:ext uri="{FF2B5EF4-FFF2-40B4-BE49-F238E27FC236}">
                <a16:creationId xmlns:a16="http://schemas.microsoft.com/office/drawing/2014/main" id="{8DAE9017-8C48-4C9D-9D39-A785EFA3E26A}"/>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580D0FD7-F07C-4247-A1A2-21BD46AF8E1D}"/>
              </a:ext>
            </a:extLst>
          </p:cNvPr>
          <p:cNvSpPr>
            <a:spLocks noGrp="1"/>
          </p:cNvSpPr>
          <p:nvPr>
            <p:ph type="sldNum" sz="quarter" idx="12"/>
          </p:nvPr>
        </p:nvSpPr>
        <p:spPr/>
        <p:txBody>
          <a:bodyPr/>
          <a:lstStyle/>
          <a:p>
            <a:fld id="{5E62DECF-E635-42AE-B64D-6828C25340DF}" type="slidenum">
              <a:rPr lang="zh-CN" altLang="en-US" smtClean="0"/>
              <a:t>38</a:t>
            </a:fld>
            <a:endParaRPr lang="zh-CN" altLang="en-US"/>
          </a:p>
        </p:txBody>
      </p:sp>
      <p:sp>
        <p:nvSpPr>
          <p:cNvPr id="5" name="Text Box 2">
            <a:extLst>
              <a:ext uri="{FF2B5EF4-FFF2-40B4-BE49-F238E27FC236}">
                <a16:creationId xmlns:a16="http://schemas.microsoft.com/office/drawing/2014/main" id="{5850F9CF-5EB6-48B1-8C2A-931662A99F41}"/>
              </a:ext>
            </a:extLst>
          </p:cNvPr>
          <p:cNvSpPr txBox="1">
            <a:spLocks noChangeArrowheads="1"/>
          </p:cNvSpPr>
          <p:nvPr/>
        </p:nvSpPr>
        <p:spPr bwMode="auto">
          <a:xfrm>
            <a:off x="167268" y="838201"/>
            <a:ext cx="11831444" cy="5509200"/>
          </a:xfrm>
          <a:prstGeom prst="rect">
            <a:avLst/>
          </a:prstGeom>
          <a:noFill/>
          <a:ln w="9525">
            <a:noFill/>
            <a:miter lim="800000"/>
          </a:ln>
          <a:effectLst/>
        </p:spPr>
        <p:txBody>
          <a:bodyPr wrap="square">
            <a:spAutoFit/>
          </a:bodyPr>
          <a:lstStyle/>
          <a:p>
            <a:r>
              <a:rPr kumimoji="1" lang="en-US" altLang="zh-CN" sz="3200" b="1" dirty="0">
                <a:latin typeface="楷体" panose="02010609060101010101" pitchFamily="49" charset="-122"/>
                <a:ea typeface="楷体" panose="02010609060101010101" pitchFamily="49" charset="-122"/>
              </a:rPr>
              <a:t>    </a:t>
            </a:r>
            <a:r>
              <a:rPr kumimoji="1" lang="zh-CN" altLang="en-US" sz="3200" b="1" dirty="0">
                <a:latin typeface="楷体" panose="02010609060101010101" pitchFamily="49" charset="-122"/>
                <a:ea typeface="楷体" panose="02010609060101010101" pitchFamily="49" charset="-122"/>
              </a:rPr>
              <a:t>夜，缒而出，见秦伯曰：“秦、晋围郑，郑既知亡矣。若亡</a:t>
            </a:r>
            <a:endParaRPr kumimoji="1" lang="en-US" altLang="zh-CN" sz="3200" b="1" dirty="0">
              <a:latin typeface="楷体" panose="02010609060101010101" pitchFamily="49" charset="-122"/>
              <a:ea typeface="楷体" panose="02010609060101010101" pitchFamily="49" charset="-122"/>
            </a:endParaRPr>
          </a:p>
          <a:p>
            <a:endParaRPr kumimoji="1" lang="en-US" altLang="zh-CN" sz="3200" b="1" dirty="0">
              <a:latin typeface="楷体" panose="02010609060101010101" pitchFamily="49" charset="-122"/>
              <a:ea typeface="楷体" panose="02010609060101010101" pitchFamily="49" charset="-122"/>
            </a:endParaRPr>
          </a:p>
          <a:p>
            <a:r>
              <a:rPr kumimoji="1" lang="zh-CN" altLang="en-US" sz="3200" b="1" dirty="0">
                <a:latin typeface="楷体" panose="02010609060101010101" pitchFamily="49" charset="-122"/>
                <a:ea typeface="楷体" panose="02010609060101010101" pitchFamily="49" charset="-122"/>
              </a:rPr>
              <a:t>郑而有益于君，敢以烦执事。越国以鄙远，君知其难也。焉用亡</a:t>
            </a:r>
            <a:endParaRPr kumimoji="1" lang="en-US" altLang="zh-CN" sz="3200" b="1" dirty="0">
              <a:latin typeface="楷体" panose="02010609060101010101" pitchFamily="49" charset="-122"/>
              <a:ea typeface="楷体" panose="02010609060101010101" pitchFamily="49" charset="-122"/>
            </a:endParaRPr>
          </a:p>
          <a:p>
            <a:endParaRPr kumimoji="1" lang="en-US" altLang="zh-CN" sz="3200" b="1" dirty="0">
              <a:latin typeface="楷体" panose="02010609060101010101" pitchFamily="49" charset="-122"/>
              <a:ea typeface="楷体" panose="02010609060101010101" pitchFamily="49" charset="-122"/>
            </a:endParaRPr>
          </a:p>
          <a:p>
            <a:r>
              <a:rPr kumimoji="1" lang="zh-CN" altLang="en-US" sz="3200" b="1" dirty="0">
                <a:latin typeface="楷体" panose="02010609060101010101" pitchFamily="49" charset="-122"/>
                <a:ea typeface="楷体" panose="02010609060101010101" pitchFamily="49" charset="-122"/>
              </a:rPr>
              <a:t>郑以陪邻？邻之厚，君之薄也。若舍郑以为东道主，行李之往来，</a:t>
            </a:r>
            <a:endParaRPr kumimoji="1" lang="en-US" altLang="zh-CN" sz="3200" b="1" dirty="0">
              <a:latin typeface="楷体" panose="02010609060101010101" pitchFamily="49" charset="-122"/>
              <a:ea typeface="楷体" panose="02010609060101010101" pitchFamily="49" charset="-122"/>
            </a:endParaRPr>
          </a:p>
          <a:p>
            <a:endParaRPr kumimoji="1" lang="en-US" altLang="zh-CN" sz="3200" b="1" dirty="0">
              <a:latin typeface="楷体" panose="02010609060101010101" pitchFamily="49" charset="-122"/>
              <a:ea typeface="楷体" panose="02010609060101010101" pitchFamily="49" charset="-122"/>
            </a:endParaRPr>
          </a:p>
          <a:p>
            <a:r>
              <a:rPr kumimoji="1" lang="zh-CN" altLang="en-US" sz="3200" b="1" dirty="0">
                <a:latin typeface="楷体" panose="02010609060101010101" pitchFamily="49" charset="-122"/>
                <a:ea typeface="楷体" panose="02010609060101010101" pitchFamily="49" charset="-122"/>
              </a:rPr>
              <a:t>共其乏困，君亦无所害。且君尝为晋君赐矣，许君焦、瑕，朝济</a:t>
            </a:r>
            <a:endParaRPr kumimoji="1" lang="en-US" altLang="zh-CN" sz="3200" b="1" dirty="0">
              <a:latin typeface="楷体" panose="02010609060101010101" pitchFamily="49" charset="-122"/>
              <a:ea typeface="楷体" panose="02010609060101010101" pitchFamily="49" charset="-122"/>
            </a:endParaRPr>
          </a:p>
          <a:p>
            <a:endParaRPr kumimoji="1" lang="en-US" altLang="zh-CN" sz="3200" b="1" dirty="0">
              <a:latin typeface="楷体" panose="02010609060101010101" pitchFamily="49" charset="-122"/>
              <a:ea typeface="楷体" panose="02010609060101010101" pitchFamily="49" charset="-122"/>
            </a:endParaRPr>
          </a:p>
          <a:p>
            <a:r>
              <a:rPr kumimoji="1" lang="zh-CN" altLang="en-US" sz="3200" b="1" dirty="0">
                <a:latin typeface="楷体" panose="02010609060101010101" pitchFamily="49" charset="-122"/>
                <a:ea typeface="楷体" panose="02010609060101010101" pitchFamily="49" charset="-122"/>
              </a:rPr>
              <a:t>而夕设版焉，君之所知也。夫晋，何厌之有？既东封郑，又欲肆</a:t>
            </a:r>
            <a:endParaRPr kumimoji="1" lang="en-US" altLang="zh-CN" sz="3200" b="1" dirty="0">
              <a:latin typeface="楷体" panose="02010609060101010101" pitchFamily="49" charset="-122"/>
              <a:ea typeface="楷体" panose="02010609060101010101" pitchFamily="49" charset="-122"/>
            </a:endParaRPr>
          </a:p>
          <a:p>
            <a:endParaRPr kumimoji="1" lang="en-US" altLang="zh-CN" sz="3200" b="1" dirty="0">
              <a:latin typeface="楷体" panose="02010609060101010101" pitchFamily="49" charset="-122"/>
              <a:ea typeface="楷体" panose="02010609060101010101" pitchFamily="49" charset="-122"/>
            </a:endParaRPr>
          </a:p>
          <a:p>
            <a:r>
              <a:rPr kumimoji="1" lang="zh-CN" altLang="en-US" sz="3200" b="1" dirty="0">
                <a:latin typeface="楷体" panose="02010609060101010101" pitchFamily="49" charset="-122"/>
                <a:ea typeface="楷体" panose="02010609060101010101" pitchFamily="49" charset="-122"/>
              </a:rPr>
              <a:t>其西封，不阙秦，将焉取之？阙秦以利晋，唯君图之。”</a:t>
            </a:r>
          </a:p>
        </p:txBody>
      </p:sp>
      <p:sp>
        <p:nvSpPr>
          <p:cNvPr id="6" name="矩形 5">
            <a:extLst>
              <a:ext uri="{FF2B5EF4-FFF2-40B4-BE49-F238E27FC236}">
                <a16:creationId xmlns:a16="http://schemas.microsoft.com/office/drawing/2014/main" id="{1B0AC845-1859-4C9E-8054-EC4783085C03}"/>
              </a:ext>
            </a:extLst>
          </p:cNvPr>
          <p:cNvSpPr/>
          <p:nvPr/>
        </p:nvSpPr>
        <p:spPr>
          <a:xfrm>
            <a:off x="167268" y="13864"/>
            <a:ext cx="11831444" cy="1077218"/>
          </a:xfrm>
          <a:prstGeom prst="rect">
            <a:avLst/>
          </a:prstGeom>
        </p:spPr>
        <p:txBody>
          <a:bodyPr wrap="square">
            <a:spAutoFit/>
          </a:bodyPr>
          <a:lstStyle/>
          <a:p>
            <a:r>
              <a:rPr kumimoji="1" lang="zh-CN" altLang="en-US" sz="3200" b="1" dirty="0">
                <a:solidFill>
                  <a:srgbClr val="FF0000"/>
                </a:solidFill>
                <a:latin typeface="楷体" panose="02010609060101010101" pitchFamily="49" charset="-122"/>
                <a:ea typeface="楷体" panose="02010609060101010101" pitchFamily="49" charset="-122"/>
              </a:rPr>
              <a:t>烛之武善于利用秦晋矛盾</a:t>
            </a:r>
            <a:r>
              <a:rPr kumimoji="1" lang="en-US" altLang="zh-CN" sz="3200" b="1" dirty="0">
                <a:solidFill>
                  <a:srgbClr val="FF0000"/>
                </a:solidFill>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打动了秦伯</a:t>
            </a:r>
            <a:r>
              <a:rPr kumimoji="1" lang="en-US" altLang="zh-CN" sz="3200" b="1" dirty="0">
                <a:solidFill>
                  <a:srgbClr val="FF0000"/>
                </a:solidFill>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使秦退兵</a:t>
            </a:r>
            <a:r>
              <a:rPr kumimoji="1" lang="en-US" altLang="zh-CN" sz="3200" b="1" dirty="0">
                <a:solidFill>
                  <a:srgbClr val="FF0000"/>
                </a:solidFill>
                <a:latin typeface="楷体" panose="02010609060101010101" pitchFamily="49" charset="-122"/>
                <a:ea typeface="楷体" panose="02010609060101010101" pitchFamily="49" charset="-122"/>
              </a:rPr>
              <a:t>,</a:t>
            </a:r>
            <a:r>
              <a:rPr kumimoji="1" lang="zh-CN" altLang="en-US" sz="3200" b="1" dirty="0">
                <a:solidFill>
                  <a:srgbClr val="FF0000"/>
                </a:solidFill>
                <a:latin typeface="楷体" panose="02010609060101010101" pitchFamily="49" charset="-122"/>
                <a:ea typeface="楷体" panose="02010609060101010101" pitchFamily="49" charset="-122"/>
              </a:rPr>
              <a:t>他是如何做到这一点的</a:t>
            </a:r>
            <a:r>
              <a:rPr kumimoji="1" lang="en-US" altLang="zh-CN" sz="3200" b="1" dirty="0">
                <a:solidFill>
                  <a:srgbClr val="FF0000"/>
                </a:solidFill>
                <a:latin typeface="楷体" panose="02010609060101010101" pitchFamily="49" charset="-122"/>
                <a:ea typeface="楷体" panose="02010609060101010101" pitchFamily="49" charset="-122"/>
              </a:rPr>
              <a:t>?</a:t>
            </a:r>
            <a:endParaRPr lang="zh-CN" altLang="en-US" sz="3200" dirty="0"/>
          </a:p>
        </p:txBody>
      </p:sp>
    </p:spTree>
    <p:extLst>
      <p:ext uri="{BB962C8B-B14F-4D97-AF65-F5344CB8AC3E}">
        <p14:creationId xmlns:p14="http://schemas.microsoft.com/office/powerpoint/2010/main" val="20068241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ChangeArrowheads="1"/>
          </p:cNvSpPr>
          <p:nvPr/>
        </p:nvSpPr>
        <p:spPr bwMode="auto">
          <a:xfrm>
            <a:off x="2667000" y="1111250"/>
            <a:ext cx="1295400" cy="707886"/>
          </a:xfrm>
          <a:prstGeom prst="rect">
            <a:avLst/>
          </a:prstGeom>
          <a:noFill/>
          <a:ln w="9525">
            <a:noFill/>
            <a:miter lim="800000"/>
          </a:ln>
        </p:spPr>
        <p:txBody>
          <a:bodyPr>
            <a:spAutoFit/>
          </a:bodyPr>
          <a:lstStyle/>
          <a:p>
            <a:r>
              <a:rPr kumimoji="1" lang="zh-CN" altLang="en-US" sz="4000" b="1" dirty="0">
                <a:solidFill>
                  <a:srgbClr val="0000FF"/>
                </a:solidFill>
                <a:latin typeface="楷体" panose="02010609060101010101" pitchFamily="49" charset="-122"/>
                <a:ea typeface="楷体" panose="02010609060101010101" pitchFamily="49" charset="-122"/>
              </a:rPr>
              <a:t>亡郑</a:t>
            </a:r>
          </a:p>
        </p:txBody>
      </p:sp>
      <p:sp>
        <p:nvSpPr>
          <p:cNvPr id="88067" name="Text Box 3"/>
          <p:cNvSpPr txBox="1">
            <a:spLocks noChangeArrowheads="1"/>
          </p:cNvSpPr>
          <p:nvPr/>
        </p:nvSpPr>
        <p:spPr bwMode="auto">
          <a:xfrm>
            <a:off x="6019800" y="1173164"/>
            <a:ext cx="3100536" cy="646331"/>
          </a:xfrm>
          <a:prstGeom prst="rect">
            <a:avLst/>
          </a:prstGeom>
          <a:noFill/>
          <a:ln w="9525">
            <a:noFill/>
            <a:miter lim="800000"/>
          </a:ln>
          <a:effectLst/>
        </p:spPr>
        <p:txBody>
          <a:bodyPr wrap="square">
            <a:spAutoFit/>
          </a:bodyPr>
          <a:lstStyle/>
          <a:p>
            <a:pPr eaLnBrk="0" hangingPunct="0"/>
            <a:r>
              <a:rPr kumimoji="1" lang="zh-CN" altLang="en-US" sz="3600" b="1" dirty="0">
                <a:solidFill>
                  <a:srgbClr val="FF0000"/>
                </a:solidFill>
                <a:latin typeface="楷体" panose="02010609060101010101" pitchFamily="49" charset="-122"/>
                <a:ea typeface="楷体" panose="02010609060101010101" pitchFamily="49" charset="-122"/>
              </a:rPr>
              <a:t>无利</a:t>
            </a:r>
            <a:r>
              <a:rPr kumimoji="1" lang="en-US" altLang="zh-CN" sz="3600" b="1" dirty="0">
                <a:solidFill>
                  <a:srgbClr val="FF0000"/>
                </a:solidFill>
                <a:latin typeface="楷体" panose="02010609060101010101" pitchFamily="49" charset="-122"/>
                <a:ea typeface="楷体" panose="02010609060101010101" pitchFamily="49" charset="-122"/>
              </a:rPr>
              <a:t>,</a:t>
            </a:r>
            <a:r>
              <a:rPr kumimoji="1" lang="zh-CN" altLang="en-US" sz="3600" b="1" dirty="0">
                <a:solidFill>
                  <a:srgbClr val="FF0000"/>
                </a:solidFill>
                <a:latin typeface="楷体" panose="02010609060101010101" pitchFamily="49" charset="-122"/>
                <a:ea typeface="楷体" panose="02010609060101010101" pitchFamily="49" charset="-122"/>
              </a:rPr>
              <a:t>有小害</a:t>
            </a:r>
          </a:p>
        </p:txBody>
      </p:sp>
      <p:grpSp>
        <p:nvGrpSpPr>
          <p:cNvPr id="2" name="Group 4"/>
          <p:cNvGrpSpPr/>
          <p:nvPr/>
        </p:nvGrpSpPr>
        <p:grpSpPr bwMode="auto">
          <a:xfrm>
            <a:off x="3886200" y="838200"/>
            <a:ext cx="1981200" cy="685800"/>
            <a:chOff x="1488" y="528"/>
            <a:chExt cx="1248" cy="432"/>
          </a:xfrm>
        </p:grpSpPr>
        <p:sp>
          <p:nvSpPr>
            <p:cNvPr id="88069" name="Text Box 5"/>
            <p:cNvSpPr txBox="1">
              <a:spLocks noChangeArrowheads="1"/>
            </p:cNvSpPr>
            <p:nvPr/>
          </p:nvSpPr>
          <p:spPr bwMode="auto">
            <a:xfrm>
              <a:off x="1776" y="528"/>
              <a:ext cx="720" cy="407"/>
            </a:xfrm>
            <a:prstGeom prst="rect">
              <a:avLst/>
            </a:prstGeom>
            <a:noFill/>
            <a:ln w="9525">
              <a:noFill/>
              <a:miter lim="800000"/>
            </a:ln>
            <a:effectLst/>
          </p:spPr>
          <p:txBody>
            <a:bodyPr>
              <a:spAutoFit/>
            </a:bodyPr>
            <a:lstStyle/>
            <a:p>
              <a:pPr eaLnBrk="0" hangingPunct="0"/>
              <a:r>
                <a:rPr kumimoji="1" lang="zh-CN" altLang="en-US" sz="3600" b="1" dirty="0">
                  <a:solidFill>
                    <a:srgbClr val="CC00CC"/>
                  </a:solidFill>
                  <a:latin typeface="楷体" panose="02010609060101010101" pitchFamily="49" charset="-122"/>
                  <a:ea typeface="楷体" panose="02010609060101010101" pitchFamily="49" charset="-122"/>
                </a:rPr>
                <a:t>对秦</a:t>
              </a:r>
            </a:p>
          </p:txBody>
        </p:sp>
        <p:sp>
          <p:nvSpPr>
            <p:cNvPr id="88070" name="Line 6"/>
            <p:cNvSpPr>
              <a:spLocks noChangeShapeType="1"/>
            </p:cNvSpPr>
            <p:nvPr/>
          </p:nvSpPr>
          <p:spPr bwMode="auto">
            <a:xfrm>
              <a:off x="1488" y="960"/>
              <a:ext cx="1248" cy="0"/>
            </a:xfrm>
            <a:prstGeom prst="line">
              <a:avLst/>
            </a:prstGeom>
            <a:noFill/>
            <a:ln w="28575">
              <a:solidFill>
                <a:srgbClr val="C00000"/>
              </a:solidFill>
              <a:round/>
              <a:tailEnd type="triangle" w="med" len="med"/>
            </a:ln>
            <a:effectLst/>
          </p:spPr>
          <p:txBody>
            <a:bodyPr/>
            <a:lstStyle/>
            <a:p>
              <a:endParaRPr lang="zh-CN" altLang="en-US" sz="3600" b="1">
                <a:solidFill>
                  <a:srgbClr val="CC00CC"/>
                </a:solidFill>
                <a:latin typeface="楷体" panose="02010609060101010101" pitchFamily="49" charset="-122"/>
                <a:ea typeface="楷体" panose="02010609060101010101" pitchFamily="49" charset="-122"/>
              </a:endParaRPr>
            </a:p>
          </p:txBody>
        </p:sp>
      </p:grpSp>
      <p:sp>
        <p:nvSpPr>
          <p:cNvPr id="88071" name="Text Box 7"/>
          <p:cNvSpPr txBox="1">
            <a:spLocks noChangeArrowheads="1"/>
          </p:cNvSpPr>
          <p:nvPr/>
        </p:nvSpPr>
        <p:spPr bwMode="auto">
          <a:xfrm>
            <a:off x="2667000" y="2940050"/>
            <a:ext cx="1295400" cy="707886"/>
          </a:xfrm>
          <a:prstGeom prst="rect">
            <a:avLst/>
          </a:prstGeom>
          <a:noFill/>
          <a:ln w="9525">
            <a:noFill/>
            <a:miter lim="800000"/>
          </a:ln>
        </p:spPr>
        <p:txBody>
          <a:bodyPr>
            <a:spAutoFit/>
          </a:bodyPr>
          <a:lstStyle/>
          <a:p>
            <a:r>
              <a:rPr kumimoji="1" lang="zh-CN" altLang="en-US" sz="4000" b="1">
                <a:solidFill>
                  <a:srgbClr val="0000FF"/>
                </a:solidFill>
                <a:latin typeface="楷体" panose="02010609060101010101" pitchFamily="49" charset="-122"/>
                <a:ea typeface="楷体" panose="02010609060101010101" pitchFamily="49" charset="-122"/>
              </a:rPr>
              <a:t>舍郑</a:t>
            </a:r>
          </a:p>
        </p:txBody>
      </p:sp>
      <p:sp>
        <p:nvSpPr>
          <p:cNvPr id="88072" name="Text Box 8"/>
          <p:cNvSpPr txBox="1">
            <a:spLocks noChangeArrowheads="1"/>
          </p:cNvSpPr>
          <p:nvPr/>
        </p:nvSpPr>
        <p:spPr bwMode="auto">
          <a:xfrm>
            <a:off x="6019800" y="2971801"/>
            <a:ext cx="3100536" cy="646331"/>
          </a:xfrm>
          <a:prstGeom prst="rect">
            <a:avLst/>
          </a:prstGeom>
          <a:noFill/>
          <a:ln w="9525">
            <a:noFill/>
            <a:miter lim="800000"/>
          </a:ln>
          <a:effectLst/>
        </p:spPr>
        <p:txBody>
          <a:bodyPr wrap="square">
            <a:spAutoFit/>
          </a:bodyPr>
          <a:lstStyle/>
          <a:p>
            <a:pPr eaLnBrk="0" hangingPunct="0"/>
            <a:r>
              <a:rPr kumimoji="1" lang="zh-CN" altLang="en-US" sz="3600" b="1" dirty="0">
                <a:solidFill>
                  <a:srgbClr val="FF0000"/>
                </a:solidFill>
                <a:latin typeface="楷体" panose="02010609060101010101" pitchFamily="49" charset="-122"/>
                <a:ea typeface="楷体" panose="02010609060101010101" pitchFamily="49" charset="-122"/>
              </a:rPr>
              <a:t>无害</a:t>
            </a:r>
            <a:r>
              <a:rPr kumimoji="1" lang="en-US" altLang="zh-CN" sz="3600" b="1" dirty="0">
                <a:solidFill>
                  <a:srgbClr val="FF0000"/>
                </a:solidFill>
                <a:latin typeface="楷体" panose="02010609060101010101" pitchFamily="49" charset="-122"/>
                <a:ea typeface="楷体" panose="02010609060101010101" pitchFamily="49" charset="-122"/>
              </a:rPr>
              <a:t>,</a:t>
            </a:r>
            <a:r>
              <a:rPr kumimoji="1" lang="zh-CN" altLang="en-US" sz="3600" b="1" dirty="0">
                <a:solidFill>
                  <a:srgbClr val="FF0000"/>
                </a:solidFill>
                <a:latin typeface="楷体" panose="02010609060101010101" pitchFamily="49" charset="-122"/>
                <a:ea typeface="楷体" panose="02010609060101010101" pitchFamily="49" charset="-122"/>
              </a:rPr>
              <a:t>有小利</a:t>
            </a:r>
          </a:p>
        </p:txBody>
      </p:sp>
      <p:grpSp>
        <p:nvGrpSpPr>
          <p:cNvPr id="3" name="Group 9"/>
          <p:cNvGrpSpPr/>
          <p:nvPr/>
        </p:nvGrpSpPr>
        <p:grpSpPr bwMode="auto">
          <a:xfrm>
            <a:off x="3886200" y="2667000"/>
            <a:ext cx="1981200" cy="685800"/>
            <a:chOff x="1488" y="1680"/>
            <a:chExt cx="1248" cy="432"/>
          </a:xfrm>
        </p:grpSpPr>
        <p:sp>
          <p:nvSpPr>
            <p:cNvPr id="88074" name="Text Box 10"/>
            <p:cNvSpPr txBox="1">
              <a:spLocks noChangeArrowheads="1"/>
            </p:cNvSpPr>
            <p:nvPr/>
          </p:nvSpPr>
          <p:spPr bwMode="auto">
            <a:xfrm>
              <a:off x="1776" y="1680"/>
              <a:ext cx="720" cy="407"/>
            </a:xfrm>
            <a:prstGeom prst="rect">
              <a:avLst/>
            </a:prstGeom>
            <a:noFill/>
            <a:ln w="9525">
              <a:noFill/>
              <a:miter lim="800000"/>
            </a:ln>
            <a:effectLst/>
          </p:spPr>
          <p:txBody>
            <a:bodyPr>
              <a:spAutoFit/>
            </a:bodyPr>
            <a:lstStyle/>
            <a:p>
              <a:pPr eaLnBrk="0" hangingPunct="0"/>
              <a:r>
                <a:rPr kumimoji="1" lang="zh-CN" altLang="en-US" sz="3600" b="1">
                  <a:solidFill>
                    <a:srgbClr val="CC00CC"/>
                  </a:solidFill>
                  <a:latin typeface="楷体" panose="02010609060101010101" pitchFamily="49" charset="-122"/>
                  <a:ea typeface="楷体" panose="02010609060101010101" pitchFamily="49" charset="-122"/>
                </a:rPr>
                <a:t>对秦</a:t>
              </a:r>
            </a:p>
          </p:txBody>
        </p:sp>
        <p:sp>
          <p:nvSpPr>
            <p:cNvPr id="88075" name="Line 11"/>
            <p:cNvSpPr>
              <a:spLocks noChangeShapeType="1"/>
            </p:cNvSpPr>
            <p:nvPr/>
          </p:nvSpPr>
          <p:spPr bwMode="auto">
            <a:xfrm>
              <a:off x="1488" y="2112"/>
              <a:ext cx="1248" cy="0"/>
            </a:xfrm>
            <a:prstGeom prst="line">
              <a:avLst/>
            </a:prstGeom>
            <a:noFill/>
            <a:ln w="28575">
              <a:solidFill>
                <a:srgbClr val="C00000"/>
              </a:solidFill>
              <a:round/>
              <a:tailEnd type="triangle" w="med" len="med"/>
            </a:ln>
            <a:effectLst/>
          </p:spPr>
          <p:txBody>
            <a:bodyPr/>
            <a:lstStyle/>
            <a:p>
              <a:endParaRPr lang="zh-CN" altLang="en-US" sz="3600" b="1">
                <a:solidFill>
                  <a:srgbClr val="CC00CC"/>
                </a:solidFill>
                <a:latin typeface="楷体" panose="02010609060101010101" pitchFamily="49" charset="-122"/>
                <a:ea typeface="楷体" panose="02010609060101010101" pitchFamily="49" charset="-122"/>
              </a:endParaRPr>
            </a:p>
          </p:txBody>
        </p:sp>
      </p:grpSp>
      <p:sp>
        <p:nvSpPr>
          <p:cNvPr id="88076" name="Text Box 12"/>
          <p:cNvSpPr txBox="1">
            <a:spLocks noChangeArrowheads="1"/>
          </p:cNvSpPr>
          <p:nvPr/>
        </p:nvSpPr>
        <p:spPr bwMode="auto">
          <a:xfrm>
            <a:off x="2667000" y="4616450"/>
            <a:ext cx="1295400" cy="707886"/>
          </a:xfrm>
          <a:prstGeom prst="rect">
            <a:avLst/>
          </a:prstGeom>
          <a:noFill/>
          <a:ln w="9525">
            <a:noFill/>
            <a:miter lim="800000"/>
          </a:ln>
        </p:spPr>
        <p:txBody>
          <a:bodyPr>
            <a:spAutoFit/>
          </a:bodyPr>
          <a:lstStyle/>
          <a:p>
            <a:r>
              <a:rPr kumimoji="1" lang="zh-CN" altLang="en-US" sz="4000" b="1">
                <a:solidFill>
                  <a:srgbClr val="0000FF"/>
                </a:solidFill>
                <a:latin typeface="楷体" panose="02010609060101010101" pitchFamily="49" charset="-122"/>
                <a:ea typeface="楷体" panose="02010609060101010101" pitchFamily="49" charset="-122"/>
              </a:rPr>
              <a:t>亡郑</a:t>
            </a:r>
          </a:p>
        </p:txBody>
      </p:sp>
      <p:sp>
        <p:nvSpPr>
          <p:cNvPr id="88077" name="Text Box 13"/>
          <p:cNvSpPr txBox="1">
            <a:spLocks noChangeArrowheads="1"/>
          </p:cNvSpPr>
          <p:nvPr/>
        </p:nvSpPr>
        <p:spPr bwMode="auto">
          <a:xfrm>
            <a:off x="6019800" y="4678364"/>
            <a:ext cx="2057400" cy="646331"/>
          </a:xfrm>
          <a:prstGeom prst="rect">
            <a:avLst/>
          </a:prstGeom>
          <a:noFill/>
          <a:ln w="9525">
            <a:noFill/>
            <a:miter lim="800000"/>
          </a:ln>
          <a:effectLst/>
        </p:spPr>
        <p:txBody>
          <a:bodyPr>
            <a:spAutoFit/>
          </a:bodyPr>
          <a:lstStyle/>
          <a:p>
            <a:pPr eaLnBrk="0" hangingPunct="0"/>
            <a:r>
              <a:rPr kumimoji="1" lang="zh-CN" altLang="en-US" sz="3600" b="1">
                <a:solidFill>
                  <a:srgbClr val="FF0000"/>
                </a:solidFill>
                <a:latin typeface="楷体" panose="02010609060101010101" pitchFamily="49" charset="-122"/>
                <a:ea typeface="楷体" panose="02010609060101010101" pitchFamily="49" charset="-122"/>
              </a:rPr>
              <a:t>将有大害</a:t>
            </a:r>
          </a:p>
        </p:txBody>
      </p:sp>
      <p:grpSp>
        <p:nvGrpSpPr>
          <p:cNvPr id="4" name="Group 14"/>
          <p:cNvGrpSpPr/>
          <p:nvPr/>
        </p:nvGrpSpPr>
        <p:grpSpPr bwMode="auto">
          <a:xfrm>
            <a:off x="3886200" y="4343400"/>
            <a:ext cx="1981200" cy="685800"/>
            <a:chOff x="1488" y="2736"/>
            <a:chExt cx="1248" cy="432"/>
          </a:xfrm>
        </p:grpSpPr>
        <p:sp>
          <p:nvSpPr>
            <p:cNvPr id="88079" name="Text Box 15"/>
            <p:cNvSpPr txBox="1">
              <a:spLocks noChangeArrowheads="1"/>
            </p:cNvSpPr>
            <p:nvPr/>
          </p:nvSpPr>
          <p:spPr bwMode="auto">
            <a:xfrm>
              <a:off x="1776" y="2736"/>
              <a:ext cx="720" cy="407"/>
            </a:xfrm>
            <a:prstGeom prst="rect">
              <a:avLst/>
            </a:prstGeom>
            <a:noFill/>
            <a:ln w="9525">
              <a:noFill/>
              <a:miter lim="800000"/>
            </a:ln>
            <a:effectLst/>
          </p:spPr>
          <p:txBody>
            <a:bodyPr>
              <a:spAutoFit/>
            </a:bodyPr>
            <a:lstStyle/>
            <a:p>
              <a:pPr eaLnBrk="0" hangingPunct="0"/>
              <a:r>
                <a:rPr kumimoji="1" lang="zh-CN" altLang="en-US" sz="3600" b="1" dirty="0">
                  <a:solidFill>
                    <a:srgbClr val="CC00CC"/>
                  </a:solidFill>
                  <a:latin typeface="楷体" panose="02010609060101010101" pitchFamily="49" charset="-122"/>
                  <a:ea typeface="楷体" panose="02010609060101010101" pitchFamily="49" charset="-122"/>
                </a:rPr>
                <a:t>对秦</a:t>
              </a:r>
            </a:p>
          </p:txBody>
        </p:sp>
        <p:sp>
          <p:nvSpPr>
            <p:cNvPr id="88080" name="Line 16"/>
            <p:cNvSpPr>
              <a:spLocks noChangeShapeType="1"/>
            </p:cNvSpPr>
            <p:nvPr/>
          </p:nvSpPr>
          <p:spPr bwMode="auto">
            <a:xfrm>
              <a:off x="1488" y="3168"/>
              <a:ext cx="1248" cy="0"/>
            </a:xfrm>
            <a:prstGeom prst="line">
              <a:avLst/>
            </a:prstGeom>
            <a:noFill/>
            <a:ln w="28575">
              <a:solidFill>
                <a:srgbClr val="C00000"/>
              </a:solidFill>
              <a:round/>
              <a:tailEnd type="triangle" w="med" len="med"/>
            </a:ln>
            <a:effectLst/>
          </p:spPr>
          <p:txBody>
            <a:bodyPr/>
            <a:lstStyle/>
            <a:p>
              <a:endParaRPr lang="zh-CN" altLang="en-US" sz="3600" b="1">
                <a:solidFill>
                  <a:srgbClr val="CC00CC"/>
                </a:solidFill>
                <a:latin typeface="楷体" panose="02010609060101010101" pitchFamily="49" charset="-122"/>
                <a:ea typeface="楷体" panose="02010609060101010101" pitchFamily="49" charset="-122"/>
              </a:endParaRPr>
            </a:p>
          </p:txBody>
        </p:sp>
      </p:grpSp>
      <p:grpSp>
        <p:nvGrpSpPr>
          <p:cNvPr id="5" name="Group 17"/>
          <p:cNvGrpSpPr/>
          <p:nvPr/>
        </p:nvGrpSpPr>
        <p:grpSpPr bwMode="auto">
          <a:xfrm>
            <a:off x="8991600" y="1295401"/>
            <a:ext cx="763588" cy="4860863"/>
            <a:chOff x="4704" y="816"/>
            <a:chExt cx="481" cy="2560"/>
          </a:xfrm>
        </p:grpSpPr>
        <p:sp>
          <p:nvSpPr>
            <p:cNvPr id="88082" name="Line 18"/>
            <p:cNvSpPr>
              <a:spLocks noChangeShapeType="1"/>
            </p:cNvSpPr>
            <p:nvPr/>
          </p:nvSpPr>
          <p:spPr bwMode="auto">
            <a:xfrm>
              <a:off x="4704" y="816"/>
              <a:ext cx="0" cy="2448"/>
            </a:xfrm>
            <a:prstGeom prst="line">
              <a:avLst/>
            </a:prstGeom>
            <a:noFill/>
            <a:ln w="38100">
              <a:solidFill>
                <a:srgbClr val="C00000"/>
              </a:solidFill>
              <a:round/>
              <a:tailEnd type="triangle" w="med" len="med"/>
            </a:ln>
            <a:effectLst/>
          </p:spPr>
          <p:txBody>
            <a:bodyPr/>
            <a:lstStyle/>
            <a:p>
              <a:endParaRPr lang="zh-CN" altLang="en-US" b="1">
                <a:latin typeface="楷体" panose="02010609060101010101" pitchFamily="49" charset="-122"/>
                <a:ea typeface="楷体" panose="02010609060101010101" pitchFamily="49" charset="-122"/>
              </a:endParaRPr>
            </a:p>
          </p:txBody>
        </p:sp>
        <p:sp>
          <p:nvSpPr>
            <p:cNvPr id="88083" name="Text Box 19"/>
            <p:cNvSpPr txBox="1">
              <a:spLocks noChangeArrowheads="1"/>
            </p:cNvSpPr>
            <p:nvPr/>
          </p:nvSpPr>
          <p:spPr bwMode="auto">
            <a:xfrm>
              <a:off x="4720" y="960"/>
              <a:ext cx="465" cy="2416"/>
            </a:xfrm>
            <a:prstGeom prst="rect">
              <a:avLst/>
            </a:prstGeom>
            <a:noFill/>
            <a:ln w="9525">
              <a:noFill/>
              <a:miter lim="800000"/>
            </a:ln>
            <a:effectLst/>
          </p:spPr>
          <p:txBody>
            <a:bodyPr vert="eaVert" wrap="square">
              <a:spAutoFit/>
            </a:bodyPr>
            <a:lstStyle/>
            <a:p>
              <a:pPr eaLnBrk="0" hangingPunct="0"/>
              <a:r>
                <a:rPr kumimoji="1" lang="zh-CN" altLang="en-US" sz="3600" b="1" dirty="0">
                  <a:solidFill>
                    <a:srgbClr val="CC00CC"/>
                  </a:solidFill>
                  <a:latin typeface="楷体" panose="02010609060101010101" pitchFamily="49" charset="-122"/>
                  <a:ea typeface="楷体" panose="02010609060101010101" pitchFamily="49" charset="-122"/>
                </a:rPr>
                <a:t>分析利弊，层层深入</a:t>
              </a:r>
            </a:p>
          </p:txBody>
        </p:sp>
      </p:grpSp>
      <p:sp>
        <p:nvSpPr>
          <p:cNvPr id="88084" name="Text Box 20"/>
          <p:cNvSpPr txBox="1">
            <a:spLocks noChangeArrowheads="1"/>
          </p:cNvSpPr>
          <p:nvPr/>
        </p:nvSpPr>
        <p:spPr bwMode="auto">
          <a:xfrm>
            <a:off x="2351089" y="1764056"/>
            <a:ext cx="1832553" cy="584775"/>
          </a:xfrm>
          <a:prstGeom prst="rect">
            <a:avLst/>
          </a:prstGeom>
          <a:noFill/>
          <a:ln w="9525">
            <a:noFill/>
            <a:miter lim="800000"/>
          </a:ln>
          <a:effectLst/>
        </p:spPr>
        <p:txBody>
          <a:bodyPr wrap="none">
            <a:spAutoFit/>
          </a:bodyPr>
          <a:lstStyle/>
          <a:p>
            <a:r>
              <a:rPr kumimoji="1" lang="zh-CN" altLang="en-US" sz="3200" b="1" dirty="0">
                <a:solidFill>
                  <a:srgbClr val="FF0000"/>
                </a:solidFill>
                <a:latin typeface="楷体" panose="02010609060101010101" pitchFamily="49" charset="-122"/>
                <a:ea typeface="楷体" panose="02010609060101010101" pitchFamily="49" charset="-122"/>
              </a:rPr>
              <a:t>（表面）</a:t>
            </a:r>
          </a:p>
        </p:txBody>
      </p:sp>
      <p:sp>
        <p:nvSpPr>
          <p:cNvPr id="88085" name="Text Box 21"/>
          <p:cNvSpPr txBox="1">
            <a:spLocks noChangeArrowheads="1"/>
          </p:cNvSpPr>
          <p:nvPr/>
        </p:nvSpPr>
        <p:spPr bwMode="auto">
          <a:xfrm>
            <a:off x="2424114" y="5364506"/>
            <a:ext cx="1832553" cy="584775"/>
          </a:xfrm>
          <a:prstGeom prst="rect">
            <a:avLst/>
          </a:prstGeom>
          <a:noFill/>
          <a:ln w="9525">
            <a:noFill/>
            <a:miter lim="800000"/>
          </a:ln>
          <a:effectLst/>
        </p:spPr>
        <p:txBody>
          <a:bodyPr wrap="none">
            <a:spAutoFit/>
          </a:bodyPr>
          <a:lstStyle/>
          <a:p>
            <a:r>
              <a:rPr kumimoji="1" lang="zh-CN" altLang="en-US" sz="3200" b="1">
                <a:solidFill>
                  <a:srgbClr val="FF0000"/>
                </a:solidFill>
                <a:latin typeface="楷体" panose="02010609060101010101" pitchFamily="49" charset="-122"/>
                <a:ea typeface="楷体" panose="02010609060101010101" pitchFamily="49" charset="-122"/>
              </a:rPr>
              <a:t>（深入）</a:t>
            </a:r>
          </a:p>
        </p:txBody>
      </p:sp>
      <p:sp>
        <p:nvSpPr>
          <p:cNvPr id="22" name="日期占位符 21"/>
          <p:cNvSpPr>
            <a:spLocks noGrp="1"/>
          </p:cNvSpPr>
          <p:nvPr>
            <p:ph type="dt" sz="half" idx="10"/>
          </p:nvPr>
        </p:nvSpPr>
        <p:spPr/>
        <p:txBody>
          <a:bodyPr/>
          <a:lstStyle/>
          <a:p>
            <a:fld id="{7F157FE3-D86A-4F8E-A5AC-628F07637779}" type="datetime1">
              <a:rPr lang="zh-CN" altLang="en-US" smtClean="0"/>
              <a:t>2021/3/13</a:t>
            </a:fld>
            <a:endParaRPr lang="zh-CN" altLang="en-US"/>
          </a:p>
        </p:txBody>
      </p:sp>
      <p:sp>
        <p:nvSpPr>
          <p:cNvPr id="23" name="灯片编号占位符 22"/>
          <p:cNvSpPr>
            <a:spLocks noGrp="1"/>
          </p:cNvSpPr>
          <p:nvPr>
            <p:ph type="sldNum" sz="quarter" idx="12"/>
          </p:nvPr>
        </p:nvSpPr>
        <p:spPr/>
        <p:txBody>
          <a:bodyPr/>
          <a:lstStyle/>
          <a:p>
            <a:fld id="{FB8399C9-9379-46E7-B893-007FE294695B}" type="slidenum">
              <a:rPr lang="zh-CN" altLang="en-US" smtClean="0"/>
              <a:t>39</a:t>
            </a:fld>
            <a:endParaRPr lang="zh-CN" altLang="en-US"/>
          </a:p>
        </p:txBody>
      </p:sp>
      <p:sp>
        <p:nvSpPr>
          <p:cNvPr id="24" name="页脚占位符 23"/>
          <p:cNvSpPr>
            <a:spLocks noGrp="1"/>
          </p:cNvSpPr>
          <p:nvPr>
            <p:ph type="ftr" sz="quarter" idx="11"/>
          </p:nvPr>
        </p:nvSpPr>
        <p:spPr/>
        <p:txBody>
          <a:bodyPr/>
          <a:lstStyle/>
          <a:p>
            <a:r>
              <a:rPr lang="zh-CN" altLang="en-US"/>
              <a:t>北附广南实验学校 赵洪安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88066"/>
                                        </p:tgtEl>
                                        <p:attrNameLst>
                                          <p:attrName>style.visibility</p:attrName>
                                        </p:attrNameLst>
                                      </p:cBhvr>
                                      <p:to>
                                        <p:strVal val="visible"/>
                                      </p:to>
                                    </p:set>
                                    <p:animEffect transition="in" filter="slide(fromLeft)">
                                      <p:cBhvr>
                                        <p:cTn id="7" dur="500"/>
                                        <p:tgtEl>
                                          <p:spTgt spid="8806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8067"/>
                                        </p:tgtEl>
                                        <p:attrNameLst>
                                          <p:attrName>style.visibility</p:attrName>
                                        </p:attrNameLst>
                                      </p:cBhvr>
                                      <p:to>
                                        <p:strVal val="visible"/>
                                      </p:to>
                                    </p:set>
                                    <p:animEffect transition="in" filter="slide(fromLeft)">
                                      <p:cBhvr>
                                        <p:cTn id="17" dur="500"/>
                                        <p:tgtEl>
                                          <p:spTgt spid="8806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88071"/>
                                        </p:tgtEl>
                                        <p:attrNameLst>
                                          <p:attrName>style.visibility</p:attrName>
                                        </p:attrNameLst>
                                      </p:cBhvr>
                                      <p:to>
                                        <p:strVal val="visible"/>
                                      </p:to>
                                    </p:set>
                                    <p:animEffect transition="in" filter="slide(fromLeft)">
                                      <p:cBhvr>
                                        <p:cTn id="22" dur="500"/>
                                        <p:tgtEl>
                                          <p:spTgt spid="8807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88072"/>
                                        </p:tgtEl>
                                        <p:attrNameLst>
                                          <p:attrName>style.visibility</p:attrName>
                                        </p:attrNameLst>
                                      </p:cBhvr>
                                      <p:to>
                                        <p:strVal val="visible"/>
                                      </p:to>
                                    </p:set>
                                    <p:animEffect transition="in" filter="slide(fromLeft)">
                                      <p:cBhvr>
                                        <p:cTn id="32" dur="500"/>
                                        <p:tgtEl>
                                          <p:spTgt spid="8807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88076"/>
                                        </p:tgtEl>
                                        <p:attrNameLst>
                                          <p:attrName>style.visibility</p:attrName>
                                        </p:attrNameLst>
                                      </p:cBhvr>
                                      <p:to>
                                        <p:strVal val="visible"/>
                                      </p:to>
                                    </p:set>
                                    <p:animEffect transition="in" filter="slide(fromLeft)">
                                      <p:cBhvr>
                                        <p:cTn id="37" dur="500"/>
                                        <p:tgtEl>
                                          <p:spTgt spid="88076"/>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slide(fromLeft)">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88077"/>
                                        </p:tgtEl>
                                        <p:attrNameLst>
                                          <p:attrName>style.visibility</p:attrName>
                                        </p:attrNameLst>
                                      </p:cBhvr>
                                      <p:to>
                                        <p:strVal val="visible"/>
                                      </p:to>
                                    </p:set>
                                    <p:animEffect transition="in" filter="slide(fromLeft)">
                                      <p:cBhvr>
                                        <p:cTn id="47" dur="500"/>
                                        <p:tgtEl>
                                          <p:spTgt spid="8807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88084"/>
                                        </p:tgtEl>
                                        <p:attrNameLst>
                                          <p:attrName>style.visibility</p:attrName>
                                        </p:attrNameLst>
                                      </p:cBhvr>
                                      <p:to>
                                        <p:strVal val="visible"/>
                                      </p:to>
                                    </p:set>
                                    <p:anim calcmode="lin" valueType="num">
                                      <p:cBhvr additive="base">
                                        <p:cTn id="52" dur="500" fill="hold"/>
                                        <p:tgtEl>
                                          <p:spTgt spid="88084"/>
                                        </p:tgtEl>
                                        <p:attrNameLst>
                                          <p:attrName>ppt_x</p:attrName>
                                        </p:attrNameLst>
                                      </p:cBhvr>
                                      <p:tavLst>
                                        <p:tav tm="0">
                                          <p:val>
                                            <p:strVal val="0-#ppt_w/2"/>
                                          </p:val>
                                        </p:tav>
                                        <p:tav tm="100000">
                                          <p:val>
                                            <p:strVal val="#ppt_x"/>
                                          </p:val>
                                        </p:tav>
                                      </p:tavLst>
                                    </p:anim>
                                    <p:anim calcmode="lin" valueType="num">
                                      <p:cBhvr additive="base">
                                        <p:cTn id="53" dur="500" fill="hold"/>
                                        <p:tgtEl>
                                          <p:spTgt spid="88084"/>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88085"/>
                                        </p:tgtEl>
                                        <p:attrNameLst>
                                          <p:attrName>style.visibility</p:attrName>
                                        </p:attrNameLst>
                                      </p:cBhvr>
                                      <p:to>
                                        <p:strVal val="visible"/>
                                      </p:to>
                                    </p:set>
                                    <p:anim calcmode="lin" valueType="num">
                                      <p:cBhvr additive="base">
                                        <p:cTn id="58" dur="500" fill="hold"/>
                                        <p:tgtEl>
                                          <p:spTgt spid="88085"/>
                                        </p:tgtEl>
                                        <p:attrNameLst>
                                          <p:attrName>ppt_x</p:attrName>
                                        </p:attrNameLst>
                                      </p:cBhvr>
                                      <p:tavLst>
                                        <p:tav tm="0">
                                          <p:val>
                                            <p:strVal val="0-#ppt_w/2"/>
                                          </p:val>
                                        </p:tav>
                                        <p:tav tm="100000">
                                          <p:val>
                                            <p:strVal val="#ppt_x"/>
                                          </p:val>
                                        </p:tav>
                                      </p:tavLst>
                                    </p:anim>
                                    <p:anim calcmode="lin" valueType="num">
                                      <p:cBhvr additive="base">
                                        <p:cTn id="59" dur="500" fill="hold"/>
                                        <p:tgtEl>
                                          <p:spTgt spid="88085"/>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2" presetClass="entr" presetSubtype="1"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slide(fromTop)">
                                      <p:cBhvr>
                                        <p:cTn id="6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autoUpdateAnimBg="0"/>
      <p:bldP spid="88067" grpId="0" autoUpdateAnimBg="0"/>
      <p:bldP spid="88071" grpId="0" autoUpdateAnimBg="0"/>
      <p:bldP spid="88072" grpId="0" autoUpdateAnimBg="0"/>
      <p:bldP spid="88076" grpId="0" autoUpdateAnimBg="0"/>
      <p:bldP spid="88077" grpId="0" autoUpdateAnimBg="0"/>
      <p:bldP spid="88084" grpId="0"/>
      <p:bldP spid="88085"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D0016F9-D3EA-44DD-A848-7B5574C7F1DE}"/>
              </a:ext>
            </a:extLst>
          </p:cNvPr>
          <p:cNvSpPr/>
          <p:nvPr/>
        </p:nvSpPr>
        <p:spPr>
          <a:xfrm>
            <a:off x="463902" y="655388"/>
            <a:ext cx="11367541" cy="5139869"/>
          </a:xfrm>
          <a:prstGeom prst="rect">
            <a:avLst/>
          </a:prstGeom>
        </p:spPr>
        <p:txBody>
          <a:bodyPr wrap="square">
            <a:spAutoFit/>
          </a:bodyPr>
          <a:lstStyle/>
          <a:p>
            <a:pPr algn="ctr"/>
            <a:r>
              <a:rPr lang="zh-CN" altLang="en-US" sz="4800" b="1" dirty="0">
                <a:solidFill>
                  <a:srgbClr val="FF0000"/>
                </a:solidFill>
                <a:latin typeface="楷体" panose="02010609060101010101" pitchFamily="49" charset="-122"/>
                <a:ea typeface="楷体" panose="02010609060101010101" pitchFamily="49" charset="-122"/>
              </a:rPr>
              <a:t>掌握常见的文言知识</a:t>
            </a:r>
          </a:p>
          <a:p>
            <a:r>
              <a:rPr lang="en-US" altLang="zh-CN" sz="4000" b="1" dirty="0">
                <a:solidFill>
                  <a:srgbClr val="CC00CC"/>
                </a:solidFill>
                <a:latin typeface="楷体" panose="02010609060101010101" pitchFamily="49" charset="-122"/>
                <a:ea typeface="楷体" panose="02010609060101010101" pitchFamily="49" charset="-122"/>
              </a:rPr>
              <a:t>1.</a:t>
            </a:r>
            <a:r>
              <a:rPr lang="zh-CN" altLang="en-US" sz="4000" b="1" dirty="0">
                <a:solidFill>
                  <a:srgbClr val="CC00CC"/>
                </a:solidFill>
                <a:latin typeface="楷体" panose="02010609060101010101" pitchFamily="49" charset="-122"/>
                <a:ea typeface="楷体" panose="02010609060101010101" pitchFamily="49" charset="-122"/>
                <a:hlinkClick r:id="rId2" action="ppaction://hlinksldjump">
                  <a:extLst>
                    <a:ext uri="{A12FA001-AC4F-418D-AE19-62706E023703}">
                      <ahyp:hlinkClr xmlns:ahyp="http://schemas.microsoft.com/office/drawing/2018/hyperlinkcolor" xmlns="" val="tx"/>
                    </a:ext>
                  </a:extLst>
                </a:hlinkClick>
              </a:rPr>
              <a:t>通假字</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每篇课中出现的通假字要整理到积累本上</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a:t>
            </a:r>
          </a:p>
          <a:p>
            <a:r>
              <a:rPr lang="en-US" altLang="zh-CN" sz="4000" b="1" dirty="0">
                <a:solidFill>
                  <a:srgbClr val="CC00CC"/>
                </a:solidFill>
                <a:latin typeface="楷体" panose="02010609060101010101" pitchFamily="49" charset="-122"/>
                <a:ea typeface="楷体" panose="02010609060101010101" pitchFamily="49" charset="-122"/>
              </a:rPr>
              <a:t>2.</a:t>
            </a:r>
            <a:r>
              <a:rPr lang="zh-CN" altLang="en-US" sz="4000" b="1" dirty="0">
                <a:solidFill>
                  <a:srgbClr val="CC00CC"/>
                </a:solidFill>
                <a:latin typeface="楷体" panose="02010609060101010101" pitchFamily="49" charset="-122"/>
                <a:ea typeface="楷体" panose="02010609060101010101" pitchFamily="49" charset="-122"/>
              </a:rPr>
              <a:t>异读字</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一个字保留了两个以上的读音，且音不同则义不同的字</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a:t>
            </a:r>
          </a:p>
          <a:p>
            <a:r>
              <a:rPr lang="en-US" altLang="zh-CN" sz="4000" b="1" dirty="0">
                <a:solidFill>
                  <a:srgbClr val="CC00CC"/>
                </a:solidFill>
                <a:latin typeface="楷体" panose="02010609060101010101" pitchFamily="49" charset="-122"/>
                <a:ea typeface="楷体" panose="02010609060101010101" pitchFamily="49" charset="-122"/>
              </a:rPr>
              <a:t>3.</a:t>
            </a:r>
            <a:r>
              <a:rPr lang="zh-CN" altLang="en-US" sz="4000" b="1" dirty="0">
                <a:solidFill>
                  <a:srgbClr val="CC00CC"/>
                </a:solidFill>
                <a:latin typeface="楷体" panose="02010609060101010101" pitchFamily="49" charset="-122"/>
                <a:ea typeface="楷体" panose="02010609060101010101" pitchFamily="49" charset="-122"/>
              </a:rPr>
              <a:t>古今异义</a:t>
            </a:r>
            <a:r>
              <a:rPr lang="zh-CN" altLang="en-US" sz="4000" b="1" dirty="0">
                <a:latin typeface="楷体" panose="02010609060101010101" pitchFamily="49" charset="-122"/>
                <a:ea typeface="楷体" panose="02010609060101010101" pitchFamily="49" charset="-122"/>
              </a:rPr>
              <a:t>。有：词义的扩大、缩小、词义的转移、词义的轻重、词的感情色彩的变化和名称说法的改变。</a:t>
            </a:r>
          </a:p>
        </p:txBody>
      </p:sp>
      <p:sp>
        <p:nvSpPr>
          <p:cNvPr id="3" name="日期占位符 2">
            <a:extLst>
              <a:ext uri="{FF2B5EF4-FFF2-40B4-BE49-F238E27FC236}">
                <a16:creationId xmlns:a16="http://schemas.microsoft.com/office/drawing/2014/main" id="{D3B3DDFD-316E-4854-B5C7-B1649A3D4B75}"/>
              </a:ext>
            </a:extLst>
          </p:cNvPr>
          <p:cNvSpPr>
            <a:spLocks noGrp="1"/>
          </p:cNvSpPr>
          <p:nvPr>
            <p:ph type="dt" sz="half" idx="10"/>
          </p:nvPr>
        </p:nvSpPr>
        <p:spPr/>
        <p:txBody>
          <a:bodyPr/>
          <a:lstStyle/>
          <a:p>
            <a:fld id="{6233A20B-5EE2-42C7-B167-A9C66692EBD7}" type="datetime1">
              <a:rPr lang="zh-CN" altLang="en-US" smtClean="0"/>
              <a:t>2021/3/13</a:t>
            </a:fld>
            <a:endParaRPr lang="zh-CN" altLang="en-US"/>
          </a:p>
        </p:txBody>
      </p:sp>
      <p:sp>
        <p:nvSpPr>
          <p:cNvPr id="4" name="页脚占位符 3">
            <a:extLst>
              <a:ext uri="{FF2B5EF4-FFF2-40B4-BE49-F238E27FC236}">
                <a16:creationId xmlns:a16="http://schemas.microsoft.com/office/drawing/2014/main" id="{A765C0F2-B442-4408-BF34-B081C6014EB3}"/>
              </a:ext>
            </a:extLst>
          </p:cNvPr>
          <p:cNvSpPr>
            <a:spLocks noGrp="1"/>
          </p:cNvSpPr>
          <p:nvPr>
            <p:ph type="ftr" sz="quarter" idx="11"/>
          </p:nvPr>
        </p:nvSpPr>
        <p:spPr/>
        <p:txBody>
          <a:bodyPr/>
          <a:lstStyle/>
          <a:p>
            <a:r>
              <a:rPr lang="zh-CN" altLang="en-US"/>
              <a:t>北附广南实验学校 赵洪安</a:t>
            </a:r>
          </a:p>
        </p:txBody>
      </p:sp>
      <p:sp>
        <p:nvSpPr>
          <p:cNvPr id="5" name="灯片编号占位符 4">
            <a:extLst>
              <a:ext uri="{FF2B5EF4-FFF2-40B4-BE49-F238E27FC236}">
                <a16:creationId xmlns:a16="http://schemas.microsoft.com/office/drawing/2014/main" id="{A42C0349-223F-4257-ADAE-8EAC5F046C2E}"/>
              </a:ext>
            </a:extLst>
          </p:cNvPr>
          <p:cNvSpPr>
            <a:spLocks noGrp="1"/>
          </p:cNvSpPr>
          <p:nvPr>
            <p:ph type="sldNum" sz="quarter" idx="12"/>
          </p:nvPr>
        </p:nvSpPr>
        <p:spPr/>
        <p:txBody>
          <a:bodyPr/>
          <a:lstStyle/>
          <a:p>
            <a:fld id="{5E62DECF-E635-42AE-B64D-6828C25340DF}" type="slidenum">
              <a:rPr lang="zh-CN" altLang="en-US" smtClean="0"/>
              <a:t>4</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7" name="Text Box 5"/>
          <p:cNvSpPr txBox="1">
            <a:spLocks noChangeArrowheads="1"/>
          </p:cNvSpPr>
          <p:nvPr/>
        </p:nvSpPr>
        <p:spPr bwMode="auto">
          <a:xfrm>
            <a:off x="672030" y="1924206"/>
            <a:ext cx="10785512" cy="707886"/>
          </a:xfrm>
          <a:prstGeom prst="rect">
            <a:avLst/>
          </a:prstGeom>
          <a:noFill/>
          <a:ln w="9525">
            <a:noFill/>
            <a:miter lim="800000"/>
          </a:ln>
          <a:effectLst/>
        </p:spPr>
        <p:txBody>
          <a:bodyPr wrap="square">
            <a:spAutoFit/>
          </a:bodyPr>
          <a:lstStyle/>
          <a:p>
            <a:pPr>
              <a:spcBef>
                <a:spcPct val="50000"/>
              </a:spcBef>
            </a:pPr>
            <a:r>
              <a:rPr kumimoji="1" lang="zh-CN" altLang="en-US" sz="4000" b="1" dirty="0">
                <a:solidFill>
                  <a:srgbClr val="FF0000"/>
                </a:solidFill>
                <a:latin typeface="楷体" panose="02010609060101010101" pitchFamily="49" charset="-122"/>
                <a:ea typeface="楷体" panose="02010609060101010101" pitchFamily="49" charset="-122"/>
              </a:rPr>
              <a:t>你平时可曾成功地劝说过别人</a:t>
            </a:r>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solidFill>
                  <a:srgbClr val="FF0000"/>
                </a:solidFill>
                <a:latin typeface="楷体" panose="02010609060101010101" pitchFamily="49" charset="-122"/>
                <a:ea typeface="楷体" panose="02010609060101010101" pitchFamily="49" charset="-122"/>
              </a:rPr>
              <a:t>谈谈你的经验。</a:t>
            </a:r>
          </a:p>
        </p:txBody>
      </p:sp>
      <p:sp>
        <p:nvSpPr>
          <p:cNvPr id="6" name="日期占位符 5"/>
          <p:cNvSpPr>
            <a:spLocks noGrp="1"/>
          </p:cNvSpPr>
          <p:nvPr>
            <p:ph type="dt" sz="half" idx="10"/>
          </p:nvPr>
        </p:nvSpPr>
        <p:spPr/>
        <p:txBody>
          <a:bodyPr/>
          <a:lstStyle/>
          <a:p>
            <a:fld id="{41D92CB2-CF6F-421C-BFC7-3CD70267E828}" type="datetime1">
              <a:rPr lang="zh-CN" altLang="en-US" smtClean="0"/>
              <a:t>2021/3/13</a:t>
            </a:fld>
            <a:endParaRPr lang="zh-CN" altLang="en-US"/>
          </a:p>
        </p:txBody>
      </p:sp>
      <p:sp>
        <p:nvSpPr>
          <p:cNvPr id="7" name="灯片编号占位符 6"/>
          <p:cNvSpPr>
            <a:spLocks noGrp="1"/>
          </p:cNvSpPr>
          <p:nvPr>
            <p:ph type="sldNum" sz="quarter" idx="12"/>
          </p:nvPr>
        </p:nvSpPr>
        <p:spPr/>
        <p:txBody>
          <a:bodyPr/>
          <a:lstStyle/>
          <a:p>
            <a:fld id="{FB8399C9-9379-46E7-B893-007FE294695B}" type="slidenum">
              <a:rPr lang="zh-CN" altLang="en-US" smtClean="0"/>
              <a:t>40</a:t>
            </a:fld>
            <a:endParaRPr lang="zh-CN" altLang="en-US"/>
          </a:p>
        </p:txBody>
      </p:sp>
      <p:sp>
        <p:nvSpPr>
          <p:cNvPr id="8" name="页脚占位符 7"/>
          <p:cNvSpPr>
            <a:spLocks noGrp="1"/>
          </p:cNvSpPr>
          <p:nvPr>
            <p:ph type="ftr" sz="quarter" idx="11"/>
          </p:nvPr>
        </p:nvSpPr>
        <p:spPr/>
        <p:txBody>
          <a:bodyPr/>
          <a:lstStyle/>
          <a:p>
            <a:r>
              <a:rPr lang="zh-CN" altLang="en-US"/>
              <a:t>北附广南实验学校 赵洪安</a:t>
            </a:r>
          </a:p>
        </p:txBody>
      </p:sp>
      <p:sp>
        <p:nvSpPr>
          <p:cNvPr id="9" name="矩形 8"/>
          <p:cNvSpPr/>
          <p:nvPr/>
        </p:nvSpPr>
        <p:spPr>
          <a:xfrm>
            <a:off x="2769099" y="748473"/>
            <a:ext cx="6211962" cy="769441"/>
          </a:xfrm>
          <a:prstGeom prst="rect">
            <a:avLst/>
          </a:prstGeom>
        </p:spPr>
        <p:txBody>
          <a:bodyPr wrap="square">
            <a:spAutoFit/>
          </a:bodyPr>
          <a:lstStyle/>
          <a:p>
            <a:pPr lvl="0" algn="ctr">
              <a:spcBef>
                <a:spcPct val="0"/>
              </a:spcBef>
            </a:pPr>
            <a:r>
              <a:rPr lang="zh-CN" altLang="en-US" sz="4400" b="1" dirty="0">
                <a:solidFill>
                  <a:srgbClr val="FF0000"/>
                </a:solidFill>
                <a:latin typeface="楷体" panose="02010609060101010101" pitchFamily="49" charset="-122"/>
                <a:ea typeface="楷体" panose="02010609060101010101" pitchFamily="49" charset="-122"/>
                <a:cs typeface="+mj-cs"/>
              </a:rPr>
              <a:t>高妙的劝说艺术</a:t>
            </a:r>
          </a:p>
        </p:txBody>
      </p:sp>
      <p:sp>
        <p:nvSpPr>
          <p:cNvPr id="2" name="矩形 1">
            <a:extLst>
              <a:ext uri="{FF2B5EF4-FFF2-40B4-BE49-F238E27FC236}">
                <a16:creationId xmlns:a16="http://schemas.microsoft.com/office/drawing/2014/main" id="{FCF580F5-C820-433F-A766-DA4D1CE9D50D}"/>
              </a:ext>
            </a:extLst>
          </p:cNvPr>
          <p:cNvSpPr/>
          <p:nvPr/>
        </p:nvSpPr>
        <p:spPr>
          <a:xfrm>
            <a:off x="1828800" y="2999939"/>
            <a:ext cx="2209800" cy="2471446"/>
          </a:xfrm>
          <a:prstGeom prst="rect">
            <a:avLst/>
          </a:prstGeom>
        </p:spPr>
        <p:txBody>
          <a:bodyPr wrap="square">
            <a:spAutoFit/>
          </a:bodyPr>
          <a:lstStyle/>
          <a:p>
            <a:pPr marL="228600" lvl="0" indent="-228600">
              <a:lnSpc>
                <a:spcPct val="90000"/>
              </a:lnSpc>
              <a:spcBef>
                <a:spcPts val="1000"/>
              </a:spcBef>
            </a:pPr>
            <a:r>
              <a:rPr lang="zh-CN" altLang="en-US" sz="3600" b="1" dirty="0">
                <a:solidFill>
                  <a:prstClr val="black"/>
                </a:solidFill>
                <a:latin typeface="楷体" panose="02010609060101010101" pitchFamily="49" charset="-122"/>
                <a:ea typeface="楷体" panose="02010609060101010101" pitchFamily="49" charset="-122"/>
              </a:rPr>
              <a:t>有理</a:t>
            </a:r>
            <a:r>
              <a:rPr lang="en-US" altLang="zh-CN" sz="3600" b="1" dirty="0">
                <a:solidFill>
                  <a:prstClr val="black"/>
                </a:solidFill>
                <a:latin typeface="楷体" panose="02010609060101010101" pitchFamily="49" charset="-122"/>
                <a:ea typeface="楷体" panose="02010609060101010101" pitchFamily="49" charset="-122"/>
              </a:rPr>
              <a:t>——</a:t>
            </a:r>
          </a:p>
          <a:p>
            <a:pPr marL="228600" lvl="0" indent="-228600">
              <a:lnSpc>
                <a:spcPct val="90000"/>
              </a:lnSpc>
              <a:spcBef>
                <a:spcPts val="1000"/>
              </a:spcBef>
            </a:pPr>
            <a:r>
              <a:rPr lang="zh-CN" altLang="en-US" sz="3600" b="1" dirty="0">
                <a:solidFill>
                  <a:prstClr val="black"/>
                </a:solidFill>
                <a:latin typeface="楷体" panose="02010609060101010101" pitchFamily="49" charset="-122"/>
                <a:ea typeface="楷体" panose="02010609060101010101" pitchFamily="49" charset="-122"/>
              </a:rPr>
              <a:t>有利</a:t>
            </a:r>
            <a:r>
              <a:rPr lang="en-US" altLang="zh-CN" sz="3600" b="1" dirty="0">
                <a:solidFill>
                  <a:prstClr val="black"/>
                </a:solidFill>
                <a:latin typeface="楷体" panose="02010609060101010101" pitchFamily="49" charset="-122"/>
                <a:ea typeface="楷体" panose="02010609060101010101" pitchFamily="49" charset="-122"/>
              </a:rPr>
              <a:t>——</a:t>
            </a:r>
          </a:p>
          <a:p>
            <a:pPr marL="228600" lvl="0" indent="-228600">
              <a:lnSpc>
                <a:spcPct val="90000"/>
              </a:lnSpc>
              <a:spcBef>
                <a:spcPts val="1000"/>
              </a:spcBef>
            </a:pPr>
            <a:r>
              <a:rPr lang="zh-CN" altLang="en-US" sz="3600" b="1" dirty="0">
                <a:solidFill>
                  <a:prstClr val="black"/>
                </a:solidFill>
                <a:latin typeface="楷体" panose="02010609060101010101" pitchFamily="49" charset="-122"/>
                <a:ea typeface="楷体" panose="02010609060101010101" pitchFamily="49" charset="-122"/>
              </a:rPr>
              <a:t>有节</a:t>
            </a:r>
            <a:r>
              <a:rPr lang="en-US" altLang="zh-CN" sz="3600" b="1" dirty="0">
                <a:solidFill>
                  <a:prstClr val="black"/>
                </a:solidFill>
                <a:latin typeface="楷体" panose="02010609060101010101" pitchFamily="49" charset="-122"/>
                <a:ea typeface="楷体" panose="02010609060101010101" pitchFamily="49" charset="-122"/>
              </a:rPr>
              <a:t>——</a:t>
            </a:r>
          </a:p>
          <a:p>
            <a:pPr marL="228600" lvl="0" indent="-228600">
              <a:lnSpc>
                <a:spcPct val="90000"/>
              </a:lnSpc>
              <a:spcBef>
                <a:spcPts val="1000"/>
              </a:spcBef>
            </a:pPr>
            <a:r>
              <a:rPr lang="zh-CN" altLang="en-US" sz="3600" b="1" dirty="0">
                <a:solidFill>
                  <a:prstClr val="black"/>
                </a:solidFill>
                <a:latin typeface="楷体" panose="02010609060101010101" pitchFamily="49" charset="-122"/>
                <a:ea typeface="楷体" panose="02010609060101010101" pitchFamily="49" charset="-122"/>
              </a:rPr>
              <a:t>有体</a:t>
            </a:r>
            <a:r>
              <a:rPr lang="en-US" altLang="zh-CN" sz="3600" b="1" dirty="0">
                <a:solidFill>
                  <a:prstClr val="black"/>
                </a:solidFill>
                <a:latin typeface="楷体" panose="02010609060101010101" pitchFamily="49" charset="-122"/>
                <a:ea typeface="楷体" panose="02010609060101010101" pitchFamily="49" charset="-122"/>
              </a:rPr>
              <a:t>——</a:t>
            </a:r>
            <a:endParaRPr lang="zh-CN" altLang="en-US" dirty="0"/>
          </a:p>
        </p:txBody>
      </p:sp>
      <p:sp>
        <p:nvSpPr>
          <p:cNvPr id="3" name="矩形 2">
            <a:extLst>
              <a:ext uri="{FF2B5EF4-FFF2-40B4-BE49-F238E27FC236}">
                <a16:creationId xmlns:a16="http://schemas.microsoft.com/office/drawing/2014/main" id="{06D0DE22-C42B-4834-BFF5-CA1084F590A7}"/>
              </a:ext>
            </a:extLst>
          </p:cNvPr>
          <p:cNvSpPr/>
          <p:nvPr/>
        </p:nvSpPr>
        <p:spPr>
          <a:xfrm>
            <a:off x="3730125" y="3039185"/>
            <a:ext cx="6868101" cy="2419124"/>
          </a:xfrm>
          <a:prstGeom prst="rect">
            <a:avLst/>
          </a:prstGeom>
        </p:spPr>
        <p:txBody>
          <a:bodyPr wrap="square">
            <a:spAutoFit/>
          </a:bodyPr>
          <a:lstStyle/>
          <a:p>
            <a:pPr lvl="0">
              <a:lnSpc>
                <a:spcPct val="90000"/>
              </a:lnSpc>
              <a:spcBef>
                <a:spcPct val="20000"/>
              </a:spcBef>
            </a:pPr>
            <a:r>
              <a:rPr kumimoji="1" lang="zh-CN" altLang="en-US" sz="3600" b="1" dirty="0">
                <a:solidFill>
                  <a:srgbClr val="0000FF"/>
                </a:solidFill>
                <a:latin typeface="楷体" panose="02010609060101010101" pitchFamily="49" charset="-122"/>
                <a:ea typeface="楷体" panose="02010609060101010101" pitchFamily="49" charset="-122"/>
              </a:rPr>
              <a:t>援古例今，审时度势</a:t>
            </a:r>
            <a:endParaRPr kumimoji="1" lang="en-US" altLang="zh-CN" sz="3600" b="1" dirty="0">
              <a:solidFill>
                <a:srgbClr val="0000FF"/>
              </a:solidFill>
              <a:latin typeface="楷体" panose="02010609060101010101" pitchFamily="49" charset="-122"/>
              <a:ea typeface="楷体" panose="02010609060101010101" pitchFamily="49" charset="-122"/>
            </a:endParaRPr>
          </a:p>
          <a:p>
            <a:pPr lvl="0">
              <a:lnSpc>
                <a:spcPct val="90000"/>
              </a:lnSpc>
              <a:spcBef>
                <a:spcPct val="20000"/>
              </a:spcBef>
            </a:pPr>
            <a:r>
              <a:rPr kumimoji="1" lang="zh-CN" altLang="en-US" sz="3600" b="1" dirty="0">
                <a:solidFill>
                  <a:srgbClr val="0000FF"/>
                </a:solidFill>
                <a:latin typeface="楷体" panose="02010609060101010101" pitchFamily="49" charset="-122"/>
                <a:ea typeface="楷体" panose="02010609060101010101" pitchFamily="49" charset="-122"/>
              </a:rPr>
              <a:t>洞悉对方心理，缩短彼此距离</a:t>
            </a:r>
            <a:endParaRPr kumimoji="1" lang="en-US" altLang="zh-CN" sz="3600" b="1" dirty="0">
              <a:solidFill>
                <a:srgbClr val="0000FF"/>
              </a:solidFill>
              <a:latin typeface="楷体" panose="02010609060101010101" pitchFamily="49" charset="-122"/>
              <a:ea typeface="楷体" panose="02010609060101010101" pitchFamily="49" charset="-122"/>
            </a:endParaRPr>
          </a:p>
          <a:p>
            <a:pPr lvl="0">
              <a:lnSpc>
                <a:spcPct val="90000"/>
              </a:lnSpc>
              <a:spcBef>
                <a:spcPct val="20000"/>
              </a:spcBef>
            </a:pPr>
            <a:r>
              <a:rPr kumimoji="1" lang="zh-CN" altLang="en-US" sz="3600" b="1" dirty="0">
                <a:solidFill>
                  <a:srgbClr val="0000FF"/>
                </a:solidFill>
                <a:latin typeface="楷体" panose="02010609060101010101" pitchFamily="49" charset="-122"/>
                <a:ea typeface="楷体" panose="02010609060101010101" pitchFamily="49" charset="-122"/>
              </a:rPr>
              <a:t>不卑不亢</a:t>
            </a:r>
            <a:endParaRPr kumimoji="1" lang="en-US" altLang="zh-CN" sz="3600" b="1" dirty="0">
              <a:solidFill>
                <a:srgbClr val="0000FF"/>
              </a:solidFill>
              <a:latin typeface="楷体" panose="02010609060101010101" pitchFamily="49" charset="-122"/>
              <a:ea typeface="楷体" panose="02010609060101010101" pitchFamily="49" charset="-122"/>
            </a:endParaRPr>
          </a:p>
          <a:p>
            <a:pPr lvl="0">
              <a:lnSpc>
                <a:spcPct val="90000"/>
              </a:lnSpc>
              <a:spcBef>
                <a:spcPct val="20000"/>
              </a:spcBef>
            </a:pPr>
            <a:r>
              <a:rPr kumimoji="1" lang="zh-CN" altLang="en-US" sz="3600" b="1" dirty="0">
                <a:solidFill>
                  <a:srgbClr val="0000FF"/>
                </a:solidFill>
                <a:latin typeface="楷体" panose="02010609060101010101" pitchFamily="49" charset="-122"/>
                <a:ea typeface="楷体" panose="02010609060101010101" pitchFamily="49" charset="-122"/>
              </a:rPr>
              <a:t>语言得体，语重心长</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9" name="Rectangle 3"/>
          <p:cNvSpPr>
            <a:spLocks noGrp="1" noChangeArrowheads="1"/>
          </p:cNvSpPr>
          <p:nvPr>
            <p:ph type="body" idx="1"/>
          </p:nvPr>
        </p:nvSpPr>
        <p:spPr>
          <a:xfrm>
            <a:off x="2279576" y="1916114"/>
            <a:ext cx="7848872" cy="3178175"/>
          </a:xfrm>
        </p:spPr>
        <p:txBody>
          <a:bodyPr>
            <a:noAutofit/>
          </a:bodyPr>
          <a:lstStyle/>
          <a:p>
            <a:pPr marL="0" indent="0">
              <a:spcBef>
                <a:spcPts val="600"/>
              </a:spcBef>
              <a:buNone/>
            </a:pPr>
            <a:r>
              <a:rPr lang="zh-CN" altLang="en-US" sz="4000" b="1" dirty="0">
                <a:solidFill>
                  <a:srgbClr val="0000FF"/>
                </a:solidFill>
                <a:latin typeface="楷体" panose="02010609060101010101" pitchFamily="49" charset="-122"/>
                <a:ea typeface="楷体" panose="02010609060101010101" pitchFamily="49" charset="-122"/>
              </a:rPr>
              <a:t>分析形势</a:t>
            </a:r>
            <a:r>
              <a:rPr lang="en-US" altLang="zh-CN"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latin typeface="楷体" panose="02010609060101010101" pitchFamily="49" charset="-122"/>
                <a:ea typeface="楷体" panose="02010609060101010101" pitchFamily="49" charset="-122"/>
              </a:rPr>
              <a:t>亡郑对秦无益</a:t>
            </a:r>
          </a:p>
          <a:p>
            <a:pPr marL="0" indent="0">
              <a:spcBef>
                <a:spcPts val="600"/>
              </a:spcBef>
              <a:buNone/>
            </a:pPr>
            <a:r>
              <a:rPr lang="zh-CN" altLang="en-US" sz="4000" b="1" dirty="0">
                <a:solidFill>
                  <a:srgbClr val="0000FF"/>
                </a:solidFill>
                <a:latin typeface="楷体" panose="02010609060101010101" pitchFamily="49" charset="-122"/>
                <a:ea typeface="楷体" panose="02010609060101010101" pitchFamily="49" charset="-122"/>
              </a:rPr>
              <a:t>        </a:t>
            </a:r>
            <a:r>
              <a:rPr lang="en-US" altLang="zh-CN"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latin typeface="楷体" panose="02010609060101010101" pitchFamily="49" charset="-122"/>
                <a:ea typeface="楷体" panose="02010609060101010101" pitchFamily="49" charset="-122"/>
              </a:rPr>
              <a:t>亡郑对秦有害</a:t>
            </a:r>
          </a:p>
          <a:p>
            <a:pPr marL="0" indent="0">
              <a:spcBef>
                <a:spcPts val="600"/>
              </a:spcBef>
              <a:buNone/>
            </a:pPr>
            <a:r>
              <a:rPr lang="zh-CN" altLang="en-US" sz="4000" b="1" dirty="0">
                <a:solidFill>
                  <a:srgbClr val="0000FF"/>
                </a:solidFill>
                <a:latin typeface="楷体" panose="02010609060101010101" pitchFamily="49" charset="-122"/>
                <a:ea typeface="楷体" panose="02010609060101010101" pitchFamily="49" charset="-122"/>
              </a:rPr>
              <a:t>        </a:t>
            </a:r>
            <a:r>
              <a:rPr lang="en-US" altLang="zh-CN"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latin typeface="楷体" panose="02010609060101010101" pitchFamily="49" charset="-122"/>
                <a:ea typeface="楷体" panose="02010609060101010101" pitchFamily="49" charset="-122"/>
              </a:rPr>
              <a:t>舍郑于秦有益</a:t>
            </a:r>
          </a:p>
          <a:p>
            <a:pPr marL="0" indent="0">
              <a:spcBef>
                <a:spcPts val="600"/>
              </a:spcBef>
              <a:buNone/>
            </a:pPr>
            <a:r>
              <a:rPr lang="zh-CN" altLang="en-US" sz="4000" b="1" dirty="0">
                <a:solidFill>
                  <a:srgbClr val="0000FF"/>
                </a:solidFill>
                <a:latin typeface="楷体" panose="02010609060101010101" pitchFamily="49" charset="-122"/>
                <a:ea typeface="楷体" panose="02010609060101010101" pitchFamily="49" charset="-122"/>
              </a:rPr>
              <a:t>纵观历史</a:t>
            </a:r>
            <a:r>
              <a:rPr lang="en-US" altLang="zh-CN"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latin typeface="楷体" panose="02010609060101010101" pitchFamily="49" charset="-122"/>
                <a:ea typeface="楷体" panose="02010609060101010101" pitchFamily="49" charset="-122"/>
              </a:rPr>
              <a:t>晋国无信且贪</a:t>
            </a:r>
          </a:p>
          <a:p>
            <a:pPr marL="0" indent="0">
              <a:spcBef>
                <a:spcPts val="600"/>
              </a:spcBef>
              <a:buNone/>
            </a:pPr>
            <a:r>
              <a:rPr lang="zh-CN" altLang="en-US" sz="4000" b="1" dirty="0">
                <a:solidFill>
                  <a:srgbClr val="0000FF"/>
                </a:solidFill>
                <a:latin typeface="楷体" panose="02010609060101010101" pitchFamily="49" charset="-122"/>
                <a:ea typeface="楷体" panose="02010609060101010101" pitchFamily="49" charset="-122"/>
              </a:rPr>
              <a:t>展望未来</a:t>
            </a:r>
            <a:r>
              <a:rPr lang="en-US" altLang="zh-CN"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latin typeface="楷体" panose="02010609060101010101" pitchFamily="49" charset="-122"/>
                <a:ea typeface="楷体" panose="02010609060101010101" pitchFamily="49" charset="-122"/>
              </a:rPr>
              <a:t>预言晋将阙秦</a:t>
            </a:r>
          </a:p>
        </p:txBody>
      </p:sp>
      <p:sp>
        <p:nvSpPr>
          <p:cNvPr id="4" name="日期占位符 3"/>
          <p:cNvSpPr>
            <a:spLocks noGrp="1"/>
          </p:cNvSpPr>
          <p:nvPr>
            <p:ph type="dt" sz="half" idx="10"/>
          </p:nvPr>
        </p:nvSpPr>
        <p:spPr/>
        <p:txBody>
          <a:bodyPr/>
          <a:lstStyle/>
          <a:p>
            <a:fld id="{252AB785-235A-4A9F-AA40-EAD67CC4123E}"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41</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7" name="矩形 6"/>
          <p:cNvSpPr/>
          <p:nvPr/>
        </p:nvSpPr>
        <p:spPr>
          <a:xfrm>
            <a:off x="1889903" y="692697"/>
            <a:ext cx="6261745" cy="769441"/>
          </a:xfrm>
          <a:prstGeom prst="rect">
            <a:avLst/>
          </a:prstGeom>
        </p:spPr>
        <p:txBody>
          <a:bodyPr wrap="square">
            <a:spAutoFit/>
          </a:bodyPr>
          <a:lstStyle/>
          <a:p>
            <a:pPr lvl="0" algn="ctr">
              <a:spcBef>
                <a:spcPct val="0"/>
              </a:spcBef>
            </a:pPr>
            <a:r>
              <a:rPr lang="zh-CN" altLang="en-US" sz="4400" b="1" dirty="0">
                <a:solidFill>
                  <a:srgbClr val="FF0000"/>
                </a:solidFill>
                <a:latin typeface="楷体" panose="02010609060101010101" pitchFamily="49" charset="-122"/>
                <a:ea typeface="楷体" panose="02010609060101010101" pitchFamily="49" charset="-122"/>
                <a:cs typeface="+mj-cs"/>
              </a:rPr>
              <a:t>理</a:t>
            </a:r>
            <a:r>
              <a:rPr lang="en-US" altLang="zh-CN" sz="4400" b="1" dirty="0">
                <a:solidFill>
                  <a:srgbClr val="FF0000"/>
                </a:solidFill>
                <a:latin typeface="楷体" panose="02010609060101010101" pitchFamily="49" charset="-122"/>
                <a:ea typeface="楷体" panose="02010609060101010101" pitchFamily="49" charset="-122"/>
                <a:cs typeface="+mj-cs"/>
              </a:rPr>
              <a:t>——</a:t>
            </a:r>
            <a:r>
              <a:rPr lang="zh-CN" altLang="en-US" sz="4400" b="1" dirty="0">
                <a:solidFill>
                  <a:srgbClr val="FF0000"/>
                </a:solidFill>
                <a:latin typeface="楷体" panose="02010609060101010101" pitchFamily="49" charset="-122"/>
                <a:ea typeface="楷体" panose="02010609060101010101" pitchFamily="49" charset="-122"/>
                <a:cs typeface="+mj-cs"/>
              </a:rPr>
              <a:t>摆事实、讲道理</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blinds(horizontal)">
                                      <p:cBhvr>
                                        <p:cTn id="7" dur="500"/>
                                        <p:tgtEl>
                                          <p:spTgt spid="1064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6499">
                                            <p:txEl>
                                              <p:pRg st="1" end="1"/>
                                            </p:txEl>
                                          </p:spTgt>
                                        </p:tgtEl>
                                        <p:attrNameLst>
                                          <p:attrName>style.visibility</p:attrName>
                                        </p:attrNameLst>
                                      </p:cBhvr>
                                      <p:to>
                                        <p:strVal val="visible"/>
                                      </p:to>
                                    </p:set>
                                    <p:animEffect transition="in" filter="blinds(horizontal)">
                                      <p:cBhvr>
                                        <p:cTn id="12" dur="500"/>
                                        <p:tgtEl>
                                          <p:spTgt spid="1064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6499">
                                            <p:txEl>
                                              <p:pRg st="2" end="2"/>
                                            </p:txEl>
                                          </p:spTgt>
                                        </p:tgtEl>
                                        <p:attrNameLst>
                                          <p:attrName>style.visibility</p:attrName>
                                        </p:attrNameLst>
                                      </p:cBhvr>
                                      <p:to>
                                        <p:strVal val="visible"/>
                                      </p:to>
                                    </p:set>
                                    <p:animEffect transition="in" filter="blinds(horizontal)">
                                      <p:cBhvr>
                                        <p:cTn id="17" dur="500"/>
                                        <p:tgtEl>
                                          <p:spTgt spid="1064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6499">
                                            <p:txEl>
                                              <p:pRg st="3" end="3"/>
                                            </p:txEl>
                                          </p:spTgt>
                                        </p:tgtEl>
                                        <p:attrNameLst>
                                          <p:attrName>style.visibility</p:attrName>
                                        </p:attrNameLst>
                                      </p:cBhvr>
                                      <p:to>
                                        <p:strVal val="visible"/>
                                      </p:to>
                                    </p:set>
                                    <p:animEffect transition="in" filter="blinds(horizontal)">
                                      <p:cBhvr>
                                        <p:cTn id="22" dur="500"/>
                                        <p:tgtEl>
                                          <p:spTgt spid="1064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6499">
                                            <p:txEl>
                                              <p:pRg st="4" end="4"/>
                                            </p:txEl>
                                          </p:spTgt>
                                        </p:tgtEl>
                                        <p:attrNameLst>
                                          <p:attrName>style.visibility</p:attrName>
                                        </p:attrNameLst>
                                      </p:cBhvr>
                                      <p:to>
                                        <p:strVal val="visible"/>
                                      </p:to>
                                    </p:set>
                                    <p:animEffect transition="in" filter="blinds(horizontal)">
                                      <p:cBhvr>
                                        <p:cTn id="27" dur="500"/>
                                        <p:tgtEl>
                                          <p:spTgt spid="1064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3" name="Rectangle 3"/>
          <p:cNvSpPr>
            <a:spLocks noGrp="1" noChangeArrowheads="1"/>
          </p:cNvSpPr>
          <p:nvPr>
            <p:ph type="body" idx="1"/>
          </p:nvPr>
        </p:nvSpPr>
        <p:spPr>
          <a:xfrm>
            <a:off x="638978" y="1916114"/>
            <a:ext cx="10917716" cy="4249191"/>
          </a:xfrm>
        </p:spPr>
        <p:txBody>
          <a:bodyPr>
            <a:noAutofit/>
          </a:bodyPr>
          <a:lstStyle/>
          <a:p>
            <a:pPr marL="0" indent="0">
              <a:lnSpc>
                <a:spcPct val="100000"/>
              </a:lnSpc>
              <a:spcBef>
                <a:spcPts val="0"/>
              </a:spcBef>
              <a:buNone/>
            </a:pPr>
            <a:r>
              <a:rPr lang="zh-CN" altLang="en-US" sz="4000" b="1" dirty="0">
                <a:solidFill>
                  <a:srgbClr val="FF0000"/>
                </a:solidFill>
                <a:latin typeface="楷体" panose="02010609060101010101" pitchFamily="49" charset="-122"/>
                <a:ea typeface="楷体" panose="02010609060101010101" pitchFamily="49" charset="-122"/>
              </a:rPr>
              <a:t>烛之武为何不去见晋侯而选择见秦伯？分析一下烛之武所洞悉的秦伯的心理。</a:t>
            </a:r>
          </a:p>
          <a:p>
            <a:pPr marL="0" indent="0">
              <a:lnSpc>
                <a:spcPct val="100000"/>
              </a:lnSpc>
              <a:spcBef>
                <a:spcPts val="0"/>
              </a:spcBef>
              <a:buNone/>
            </a:pPr>
            <a:r>
              <a:rPr lang="zh-CN" altLang="en-US" sz="4000" b="1" dirty="0">
                <a:solidFill>
                  <a:srgbClr val="0000FF"/>
                </a:solidFill>
                <a:latin typeface="楷体" panose="02010609060101010101" pitchFamily="49" charset="-122"/>
                <a:ea typeface="楷体" panose="02010609060101010101" pitchFamily="49" charset="-122"/>
              </a:rPr>
              <a:t>（戒心、贪心、疑心</a:t>
            </a:r>
            <a:r>
              <a:rPr lang="en-US" altLang="zh-CN"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latin typeface="楷体" panose="02010609060101010101" pitchFamily="49" charset="-122"/>
                <a:ea typeface="楷体" panose="02010609060101010101" pitchFamily="49" charset="-122"/>
              </a:rPr>
              <a:t>）</a:t>
            </a:r>
          </a:p>
          <a:p>
            <a:pPr marL="0" indent="0">
              <a:lnSpc>
                <a:spcPct val="100000"/>
              </a:lnSpc>
              <a:spcBef>
                <a:spcPts val="0"/>
              </a:spcBef>
              <a:buNone/>
            </a:pPr>
            <a:r>
              <a:rPr lang="zh-CN" altLang="en-US" sz="4000" b="1" dirty="0">
                <a:solidFill>
                  <a:srgbClr val="FF0000"/>
                </a:solidFill>
                <a:latin typeface="楷体" panose="02010609060101010101" pitchFamily="49" charset="-122"/>
                <a:ea typeface="楷体" panose="02010609060101010101" pitchFamily="49" charset="-122"/>
              </a:rPr>
              <a:t>烛之武是如何拉近彼此距离的？</a:t>
            </a:r>
          </a:p>
          <a:p>
            <a:pPr marL="0" indent="0">
              <a:lnSpc>
                <a:spcPct val="100000"/>
              </a:lnSpc>
              <a:spcBef>
                <a:spcPts val="0"/>
              </a:spcBef>
              <a:buNone/>
            </a:pPr>
            <a:r>
              <a:rPr lang="zh-CN" altLang="en-US" sz="4000" b="1" dirty="0">
                <a:solidFill>
                  <a:srgbClr val="0000FF"/>
                </a:solidFill>
                <a:latin typeface="楷体" panose="02010609060101010101" pitchFamily="49" charset="-122"/>
                <a:ea typeface="楷体" panose="02010609060101010101" pitchFamily="49" charset="-122"/>
              </a:rPr>
              <a:t>（消除戒心、瓦解贪心、利用疑心</a:t>
            </a:r>
            <a:r>
              <a:rPr lang="en-US" altLang="zh-CN"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latin typeface="楷体" panose="02010609060101010101" pitchFamily="49" charset="-122"/>
                <a:ea typeface="楷体" panose="02010609060101010101" pitchFamily="49" charset="-122"/>
              </a:rPr>
              <a:t>）</a:t>
            </a:r>
          </a:p>
        </p:txBody>
      </p:sp>
      <p:sp>
        <p:nvSpPr>
          <p:cNvPr id="4" name="日期占位符 3"/>
          <p:cNvSpPr>
            <a:spLocks noGrp="1"/>
          </p:cNvSpPr>
          <p:nvPr>
            <p:ph type="dt" sz="half" idx="10"/>
          </p:nvPr>
        </p:nvSpPr>
        <p:spPr/>
        <p:txBody>
          <a:bodyPr/>
          <a:lstStyle/>
          <a:p>
            <a:fld id="{2DC147C9-C86B-4AE5-83F9-C5A66321768A}"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42</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7" name="矩形 6"/>
          <p:cNvSpPr/>
          <p:nvPr/>
        </p:nvSpPr>
        <p:spPr>
          <a:xfrm>
            <a:off x="3143673" y="764705"/>
            <a:ext cx="5484515" cy="769441"/>
          </a:xfrm>
          <a:prstGeom prst="rect">
            <a:avLst/>
          </a:prstGeom>
        </p:spPr>
        <p:txBody>
          <a:bodyPr wrap="square">
            <a:spAutoFit/>
          </a:bodyPr>
          <a:lstStyle/>
          <a:p>
            <a:pPr lvl="0" algn="ctr">
              <a:spcBef>
                <a:spcPct val="0"/>
              </a:spcBef>
            </a:pPr>
            <a:r>
              <a:rPr lang="zh-CN" altLang="en-US" sz="4400" b="1" dirty="0">
                <a:solidFill>
                  <a:srgbClr val="FF0000"/>
                </a:solidFill>
                <a:latin typeface="楷体" panose="02010609060101010101" pitchFamily="49" charset="-122"/>
                <a:ea typeface="楷体" panose="02010609060101010101" pitchFamily="49" charset="-122"/>
                <a:cs typeface="+mj-cs"/>
              </a:rPr>
              <a:t>利</a:t>
            </a:r>
            <a:r>
              <a:rPr lang="en-US" altLang="zh-CN" sz="4400" b="1" dirty="0">
                <a:solidFill>
                  <a:srgbClr val="FF0000"/>
                </a:solidFill>
                <a:latin typeface="楷体" panose="02010609060101010101" pitchFamily="49" charset="-122"/>
                <a:ea typeface="楷体" panose="02010609060101010101" pitchFamily="49" charset="-122"/>
                <a:cs typeface="+mj-cs"/>
              </a:rPr>
              <a:t>——</a:t>
            </a:r>
            <a:r>
              <a:rPr lang="zh-CN" altLang="en-US" sz="4400" b="1" dirty="0">
                <a:solidFill>
                  <a:srgbClr val="FF0000"/>
                </a:solidFill>
                <a:latin typeface="楷体" panose="02010609060101010101" pitchFamily="49" charset="-122"/>
                <a:ea typeface="楷体" panose="02010609060101010101" pitchFamily="49" charset="-122"/>
                <a:cs typeface="+mj-cs"/>
              </a:rPr>
              <a:t>化被动为主动</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blinds(horizontal)">
                                      <p:cBhvr>
                                        <p:cTn id="7" dur="500"/>
                                        <p:tgtEl>
                                          <p:spTgt spid="1075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7523">
                                            <p:txEl>
                                              <p:pRg st="1" end="1"/>
                                            </p:txEl>
                                          </p:spTgt>
                                        </p:tgtEl>
                                        <p:attrNameLst>
                                          <p:attrName>style.visibility</p:attrName>
                                        </p:attrNameLst>
                                      </p:cBhvr>
                                      <p:to>
                                        <p:strVal val="visible"/>
                                      </p:to>
                                    </p:set>
                                    <p:animEffect transition="in" filter="blinds(horizontal)">
                                      <p:cBhvr>
                                        <p:cTn id="12" dur="500"/>
                                        <p:tgtEl>
                                          <p:spTgt spid="1075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7523">
                                            <p:txEl>
                                              <p:pRg st="2" end="2"/>
                                            </p:txEl>
                                          </p:spTgt>
                                        </p:tgtEl>
                                        <p:attrNameLst>
                                          <p:attrName>style.visibility</p:attrName>
                                        </p:attrNameLst>
                                      </p:cBhvr>
                                      <p:to>
                                        <p:strVal val="visible"/>
                                      </p:to>
                                    </p:set>
                                    <p:animEffect transition="in" filter="blinds(horizontal)">
                                      <p:cBhvr>
                                        <p:cTn id="17" dur="500"/>
                                        <p:tgtEl>
                                          <p:spTgt spid="1075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7523">
                                            <p:txEl>
                                              <p:pRg st="3" end="3"/>
                                            </p:txEl>
                                          </p:spTgt>
                                        </p:tgtEl>
                                        <p:attrNameLst>
                                          <p:attrName>style.visibility</p:attrName>
                                        </p:attrNameLst>
                                      </p:cBhvr>
                                      <p:to>
                                        <p:strVal val="visible"/>
                                      </p:to>
                                    </p:set>
                                    <p:animEffect transition="in" filter="blinds(horizontal)">
                                      <p:cBhvr>
                                        <p:cTn id="22" dur="500"/>
                                        <p:tgtEl>
                                          <p:spTgt spid="1075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body" idx="1"/>
          </p:nvPr>
        </p:nvSpPr>
        <p:spPr>
          <a:xfrm>
            <a:off x="2495551" y="2565400"/>
            <a:ext cx="7769225" cy="819150"/>
          </a:xfrm>
        </p:spPr>
        <p:txBody>
          <a:bodyPr/>
          <a:lstStyle/>
          <a:p>
            <a:pPr marL="0" indent="0">
              <a:spcBef>
                <a:spcPts val="0"/>
              </a:spcBef>
              <a:buNone/>
            </a:pPr>
            <a:r>
              <a:rPr lang="zh-CN" altLang="en-US" sz="3600" b="1" dirty="0">
                <a:solidFill>
                  <a:srgbClr val="0000FF"/>
                </a:solidFill>
                <a:latin typeface="楷体" panose="02010609060101010101" pitchFamily="49" charset="-122"/>
                <a:ea typeface="楷体" panose="02010609060101010101" pitchFamily="49" charset="-122"/>
              </a:rPr>
              <a:t>既不刺激对方，也不失却本国尊严</a:t>
            </a:r>
          </a:p>
        </p:txBody>
      </p:sp>
      <p:sp>
        <p:nvSpPr>
          <p:cNvPr id="4" name="日期占位符 3"/>
          <p:cNvSpPr>
            <a:spLocks noGrp="1"/>
          </p:cNvSpPr>
          <p:nvPr>
            <p:ph type="dt" sz="half" idx="10"/>
          </p:nvPr>
        </p:nvSpPr>
        <p:spPr/>
        <p:txBody>
          <a:bodyPr/>
          <a:lstStyle/>
          <a:p>
            <a:fld id="{3AE628D4-5223-46CF-AF0E-2A2E91D2689B}"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43</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7" name="矩形 6"/>
          <p:cNvSpPr/>
          <p:nvPr/>
        </p:nvSpPr>
        <p:spPr>
          <a:xfrm>
            <a:off x="3215680" y="1052737"/>
            <a:ext cx="4886226" cy="769441"/>
          </a:xfrm>
          <a:prstGeom prst="rect">
            <a:avLst/>
          </a:prstGeom>
        </p:spPr>
        <p:txBody>
          <a:bodyPr wrap="square">
            <a:spAutoFit/>
          </a:bodyPr>
          <a:lstStyle/>
          <a:p>
            <a:pPr lvl="0" algn="ctr"/>
            <a:r>
              <a:rPr lang="zh-CN" altLang="en-US" sz="4400" b="1" dirty="0">
                <a:solidFill>
                  <a:srgbClr val="FF0000"/>
                </a:solidFill>
                <a:latin typeface="楷体" panose="02010609060101010101" pitchFamily="49" charset="-122"/>
                <a:ea typeface="楷体" panose="02010609060101010101" pitchFamily="49" charset="-122"/>
                <a:cs typeface="+mj-cs"/>
              </a:rPr>
              <a:t>节</a:t>
            </a:r>
            <a:r>
              <a:rPr lang="en-US" altLang="zh-CN" sz="4400" b="1" dirty="0">
                <a:solidFill>
                  <a:srgbClr val="FF0000"/>
                </a:solidFill>
                <a:latin typeface="楷体" panose="02010609060101010101" pitchFamily="49" charset="-122"/>
                <a:ea typeface="楷体" panose="02010609060101010101" pitchFamily="49" charset="-122"/>
                <a:cs typeface="+mj-cs"/>
              </a:rPr>
              <a:t>——</a:t>
            </a:r>
            <a:r>
              <a:rPr lang="zh-CN" altLang="en-US" sz="4400" b="1" dirty="0">
                <a:solidFill>
                  <a:srgbClr val="FF0000"/>
                </a:solidFill>
                <a:latin typeface="楷体" panose="02010609060101010101" pitchFamily="49" charset="-122"/>
                <a:ea typeface="楷体" panose="02010609060101010101" pitchFamily="49" charset="-122"/>
                <a:cs typeface="+mj-cs"/>
              </a:rPr>
              <a:t>不卑不亢</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E8A5804-B7FA-43B3-8062-2556E5FC8A70}"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44</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8" name="矩形 7">
            <a:extLst>
              <a:ext uri="{FF2B5EF4-FFF2-40B4-BE49-F238E27FC236}">
                <a16:creationId xmlns:a16="http://schemas.microsoft.com/office/drawing/2014/main" id="{246279E3-B654-4C33-BA36-F7CB463DF2C4}"/>
              </a:ext>
            </a:extLst>
          </p:cNvPr>
          <p:cNvSpPr/>
          <p:nvPr/>
        </p:nvSpPr>
        <p:spPr>
          <a:xfrm>
            <a:off x="224009" y="1552106"/>
            <a:ext cx="11743981" cy="3970318"/>
          </a:xfrm>
          <a:prstGeom prst="rect">
            <a:avLst/>
          </a:prstGeom>
        </p:spPr>
        <p:txBody>
          <a:bodyPr wrap="square">
            <a:spAutoFit/>
          </a:bodyPr>
          <a:lstStyle/>
          <a:p>
            <a:pPr lvl="0">
              <a:lnSpc>
                <a:spcPct val="90000"/>
              </a:lnSpc>
            </a:pPr>
            <a:r>
              <a:rPr lang="zh-CN" altLang="en-US" sz="4000" b="1" dirty="0">
                <a:solidFill>
                  <a:srgbClr val="0000FF"/>
                </a:solidFill>
                <a:latin typeface="楷体" panose="02010609060101010101" pitchFamily="49" charset="-122"/>
                <a:ea typeface="楷体" panose="02010609060101010101" pitchFamily="49" charset="-122"/>
              </a:rPr>
              <a:t>    要尊重他人。只有尊重他人才会赢得别人的尊重，烛之武对于秦伯，一口一个“君”，站在对方的立场上，考虑对方的厉害得失。每一言每一行无不表现了对对方的尊敬。这种尊敬赢得了对方的好感，从而也  为自己的说服工作打好了感情基础。 </a:t>
            </a:r>
          </a:p>
          <a:p>
            <a:pPr lvl="0">
              <a:lnSpc>
                <a:spcPct val="90000"/>
              </a:lnSpc>
            </a:pPr>
            <a:r>
              <a:rPr lang="zh-CN" altLang="en-US" sz="4000" b="1" dirty="0">
                <a:solidFill>
                  <a:srgbClr val="0000FF"/>
                </a:solidFill>
                <a:latin typeface="楷体" panose="02010609060101010101" pitchFamily="49" charset="-122"/>
                <a:ea typeface="楷体" panose="02010609060101010101" pitchFamily="49" charset="-122"/>
              </a:rPr>
              <a:t>    作为臣子，委婉提醒，不提要求，一切请秦伯自己定夺。满足了人潜意识中的自尊 。</a:t>
            </a:r>
          </a:p>
        </p:txBody>
      </p:sp>
      <p:sp>
        <p:nvSpPr>
          <p:cNvPr id="9" name="矩形 8">
            <a:extLst>
              <a:ext uri="{FF2B5EF4-FFF2-40B4-BE49-F238E27FC236}">
                <a16:creationId xmlns:a16="http://schemas.microsoft.com/office/drawing/2014/main" id="{FA6FD8A3-FC9E-45D2-A087-4A7D4DCCEB28}"/>
              </a:ext>
            </a:extLst>
          </p:cNvPr>
          <p:cNvSpPr/>
          <p:nvPr/>
        </p:nvSpPr>
        <p:spPr>
          <a:xfrm>
            <a:off x="3779499" y="525745"/>
            <a:ext cx="3278462" cy="830997"/>
          </a:xfrm>
          <a:prstGeom prst="rect">
            <a:avLst/>
          </a:prstGeom>
        </p:spPr>
        <p:txBody>
          <a:bodyPr wrap="none">
            <a:spAutoFit/>
          </a:bodyPr>
          <a:lstStyle/>
          <a:p>
            <a:pPr lvl="0" algn="ctr">
              <a:spcBef>
                <a:spcPct val="0"/>
              </a:spcBef>
            </a:pPr>
            <a:r>
              <a:rPr lang="zh-CN" altLang="en-US" sz="4800" b="1" dirty="0">
                <a:solidFill>
                  <a:srgbClr val="FF0000"/>
                </a:solidFill>
                <a:latin typeface="楷体" panose="02010609060101010101" pitchFamily="49" charset="-122"/>
                <a:ea typeface="楷体" panose="02010609060101010101" pitchFamily="49" charset="-122"/>
                <a:cs typeface="+mj-cs"/>
              </a:rPr>
              <a:t>体</a:t>
            </a:r>
            <a:r>
              <a:rPr lang="en-US" altLang="zh-CN" sz="4800" b="1" dirty="0">
                <a:solidFill>
                  <a:srgbClr val="FF0000"/>
                </a:solidFill>
                <a:latin typeface="楷体" panose="02010609060101010101" pitchFamily="49" charset="-122"/>
                <a:ea typeface="楷体" panose="02010609060101010101" pitchFamily="49" charset="-122"/>
                <a:cs typeface="+mj-cs"/>
              </a:rPr>
              <a:t>——</a:t>
            </a:r>
            <a:r>
              <a:rPr lang="zh-CN" altLang="en-US" sz="4800" b="1" dirty="0">
                <a:solidFill>
                  <a:srgbClr val="FF0000"/>
                </a:solidFill>
                <a:latin typeface="楷体" panose="02010609060101010101" pitchFamily="49" charset="-122"/>
                <a:ea typeface="楷体" panose="02010609060101010101" pitchFamily="49" charset="-122"/>
                <a:cs typeface="+mj-cs"/>
              </a:rPr>
              <a:t>得体</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594" name="Rectangle 2"/>
          <p:cNvSpPr>
            <a:spLocks noGrp="1" noChangeArrowheads="1"/>
          </p:cNvSpPr>
          <p:nvPr>
            <p:ph type="body" idx="1"/>
          </p:nvPr>
        </p:nvSpPr>
        <p:spPr>
          <a:xfrm>
            <a:off x="1981200" y="1600200"/>
            <a:ext cx="8229600" cy="3449638"/>
          </a:xfrm>
        </p:spPr>
        <p:txBody>
          <a:bodyPr/>
          <a:lstStyle/>
          <a:p>
            <a:pPr>
              <a:buNone/>
            </a:pPr>
            <a:r>
              <a:rPr lang="zh-CN" altLang="en-US" sz="3600" b="1" dirty="0">
                <a:solidFill>
                  <a:srgbClr val="FF0000"/>
                </a:solidFill>
                <a:latin typeface="楷体" panose="02010609060101010101" pitchFamily="49" charset="-122"/>
                <a:ea typeface="楷体" panose="02010609060101010101" pitchFamily="49" charset="-122"/>
              </a:rPr>
              <a:t>一个为纾国难挺身而出的忠臣</a:t>
            </a:r>
          </a:p>
          <a:p>
            <a:pPr>
              <a:buNone/>
            </a:pPr>
            <a:r>
              <a:rPr lang="zh-CN" altLang="en-US" sz="3600" b="1" dirty="0">
                <a:solidFill>
                  <a:srgbClr val="FF0000"/>
                </a:solidFill>
                <a:latin typeface="楷体" panose="02010609060101010101" pitchFamily="49" charset="-122"/>
                <a:ea typeface="楷体" panose="02010609060101010101" pitchFamily="49" charset="-122"/>
              </a:rPr>
              <a:t>一个远见卓识的杰出的外交家</a:t>
            </a:r>
          </a:p>
          <a:p>
            <a:pPr>
              <a:buNone/>
            </a:pPr>
            <a:r>
              <a:rPr lang="zh-CN" altLang="en-US" sz="3600" b="1" dirty="0">
                <a:solidFill>
                  <a:srgbClr val="FF0000"/>
                </a:solidFill>
                <a:latin typeface="楷体" panose="02010609060101010101" pitchFamily="49" charset="-122"/>
                <a:ea typeface="楷体" panose="02010609060101010101" pitchFamily="49" charset="-122"/>
              </a:rPr>
              <a:t>一个晓理动情的天才式演说家</a:t>
            </a:r>
          </a:p>
          <a:p>
            <a:pPr>
              <a:buNone/>
            </a:pPr>
            <a:r>
              <a:rPr lang="zh-CN" altLang="en-US" sz="3600" b="1" dirty="0">
                <a:solidFill>
                  <a:srgbClr val="FF0000"/>
                </a:solidFill>
                <a:latin typeface="楷体" panose="02010609060101010101" pitchFamily="49" charset="-122"/>
                <a:ea typeface="楷体" panose="02010609060101010101" pitchFamily="49" charset="-122"/>
              </a:rPr>
              <a:t>一个善用矛盾化干戈为玉帛的政治家</a:t>
            </a:r>
          </a:p>
          <a:p>
            <a:pPr>
              <a:buNone/>
            </a:pPr>
            <a:r>
              <a:rPr lang="zh-CN" altLang="en-US" sz="3600" b="1" dirty="0">
                <a:solidFill>
                  <a:srgbClr val="FF0000"/>
                </a:solidFill>
                <a:latin typeface="楷体" panose="02010609060101010101" pitchFamily="49" charset="-122"/>
                <a:ea typeface="楷体" panose="02010609060101010101" pitchFamily="49" charset="-122"/>
              </a:rPr>
              <a:t>一个审时度势的出色的心理分析大师</a:t>
            </a:r>
          </a:p>
        </p:txBody>
      </p:sp>
      <p:sp>
        <p:nvSpPr>
          <p:cNvPr id="3" name="日期占位符 2"/>
          <p:cNvSpPr>
            <a:spLocks noGrp="1"/>
          </p:cNvSpPr>
          <p:nvPr>
            <p:ph type="dt" sz="half" idx="10"/>
          </p:nvPr>
        </p:nvSpPr>
        <p:spPr/>
        <p:txBody>
          <a:bodyPr/>
          <a:lstStyle/>
          <a:p>
            <a:fld id="{D1D4F24E-9529-43ED-8E87-A13A88485C99}"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45</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0594">
                                            <p:txEl>
                                              <p:pRg st="0" end="0"/>
                                            </p:txEl>
                                          </p:spTgt>
                                        </p:tgtEl>
                                        <p:attrNameLst>
                                          <p:attrName>style.visibility</p:attrName>
                                        </p:attrNameLst>
                                      </p:cBhvr>
                                      <p:to>
                                        <p:strVal val="visible"/>
                                      </p:to>
                                    </p:set>
                                    <p:animEffect transition="in" filter="blinds(horizontal)">
                                      <p:cBhvr>
                                        <p:cTn id="7" dur="500"/>
                                        <p:tgtEl>
                                          <p:spTgt spid="1105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0594">
                                            <p:txEl>
                                              <p:pRg st="1" end="1"/>
                                            </p:txEl>
                                          </p:spTgt>
                                        </p:tgtEl>
                                        <p:attrNameLst>
                                          <p:attrName>style.visibility</p:attrName>
                                        </p:attrNameLst>
                                      </p:cBhvr>
                                      <p:to>
                                        <p:strVal val="visible"/>
                                      </p:to>
                                    </p:set>
                                    <p:animEffect transition="in" filter="blinds(horizontal)">
                                      <p:cBhvr>
                                        <p:cTn id="12" dur="500"/>
                                        <p:tgtEl>
                                          <p:spTgt spid="1105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0594">
                                            <p:txEl>
                                              <p:pRg st="2" end="2"/>
                                            </p:txEl>
                                          </p:spTgt>
                                        </p:tgtEl>
                                        <p:attrNameLst>
                                          <p:attrName>style.visibility</p:attrName>
                                        </p:attrNameLst>
                                      </p:cBhvr>
                                      <p:to>
                                        <p:strVal val="visible"/>
                                      </p:to>
                                    </p:set>
                                    <p:animEffect transition="in" filter="blinds(horizontal)">
                                      <p:cBhvr>
                                        <p:cTn id="17" dur="500"/>
                                        <p:tgtEl>
                                          <p:spTgt spid="1105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0594">
                                            <p:txEl>
                                              <p:pRg st="3" end="3"/>
                                            </p:txEl>
                                          </p:spTgt>
                                        </p:tgtEl>
                                        <p:attrNameLst>
                                          <p:attrName>style.visibility</p:attrName>
                                        </p:attrNameLst>
                                      </p:cBhvr>
                                      <p:to>
                                        <p:strVal val="visible"/>
                                      </p:to>
                                    </p:set>
                                    <p:animEffect transition="in" filter="blinds(horizontal)">
                                      <p:cBhvr>
                                        <p:cTn id="22" dur="500"/>
                                        <p:tgtEl>
                                          <p:spTgt spid="11059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0594">
                                            <p:txEl>
                                              <p:pRg st="4" end="4"/>
                                            </p:txEl>
                                          </p:spTgt>
                                        </p:tgtEl>
                                        <p:attrNameLst>
                                          <p:attrName>style.visibility</p:attrName>
                                        </p:attrNameLst>
                                      </p:cBhvr>
                                      <p:to>
                                        <p:strVal val="visible"/>
                                      </p:to>
                                    </p:set>
                                    <p:animEffect transition="in" filter="blinds(horizontal)">
                                      <p:cBhvr>
                                        <p:cTn id="27" dur="500"/>
                                        <p:tgtEl>
                                          <p:spTgt spid="11059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5475199-FED8-4FD3-A1A5-15A1F0783C6F}"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46</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F2AF5328-AF89-439F-B9C9-1CB72498C12B}"/>
              </a:ext>
            </a:extLst>
          </p:cNvPr>
          <p:cNvSpPr/>
          <p:nvPr/>
        </p:nvSpPr>
        <p:spPr>
          <a:xfrm>
            <a:off x="3391951" y="1303615"/>
            <a:ext cx="4145687" cy="769441"/>
          </a:xfrm>
          <a:prstGeom prst="rect">
            <a:avLst/>
          </a:prstGeom>
        </p:spPr>
        <p:txBody>
          <a:bodyPr wrap="none">
            <a:spAutoFit/>
          </a:bodyPr>
          <a:lstStyle/>
          <a:p>
            <a:r>
              <a:rPr lang="zh-CN" altLang="en-US" sz="4400" b="1" dirty="0">
                <a:solidFill>
                  <a:srgbClr val="FF0000"/>
                </a:solidFill>
                <a:latin typeface="楷体" panose="02010609060101010101" pitchFamily="49" charset="-122"/>
                <a:ea typeface="楷体" panose="02010609060101010101" pitchFamily="49" charset="-122"/>
                <a:cs typeface="+mj-cs"/>
              </a:rPr>
              <a:t>塑造人物的方法</a:t>
            </a:r>
            <a:endParaRPr lang="zh-CN" altLang="en-US" dirty="0"/>
          </a:p>
        </p:txBody>
      </p:sp>
      <p:sp>
        <p:nvSpPr>
          <p:cNvPr id="3" name="矩形 2">
            <a:extLst>
              <a:ext uri="{FF2B5EF4-FFF2-40B4-BE49-F238E27FC236}">
                <a16:creationId xmlns:a16="http://schemas.microsoft.com/office/drawing/2014/main" id="{478C0E4C-D09C-4124-B957-BEEF41B90F5B}"/>
              </a:ext>
            </a:extLst>
          </p:cNvPr>
          <p:cNvSpPr/>
          <p:nvPr/>
        </p:nvSpPr>
        <p:spPr>
          <a:xfrm>
            <a:off x="3048000" y="2193277"/>
            <a:ext cx="6327354" cy="2693045"/>
          </a:xfrm>
          <a:prstGeom prst="rect">
            <a:avLst/>
          </a:prstGeom>
        </p:spPr>
        <p:txBody>
          <a:bodyPr wrap="square">
            <a:spAutoFit/>
          </a:bodyPr>
          <a:lstStyle/>
          <a:p>
            <a:pPr marL="228600" lvl="0" indent="-228600">
              <a:lnSpc>
                <a:spcPct val="90000"/>
              </a:lnSpc>
              <a:spcBef>
                <a:spcPts val="1000"/>
              </a:spcBef>
            </a:pPr>
            <a:r>
              <a:rPr lang="en-US" altLang="zh-CN" sz="4000" b="1" dirty="0">
                <a:solidFill>
                  <a:srgbClr val="0000FF"/>
                </a:solidFill>
                <a:latin typeface="楷体" panose="02010609060101010101" pitchFamily="49" charset="-122"/>
                <a:ea typeface="楷体" panose="02010609060101010101" pitchFamily="49" charset="-122"/>
              </a:rPr>
              <a:t>1.</a:t>
            </a:r>
            <a:r>
              <a:rPr lang="zh-CN" altLang="en-US" sz="4000" b="1" dirty="0">
                <a:solidFill>
                  <a:srgbClr val="0000FF"/>
                </a:solidFill>
                <a:latin typeface="楷体" panose="02010609060101010101" pitchFamily="49" charset="-122"/>
                <a:ea typeface="楷体" panose="02010609060101010101" pitchFamily="49" charset="-122"/>
              </a:rPr>
              <a:t>环境烘托</a:t>
            </a:r>
            <a:r>
              <a:rPr lang="en-US" altLang="zh-CN"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latin typeface="楷体" panose="02010609060101010101" pitchFamily="49" charset="-122"/>
                <a:ea typeface="楷体" panose="02010609060101010101" pitchFamily="49" charset="-122"/>
              </a:rPr>
              <a:t>疾风知劲草</a:t>
            </a:r>
            <a:r>
              <a:rPr lang="en-US" altLang="zh-CN" sz="4000" b="1" dirty="0">
                <a:solidFill>
                  <a:srgbClr val="0000FF"/>
                </a:solidFill>
                <a:latin typeface="楷体" panose="02010609060101010101" pitchFamily="49" charset="-122"/>
                <a:ea typeface="楷体" panose="02010609060101010101" pitchFamily="49" charset="-122"/>
              </a:rPr>
              <a:t>)</a:t>
            </a:r>
          </a:p>
          <a:p>
            <a:pPr marL="228600" lvl="0" indent="-228600">
              <a:lnSpc>
                <a:spcPct val="90000"/>
              </a:lnSpc>
              <a:spcBef>
                <a:spcPts val="1000"/>
              </a:spcBef>
            </a:pPr>
            <a:r>
              <a:rPr lang="en-US" altLang="zh-CN" sz="4000" b="1" dirty="0">
                <a:solidFill>
                  <a:srgbClr val="0000FF"/>
                </a:solidFill>
                <a:latin typeface="楷体" panose="02010609060101010101" pitchFamily="49" charset="-122"/>
                <a:ea typeface="楷体" panose="02010609060101010101" pitchFamily="49" charset="-122"/>
              </a:rPr>
              <a:t>2.</a:t>
            </a:r>
            <a:r>
              <a:rPr lang="zh-CN" altLang="en-US" sz="4000" b="1" dirty="0">
                <a:solidFill>
                  <a:srgbClr val="0000FF"/>
                </a:solidFill>
                <a:latin typeface="楷体" panose="02010609060101010101" pitchFamily="49" charset="-122"/>
                <a:ea typeface="楷体" panose="02010609060101010101" pitchFamily="49" charset="-122"/>
              </a:rPr>
              <a:t>他人的陪衬</a:t>
            </a:r>
            <a:endParaRPr lang="en-US" altLang="zh-CN" sz="4000" b="1" dirty="0">
              <a:solidFill>
                <a:srgbClr val="0000FF"/>
              </a:solidFill>
              <a:latin typeface="楷体" panose="02010609060101010101" pitchFamily="49" charset="-122"/>
              <a:ea typeface="楷体" panose="02010609060101010101" pitchFamily="49" charset="-122"/>
            </a:endParaRPr>
          </a:p>
          <a:p>
            <a:pPr marL="228600" lvl="0" indent="-228600">
              <a:lnSpc>
                <a:spcPct val="90000"/>
              </a:lnSpc>
              <a:spcBef>
                <a:spcPts val="1000"/>
              </a:spcBef>
            </a:pPr>
            <a:r>
              <a:rPr lang="en-US" altLang="zh-CN" sz="4000" b="1" dirty="0">
                <a:solidFill>
                  <a:srgbClr val="0000FF"/>
                </a:solidFill>
                <a:latin typeface="楷体" panose="02010609060101010101" pitchFamily="49" charset="-122"/>
                <a:ea typeface="楷体" panose="02010609060101010101" pitchFamily="49" charset="-122"/>
              </a:rPr>
              <a:t>3.</a:t>
            </a:r>
            <a:r>
              <a:rPr lang="zh-CN" altLang="en-US" sz="4000" b="1" dirty="0">
                <a:solidFill>
                  <a:srgbClr val="0000FF"/>
                </a:solidFill>
                <a:latin typeface="楷体" panose="02010609060101010101" pitchFamily="49" charset="-122"/>
                <a:ea typeface="楷体" panose="02010609060101010101" pitchFamily="49" charset="-122"/>
              </a:rPr>
              <a:t>个性化的语言</a:t>
            </a:r>
            <a:endParaRPr lang="en-US" altLang="zh-CN" sz="4000" b="1" dirty="0">
              <a:solidFill>
                <a:srgbClr val="0000FF"/>
              </a:solidFill>
              <a:latin typeface="楷体" panose="02010609060101010101" pitchFamily="49" charset="-122"/>
              <a:ea typeface="楷体" panose="02010609060101010101" pitchFamily="49" charset="-122"/>
            </a:endParaRPr>
          </a:p>
          <a:p>
            <a:pPr marL="228600" lvl="0" indent="-228600">
              <a:lnSpc>
                <a:spcPct val="90000"/>
              </a:lnSpc>
              <a:spcBef>
                <a:spcPts val="1000"/>
              </a:spcBef>
            </a:pPr>
            <a:r>
              <a:rPr lang="en-US" altLang="zh-CN" sz="4000" b="1" dirty="0">
                <a:solidFill>
                  <a:srgbClr val="0000FF"/>
                </a:solidFill>
                <a:latin typeface="楷体" panose="02010609060101010101" pitchFamily="49" charset="-122"/>
                <a:ea typeface="楷体" panose="02010609060101010101" pitchFamily="49" charset="-122"/>
              </a:rPr>
              <a:t>4.</a:t>
            </a:r>
            <a:r>
              <a:rPr lang="zh-CN" altLang="en-US" sz="4000" b="1" dirty="0">
                <a:solidFill>
                  <a:srgbClr val="0000FF"/>
                </a:solidFill>
                <a:latin typeface="楷体" panose="02010609060101010101" pitchFamily="49" charset="-122"/>
                <a:ea typeface="楷体" panose="02010609060101010101" pitchFamily="49" charset="-122"/>
              </a:rPr>
              <a:t>细节描写“夜缒而出”</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B79D8B8-87F0-48A2-AD70-E7E7BBCD7909}"/>
              </a:ext>
            </a:extLst>
          </p:cNvPr>
          <p:cNvSpPr txBox="1"/>
          <p:nvPr/>
        </p:nvSpPr>
        <p:spPr>
          <a:xfrm>
            <a:off x="2607734" y="1655758"/>
            <a:ext cx="6220178" cy="2862322"/>
          </a:xfrm>
          <a:prstGeom prst="rect">
            <a:avLst/>
          </a:prstGeom>
          <a:noFill/>
          <a:ln w="38100">
            <a:solidFill>
              <a:srgbClr val="FF00FF"/>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    子犯请击</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之</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，公曰：“不可。</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微夫人</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之力不</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及</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此。</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因</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人之力而</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敝</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之，不仁；失其所</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与</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知</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以乱易整</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，不</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武</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。吾</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其</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还也。”亦</a:t>
            </a:r>
            <a:r>
              <a:rPr kumimoji="0" lang="zh-CN" altLang="en-US" sz="3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去之</a:t>
            </a:r>
            <a:r>
              <a:rPr kumimoji="0" lang="zh-CN" altLang="en-US" sz="36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a:t>
            </a:r>
          </a:p>
        </p:txBody>
      </p:sp>
      <p:sp>
        <p:nvSpPr>
          <p:cNvPr id="3" name="文本框 2">
            <a:extLst>
              <a:ext uri="{FF2B5EF4-FFF2-40B4-BE49-F238E27FC236}">
                <a16:creationId xmlns:a16="http://schemas.microsoft.com/office/drawing/2014/main" id="{B77DA013-3A56-40E5-A2D8-AC23F0CEEC4C}"/>
              </a:ext>
            </a:extLst>
          </p:cNvPr>
          <p:cNvSpPr txBox="1"/>
          <p:nvPr/>
        </p:nvSpPr>
        <p:spPr>
          <a:xfrm>
            <a:off x="180622" y="135204"/>
            <a:ext cx="3480440" cy="584775"/>
          </a:xfrm>
          <a:prstGeom prst="rect">
            <a:avLst/>
          </a:prstGeom>
          <a:noFill/>
          <a:ln w="19050">
            <a:solidFill>
              <a:srgbClr val="C00000"/>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之</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：代词，指秦军</a:t>
            </a:r>
          </a:p>
        </p:txBody>
      </p:sp>
      <p:sp>
        <p:nvSpPr>
          <p:cNvPr id="4" name="文本框 3">
            <a:extLst>
              <a:ext uri="{FF2B5EF4-FFF2-40B4-BE49-F238E27FC236}">
                <a16:creationId xmlns:a16="http://schemas.microsoft.com/office/drawing/2014/main" id="{C3812E75-FCBA-4092-A6B4-36164439DDBB}"/>
              </a:ext>
            </a:extLst>
          </p:cNvPr>
          <p:cNvSpPr txBox="1"/>
          <p:nvPr/>
        </p:nvSpPr>
        <p:spPr>
          <a:xfrm>
            <a:off x="3732777" y="198178"/>
            <a:ext cx="8424101" cy="584775"/>
          </a:xfrm>
          <a:prstGeom prst="rect">
            <a:avLst/>
          </a:prstGeom>
          <a:noFill/>
          <a:ln w="19050">
            <a:solidFill>
              <a:srgbClr val="C00000"/>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微</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：没有，用来表示一种否定的假设的或条件</a:t>
            </a:r>
          </a:p>
        </p:txBody>
      </p:sp>
      <p:sp>
        <p:nvSpPr>
          <p:cNvPr id="5" name="文本框 4">
            <a:extLst>
              <a:ext uri="{FF2B5EF4-FFF2-40B4-BE49-F238E27FC236}">
                <a16:creationId xmlns:a16="http://schemas.microsoft.com/office/drawing/2014/main" id="{2A71AB6C-BA71-4538-9984-F02270FA86A1}"/>
              </a:ext>
            </a:extLst>
          </p:cNvPr>
          <p:cNvSpPr txBox="1"/>
          <p:nvPr/>
        </p:nvSpPr>
        <p:spPr>
          <a:xfrm>
            <a:off x="9037255" y="1368048"/>
            <a:ext cx="1832553" cy="584775"/>
          </a:xfrm>
          <a:prstGeom prst="rect">
            <a:avLst/>
          </a:prstGeom>
          <a:noFill/>
          <a:ln w="19050">
            <a:solidFill>
              <a:srgbClr val="C00000"/>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因</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：依靠</a:t>
            </a:r>
          </a:p>
        </p:txBody>
      </p:sp>
      <p:sp>
        <p:nvSpPr>
          <p:cNvPr id="6" name="文本框 5">
            <a:extLst>
              <a:ext uri="{FF2B5EF4-FFF2-40B4-BE49-F238E27FC236}">
                <a16:creationId xmlns:a16="http://schemas.microsoft.com/office/drawing/2014/main" id="{B845E146-0E15-47FD-AB50-0D05FB981B21}"/>
              </a:ext>
            </a:extLst>
          </p:cNvPr>
          <p:cNvSpPr txBox="1"/>
          <p:nvPr/>
        </p:nvSpPr>
        <p:spPr>
          <a:xfrm>
            <a:off x="153108" y="719979"/>
            <a:ext cx="1910332" cy="584775"/>
          </a:xfrm>
          <a:prstGeom prst="rect">
            <a:avLst/>
          </a:prstGeom>
          <a:noFill/>
          <a:ln w="19050">
            <a:solidFill>
              <a:srgbClr val="C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敝</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：损害</a:t>
            </a:r>
          </a:p>
        </p:txBody>
      </p:sp>
      <p:sp>
        <p:nvSpPr>
          <p:cNvPr id="7" name="文本框 6">
            <a:extLst>
              <a:ext uri="{FF2B5EF4-FFF2-40B4-BE49-F238E27FC236}">
                <a16:creationId xmlns:a16="http://schemas.microsoft.com/office/drawing/2014/main" id="{8F324323-3C36-4E22-BACE-E532E267DB7C}"/>
              </a:ext>
            </a:extLst>
          </p:cNvPr>
          <p:cNvSpPr txBox="1"/>
          <p:nvPr/>
        </p:nvSpPr>
        <p:spPr>
          <a:xfrm>
            <a:off x="9108454" y="1956688"/>
            <a:ext cx="3068469" cy="584775"/>
          </a:xfrm>
          <a:prstGeom prst="rect">
            <a:avLst/>
          </a:prstGeom>
          <a:noFill/>
          <a:ln w="19050">
            <a:solidFill>
              <a:srgbClr val="C00000"/>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与</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：结交，亲附</a:t>
            </a:r>
          </a:p>
        </p:txBody>
      </p:sp>
      <p:sp>
        <p:nvSpPr>
          <p:cNvPr id="8" name="文本框 7">
            <a:extLst>
              <a:ext uri="{FF2B5EF4-FFF2-40B4-BE49-F238E27FC236}">
                <a16:creationId xmlns:a16="http://schemas.microsoft.com/office/drawing/2014/main" id="{B11CF9A1-0328-43DC-88CB-D4090B1E0096}"/>
              </a:ext>
            </a:extLst>
          </p:cNvPr>
          <p:cNvSpPr txBox="1"/>
          <p:nvPr/>
        </p:nvSpPr>
        <p:spPr>
          <a:xfrm>
            <a:off x="37340" y="1600301"/>
            <a:ext cx="2451312" cy="584775"/>
          </a:xfrm>
          <a:prstGeom prst="rect">
            <a:avLst/>
          </a:prstGeom>
          <a:noFill/>
          <a:ln w="19050">
            <a:solidFill>
              <a:srgbClr val="C00000"/>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知</a:t>
            </a:r>
            <a:r>
              <a:rPr kumimoji="0" lang="en-US" altLang="zh-CN"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通“智”</a:t>
            </a:r>
          </a:p>
        </p:txBody>
      </p:sp>
      <p:sp>
        <p:nvSpPr>
          <p:cNvPr id="9" name="矩形 8">
            <a:extLst>
              <a:ext uri="{FF2B5EF4-FFF2-40B4-BE49-F238E27FC236}">
                <a16:creationId xmlns:a16="http://schemas.microsoft.com/office/drawing/2014/main" id="{E9F4C8BA-B9F3-4C41-848B-076756BC1382}"/>
              </a:ext>
            </a:extLst>
          </p:cNvPr>
          <p:cNvSpPr/>
          <p:nvPr/>
        </p:nvSpPr>
        <p:spPr>
          <a:xfrm>
            <a:off x="319551" y="4977089"/>
            <a:ext cx="11453654" cy="1569660"/>
          </a:xfrm>
          <a:prstGeom prst="rect">
            <a:avLst/>
          </a:prstGeom>
          <a:ln w="19050">
            <a:solidFill>
              <a:srgbClr val="C00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以乱易整</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，不武：用混乱相攻取代联合一致，是不符合武德的。易，代替。武，指使用武力是所应遵守的道义准则。不武，不符合武德。整，指一致的步调。</a:t>
            </a:r>
          </a:p>
        </p:txBody>
      </p:sp>
      <p:sp>
        <p:nvSpPr>
          <p:cNvPr id="10" name="矩形 9">
            <a:extLst>
              <a:ext uri="{FF2B5EF4-FFF2-40B4-BE49-F238E27FC236}">
                <a16:creationId xmlns:a16="http://schemas.microsoft.com/office/drawing/2014/main" id="{B9EC93E8-1FB7-4F51-B9F1-823B8901F0BB}"/>
              </a:ext>
            </a:extLst>
          </p:cNvPr>
          <p:cNvSpPr/>
          <p:nvPr/>
        </p:nvSpPr>
        <p:spPr>
          <a:xfrm>
            <a:off x="8981411" y="3365252"/>
            <a:ext cx="3245742" cy="1077218"/>
          </a:xfrm>
          <a:prstGeom prst="rect">
            <a:avLst/>
          </a:prstGeom>
          <a:ln w="19050">
            <a:solidFill>
              <a:srgbClr val="C00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其</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，表商量或希望的语气，还是</a:t>
            </a:r>
          </a:p>
        </p:txBody>
      </p:sp>
      <p:sp>
        <p:nvSpPr>
          <p:cNvPr id="11" name="矩形 10">
            <a:extLst>
              <a:ext uri="{FF2B5EF4-FFF2-40B4-BE49-F238E27FC236}">
                <a16:creationId xmlns:a16="http://schemas.microsoft.com/office/drawing/2014/main" id="{8CF8B303-90C4-43FD-A4B4-F638515EEE0A}"/>
              </a:ext>
            </a:extLst>
          </p:cNvPr>
          <p:cNvSpPr/>
          <p:nvPr/>
        </p:nvSpPr>
        <p:spPr>
          <a:xfrm>
            <a:off x="-7200" y="2341681"/>
            <a:ext cx="2536740" cy="1569660"/>
          </a:xfrm>
          <a:prstGeom prst="rect">
            <a:avLst/>
          </a:prstGeom>
          <a:ln w="19050">
            <a:solidFill>
              <a:srgbClr val="C00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去之</a:t>
            </a:r>
            <a:r>
              <a:rPr kumimoji="0" lang="en-US" altLang="zh-CN"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离开郑国。之</a:t>
            </a:r>
            <a:r>
              <a:rPr kumimoji="0" lang="en-US" altLang="zh-CN"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指代郑国</a:t>
            </a:r>
          </a:p>
        </p:txBody>
      </p:sp>
      <p:cxnSp>
        <p:nvCxnSpPr>
          <p:cNvPr id="13" name="直接箭头连接符 12">
            <a:extLst>
              <a:ext uri="{FF2B5EF4-FFF2-40B4-BE49-F238E27FC236}">
                <a16:creationId xmlns:a16="http://schemas.microsoft.com/office/drawing/2014/main" id="{CA4EF4A8-852F-49C9-876A-179BBAF046E0}"/>
              </a:ext>
            </a:extLst>
          </p:cNvPr>
          <p:cNvCxnSpPr>
            <a:cxnSpLocks/>
          </p:cNvCxnSpPr>
          <p:nvPr/>
        </p:nvCxnSpPr>
        <p:spPr>
          <a:xfrm flipH="1" flipV="1">
            <a:off x="3238140" y="719980"/>
            <a:ext cx="2343065" cy="11936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a:extLst>
              <a:ext uri="{FF2B5EF4-FFF2-40B4-BE49-F238E27FC236}">
                <a16:creationId xmlns:a16="http://schemas.microsoft.com/office/drawing/2014/main" id="{AF3E80DC-7E81-46D0-98B4-0177250291F7}"/>
              </a:ext>
            </a:extLst>
          </p:cNvPr>
          <p:cNvCxnSpPr>
            <a:cxnSpLocks/>
          </p:cNvCxnSpPr>
          <p:nvPr/>
        </p:nvCxnSpPr>
        <p:spPr>
          <a:xfrm flipV="1">
            <a:off x="3952472" y="762156"/>
            <a:ext cx="791647" cy="17055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5C4C9F39-7641-4BC6-8A0C-575A49D7E39B}"/>
              </a:ext>
            </a:extLst>
          </p:cNvPr>
          <p:cNvSpPr/>
          <p:nvPr/>
        </p:nvSpPr>
        <p:spPr>
          <a:xfrm>
            <a:off x="5408962" y="778595"/>
            <a:ext cx="6364243" cy="584775"/>
          </a:xfrm>
          <a:prstGeom prst="rect">
            <a:avLst/>
          </a:prstGeom>
          <a:ln w="19050">
            <a:solidFill>
              <a:srgbClr val="C00000"/>
            </a:solid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夫人</a:t>
            </a: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：远指代词，那人，指秦穆公</a:t>
            </a:r>
          </a:p>
        </p:txBody>
      </p:sp>
      <p:cxnSp>
        <p:nvCxnSpPr>
          <p:cNvPr id="22" name="直接箭头连接符 21">
            <a:extLst>
              <a:ext uri="{FF2B5EF4-FFF2-40B4-BE49-F238E27FC236}">
                <a16:creationId xmlns:a16="http://schemas.microsoft.com/office/drawing/2014/main" id="{6B072360-01BD-43EE-BE60-2FDA7DF0B196}"/>
              </a:ext>
            </a:extLst>
          </p:cNvPr>
          <p:cNvCxnSpPr>
            <a:cxnSpLocks/>
          </p:cNvCxnSpPr>
          <p:nvPr/>
        </p:nvCxnSpPr>
        <p:spPr>
          <a:xfrm flipV="1">
            <a:off x="4598124" y="1363370"/>
            <a:ext cx="1490733" cy="10627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ECAC3B9B-9E84-4316-B8BC-BD0F3B84804D}"/>
              </a:ext>
            </a:extLst>
          </p:cNvPr>
          <p:cNvCxnSpPr>
            <a:cxnSpLocks/>
            <a:endCxn id="5" idx="1"/>
          </p:cNvCxnSpPr>
          <p:nvPr/>
        </p:nvCxnSpPr>
        <p:spPr>
          <a:xfrm flipV="1">
            <a:off x="8133644" y="1660436"/>
            <a:ext cx="903611" cy="7572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id="{E49EAD7D-82B3-445E-B0EB-A25F3E74C7D3}"/>
              </a:ext>
            </a:extLst>
          </p:cNvPr>
          <p:cNvCxnSpPr>
            <a:cxnSpLocks/>
          </p:cNvCxnSpPr>
          <p:nvPr/>
        </p:nvCxnSpPr>
        <p:spPr>
          <a:xfrm flipH="1" flipV="1">
            <a:off x="2030715" y="1304755"/>
            <a:ext cx="2142333" cy="1713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id="{565D04E2-F7A7-4D47-AD43-D91F578532C0}"/>
              </a:ext>
            </a:extLst>
          </p:cNvPr>
          <p:cNvCxnSpPr>
            <a:cxnSpLocks/>
          </p:cNvCxnSpPr>
          <p:nvPr/>
        </p:nvCxnSpPr>
        <p:spPr>
          <a:xfrm flipV="1">
            <a:off x="8475384" y="2537105"/>
            <a:ext cx="633070" cy="4454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id="{1DD0ADE0-2215-4B11-A255-8E62B3705325}"/>
              </a:ext>
            </a:extLst>
          </p:cNvPr>
          <p:cNvCxnSpPr>
            <a:cxnSpLocks/>
          </p:cNvCxnSpPr>
          <p:nvPr/>
        </p:nvCxnSpPr>
        <p:spPr>
          <a:xfrm flipH="1" flipV="1">
            <a:off x="1605639" y="2220026"/>
            <a:ext cx="1598373" cy="12841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id="{DB6701AE-6031-45C1-976E-078B626B7BF6}"/>
              </a:ext>
            </a:extLst>
          </p:cNvPr>
          <p:cNvCxnSpPr>
            <a:cxnSpLocks/>
          </p:cNvCxnSpPr>
          <p:nvPr/>
        </p:nvCxnSpPr>
        <p:spPr>
          <a:xfrm flipH="1" flipV="1">
            <a:off x="2565139" y="3701809"/>
            <a:ext cx="2558868" cy="4040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a16="http://schemas.microsoft.com/office/drawing/2014/main" id="{1373C3E5-81BD-4756-B628-718BE5E56F20}"/>
              </a:ext>
            </a:extLst>
          </p:cNvPr>
          <p:cNvCxnSpPr>
            <a:cxnSpLocks/>
          </p:cNvCxnSpPr>
          <p:nvPr/>
        </p:nvCxnSpPr>
        <p:spPr>
          <a:xfrm>
            <a:off x="4820304" y="3809815"/>
            <a:ext cx="588658" cy="10592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a:extLst>
              <a:ext uri="{FF2B5EF4-FFF2-40B4-BE49-F238E27FC236}">
                <a16:creationId xmlns:a16="http://schemas.microsoft.com/office/drawing/2014/main" id="{85A34A0B-4087-45F4-B6C1-FDFC664BCAE2}"/>
              </a:ext>
            </a:extLst>
          </p:cNvPr>
          <p:cNvCxnSpPr>
            <a:cxnSpLocks/>
          </p:cNvCxnSpPr>
          <p:nvPr/>
        </p:nvCxnSpPr>
        <p:spPr>
          <a:xfrm>
            <a:off x="8587483" y="3726023"/>
            <a:ext cx="38119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Line 4">
            <a:extLst>
              <a:ext uri="{FF2B5EF4-FFF2-40B4-BE49-F238E27FC236}">
                <a16:creationId xmlns:a16="http://schemas.microsoft.com/office/drawing/2014/main" id="{8C8612F3-BBDB-464E-9003-A1C258D1E3D5}"/>
              </a:ext>
            </a:extLst>
          </p:cNvPr>
          <p:cNvSpPr>
            <a:spLocks noChangeShapeType="1"/>
          </p:cNvSpPr>
          <p:nvPr/>
        </p:nvSpPr>
        <p:spPr bwMode="auto">
          <a:xfrm flipH="1" flipV="1">
            <a:off x="4078492" y="1401781"/>
            <a:ext cx="2300113" cy="1062720"/>
          </a:xfrm>
          <a:prstGeom prst="line">
            <a:avLst/>
          </a:prstGeom>
          <a:noFill/>
          <a:ln w="9525">
            <a:solidFill>
              <a:srgbClr val="FF0066"/>
            </a:solidFill>
            <a:round/>
            <a:tailEnd type="triangle" w="med" len="med"/>
          </a:ln>
          <a:effectLst/>
        </p:spPr>
        <p:txBody>
          <a:bodyPr wrap="none"/>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Rectangle 22">
            <a:extLst>
              <a:ext uri="{FF2B5EF4-FFF2-40B4-BE49-F238E27FC236}">
                <a16:creationId xmlns:a16="http://schemas.microsoft.com/office/drawing/2014/main" id="{084B9DB2-4E94-4A49-BDA4-1DE9C97DF40A}"/>
              </a:ext>
            </a:extLst>
          </p:cNvPr>
          <p:cNvSpPr>
            <a:spLocks noChangeArrowheads="1"/>
          </p:cNvSpPr>
          <p:nvPr/>
        </p:nvSpPr>
        <p:spPr bwMode="auto">
          <a:xfrm>
            <a:off x="2198334" y="951947"/>
            <a:ext cx="1880159" cy="584775"/>
          </a:xfrm>
          <a:prstGeom prst="rect">
            <a:avLst/>
          </a:prstGeom>
          <a:noFill/>
          <a:ln w="19050">
            <a:solidFill>
              <a:srgbClr val="FF00FF"/>
            </a:solidFill>
            <a:miter lim="800000"/>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FF3300"/>
                </a:solidFill>
                <a:effectLst/>
                <a:uLnTx/>
                <a:uFillTx/>
                <a:latin typeface="楷体" panose="02010609060101010101" pitchFamily="49" charset="-122"/>
                <a:ea typeface="楷体" panose="02010609060101010101" pitchFamily="49" charset="-122"/>
                <a:cs typeface="+mn-cs"/>
              </a:rPr>
              <a:t>及：</a:t>
            </a:r>
            <a:r>
              <a:rPr kumimoji="0" lang="zh-CN" altLang="en-US" sz="3200" b="1" i="0" u="none" strike="noStrike" kern="1200" cap="none" spc="0" normalizeH="0" baseline="0" noProof="0">
                <a:ln>
                  <a:noFill/>
                </a:ln>
                <a:solidFill>
                  <a:srgbClr val="0000FF"/>
                </a:solidFill>
                <a:effectLst/>
                <a:uLnTx/>
                <a:uFillTx/>
                <a:latin typeface="楷体" panose="02010609060101010101" pitchFamily="49" charset="-122"/>
                <a:ea typeface="楷体" panose="02010609060101010101" pitchFamily="49" charset="-122"/>
                <a:cs typeface="+mn-cs"/>
              </a:rPr>
              <a:t>达到</a:t>
            </a:r>
          </a:p>
        </p:txBody>
      </p:sp>
      <p:sp>
        <p:nvSpPr>
          <p:cNvPr id="27" name="Line 20">
            <a:extLst>
              <a:ext uri="{FF2B5EF4-FFF2-40B4-BE49-F238E27FC236}">
                <a16:creationId xmlns:a16="http://schemas.microsoft.com/office/drawing/2014/main" id="{2CC2199B-28DE-4315-B6F5-A946D78D3CB3}"/>
              </a:ext>
            </a:extLst>
          </p:cNvPr>
          <p:cNvSpPr>
            <a:spLocks noChangeShapeType="1"/>
          </p:cNvSpPr>
          <p:nvPr/>
        </p:nvSpPr>
        <p:spPr bwMode="auto">
          <a:xfrm flipH="1">
            <a:off x="2327192" y="3563007"/>
            <a:ext cx="4647697" cy="706564"/>
          </a:xfrm>
          <a:prstGeom prst="line">
            <a:avLst/>
          </a:prstGeom>
          <a:noFill/>
          <a:ln w="9525">
            <a:solidFill>
              <a:srgbClr val="FF0066"/>
            </a:solidFill>
            <a:round/>
            <a:tailEnd type="triangle" w="med" len="med"/>
          </a:ln>
          <a:effectLst/>
        </p:spPr>
        <p:txBody>
          <a:bodyPr wrap="none"/>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 name="Rectangle 27">
            <a:extLst>
              <a:ext uri="{FF2B5EF4-FFF2-40B4-BE49-F238E27FC236}">
                <a16:creationId xmlns:a16="http://schemas.microsoft.com/office/drawing/2014/main" id="{C257D130-E358-4D6E-85F2-306B5CDD787E}"/>
              </a:ext>
            </a:extLst>
          </p:cNvPr>
          <p:cNvSpPr>
            <a:spLocks noChangeArrowheads="1"/>
          </p:cNvSpPr>
          <p:nvPr/>
        </p:nvSpPr>
        <p:spPr bwMode="auto">
          <a:xfrm>
            <a:off x="37341" y="3922548"/>
            <a:ext cx="2492200" cy="954107"/>
          </a:xfrm>
          <a:prstGeom prst="rect">
            <a:avLst/>
          </a:prstGeom>
          <a:noFill/>
          <a:ln w="19050">
            <a:solidFill>
              <a:srgbClr val="FF00FF"/>
            </a:solidFill>
            <a:miter lim="800000"/>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3300"/>
                </a:solidFill>
                <a:effectLst/>
                <a:uLnTx/>
                <a:uFillTx/>
                <a:latin typeface="楷体" panose="02010609060101010101" pitchFamily="49" charset="-122"/>
                <a:ea typeface="楷体" panose="02010609060101010101" pitchFamily="49" charset="-122"/>
                <a:cs typeface="+mn-cs"/>
              </a:rPr>
              <a:t>武：</a:t>
            </a: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战时应遵守的道义准则</a:t>
            </a:r>
          </a:p>
        </p:txBody>
      </p:sp>
      <p:sp>
        <p:nvSpPr>
          <p:cNvPr id="12" name="日期占位符 11">
            <a:extLst>
              <a:ext uri="{FF2B5EF4-FFF2-40B4-BE49-F238E27FC236}">
                <a16:creationId xmlns:a16="http://schemas.microsoft.com/office/drawing/2014/main" id="{E30E9EB7-8114-4930-BF4E-229413C514D0}"/>
              </a:ext>
            </a:extLst>
          </p:cNvPr>
          <p:cNvSpPr>
            <a:spLocks noGrp="1"/>
          </p:cNvSpPr>
          <p:nvPr>
            <p:ph type="dt" sz="half" idx="10"/>
          </p:nvPr>
        </p:nvSpPr>
        <p:spPr/>
        <p:txBody>
          <a:bodyPr/>
          <a:lstStyle/>
          <a:p>
            <a:fld id="{68372747-8BCA-4CF2-A373-AADD70BEDCEE}" type="datetime1">
              <a:rPr lang="zh-CN" altLang="en-US" smtClean="0"/>
              <a:t>2021/3/13</a:t>
            </a:fld>
            <a:endParaRPr lang="zh-CN" altLang="en-US"/>
          </a:p>
        </p:txBody>
      </p:sp>
      <p:sp>
        <p:nvSpPr>
          <p:cNvPr id="14" name="页脚占位符 13">
            <a:extLst>
              <a:ext uri="{FF2B5EF4-FFF2-40B4-BE49-F238E27FC236}">
                <a16:creationId xmlns:a16="http://schemas.microsoft.com/office/drawing/2014/main" id="{83CDA29B-E301-4CFD-8610-140C57EAF9EC}"/>
              </a:ext>
            </a:extLst>
          </p:cNvPr>
          <p:cNvSpPr>
            <a:spLocks noGrp="1"/>
          </p:cNvSpPr>
          <p:nvPr>
            <p:ph type="ftr" sz="quarter" idx="11"/>
          </p:nvPr>
        </p:nvSpPr>
        <p:spPr/>
        <p:txBody>
          <a:bodyPr/>
          <a:lstStyle/>
          <a:p>
            <a:r>
              <a:rPr lang="zh-CN" altLang="en-US"/>
              <a:t>北附广南实验学校 赵洪安</a:t>
            </a:r>
          </a:p>
        </p:txBody>
      </p:sp>
      <p:sp>
        <p:nvSpPr>
          <p:cNvPr id="15" name="灯片编号占位符 14">
            <a:extLst>
              <a:ext uri="{FF2B5EF4-FFF2-40B4-BE49-F238E27FC236}">
                <a16:creationId xmlns:a16="http://schemas.microsoft.com/office/drawing/2014/main" id="{39B2EE23-5EE5-41D5-A2D6-D6B1DFDB1117}"/>
              </a:ext>
            </a:extLst>
          </p:cNvPr>
          <p:cNvSpPr>
            <a:spLocks noGrp="1"/>
          </p:cNvSpPr>
          <p:nvPr>
            <p:ph type="sldNum" sz="quarter" idx="12"/>
          </p:nvPr>
        </p:nvSpPr>
        <p:spPr/>
        <p:txBody>
          <a:bodyPr/>
          <a:lstStyle/>
          <a:p>
            <a:fld id="{5E62DECF-E635-42AE-B64D-6828C25340DF}" type="slidenum">
              <a:rPr lang="zh-CN" altLang="en-US" smtClean="0"/>
              <a:t>47</a:t>
            </a:fld>
            <a:endParaRPr lang="zh-CN" altLang="en-US"/>
          </a:p>
        </p:txBody>
      </p:sp>
    </p:spTree>
    <p:extLst>
      <p:ext uri="{BB962C8B-B14F-4D97-AF65-F5344CB8AC3E}">
        <p14:creationId xmlns:p14="http://schemas.microsoft.com/office/powerpoint/2010/main" val="14049777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down)">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down)">
                                      <p:cBhvr>
                                        <p:cTn id="59" dur="5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down)">
                                      <p:cBhvr>
                                        <p:cTn id="64" dur="500"/>
                                        <p:tgtEl>
                                          <p:spTgt spid="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down)">
                                      <p:cBhvr>
                                        <p:cTn id="69" dur="500"/>
                                        <p:tgtEl>
                                          <p:spTgt spid="33"/>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down)">
                                      <p:cBhvr>
                                        <p:cTn id="74" dur="500"/>
                                        <p:tgtEl>
                                          <p:spTgt spid="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down)">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wipe(down)">
                                      <p:cBhvr>
                                        <p:cTn id="84" dur="500"/>
                                        <p:tgtEl>
                                          <p:spTgt spid="8"/>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nodeType="click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ipe(down)">
                                      <p:cBhvr>
                                        <p:cTn id="89" dur="500"/>
                                        <p:tgtEl>
                                          <p:spTgt spid="4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wipe(down)">
                                      <p:cBhvr>
                                        <p:cTn id="94" dur="500"/>
                                        <p:tgtEl>
                                          <p:spTgt spid="9"/>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additive="base">
                                        <p:cTn id="99" dur="500" fill="hold"/>
                                        <p:tgtEl>
                                          <p:spTgt spid="27"/>
                                        </p:tgtEl>
                                        <p:attrNameLst>
                                          <p:attrName>ppt_x</p:attrName>
                                        </p:attrNameLst>
                                      </p:cBhvr>
                                      <p:tavLst>
                                        <p:tav tm="0">
                                          <p:val>
                                            <p:strVal val="#ppt_x"/>
                                          </p:val>
                                        </p:tav>
                                        <p:tav tm="100000">
                                          <p:val>
                                            <p:strVal val="#ppt_x"/>
                                          </p:val>
                                        </p:tav>
                                      </p:tavLst>
                                    </p:anim>
                                    <p:anim calcmode="lin" valueType="num">
                                      <p:cBhvr additive="base">
                                        <p:cTn id="10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8"/>
                                        </p:tgtEl>
                                        <p:attrNameLst>
                                          <p:attrName>style.visibility</p:attrName>
                                        </p:attrNameLst>
                                      </p:cBhvr>
                                      <p:to>
                                        <p:strVal val="visible"/>
                                      </p:to>
                                    </p:set>
                                    <p:anim calcmode="lin" valueType="num">
                                      <p:cBhvr additive="base">
                                        <p:cTn id="105" dur="500" fill="hold"/>
                                        <p:tgtEl>
                                          <p:spTgt spid="28"/>
                                        </p:tgtEl>
                                        <p:attrNameLst>
                                          <p:attrName>ppt_x</p:attrName>
                                        </p:attrNameLst>
                                      </p:cBhvr>
                                      <p:tavLst>
                                        <p:tav tm="0">
                                          <p:val>
                                            <p:strVal val="#ppt_x"/>
                                          </p:val>
                                        </p:tav>
                                        <p:tav tm="100000">
                                          <p:val>
                                            <p:strVal val="#ppt_x"/>
                                          </p:val>
                                        </p:tav>
                                      </p:tavLst>
                                    </p:anim>
                                    <p:anim calcmode="lin" valueType="num">
                                      <p:cBhvr additive="base">
                                        <p:cTn id="10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nodeType="click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down)">
                                      <p:cBhvr>
                                        <p:cTn id="111" dur="500"/>
                                        <p:tgtEl>
                                          <p:spTgt spid="4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10"/>
                                        </p:tgtEl>
                                        <p:attrNameLst>
                                          <p:attrName>style.visibility</p:attrName>
                                        </p:attrNameLst>
                                      </p:cBhvr>
                                      <p:to>
                                        <p:strVal val="visible"/>
                                      </p:to>
                                    </p:set>
                                    <p:animEffect transition="in" filter="wipe(down)">
                                      <p:cBhvr>
                                        <p:cTn id="116" dur="500"/>
                                        <p:tgtEl>
                                          <p:spTgt spid="10"/>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40"/>
                                        </p:tgtEl>
                                        <p:attrNameLst>
                                          <p:attrName>style.visibility</p:attrName>
                                        </p:attrNameLst>
                                      </p:cBhvr>
                                      <p:to>
                                        <p:strVal val="visible"/>
                                      </p:to>
                                    </p:set>
                                    <p:animEffect transition="in" filter="wipe(down)">
                                      <p:cBhvr>
                                        <p:cTn id="121" dur="500"/>
                                        <p:tgtEl>
                                          <p:spTgt spid="40"/>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4" fill="hold" grpId="0" nodeType="clickEffect">
                                  <p:stCondLst>
                                    <p:cond delay="0"/>
                                  </p:stCondLst>
                                  <p:childTnLst>
                                    <p:set>
                                      <p:cBhvr>
                                        <p:cTn id="125" dur="1" fill="hold">
                                          <p:stCondLst>
                                            <p:cond delay="0"/>
                                          </p:stCondLst>
                                        </p:cTn>
                                        <p:tgtEl>
                                          <p:spTgt spid="11"/>
                                        </p:tgtEl>
                                        <p:attrNameLst>
                                          <p:attrName>style.visibility</p:attrName>
                                        </p:attrNameLst>
                                      </p:cBhvr>
                                      <p:to>
                                        <p:strVal val="visible"/>
                                      </p:to>
                                    </p:set>
                                    <p:animEffect transition="in" filter="wipe(down)">
                                      <p:cBhvr>
                                        <p:cTn id="1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20" grpId="0" animBg="1"/>
      <p:bldP spid="23" grpId="0" animBg="1"/>
      <p:bldP spid="24" grpId="0" animBg="1"/>
      <p:bldP spid="27" grpId="0" animBg="1"/>
      <p:bldP spid="2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263540-253D-4E8B-8520-017F52D41567}"/>
              </a:ext>
            </a:extLst>
          </p:cNvPr>
          <p:cNvSpPr/>
          <p:nvPr/>
        </p:nvSpPr>
        <p:spPr>
          <a:xfrm>
            <a:off x="688621" y="610148"/>
            <a:ext cx="11063111" cy="440120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晋大夫子犯请求出兵攻击秦军。晋文公说：“不行！假如没有那个人</a:t>
            </a:r>
            <a:r>
              <a:rPr kumimoji="0" lang="en-US" altLang="zh-CN"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秦伯</a:t>
            </a:r>
            <a:r>
              <a:rPr kumimoji="0" lang="en-US" altLang="zh-CN"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力量，我是不会到这个地步的。依靠别人的力量而又反过来损害他，这是不仁义的；失掉自己的同盟者，这是不明智的；用散乱</a:t>
            </a:r>
            <a:r>
              <a:rPr kumimoji="0" lang="en-US" altLang="zh-CN"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的局面</a:t>
            </a:r>
            <a:r>
              <a:rPr kumimoji="0" lang="en-US" altLang="zh-CN"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代替整齐</a:t>
            </a:r>
            <a:r>
              <a:rPr kumimoji="0" lang="en-US" altLang="zh-CN"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的局面</a:t>
            </a:r>
            <a:r>
              <a:rPr kumimoji="0" lang="en-US" altLang="zh-CN"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40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，这是不符合武德的。我们还是回去吧！”晋军也离开了郑国。</a:t>
            </a:r>
          </a:p>
        </p:txBody>
      </p:sp>
      <p:sp>
        <p:nvSpPr>
          <p:cNvPr id="3" name="日期占位符 2">
            <a:extLst>
              <a:ext uri="{FF2B5EF4-FFF2-40B4-BE49-F238E27FC236}">
                <a16:creationId xmlns:a16="http://schemas.microsoft.com/office/drawing/2014/main" id="{8F559CFA-D720-42D3-AAB6-153553812CFC}"/>
              </a:ext>
            </a:extLst>
          </p:cNvPr>
          <p:cNvSpPr>
            <a:spLocks noGrp="1"/>
          </p:cNvSpPr>
          <p:nvPr>
            <p:ph type="dt" sz="half" idx="10"/>
          </p:nvPr>
        </p:nvSpPr>
        <p:spPr/>
        <p:txBody>
          <a:bodyPr/>
          <a:lstStyle/>
          <a:p>
            <a:fld id="{6D8D70AD-007B-4E6A-BAAB-CB09849745B0}" type="datetime1">
              <a:rPr lang="zh-CN" altLang="en-US" smtClean="0"/>
              <a:t>2021/3/13</a:t>
            </a:fld>
            <a:endParaRPr lang="zh-CN" altLang="en-US"/>
          </a:p>
        </p:txBody>
      </p:sp>
      <p:sp>
        <p:nvSpPr>
          <p:cNvPr id="4" name="页脚占位符 3">
            <a:extLst>
              <a:ext uri="{FF2B5EF4-FFF2-40B4-BE49-F238E27FC236}">
                <a16:creationId xmlns:a16="http://schemas.microsoft.com/office/drawing/2014/main" id="{622BCC0B-35EE-4CE7-B90C-AA3EE6D2FF89}"/>
              </a:ext>
            </a:extLst>
          </p:cNvPr>
          <p:cNvSpPr>
            <a:spLocks noGrp="1"/>
          </p:cNvSpPr>
          <p:nvPr>
            <p:ph type="ftr" sz="quarter" idx="11"/>
          </p:nvPr>
        </p:nvSpPr>
        <p:spPr/>
        <p:txBody>
          <a:bodyPr/>
          <a:lstStyle/>
          <a:p>
            <a:r>
              <a:rPr lang="zh-CN" altLang="en-US"/>
              <a:t>北附广南实验学校 赵洪安</a:t>
            </a:r>
          </a:p>
        </p:txBody>
      </p:sp>
      <p:sp>
        <p:nvSpPr>
          <p:cNvPr id="5" name="灯片编号占位符 4">
            <a:extLst>
              <a:ext uri="{FF2B5EF4-FFF2-40B4-BE49-F238E27FC236}">
                <a16:creationId xmlns:a16="http://schemas.microsoft.com/office/drawing/2014/main" id="{C814FAAB-E462-4C63-AD8C-DB8956258A6A}"/>
              </a:ext>
            </a:extLst>
          </p:cNvPr>
          <p:cNvSpPr>
            <a:spLocks noGrp="1"/>
          </p:cNvSpPr>
          <p:nvPr>
            <p:ph type="sldNum" sz="quarter" idx="12"/>
          </p:nvPr>
        </p:nvSpPr>
        <p:spPr/>
        <p:txBody>
          <a:bodyPr/>
          <a:lstStyle/>
          <a:p>
            <a:fld id="{5E62DECF-E635-42AE-B64D-6828C25340DF}" type="slidenum">
              <a:rPr lang="zh-CN" altLang="en-US" smtClean="0"/>
              <a:t>48</a:t>
            </a:fld>
            <a:endParaRPr lang="zh-CN" altLang="en-US"/>
          </a:p>
        </p:txBody>
      </p:sp>
    </p:spTree>
    <p:extLst>
      <p:ext uri="{BB962C8B-B14F-4D97-AF65-F5344CB8AC3E}">
        <p14:creationId xmlns:p14="http://schemas.microsoft.com/office/powerpoint/2010/main" val="42075896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4" name="Picture 4" descr="晉文公"/>
          <p:cNvPicPr>
            <a:picLocks noChangeAspect="1" noChangeArrowheads="1"/>
          </p:cNvPicPr>
          <p:nvPr/>
        </p:nvPicPr>
        <p:blipFill>
          <a:blip r:embed="rId2" cstate="print"/>
          <a:srcRect/>
          <a:stretch>
            <a:fillRect/>
          </a:stretch>
        </p:blipFill>
        <p:spPr bwMode="auto">
          <a:xfrm>
            <a:off x="7697531" y="212948"/>
            <a:ext cx="4114800" cy="6432104"/>
          </a:xfrm>
          <a:prstGeom prst="rect">
            <a:avLst/>
          </a:prstGeom>
          <a:noFill/>
        </p:spPr>
      </p:pic>
      <p:sp>
        <p:nvSpPr>
          <p:cNvPr id="5" name="日期占位符 4"/>
          <p:cNvSpPr>
            <a:spLocks noGrp="1"/>
          </p:cNvSpPr>
          <p:nvPr>
            <p:ph type="dt" sz="half" idx="10"/>
          </p:nvPr>
        </p:nvSpPr>
        <p:spPr/>
        <p:txBody>
          <a:bodyPr/>
          <a:lstStyle/>
          <a:p>
            <a:fld id="{088E5E71-1A9D-490D-9E2E-1A69478CD265}"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49</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BC54CD10-7E97-4E3C-92E9-0FCAC0FAA8FF}"/>
              </a:ext>
            </a:extLst>
          </p:cNvPr>
          <p:cNvSpPr/>
          <p:nvPr/>
        </p:nvSpPr>
        <p:spPr>
          <a:xfrm>
            <a:off x="1715344" y="1661348"/>
            <a:ext cx="4145687" cy="769441"/>
          </a:xfrm>
          <a:prstGeom prst="rect">
            <a:avLst/>
          </a:prstGeom>
        </p:spPr>
        <p:txBody>
          <a:bodyPr wrap="none">
            <a:spAutoFit/>
          </a:bodyPr>
          <a:lstStyle/>
          <a:p>
            <a:r>
              <a:rPr lang="zh-CN" altLang="en-US" sz="4400" b="1" dirty="0">
                <a:solidFill>
                  <a:srgbClr val="FF0000"/>
                </a:solidFill>
                <a:latin typeface="楷体" panose="02010609060101010101" pitchFamily="49" charset="-122"/>
                <a:ea typeface="楷体" panose="02010609060101010101" pitchFamily="49" charset="-122"/>
                <a:cs typeface="+mj-cs"/>
              </a:rPr>
              <a:t>结局：晋军亦退</a:t>
            </a:r>
            <a:endParaRPr lang="zh-CN" altLang="en-US" dirty="0"/>
          </a:p>
        </p:txBody>
      </p:sp>
      <p:sp>
        <p:nvSpPr>
          <p:cNvPr id="3" name="矩形 2">
            <a:extLst>
              <a:ext uri="{FF2B5EF4-FFF2-40B4-BE49-F238E27FC236}">
                <a16:creationId xmlns:a16="http://schemas.microsoft.com/office/drawing/2014/main" id="{C1D02105-183A-4AEF-A13C-6CFF2FA6811A}"/>
              </a:ext>
            </a:extLst>
          </p:cNvPr>
          <p:cNvSpPr/>
          <p:nvPr/>
        </p:nvSpPr>
        <p:spPr>
          <a:xfrm>
            <a:off x="264405" y="3257335"/>
            <a:ext cx="6822195" cy="1200329"/>
          </a:xfrm>
          <a:prstGeom prst="rect">
            <a:avLst/>
          </a:prstGeom>
        </p:spPr>
        <p:txBody>
          <a:bodyPr wrap="square">
            <a:spAutoFit/>
          </a:bodyPr>
          <a:lstStyle/>
          <a:p>
            <a:pPr lvl="0">
              <a:lnSpc>
                <a:spcPct val="90000"/>
              </a:lnSpc>
            </a:pPr>
            <a:r>
              <a:rPr lang="zh-CN" altLang="en-US" sz="4000" b="1" dirty="0">
                <a:solidFill>
                  <a:prstClr val="black"/>
                </a:solidFill>
                <a:latin typeface="楷体" panose="02010609060101010101" pitchFamily="49" charset="-122"/>
                <a:ea typeface="楷体" panose="02010609060101010101" pitchFamily="49" charset="-122"/>
              </a:rPr>
              <a:t>晋文公</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将其与“子犯”相比，看其一代霸主之气</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2D5C543-9B44-4A35-B6FA-8ED1DEF52936}"/>
              </a:ext>
            </a:extLst>
          </p:cNvPr>
          <p:cNvSpPr/>
          <p:nvPr/>
        </p:nvSpPr>
        <p:spPr>
          <a:xfrm>
            <a:off x="278779" y="506194"/>
            <a:ext cx="11742235" cy="6247864"/>
          </a:xfrm>
          <a:prstGeom prst="rect">
            <a:avLst/>
          </a:prstGeom>
        </p:spPr>
        <p:txBody>
          <a:bodyPr wrap="square">
            <a:spAutoFit/>
          </a:bodyPr>
          <a:lstStyle/>
          <a:p>
            <a:r>
              <a:rPr lang="en-US" altLang="zh-CN" sz="4000" b="1" dirty="0">
                <a:solidFill>
                  <a:srgbClr val="CC00CC"/>
                </a:solidFill>
                <a:latin typeface="楷体" panose="02010609060101010101" pitchFamily="49" charset="-122"/>
                <a:ea typeface="楷体" panose="02010609060101010101" pitchFamily="49" charset="-122"/>
              </a:rPr>
              <a:t>4.</a:t>
            </a:r>
            <a:r>
              <a:rPr lang="zh-CN" altLang="en-US" sz="4000" b="1" dirty="0">
                <a:solidFill>
                  <a:srgbClr val="CC00CC"/>
                </a:solidFill>
                <a:latin typeface="楷体" panose="02010609060101010101" pitchFamily="49" charset="-122"/>
                <a:ea typeface="楷体" panose="02010609060101010101" pitchFamily="49" charset="-122"/>
              </a:rPr>
              <a:t>偏义复词</a:t>
            </a:r>
            <a:r>
              <a:rPr lang="zh-CN" altLang="en-US" sz="4000" b="1" dirty="0">
                <a:latin typeface="楷体" panose="02010609060101010101" pitchFamily="49" charset="-122"/>
                <a:ea typeface="楷体" panose="02010609060101010101" pitchFamily="49" charset="-122"/>
              </a:rPr>
              <a:t>：即一个词由两个意思相近或相对、相反的语素构成，只取其中的一个语素的词义，另一个只作陪衬。</a:t>
            </a:r>
            <a:endParaRPr lang="en-US" altLang="zh-CN" sz="4000" b="1" dirty="0">
              <a:latin typeface="楷体" panose="02010609060101010101" pitchFamily="49" charset="-122"/>
              <a:ea typeface="楷体" panose="02010609060101010101" pitchFamily="49" charset="-122"/>
            </a:endParaRPr>
          </a:p>
          <a:p>
            <a:r>
              <a:rPr lang="en-US" altLang="zh-CN" sz="4000" b="1" dirty="0">
                <a:solidFill>
                  <a:srgbClr val="CC00CC"/>
                </a:solidFill>
                <a:latin typeface="楷体" panose="02010609060101010101" pitchFamily="49" charset="-122"/>
                <a:ea typeface="楷体" panose="02010609060101010101" pitchFamily="49" charset="-122"/>
              </a:rPr>
              <a:t>5.</a:t>
            </a:r>
            <a:r>
              <a:rPr lang="zh-CN" altLang="en-US" sz="4000" b="1" dirty="0">
                <a:solidFill>
                  <a:srgbClr val="CC00CC"/>
                </a:solidFill>
                <a:latin typeface="楷体" panose="02010609060101010101" pitchFamily="49" charset="-122"/>
                <a:ea typeface="楷体" panose="02010609060101010101" pitchFamily="49" charset="-122"/>
              </a:rPr>
              <a:t>一词多义</a:t>
            </a:r>
            <a:r>
              <a:rPr lang="zh-CN" altLang="en-US" sz="4000" b="1" dirty="0">
                <a:latin typeface="楷体" panose="02010609060101010101" pitchFamily="49" charset="-122"/>
                <a:ea typeface="楷体" panose="02010609060101010101" pitchFamily="49" charset="-122"/>
              </a:rPr>
              <a:t>。即一个词有多种含义。如“食”有“吃”、“吃的东西”“专指饭”等等词义，如何判断一个词究竟用哪个词义呢？主要是联系上下文，认真阅读，认真分析，增强阅读能力。</a:t>
            </a:r>
          </a:p>
          <a:p>
            <a:r>
              <a:rPr lang="en-US" altLang="zh-CN" sz="4000" b="1" dirty="0">
                <a:solidFill>
                  <a:srgbClr val="CC00CC"/>
                </a:solidFill>
                <a:latin typeface="楷体" panose="02010609060101010101" pitchFamily="49" charset="-122"/>
                <a:ea typeface="楷体" panose="02010609060101010101" pitchFamily="49" charset="-122"/>
              </a:rPr>
              <a:t>6.</a:t>
            </a:r>
            <a:r>
              <a:rPr lang="zh-CN" altLang="en-US" sz="4000" b="1" dirty="0">
                <a:solidFill>
                  <a:srgbClr val="CC00CC"/>
                </a:solidFill>
                <a:latin typeface="楷体" panose="02010609060101010101" pitchFamily="49" charset="-122"/>
                <a:ea typeface="楷体" panose="02010609060101010101" pitchFamily="49" charset="-122"/>
              </a:rPr>
              <a:t>词类活用</a:t>
            </a:r>
            <a:r>
              <a:rPr lang="zh-CN" altLang="en-US" sz="4000" b="1" dirty="0">
                <a:latin typeface="楷体" panose="02010609060101010101" pitchFamily="49" charset="-122"/>
                <a:ea typeface="楷体" panose="02010609060101010101" pitchFamily="49" charset="-122"/>
              </a:rPr>
              <a:t>：在古汉语中，某些词在特定的语言环境中又可以灵活运用，临时改变它的基本功能，在句中充当其它类词。 </a:t>
            </a:r>
          </a:p>
        </p:txBody>
      </p:sp>
      <p:sp>
        <p:nvSpPr>
          <p:cNvPr id="4" name="日期占位符 3">
            <a:extLst>
              <a:ext uri="{FF2B5EF4-FFF2-40B4-BE49-F238E27FC236}">
                <a16:creationId xmlns:a16="http://schemas.microsoft.com/office/drawing/2014/main" id="{96818EDA-8265-47E2-B982-C3BF5280526C}"/>
              </a:ext>
            </a:extLst>
          </p:cNvPr>
          <p:cNvSpPr>
            <a:spLocks noGrp="1"/>
          </p:cNvSpPr>
          <p:nvPr>
            <p:ph type="dt" sz="half" idx="10"/>
          </p:nvPr>
        </p:nvSpPr>
        <p:spPr/>
        <p:txBody>
          <a:bodyPr/>
          <a:lstStyle/>
          <a:p>
            <a:fld id="{F7DB546B-87B9-44CA-A0BE-5F2ABDB1A65E}" type="datetime1">
              <a:rPr lang="zh-CN" altLang="en-US" smtClean="0"/>
              <a:t>2021/3/13</a:t>
            </a:fld>
            <a:endParaRPr lang="zh-CN" altLang="en-US"/>
          </a:p>
        </p:txBody>
      </p:sp>
      <p:sp>
        <p:nvSpPr>
          <p:cNvPr id="5" name="页脚占位符 4">
            <a:extLst>
              <a:ext uri="{FF2B5EF4-FFF2-40B4-BE49-F238E27FC236}">
                <a16:creationId xmlns:a16="http://schemas.microsoft.com/office/drawing/2014/main" id="{956E8529-B583-42C7-83C3-073E63E36FD5}"/>
              </a:ext>
            </a:extLst>
          </p:cNvPr>
          <p:cNvSpPr>
            <a:spLocks noGrp="1"/>
          </p:cNvSpPr>
          <p:nvPr>
            <p:ph type="ftr" sz="quarter" idx="11"/>
          </p:nvPr>
        </p:nvSpPr>
        <p:spPr/>
        <p:txBody>
          <a:bodyPr/>
          <a:lstStyle/>
          <a:p>
            <a:r>
              <a:rPr lang="zh-CN" altLang="en-US"/>
              <a:t>北附广南实验学校 赵洪安</a:t>
            </a:r>
          </a:p>
        </p:txBody>
      </p:sp>
      <p:sp>
        <p:nvSpPr>
          <p:cNvPr id="6" name="灯片编号占位符 5">
            <a:extLst>
              <a:ext uri="{FF2B5EF4-FFF2-40B4-BE49-F238E27FC236}">
                <a16:creationId xmlns:a16="http://schemas.microsoft.com/office/drawing/2014/main" id="{4C5EAD19-6C1F-409C-A1FD-52819C5269DE}"/>
              </a:ext>
            </a:extLst>
          </p:cNvPr>
          <p:cNvSpPr>
            <a:spLocks noGrp="1"/>
          </p:cNvSpPr>
          <p:nvPr>
            <p:ph type="sldNum" sz="quarter" idx="12"/>
          </p:nvPr>
        </p:nvSpPr>
        <p:spPr/>
        <p:txBody>
          <a:bodyPr/>
          <a:lstStyle/>
          <a:p>
            <a:fld id="{5E62DECF-E635-42AE-B64D-6828C25340DF}" type="slidenum">
              <a:rPr lang="zh-CN" altLang="en-US" smtClean="0"/>
              <a:t>5</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3806825" y="593726"/>
            <a:ext cx="4224338" cy="720725"/>
          </a:xfrm>
          <a:noFill/>
          <a:ln w="38100">
            <a:noFill/>
          </a:ln>
        </p:spPr>
        <p:txBody>
          <a:bodyPr vert="horz" lIns="0" tIns="0" rIns="0" bIns="0" rtlCol="0" anchor="ctr">
            <a:normAutofit/>
          </a:bodyPr>
          <a:lstStyle/>
          <a:p>
            <a:r>
              <a:rPr lang="zh-CN" altLang="en-US" b="1">
                <a:solidFill>
                  <a:srgbClr val="FF0000"/>
                </a:solidFill>
                <a:latin typeface="楷体" panose="02010609060101010101" pitchFamily="49" charset="-122"/>
                <a:ea typeface="楷体" panose="02010609060101010101" pitchFamily="49" charset="-122"/>
              </a:rPr>
              <a:t>叙事结构</a:t>
            </a:r>
          </a:p>
        </p:txBody>
      </p:sp>
      <p:sp>
        <p:nvSpPr>
          <p:cNvPr id="20483" name="Text Box 3"/>
          <p:cNvSpPr txBox="1">
            <a:spLocks noChangeArrowheads="1"/>
          </p:cNvSpPr>
          <p:nvPr/>
        </p:nvSpPr>
        <p:spPr bwMode="auto">
          <a:xfrm>
            <a:off x="2433638" y="1563688"/>
            <a:ext cx="2438400" cy="641350"/>
          </a:xfrm>
          <a:prstGeom prst="rect">
            <a:avLst/>
          </a:prstGeom>
          <a:noFill/>
          <a:ln w="9525">
            <a:noFill/>
            <a:miter lim="800000"/>
          </a:ln>
          <a:effectLst/>
        </p:spPr>
        <p:txBody>
          <a:bodyPr>
            <a:spAutoFit/>
          </a:bodyPr>
          <a:lstStyle/>
          <a:p>
            <a:pPr>
              <a:spcBef>
                <a:spcPct val="50000"/>
              </a:spcBef>
            </a:pPr>
            <a:r>
              <a:rPr kumimoji="1" lang="zh-CN" altLang="en-US" sz="3600" b="1">
                <a:latin typeface="楷体" panose="02010609060101010101" pitchFamily="49" charset="-122"/>
                <a:ea typeface="楷体" panose="02010609060101010101" pitchFamily="49" charset="-122"/>
              </a:rPr>
              <a:t>秦晋围郑</a:t>
            </a:r>
          </a:p>
        </p:txBody>
      </p:sp>
      <p:sp>
        <p:nvSpPr>
          <p:cNvPr id="20484" name="Text Box 4"/>
          <p:cNvSpPr txBox="1">
            <a:spLocks noChangeArrowheads="1"/>
          </p:cNvSpPr>
          <p:nvPr/>
        </p:nvSpPr>
        <p:spPr bwMode="auto">
          <a:xfrm>
            <a:off x="2420938" y="2716213"/>
            <a:ext cx="2667000" cy="641350"/>
          </a:xfrm>
          <a:prstGeom prst="rect">
            <a:avLst/>
          </a:prstGeom>
          <a:noFill/>
          <a:ln w="9525">
            <a:noFill/>
            <a:miter lim="800000"/>
          </a:ln>
          <a:effectLst/>
        </p:spPr>
        <p:txBody>
          <a:bodyPr>
            <a:spAutoFit/>
          </a:bodyPr>
          <a:lstStyle/>
          <a:p>
            <a:pPr>
              <a:spcBef>
                <a:spcPct val="50000"/>
              </a:spcBef>
            </a:pPr>
            <a:r>
              <a:rPr kumimoji="1" lang="zh-CN" altLang="en-US" sz="3600" b="1">
                <a:latin typeface="楷体" panose="02010609060101010101" pitchFamily="49" charset="-122"/>
                <a:ea typeface="楷体" panose="02010609060101010101" pitchFamily="49" charset="-122"/>
              </a:rPr>
              <a:t>临危受命</a:t>
            </a:r>
          </a:p>
        </p:txBody>
      </p:sp>
      <p:sp>
        <p:nvSpPr>
          <p:cNvPr id="20485" name="Text Box 5"/>
          <p:cNvSpPr txBox="1">
            <a:spLocks noChangeArrowheads="1"/>
          </p:cNvSpPr>
          <p:nvPr/>
        </p:nvSpPr>
        <p:spPr bwMode="auto">
          <a:xfrm>
            <a:off x="2424113" y="3795713"/>
            <a:ext cx="2819400" cy="641350"/>
          </a:xfrm>
          <a:prstGeom prst="rect">
            <a:avLst/>
          </a:prstGeom>
          <a:noFill/>
          <a:ln w="9525">
            <a:noFill/>
            <a:miter lim="800000"/>
          </a:ln>
          <a:effectLst/>
        </p:spPr>
        <p:txBody>
          <a:bodyPr>
            <a:spAutoFit/>
          </a:bodyPr>
          <a:lstStyle/>
          <a:p>
            <a:pPr>
              <a:spcBef>
                <a:spcPct val="50000"/>
              </a:spcBef>
            </a:pPr>
            <a:r>
              <a:rPr kumimoji="1" lang="zh-CN" altLang="en-US" sz="3600" b="1">
                <a:latin typeface="楷体" panose="02010609060101010101" pitchFamily="49" charset="-122"/>
                <a:ea typeface="楷体" panose="02010609060101010101" pitchFamily="49" charset="-122"/>
              </a:rPr>
              <a:t>说退秦师</a:t>
            </a:r>
          </a:p>
        </p:txBody>
      </p:sp>
      <p:sp>
        <p:nvSpPr>
          <p:cNvPr id="20486" name="Text Box 6"/>
          <p:cNvSpPr txBox="1">
            <a:spLocks noChangeArrowheads="1"/>
          </p:cNvSpPr>
          <p:nvPr/>
        </p:nvSpPr>
        <p:spPr bwMode="auto">
          <a:xfrm>
            <a:off x="2424113" y="4941888"/>
            <a:ext cx="3124200" cy="641350"/>
          </a:xfrm>
          <a:prstGeom prst="rect">
            <a:avLst/>
          </a:prstGeom>
          <a:noFill/>
          <a:ln w="9525">
            <a:noFill/>
            <a:miter lim="800000"/>
          </a:ln>
          <a:effectLst/>
        </p:spPr>
        <p:txBody>
          <a:bodyPr>
            <a:spAutoFit/>
          </a:bodyPr>
          <a:lstStyle/>
          <a:p>
            <a:pPr>
              <a:spcBef>
                <a:spcPct val="50000"/>
              </a:spcBef>
            </a:pPr>
            <a:r>
              <a:rPr kumimoji="1" lang="zh-CN" altLang="en-US" sz="3600" b="1">
                <a:latin typeface="楷体" panose="02010609060101010101" pitchFamily="49" charset="-122"/>
                <a:ea typeface="楷体" panose="02010609060101010101" pitchFamily="49" charset="-122"/>
              </a:rPr>
              <a:t>晋师撤离</a:t>
            </a:r>
          </a:p>
        </p:txBody>
      </p:sp>
      <p:sp>
        <p:nvSpPr>
          <p:cNvPr id="20487" name="AutoShape 7"/>
          <p:cNvSpPr>
            <a:spLocks noChangeArrowheads="1"/>
          </p:cNvSpPr>
          <p:nvPr/>
        </p:nvSpPr>
        <p:spPr bwMode="auto">
          <a:xfrm>
            <a:off x="3114675" y="2276475"/>
            <a:ext cx="533400" cy="457200"/>
          </a:xfrm>
          <a:prstGeom prst="downArrow">
            <a:avLst>
              <a:gd name="adj1" fmla="val 50000"/>
              <a:gd name="adj2" fmla="val 25000"/>
            </a:avLst>
          </a:prstGeom>
          <a:solidFill>
            <a:schemeClr val="accent1"/>
          </a:solidFill>
          <a:ln w="9525">
            <a:solidFill>
              <a:schemeClr val="tx1"/>
            </a:solidFill>
            <a:miter lim="800000"/>
          </a:ln>
          <a:effectLst/>
        </p:spPr>
        <p:txBody>
          <a:bodyPr vert="eaVert" wrap="none" anchor="ctr"/>
          <a:lstStyle/>
          <a:p>
            <a:endParaRPr lang="zh-CN" altLang="en-US"/>
          </a:p>
        </p:txBody>
      </p:sp>
      <p:sp>
        <p:nvSpPr>
          <p:cNvPr id="20488" name="AutoShape 8"/>
          <p:cNvSpPr>
            <a:spLocks noChangeArrowheads="1"/>
          </p:cNvSpPr>
          <p:nvPr/>
        </p:nvSpPr>
        <p:spPr bwMode="auto">
          <a:xfrm>
            <a:off x="3143250" y="3403600"/>
            <a:ext cx="533400" cy="457200"/>
          </a:xfrm>
          <a:prstGeom prst="downArrow">
            <a:avLst>
              <a:gd name="adj1" fmla="val 50000"/>
              <a:gd name="adj2" fmla="val 25000"/>
            </a:avLst>
          </a:prstGeom>
          <a:solidFill>
            <a:schemeClr val="accent1"/>
          </a:solidFill>
          <a:ln w="9525">
            <a:solidFill>
              <a:schemeClr val="tx1"/>
            </a:solidFill>
            <a:miter lim="800000"/>
          </a:ln>
          <a:effectLst/>
        </p:spPr>
        <p:txBody>
          <a:bodyPr vert="eaVert" wrap="none" anchor="ctr"/>
          <a:lstStyle/>
          <a:p>
            <a:endParaRPr lang="zh-CN" altLang="en-US"/>
          </a:p>
        </p:txBody>
      </p:sp>
      <p:sp>
        <p:nvSpPr>
          <p:cNvPr id="20489" name="AutoShape 9"/>
          <p:cNvSpPr>
            <a:spLocks noChangeArrowheads="1"/>
          </p:cNvSpPr>
          <p:nvPr/>
        </p:nvSpPr>
        <p:spPr bwMode="auto">
          <a:xfrm>
            <a:off x="3143250" y="4508500"/>
            <a:ext cx="533400" cy="457200"/>
          </a:xfrm>
          <a:prstGeom prst="downArrow">
            <a:avLst>
              <a:gd name="adj1" fmla="val 50000"/>
              <a:gd name="adj2" fmla="val 25000"/>
            </a:avLst>
          </a:prstGeom>
          <a:solidFill>
            <a:schemeClr val="accent1"/>
          </a:solidFill>
          <a:ln w="9525">
            <a:solidFill>
              <a:schemeClr val="tx1"/>
            </a:solidFill>
            <a:miter lim="800000"/>
          </a:ln>
          <a:effectLst/>
        </p:spPr>
        <p:txBody>
          <a:bodyPr vert="eaVert" wrap="none" anchor="ctr"/>
          <a:lstStyle/>
          <a:p>
            <a:endParaRPr lang="zh-CN" altLang="en-US"/>
          </a:p>
        </p:txBody>
      </p:sp>
      <p:sp>
        <p:nvSpPr>
          <p:cNvPr id="20490" name="AutoShape 10"/>
          <p:cNvSpPr/>
          <p:nvPr/>
        </p:nvSpPr>
        <p:spPr bwMode="auto">
          <a:xfrm>
            <a:off x="4511675" y="3141416"/>
            <a:ext cx="215900" cy="1938337"/>
          </a:xfrm>
          <a:prstGeom prst="leftBrace">
            <a:avLst>
              <a:gd name="adj1" fmla="val 74816"/>
              <a:gd name="adj2" fmla="val 50000"/>
            </a:avLst>
          </a:prstGeom>
          <a:noFill/>
          <a:ln w="38100">
            <a:solidFill>
              <a:srgbClr val="FF3300"/>
            </a:solidFill>
            <a:round/>
          </a:ln>
          <a:effectLst/>
        </p:spPr>
        <p:txBody>
          <a:bodyPr wrap="none" anchor="ctr"/>
          <a:lstStyle/>
          <a:p>
            <a:pPr algn="ctr"/>
            <a:endParaRPr kumimoji="1" lang="zh-CN" altLang="zh-CN" sz="2400">
              <a:solidFill>
                <a:srgbClr val="FF3300"/>
              </a:solidFill>
              <a:latin typeface="Times New Roman" panose="02020603050405020304" pitchFamily="18" charset="0"/>
            </a:endParaRPr>
          </a:p>
        </p:txBody>
      </p:sp>
      <p:sp>
        <p:nvSpPr>
          <p:cNvPr id="20491" name="Text Box 11"/>
          <p:cNvSpPr txBox="1">
            <a:spLocks noChangeArrowheads="1"/>
          </p:cNvSpPr>
          <p:nvPr/>
        </p:nvSpPr>
        <p:spPr bwMode="auto">
          <a:xfrm>
            <a:off x="4724400" y="3038329"/>
            <a:ext cx="3429000" cy="579437"/>
          </a:xfrm>
          <a:prstGeom prst="rect">
            <a:avLst/>
          </a:prstGeom>
          <a:noFill/>
          <a:ln w="9525">
            <a:noFill/>
            <a:miter lim="800000"/>
          </a:ln>
          <a:effectLst/>
        </p:spPr>
        <p:txBody>
          <a:bodyPr>
            <a:spAutoFit/>
          </a:bodyPr>
          <a:lstStyle/>
          <a:p>
            <a:pPr>
              <a:spcBef>
                <a:spcPct val="50000"/>
              </a:spcBef>
            </a:pPr>
            <a:r>
              <a:rPr kumimoji="1" lang="zh-CN" altLang="en-US" sz="3200" b="1" dirty="0">
                <a:solidFill>
                  <a:srgbClr val="0000FF"/>
                </a:solidFill>
                <a:latin typeface="楷体" panose="02010609060101010101" pitchFamily="49" charset="-122"/>
                <a:ea typeface="楷体" panose="02010609060101010101" pitchFamily="49" charset="-122"/>
              </a:rPr>
              <a:t>亡郑利晋而阙秦</a:t>
            </a:r>
          </a:p>
        </p:txBody>
      </p:sp>
      <p:sp>
        <p:nvSpPr>
          <p:cNvPr id="20492" name="Text Box 12"/>
          <p:cNvSpPr txBox="1">
            <a:spLocks noChangeArrowheads="1"/>
          </p:cNvSpPr>
          <p:nvPr/>
        </p:nvSpPr>
        <p:spPr bwMode="auto">
          <a:xfrm>
            <a:off x="4758859" y="3833738"/>
            <a:ext cx="3429000" cy="579438"/>
          </a:xfrm>
          <a:prstGeom prst="rect">
            <a:avLst/>
          </a:prstGeom>
          <a:noFill/>
          <a:ln w="9525">
            <a:noFill/>
            <a:miter lim="800000"/>
          </a:ln>
          <a:effectLst/>
        </p:spPr>
        <p:txBody>
          <a:bodyPr>
            <a:spAutoFit/>
          </a:bodyPr>
          <a:lstStyle/>
          <a:p>
            <a:pPr>
              <a:spcBef>
                <a:spcPct val="50000"/>
              </a:spcBef>
            </a:pPr>
            <a:r>
              <a:rPr kumimoji="1" lang="zh-CN" altLang="en-US" sz="3200" b="1" dirty="0">
                <a:solidFill>
                  <a:srgbClr val="0000FF"/>
                </a:solidFill>
                <a:latin typeface="楷体" panose="02010609060101010101" pitchFamily="49" charset="-122"/>
                <a:ea typeface="楷体" panose="02010609060101010101" pitchFamily="49" charset="-122"/>
              </a:rPr>
              <a:t>存郑利秦</a:t>
            </a:r>
          </a:p>
        </p:txBody>
      </p:sp>
      <p:sp>
        <p:nvSpPr>
          <p:cNvPr id="20493" name="Text Box 13"/>
          <p:cNvSpPr txBox="1">
            <a:spLocks noChangeArrowheads="1"/>
          </p:cNvSpPr>
          <p:nvPr/>
        </p:nvSpPr>
        <p:spPr bwMode="auto">
          <a:xfrm>
            <a:off x="4727575" y="4510013"/>
            <a:ext cx="4419600" cy="579438"/>
          </a:xfrm>
          <a:prstGeom prst="rect">
            <a:avLst/>
          </a:prstGeom>
          <a:noFill/>
          <a:ln w="9525">
            <a:noFill/>
            <a:miter lim="800000"/>
          </a:ln>
          <a:effectLst/>
        </p:spPr>
        <p:txBody>
          <a:bodyPr>
            <a:spAutoFit/>
          </a:bodyPr>
          <a:lstStyle/>
          <a:p>
            <a:pPr>
              <a:spcBef>
                <a:spcPct val="50000"/>
              </a:spcBef>
            </a:pPr>
            <a:r>
              <a:rPr kumimoji="1" lang="zh-CN" altLang="en-US" sz="3200" b="1" dirty="0">
                <a:solidFill>
                  <a:srgbClr val="0000FF"/>
                </a:solidFill>
                <a:latin typeface="楷体" panose="02010609060101010101" pitchFamily="49" charset="-122"/>
                <a:ea typeface="楷体" panose="02010609060101010101" pitchFamily="49" charset="-122"/>
              </a:rPr>
              <a:t>晋忘恩负义，不可共事</a:t>
            </a:r>
          </a:p>
        </p:txBody>
      </p:sp>
      <p:sp>
        <p:nvSpPr>
          <p:cNvPr id="20494" name="Text Box 14"/>
          <p:cNvSpPr txBox="1">
            <a:spLocks noChangeArrowheads="1"/>
          </p:cNvSpPr>
          <p:nvPr/>
        </p:nvSpPr>
        <p:spPr bwMode="auto">
          <a:xfrm>
            <a:off x="9166107" y="2996952"/>
            <a:ext cx="800219" cy="2520950"/>
          </a:xfrm>
          <a:prstGeom prst="rect">
            <a:avLst/>
          </a:prstGeom>
          <a:noFill/>
          <a:ln w="9525">
            <a:noFill/>
            <a:miter lim="800000"/>
          </a:ln>
          <a:effectLst/>
        </p:spPr>
        <p:txBody>
          <a:bodyPr vert="eaVert">
            <a:spAutoFit/>
          </a:bodyPr>
          <a:lstStyle/>
          <a:p>
            <a:pPr>
              <a:spcBef>
                <a:spcPct val="50000"/>
              </a:spcBef>
            </a:pPr>
            <a:r>
              <a:rPr kumimoji="1" lang="zh-CN" altLang="en-US" sz="4000" b="1">
                <a:solidFill>
                  <a:srgbClr val="FF3300"/>
                </a:solidFill>
                <a:latin typeface="楷体" panose="02010609060101010101" pitchFamily="49" charset="-122"/>
                <a:ea typeface="楷体" panose="02010609060101010101" pitchFamily="49" charset="-122"/>
              </a:rPr>
              <a:t>三点理由</a:t>
            </a:r>
          </a:p>
        </p:txBody>
      </p:sp>
      <p:sp>
        <p:nvSpPr>
          <p:cNvPr id="20495" name="AutoShape 15"/>
          <p:cNvSpPr/>
          <p:nvPr/>
        </p:nvSpPr>
        <p:spPr bwMode="auto">
          <a:xfrm flipH="1">
            <a:off x="8904288" y="3147766"/>
            <a:ext cx="215900" cy="1938337"/>
          </a:xfrm>
          <a:prstGeom prst="leftBrace">
            <a:avLst>
              <a:gd name="adj1" fmla="val 74816"/>
              <a:gd name="adj2" fmla="val 50000"/>
            </a:avLst>
          </a:prstGeom>
          <a:noFill/>
          <a:ln w="38100">
            <a:solidFill>
              <a:srgbClr val="FF3300"/>
            </a:solidFill>
            <a:round/>
          </a:ln>
          <a:effectLst/>
        </p:spPr>
        <p:txBody>
          <a:bodyPr wrap="none" anchor="ctr"/>
          <a:lstStyle/>
          <a:p>
            <a:pPr algn="ctr"/>
            <a:endParaRPr kumimoji="1" lang="zh-CN" altLang="zh-CN" sz="2400">
              <a:solidFill>
                <a:srgbClr val="FF3300"/>
              </a:solidFill>
              <a:latin typeface="Times New Roman" panose="02020603050405020304" pitchFamily="18" charset="0"/>
            </a:endParaRPr>
          </a:p>
        </p:txBody>
      </p:sp>
      <p:sp>
        <p:nvSpPr>
          <p:cNvPr id="16" name="日期占位符 15"/>
          <p:cNvSpPr>
            <a:spLocks noGrp="1"/>
          </p:cNvSpPr>
          <p:nvPr>
            <p:ph type="dt" sz="half" idx="10"/>
          </p:nvPr>
        </p:nvSpPr>
        <p:spPr/>
        <p:txBody>
          <a:bodyPr/>
          <a:lstStyle/>
          <a:p>
            <a:fld id="{3B702ED3-CB3E-4D2F-BFEA-C245D00F64D9}" type="datetime1">
              <a:rPr lang="zh-CN" altLang="en-US" smtClean="0"/>
              <a:t>2021/3/13</a:t>
            </a:fld>
            <a:endParaRPr lang="zh-CN" altLang="en-US"/>
          </a:p>
        </p:txBody>
      </p:sp>
      <p:sp>
        <p:nvSpPr>
          <p:cNvPr id="17" name="灯片编号占位符 16"/>
          <p:cNvSpPr>
            <a:spLocks noGrp="1"/>
          </p:cNvSpPr>
          <p:nvPr>
            <p:ph type="sldNum" sz="quarter" idx="12"/>
          </p:nvPr>
        </p:nvSpPr>
        <p:spPr/>
        <p:txBody>
          <a:bodyPr/>
          <a:lstStyle/>
          <a:p>
            <a:fld id="{FB8399C9-9379-46E7-B893-007FE294695B}" type="slidenum">
              <a:rPr lang="zh-CN" altLang="en-US" smtClean="0"/>
              <a:t>50</a:t>
            </a:fld>
            <a:endParaRPr lang="zh-CN" altLang="en-US"/>
          </a:p>
        </p:txBody>
      </p:sp>
      <p:sp>
        <p:nvSpPr>
          <p:cNvPr id="18" name="页脚占位符 17"/>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0-#ppt_w/2"/>
                                          </p:val>
                                        </p:tav>
                                        <p:tav tm="100000">
                                          <p:val>
                                            <p:strVal val="#ppt_x"/>
                                          </p:val>
                                        </p:tav>
                                      </p:tavLst>
                                    </p:anim>
                                    <p:anim calcmode="lin" valueType="num">
                                      <p:cBhvr additive="base">
                                        <p:cTn id="8" dur="500" fill="hold"/>
                                        <p:tgtEl>
                                          <p:spTgt spid="204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0483"/>
                                        </p:tgtEl>
                                        <p:attrNameLst>
                                          <p:attrName>style.visibility</p:attrName>
                                        </p:attrNameLst>
                                      </p:cBhvr>
                                      <p:to>
                                        <p:strVal val="visible"/>
                                      </p:to>
                                    </p:set>
                                    <p:animEffect transition="in" filter="blinds(horizontal)">
                                      <p:cBhvr>
                                        <p:cTn id="13" dur="500"/>
                                        <p:tgtEl>
                                          <p:spTgt spid="2048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487"/>
                                        </p:tgtEl>
                                        <p:attrNameLst>
                                          <p:attrName>style.visibility</p:attrName>
                                        </p:attrNameLst>
                                      </p:cBhvr>
                                      <p:to>
                                        <p:strVal val="visible"/>
                                      </p:to>
                                    </p:set>
                                    <p:animEffect transition="in" filter="blinds(horizontal)">
                                      <p:cBhvr>
                                        <p:cTn id="18" dur="500"/>
                                        <p:tgtEl>
                                          <p:spTgt spid="2048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0484"/>
                                        </p:tgtEl>
                                        <p:attrNameLst>
                                          <p:attrName>style.visibility</p:attrName>
                                        </p:attrNameLst>
                                      </p:cBhvr>
                                      <p:to>
                                        <p:strVal val="visible"/>
                                      </p:to>
                                    </p:set>
                                    <p:animEffect transition="in" filter="blinds(horizontal)">
                                      <p:cBhvr>
                                        <p:cTn id="23" dur="500"/>
                                        <p:tgtEl>
                                          <p:spTgt spid="2048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0488"/>
                                        </p:tgtEl>
                                        <p:attrNameLst>
                                          <p:attrName>style.visibility</p:attrName>
                                        </p:attrNameLst>
                                      </p:cBhvr>
                                      <p:to>
                                        <p:strVal val="visible"/>
                                      </p:to>
                                    </p:set>
                                    <p:animEffect transition="in" filter="blinds(horizontal)">
                                      <p:cBhvr>
                                        <p:cTn id="28" dur="500"/>
                                        <p:tgtEl>
                                          <p:spTgt spid="2048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0485"/>
                                        </p:tgtEl>
                                        <p:attrNameLst>
                                          <p:attrName>style.visibility</p:attrName>
                                        </p:attrNameLst>
                                      </p:cBhvr>
                                      <p:to>
                                        <p:strVal val="visible"/>
                                      </p:to>
                                    </p:set>
                                    <p:animEffect transition="in" filter="blinds(horizontal)">
                                      <p:cBhvr>
                                        <p:cTn id="33" dur="500"/>
                                        <p:tgtEl>
                                          <p:spTgt spid="20485"/>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0489"/>
                                        </p:tgtEl>
                                        <p:attrNameLst>
                                          <p:attrName>style.visibility</p:attrName>
                                        </p:attrNameLst>
                                      </p:cBhvr>
                                      <p:to>
                                        <p:strVal val="visible"/>
                                      </p:to>
                                    </p:set>
                                    <p:animEffect transition="in" filter="blinds(horizontal)">
                                      <p:cBhvr>
                                        <p:cTn id="38" dur="500"/>
                                        <p:tgtEl>
                                          <p:spTgt spid="20489"/>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0486"/>
                                        </p:tgtEl>
                                        <p:attrNameLst>
                                          <p:attrName>style.visibility</p:attrName>
                                        </p:attrNameLst>
                                      </p:cBhvr>
                                      <p:to>
                                        <p:strVal val="visible"/>
                                      </p:to>
                                    </p:set>
                                    <p:animEffect transition="in" filter="blinds(horizontal)">
                                      <p:cBhvr>
                                        <p:cTn id="43" dur="500"/>
                                        <p:tgtEl>
                                          <p:spTgt spid="20486"/>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20490"/>
                                        </p:tgtEl>
                                        <p:attrNameLst>
                                          <p:attrName>style.visibility</p:attrName>
                                        </p:attrNameLst>
                                      </p:cBhvr>
                                      <p:to>
                                        <p:strVal val="visible"/>
                                      </p:to>
                                    </p:set>
                                    <p:animEffect transition="in" filter="dissolve">
                                      <p:cBhvr>
                                        <p:cTn id="48" dur="500"/>
                                        <p:tgtEl>
                                          <p:spTgt spid="20490"/>
                                        </p:tgtEl>
                                      </p:cBhvr>
                                    </p:animEffect>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grpId="0" nodeType="clickEffect">
                                  <p:stCondLst>
                                    <p:cond delay="0"/>
                                  </p:stCondLst>
                                  <p:childTnLst>
                                    <p:set>
                                      <p:cBhvr>
                                        <p:cTn id="52" dur="1" fill="hold">
                                          <p:stCondLst>
                                            <p:cond delay="0"/>
                                          </p:stCondLst>
                                        </p:cTn>
                                        <p:tgtEl>
                                          <p:spTgt spid="20491"/>
                                        </p:tgtEl>
                                        <p:attrNameLst>
                                          <p:attrName>style.visibility</p:attrName>
                                        </p:attrNameLst>
                                      </p:cBhvr>
                                      <p:to>
                                        <p:strVal val="visible"/>
                                      </p:to>
                                    </p:set>
                                    <p:anim calcmode="lin" valueType="num">
                                      <p:cBhvr>
                                        <p:cTn id="53" dur="1000" fill="hold"/>
                                        <p:tgtEl>
                                          <p:spTgt spid="20491"/>
                                        </p:tgtEl>
                                        <p:attrNameLst>
                                          <p:attrName>ppt_w</p:attrName>
                                        </p:attrNameLst>
                                      </p:cBhvr>
                                      <p:tavLst>
                                        <p:tav tm="0">
                                          <p:val>
                                            <p:fltVal val="0"/>
                                          </p:val>
                                        </p:tav>
                                        <p:tav tm="100000">
                                          <p:val>
                                            <p:strVal val="#ppt_w"/>
                                          </p:val>
                                        </p:tav>
                                      </p:tavLst>
                                    </p:anim>
                                    <p:anim calcmode="lin" valueType="num">
                                      <p:cBhvr>
                                        <p:cTn id="54" dur="1000" fill="hold"/>
                                        <p:tgtEl>
                                          <p:spTgt spid="20491"/>
                                        </p:tgtEl>
                                        <p:attrNameLst>
                                          <p:attrName>ppt_h</p:attrName>
                                        </p:attrNameLst>
                                      </p:cBhvr>
                                      <p:tavLst>
                                        <p:tav tm="0">
                                          <p:val>
                                            <p:fltVal val="0"/>
                                          </p:val>
                                        </p:tav>
                                        <p:tav tm="100000">
                                          <p:val>
                                            <p:strVal val="#ppt_h"/>
                                          </p:val>
                                        </p:tav>
                                      </p:tavLst>
                                    </p:anim>
                                    <p:anim calcmode="lin" valueType="num">
                                      <p:cBhvr>
                                        <p:cTn id="55" dur="1000" fill="hold"/>
                                        <p:tgtEl>
                                          <p:spTgt spid="20491"/>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2049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15" presetClass="entr" presetSubtype="0" fill="hold" grpId="0" nodeType="clickEffect">
                                  <p:stCondLst>
                                    <p:cond delay="0"/>
                                  </p:stCondLst>
                                  <p:childTnLst>
                                    <p:set>
                                      <p:cBhvr>
                                        <p:cTn id="60" dur="1" fill="hold">
                                          <p:stCondLst>
                                            <p:cond delay="0"/>
                                          </p:stCondLst>
                                        </p:cTn>
                                        <p:tgtEl>
                                          <p:spTgt spid="20492"/>
                                        </p:tgtEl>
                                        <p:attrNameLst>
                                          <p:attrName>style.visibility</p:attrName>
                                        </p:attrNameLst>
                                      </p:cBhvr>
                                      <p:to>
                                        <p:strVal val="visible"/>
                                      </p:to>
                                    </p:set>
                                    <p:anim calcmode="lin" valueType="num">
                                      <p:cBhvr>
                                        <p:cTn id="61" dur="1000" fill="hold"/>
                                        <p:tgtEl>
                                          <p:spTgt spid="20492"/>
                                        </p:tgtEl>
                                        <p:attrNameLst>
                                          <p:attrName>ppt_w</p:attrName>
                                        </p:attrNameLst>
                                      </p:cBhvr>
                                      <p:tavLst>
                                        <p:tav tm="0">
                                          <p:val>
                                            <p:fltVal val="0"/>
                                          </p:val>
                                        </p:tav>
                                        <p:tav tm="100000">
                                          <p:val>
                                            <p:strVal val="#ppt_w"/>
                                          </p:val>
                                        </p:tav>
                                      </p:tavLst>
                                    </p:anim>
                                    <p:anim calcmode="lin" valueType="num">
                                      <p:cBhvr>
                                        <p:cTn id="62" dur="1000" fill="hold"/>
                                        <p:tgtEl>
                                          <p:spTgt spid="20492"/>
                                        </p:tgtEl>
                                        <p:attrNameLst>
                                          <p:attrName>ppt_h</p:attrName>
                                        </p:attrNameLst>
                                      </p:cBhvr>
                                      <p:tavLst>
                                        <p:tav tm="0">
                                          <p:val>
                                            <p:fltVal val="0"/>
                                          </p:val>
                                        </p:tav>
                                        <p:tav tm="100000">
                                          <p:val>
                                            <p:strVal val="#ppt_h"/>
                                          </p:val>
                                        </p:tav>
                                      </p:tavLst>
                                    </p:anim>
                                    <p:anim calcmode="lin" valueType="num">
                                      <p:cBhvr>
                                        <p:cTn id="63" dur="1000" fill="hold"/>
                                        <p:tgtEl>
                                          <p:spTgt spid="20492"/>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2049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5" fill="hold">
                      <p:stCondLst>
                        <p:cond delay="indefinite"/>
                      </p:stCondLst>
                      <p:childTnLst>
                        <p:par>
                          <p:cTn id="66" fill="hold">
                            <p:stCondLst>
                              <p:cond delay="0"/>
                            </p:stCondLst>
                            <p:childTnLst>
                              <p:par>
                                <p:cTn id="67" presetID="15" presetClass="entr" presetSubtype="0" fill="hold" grpId="0" nodeType="clickEffect">
                                  <p:stCondLst>
                                    <p:cond delay="0"/>
                                  </p:stCondLst>
                                  <p:childTnLst>
                                    <p:set>
                                      <p:cBhvr>
                                        <p:cTn id="68" dur="1" fill="hold">
                                          <p:stCondLst>
                                            <p:cond delay="0"/>
                                          </p:stCondLst>
                                        </p:cTn>
                                        <p:tgtEl>
                                          <p:spTgt spid="20493"/>
                                        </p:tgtEl>
                                        <p:attrNameLst>
                                          <p:attrName>style.visibility</p:attrName>
                                        </p:attrNameLst>
                                      </p:cBhvr>
                                      <p:to>
                                        <p:strVal val="visible"/>
                                      </p:to>
                                    </p:set>
                                    <p:anim calcmode="lin" valueType="num">
                                      <p:cBhvr>
                                        <p:cTn id="69" dur="1000" fill="hold"/>
                                        <p:tgtEl>
                                          <p:spTgt spid="20493"/>
                                        </p:tgtEl>
                                        <p:attrNameLst>
                                          <p:attrName>ppt_w</p:attrName>
                                        </p:attrNameLst>
                                      </p:cBhvr>
                                      <p:tavLst>
                                        <p:tav tm="0">
                                          <p:val>
                                            <p:fltVal val="0"/>
                                          </p:val>
                                        </p:tav>
                                        <p:tav tm="100000">
                                          <p:val>
                                            <p:strVal val="#ppt_w"/>
                                          </p:val>
                                        </p:tav>
                                      </p:tavLst>
                                    </p:anim>
                                    <p:anim calcmode="lin" valueType="num">
                                      <p:cBhvr>
                                        <p:cTn id="70" dur="1000" fill="hold"/>
                                        <p:tgtEl>
                                          <p:spTgt spid="20493"/>
                                        </p:tgtEl>
                                        <p:attrNameLst>
                                          <p:attrName>ppt_h</p:attrName>
                                        </p:attrNameLst>
                                      </p:cBhvr>
                                      <p:tavLst>
                                        <p:tav tm="0">
                                          <p:val>
                                            <p:fltVal val="0"/>
                                          </p:val>
                                        </p:tav>
                                        <p:tav tm="100000">
                                          <p:val>
                                            <p:strVal val="#ppt_h"/>
                                          </p:val>
                                        </p:tav>
                                      </p:tavLst>
                                    </p:anim>
                                    <p:anim calcmode="lin" valueType="num">
                                      <p:cBhvr>
                                        <p:cTn id="71" dur="1000" fill="hold"/>
                                        <p:tgtEl>
                                          <p:spTgt spid="20493"/>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2049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0495"/>
                                        </p:tgtEl>
                                        <p:attrNameLst>
                                          <p:attrName>style.visibility</p:attrName>
                                        </p:attrNameLst>
                                      </p:cBhvr>
                                      <p:to>
                                        <p:strVal val="visible"/>
                                      </p:to>
                                    </p:set>
                                    <p:animEffect transition="in" filter="dissolve">
                                      <p:cBhvr>
                                        <p:cTn id="77" dur="500"/>
                                        <p:tgtEl>
                                          <p:spTgt spid="20495"/>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494"/>
                                        </p:tgtEl>
                                        <p:attrNameLst>
                                          <p:attrName>style.visibility</p:attrName>
                                        </p:attrNameLst>
                                      </p:cBhvr>
                                      <p:to>
                                        <p:strVal val="visible"/>
                                      </p:to>
                                    </p:set>
                                    <p:animEffect transition="in" filter="blinds(horizontal)">
                                      <p:cBhvr>
                                        <p:cTn id="82" dur="500"/>
                                        <p:tgtEl>
                                          <p:spTgt spid="20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autoUpdateAnimBg="0"/>
      <p:bldP spid="20484" grpId="0" autoUpdateAnimBg="0"/>
      <p:bldP spid="20485" grpId="0" autoUpdateAnimBg="0"/>
      <p:bldP spid="20486" grpId="0" autoUpdateAnimBg="0"/>
      <p:bldP spid="20487" grpId="0" animBg="1"/>
      <p:bldP spid="20488" grpId="0" animBg="1"/>
      <p:bldP spid="20489" grpId="0" animBg="1"/>
      <p:bldP spid="20490" grpId="0" animBg="1" autoUpdateAnimBg="0"/>
      <p:bldP spid="20491" grpId="0" autoUpdateAnimBg="0"/>
      <p:bldP spid="20492" grpId="0" autoUpdateAnimBg="0"/>
      <p:bldP spid="20493" grpId="0" autoUpdateAnimBg="0"/>
      <p:bldP spid="20494" grpId="0" autoUpdateAnimBg="0"/>
      <p:bldP spid="20495" grpId="0" animBg="1"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Text Box 3"/>
          <p:cNvSpPr txBox="1">
            <a:spLocks noChangeArrowheads="1"/>
          </p:cNvSpPr>
          <p:nvPr/>
        </p:nvSpPr>
        <p:spPr bwMode="auto">
          <a:xfrm>
            <a:off x="2208214" y="476250"/>
            <a:ext cx="6480175" cy="457200"/>
          </a:xfrm>
          <a:prstGeom prst="rect">
            <a:avLst/>
          </a:prstGeom>
          <a:noFill/>
          <a:ln w="9525" algn="ctr">
            <a:noFill/>
            <a:miter lim="800000"/>
          </a:ln>
          <a:effectLst/>
        </p:spPr>
        <p:txBody>
          <a:bodyPr>
            <a:spAutoFit/>
          </a:bodyPr>
          <a:lstStyle/>
          <a:p>
            <a:pPr>
              <a:spcBef>
                <a:spcPct val="50000"/>
              </a:spcBef>
            </a:pPr>
            <a:endParaRPr kumimoji="1" lang="zh-CN" altLang="zh-CN" sz="2400">
              <a:latin typeface="Times New Roman" panose="02020603050405020304" pitchFamily="18" charset="0"/>
            </a:endParaRPr>
          </a:p>
        </p:txBody>
      </p:sp>
      <p:sp>
        <p:nvSpPr>
          <p:cNvPr id="90116" name="Text Box 4"/>
          <p:cNvSpPr txBox="1">
            <a:spLocks noChangeArrowheads="1"/>
          </p:cNvSpPr>
          <p:nvPr/>
        </p:nvSpPr>
        <p:spPr bwMode="auto">
          <a:xfrm>
            <a:off x="1614489" y="425451"/>
            <a:ext cx="8937625" cy="646331"/>
          </a:xfrm>
          <a:prstGeom prst="rect">
            <a:avLst/>
          </a:prstGeom>
          <a:noFill/>
          <a:ln w="38100">
            <a:noFill/>
            <a:miter lim="800000"/>
          </a:ln>
          <a:effectLst/>
        </p:spPr>
        <p:txBody>
          <a:bodyPr>
            <a:spAutoFit/>
          </a:bodyPr>
          <a:lstStyle/>
          <a:p>
            <a:r>
              <a:rPr lang="zh-CN" altLang="en-US" sz="3600" b="1">
                <a:solidFill>
                  <a:srgbClr val="FF0000"/>
                </a:solidFill>
                <a:latin typeface="楷体" panose="02010609060101010101" pitchFamily="49" charset="-122"/>
                <a:ea typeface="楷体" panose="02010609060101010101" pitchFamily="49" charset="-122"/>
              </a:rPr>
              <a:t>讨论</a:t>
            </a:r>
            <a:r>
              <a:rPr lang="en-US" altLang="zh-CN" sz="3600" b="1">
                <a:solidFill>
                  <a:srgbClr val="FF0000"/>
                </a:solidFill>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rPr>
              <a:t>你最欣赏的是哪一个人物</a:t>
            </a:r>
            <a:r>
              <a:rPr lang="en-US" altLang="zh-CN" sz="3600" b="1">
                <a:solidFill>
                  <a:srgbClr val="FF0000"/>
                </a:solidFill>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rPr>
              <a:t>理由是什么</a:t>
            </a:r>
            <a:r>
              <a:rPr lang="en-US" altLang="zh-CN" sz="3600" b="1">
                <a:solidFill>
                  <a:srgbClr val="FF0000"/>
                </a:solidFill>
                <a:latin typeface="楷体" panose="02010609060101010101" pitchFamily="49" charset="-122"/>
                <a:ea typeface="楷体" panose="02010609060101010101" pitchFamily="49" charset="-122"/>
              </a:rPr>
              <a:t>?</a:t>
            </a:r>
          </a:p>
        </p:txBody>
      </p:sp>
      <p:sp>
        <p:nvSpPr>
          <p:cNvPr id="90117" name="Rectangle 5"/>
          <p:cNvSpPr>
            <a:spLocks noChangeArrowheads="1"/>
          </p:cNvSpPr>
          <p:nvPr/>
        </p:nvSpPr>
        <p:spPr bwMode="auto">
          <a:xfrm>
            <a:off x="1820864" y="1491170"/>
            <a:ext cx="6365845" cy="584775"/>
          </a:xfrm>
          <a:prstGeom prst="rect">
            <a:avLst/>
          </a:prstGeom>
          <a:noFill/>
          <a:ln w="9525">
            <a:noFill/>
            <a:miter lim="800000"/>
          </a:ln>
          <a:effectLst/>
        </p:spPr>
        <p:txBody>
          <a:bodyPr wrap="none" anchor="ctr">
            <a:spAutoFit/>
          </a:bodyPr>
          <a:lstStyle/>
          <a:p>
            <a:r>
              <a:rPr lang="zh-CN" altLang="en-US" sz="3200" b="1" dirty="0">
                <a:solidFill>
                  <a:srgbClr val="CC0000"/>
                </a:solidFill>
                <a:latin typeface="楷体" panose="02010609060101010101" pitchFamily="49" charset="-122"/>
                <a:ea typeface="楷体" panose="02010609060101010101" pitchFamily="49" charset="-122"/>
              </a:rPr>
              <a:t>郑  伯</a:t>
            </a:r>
            <a:r>
              <a:rPr lang="en-US" altLang="zh-CN" sz="3200" b="1" dirty="0">
                <a:solidFill>
                  <a:srgbClr val="CC0000"/>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礼贤下士，从谏如流。</a:t>
            </a:r>
          </a:p>
        </p:txBody>
      </p:sp>
      <p:sp>
        <p:nvSpPr>
          <p:cNvPr id="90118" name="Text Box 6"/>
          <p:cNvSpPr txBox="1">
            <a:spLocks noChangeArrowheads="1"/>
          </p:cNvSpPr>
          <p:nvPr/>
        </p:nvSpPr>
        <p:spPr bwMode="auto">
          <a:xfrm>
            <a:off x="1865314" y="2124076"/>
            <a:ext cx="5128327" cy="584775"/>
          </a:xfrm>
          <a:prstGeom prst="rect">
            <a:avLst/>
          </a:prstGeom>
          <a:noFill/>
          <a:ln w="9525">
            <a:noFill/>
            <a:miter lim="800000"/>
          </a:ln>
          <a:effectLst/>
        </p:spPr>
        <p:txBody>
          <a:bodyPr wrap="none">
            <a:spAutoFit/>
          </a:bodyPr>
          <a:lstStyle/>
          <a:p>
            <a:r>
              <a:rPr lang="zh-CN" altLang="en-US" sz="3200" b="1" dirty="0">
                <a:solidFill>
                  <a:srgbClr val="CC0000"/>
                </a:solidFill>
                <a:latin typeface="楷体" panose="02010609060101010101" pitchFamily="49" charset="-122"/>
                <a:ea typeface="楷体" panose="02010609060101010101" pitchFamily="49" charset="-122"/>
              </a:rPr>
              <a:t>佚之狐</a:t>
            </a:r>
            <a:r>
              <a:rPr lang="en-US" altLang="zh-CN" sz="3200" b="1" dirty="0">
                <a:solidFill>
                  <a:srgbClr val="CC0000"/>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识人才的伯乐。</a:t>
            </a:r>
          </a:p>
        </p:txBody>
      </p:sp>
      <p:sp>
        <p:nvSpPr>
          <p:cNvPr id="90119" name="Text Box 7"/>
          <p:cNvSpPr txBox="1">
            <a:spLocks noChangeArrowheads="1"/>
          </p:cNvSpPr>
          <p:nvPr/>
        </p:nvSpPr>
        <p:spPr bwMode="auto">
          <a:xfrm>
            <a:off x="1820864" y="2798763"/>
            <a:ext cx="8505825" cy="1077218"/>
          </a:xfrm>
          <a:prstGeom prst="rect">
            <a:avLst/>
          </a:prstGeom>
          <a:noFill/>
          <a:ln w="9525">
            <a:noFill/>
            <a:miter lim="800000"/>
          </a:ln>
          <a:effectLst/>
        </p:spPr>
        <p:txBody>
          <a:bodyPr>
            <a:spAutoFit/>
          </a:bodyPr>
          <a:lstStyle/>
          <a:p>
            <a:r>
              <a:rPr lang="zh-CN" altLang="en-US" sz="3200" b="1" dirty="0">
                <a:solidFill>
                  <a:srgbClr val="CC0000"/>
                </a:solidFill>
                <a:latin typeface="楷体" panose="02010609060101010101" pitchFamily="49" charset="-122"/>
                <a:ea typeface="楷体" panose="02010609060101010101" pitchFamily="49" charset="-122"/>
              </a:rPr>
              <a:t>烛之武</a:t>
            </a:r>
            <a:r>
              <a:rPr lang="en-US" altLang="zh-CN" sz="3200" b="1" dirty="0">
                <a:solidFill>
                  <a:srgbClr val="CC0000"/>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官微人轻</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怀才不遇</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临危受命，不避艰险，深明大义，才智超群。</a:t>
            </a:r>
          </a:p>
        </p:txBody>
      </p:sp>
      <p:sp>
        <p:nvSpPr>
          <p:cNvPr id="90120" name="Text Box 8"/>
          <p:cNvSpPr txBox="1">
            <a:spLocks noChangeArrowheads="1"/>
          </p:cNvSpPr>
          <p:nvPr/>
        </p:nvSpPr>
        <p:spPr bwMode="auto">
          <a:xfrm>
            <a:off x="1820863" y="3968750"/>
            <a:ext cx="8667625" cy="1066800"/>
          </a:xfrm>
          <a:prstGeom prst="rect">
            <a:avLst/>
          </a:prstGeom>
          <a:noFill/>
          <a:ln w="9525">
            <a:noFill/>
            <a:miter lim="800000"/>
          </a:ln>
          <a:effectLst/>
        </p:spPr>
        <p:txBody>
          <a:bodyPr wrap="square">
            <a:spAutoFit/>
          </a:bodyPr>
          <a:lstStyle/>
          <a:p>
            <a:r>
              <a:rPr lang="zh-CN" altLang="en-US" sz="3200" b="1" dirty="0">
                <a:solidFill>
                  <a:srgbClr val="CC0000"/>
                </a:solidFill>
                <a:latin typeface="楷体" panose="02010609060101010101" pitchFamily="49" charset="-122"/>
                <a:ea typeface="楷体" panose="02010609060101010101" pitchFamily="49" charset="-122"/>
              </a:rPr>
              <a:t>秦  伯</a:t>
            </a:r>
            <a:r>
              <a:rPr lang="en-US" altLang="zh-CN" sz="3200" b="1" dirty="0">
                <a:solidFill>
                  <a:srgbClr val="CC0000"/>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以利为重</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亦敌亦友</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变化难测</a:t>
            </a:r>
            <a:r>
              <a:rPr lang="en-US" altLang="zh-CN" sz="3200" b="1" dirty="0">
                <a:solidFill>
                  <a:schemeClr val="bg1"/>
                </a:solidFill>
                <a:latin typeface="楷体" panose="02010609060101010101" pitchFamily="49" charset="-122"/>
                <a:ea typeface="楷体" panose="02010609060101010101" pitchFamily="49" charset="-122"/>
              </a:rPr>
              <a:t>, </a:t>
            </a:r>
            <a:r>
              <a:rPr lang="zh-CN" altLang="en-US" sz="3200" b="1" dirty="0">
                <a:solidFill>
                  <a:schemeClr val="bg1"/>
                </a:solidFill>
                <a:latin typeface="楷体" panose="02010609060101010101" pitchFamily="49" charset="-122"/>
                <a:ea typeface="楷体" panose="02010609060101010101" pitchFamily="49" charset="-122"/>
              </a:rPr>
              <a:t>政治手腕了得。</a:t>
            </a:r>
          </a:p>
        </p:txBody>
      </p:sp>
      <p:sp>
        <p:nvSpPr>
          <p:cNvPr id="90121" name="Text Box 9"/>
          <p:cNvSpPr txBox="1">
            <a:spLocks noChangeArrowheads="1"/>
          </p:cNvSpPr>
          <p:nvPr/>
        </p:nvSpPr>
        <p:spPr bwMode="auto">
          <a:xfrm>
            <a:off x="1685926" y="5157192"/>
            <a:ext cx="8658547" cy="1077218"/>
          </a:xfrm>
          <a:prstGeom prst="rect">
            <a:avLst/>
          </a:prstGeom>
          <a:noFill/>
          <a:ln w="9525">
            <a:noFill/>
            <a:miter lim="800000"/>
          </a:ln>
          <a:effectLst/>
        </p:spPr>
        <p:txBody>
          <a:bodyPr wrap="square">
            <a:spAutoFit/>
          </a:bodyPr>
          <a:lstStyle/>
          <a:p>
            <a:r>
              <a:rPr lang="zh-CN" altLang="en-US" sz="3200" b="1" dirty="0">
                <a:solidFill>
                  <a:srgbClr val="CC0000"/>
                </a:solidFill>
                <a:latin typeface="楷体" panose="02010609060101010101" pitchFamily="49" charset="-122"/>
                <a:ea typeface="楷体" panose="02010609060101010101" pitchFamily="49" charset="-122"/>
              </a:rPr>
              <a:t>晋   侯</a:t>
            </a:r>
            <a:r>
              <a:rPr lang="en-US" altLang="zh-CN" sz="3200" b="1" dirty="0">
                <a:solidFill>
                  <a:srgbClr val="CC0000"/>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以利为重</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以”不仁”为借口</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沉着应对</a:t>
            </a:r>
            <a:r>
              <a:rPr lang="en-US" altLang="zh-CN" sz="3200" b="1" dirty="0">
                <a:solidFill>
                  <a:schemeClr val="bg1"/>
                </a:solidFill>
                <a:latin typeface="楷体" panose="02010609060101010101" pitchFamily="49" charset="-122"/>
                <a:ea typeface="楷体" panose="02010609060101010101" pitchFamily="49" charset="-122"/>
              </a:rPr>
              <a:t>, </a:t>
            </a:r>
            <a:r>
              <a:rPr lang="zh-CN" altLang="en-US" sz="3200" b="1" dirty="0">
                <a:solidFill>
                  <a:schemeClr val="bg1"/>
                </a:solidFill>
                <a:latin typeface="楷体" panose="02010609060101010101" pitchFamily="49" charset="-122"/>
                <a:ea typeface="楷体" panose="02010609060101010101" pitchFamily="49" charset="-122"/>
              </a:rPr>
              <a:t>有政治家的风度。</a:t>
            </a:r>
          </a:p>
        </p:txBody>
      </p:sp>
      <p:sp>
        <p:nvSpPr>
          <p:cNvPr id="9" name="日期占位符 8"/>
          <p:cNvSpPr>
            <a:spLocks noGrp="1"/>
          </p:cNvSpPr>
          <p:nvPr>
            <p:ph type="dt" sz="half" idx="10"/>
          </p:nvPr>
        </p:nvSpPr>
        <p:spPr/>
        <p:txBody>
          <a:bodyPr/>
          <a:lstStyle/>
          <a:p>
            <a:fld id="{179226AF-8370-411D-AF4B-5F40E1320205}" type="datetime1">
              <a:rPr lang="zh-CN" altLang="en-US" smtClean="0"/>
              <a:t>2021/3/13</a:t>
            </a:fld>
            <a:endParaRPr lang="zh-CN" altLang="en-US"/>
          </a:p>
        </p:txBody>
      </p:sp>
      <p:sp>
        <p:nvSpPr>
          <p:cNvPr id="10" name="灯片编号占位符 9"/>
          <p:cNvSpPr>
            <a:spLocks noGrp="1"/>
          </p:cNvSpPr>
          <p:nvPr>
            <p:ph type="sldNum" sz="quarter" idx="12"/>
          </p:nvPr>
        </p:nvSpPr>
        <p:spPr/>
        <p:txBody>
          <a:bodyPr/>
          <a:lstStyle/>
          <a:p>
            <a:fld id="{FB8399C9-9379-46E7-B893-007FE294695B}" type="slidenum">
              <a:rPr lang="zh-CN" altLang="en-US" smtClean="0"/>
              <a:t>51</a:t>
            </a:fld>
            <a:endParaRPr lang="zh-CN" altLang="en-US"/>
          </a:p>
        </p:txBody>
      </p:sp>
      <p:sp>
        <p:nvSpPr>
          <p:cNvPr id="11" name="页脚占位符 10"/>
          <p:cNvSpPr>
            <a:spLocks noGrp="1"/>
          </p:cNvSpPr>
          <p:nvPr>
            <p:ph type="ftr" sz="quarter" idx="11"/>
          </p:nvPr>
        </p:nvSpPr>
        <p:spPr/>
        <p:txBody>
          <a:bodyPr/>
          <a:lstStyle/>
          <a:p>
            <a:r>
              <a:rPr lang="zh-CN" altLang="en-US"/>
              <a:t>北附广南实验学校 赵洪安</a:t>
            </a:r>
          </a:p>
        </p:txBody>
      </p:sp>
      <p:sp>
        <p:nvSpPr>
          <p:cNvPr id="12" name="矩形 11"/>
          <p:cNvSpPr/>
          <p:nvPr/>
        </p:nvSpPr>
        <p:spPr>
          <a:xfrm>
            <a:off x="4079776" y="1484785"/>
            <a:ext cx="4494362" cy="584775"/>
          </a:xfrm>
          <a:prstGeom prst="rect">
            <a:avLst/>
          </a:prstGeom>
        </p:spPr>
        <p:txBody>
          <a:bodyPr wrap="square">
            <a:spAutoFit/>
          </a:bodyPr>
          <a:lstStyle/>
          <a:p>
            <a:r>
              <a:rPr lang="zh-CN" altLang="en-US" sz="3200" b="1" dirty="0">
                <a:solidFill>
                  <a:srgbClr val="0033CC"/>
                </a:solidFill>
                <a:latin typeface="楷体" panose="02010609060101010101" pitchFamily="49" charset="-122"/>
                <a:ea typeface="楷体" panose="02010609060101010101" pitchFamily="49" charset="-122"/>
              </a:rPr>
              <a:t>礼贤下士，从谏如流。</a:t>
            </a:r>
            <a:endParaRPr lang="zh-CN" altLang="en-US" dirty="0"/>
          </a:p>
        </p:txBody>
      </p:sp>
      <p:sp>
        <p:nvSpPr>
          <p:cNvPr id="13" name="矩形 12"/>
          <p:cNvSpPr/>
          <p:nvPr/>
        </p:nvSpPr>
        <p:spPr>
          <a:xfrm>
            <a:off x="4079777" y="2132857"/>
            <a:ext cx="3631779" cy="584775"/>
          </a:xfrm>
          <a:prstGeom prst="rect">
            <a:avLst/>
          </a:prstGeom>
        </p:spPr>
        <p:txBody>
          <a:bodyPr wrap="square">
            <a:spAutoFit/>
          </a:bodyPr>
          <a:lstStyle/>
          <a:p>
            <a:r>
              <a:rPr lang="zh-CN" altLang="en-US" sz="3200" b="1" dirty="0">
                <a:solidFill>
                  <a:srgbClr val="0033CC"/>
                </a:solidFill>
                <a:latin typeface="楷体" panose="02010609060101010101" pitchFamily="49" charset="-122"/>
                <a:ea typeface="楷体" panose="02010609060101010101" pitchFamily="49" charset="-122"/>
              </a:rPr>
              <a:t>识人才的伯乐。</a:t>
            </a:r>
            <a:endParaRPr lang="zh-CN" altLang="en-US" dirty="0"/>
          </a:p>
        </p:txBody>
      </p:sp>
      <p:sp>
        <p:nvSpPr>
          <p:cNvPr id="14" name="矩形 13"/>
          <p:cNvSpPr/>
          <p:nvPr/>
        </p:nvSpPr>
        <p:spPr>
          <a:xfrm>
            <a:off x="1749326" y="2852936"/>
            <a:ext cx="8739162" cy="1077218"/>
          </a:xfrm>
          <a:prstGeom prst="rect">
            <a:avLst/>
          </a:prstGeom>
        </p:spPr>
        <p:txBody>
          <a:bodyPr wrap="square">
            <a:spAutoFit/>
          </a:bodyPr>
          <a:lstStyle/>
          <a:p>
            <a:r>
              <a:rPr lang="zh-CN" altLang="en-US" sz="3200" b="1" dirty="0">
                <a:solidFill>
                  <a:srgbClr val="0033CC"/>
                </a:solidFill>
                <a:latin typeface="楷体" panose="02010609060101010101" pitchFamily="49" charset="-122"/>
                <a:ea typeface="楷体" panose="02010609060101010101" pitchFamily="49" charset="-122"/>
              </a:rPr>
              <a:t>            官微人轻</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怀才不遇</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临危受命，不避艰险，深明大义，才智超群。</a:t>
            </a:r>
            <a:endParaRPr lang="zh-CN" altLang="en-US" dirty="0"/>
          </a:p>
        </p:txBody>
      </p:sp>
      <p:sp>
        <p:nvSpPr>
          <p:cNvPr id="15" name="矩形 14"/>
          <p:cNvSpPr/>
          <p:nvPr/>
        </p:nvSpPr>
        <p:spPr>
          <a:xfrm>
            <a:off x="1919536" y="4007966"/>
            <a:ext cx="8496944" cy="1077218"/>
          </a:xfrm>
          <a:prstGeom prst="rect">
            <a:avLst/>
          </a:prstGeom>
        </p:spPr>
        <p:txBody>
          <a:bodyPr wrap="square">
            <a:spAutoFit/>
          </a:bodyPr>
          <a:lstStyle/>
          <a:p>
            <a:r>
              <a:rPr lang="zh-CN" altLang="en-US" sz="3200" b="1" dirty="0">
                <a:solidFill>
                  <a:srgbClr val="0033CC"/>
                </a:solidFill>
                <a:latin typeface="楷体" panose="02010609060101010101" pitchFamily="49" charset="-122"/>
                <a:ea typeface="楷体" panose="02010609060101010101" pitchFamily="49" charset="-122"/>
              </a:rPr>
              <a:t>          以利为重</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亦敌亦友</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变化难测</a:t>
            </a:r>
            <a:r>
              <a:rPr lang="en-US" altLang="zh-CN" sz="3200" b="1" dirty="0">
                <a:solidFill>
                  <a:srgbClr val="0033CC"/>
                </a:solidFill>
                <a:latin typeface="楷体" panose="02010609060101010101" pitchFamily="49" charset="-122"/>
                <a:ea typeface="楷体" panose="02010609060101010101" pitchFamily="49" charset="-122"/>
              </a:rPr>
              <a:t>, </a:t>
            </a:r>
            <a:r>
              <a:rPr lang="zh-CN" altLang="en-US" sz="3200" b="1" dirty="0">
                <a:solidFill>
                  <a:srgbClr val="0033CC"/>
                </a:solidFill>
                <a:latin typeface="楷体" panose="02010609060101010101" pitchFamily="49" charset="-122"/>
                <a:ea typeface="楷体" panose="02010609060101010101" pitchFamily="49" charset="-122"/>
              </a:rPr>
              <a:t>政治手腕了得。</a:t>
            </a:r>
            <a:endParaRPr lang="zh-CN" altLang="en-US" dirty="0"/>
          </a:p>
        </p:txBody>
      </p:sp>
      <p:sp>
        <p:nvSpPr>
          <p:cNvPr id="16" name="矩形 15"/>
          <p:cNvSpPr/>
          <p:nvPr/>
        </p:nvSpPr>
        <p:spPr>
          <a:xfrm>
            <a:off x="1775520" y="5157193"/>
            <a:ext cx="8640960" cy="1076325"/>
          </a:xfrm>
          <a:prstGeom prst="rect">
            <a:avLst/>
          </a:prstGeom>
        </p:spPr>
        <p:txBody>
          <a:bodyPr wrap="square">
            <a:spAutoFit/>
          </a:bodyPr>
          <a:lstStyle/>
          <a:p>
            <a:r>
              <a:rPr lang="zh-CN" altLang="en-US" sz="3200" b="1" dirty="0">
                <a:solidFill>
                  <a:srgbClr val="0033CC"/>
                </a:solidFill>
                <a:latin typeface="楷体" panose="02010609060101010101" pitchFamily="49" charset="-122"/>
                <a:ea typeface="楷体" panose="02010609060101010101" pitchFamily="49" charset="-122"/>
              </a:rPr>
              <a:t>           以利为重</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以</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不仁”为借口</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沉着应对</a:t>
            </a:r>
            <a:r>
              <a:rPr lang="en-US" altLang="zh-CN" sz="3200" b="1" dirty="0">
                <a:solidFill>
                  <a:srgbClr val="0033CC"/>
                </a:solidFill>
                <a:latin typeface="楷体" panose="02010609060101010101" pitchFamily="49" charset="-122"/>
                <a:ea typeface="楷体" panose="02010609060101010101" pitchFamily="49" charset="-122"/>
              </a:rPr>
              <a:t>, </a:t>
            </a:r>
            <a:r>
              <a:rPr lang="zh-CN" altLang="en-US" sz="3200" b="1" dirty="0">
                <a:solidFill>
                  <a:srgbClr val="0033CC"/>
                </a:solidFill>
                <a:latin typeface="楷体" panose="02010609060101010101" pitchFamily="49" charset="-122"/>
                <a:ea typeface="楷体" panose="02010609060101010101" pitchFamily="49" charset="-122"/>
              </a:rPr>
              <a:t>有政治家的风度。</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011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0119"/>
                                        </p:tgtEl>
                                        <p:attrNameLst>
                                          <p:attrName>style.visibility</p:attrName>
                                        </p:attrNameLst>
                                      </p:cBhvr>
                                      <p:to>
                                        <p:strVal val="visible"/>
                                      </p:to>
                                    </p:set>
                                    <p:anim calcmode="lin" valueType="num">
                                      <p:cBhvr additive="base">
                                        <p:cTn id="25" dur="500" fill="hold"/>
                                        <p:tgtEl>
                                          <p:spTgt spid="90119"/>
                                        </p:tgtEl>
                                        <p:attrNameLst>
                                          <p:attrName>ppt_x</p:attrName>
                                        </p:attrNameLst>
                                      </p:cBhvr>
                                      <p:tavLst>
                                        <p:tav tm="0">
                                          <p:val>
                                            <p:strVal val="#ppt_x"/>
                                          </p:val>
                                        </p:tav>
                                        <p:tav tm="100000">
                                          <p:val>
                                            <p:strVal val="#ppt_x"/>
                                          </p:val>
                                        </p:tav>
                                      </p:tavLst>
                                    </p:anim>
                                    <p:anim calcmode="lin" valueType="num">
                                      <p:cBhvr additive="base">
                                        <p:cTn id="26"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9012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9012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7" grpId="0"/>
      <p:bldP spid="90118" grpId="0"/>
      <p:bldP spid="90119" grpId="0"/>
      <p:bldP spid="90120" grpId="0"/>
      <p:bldP spid="90121" grpId="0"/>
      <p:bldP spid="12" grpId="0"/>
      <p:bldP spid="13" grpId="0"/>
      <p:bldP spid="14" grpId="0"/>
      <p:bldP spid="15"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文本框 1"/>
          <p:cNvSpPr txBox="1"/>
          <p:nvPr/>
        </p:nvSpPr>
        <p:spPr>
          <a:xfrm>
            <a:off x="3844978" y="594605"/>
            <a:ext cx="2659702" cy="830997"/>
          </a:xfrm>
          <a:prstGeom prst="rect">
            <a:avLst/>
          </a:prstGeom>
          <a:noFill/>
        </p:spPr>
        <p:txBody>
          <a:bodyPr wrap="none" rtlCol="0">
            <a:spAutoFit/>
          </a:bodyPr>
          <a:lstStyle/>
          <a:p>
            <a:pPr algn="l"/>
            <a:r>
              <a:rPr lang="zh-CN" altLang="en-US" sz="4800" b="1" dirty="0">
                <a:solidFill>
                  <a:srgbClr val="FF0000"/>
                </a:solidFill>
                <a:latin typeface="楷体" panose="02010609060101010101" pitchFamily="49" charset="-122"/>
                <a:ea typeface="楷体" panose="02010609060101010101" pitchFamily="49" charset="-122"/>
                <a:sym typeface="+mn-ea"/>
              </a:rPr>
              <a:t>问题探究</a:t>
            </a:r>
          </a:p>
        </p:txBody>
      </p:sp>
      <p:sp>
        <p:nvSpPr>
          <p:cNvPr id="4" name="日期占位符 3"/>
          <p:cNvSpPr>
            <a:spLocks noGrp="1"/>
          </p:cNvSpPr>
          <p:nvPr>
            <p:ph type="dt" sz="half" idx="10"/>
          </p:nvPr>
        </p:nvSpPr>
        <p:spPr/>
        <p:txBody>
          <a:bodyPr/>
          <a:lstStyle/>
          <a:p>
            <a:fld id="{AE7D8069-8C2A-4E65-B575-FC25F9BA59E8}"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52</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3" name="矩形 2">
            <a:extLst>
              <a:ext uri="{FF2B5EF4-FFF2-40B4-BE49-F238E27FC236}">
                <a16:creationId xmlns:a16="http://schemas.microsoft.com/office/drawing/2014/main" id="{4AFB59E7-8D4E-474C-B2B1-9C8FE65126E3}"/>
              </a:ext>
            </a:extLst>
          </p:cNvPr>
          <p:cNvSpPr/>
          <p:nvPr/>
        </p:nvSpPr>
        <p:spPr>
          <a:xfrm>
            <a:off x="495759" y="1446691"/>
            <a:ext cx="11204153" cy="4401205"/>
          </a:xfrm>
          <a:prstGeom prst="rect">
            <a:avLst/>
          </a:prstGeom>
        </p:spPr>
        <p:txBody>
          <a:bodyPr wrap="square">
            <a:spAutoFit/>
          </a:bodyPr>
          <a:lstStyle/>
          <a:p>
            <a:pPr lvl="0"/>
            <a:r>
              <a:rPr lang="en-US" altLang="zh-CN" sz="4000" b="1" dirty="0">
                <a:solidFill>
                  <a:srgbClr val="FF0000"/>
                </a:solidFill>
                <a:latin typeface="楷体" panose="02010609060101010101" pitchFamily="49" charset="-122"/>
                <a:ea typeface="楷体" panose="02010609060101010101" pitchFamily="49" charset="-122"/>
              </a:rPr>
              <a:t>1.</a:t>
            </a:r>
            <a:r>
              <a:rPr lang="zh-CN" altLang="en-US" sz="4000" b="1" dirty="0">
                <a:solidFill>
                  <a:srgbClr val="FF0000"/>
                </a:solidFill>
                <a:latin typeface="楷体" panose="02010609060101010101" pitchFamily="49" charset="-122"/>
                <a:ea typeface="楷体" panose="02010609060101010101" pitchFamily="49" charset="-122"/>
              </a:rPr>
              <a:t>本文记叙的主要人物和事件是什么？</a:t>
            </a:r>
          </a:p>
          <a:p>
            <a:pPr lvl="0"/>
            <a:r>
              <a:rPr lang="zh-CN" altLang="en-US" sz="4000" b="1" dirty="0">
                <a:solidFill>
                  <a:prstClr val="black"/>
                </a:solidFill>
                <a:latin typeface="楷体" panose="02010609060101010101" pitchFamily="49" charset="-122"/>
                <a:ea typeface="楷体" panose="02010609060101010101" pitchFamily="49" charset="-122"/>
              </a:rPr>
              <a:t>    </a:t>
            </a:r>
            <a:r>
              <a:rPr lang="zh-CN" altLang="en-US" sz="4000" b="1" dirty="0">
                <a:solidFill>
                  <a:srgbClr val="0000FF"/>
                </a:solidFill>
                <a:latin typeface="楷体" panose="02010609060101010101" pitchFamily="49" charset="-122"/>
                <a:ea typeface="楷体" panose="02010609060101010101" pitchFamily="49" charset="-122"/>
              </a:rPr>
              <a:t>主要人物：烛之武</a:t>
            </a:r>
            <a:endParaRPr lang="en-US" altLang="zh-CN" sz="4000" b="1" dirty="0">
              <a:solidFill>
                <a:srgbClr val="0000FF"/>
              </a:solidFill>
              <a:latin typeface="楷体" panose="02010609060101010101" pitchFamily="49" charset="-122"/>
              <a:ea typeface="楷体" panose="02010609060101010101" pitchFamily="49" charset="-122"/>
            </a:endParaRPr>
          </a:p>
          <a:p>
            <a:pPr lvl="0"/>
            <a:r>
              <a:rPr lang="zh-CN" altLang="en-US" sz="4000" b="1" dirty="0">
                <a:solidFill>
                  <a:srgbClr val="0000FF"/>
                </a:solidFill>
                <a:latin typeface="楷体" panose="02010609060101010101" pitchFamily="49" charset="-122"/>
                <a:ea typeface="楷体" panose="02010609060101010101" pitchFamily="49" charset="-122"/>
              </a:rPr>
              <a:t>    主要事件：退秦师</a:t>
            </a:r>
            <a:endParaRPr lang="en-US" altLang="zh-CN" sz="4000" b="1" dirty="0">
              <a:solidFill>
                <a:srgbClr val="0000FF"/>
              </a:solidFill>
              <a:latin typeface="楷体" panose="02010609060101010101" pitchFamily="49" charset="-122"/>
              <a:ea typeface="楷体" panose="02010609060101010101" pitchFamily="49" charset="-122"/>
            </a:endParaRPr>
          </a:p>
          <a:p>
            <a:pPr lvl="0"/>
            <a:r>
              <a:rPr lang="en-US" altLang="zh-CN" sz="4000" b="1" dirty="0">
                <a:solidFill>
                  <a:srgbClr val="FF0000"/>
                </a:solidFill>
                <a:latin typeface="楷体" panose="02010609060101010101" pitchFamily="49" charset="-122"/>
                <a:ea typeface="楷体" panose="02010609060101010101" pitchFamily="49" charset="-122"/>
              </a:rPr>
              <a:t>2.</a:t>
            </a:r>
            <a:r>
              <a:rPr lang="zh-CN" altLang="en-US" sz="4000" b="1" dirty="0">
                <a:solidFill>
                  <a:srgbClr val="FF0000"/>
                </a:solidFill>
                <a:latin typeface="楷体" panose="02010609060101010101" pitchFamily="49" charset="-122"/>
                <a:ea typeface="楷体" panose="02010609060101010101" pitchFamily="49" charset="-122"/>
              </a:rPr>
              <a:t>主要人物</a:t>
            </a:r>
            <a:r>
              <a:rPr lang="en-US" altLang="zh-CN" sz="4000" b="1" dirty="0">
                <a:solidFill>
                  <a:srgbClr val="FF0000"/>
                </a:solidFill>
                <a:latin typeface="楷体" panose="02010609060101010101" pitchFamily="49" charset="-122"/>
                <a:ea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rPr>
              <a:t>烛之武</a:t>
            </a:r>
            <a:r>
              <a:rPr lang="en-US" altLang="zh-CN" sz="4000" b="1" dirty="0">
                <a:solidFill>
                  <a:srgbClr val="FF0000"/>
                </a:solidFill>
                <a:latin typeface="楷体" panose="02010609060101010101" pitchFamily="49" charset="-122"/>
                <a:ea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rPr>
              <a:t>是在什么情况下“出场”的？</a:t>
            </a:r>
            <a:endParaRPr lang="en-US" altLang="zh-CN" sz="4000" b="1" dirty="0">
              <a:solidFill>
                <a:srgbClr val="FF0000"/>
              </a:solidFill>
              <a:latin typeface="楷体" panose="02010609060101010101" pitchFamily="49" charset="-122"/>
              <a:ea typeface="楷体" panose="02010609060101010101" pitchFamily="49" charset="-122"/>
            </a:endParaRPr>
          </a:p>
          <a:p>
            <a:pPr lvl="0"/>
            <a:r>
              <a:rPr lang="zh-CN" altLang="en-US" sz="4000" b="1" dirty="0">
                <a:solidFill>
                  <a:prstClr val="black"/>
                </a:solidFill>
                <a:latin typeface="楷体" panose="02010609060101010101" pitchFamily="49" charset="-122"/>
                <a:ea typeface="楷体" panose="02010609060101010101" pitchFamily="49" charset="-122"/>
              </a:rPr>
              <a:t>    </a:t>
            </a:r>
            <a:r>
              <a:rPr lang="zh-CN" altLang="en-US" sz="4000" b="1" dirty="0">
                <a:solidFill>
                  <a:srgbClr val="0000FF"/>
                </a:solidFill>
                <a:latin typeface="楷体" panose="02010609060101010101" pitchFamily="49" charset="-122"/>
                <a:ea typeface="楷体" panose="02010609060101010101" pitchFamily="49" charset="-122"/>
              </a:rPr>
              <a:t>是在秦晋两个大国围攻一个小小的郑国，郑国面临覆灭的危险情形之下，郑国大夫佚之狐向郑伯推荐他去见秦伯，以退秦师。 </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4"/>
          <p:cNvSpPr>
            <a:spLocks noChangeArrowheads="1"/>
          </p:cNvSpPr>
          <p:nvPr/>
        </p:nvSpPr>
        <p:spPr bwMode="auto">
          <a:xfrm>
            <a:off x="121186" y="269516"/>
            <a:ext cx="11964318" cy="6186309"/>
          </a:xfrm>
          <a:prstGeom prst="rect">
            <a:avLst/>
          </a:prstGeom>
          <a:noFill/>
          <a:ln w="9525">
            <a:noFill/>
            <a:miter lim="800000"/>
          </a:ln>
        </p:spPr>
        <p:txBody>
          <a:bodyPr wrap="square">
            <a:spAutoFit/>
          </a:bodyPr>
          <a:lstStyle/>
          <a:p>
            <a:pPr algn="l"/>
            <a:r>
              <a:rPr lang="en-US" sz="3600" b="1" dirty="0">
                <a:solidFill>
                  <a:srgbClr val="FF0000"/>
                </a:solidFill>
                <a:latin typeface="楷体" panose="02010609060101010101" pitchFamily="49" charset="-122"/>
                <a:ea typeface="楷体" panose="02010609060101010101" pitchFamily="49" charset="-122"/>
              </a:rPr>
              <a:t>3</a:t>
            </a:r>
            <a:r>
              <a:rPr lang="en-US" altLang="zh-CN" sz="3600" b="1" dirty="0">
                <a:solidFill>
                  <a:srgbClr val="FF0000"/>
                </a:solidFill>
                <a:latin typeface="楷体" panose="02010609060101010101" pitchFamily="49" charset="-122"/>
                <a:ea typeface="楷体" panose="02010609060101010101" pitchFamily="49" charset="-122"/>
              </a:rPr>
              <a:t>.</a:t>
            </a:r>
            <a:r>
              <a:rPr lang="zh-CN" altLang="en-US" sz="3600" b="1" dirty="0">
                <a:solidFill>
                  <a:srgbClr val="FF0000"/>
                </a:solidFill>
                <a:latin typeface="楷体" panose="02010609060101010101" pitchFamily="49" charset="-122"/>
                <a:ea typeface="楷体" panose="02010609060101010101" pitchFamily="49" charset="-122"/>
              </a:rPr>
              <a:t>烛之武为什么能临危受命？</a:t>
            </a:r>
          </a:p>
          <a:p>
            <a:pPr algn="l"/>
            <a:r>
              <a:rPr lang="zh-CN" altLang="en-US" sz="3600" b="1" dirty="0">
                <a:latin typeface="楷体" panose="02010609060101010101" pitchFamily="49" charset="-122"/>
                <a:ea typeface="楷体" panose="02010609060101010101" pitchFamily="49" charset="-122"/>
              </a:rPr>
              <a:t>    </a:t>
            </a:r>
            <a:r>
              <a:rPr lang="zh-CN" altLang="en-US" sz="3600" b="1" dirty="0">
                <a:solidFill>
                  <a:srgbClr val="0000FF"/>
                </a:solidFill>
                <a:latin typeface="楷体" panose="02010609060101010101" pitchFamily="49" charset="-122"/>
                <a:ea typeface="楷体" panose="02010609060101010101" pitchFamily="49" charset="-122"/>
              </a:rPr>
              <a:t>一是郑伯态度诚恳</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勇于自责</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并晓之以理</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一是烛之武深明大义，爱国且腹有良谋、成竹在胸。</a:t>
            </a:r>
          </a:p>
          <a:p>
            <a:pPr algn="l"/>
            <a:r>
              <a:rPr lang="en-US" sz="3600" b="1" dirty="0">
                <a:solidFill>
                  <a:srgbClr val="FF0000"/>
                </a:solidFill>
                <a:latin typeface="楷体" panose="02010609060101010101" pitchFamily="49" charset="-122"/>
                <a:ea typeface="楷体" panose="02010609060101010101" pitchFamily="49" charset="-122"/>
              </a:rPr>
              <a:t>4</a:t>
            </a:r>
            <a:r>
              <a:rPr lang="en-US" altLang="zh-CN" sz="3600" b="1" dirty="0">
                <a:solidFill>
                  <a:srgbClr val="FF0000"/>
                </a:solidFill>
                <a:latin typeface="楷体" panose="02010609060101010101" pitchFamily="49" charset="-122"/>
                <a:ea typeface="楷体" panose="02010609060101010101" pitchFamily="49" charset="-122"/>
              </a:rPr>
              <a:t>.</a:t>
            </a:r>
            <a:r>
              <a:rPr lang="zh-CN" altLang="en-US" sz="3600" b="1" dirty="0">
                <a:solidFill>
                  <a:srgbClr val="FF0000"/>
                </a:solidFill>
                <a:latin typeface="楷体" panose="02010609060101010101" pitchFamily="49" charset="-122"/>
                <a:ea typeface="楷体" panose="02010609060101010101" pitchFamily="49" charset="-122"/>
              </a:rPr>
              <a:t>烛之武为什么能够说服秦伯退兵呢？</a:t>
            </a:r>
          </a:p>
          <a:p>
            <a:pPr algn="l"/>
            <a:r>
              <a:rPr lang="zh-CN" altLang="en-US" sz="3600" b="1" dirty="0">
                <a:latin typeface="楷体" panose="02010609060101010101" pitchFamily="49" charset="-122"/>
                <a:ea typeface="楷体" panose="02010609060101010101" pitchFamily="49" charset="-122"/>
              </a:rPr>
              <a:t>    </a:t>
            </a:r>
            <a:r>
              <a:rPr lang="zh-CN" altLang="en-US" sz="3600" b="1" dirty="0">
                <a:solidFill>
                  <a:srgbClr val="0000FF"/>
                </a:solidFill>
                <a:latin typeface="楷体" panose="02010609060101010101" pitchFamily="49" charset="-122"/>
                <a:ea typeface="楷体" panose="02010609060101010101" pitchFamily="49" charset="-122"/>
              </a:rPr>
              <a:t>主要是烛之武善于利用秦晋之间的矛盾</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言谈中又似乎处处都在为秦国的利益着想</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从而打动了秦伯</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让秦伯欣然接受了他的意见。</a:t>
            </a:r>
          </a:p>
          <a:p>
            <a:pPr algn="l"/>
            <a:r>
              <a:rPr lang="en-US" sz="3600" b="1" dirty="0">
                <a:solidFill>
                  <a:srgbClr val="FF0000"/>
                </a:solidFill>
                <a:latin typeface="楷体" panose="02010609060101010101" pitchFamily="49" charset="-122"/>
                <a:ea typeface="楷体" panose="02010609060101010101" pitchFamily="49" charset="-122"/>
              </a:rPr>
              <a:t>5</a:t>
            </a:r>
            <a:r>
              <a:rPr lang="en-US" altLang="zh-CN" sz="3600" b="1" dirty="0">
                <a:solidFill>
                  <a:srgbClr val="FF0000"/>
                </a:solidFill>
                <a:latin typeface="楷体" panose="02010609060101010101" pitchFamily="49" charset="-122"/>
                <a:ea typeface="楷体" panose="02010609060101010101" pitchFamily="49" charset="-122"/>
              </a:rPr>
              <a:t>.</a:t>
            </a:r>
            <a:r>
              <a:rPr lang="zh-CN" altLang="en-US" sz="3600" b="1" dirty="0">
                <a:solidFill>
                  <a:srgbClr val="FF0000"/>
                </a:solidFill>
                <a:latin typeface="楷体" panose="02010609060101010101" pitchFamily="49" charset="-122"/>
                <a:ea typeface="楷体" panose="02010609060101010101" pitchFamily="49" charset="-122"/>
              </a:rPr>
              <a:t>晋文公为什么不愿向秦军进攻呢？</a:t>
            </a:r>
          </a:p>
          <a:p>
            <a:pPr algn="l"/>
            <a:r>
              <a:rPr lang="zh-CN" altLang="en-US" sz="3600" b="1" dirty="0">
                <a:latin typeface="楷体" panose="02010609060101010101" pitchFamily="49" charset="-122"/>
                <a:ea typeface="楷体" panose="02010609060101010101" pitchFamily="49" charset="-122"/>
              </a:rPr>
              <a:t>    </a:t>
            </a:r>
            <a:r>
              <a:rPr lang="zh-CN" altLang="en-US" sz="3600" b="1" dirty="0">
                <a:solidFill>
                  <a:srgbClr val="0000FF"/>
                </a:solidFill>
                <a:latin typeface="楷体" panose="02010609060101010101" pitchFamily="49" charset="-122"/>
                <a:ea typeface="楷体" panose="02010609060101010101" pitchFamily="49" charset="-122"/>
              </a:rPr>
              <a:t>主要是晋文公并不昏庸</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很有理智</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能隐忍不发</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随机应变。因为如果这时进攻秦军，晋军就有可能处于腹背受敌的不利境地。而由此</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也就证明了烛之武说退秦师的成功。</a:t>
            </a:r>
          </a:p>
        </p:txBody>
      </p:sp>
      <p:sp>
        <p:nvSpPr>
          <p:cNvPr id="3" name="日期占位符 2"/>
          <p:cNvSpPr>
            <a:spLocks noGrp="1"/>
          </p:cNvSpPr>
          <p:nvPr>
            <p:ph type="dt" sz="half" idx="10"/>
          </p:nvPr>
        </p:nvSpPr>
        <p:spPr/>
        <p:txBody>
          <a:bodyPr/>
          <a:lstStyle/>
          <a:p>
            <a:fld id="{C4451582-9B22-40C2-A499-F3E33482773A}"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53</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8">
                                            <p:txEl>
                                              <p:pRg st="1" end="1"/>
                                            </p:txEl>
                                          </p:spTgt>
                                        </p:tgtEl>
                                        <p:attrNameLst>
                                          <p:attrName>style.visibility</p:attrName>
                                        </p:attrNameLst>
                                      </p:cBhvr>
                                      <p:to>
                                        <p:strVal val="visible"/>
                                      </p:to>
                                    </p:set>
                                    <p:anim calcmode="lin" valueType="num">
                                      <p:cBhvr additive="base">
                                        <p:cTn id="7" dur="5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18">
                                            <p:txEl>
                                              <p:pRg st="2" end="2"/>
                                            </p:txEl>
                                          </p:spTgt>
                                        </p:tgtEl>
                                        <p:attrNameLst>
                                          <p:attrName>style.visibility</p:attrName>
                                        </p:attrNameLst>
                                      </p:cBhvr>
                                      <p:to>
                                        <p:strVal val="visible"/>
                                      </p:to>
                                    </p:set>
                                    <p:anim calcmode="lin" valueType="num">
                                      <p:cBhvr additive="base">
                                        <p:cTn id="13" dur="5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818">
                                            <p:txEl>
                                              <p:pRg st="3" end="3"/>
                                            </p:txEl>
                                          </p:spTgt>
                                        </p:tgtEl>
                                        <p:attrNameLst>
                                          <p:attrName>style.visibility</p:attrName>
                                        </p:attrNameLst>
                                      </p:cBhvr>
                                      <p:to>
                                        <p:strVal val="visible"/>
                                      </p:to>
                                    </p:set>
                                    <p:anim calcmode="lin" valueType="num">
                                      <p:cBhvr additive="base">
                                        <p:cTn id="19" dur="5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818">
                                            <p:txEl>
                                              <p:pRg st="4" end="4"/>
                                            </p:txEl>
                                          </p:spTgt>
                                        </p:tgtEl>
                                        <p:attrNameLst>
                                          <p:attrName>style.visibility</p:attrName>
                                        </p:attrNameLst>
                                      </p:cBhvr>
                                      <p:to>
                                        <p:strVal val="visible"/>
                                      </p:to>
                                    </p:set>
                                    <p:anim calcmode="lin" valueType="num">
                                      <p:cBhvr additive="base">
                                        <p:cTn id="25" dur="500" fill="hold"/>
                                        <p:tgtEl>
                                          <p:spTgt spid="3481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1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818">
                                            <p:txEl>
                                              <p:pRg st="5" end="5"/>
                                            </p:txEl>
                                          </p:spTgt>
                                        </p:tgtEl>
                                        <p:attrNameLst>
                                          <p:attrName>style.visibility</p:attrName>
                                        </p:attrNameLst>
                                      </p:cBhvr>
                                      <p:to>
                                        <p:strVal val="visible"/>
                                      </p:to>
                                    </p:set>
                                    <p:anim calcmode="lin" valueType="num">
                                      <p:cBhvr additive="base">
                                        <p:cTn id="31" dur="500" fill="hold"/>
                                        <p:tgtEl>
                                          <p:spTgt spid="3481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481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E1A96E8-4439-41D6-BB44-8414B6757A7B}"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54</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5CDABBED-CEEA-4E2D-A7B1-9D73A26641DD}"/>
              </a:ext>
            </a:extLst>
          </p:cNvPr>
          <p:cNvSpPr/>
          <p:nvPr/>
        </p:nvSpPr>
        <p:spPr>
          <a:xfrm>
            <a:off x="187287" y="390746"/>
            <a:ext cx="11854149" cy="5632311"/>
          </a:xfrm>
          <a:prstGeom prst="rect">
            <a:avLst/>
          </a:prstGeom>
        </p:spPr>
        <p:txBody>
          <a:bodyPr wrap="square">
            <a:spAutoFit/>
          </a:bodyPr>
          <a:lstStyle/>
          <a:p>
            <a:pPr lvl="0"/>
            <a:r>
              <a:rPr lang="en-US" altLang="zh-CN" sz="3600" b="1" dirty="0">
                <a:solidFill>
                  <a:srgbClr val="FF0000"/>
                </a:solidFill>
                <a:latin typeface="楷体" panose="02010609060101010101" pitchFamily="49" charset="-122"/>
                <a:ea typeface="楷体" panose="02010609060101010101" pitchFamily="49" charset="-122"/>
              </a:rPr>
              <a:t>6.</a:t>
            </a:r>
            <a:r>
              <a:rPr lang="zh-CN" altLang="en-US" sz="3600" b="1" dirty="0">
                <a:solidFill>
                  <a:srgbClr val="FF0000"/>
                </a:solidFill>
                <a:latin typeface="楷体" panose="02010609060101010101" pitchFamily="49" charset="-122"/>
                <a:ea typeface="楷体" panose="02010609060101010101" pitchFamily="49" charset="-122"/>
              </a:rPr>
              <a:t>烛之武是如何说服秦伯的？</a:t>
            </a:r>
          </a:p>
          <a:p>
            <a:pPr lvl="0"/>
            <a:r>
              <a:rPr lang="zh-CN" altLang="en-US" sz="3600" b="1" dirty="0">
                <a:solidFill>
                  <a:prstClr val="black"/>
                </a:solidFill>
                <a:latin typeface="楷体" panose="02010609060101010101" pitchFamily="49" charset="-122"/>
                <a:ea typeface="楷体" panose="02010609060101010101" pitchFamily="49" charset="-122"/>
              </a:rPr>
              <a:t>    </a:t>
            </a:r>
            <a:r>
              <a:rPr lang="zh-CN" altLang="en-US" sz="3600" b="1" dirty="0">
                <a:solidFill>
                  <a:srgbClr val="0000FF"/>
                </a:solidFill>
                <a:latin typeface="楷体" panose="02010609060101010101" pitchFamily="49" charset="-122"/>
                <a:ea typeface="楷体" panose="02010609060101010101" pitchFamily="49" charset="-122"/>
              </a:rPr>
              <a:t>说辞虽仅百余字，却委婉曲折，开阖跌荡，步步进逼，层层深入。可分四层：</a:t>
            </a:r>
            <a:endParaRPr lang="en-US" altLang="zh-CN" sz="3600" b="1" dirty="0">
              <a:solidFill>
                <a:srgbClr val="0000FF"/>
              </a:solidFill>
              <a:latin typeface="楷体" panose="02010609060101010101" pitchFamily="49" charset="-122"/>
              <a:ea typeface="楷体" panose="02010609060101010101" pitchFamily="49" charset="-122"/>
            </a:endParaRPr>
          </a:p>
          <a:p>
            <a:pPr lvl="0"/>
            <a:r>
              <a:rPr lang="zh-CN" altLang="en-US" sz="3600" b="1" dirty="0">
                <a:solidFill>
                  <a:srgbClr val="0000FF"/>
                </a:solidFill>
                <a:latin typeface="楷体" panose="02010609060101010101" pitchFamily="49" charset="-122"/>
                <a:ea typeface="楷体" panose="02010609060101010101" pitchFamily="49" charset="-122"/>
              </a:rPr>
              <a:t>    ①“秦晋围郑，郑既知之矣”</a:t>
            </a:r>
            <a:endParaRPr lang="en-US" altLang="zh-CN" sz="3600" b="1" dirty="0">
              <a:solidFill>
                <a:srgbClr val="0000FF"/>
              </a:solidFill>
              <a:latin typeface="楷体" panose="02010609060101010101" pitchFamily="49" charset="-122"/>
              <a:ea typeface="楷体" panose="02010609060101010101" pitchFamily="49" charset="-122"/>
            </a:endParaRPr>
          </a:p>
          <a:p>
            <a:pPr lvl="0"/>
            <a:r>
              <a:rPr lang="zh-CN" altLang="en-US" sz="3600" b="1" dirty="0">
                <a:solidFill>
                  <a:srgbClr val="0000FF"/>
                </a:solidFill>
                <a:latin typeface="楷体" panose="02010609060101010101" pitchFamily="49" charset="-122"/>
                <a:ea typeface="楷体" panose="02010609060101010101" pitchFamily="49" charset="-122"/>
              </a:rPr>
              <a:t>    </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坦言知亡，避其锐气。</a:t>
            </a:r>
            <a:endParaRPr lang="en-US" altLang="zh-CN" sz="3600" b="1" dirty="0">
              <a:solidFill>
                <a:srgbClr val="0000FF"/>
              </a:solidFill>
              <a:latin typeface="楷体" panose="02010609060101010101" pitchFamily="49" charset="-122"/>
              <a:ea typeface="楷体" panose="02010609060101010101" pitchFamily="49" charset="-122"/>
            </a:endParaRPr>
          </a:p>
          <a:p>
            <a:pPr lvl="0"/>
            <a:r>
              <a:rPr lang="zh-CN" altLang="en-US" sz="3600" b="1" dirty="0">
                <a:solidFill>
                  <a:srgbClr val="0000FF"/>
                </a:solidFill>
                <a:latin typeface="楷体" panose="02010609060101010101" pitchFamily="49" charset="-122"/>
                <a:ea typeface="楷体" panose="02010609060101010101" pitchFamily="49" charset="-122"/>
              </a:rPr>
              <a:t>    ②“若亡郑而有益于君”至“君之薄也”</a:t>
            </a:r>
            <a:endParaRPr lang="en-US" altLang="zh-CN" sz="3600" b="1" dirty="0">
              <a:solidFill>
                <a:srgbClr val="0000FF"/>
              </a:solidFill>
              <a:latin typeface="楷体" panose="02010609060101010101" pitchFamily="49" charset="-122"/>
              <a:ea typeface="楷体" panose="02010609060101010101" pitchFamily="49" charset="-122"/>
            </a:endParaRPr>
          </a:p>
          <a:p>
            <a:pPr lvl="0"/>
            <a:r>
              <a:rPr lang="en-US" altLang="zh-CN" sz="3600" b="1" dirty="0">
                <a:solidFill>
                  <a:srgbClr val="0000FF"/>
                </a:solidFill>
                <a:latin typeface="楷体" panose="02010609060101010101" pitchFamily="49" charset="-122"/>
                <a:ea typeface="楷体" panose="02010609060101010101" pitchFamily="49" charset="-122"/>
              </a:rPr>
              <a:t> </a:t>
            </a:r>
            <a:r>
              <a:rPr lang="zh-CN" altLang="en-US" sz="3600" b="1" dirty="0">
                <a:solidFill>
                  <a:srgbClr val="0000FF"/>
                </a:solidFill>
                <a:latin typeface="楷体" panose="02010609060101010101" pitchFamily="49" charset="-122"/>
                <a:ea typeface="楷体" panose="02010609060101010101" pitchFamily="49" charset="-122"/>
              </a:rPr>
              <a:t> </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指出亡郑只对晋国有利。因为秦、晋目前尚是盟国，烛之武的措辞是委婉而谨慎的，他没有立即指出秦、晋联盟的虚伪性，却巧妙地点明秦、晋毕竟是两国这一事实。这样既符合实际，又从根本上动摇了秦、晋联盟的基础。</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down)">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down)">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D4DAEC1-87F0-4D08-B9B8-DE4B90A955FD}"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55</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0AFE05DA-547D-4E45-90F8-7E85BFAD770B}"/>
              </a:ext>
            </a:extLst>
          </p:cNvPr>
          <p:cNvSpPr/>
          <p:nvPr/>
        </p:nvSpPr>
        <p:spPr>
          <a:xfrm>
            <a:off x="77118" y="655651"/>
            <a:ext cx="12019403" cy="5016758"/>
          </a:xfrm>
          <a:prstGeom prst="rect">
            <a:avLst/>
          </a:prstGeom>
        </p:spPr>
        <p:txBody>
          <a:bodyPr wrap="square">
            <a:spAutoFit/>
          </a:bodyPr>
          <a:lstStyle/>
          <a:p>
            <a:pPr lvl="0"/>
            <a:r>
              <a:rPr lang="en-US" altLang="zh-CN" sz="3200" b="1" dirty="0">
                <a:solidFill>
                  <a:srgbClr val="0000FF"/>
                </a:solidFill>
                <a:latin typeface="楷体" panose="02010609060101010101" pitchFamily="49" charset="-122"/>
                <a:ea typeface="楷体" panose="02010609060101010101" pitchFamily="49" charset="-122"/>
              </a:rPr>
              <a:t>③“</a:t>
            </a:r>
            <a:r>
              <a:rPr lang="zh-CN" altLang="en-US" sz="3200" b="1" dirty="0">
                <a:solidFill>
                  <a:srgbClr val="0000FF"/>
                </a:solidFill>
                <a:latin typeface="楷体" panose="02010609060101010101" pitchFamily="49" charset="-122"/>
                <a:ea typeface="楷体" panose="02010609060101010101" pitchFamily="49" charset="-122"/>
              </a:rPr>
              <a:t>若舍郑以为东道主”至“君亦无所害”</a:t>
            </a:r>
            <a:endParaRPr lang="en-US" altLang="zh-CN" sz="3200" b="1" dirty="0">
              <a:solidFill>
                <a:srgbClr val="0000FF"/>
              </a:solidFill>
              <a:latin typeface="楷体" panose="02010609060101010101" pitchFamily="49" charset="-122"/>
              <a:ea typeface="楷体" panose="02010609060101010101" pitchFamily="49" charset="-122"/>
            </a:endParaRPr>
          </a:p>
          <a:p>
            <a:pPr lvl="0"/>
            <a:r>
              <a:rPr lang="zh-CN" altLang="en-US" sz="3200" b="1" dirty="0">
                <a:solidFill>
                  <a:srgbClr val="0000FF"/>
                </a:solidFill>
                <a:latin typeface="楷体" panose="02010609060101010101" pitchFamily="49" charset="-122"/>
                <a:ea typeface="楷体" panose="02010609060101010101" pitchFamily="49" charset="-122"/>
              </a:rPr>
              <a:t>    </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说明舍郑会对秦国有益。如果说第三层是分析危害动摇秦伯的话，这一层则是引诱秦伯了。假如烛之武继续挑拨秦、晋关系，很可能引起对方的反感。因此，他换了一个角度，阐明郑国存在对秦国可能有的种种好处。攻郑还是友郑，秦王当然要权衡利弊了。</a:t>
            </a:r>
            <a:endParaRPr lang="en-US" altLang="zh-CN" sz="3200" b="1" dirty="0">
              <a:solidFill>
                <a:srgbClr val="0000FF"/>
              </a:solidFill>
              <a:latin typeface="楷体" panose="02010609060101010101" pitchFamily="49" charset="-122"/>
              <a:ea typeface="楷体" panose="02010609060101010101" pitchFamily="49" charset="-122"/>
            </a:endParaRPr>
          </a:p>
          <a:p>
            <a:pPr lvl="0"/>
            <a:r>
              <a:rPr lang="zh-CN" altLang="en-US" sz="3200" b="1" dirty="0">
                <a:solidFill>
                  <a:srgbClr val="0000FF"/>
                </a:solidFill>
                <a:latin typeface="楷体" panose="02010609060101010101" pitchFamily="49" charset="-122"/>
                <a:ea typeface="楷体" panose="02010609060101010101" pitchFamily="49" charset="-122"/>
              </a:rPr>
              <a:t>④“且君尝为晋君赐矣”至“唯君图之”</a:t>
            </a:r>
          </a:p>
          <a:p>
            <a:pPr lvl="0"/>
            <a:r>
              <a:rPr lang="zh-CN" altLang="en-US" sz="3200" b="1" dirty="0">
                <a:solidFill>
                  <a:srgbClr val="0000FF"/>
                </a:solidFill>
                <a:latin typeface="楷体" panose="02010609060101010101" pitchFamily="49" charset="-122"/>
                <a:ea typeface="楷体" panose="02010609060101010101" pitchFamily="49" charset="-122"/>
              </a:rPr>
              <a:t>    </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在经过一番拉拢引诱后，烛之武不失时机地从秦、晋两国的历史关系，说明晋国曾对秦国过河拆桥，忘恩负义，赤裸裸地挑拨秦晋两国的关系。然后又从历史说到现实，进一步分析了晋国的贪得无厌，让秦国意识到自己的危险，最终退兵，且留兵助守。 </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1923728" y="3124201"/>
            <a:ext cx="4344988" cy="646331"/>
          </a:xfrm>
          <a:prstGeom prst="rect">
            <a:avLst/>
          </a:prstGeom>
          <a:noFill/>
          <a:ln w="9525">
            <a:noFill/>
            <a:miter lim="800000"/>
          </a:ln>
        </p:spPr>
        <p:txBody>
          <a:bodyPr>
            <a:spAutoFit/>
          </a:bodyPr>
          <a:lstStyle/>
          <a:p>
            <a:pPr algn="l">
              <a:spcBef>
                <a:spcPct val="50000"/>
              </a:spcBef>
            </a:pPr>
            <a:r>
              <a:rPr lang="zh-CN" altLang="en-US" sz="3600" b="1" dirty="0">
                <a:latin typeface="楷体" panose="02010609060101010101" pitchFamily="49" charset="-122"/>
                <a:ea typeface="楷体" panose="02010609060101010101" pitchFamily="49" charset="-122"/>
              </a:rPr>
              <a:t>善于分析利弊</a:t>
            </a:r>
          </a:p>
        </p:txBody>
      </p:sp>
      <p:sp>
        <p:nvSpPr>
          <p:cNvPr id="38915" name="Text Box 3"/>
          <p:cNvSpPr txBox="1">
            <a:spLocks noChangeArrowheads="1"/>
          </p:cNvSpPr>
          <p:nvPr/>
        </p:nvSpPr>
        <p:spPr bwMode="auto">
          <a:xfrm>
            <a:off x="1923728" y="2057401"/>
            <a:ext cx="4497388" cy="646331"/>
          </a:xfrm>
          <a:prstGeom prst="rect">
            <a:avLst/>
          </a:prstGeom>
          <a:noFill/>
          <a:ln w="9525">
            <a:noFill/>
            <a:miter lim="800000"/>
          </a:ln>
        </p:spPr>
        <p:txBody>
          <a:bodyPr>
            <a:spAutoFit/>
          </a:bodyPr>
          <a:lstStyle/>
          <a:p>
            <a:pPr algn="l">
              <a:spcBef>
                <a:spcPct val="50000"/>
              </a:spcBef>
            </a:pPr>
            <a:r>
              <a:rPr lang="zh-CN" altLang="en-US" sz="3600" b="1" dirty="0">
                <a:latin typeface="楷体" panose="02010609060101010101" pitchFamily="49" charset="-122"/>
                <a:ea typeface="楷体" panose="02010609060101010101" pitchFamily="49" charset="-122"/>
              </a:rPr>
              <a:t>讲究语言艺术</a:t>
            </a:r>
          </a:p>
        </p:txBody>
      </p:sp>
      <p:sp>
        <p:nvSpPr>
          <p:cNvPr id="38916" name="Text Box 4"/>
          <p:cNvSpPr txBox="1">
            <a:spLocks noChangeArrowheads="1"/>
          </p:cNvSpPr>
          <p:nvPr/>
        </p:nvSpPr>
        <p:spPr bwMode="auto">
          <a:xfrm>
            <a:off x="1847528" y="4191001"/>
            <a:ext cx="4573588" cy="646331"/>
          </a:xfrm>
          <a:prstGeom prst="rect">
            <a:avLst/>
          </a:prstGeom>
          <a:noFill/>
          <a:ln w="9525">
            <a:noFill/>
            <a:miter lim="800000"/>
          </a:ln>
        </p:spPr>
        <p:txBody>
          <a:bodyPr>
            <a:spAutoFit/>
          </a:bodyPr>
          <a:lstStyle/>
          <a:p>
            <a:pPr algn="l">
              <a:spcBef>
                <a:spcPct val="50000"/>
              </a:spcBef>
            </a:pPr>
            <a:r>
              <a:rPr lang="zh-CN" altLang="en-US" sz="3600" b="1">
                <a:latin typeface="楷体" panose="02010609060101010101" pitchFamily="49" charset="-122"/>
                <a:ea typeface="楷体" panose="02010609060101010101" pitchFamily="49" charset="-122"/>
              </a:rPr>
              <a:t>善于揣摩心理</a:t>
            </a:r>
          </a:p>
        </p:txBody>
      </p:sp>
      <p:sp>
        <p:nvSpPr>
          <p:cNvPr id="38917" name="Text Box 5"/>
          <p:cNvSpPr txBox="1">
            <a:spLocks noChangeArrowheads="1"/>
          </p:cNvSpPr>
          <p:nvPr/>
        </p:nvSpPr>
        <p:spPr bwMode="auto">
          <a:xfrm>
            <a:off x="1703513" y="499320"/>
            <a:ext cx="6035997" cy="769441"/>
          </a:xfrm>
          <a:prstGeom prst="rect">
            <a:avLst/>
          </a:prstGeom>
          <a:noFill/>
          <a:ln w="9525">
            <a:noFill/>
            <a:miter lim="800000"/>
          </a:ln>
        </p:spPr>
        <p:txBody>
          <a:bodyPr wrap="square">
            <a:spAutoFit/>
          </a:bodyPr>
          <a:lstStyle/>
          <a:p>
            <a:pPr algn="l">
              <a:spcBef>
                <a:spcPct val="50000"/>
              </a:spcBef>
            </a:pPr>
            <a:r>
              <a:rPr lang="en-US" sz="4400" b="1" dirty="0">
                <a:solidFill>
                  <a:srgbClr val="FF0000"/>
                </a:solidFill>
                <a:latin typeface="楷体" panose="02010609060101010101" pitchFamily="49" charset="-122"/>
                <a:ea typeface="楷体" panose="02010609060101010101" pitchFamily="49" charset="-122"/>
              </a:rPr>
              <a:t>7</a:t>
            </a:r>
            <a:r>
              <a:rPr lang="en-US" altLang="zh-CN" sz="4400" b="1" dirty="0">
                <a:solidFill>
                  <a:srgbClr val="FF0000"/>
                </a:solidFill>
                <a:latin typeface="楷体" panose="02010609060101010101" pitchFamily="49" charset="-122"/>
                <a:ea typeface="楷体" panose="02010609060101010101" pitchFamily="49" charset="-122"/>
              </a:rPr>
              <a:t>.</a:t>
            </a:r>
            <a:r>
              <a:rPr lang="zh-CN" altLang="en-US" sz="4400" b="1" dirty="0">
                <a:solidFill>
                  <a:srgbClr val="FF0000"/>
                </a:solidFill>
                <a:latin typeface="楷体" panose="02010609060101010101" pitchFamily="49" charset="-122"/>
                <a:ea typeface="楷体" panose="02010609060101010101" pitchFamily="49" charset="-122"/>
              </a:rPr>
              <a:t>烛之武的游说艺术</a:t>
            </a:r>
          </a:p>
        </p:txBody>
      </p:sp>
      <p:sp>
        <p:nvSpPr>
          <p:cNvPr id="38918" name="Text Box 6"/>
          <p:cNvSpPr txBox="1">
            <a:spLocks noChangeArrowheads="1"/>
          </p:cNvSpPr>
          <p:nvPr/>
        </p:nvSpPr>
        <p:spPr bwMode="auto">
          <a:xfrm>
            <a:off x="1847528" y="5334001"/>
            <a:ext cx="4725988" cy="646331"/>
          </a:xfrm>
          <a:prstGeom prst="rect">
            <a:avLst/>
          </a:prstGeom>
          <a:noFill/>
          <a:ln w="9525">
            <a:noFill/>
            <a:miter lim="800000"/>
          </a:ln>
        </p:spPr>
        <p:txBody>
          <a:bodyPr>
            <a:spAutoFit/>
          </a:bodyPr>
          <a:lstStyle/>
          <a:p>
            <a:pPr algn="l">
              <a:spcBef>
                <a:spcPct val="50000"/>
              </a:spcBef>
            </a:pPr>
            <a:r>
              <a:rPr lang="zh-CN" altLang="en-US" sz="3600" b="1">
                <a:latin typeface="楷体" panose="02010609060101010101" pitchFamily="49" charset="-122"/>
                <a:ea typeface="楷体" panose="02010609060101010101" pitchFamily="49" charset="-122"/>
              </a:rPr>
              <a:t>善于利用矛盾</a:t>
            </a:r>
          </a:p>
        </p:txBody>
      </p:sp>
      <p:sp>
        <p:nvSpPr>
          <p:cNvPr id="38919" name="Text Box 8"/>
          <p:cNvSpPr txBox="1">
            <a:spLocks noChangeArrowheads="1"/>
          </p:cNvSpPr>
          <p:nvPr/>
        </p:nvSpPr>
        <p:spPr bwMode="auto">
          <a:xfrm>
            <a:off x="5205295" y="1988840"/>
            <a:ext cx="800219" cy="4392488"/>
          </a:xfrm>
          <a:prstGeom prst="rect">
            <a:avLst/>
          </a:prstGeom>
          <a:noFill/>
          <a:ln w="9525">
            <a:noFill/>
            <a:miter lim="800000"/>
          </a:ln>
        </p:spPr>
        <p:txBody>
          <a:bodyPr vert="eaVert" wrap="square">
            <a:spAutoFit/>
          </a:bodyPr>
          <a:lstStyle/>
          <a:p>
            <a:pPr algn="l" eaLnBrk="0" hangingPunct="0">
              <a:spcBef>
                <a:spcPct val="50000"/>
              </a:spcBef>
            </a:pPr>
            <a:r>
              <a:rPr lang="zh-CN" altLang="en-US" sz="4000" b="1" dirty="0">
                <a:solidFill>
                  <a:srgbClr val="CC00CC"/>
                </a:solidFill>
                <a:latin typeface="楷体" panose="02010609060101010101" pitchFamily="49" charset="-122"/>
                <a:ea typeface="楷体" panose="02010609060101010101" pitchFamily="49" charset="-122"/>
              </a:rPr>
              <a:t>机智善辩的外交家</a:t>
            </a:r>
          </a:p>
        </p:txBody>
      </p:sp>
      <p:sp>
        <p:nvSpPr>
          <p:cNvPr id="38920" name="Text Box 10"/>
          <p:cNvSpPr txBox="1">
            <a:spLocks noChangeArrowheads="1"/>
          </p:cNvSpPr>
          <p:nvPr/>
        </p:nvSpPr>
        <p:spPr bwMode="auto">
          <a:xfrm>
            <a:off x="6384032" y="2209801"/>
            <a:ext cx="3960440" cy="646331"/>
          </a:xfrm>
          <a:prstGeom prst="rect">
            <a:avLst/>
          </a:prstGeom>
          <a:noFill/>
          <a:ln w="9525">
            <a:noFill/>
            <a:miter lim="800000"/>
          </a:ln>
        </p:spPr>
        <p:txBody>
          <a:bodyPr wrap="square">
            <a:spAutoFit/>
          </a:bodyPr>
          <a:lstStyle/>
          <a:p>
            <a:pPr algn="l"/>
            <a:r>
              <a:rPr lang="zh-CN" altLang="en-US" sz="3600" b="1" dirty="0">
                <a:solidFill>
                  <a:srgbClr val="0000FF"/>
                </a:solidFill>
                <a:latin typeface="楷体" panose="02010609060101010101" pitchFamily="49" charset="-122"/>
                <a:ea typeface="楷体" panose="02010609060101010101" pitchFamily="49" charset="-122"/>
              </a:rPr>
              <a:t>以“利”巧攻心理</a:t>
            </a:r>
          </a:p>
        </p:txBody>
      </p:sp>
      <p:sp>
        <p:nvSpPr>
          <p:cNvPr id="38921" name="Text Box 11"/>
          <p:cNvSpPr txBox="1">
            <a:spLocks noChangeArrowheads="1"/>
          </p:cNvSpPr>
          <p:nvPr/>
        </p:nvSpPr>
        <p:spPr bwMode="auto">
          <a:xfrm>
            <a:off x="6312024" y="3810001"/>
            <a:ext cx="4032448" cy="646331"/>
          </a:xfrm>
          <a:prstGeom prst="rect">
            <a:avLst/>
          </a:prstGeom>
          <a:noFill/>
          <a:ln w="9525">
            <a:noFill/>
            <a:miter lim="800000"/>
          </a:ln>
        </p:spPr>
        <p:txBody>
          <a:bodyPr wrap="square">
            <a:spAutoFit/>
          </a:bodyPr>
          <a:lstStyle/>
          <a:p>
            <a:pPr algn="l"/>
            <a:r>
              <a:rPr lang="zh-CN" altLang="en-US" sz="3600" b="1" dirty="0">
                <a:solidFill>
                  <a:srgbClr val="0000FF"/>
                </a:solidFill>
                <a:latin typeface="楷体" panose="02010609060101010101" pitchFamily="49" charset="-122"/>
                <a:ea typeface="楷体" panose="02010609060101010101" pitchFamily="49" charset="-122"/>
              </a:rPr>
              <a:t>以“害”巧析形势</a:t>
            </a:r>
          </a:p>
        </p:txBody>
      </p:sp>
      <p:sp>
        <p:nvSpPr>
          <p:cNvPr id="38922" name="Text Box 12"/>
          <p:cNvSpPr txBox="1">
            <a:spLocks noChangeArrowheads="1"/>
          </p:cNvSpPr>
          <p:nvPr/>
        </p:nvSpPr>
        <p:spPr bwMode="auto">
          <a:xfrm>
            <a:off x="6384032" y="5257801"/>
            <a:ext cx="3960440" cy="646331"/>
          </a:xfrm>
          <a:prstGeom prst="rect">
            <a:avLst/>
          </a:prstGeom>
          <a:noFill/>
          <a:ln w="9525">
            <a:noFill/>
            <a:miter lim="800000"/>
          </a:ln>
        </p:spPr>
        <p:txBody>
          <a:bodyPr wrap="square">
            <a:spAutoFit/>
          </a:bodyPr>
          <a:lstStyle/>
          <a:p>
            <a:pPr algn="l"/>
            <a:r>
              <a:rPr lang="zh-CN" altLang="en-US" sz="3600" b="1" dirty="0">
                <a:solidFill>
                  <a:srgbClr val="0000FF"/>
                </a:solidFill>
                <a:latin typeface="楷体" panose="02010609060101010101" pitchFamily="49" charset="-122"/>
                <a:ea typeface="楷体" panose="02010609060101010101" pitchFamily="49" charset="-122"/>
              </a:rPr>
              <a:t>以“史”巧施离间</a:t>
            </a:r>
          </a:p>
        </p:txBody>
      </p:sp>
      <p:sp>
        <p:nvSpPr>
          <p:cNvPr id="38923" name="AutoShape 13"/>
          <p:cNvSpPr/>
          <p:nvPr/>
        </p:nvSpPr>
        <p:spPr bwMode="auto">
          <a:xfrm>
            <a:off x="6019800" y="2286000"/>
            <a:ext cx="292224" cy="3581400"/>
          </a:xfrm>
          <a:prstGeom prst="leftBrace">
            <a:avLst>
              <a:gd name="adj1" fmla="val 48958"/>
              <a:gd name="adj2" fmla="val 50000"/>
            </a:avLst>
          </a:prstGeom>
          <a:noFill/>
          <a:ln w="38100" cmpd="sng">
            <a:solidFill>
              <a:srgbClr val="FF3300"/>
            </a:solidFill>
            <a:round/>
          </a:ln>
        </p:spPr>
        <p:txBody>
          <a:bodyPr wrap="none" anchor="ctr"/>
          <a:lstStyle/>
          <a:p>
            <a:endParaRPr lang="zh-CN" altLang="en-US" sz="2400">
              <a:solidFill>
                <a:srgbClr val="FF3300"/>
              </a:solidFill>
              <a:latin typeface="Times New Roman" panose="02020603050405020304" pitchFamily="18" charset="0"/>
            </a:endParaRPr>
          </a:p>
        </p:txBody>
      </p:sp>
      <p:sp>
        <p:nvSpPr>
          <p:cNvPr id="38924" name="AutoShape 14"/>
          <p:cNvSpPr/>
          <p:nvPr/>
        </p:nvSpPr>
        <p:spPr bwMode="auto">
          <a:xfrm flipH="1">
            <a:off x="4727848" y="2132856"/>
            <a:ext cx="462136" cy="3888432"/>
          </a:xfrm>
          <a:prstGeom prst="leftBrace">
            <a:avLst>
              <a:gd name="adj1" fmla="val 48958"/>
              <a:gd name="adj2" fmla="val 50000"/>
            </a:avLst>
          </a:prstGeom>
          <a:noFill/>
          <a:ln w="38100" cmpd="sng">
            <a:solidFill>
              <a:srgbClr val="FF3300"/>
            </a:solidFill>
            <a:round/>
          </a:ln>
        </p:spPr>
        <p:txBody>
          <a:bodyPr wrap="none" anchor="ctr"/>
          <a:lstStyle/>
          <a:p>
            <a:endParaRPr lang="zh-CN" altLang="en-US" sz="2400">
              <a:solidFill>
                <a:srgbClr val="FF3300"/>
              </a:solidFill>
              <a:latin typeface="Times New Roman" panose="02020603050405020304" pitchFamily="18" charset="0"/>
            </a:endParaRPr>
          </a:p>
        </p:txBody>
      </p:sp>
      <p:sp>
        <p:nvSpPr>
          <p:cNvPr id="13" name="日期占位符 12"/>
          <p:cNvSpPr>
            <a:spLocks noGrp="1"/>
          </p:cNvSpPr>
          <p:nvPr>
            <p:ph type="dt" sz="half" idx="10"/>
          </p:nvPr>
        </p:nvSpPr>
        <p:spPr/>
        <p:txBody>
          <a:bodyPr/>
          <a:lstStyle/>
          <a:p>
            <a:fld id="{59CB0981-4AD5-4272-9027-1A995B1B796D}" type="datetime1">
              <a:rPr lang="zh-CN" altLang="en-US" smtClean="0"/>
              <a:t>2021/3/13</a:t>
            </a:fld>
            <a:endParaRPr lang="zh-CN" altLang="en-US"/>
          </a:p>
        </p:txBody>
      </p:sp>
      <p:sp>
        <p:nvSpPr>
          <p:cNvPr id="14" name="灯片编号占位符 13"/>
          <p:cNvSpPr>
            <a:spLocks noGrp="1"/>
          </p:cNvSpPr>
          <p:nvPr>
            <p:ph type="sldNum" sz="quarter" idx="12"/>
          </p:nvPr>
        </p:nvSpPr>
        <p:spPr/>
        <p:txBody>
          <a:bodyPr/>
          <a:lstStyle/>
          <a:p>
            <a:fld id="{FB8399C9-9379-46E7-B893-007FE294695B}" type="slidenum">
              <a:rPr lang="zh-CN" altLang="en-US" smtClean="0"/>
              <a:t>56</a:t>
            </a:fld>
            <a:endParaRPr lang="zh-CN" altLang="en-US"/>
          </a:p>
        </p:txBody>
      </p:sp>
      <p:sp>
        <p:nvSpPr>
          <p:cNvPr id="15" name="页脚占位符 14"/>
          <p:cNvSpPr>
            <a:spLocks noGrp="1"/>
          </p:cNvSpPr>
          <p:nvPr>
            <p:ph type="ftr" sz="quarter" idx="11"/>
          </p:nvPr>
        </p:nvSpPr>
        <p:spPr/>
        <p:txBody>
          <a:bodyPr/>
          <a:lstStyle/>
          <a:p>
            <a:r>
              <a:rPr lang="zh-CN" altLang="en-US"/>
              <a:t>北附广南实验学校 赵洪安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slide(fromLeft)">
                                      <p:cBhvr>
                                        <p:cTn id="7" dur="500"/>
                                        <p:tgtEl>
                                          <p:spTgt spid="3891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slide(fromLeft)">
                                      <p:cBhvr>
                                        <p:cTn id="12" dur="500"/>
                                        <p:tgtEl>
                                          <p:spTgt spid="3891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38916"/>
                                        </p:tgtEl>
                                        <p:attrNameLst>
                                          <p:attrName>style.visibility</p:attrName>
                                        </p:attrNameLst>
                                      </p:cBhvr>
                                      <p:to>
                                        <p:strVal val="visible"/>
                                      </p:to>
                                    </p:set>
                                    <p:animEffect transition="in" filter="slide(fromLeft)">
                                      <p:cBhvr>
                                        <p:cTn id="17" dur="500"/>
                                        <p:tgtEl>
                                          <p:spTgt spid="3891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38918"/>
                                        </p:tgtEl>
                                        <p:attrNameLst>
                                          <p:attrName>style.visibility</p:attrName>
                                        </p:attrNameLst>
                                      </p:cBhvr>
                                      <p:to>
                                        <p:strVal val="visible"/>
                                      </p:to>
                                    </p:set>
                                    <p:animEffect transition="in" filter="slide(fromLeft)">
                                      <p:cBhvr>
                                        <p:cTn id="22" dur="500"/>
                                        <p:tgtEl>
                                          <p:spTgt spid="3891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8924"/>
                                        </p:tgtEl>
                                        <p:attrNameLst>
                                          <p:attrName>style.visibility</p:attrName>
                                        </p:attrNameLst>
                                      </p:cBhvr>
                                      <p:to>
                                        <p:strVal val="visible"/>
                                      </p:to>
                                    </p:set>
                                    <p:animEffect transition="in" filter="dissolve">
                                      <p:cBhvr>
                                        <p:cTn id="27" dur="500"/>
                                        <p:tgtEl>
                                          <p:spTgt spid="38924"/>
                                        </p:tgtEl>
                                      </p:cBhvr>
                                    </p:animEffec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38920"/>
                                        </p:tgtEl>
                                        <p:attrNameLst>
                                          <p:attrName>style.visibility</p:attrName>
                                        </p:attrNameLst>
                                      </p:cBhvr>
                                      <p:to>
                                        <p:strVal val="visible"/>
                                      </p:to>
                                    </p:set>
                                    <p:anim calcmode="discrete" valueType="clr">
                                      <p:cBhvr override="childStyle">
                                        <p:cTn id="32" dur="80"/>
                                        <p:tgtEl>
                                          <p:spTgt spid="38920"/>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38920"/>
                                        </p:tgtEl>
                                        <p:attrNameLst>
                                          <p:attrName>fillcolor</p:attrName>
                                        </p:attrNameLst>
                                      </p:cBhvr>
                                      <p:tavLst>
                                        <p:tav tm="0">
                                          <p:val>
                                            <p:clrVal>
                                              <a:schemeClr val="accent2"/>
                                            </p:clrVal>
                                          </p:val>
                                        </p:tav>
                                        <p:tav tm="50000">
                                          <p:val>
                                            <p:clrVal>
                                              <a:schemeClr val="hlink"/>
                                            </p:clrVal>
                                          </p:val>
                                        </p:tav>
                                      </p:tavLst>
                                    </p:anim>
                                    <p:set>
                                      <p:cBhvr>
                                        <p:cTn id="34" dur="80"/>
                                        <p:tgtEl>
                                          <p:spTgt spid="38920"/>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grpId="0" nodeType="clickEffect">
                                  <p:stCondLst>
                                    <p:cond delay="0"/>
                                  </p:stCondLst>
                                  <p:iterate type="lt">
                                    <p:tmPct val="50000"/>
                                  </p:iterate>
                                  <p:childTnLst>
                                    <p:set>
                                      <p:cBhvr>
                                        <p:cTn id="38" dur="1" fill="hold">
                                          <p:stCondLst>
                                            <p:cond delay="0"/>
                                          </p:stCondLst>
                                        </p:cTn>
                                        <p:tgtEl>
                                          <p:spTgt spid="38921"/>
                                        </p:tgtEl>
                                        <p:attrNameLst>
                                          <p:attrName>style.visibility</p:attrName>
                                        </p:attrNameLst>
                                      </p:cBhvr>
                                      <p:to>
                                        <p:strVal val="visible"/>
                                      </p:to>
                                    </p:set>
                                    <p:anim calcmode="discrete" valueType="clr">
                                      <p:cBhvr override="childStyle">
                                        <p:cTn id="39" dur="80"/>
                                        <p:tgtEl>
                                          <p:spTgt spid="38921"/>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38921"/>
                                        </p:tgtEl>
                                        <p:attrNameLst>
                                          <p:attrName>fillcolor</p:attrName>
                                        </p:attrNameLst>
                                      </p:cBhvr>
                                      <p:tavLst>
                                        <p:tav tm="0">
                                          <p:val>
                                            <p:clrVal>
                                              <a:schemeClr val="accent2"/>
                                            </p:clrVal>
                                          </p:val>
                                        </p:tav>
                                        <p:tav tm="50000">
                                          <p:val>
                                            <p:clrVal>
                                              <a:schemeClr val="hlink"/>
                                            </p:clrVal>
                                          </p:val>
                                        </p:tav>
                                      </p:tavLst>
                                    </p:anim>
                                    <p:set>
                                      <p:cBhvr>
                                        <p:cTn id="41" dur="80"/>
                                        <p:tgtEl>
                                          <p:spTgt spid="38921"/>
                                        </p:tgtEl>
                                        <p:attrNameLst>
                                          <p:attrName>fill.type</p:attrName>
                                        </p:attrNameLst>
                                      </p:cBhvr>
                                      <p:to>
                                        <p:strVal val="solid"/>
                                      </p:to>
                                    </p:set>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grpId="0" nodeType="clickEffect">
                                  <p:stCondLst>
                                    <p:cond delay="0"/>
                                  </p:stCondLst>
                                  <p:iterate type="lt">
                                    <p:tmPct val="50000"/>
                                  </p:iterate>
                                  <p:childTnLst>
                                    <p:set>
                                      <p:cBhvr>
                                        <p:cTn id="45" dur="1" fill="hold">
                                          <p:stCondLst>
                                            <p:cond delay="0"/>
                                          </p:stCondLst>
                                        </p:cTn>
                                        <p:tgtEl>
                                          <p:spTgt spid="38922"/>
                                        </p:tgtEl>
                                        <p:attrNameLst>
                                          <p:attrName>style.visibility</p:attrName>
                                        </p:attrNameLst>
                                      </p:cBhvr>
                                      <p:to>
                                        <p:strVal val="visible"/>
                                      </p:to>
                                    </p:set>
                                    <p:anim calcmode="discrete" valueType="clr">
                                      <p:cBhvr override="childStyle">
                                        <p:cTn id="46" dur="80"/>
                                        <p:tgtEl>
                                          <p:spTgt spid="38922"/>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38922"/>
                                        </p:tgtEl>
                                        <p:attrNameLst>
                                          <p:attrName>fillcolor</p:attrName>
                                        </p:attrNameLst>
                                      </p:cBhvr>
                                      <p:tavLst>
                                        <p:tav tm="0">
                                          <p:val>
                                            <p:clrVal>
                                              <a:schemeClr val="accent2"/>
                                            </p:clrVal>
                                          </p:val>
                                        </p:tav>
                                        <p:tav tm="50000">
                                          <p:val>
                                            <p:clrVal>
                                              <a:schemeClr val="hlink"/>
                                            </p:clrVal>
                                          </p:val>
                                        </p:tav>
                                      </p:tavLst>
                                    </p:anim>
                                    <p:set>
                                      <p:cBhvr>
                                        <p:cTn id="48" dur="80"/>
                                        <p:tgtEl>
                                          <p:spTgt spid="38922"/>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38923"/>
                                        </p:tgtEl>
                                        <p:attrNameLst>
                                          <p:attrName>style.visibility</p:attrName>
                                        </p:attrNameLst>
                                      </p:cBhvr>
                                      <p:to>
                                        <p:strVal val="visible"/>
                                      </p:to>
                                    </p:set>
                                    <p:animEffect transition="in" filter="dissolve">
                                      <p:cBhvr>
                                        <p:cTn id="53" dur="500"/>
                                        <p:tgtEl>
                                          <p:spTgt spid="38923"/>
                                        </p:tgtEl>
                                      </p:cBhvr>
                                    </p:animEffect>
                                  </p:childTnLst>
                                </p:cTn>
                              </p:par>
                            </p:childTnLst>
                          </p:cTn>
                        </p:par>
                      </p:childTnLst>
                    </p:cTn>
                  </p:par>
                  <p:par>
                    <p:cTn id="54" fill="hold">
                      <p:stCondLst>
                        <p:cond delay="indefinite"/>
                      </p:stCondLst>
                      <p:childTnLst>
                        <p:par>
                          <p:cTn id="55" fill="hold">
                            <p:stCondLst>
                              <p:cond delay="0"/>
                            </p:stCondLst>
                            <p:childTnLst>
                              <p:par>
                                <p:cTn id="56" presetID="25" presetClass="entr" presetSubtype="0" fill="hold" grpId="0" nodeType="clickEffect">
                                  <p:stCondLst>
                                    <p:cond delay="0"/>
                                  </p:stCondLst>
                                  <p:childTnLst>
                                    <p:set>
                                      <p:cBhvr>
                                        <p:cTn id="57" dur="1" fill="hold">
                                          <p:stCondLst>
                                            <p:cond delay="0"/>
                                          </p:stCondLst>
                                        </p:cTn>
                                        <p:tgtEl>
                                          <p:spTgt spid="38919"/>
                                        </p:tgtEl>
                                        <p:attrNameLst>
                                          <p:attrName>style.visibility</p:attrName>
                                        </p:attrNameLst>
                                      </p:cBhvr>
                                      <p:to>
                                        <p:strVal val="visible"/>
                                      </p:to>
                                    </p:set>
                                    <p:anim calcmode="lin" valueType="num">
                                      <p:cBhvr>
                                        <p:cTn id="58" dur="500" decel="50000" fill="hold">
                                          <p:stCondLst>
                                            <p:cond delay="0"/>
                                          </p:stCondLst>
                                        </p:cTn>
                                        <p:tgtEl>
                                          <p:spTgt spid="38919"/>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38919"/>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38919"/>
                                        </p:tgtEl>
                                        <p:attrNameLst>
                                          <p:attrName>ppt_w</p:attrName>
                                        </p:attrNameLst>
                                      </p:cBhvr>
                                      <p:tavLst>
                                        <p:tav tm="0">
                                          <p:val>
                                            <p:strVal val="#ppt_w*.05"/>
                                          </p:val>
                                        </p:tav>
                                        <p:tav tm="100000">
                                          <p:val>
                                            <p:strVal val="#ppt_w"/>
                                          </p:val>
                                        </p:tav>
                                      </p:tavLst>
                                    </p:anim>
                                    <p:anim calcmode="lin" valueType="num">
                                      <p:cBhvr>
                                        <p:cTn id="61" dur="1000" fill="hold"/>
                                        <p:tgtEl>
                                          <p:spTgt spid="38919"/>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38919"/>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38919"/>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38919"/>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38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utoUpdateAnimBg="0"/>
      <p:bldP spid="38915" grpId="0" autoUpdateAnimBg="0"/>
      <p:bldP spid="38916" grpId="0" autoUpdateAnimBg="0"/>
      <p:bldP spid="38918" grpId="0" autoUpdateAnimBg="0"/>
      <p:bldP spid="38919" grpId="0" autoUpdateAnimBg="0"/>
      <p:bldP spid="38920" grpId="0" autoUpdateAnimBg="0"/>
      <p:bldP spid="38921" grpId="0" autoUpdateAnimBg="0"/>
      <p:bldP spid="38922" grpId="0" autoUpdateAnimBg="0"/>
      <p:bldP spid="38923" grpId="0" animBg="1" autoUpdateAnimBg="0"/>
      <p:bldP spid="38924" grpId="0" animBg="1"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77229" y="86305"/>
            <a:ext cx="2448106" cy="769441"/>
          </a:xfrm>
          <a:prstGeom prst="rect">
            <a:avLst/>
          </a:prstGeom>
          <a:noFill/>
        </p:spPr>
        <p:txBody>
          <a:bodyPr wrap="none" rtlCol="0">
            <a:spAutoFit/>
          </a:bodyPr>
          <a:lstStyle/>
          <a:p>
            <a:pPr algn="l"/>
            <a:r>
              <a:rPr lang="zh-CN" altLang="en-US" sz="4400" b="1" dirty="0">
                <a:solidFill>
                  <a:srgbClr val="FF0000"/>
                </a:solidFill>
                <a:latin typeface="楷体" panose="02010609060101010101" pitchFamily="49" charset="-122"/>
                <a:ea typeface="楷体" panose="02010609060101010101" pitchFamily="49" charset="-122"/>
                <a:sym typeface="+mn-ea"/>
              </a:rPr>
              <a:t>写作特点</a:t>
            </a:r>
          </a:p>
        </p:txBody>
      </p:sp>
      <p:sp>
        <p:nvSpPr>
          <p:cNvPr id="4" name="日期占位符 3"/>
          <p:cNvSpPr>
            <a:spLocks noGrp="1"/>
          </p:cNvSpPr>
          <p:nvPr>
            <p:ph type="dt" sz="half" idx="10"/>
          </p:nvPr>
        </p:nvSpPr>
        <p:spPr/>
        <p:txBody>
          <a:bodyPr/>
          <a:lstStyle/>
          <a:p>
            <a:fld id="{FD00B0B9-7DDE-4010-AB37-34974E4C5499}"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57</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3" name="矩形 2">
            <a:extLst>
              <a:ext uri="{FF2B5EF4-FFF2-40B4-BE49-F238E27FC236}">
                <a16:creationId xmlns:a16="http://schemas.microsoft.com/office/drawing/2014/main" id="{AEDCB386-8F09-4254-8928-87DFE0A70D33}"/>
              </a:ext>
            </a:extLst>
          </p:cNvPr>
          <p:cNvSpPr/>
          <p:nvPr/>
        </p:nvSpPr>
        <p:spPr>
          <a:xfrm>
            <a:off x="132202" y="757640"/>
            <a:ext cx="11931268" cy="6001643"/>
          </a:xfrm>
          <a:prstGeom prst="rect">
            <a:avLst/>
          </a:prstGeom>
        </p:spPr>
        <p:txBody>
          <a:bodyPr wrap="square">
            <a:spAutoFit/>
          </a:bodyPr>
          <a:lstStyle/>
          <a:p>
            <a:pPr lvl="0"/>
            <a:r>
              <a:rPr lang="en-US" altLang="zh-CN" sz="3200" b="1" dirty="0">
                <a:solidFill>
                  <a:srgbClr val="CC00CC"/>
                </a:solidFill>
                <a:latin typeface="楷体" panose="02010609060101010101" pitchFamily="49" charset="-122"/>
                <a:ea typeface="楷体" panose="02010609060101010101" pitchFamily="49" charset="-122"/>
              </a:rPr>
              <a:t>1.</a:t>
            </a:r>
            <a:r>
              <a:rPr lang="zh-CN" altLang="en-US" sz="3200" b="1" dirty="0">
                <a:solidFill>
                  <a:srgbClr val="CC00CC"/>
                </a:solidFill>
                <a:latin typeface="楷体" panose="02010609060101010101" pitchFamily="49" charset="-122"/>
                <a:ea typeface="楷体" panose="02010609060101010101" pitchFamily="49" charset="-122"/>
              </a:rPr>
              <a:t>伏笔与照应</a:t>
            </a:r>
          </a:p>
          <a:p>
            <a:pPr lvl="0"/>
            <a:r>
              <a:rPr lang="zh-CN" altLang="en-US" sz="3200" b="1" dirty="0">
                <a:solidFill>
                  <a:prstClr val="black"/>
                </a:solidFill>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这篇文章虽短，但在叙述故事时</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却能够处处注意伏笔与照应。例如，在交代秦、晋围郑的原因时，说是“以其无礼于晋</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且贰于楚”</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说明没有太多的矛盾冲突。这就为下文烛之武说退秦军埋下了伏笔。</a:t>
            </a:r>
            <a:endParaRPr lang="en-US" altLang="zh-CN" sz="3200" b="1" dirty="0">
              <a:solidFill>
                <a:srgbClr val="0000FF"/>
              </a:solidFill>
              <a:latin typeface="楷体" panose="02010609060101010101" pitchFamily="49" charset="-122"/>
              <a:ea typeface="楷体" panose="02010609060101010101" pitchFamily="49" charset="-122"/>
            </a:endParaRPr>
          </a:p>
          <a:p>
            <a:pPr lvl="0"/>
            <a:r>
              <a:rPr lang="en-US" altLang="zh-CN" sz="3200" b="1" dirty="0">
                <a:solidFill>
                  <a:srgbClr val="CC00CC"/>
                </a:solidFill>
                <a:latin typeface="楷体" panose="02010609060101010101" pitchFamily="49" charset="-122"/>
                <a:ea typeface="楷体" panose="02010609060101010101" pitchFamily="49" charset="-122"/>
              </a:rPr>
              <a:t>2.</a:t>
            </a:r>
            <a:r>
              <a:rPr lang="zh-CN" altLang="en-US" sz="3200" b="1" dirty="0">
                <a:solidFill>
                  <a:srgbClr val="CC00CC"/>
                </a:solidFill>
                <a:latin typeface="楷体" panose="02010609060101010101" pitchFamily="49" charset="-122"/>
                <a:ea typeface="楷体" panose="02010609060101010101" pitchFamily="49" charset="-122"/>
              </a:rPr>
              <a:t>波澜起伏</a:t>
            </a:r>
          </a:p>
          <a:p>
            <a:pPr lvl="0"/>
            <a:r>
              <a:rPr lang="zh-CN" altLang="en-US" sz="3200" b="1" dirty="0">
                <a:solidFill>
                  <a:prstClr val="black"/>
                </a:solidFill>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 这篇课文波澜起伏，生动活泼。从大军压境到最后的平息</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课文都是有张有弛，曲折有致，增强了文章的艺术感染力。</a:t>
            </a:r>
          </a:p>
          <a:p>
            <a:pPr lvl="0"/>
            <a:r>
              <a:rPr lang="en-US" altLang="zh-CN" sz="3200" b="1" dirty="0">
                <a:solidFill>
                  <a:srgbClr val="CC00CC"/>
                </a:solidFill>
                <a:latin typeface="楷体" panose="02010609060101010101" pitchFamily="49" charset="-122"/>
                <a:ea typeface="楷体" panose="02010609060101010101" pitchFamily="49" charset="-122"/>
              </a:rPr>
              <a:t>3.</a:t>
            </a:r>
            <a:r>
              <a:rPr lang="zh-CN" altLang="en-US" sz="3200" b="1" dirty="0">
                <a:solidFill>
                  <a:srgbClr val="CC00CC"/>
                </a:solidFill>
                <a:latin typeface="楷体" panose="02010609060101010101" pitchFamily="49" charset="-122"/>
                <a:ea typeface="楷体" panose="02010609060101010101" pitchFamily="49" charset="-122"/>
              </a:rPr>
              <a:t>详略得当</a:t>
            </a:r>
          </a:p>
          <a:p>
            <a:pPr lvl="0"/>
            <a:r>
              <a:rPr lang="zh-CN" altLang="en-US" sz="3200" b="1" dirty="0">
                <a:solidFill>
                  <a:prstClr val="black"/>
                </a:solidFill>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 这篇课文主要表现烛之武怎样说退秦师的，所以对“退秦师”的前因后果只作简略交代，其它枝节更是只字未提。从而做到繁而不杂，层次井然。</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WordArt 2"/>
          <p:cNvSpPr>
            <a:spLocks noChangeArrowheads="1" noChangeShapeType="1" noTextEdit="1"/>
          </p:cNvSpPr>
          <p:nvPr/>
        </p:nvSpPr>
        <p:spPr bwMode="auto">
          <a:xfrm>
            <a:off x="2999656" y="2564905"/>
            <a:ext cx="5867400" cy="1335063"/>
          </a:xfrm>
          <a:prstGeom prst="rect">
            <a:avLst/>
          </a:prstGeom>
        </p:spPr>
        <p:txBody>
          <a:bodyPr wrap="none" fromWordArt="1">
            <a:prstTxWarp prst="textPlain">
              <a:avLst>
                <a:gd name="adj" fmla="val 50000"/>
              </a:avLst>
            </a:prstTxWarp>
          </a:bodyPr>
          <a:lstStyle/>
          <a:p>
            <a:pPr algn="ctr"/>
            <a:r>
              <a:rPr lang="zh-CN" altLang="en-US" sz="6600" b="1" kern="10" dirty="0">
                <a:ln w="38100">
                  <a:solidFill>
                    <a:schemeClr val="tx1"/>
                  </a:solidFill>
                  <a:round/>
                </a:ln>
                <a:solidFill>
                  <a:srgbClr val="FF0000"/>
                </a:solidFill>
                <a:latin typeface="楷体" panose="02010609060101010101" pitchFamily="49" charset="-122"/>
                <a:ea typeface="楷体" panose="02010609060101010101" pitchFamily="49" charset="-122"/>
              </a:rPr>
              <a:t>知识点归纳</a:t>
            </a:r>
          </a:p>
        </p:txBody>
      </p:sp>
      <p:sp>
        <p:nvSpPr>
          <p:cNvPr id="3" name="日期占位符 2"/>
          <p:cNvSpPr>
            <a:spLocks noGrp="1"/>
          </p:cNvSpPr>
          <p:nvPr>
            <p:ph type="dt" sz="half" idx="10"/>
          </p:nvPr>
        </p:nvSpPr>
        <p:spPr/>
        <p:txBody>
          <a:bodyPr/>
          <a:lstStyle/>
          <a:p>
            <a:fld id="{12D573E6-3604-42A3-94BE-C5FB41E4B127}"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58</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2"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 calcmode="lin" valueType="num">
                                      <p:cBhvr>
                                        <p:cTn id="7" dur="500" fill="hold"/>
                                        <p:tgtEl>
                                          <p:spTgt spid="98306"/>
                                        </p:tgtEl>
                                        <p:attrNameLst>
                                          <p:attrName>ppt_x</p:attrName>
                                        </p:attrNameLst>
                                      </p:cBhvr>
                                      <p:tavLst>
                                        <p:tav tm="0">
                                          <p:val>
                                            <p:strVal val="#ppt_x+#ppt_w/2"/>
                                          </p:val>
                                        </p:tav>
                                        <p:tav tm="100000">
                                          <p:val>
                                            <p:strVal val="#ppt_x"/>
                                          </p:val>
                                        </p:tav>
                                      </p:tavLst>
                                    </p:anim>
                                    <p:anim calcmode="lin" valueType="num">
                                      <p:cBhvr>
                                        <p:cTn id="8" dur="500" fill="hold"/>
                                        <p:tgtEl>
                                          <p:spTgt spid="98306"/>
                                        </p:tgtEl>
                                        <p:attrNameLst>
                                          <p:attrName>ppt_y</p:attrName>
                                        </p:attrNameLst>
                                      </p:cBhvr>
                                      <p:tavLst>
                                        <p:tav tm="0">
                                          <p:val>
                                            <p:strVal val="#ppt_y"/>
                                          </p:val>
                                        </p:tav>
                                        <p:tav tm="100000">
                                          <p:val>
                                            <p:strVal val="#ppt_y"/>
                                          </p:val>
                                        </p:tav>
                                      </p:tavLst>
                                    </p:anim>
                                    <p:anim calcmode="lin" valueType="num">
                                      <p:cBhvr>
                                        <p:cTn id="9" dur="500" fill="hold"/>
                                        <p:tgtEl>
                                          <p:spTgt spid="98306"/>
                                        </p:tgtEl>
                                        <p:attrNameLst>
                                          <p:attrName>ppt_w</p:attrName>
                                        </p:attrNameLst>
                                      </p:cBhvr>
                                      <p:tavLst>
                                        <p:tav tm="0">
                                          <p:val>
                                            <p:fltVal val="0"/>
                                          </p:val>
                                        </p:tav>
                                        <p:tav tm="100000">
                                          <p:val>
                                            <p:strVal val="#ppt_w"/>
                                          </p:val>
                                        </p:tav>
                                      </p:tavLst>
                                    </p:anim>
                                    <p:anim calcmode="lin" valueType="num">
                                      <p:cBhvr>
                                        <p:cTn id="10" dur="500" fill="hold"/>
                                        <p:tgtEl>
                                          <p:spTgt spid="9830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2"/>
          <p:cNvSpPr txBox="1">
            <a:spLocks noChangeArrowheads="1"/>
          </p:cNvSpPr>
          <p:nvPr/>
        </p:nvSpPr>
        <p:spPr bwMode="auto">
          <a:xfrm>
            <a:off x="4125914" y="836613"/>
            <a:ext cx="3455987" cy="862012"/>
          </a:xfrm>
          <a:prstGeom prst="rect">
            <a:avLst/>
          </a:prstGeom>
          <a:noFill/>
          <a:ln w="38100">
            <a:noFill/>
            <a:miter lim="800000"/>
          </a:ln>
          <a:effectLst/>
        </p:spPr>
        <p:txBody>
          <a:bodyPr>
            <a:spAutoFit/>
          </a:bodyPr>
          <a:lstStyle/>
          <a:p>
            <a:pPr>
              <a:spcBef>
                <a:spcPct val="50000"/>
              </a:spcBef>
            </a:pPr>
            <a:r>
              <a:rPr lang="zh-CN" altLang="en-US" sz="4800" b="1">
                <a:solidFill>
                  <a:srgbClr val="FF0000"/>
                </a:solidFill>
                <a:latin typeface="楷体" panose="02010609060101010101" pitchFamily="49" charset="-122"/>
                <a:ea typeface="楷体" panose="02010609060101010101" pitchFamily="49" charset="-122"/>
              </a:rPr>
              <a:t>总结字词句</a:t>
            </a:r>
          </a:p>
        </p:txBody>
      </p:sp>
      <p:sp>
        <p:nvSpPr>
          <p:cNvPr id="97283" name="Text Box 3"/>
          <p:cNvSpPr txBox="1">
            <a:spLocks noChangeArrowheads="1"/>
          </p:cNvSpPr>
          <p:nvPr/>
        </p:nvSpPr>
        <p:spPr bwMode="auto">
          <a:xfrm>
            <a:off x="4117975" y="2117726"/>
            <a:ext cx="3530134" cy="3170099"/>
          </a:xfrm>
          <a:prstGeom prst="rect">
            <a:avLst/>
          </a:prstGeom>
          <a:noFill/>
          <a:ln w="38100">
            <a:noFill/>
            <a:miter lim="800000"/>
          </a:ln>
          <a:effectLst/>
        </p:spPr>
        <p:txBody>
          <a:bodyPr wrap="none">
            <a:spAutoFit/>
          </a:bodyPr>
          <a:lstStyle/>
          <a:p>
            <a:r>
              <a:rPr lang="en-US" altLang="zh-CN" sz="4000" b="1" dirty="0">
                <a:latin typeface="楷体" panose="02010609060101010101" pitchFamily="49" charset="-122"/>
                <a:ea typeface="楷体" panose="02010609060101010101" pitchFamily="49" charset="-122"/>
              </a:rPr>
              <a:t>1.</a:t>
            </a:r>
            <a:r>
              <a:rPr lang="zh-CN" altLang="en-US" sz="4000" b="1" dirty="0">
                <a:latin typeface="楷体" panose="02010609060101010101" pitchFamily="49" charset="-122"/>
                <a:ea typeface="楷体" panose="02010609060101010101" pitchFamily="49" charset="-122"/>
              </a:rPr>
              <a:t>通假字；</a:t>
            </a:r>
          </a:p>
          <a:p>
            <a:r>
              <a:rPr lang="en-US" altLang="zh-CN" sz="4000" b="1" dirty="0">
                <a:latin typeface="楷体" panose="02010609060101010101" pitchFamily="49" charset="-122"/>
                <a:ea typeface="楷体" panose="02010609060101010101" pitchFamily="49" charset="-122"/>
              </a:rPr>
              <a:t>2.</a:t>
            </a:r>
            <a:r>
              <a:rPr lang="zh-CN" altLang="en-US" sz="4000" b="1" dirty="0">
                <a:latin typeface="楷体" panose="02010609060101010101" pitchFamily="49" charset="-122"/>
                <a:ea typeface="楷体" panose="02010609060101010101" pitchFamily="49" charset="-122"/>
              </a:rPr>
              <a:t>古今异义；</a:t>
            </a:r>
          </a:p>
          <a:p>
            <a:r>
              <a:rPr lang="en-US" altLang="zh-CN" sz="4000" b="1" dirty="0">
                <a:latin typeface="楷体" panose="02010609060101010101" pitchFamily="49" charset="-122"/>
                <a:ea typeface="楷体" panose="02010609060101010101" pitchFamily="49" charset="-122"/>
              </a:rPr>
              <a:t>3.</a:t>
            </a:r>
            <a:r>
              <a:rPr lang="zh-CN" altLang="en-US" sz="4000" b="1" dirty="0">
                <a:latin typeface="楷体" panose="02010609060101010101" pitchFamily="49" charset="-122"/>
                <a:ea typeface="楷体" panose="02010609060101010101" pitchFamily="49" charset="-122"/>
              </a:rPr>
              <a:t>文言虚词；</a:t>
            </a:r>
          </a:p>
          <a:p>
            <a:r>
              <a:rPr lang="en-US" altLang="zh-CN" sz="4000" b="1" dirty="0">
                <a:latin typeface="楷体" panose="02010609060101010101" pitchFamily="49" charset="-122"/>
                <a:ea typeface="楷体" panose="02010609060101010101" pitchFamily="49" charset="-122"/>
              </a:rPr>
              <a:t>4.</a:t>
            </a:r>
            <a:r>
              <a:rPr lang="zh-CN" altLang="en-US" sz="4000" b="1" dirty="0">
                <a:latin typeface="楷体" panose="02010609060101010101" pitchFamily="49" charset="-122"/>
                <a:ea typeface="楷体" panose="02010609060101010101" pitchFamily="49" charset="-122"/>
              </a:rPr>
              <a:t>词类活用；</a:t>
            </a:r>
          </a:p>
          <a:p>
            <a:r>
              <a:rPr lang="zh-CN" altLang="en-US" sz="4000" b="1" dirty="0">
                <a:latin typeface="楷体" panose="02010609060101010101" pitchFamily="49" charset="-122"/>
                <a:ea typeface="楷体" panose="02010609060101010101" pitchFamily="49" charset="-122"/>
              </a:rPr>
              <a:t>５</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特殊句式。</a:t>
            </a:r>
          </a:p>
        </p:txBody>
      </p:sp>
      <p:sp>
        <p:nvSpPr>
          <p:cNvPr id="4" name="日期占位符 3"/>
          <p:cNvSpPr>
            <a:spLocks noGrp="1"/>
          </p:cNvSpPr>
          <p:nvPr>
            <p:ph type="dt" sz="half" idx="10"/>
          </p:nvPr>
        </p:nvSpPr>
        <p:spPr/>
        <p:txBody>
          <a:bodyPr/>
          <a:lstStyle/>
          <a:p>
            <a:fld id="{48A4E13C-8195-4FAB-AAC8-54C31D850052}"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59</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anim calcmode="lin" valueType="num">
                                      <p:cBhvr additive="base">
                                        <p:cTn id="7" dur="500" fill="hold"/>
                                        <p:tgtEl>
                                          <p:spTgt spid="9728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972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97283">
                                            <p:txEl>
                                              <p:pRg st="1" end="1"/>
                                            </p:txEl>
                                          </p:spTgt>
                                        </p:tgtEl>
                                        <p:attrNameLst>
                                          <p:attrName>style.visibility</p:attrName>
                                        </p:attrNameLst>
                                      </p:cBhvr>
                                      <p:to>
                                        <p:strVal val="visible"/>
                                      </p:to>
                                    </p:set>
                                    <p:anim calcmode="lin" valueType="num">
                                      <p:cBhvr additive="base">
                                        <p:cTn id="13" dur="500" fill="hold"/>
                                        <p:tgtEl>
                                          <p:spTgt spid="9728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972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97283">
                                            <p:txEl>
                                              <p:pRg st="2" end="2"/>
                                            </p:txEl>
                                          </p:spTgt>
                                        </p:tgtEl>
                                        <p:attrNameLst>
                                          <p:attrName>style.visibility</p:attrName>
                                        </p:attrNameLst>
                                      </p:cBhvr>
                                      <p:to>
                                        <p:strVal val="visible"/>
                                      </p:to>
                                    </p:set>
                                    <p:anim calcmode="lin" valueType="num">
                                      <p:cBhvr additive="base">
                                        <p:cTn id="19" dur="500" fill="hold"/>
                                        <p:tgtEl>
                                          <p:spTgt spid="9728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972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97283">
                                            <p:txEl>
                                              <p:pRg st="3" end="3"/>
                                            </p:txEl>
                                          </p:spTgt>
                                        </p:tgtEl>
                                        <p:attrNameLst>
                                          <p:attrName>style.visibility</p:attrName>
                                        </p:attrNameLst>
                                      </p:cBhvr>
                                      <p:to>
                                        <p:strVal val="visible"/>
                                      </p:to>
                                    </p:set>
                                    <p:anim calcmode="lin" valueType="num">
                                      <p:cBhvr additive="base">
                                        <p:cTn id="25" dur="500" fill="hold"/>
                                        <p:tgtEl>
                                          <p:spTgt spid="9728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972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nodeType="clickEffect">
                                  <p:stCondLst>
                                    <p:cond delay="0"/>
                                  </p:stCondLst>
                                  <p:childTnLst>
                                    <p:set>
                                      <p:cBhvr>
                                        <p:cTn id="30" dur="1" fill="hold">
                                          <p:stCondLst>
                                            <p:cond delay="0"/>
                                          </p:stCondLst>
                                        </p:cTn>
                                        <p:tgtEl>
                                          <p:spTgt spid="97283">
                                            <p:txEl>
                                              <p:pRg st="4" end="4"/>
                                            </p:txEl>
                                          </p:spTgt>
                                        </p:tgtEl>
                                        <p:attrNameLst>
                                          <p:attrName>style.visibility</p:attrName>
                                        </p:attrNameLst>
                                      </p:cBhvr>
                                      <p:to>
                                        <p:strVal val="visible"/>
                                      </p:to>
                                    </p:set>
                                    <p:anim calcmode="lin" valueType="num">
                                      <p:cBhvr additive="base">
                                        <p:cTn id="31" dur="500" fill="hold"/>
                                        <p:tgtEl>
                                          <p:spTgt spid="9728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9728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a:xfrm>
            <a:off x="145559" y="193759"/>
            <a:ext cx="2286000" cy="685800"/>
          </a:xfrm>
          <a:noFill/>
          <a:ln>
            <a:solidFill>
              <a:srgbClr val="C00000"/>
            </a:solidFill>
          </a:ln>
        </p:spPr>
        <p:txBody>
          <a:bodyPr>
            <a:normAutofit/>
          </a:bodyPr>
          <a:lstStyle/>
          <a:p>
            <a:pPr algn="l" eaLnBrk="1" hangingPunct="1"/>
            <a:r>
              <a:rPr lang="zh-CN" altLang="en-US" sz="4000" b="1" dirty="0">
                <a:latin typeface="楷体" panose="02010609060101010101" pitchFamily="49" charset="-122"/>
                <a:ea typeface="楷体" panose="02010609060101010101" pitchFamily="49" charset="-122"/>
              </a:rPr>
              <a:t>文学常识</a:t>
            </a:r>
          </a:p>
        </p:txBody>
      </p:sp>
      <p:sp>
        <p:nvSpPr>
          <p:cNvPr id="5" name="日期占位符 4"/>
          <p:cNvSpPr>
            <a:spLocks noGrp="1"/>
          </p:cNvSpPr>
          <p:nvPr>
            <p:ph type="dt" sz="half" idx="10"/>
          </p:nvPr>
        </p:nvSpPr>
        <p:spPr/>
        <p:txBody>
          <a:bodyPr/>
          <a:lstStyle/>
          <a:p>
            <a:fld id="{1F82BECD-ABC3-4448-A4AB-989A1A9F1774}"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779D4D41-F909-4CED-96A2-D06042C30798}"/>
              </a:ext>
            </a:extLst>
          </p:cNvPr>
          <p:cNvSpPr/>
          <p:nvPr/>
        </p:nvSpPr>
        <p:spPr>
          <a:xfrm>
            <a:off x="160913" y="804848"/>
            <a:ext cx="11885527" cy="5632311"/>
          </a:xfrm>
          <a:prstGeom prst="rect">
            <a:avLst/>
          </a:prstGeom>
        </p:spPr>
        <p:txBody>
          <a:bodyPr wrap="square">
            <a:spAutoFit/>
          </a:bodyPr>
          <a:lstStyle/>
          <a:p>
            <a:pPr lvl="0" algn="ctr">
              <a:lnSpc>
                <a:spcPct val="90000"/>
              </a:lnSpc>
            </a:pPr>
            <a:r>
              <a:rPr lang="zh-CN" altLang="en-US" sz="4000" b="1" dirty="0">
                <a:solidFill>
                  <a:srgbClr val="FF0000"/>
                </a:solidFill>
                <a:latin typeface="楷体" panose="02010609060101010101" pitchFamily="49" charset="-122"/>
                <a:ea typeface="楷体" panose="02010609060101010101" pitchFamily="49" charset="-122"/>
              </a:rPr>
              <a:t>史书常见的几种体例</a:t>
            </a:r>
          </a:p>
          <a:p>
            <a:pPr lvl="0">
              <a:lnSpc>
                <a:spcPct val="90000"/>
              </a:lnSpc>
            </a:pPr>
            <a:r>
              <a:rPr lang="zh-CN" altLang="en-US" sz="3600" b="1" dirty="0">
                <a:solidFill>
                  <a:srgbClr val="CC00CC"/>
                </a:solidFill>
                <a:latin typeface="楷体" panose="02010609060101010101" pitchFamily="49" charset="-122"/>
                <a:ea typeface="楷体" panose="02010609060101010101" pitchFamily="49" charset="-122"/>
              </a:rPr>
              <a:t>编年体：</a:t>
            </a:r>
            <a:r>
              <a:rPr lang="zh-CN" altLang="en-US" sz="3600" b="1" dirty="0">
                <a:solidFill>
                  <a:prstClr val="black"/>
                </a:solidFill>
                <a:latin typeface="楷体" panose="02010609060101010101" pitchFamily="49" charset="-122"/>
                <a:ea typeface="楷体" panose="02010609060101010101" pitchFamily="49" charset="-122"/>
              </a:rPr>
              <a:t>是一种按年月日顺序编写史书的体例</a:t>
            </a:r>
          </a:p>
          <a:p>
            <a:pPr lvl="0">
              <a:lnSpc>
                <a:spcPct val="90000"/>
              </a:lnSpc>
            </a:pPr>
            <a:r>
              <a:rPr lang="en-US" altLang="zh-CN" sz="3600" b="1" dirty="0">
                <a:solidFill>
                  <a:prstClr val="black"/>
                </a:solidFill>
                <a:latin typeface="楷体" panose="02010609060101010101" pitchFamily="49" charset="-122"/>
                <a:ea typeface="楷体" panose="02010609060101010101" pitchFamily="49" charset="-122"/>
              </a:rPr>
              <a:t>  《</a:t>
            </a:r>
            <a:r>
              <a:rPr lang="zh-CN" altLang="en-US" sz="3600" b="1" dirty="0">
                <a:solidFill>
                  <a:prstClr val="black"/>
                </a:solidFill>
                <a:latin typeface="楷体" panose="02010609060101010101" pitchFamily="49" charset="-122"/>
                <a:ea typeface="楷体" panose="02010609060101010101" pitchFamily="49" charset="-122"/>
              </a:rPr>
              <a:t>春秋</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，我国最早的编年体史书</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相传孔丘依据鲁国史官所编的</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春秋</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加工整理修订而成</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 </a:t>
            </a:r>
          </a:p>
          <a:p>
            <a:pPr lvl="0">
              <a:lnSpc>
                <a:spcPct val="90000"/>
              </a:lnSpc>
            </a:pPr>
            <a:r>
              <a:rPr lang="en-US" altLang="zh-CN" sz="3600" b="1" dirty="0">
                <a:solidFill>
                  <a:prstClr val="black"/>
                </a:solidFill>
                <a:latin typeface="楷体" panose="02010609060101010101" pitchFamily="49" charset="-122"/>
                <a:ea typeface="楷体" panose="02010609060101010101" pitchFamily="49" charset="-122"/>
              </a:rPr>
              <a:t>  《</a:t>
            </a:r>
            <a:r>
              <a:rPr lang="zh-CN" altLang="en-US" sz="3600" b="1" dirty="0">
                <a:solidFill>
                  <a:prstClr val="black"/>
                </a:solidFill>
                <a:latin typeface="楷体" panose="02010609060101010101" pitchFamily="49" charset="-122"/>
                <a:ea typeface="楷体" panose="02010609060101010101" pitchFamily="49" charset="-122"/>
              </a:rPr>
              <a:t>左传</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，我国现存最早的一部记事详明的编年史</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相传春秋时期左丘明所著</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 </a:t>
            </a:r>
          </a:p>
          <a:p>
            <a:pPr lvl="0">
              <a:lnSpc>
                <a:spcPct val="90000"/>
              </a:lnSpc>
            </a:pPr>
            <a:r>
              <a:rPr lang="en-US" altLang="zh-CN" sz="3600" b="1" dirty="0">
                <a:solidFill>
                  <a:prstClr val="black"/>
                </a:solidFill>
                <a:latin typeface="楷体" panose="02010609060101010101" pitchFamily="49" charset="-122"/>
                <a:ea typeface="楷体" panose="02010609060101010101" pitchFamily="49" charset="-122"/>
              </a:rPr>
              <a:t>  《</a:t>
            </a:r>
            <a:r>
              <a:rPr lang="zh-CN" altLang="en-US" sz="3600" b="1" dirty="0">
                <a:solidFill>
                  <a:prstClr val="black"/>
                </a:solidFill>
                <a:latin typeface="楷体" panose="02010609060101010101" pitchFamily="49" charset="-122"/>
                <a:ea typeface="楷体" panose="02010609060101010101" pitchFamily="49" charset="-122"/>
              </a:rPr>
              <a:t>资治通鉴</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，我国古代最大的编年体通史</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北宋历史学家司马光主编</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a:t>
            </a:r>
          </a:p>
          <a:p>
            <a:pPr lvl="0">
              <a:lnSpc>
                <a:spcPct val="90000"/>
              </a:lnSpc>
            </a:pPr>
            <a:r>
              <a:rPr lang="zh-CN" altLang="en-US" sz="3600" b="1" dirty="0">
                <a:solidFill>
                  <a:srgbClr val="CC00CC"/>
                </a:solidFill>
                <a:latin typeface="楷体" panose="02010609060101010101" pitchFamily="49" charset="-122"/>
                <a:ea typeface="楷体" panose="02010609060101010101" pitchFamily="49" charset="-122"/>
              </a:rPr>
              <a:t>纪传体：</a:t>
            </a:r>
            <a:r>
              <a:rPr lang="zh-CN" altLang="en-US" sz="3600" b="1" dirty="0">
                <a:solidFill>
                  <a:prstClr val="black"/>
                </a:solidFill>
                <a:latin typeface="楷体" panose="02010609060101010101" pitchFamily="49" charset="-122"/>
                <a:ea typeface="楷体" panose="02010609060101010101" pitchFamily="49" charset="-122"/>
              </a:rPr>
              <a:t>是由</a:t>
            </a:r>
            <a:r>
              <a:rPr lang="zh-CN" altLang="en-US" sz="3600" b="1" dirty="0">
                <a:solidFill>
                  <a:srgbClr val="0000FF"/>
                </a:solidFill>
                <a:latin typeface="楷体" panose="02010609060101010101" pitchFamily="49" charset="-122"/>
                <a:ea typeface="楷体" panose="02010609060101010101" pitchFamily="49" charset="-122"/>
              </a:rPr>
              <a:t>司马迁</a:t>
            </a:r>
            <a:r>
              <a:rPr lang="zh-CN" altLang="en-US" sz="3600" b="1" dirty="0">
                <a:latin typeface="楷体" panose="02010609060101010101" pitchFamily="49" charset="-122"/>
                <a:ea typeface="楷体" panose="02010609060101010101" pitchFamily="49" charset="-122"/>
              </a:rPr>
              <a:t>首创</a:t>
            </a:r>
            <a:r>
              <a:rPr lang="zh-CN" altLang="en-US" sz="3600" b="1" dirty="0">
                <a:solidFill>
                  <a:prstClr val="black"/>
                </a:solidFill>
                <a:latin typeface="楷体" panose="02010609060101010101" pitchFamily="49" charset="-122"/>
                <a:ea typeface="楷体" panose="02010609060101010101" pitchFamily="49" charset="-122"/>
              </a:rPr>
              <a:t>的以人物记传为中心的史书体例。</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史记</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汉书</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后汉书</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三国志</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直至</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清史</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的二十四史均采用这种体例。</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1847851" y="1508224"/>
            <a:ext cx="5903913" cy="3785652"/>
          </a:xfrm>
          <a:prstGeom prst="rect">
            <a:avLst/>
          </a:prstGeom>
          <a:noFill/>
          <a:ln w="9525">
            <a:noFill/>
            <a:miter lim="800000"/>
          </a:ln>
          <a:effectLst/>
        </p:spPr>
        <p:txBody>
          <a:bodyPr>
            <a:spAutoFit/>
          </a:bodyPr>
          <a:lstStyle/>
          <a:p>
            <a:pPr>
              <a:spcBef>
                <a:spcPts val="1800"/>
              </a:spcBef>
            </a:pPr>
            <a:r>
              <a:rPr lang="en-US" altLang="zh-CN" sz="3600" b="1" dirty="0">
                <a:latin typeface="楷体" panose="02010609060101010101" pitchFamily="49" charset="-122"/>
                <a:ea typeface="楷体" panose="02010609060101010101" pitchFamily="49" charset="-122"/>
              </a:rPr>
              <a:t>1.</a:t>
            </a:r>
            <a:r>
              <a:rPr lang="zh-CN" altLang="en-US" sz="3600" b="1" dirty="0">
                <a:latin typeface="楷体" panose="02010609060101010101" pitchFamily="49" charset="-122"/>
                <a:ea typeface="楷体" panose="02010609060101010101" pitchFamily="49" charset="-122"/>
              </a:rPr>
              <a:t>今老矣，无能为也已</a:t>
            </a:r>
          </a:p>
          <a:p>
            <a:pPr>
              <a:spcBef>
                <a:spcPts val="1800"/>
              </a:spcBef>
            </a:pPr>
            <a:r>
              <a:rPr lang="en-US" altLang="zh-CN" sz="3600" b="1" dirty="0">
                <a:latin typeface="楷体" panose="02010609060101010101" pitchFamily="49" charset="-122"/>
                <a:ea typeface="楷体" panose="02010609060101010101" pitchFamily="49" charset="-122"/>
              </a:rPr>
              <a:t>2.</a:t>
            </a:r>
            <a:r>
              <a:rPr lang="zh-CN" altLang="en-US" sz="3600" b="1" dirty="0">
                <a:latin typeface="楷体" panose="02010609060101010101" pitchFamily="49" charset="-122"/>
                <a:ea typeface="楷体" panose="02010609060101010101" pitchFamily="49" charset="-122"/>
              </a:rPr>
              <a:t>行李之往来，共其乏困</a:t>
            </a:r>
          </a:p>
          <a:p>
            <a:pPr>
              <a:spcBef>
                <a:spcPts val="1800"/>
              </a:spcBef>
            </a:pPr>
            <a:r>
              <a:rPr lang="en-US" altLang="zh-CN" sz="3600" b="1" dirty="0">
                <a:latin typeface="楷体" panose="02010609060101010101" pitchFamily="49" charset="-122"/>
                <a:ea typeface="楷体" panose="02010609060101010101" pitchFamily="49" charset="-122"/>
              </a:rPr>
              <a:t>3.</a:t>
            </a:r>
            <a:r>
              <a:rPr lang="zh-CN" altLang="en-US" sz="3600" b="1" dirty="0">
                <a:latin typeface="楷体" panose="02010609060101010101" pitchFamily="49" charset="-122"/>
                <a:ea typeface="楷体" panose="02010609060101010101" pitchFamily="49" charset="-122"/>
              </a:rPr>
              <a:t>何厌之有？</a:t>
            </a:r>
          </a:p>
          <a:p>
            <a:pPr>
              <a:spcBef>
                <a:spcPts val="1800"/>
              </a:spcBef>
            </a:pPr>
            <a:r>
              <a:rPr lang="en-US" altLang="zh-CN" sz="3600" b="1" dirty="0">
                <a:latin typeface="楷体" panose="02010609060101010101" pitchFamily="49" charset="-122"/>
                <a:ea typeface="楷体" panose="02010609060101010101" pitchFamily="49" charset="-122"/>
              </a:rPr>
              <a:t>4.</a:t>
            </a:r>
            <a:r>
              <a:rPr lang="zh-CN" altLang="en-US" sz="3600" b="1" dirty="0">
                <a:latin typeface="楷体" panose="02010609060101010101" pitchFamily="49" charset="-122"/>
                <a:ea typeface="楷体" panose="02010609060101010101" pitchFamily="49" charset="-122"/>
              </a:rPr>
              <a:t>秦伯说</a:t>
            </a:r>
          </a:p>
          <a:p>
            <a:pPr>
              <a:spcBef>
                <a:spcPts val="1800"/>
              </a:spcBef>
            </a:pPr>
            <a:r>
              <a:rPr lang="en-US" altLang="zh-CN" sz="3600" b="1" dirty="0">
                <a:latin typeface="楷体" panose="02010609060101010101" pitchFamily="49" charset="-122"/>
                <a:ea typeface="楷体" panose="02010609060101010101" pitchFamily="49" charset="-122"/>
              </a:rPr>
              <a:t>5.</a:t>
            </a:r>
            <a:r>
              <a:rPr lang="zh-CN" altLang="en-US" sz="3600" b="1" dirty="0">
                <a:latin typeface="楷体" panose="02010609060101010101" pitchFamily="49" charset="-122"/>
                <a:ea typeface="楷体" panose="02010609060101010101" pitchFamily="49" charset="-122"/>
              </a:rPr>
              <a:t>失其所与，不知</a:t>
            </a:r>
          </a:p>
        </p:txBody>
      </p:sp>
      <p:sp>
        <p:nvSpPr>
          <p:cNvPr id="84995" name="Text Box 3"/>
          <p:cNvSpPr txBox="1">
            <a:spLocks noChangeArrowheads="1"/>
          </p:cNvSpPr>
          <p:nvPr/>
        </p:nvSpPr>
        <p:spPr bwMode="auto">
          <a:xfrm>
            <a:off x="1820864" y="382687"/>
            <a:ext cx="2339975" cy="862013"/>
          </a:xfrm>
          <a:prstGeom prst="rect">
            <a:avLst/>
          </a:prstGeom>
          <a:noFill/>
          <a:ln w="38100">
            <a:noFill/>
            <a:miter lim="800000"/>
          </a:ln>
          <a:effectLst/>
        </p:spPr>
        <p:txBody>
          <a:bodyPr>
            <a:spAutoFit/>
          </a:bodyPr>
          <a:lstStyle/>
          <a:p>
            <a:pPr>
              <a:spcBef>
                <a:spcPct val="50000"/>
              </a:spcBef>
            </a:pPr>
            <a:r>
              <a:rPr lang="zh-CN" altLang="en-US" sz="4800" b="1">
                <a:solidFill>
                  <a:srgbClr val="FF0000"/>
                </a:solidFill>
                <a:latin typeface="楷体" panose="02010609060101010101" pitchFamily="49" charset="-122"/>
                <a:ea typeface="楷体" panose="02010609060101010101" pitchFamily="49" charset="-122"/>
              </a:rPr>
              <a:t>通假字</a:t>
            </a:r>
          </a:p>
        </p:txBody>
      </p:sp>
      <p:sp>
        <p:nvSpPr>
          <p:cNvPr id="84996" name="Text Box 4"/>
          <p:cNvSpPr txBox="1">
            <a:spLocks noChangeArrowheads="1"/>
          </p:cNvSpPr>
          <p:nvPr/>
        </p:nvSpPr>
        <p:spPr bwMode="auto">
          <a:xfrm>
            <a:off x="6666733" y="1489166"/>
            <a:ext cx="3457079" cy="646331"/>
          </a:xfrm>
          <a:prstGeom prst="rect">
            <a:avLst/>
          </a:prstGeom>
          <a:noFill/>
          <a:ln w="9525">
            <a:noFill/>
            <a:miter lim="800000"/>
          </a:ln>
          <a:effectLst/>
        </p:spPr>
        <p:txBody>
          <a:bodyPr wrap="square">
            <a:spAutoFit/>
          </a:bodyPr>
          <a:lstStyle/>
          <a:p>
            <a:pPr>
              <a:spcBef>
                <a:spcPct val="50000"/>
              </a:spcBef>
            </a:pPr>
            <a:r>
              <a:rPr lang="zh-CN" altLang="en-US" sz="3600" b="1" dirty="0">
                <a:solidFill>
                  <a:srgbClr val="0000FF"/>
                </a:solidFill>
                <a:latin typeface="楷体" panose="02010609060101010101" pitchFamily="49" charset="-122"/>
                <a:ea typeface="楷体" panose="02010609060101010101" pitchFamily="49" charset="-122"/>
              </a:rPr>
              <a:t>已通矣，语气词</a:t>
            </a:r>
          </a:p>
        </p:txBody>
      </p:sp>
      <p:sp>
        <p:nvSpPr>
          <p:cNvPr id="84997" name="Text Box 5"/>
          <p:cNvSpPr txBox="1">
            <a:spLocks noChangeArrowheads="1"/>
          </p:cNvSpPr>
          <p:nvPr/>
        </p:nvSpPr>
        <p:spPr bwMode="auto">
          <a:xfrm>
            <a:off x="7083694" y="2259357"/>
            <a:ext cx="3593535" cy="646331"/>
          </a:xfrm>
          <a:prstGeom prst="rect">
            <a:avLst/>
          </a:prstGeom>
          <a:noFill/>
          <a:ln w="9525">
            <a:noFill/>
            <a:miter lim="800000"/>
          </a:ln>
          <a:effectLst/>
        </p:spPr>
        <p:txBody>
          <a:bodyPr wrap="square">
            <a:spAutoFit/>
          </a:bodyPr>
          <a:lstStyle/>
          <a:p>
            <a:pPr>
              <a:spcBef>
                <a:spcPct val="50000"/>
              </a:spcBef>
            </a:pPr>
            <a:r>
              <a:rPr lang="zh-CN" altLang="en-US" sz="3600" b="1" dirty="0">
                <a:solidFill>
                  <a:srgbClr val="0000FF"/>
                </a:solidFill>
                <a:latin typeface="楷体" panose="02010609060101010101" pitchFamily="49" charset="-122"/>
                <a:ea typeface="楷体" panose="02010609060101010101" pitchFamily="49" charset="-122"/>
              </a:rPr>
              <a:t>共通供，供给</a:t>
            </a:r>
          </a:p>
        </p:txBody>
      </p:sp>
      <p:sp>
        <p:nvSpPr>
          <p:cNvPr id="84998" name="Text Box 6"/>
          <p:cNvSpPr txBox="1">
            <a:spLocks noChangeArrowheads="1"/>
          </p:cNvSpPr>
          <p:nvPr/>
        </p:nvSpPr>
        <p:spPr bwMode="auto">
          <a:xfrm>
            <a:off x="4569093" y="3043237"/>
            <a:ext cx="3584307" cy="646331"/>
          </a:xfrm>
          <a:prstGeom prst="rect">
            <a:avLst/>
          </a:prstGeom>
          <a:noFill/>
          <a:ln w="9525">
            <a:noFill/>
            <a:miter lim="800000"/>
          </a:ln>
          <a:effectLst/>
        </p:spPr>
        <p:txBody>
          <a:bodyPr wrap="square">
            <a:spAutoFit/>
          </a:bodyPr>
          <a:lstStyle/>
          <a:p>
            <a:pPr>
              <a:spcBef>
                <a:spcPct val="50000"/>
              </a:spcBef>
            </a:pPr>
            <a:r>
              <a:rPr lang="zh-CN" altLang="en-US" sz="3600" b="1" dirty="0">
                <a:solidFill>
                  <a:srgbClr val="0000FF"/>
                </a:solidFill>
                <a:latin typeface="楷体" panose="02010609060101010101" pitchFamily="49" charset="-122"/>
                <a:ea typeface="楷体" panose="02010609060101010101" pitchFamily="49" charset="-122"/>
              </a:rPr>
              <a:t>厌通餍，满足</a:t>
            </a:r>
          </a:p>
        </p:txBody>
      </p:sp>
      <p:sp>
        <p:nvSpPr>
          <p:cNvPr id="84999" name="Text Box 7"/>
          <p:cNvSpPr txBox="1">
            <a:spLocks noChangeArrowheads="1"/>
          </p:cNvSpPr>
          <p:nvPr/>
        </p:nvSpPr>
        <p:spPr bwMode="auto">
          <a:xfrm>
            <a:off x="4038600" y="3845390"/>
            <a:ext cx="3584307" cy="646331"/>
          </a:xfrm>
          <a:prstGeom prst="rect">
            <a:avLst/>
          </a:prstGeom>
          <a:noFill/>
          <a:ln w="9525">
            <a:noFill/>
            <a:miter lim="800000"/>
          </a:ln>
          <a:effectLst/>
        </p:spPr>
        <p:txBody>
          <a:bodyPr wrap="square">
            <a:spAutoFit/>
          </a:bodyPr>
          <a:lstStyle/>
          <a:p>
            <a:pPr>
              <a:spcBef>
                <a:spcPct val="50000"/>
              </a:spcBef>
            </a:pPr>
            <a:r>
              <a:rPr lang="zh-CN" altLang="en-US" sz="3600" b="1" dirty="0">
                <a:solidFill>
                  <a:srgbClr val="0000FF"/>
                </a:solidFill>
                <a:latin typeface="楷体" panose="02010609060101010101" pitchFamily="49" charset="-122"/>
                <a:ea typeface="楷体" panose="02010609060101010101" pitchFamily="49" charset="-122"/>
              </a:rPr>
              <a:t>说通悦，高兴</a:t>
            </a:r>
          </a:p>
        </p:txBody>
      </p:sp>
      <p:sp>
        <p:nvSpPr>
          <p:cNvPr id="85000" name="Text Box 8"/>
          <p:cNvSpPr txBox="1">
            <a:spLocks noChangeArrowheads="1"/>
          </p:cNvSpPr>
          <p:nvPr/>
        </p:nvSpPr>
        <p:spPr bwMode="auto">
          <a:xfrm>
            <a:off x="5750653" y="4638634"/>
            <a:ext cx="3584307" cy="646331"/>
          </a:xfrm>
          <a:prstGeom prst="rect">
            <a:avLst/>
          </a:prstGeom>
          <a:noFill/>
          <a:ln w="9525">
            <a:noFill/>
            <a:miter lim="800000"/>
          </a:ln>
          <a:effectLst/>
        </p:spPr>
        <p:txBody>
          <a:bodyPr wrap="square">
            <a:spAutoFit/>
          </a:bodyPr>
          <a:lstStyle/>
          <a:p>
            <a:pPr>
              <a:spcBef>
                <a:spcPct val="50000"/>
              </a:spcBef>
            </a:pPr>
            <a:r>
              <a:rPr lang="zh-CN" altLang="en-US" sz="3600" b="1" dirty="0">
                <a:solidFill>
                  <a:srgbClr val="0000FF"/>
                </a:solidFill>
                <a:latin typeface="楷体" panose="02010609060101010101" pitchFamily="49" charset="-122"/>
                <a:ea typeface="楷体" panose="02010609060101010101" pitchFamily="49" charset="-122"/>
              </a:rPr>
              <a:t>知通智，明智</a:t>
            </a:r>
          </a:p>
        </p:txBody>
      </p:sp>
      <p:sp>
        <p:nvSpPr>
          <p:cNvPr id="10" name="日期占位符 9"/>
          <p:cNvSpPr>
            <a:spLocks noGrp="1"/>
          </p:cNvSpPr>
          <p:nvPr>
            <p:ph type="dt" sz="half" idx="10"/>
          </p:nvPr>
        </p:nvSpPr>
        <p:spPr/>
        <p:txBody>
          <a:bodyPr/>
          <a:lstStyle/>
          <a:p>
            <a:fld id="{C5AC953F-5B7F-4F5C-98D3-C87FD293D92F}" type="datetime1">
              <a:rPr lang="zh-CN" altLang="en-US" smtClean="0"/>
              <a:t>2021/3/13</a:t>
            </a:fld>
            <a:endParaRPr lang="zh-CN" altLang="en-US"/>
          </a:p>
        </p:txBody>
      </p:sp>
      <p:sp>
        <p:nvSpPr>
          <p:cNvPr id="11" name="灯片编号占位符 10"/>
          <p:cNvSpPr>
            <a:spLocks noGrp="1"/>
          </p:cNvSpPr>
          <p:nvPr>
            <p:ph type="sldNum" sz="quarter" idx="12"/>
          </p:nvPr>
        </p:nvSpPr>
        <p:spPr/>
        <p:txBody>
          <a:bodyPr/>
          <a:lstStyle/>
          <a:p>
            <a:fld id="{FB8399C9-9379-46E7-B893-007FE294695B}" type="slidenum">
              <a:rPr lang="zh-CN" altLang="en-US" smtClean="0"/>
              <a:t>60</a:t>
            </a:fld>
            <a:endParaRPr lang="zh-CN" altLang="en-US"/>
          </a:p>
        </p:txBody>
      </p:sp>
      <p:sp>
        <p:nvSpPr>
          <p:cNvPr id="12" name="页脚占位符 11"/>
          <p:cNvSpPr>
            <a:spLocks noGrp="1"/>
          </p:cNvSpPr>
          <p:nvPr>
            <p:ph type="ftr" sz="quarter" idx="11"/>
          </p:nvPr>
        </p:nvSpPr>
        <p:spPr/>
        <p:txBody>
          <a:bodyPr/>
          <a:lstStyle/>
          <a:p>
            <a:r>
              <a:rPr lang="zh-CN" altLang="en-US"/>
              <a:t>北附广南实验学校 赵洪安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p:cTn id="7" dur="1000" fill="hold"/>
                                        <p:tgtEl>
                                          <p:spTgt spid="84995"/>
                                        </p:tgtEl>
                                        <p:attrNameLst>
                                          <p:attrName>ppt_w</p:attrName>
                                        </p:attrNameLst>
                                      </p:cBhvr>
                                      <p:tavLst>
                                        <p:tav tm="0">
                                          <p:val>
                                            <p:fltVal val="0"/>
                                          </p:val>
                                        </p:tav>
                                        <p:tav tm="100000">
                                          <p:val>
                                            <p:strVal val="#ppt_w"/>
                                          </p:val>
                                        </p:tav>
                                      </p:tavLst>
                                    </p:anim>
                                    <p:anim calcmode="lin" valueType="num">
                                      <p:cBhvr>
                                        <p:cTn id="8" dur="1000" fill="hold"/>
                                        <p:tgtEl>
                                          <p:spTgt spid="84995"/>
                                        </p:tgtEl>
                                        <p:attrNameLst>
                                          <p:attrName>ppt_h</p:attrName>
                                        </p:attrNameLst>
                                      </p:cBhvr>
                                      <p:tavLst>
                                        <p:tav tm="0">
                                          <p:val>
                                            <p:fltVal val="0"/>
                                          </p:val>
                                        </p:tav>
                                        <p:tav tm="100000">
                                          <p:val>
                                            <p:strVal val="#ppt_h"/>
                                          </p:val>
                                        </p:tav>
                                      </p:tavLst>
                                    </p:anim>
                                    <p:anim calcmode="lin" valueType="num">
                                      <p:cBhvr>
                                        <p:cTn id="9" dur="1000" fill="hold"/>
                                        <p:tgtEl>
                                          <p:spTgt spid="8499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499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84994"/>
                                        </p:tgtEl>
                                        <p:attrNameLst>
                                          <p:attrName>style.visibility</p:attrName>
                                        </p:attrNameLst>
                                      </p:cBhvr>
                                      <p:to>
                                        <p:strVal val="visible"/>
                                      </p:to>
                                    </p:set>
                                    <p:animEffect transition="in" filter="dissolve">
                                      <p:cBhvr>
                                        <p:cTn id="15" dur="500"/>
                                        <p:tgtEl>
                                          <p:spTgt spid="84994"/>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4996"/>
                                        </p:tgtEl>
                                        <p:attrNameLst>
                                          <p:attrName>style.visibility</p:attrName>
                                        </p:attrNameLst>
                                      </p:cBhvr>
                                      <p:to>
                                        <p:strVal val="visible"/>
                                      </p:to>
                                    </p:set>
                                    <p:animEffect transition="in" filter="dissolve">
                                      <p:cBhvr>
                                        <p:cTn id="20" dur="500"/>
                                        <p:tgtEl>
                                          <p:spTgt spid="84996"/>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84997"/>
                                        </p:tgtEl>
                                        <p:attrNameLst>
                                          <p:attrName>style.visibility</p:attrName>
                                        </p:attrNameLst>
                                      </p:cBhvr>
                                      <p:to>
                                        <p:strVal val="visible"/>
                                      </p:to>
                                    </p:set>
                                    <p:animEffect transition="in" filter="dissolve">
                                      <p:cBhvr>
                                        <p:cTn id="25" dur="500"/>
                                        <p:tgtEl>
                                          <p:spTgt spid="84997"/>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84998"/>
                                        </p:tgtEl>
                                        <p:attrNameLst>
                                          <p:attrName>style.visibility</p:attrName>
                                        </p:attrNameLst>
                                      </p:cBhvr>
                                      <p:to>
                                        <p:strVal val="visible"/>
                                      </p:to>
                                    </p:set>
                                    <p:animEffect transition="in" filter="dissolve">
                                      <p:cBhvr>
                                        <p:cTn id="30" dur="500"/>
                                        <p:tgtEl>
                                          <p:spTgt spid="84998"/>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84999"/>
                                        </p:tgtEl>
                                        <p:attrNameLst>
                                          <p:attrName>style.visibility</p:attrName>
                                        </p:attrNameLst>
                                      </p:cBhvr>
                                      <p:to>
                                        <p:strVal val="visible"/>
                                      </p:to>
                                    </p:set>
                                    <p:animEffect transition="in" filter="dissolve">
                                      <p:cBhvr>
                                        <p:cTn id="35" dur="500"/>
                                        <p:tgtEl>
                                          <p:spTgt spid="84999"/>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85000"/>
                                        </p:tgtEl>
                                        <p:attrNameLst>
                                          <p:attrName>style.visibility</p:attrName>
                                        </p:attrNameLst>
                                      </p:cBhvr>
                                      <p:to>
                                        <p:strVal val="visible"/>
                                      </p:to>
                                    </p:set>
                                    <p:animEffect transition="in" filter="dissolve">
                                      <p:cBhvr>
                                        <p:cTn id="40" dur="500"/>
                                        <p:tgtEl>
                                          <p:spTgt spid="85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autoUpdateAnimBg="0"/>
      <p:bldP spid="84995" grpId="0"/>
      <p:bldP spid="84996" grpId="0"/>
      <p:bldP spid="84997" grpId="0"/>
      <p:bldP spid="84998" grpId="0"/>
      <p:bldP spid="84999" grpId="0"/>
      <p:bldP spid="8500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4864100" y="368300"/>
            <a:ext cx="2501006" cy="707886"/>
          </a:xfrm>
          <a:prstGeom prst="rect">
            <a:avLst/>
          </a:prstGeom>
          <a:noFill/>
          <a:ln w="9525">
            <a:noFill/>
            <a:miter lim="800000"/>
          </a:ln>
          <a:effectLst/>
        </p:spPr>
        <p:txBody>
          <a:bodyPr wrap="none">
            <a:spAutoFit/>
          </a:bodyPr>
          <a:lstStyle/>
          <a:p>
            <a:r>
              <a:rPr kumimoji="1" lang="zh-CN" altLang="en-US" sz="4000" b="1">
                <a:latin typeface="楷体" panose="02010609060101010101" pitchFamily="49" charset="-122"/>
                <a:ea typeface="楷体" panose="02010609060101010101" pitchFamily="49" charset="-122"/>
              </a:rPr>
              <a:t>（</a:t>
            </a:r>
            <a:r>
              <a:rPr kumimoji="1" lang="zh-CN" altLang="en-US" sz="4000" b="1">
                <a:solidFill>
                  <a:srgbClr val="9900CC"/>
                </a:solidFill>
                <a:latin typeface="楷体" panose="02010609060101010101" pitchFamily="49" charset="-122"/>
                <a:ea typeface="楷体" panose="02010609060101010101" pitchFamily="49" charset="-122"/>
              </a:rPr>
              <a:t>古</a:t>
            </a:r>
            <a:r>
              <a:rPr kumimoji="1" lang="en-US" altLang="zh-CN" sz="4000" b="1">
                <a:solidFill>
                  <a:srgbClr val="FF3300"/>
                </a:solidFill>
                <a:latin typeface="楷体" panose="02010609060101010101" pitchFamily="49" charset="-122"/>
                <a:ea typeface="楷体" panose="02010609060101010101" pitchFamily="49" charset="-122"/>
              </a:rPr>
              <a:t>/</a:t>
            </a:r>
            <a:r>
              <a:rPr kumimoji="1" lang="zh-CN" altLang="en-US" sz="4000" b="1">
                <a:solidFill>
                  <a:srgbClr val="0000FF"/>
                </a:solidFill>
                <a:latin typeface="楷体" panose="02010609060101010101" pitchFamily="49" charset="-122"/>
                <a:ea typeface="楷体" panose="02010609060101010101" pitchFamily="49" charset="-122"/>
              </a:rPr>
              <a:t>今</a:t>
            </a:r>
            <a:r>
              <a:rPr kumimoji="1" lang="zh-CN" altLang="en-US" sz="4000" b="1">
                <a:latin typeface="楷体" panose="02010609060101010101" pitchFamily="49" charset="-122"/>
                <a:ea typeface="楷体" panose="02010609060101010101" pitchFamily="49" charset="-122"/>
              </a:rPr>
              <a:t>）</a:t>
            </a:r>
          </a:p>
        </p:txBody>
      </p:sp>
      <p:sp>
        <p:nvSpPr>
          <p:cNvPr id="86019" name="Text Box 3"/>
          <p:cNvSpPr txBox="1">
            <a:spLocks noChangeArrowheads="1"/>
          </p:cNvSpPr>
          <p:nvPr/>
        </p:nvSpPr>
        <p:spPr bwMode="auto">
          <a:xfrm>
            <a:off x="1208074" y="1625850"/>
            <a:ext cx="2964273" cy="3970318"/>
          </a:xfrm>
          <a:prstGeom prst="rect">
            <a:avLst/>
          </a:prstGeom>
          <a:noFill/>
          <a:ln w="25400">
            <a:noFill/>
            <a:miter lim="800000"/>
          </a:ln>
          <a:effectLst/>
        </p:spPr>
        <p:txBody>
          <a:bodyPr wrap="none">
            <a:spAutoFit/>
          </a:bodyPr>
          <a:lstStyle/>
          <a:p>
            <a:r>
              <a:rPr kumimoji="1" lang="zh-CN" altLang="en-US" sz="3600" b="1" dirty="0">
                <a:solidFill>
                  <a:srgbClr val="FF3300"/>
                </a:solidFill>
                <a:latin typeface="楷体" panose="02010609060101010101" pitchFamily="49" charset="-122"/>
                <a:ea typeface="楷体" panose="02010609060101010101" pitchFamily="49" charset="-122"/>
              </a:rPr>
              <a:t>贰</a:t>
            </a:r>
            <a:r>
              <a:rPr kumimoji="1" lang="zh-CN" altLang="en-US" sz="3600" b="1" dirty="0">
                <a:latin typeface="楷体" panose="02010609060101010101" pitchFamily="49" charset="-122"/>
                <a:ea typeface="楷体" panose="02010609060101010101" pitchFamily="49" charset="-122"/>
              </a:rPr>
              <a:t>于楚也</a:t>
            </a:r>
          </a:p>
          <a:p>
            <a:r>
              <a:rPr kumimoji="1" lang="zh-CN" altLang="en-US" sz="3600" b="1" dirty="0">
                <a:latin typeface="楷体" panose="02010609060101010101" pitchFamily="49" charset="-122"/>
                <a:ea typeface="楷体" panose="02010609060101010101" pitchFamily="49" charset="-122"/>
              </a:rPr>
              <a:t>以为</a:t>
            </a:r>
            <a:r>
              <a:rPr kumimoji="1" lang="zh-CN" altLang="en-US" sz="3600" b="1" dirty="0">
                <a:solidFill>
                  <a:srgbClr val="FF3300"/>
                </a:solidFill>
                <a:latin typeface="楷体" panose="02010609060101010101" pitchFamily="49" charset="-122"/>
                <a:ea typeface="楷体" panose="02010609060101010101" pitchFamily="49" charset="-122"/>
              </a:rPr>
              <a:t>东道主</a:t>
            </a:r>
            <a:endParaRPr kumimoji="1" lang="zh-CN" altLang="en-US" sz="3600" b="1" dirty="0">
              <a:latin typeface="楷体" panose="02010609060101010101" pitchFamily="49" charset="-122"/>
              <a:ea typeface="楷体" panose="02010609060101010101" pitchFamily="49" charset="-122"/>
            </a:endParaRPr>
          </a:p>
          <a:p>
            <a:r>
              <a:rPr kumimoji="1" lang="zh-CN" altLang="en-US" sz="3600" b="1" dirty="0">
                <a:solidFill>
                  <a:srgbClr val="FF3300"/>
                </a:solidFill>
                <a:latin typeface="楷体" panose="02010609060101010101" pitchFamily="49" charset="-122"/>
                <a:ea typeface="楷体" panose="02010609060101010101" pitchFamily="49" charset="-122"/>
              </a:rPr>
              <a:t>行李</a:t>
            </a:r>
            <a:r>
              <a:rPr kumimoji="1" lang="zh-CN" altLang="en-US" sz="3600" b="1" dirty="0">
                <a:latin typeface="楷体" panose="02010609060101010101" pitchFamily="49" charset="-122"/>
                <a:ea typeface="楷体" panose="02010609060101010101" pitchFamily="49" charset="-122"/>
              </a:rPr>
              <a:t>之往来</a:t>
            </a:r>
          </a:p>
          <a:p>
            <a:r>
              <a:rPr kumimoji="1" lang="zh-CN" altLang="en-US" sz="3600" b="1" dirty="0">
                <a:latin typeface="楷体" panose="02010609060101010101" pitchFamily="49" charset="-122"/>
                <a:ea typeface="楷体" panose="02010609060101010101" pitchFamily="49" charset="-122"/>
              </a:rPr>
              <a:t>今有急而求</a:t>
            </a:r>
            <a:r>
              <a:rPr kumimoji="1" lang="zh-CN" altLang="en-US" sz="3600" b="1" dirty="0">
                <a:solidFill>
                  <a:srgbClr val="FF3300"/>
                </a:solidFill>
                <a:latin typeface="楷体" panose="02010609060101010101" pitchFamily="49" charset="-122"/>
                <a:ea typeface="楷体" panose="02010609060101010101" pitchFamily="49" charset="-122"/>
              </a:rPr>
              <a:t>子</a:t>
            </a:r>
            <a:endParaRPr kumimoji="1" lang="zh-CN" altLang="en-US" sz="3600" b="1" dirty="0">
              <a:latin typeface="楷体" panose="02010609060101010101" pitchFamily="49" charset="-122"/>
              <a:ea typeface="楷体" panose="02010609060101010101" pitchFamily="49" charset="-122"/>
            </a:endParaRPr>
          </a:p>
          <a:p>
            <a:r>
              <a:rPr kumimoji="1" lang="zh-CN" altLang="en-US" sz="3600" b="1" dirty="0">
                <a:latin typeface="楷体" panose="02010609060101010101" pitchFamily="49" charset="-122"/>
                <a:ea typeface="楷体" panose="02010609060101010101" pitchFamily="49" charset="-122"/>
              </a:rPr>
              <a:t>越国以</a:t>
            </a:r>
            <a:r>
              <a:rPr kumimoji="1" lang="zh-CN" altLang="en-US" sz="3600" b="1" dirty="0">
                <a:solidFill>
                  <a:srgbClr val="FF3300"/>
                </a:solidFill>
                <a:latin typeface="楷体" panose="02010609060101010101" pitchFamily="49" charset="-122"/>
                <a:ea typeface="楷体" panose="02010609060101010101" pitchFamily="49" charset="-122"/>
              </a:rPr>
              <a:t>鄙</a:t>
            </a:r>
            <a:r>
              <a:rPr kumimoji="1" lang="zh-CN" altLang="en-US" sz="3600" b="1" dirty="0">
                <a:latin typeface="楷体" panose="02010609060101010101" pitchFamily="49" charset="-122"/>
                <a:ea typeface="楷体" panose="02010609060101010101" pitchFamily="49" charset="-122"/>
              </a:rPr>
              <a:t>远</a:t>
            </a:r>
          </a:p>
          <a:p>
            <a:r>
              <a:rPr kumimoji="1" lang="zh-CN" altLang="en-US" sz="3600" b="1" dirty="0">
                <a:latin typeface="楷体" panose="02010609060101010101" pitchFamily="49" charset="-122"/>
                <a:ea typeface="楷体" panose="02010609060101010101" pitchFamily="49" charset="-122"/>
              </a:rPr>
              <a:t>亦</a:t>
            </a:r>
            <a:r>
              <a:rPr kumimoji="1" lang="zh-CN" altLang="en-US" sz="3600" b="1" dirty="0">
                <a:solidFill>
                  <a:srgbClr val="FF3300"/>
                </a:solidFill>
                <a:latin typeface="楷体" panose="02010609060101010101" pitchFamily="49" charset="-122"/>
                <a:ea typeface="楷体" panose="02010609060101010101" pitchFamily="49" charset="-122"/>
              </a:rPr>
              <a:t>去</a:t>
            </a:r>
            <a:r>
              <a:rPr kumimoji="1" lang="zh-CN" altLang="en-US" sz="3600" b="1" dirty="0">
                <a:latin typeface="楷体" panose="02010609060101010101" pitchFamily="49" charset="-122"/>
                <a:ea typeface="楷体" panose="02010609060101010101" pitchFamily="49" charset="-122"/>
              </a:rPr>
              <a:t>之</a:t>
            </a:r>
          </a:p>
          <a:p>
            <a:r>
              <a:rPr kumimoji="1" lang="zh-CN" altLang="en-US" sz="3600" b="1" dirty="0">
                <a:latin typeface="楷体" panose="02010609060101010101" pitchFamily="49" charset="-122"/>
                <a:ea typeface="楷体" panose="02010609060101010101" pitchFamily="49" charset="-122"/>
              </a:rPr>
              <a:t>微</a:t>
            </a:r>
            <a:r>
              <a:rPr kumimoji="1" lang="zh-CN" altLang="en-US" sz="3600" b="1" dirty="0">
                <a:solidFill>
                  <a:srgbClr val="FF3300"/>
                </a:solidFill>
                <a:latin typeface="楷体" panose="02010609060101010101" pitchFamily="49" charset="-122"/>
                <a:ea typeface="楷体" panose="02010609060101010101" pitchFamily="49" charset="-122"/>
              </a:rPr>
              <a:t>夫人</a:t>
            </a:r>
            <a:r>
              <a:rPr kumimoji="1" lang="zh-CN" altLang="en-US" sz="3600" b="1" dirty="0">
                <a:latin typeface="楷体" panose="02010609060101010101" pitchFamily="49" charset="-122"/>
                <a:ea typeface="楷体" panose="02010609060101010101" pitchFamily="49" charset="-122"/>
              </a:rPr>
              <a:t>之力</a:t>
            </a:r>
          </a:p>
        </p:txBody>
      </p:sp>
      <p:sp>
        <p:nvSpPr>
          <p:cNvPr id="86020" name="Rectangle 4"/>
          <p:cNvSpPr>
            <a:spLocks noRot="1" noChangeArrowheads="1"/>
          </p:cNvSpPr>
          <p:nvPr/>
        </p:nvSpPr>
        <p:spPr bwMode="auto">
          <a:xfrm>
            <a:off x="1955801" y="323850"/>
            <a:ext cx="2881313" cy="865188"/>
          </a:xfrm>
          <a:prstGeom prst="rect">
            <a:avLst/>
          </a:prstGeom>
          <a:noFill/>
          <a:ln w="38100">
            <a:solidFill>
              <a:srgbClr val="FF00FF"/>
            </a:solidFill>
            <a:miter lim="800000"/>
          </a:ln>
          <a:effectLst/>
        </p:spPr>
        <p:txBody>
          <a:bodyPr anchor="ctr"/>
          <a:lstStyle/>
          <a:p>
            <a:r>
              <a:rPr lang="zh-CN" altLang="en-US" sz="4800" b="1">
                <a:solidFill>
                  <a:srgbClr val="FF0000"/>
                </a:solidFill>
                <a:latin typeface="楷体" panose="02010609060101010101" pitchFamily="49" charset="-122"/>
                <a:ea typeface="楷体" panose="02010609060101010101" pitchFamily="49" charset="-122"/>
              </a:rPr>
              <a:t>古今异义</a:t>
            </a:r>
          </a:p>
        </p:txBody>
      </p:sp>
      <p:sp>
        <p:nvSpPr>
          <p:cNvPr id="5" name="日期占位符 4"/>
          <p:cNvSpPr>
            <a:spLocks noGrp="1"/>
          </p:cNvSpPr>
          <p:nvPr>
            <p:ph type="dt" sz="half" idx="10"/>
          </p:nvPr>
        </p:nvSpPr>
        <p:spPr/>
        <p:txBody>
          <a:bodyPr/>
          <a:lstStyle/>
          <a:p>
            <a:fld id="{83AC0D45-496E-4D71-A5CD-04A9E1370311}"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61</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ADCC601E-EC89-4B9A-AC35-3205615C598F}"/>
              </a:ext>
            </a:extLst>
          </p:cNvPr>
          <p:cNvSpPr/>
          <p:nvPr/>
        </p:nvSpPr>
        <p:spPr>
          <a:xfrm>
            <a:off x="3231204" y="1636057"/>
            <a:ext cx="5049780" cy="646331"/>
          </a:xfrm>
          <a:prstGeom prst="rect">
            <a:avLst/>
          </a:prstGeom>
        </p:spPr>
        <p:txBody>
          <a:bodyPr wrap="none">
            <a:spAutoFit/>
          </a:bodyPr>
          <a:lstStyle/>
          <a:p>
            <a:r>
              <a:rPr kumimoji="1" lang="zh-CN" altLang="en-US" sz="3600" b="1" dirty="0">
                <a:solidFill>
                  <a:srgbClr val="9900CC"/>
                </a:solidFill>
                <a:latin typeface="楷体" panose="02010609060101010101" pitchFamily="49" charset="-122"/>
                <a:ea typeface="楷体" panose="02010609060101010101" pitchFamily="49" charset="-122"/>
              </a:rPr>
              <a:t>从属二主</a:t>
            </a:r>
            <a:r>
              <a:rPr kumimoji="1" lang="en-US" altLang="zh-CN" sz="3600" b="1" dirty="0">
                <a:solidFill>
                  <a:srgbClr val="FF3300"/>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数词二的大写</a:t>
            </a:r>
            <a:endParaRPr lang="zh-CN" altLang="en-US" sz="3600" dirty="0"/>
          </a:p>
        </p:txBody>
      </p:sp>
      <p:sp>
        <p:nvSpPr>
          <p:cNvPr id="3" name="矩形 2">
            <a:extLst>
              <a:ext uri="{FF2B5EF4-FFF2-40B4-BE49-F238E27FC236}">
                <a16:creationId xmlns:a16="http://schemas.microsoft.com/office/drawing/2014/main" id="{48292F5A-C10F-499C-A33E-0C23F461603B}"/>
              </a:ext>
            </a:extLst>
          </p:cNvPr>
          <p:cNvSpPr/>
          <p:nvPr/>
        </p:nvSpPr>
        <p:spPr>
          <a:xfrm>
            <a:off x="3616178" y="2218231"/>
            <a:ext cx="5976316" cy="646331"/>
          </a:xfrm>
          <a:prstGeom prst="rect">
            <a:avLst/>
          </a:prstGeom>
        </p:spPr>
        <p:txBody>
          <a:bodyPr wrap="none">
            <a:spAutoFit/>
          </a:bodyPr>
          <a:lstStyle/>
          <a:p>
            <a:r>
              <a:rPr kumimoji="1" lang="zh-CN" altLang="en-US" sz="3600" b="1" dirty="0">
                <a:solidFill>
                  <a:srgbClr val="9900CC"/>
                </a:solidFill>
                <a:latin typeface="楷体" panose="02010609060101010101" pitchFamily="49" charset="-122"/>
                <a:ea typeface="楷体" panose="02010609060101010101" pitchFamily="49" charset="-122"/>
              </a:rPr>
              <a:t>东方道路上的主人</a:t>
            </a:r>
            <a:r>
              <a:rPr kumimoji="1" lang="en-US" altLang="zh-CN" sz="3600" b="1" dirty="0">
                <a:solidFill>
                  <a:srgbClr val="FF3300"/>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泛指主人</a:t>
            </a:r>
            <a:endParaRPr lang="zh-CN" altLang="en-US" sz="3600" dirty="0"/>
          </a:p>
        </p:txBody>
      </p:sp>
      <p:sp>
        <p:nvSpPr>
          <p:cNvPr id="4" name="矩形 3">
            <a:extLst>
              <a:ext uri="{FF2B5EF4-FFF2-40B4-BE49-F238E27FC236}">
                <a16:creationId xmlns:a16="http://schemas.microsoft.com/office/drawing/2014/main" id="{9ECF8BB3-1C5C-4BE0-BA2B-808DC2D5C4A2}"/>
              </a:ext>
            </a:extLst>
          </p:cNvPr>
          <p:cNvSpPr/>
          <p:nvPr/>
        </p:nvSpPr>
        <p:spPr>
          <a:xfrm>
            <a:off x="3616178" y="2845601"/>
            <a:ext cx="6902852" cy="646331"/>
          </a:xfrm>
          <a:prstGeom prst="rect">
            <a:avLst/>
          </a:prstGeom>
        </p:spPr>
        <p:txBody>
          <a:bodyPr wrap="none">
            <a:spAutoFit/>
          </a:bodyPr>
          <a:lstStyle/>
          <a:p>
            <a:r>
              <a:rPr kumimoji="1" lang="zh-CN" altLang="en-US" sz="3600" b="1" dirty="0">
                <a:solidFill>
                  <a:srgbClr val="9900CC"/>
                </a:solidFill>
                <a:latin typeface="楷体" panose="02010609060101010101" pitchFamily="49" charset="-122"/>
                <a:ea typeface="楷体" panose="02010609060101010101" pitchFamily="49" charset="-122"/>
              </a:rPr>
              <a:t>使者</a:t>
            </a:r>
            <a:r>
              <a:rPr kumimoji="1" lang="en-US" altLang="zh-CN" sz="3600" b="1" dirty="0">
                <a:solidFill>
                  <a:srgbClr val="FF3300"/>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指外出的人携带的随身物品</a:t>
            </a:r>
            <a:endParaRPr lang="zh-CN" altLang="en-US" sz="3600" dirty="0"/>
          </a:p>
        </p:txBody>
      </p:sp>
      <p:sp>
        <p:nvSpPr>
          <p:cNvPr id="8" name="矩形 7">
            <a:extLst>
              <a:ext uri="{FF2B5EF4-FFF2-40B4-BE49-F238E27FC236}">
                <a16:creationId xmlns:a16="http://schemas.microsoft.com/office/drawing/2014/main" id="{1B882094-3A75-4D51-BF00-AF89D08F9472}"/>
              </a:ext>
            </a:extLst>
          </p:cNvPr>
          <p:cNvSpPr/>
          <p:nvPr/>
        </p:nvSpPr>
        <p:spPr>
          <a:xfrm>
            <a:off x="4053275" y="3387173"/>
            <a:ext cx="4586512" cy="646331"/>
          </a:xfrm>
          <a:prstGeom prst="rect">
            <a:avLst/>
          </a:prstGeom>
        </p:spPr>
        <p:txBody>
          <a:bodyPr wrap="none">
            <a:spAutoFit/>
          </a:bodyPr>
          <a:lstStyle/>
          <a:p>
            <a:r>
              <a:rPr kumimoji="1" lang="zh-CN" altLang="en-US" sz="3600" b="1" dirty="0">
                <a:solidFill>
                  <a:srgbClr val="9900CC"/>
                </a:solidFill>
                <a:latin typeface="楷体" panose="02010609060101010101" pitchFamily="49" charset="-122"/>
                <a:ea typeface="楷体" panose="02010609060101010101" pitchFamily="49" charset="-122"/>
              </a:rPr>
              <a:t>您，对人的敬称</a:t>
            </a:r>
            <a:r>
              <a:rPr kumimoji="1" lang="en-US" altLang="zh-CN" sz="3600" b="1" dirty="0">
                <a:solidFill>
                  <a:srgbClr val="FF3300"/>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儿子</a:t>
            </a:r>
            <a:endParaRPr lang="zh-CN" altLang="en-US" sz="3600" dirty="0"/>
          </a:p>
        </p:txBody>
      </p:sp>
      <p:sp>
        <p:nvSpPr>
          <p:cNvPr id="9" name="矩形 8">
            <a:extLst>
              <a:ext uri="{FF2B5EF4-FFF2-40B4-BE49-F238E27FC236}">
                <a16:creationId xmlns:a16="http://schemas.microsoft.com/office/drawing/2014/main" id="{928EED37-7F55-428A-94BE-176086DD9AB3}"/>
              </a:ext>
            </a:extLst>
          </p:cNvPr>
          <p:cNvSpPr/>
          <p:nvPr/>
        </p:nvSpPr>
        <p:spPr>
          <a:xfrm>
            <a:off x="3769304" y="3928744"/>
            <a:ext cx="5049780" cy="646331"/>
          </a:xfrm>
          <a:prstGeom prst="rect">
            <a:avLst/>
          </a:prstGeom>
        </p:spPr>
        <p:txBody>
          <a:bodyPr wrap="none">
            <a:spAutoFit/>
          </a:bodyPr>
          <a:lstStyle/>
          <a:p>
            <a:r>
              <a:rPr kumimoji="1" lang="zh-CN" altLang="en-US" sz="3600" b="1" dirty="0">
                <a:solidFill>
                  <a:srgbClr val="9900CC"/>
                </a:solidFill>
                <a:latin typeface="楷体" panose="02010609060101010101" pitchFamily="49" charset="-122"/>
                <a:ea typeface="楷体" panose="02010609060101010101" pitchFamily="49" charset="-122"/>
              </a:rPr>
              <a:t>边远的地方</a:t>
            </a:r>
            <a:r>
              <a:rPr kumimoji="1" lang="en-US" altLang="zh-CN" sz="3600" b="1" dirty="0">
                <a:solidFill>
                  <a:srgbClr val="FF3300"/>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粗鄙、低下</a:t>
            </a:r>
            <a:endParaRPr lang="zh-CN" altLang="en-US" sz="3600" dirty="0"/>
          </a:p>
        </p:txBody>
      </p:sp>
      <p:sp>
        <p:nvSpPr>
          <p:cNvPr id="10" name="矩形 9">
            <a:extLst>
              <a:ext uri="{FF2B5EF4-FFF2-40B4-BE49-F238E27FC236}">
                <a16:creationId xmlns:a16="http://schemas.microsoft.com/office/drawing/2014/main" id="{ACC8FD5F-DD19-45F5-B60C-E19616F1B10E}"/>
              </a:ext>
            </a:extLst>
          </p:cNvPr>
          <p:cNvSpPr/>
          <p:nvPr/>
        </p:nvSpPr>
        <p:spPr>
          <a:xfrm>
            <a:off x="2759573" y="4439290"/>
            <a:ext cx="2270173" cy="646331"/>
          </a:xfrm>
          <a:prstGeom prst="rect">
            <a:avLst/>
          </a:prstGeom>
        </p:spPr>
        <p:txBody>
          <a:bodyPr wrap="none">
            <a:spAutoFit/>
          </a:bodyPr>
          <a:lstStyle/>
          <a:p>
            <a:r>
              <a:rPr kumimoji="1" lang="zh-CN" altLang="en-US" sz="3600" b="1" dirty="0">
                <a:solidFill>
                  <a:srgbClr val="9900CC"/>
                </a:solidFill>
                <a:latin typeface="楷体" panose="02010609060101010101" pitchFamily="49" charset="-122"/>
                <a:ea typeface="楷体" panose="02010609060101010101" pitchFamily="49" charset="-122"/>
              </a:rPr>
              <a:t>离开</a:t>
            </a:r>
            <a:r>
              <a:rPr kumimoji="1" lang="en-US" altLang="zh-CN" sz="3600" b="1" dirty="0">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距离</a:t>
            </a:r>
            <a:endParaRPr lang="zh-CN" altLang="en-US" sz="3600" dirty="0"/>
          </a:p>
        </p:txBody>
      </p:sp>
      <p:sp>
        <p:nvSpPr>
          <p:cNvPr id="11" name="矩形 10">
            <a:extLst>
              <a:ext uri="{FF2B5EF4-FFF2-40B4-BE49-F238E27FC236}">
                <a16:creationId xmlns:a16="http://schemas.microsoft.com/office/drawing/2014/main" id="{426ACB8F-BD41-4C29-B88B-7C8D4F097656}"/>
              </a:ext>
            </a:extLst>
          </p:cNvPr>
          <p:cNvSpPr/>
          <p:nvPr/>
        </p:nvSpPr>
        <p:spPr>
          <a:xfrm>
            <a:off x="3802744" y="5012091"/>
            <a:ext cx="4586512" cy="646331"/>
          </a:xfrm>
          <a:prstGeom prst="rect">
            <a:avLst/>
          </a:prstGeom>
        </p:spPr>
        <p:txBody>
          <a:bodyPr wrap="none">
            <a:spAutoFit/>
          </a:bodyPr>
          <a:lstStyle/>
          <a:p>
            <a:r>
              <a:rPr kumimoji="1" lang="zh-CN" altLang="en-US" sz="3600" b="1" dirty="0">
                <a:solidFill>
                  <a:srgbClr val="9900CC"/>
                </a:solidFill>
                <a:latin typeface="楷体" panose="02010609060101010101" pitchFamily="49" charset="-122"/>
                <a:ea typeface="楷体" panose="02010609060101010101" pitchFamily="49" charset="-122"/>
              </a:rPr>
              <a:t>那个人</a:t>
            </a:r>
            <a:r>
              <a:rPr kumimoji="1" lang="en-US" altLang="zh-CN" sz="3600" b="1" dirty="0">
                <a:solidFill>
                  <a:srgbClr val="FF3300"/>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尊称人的妻子</a:t>
            </a:r>
            <a:endParaRPr lang="zh-CN" altLang="en-US"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 calcmode="lin" valueType="num">
                                      <p:cBhvr additive="base">
                                        <p:cTn id="7" dur="500" fill="hold"/>
                                        <p:tgtEl>
                                          <p:spTgt spid="86018"/>
                                        </p:tgtEl>
                                        <p:attrNameLst>
                                          <p:attrName>ppt_x</p:attrName>
                                        </p:attrNameLst>
                                      </p:cBhvr>
                                      <p:tavLst>
                                        <p:tav tm="0">
                                          <p:val>
                                            <p:strVal val="0-#ppt_w/2"/>
                                          </p:val>
                                        </p:tav>
                                        <p:tav tm="100000">
                                          <p:val>
                                            <p:strVal val="#ppt_x"/>
                                          </p:val>
                                        </p:tav>
                                      </p:tavLst>
                                    </p:anim>
                                    <p:anim calcmode="lin" valueType="num">
                                      <p:cBhvr additive="base">
                                        <p:cTn id="8" dur="500" fill="hold"/>
                                        <p:tgtEl>
                                          <p:spTgt spid="860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6019"/>
                                        </p:tgtEl>
                                        <p:attrNameLst>
                                          <p:attrName>style.visibility</p:attrName>
                                        </p:attrNameLst>
                                      </p:cBhvr>
                                      <p:to>
                                        <p:strVal val="visible"/>
                                      </p:to>
                                    </p:set>
                                    <p:anim calcmode="lin" valueType="num">
                                      <p:cBhvr additive="base">
                                        <p:cTn id="13" dur="500" fill="hold"/>
                                        <p:tgtEl>
                                          <p:spTgt spid="86019"/>
                                        </p:tgtEl>
                                        <p:attrNameLst>
                                          <p:attrName>ppt_x</p:attrName>
                                        </p:attrNameLst>
                                      </p:cBhvr>
                                      <p:tavLst>
                                        <p:tav tm="0">
                                          <p:val>
                                            <p:strVal val="#ppt_x"/>
                                          </p:val>
                                        </p:tav>
                                        <p:tav tm="100000">
                                          <p:val>
                                            <p:strVal val="#ppt_x"/>
                                          </p:val>
                                        </p:tav>
                                      </p:tavLst>
                                    </p:anim>
                                    <p:anim calcmode="lin" valueType="num">
                                      <p:cBhvr additive="base">
                                        <p:cTn id="14" dur="500" fill="hold"/>
                                        <p:tgtEl>
                                          <p:spTgt spid="860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86019" grpId="0"/>
      <p:bldP spid="2" grpId="0"/>
      <p:bldP spid="3" grpId="0"/>
      <p:bldP spid="4" grpId="0"/>
      <p:bldP spid="8" grpId="0"/>
      <p:bldP spid="9" grpId="0"/>
      <p:bldP spid="10" grpId="0"/>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1865313" y="323850"/>
            <a:ext cx="3446462" cy="922338"/>
          </a:xfrm>
          <a:noFill/>
          <a:ln w="38100">
            <a:noFill/>
          </a:ln>
        </p:spPr>
        <p:txBody>
          <a:bodyPr/>
          <a:lstStyle/>
          <a:p>
            <a:pPr algn="l"/>
            <a:r>
              <a:rPr lang="zh-CN" altLang="en-US" sz="4800" b="1">
                <a:solidFill>
                  <a:srgbClr val="FF0000"/>
                </a:solidFill>
                <a:latin typeface="楷体" panose="02010609060101010101" pitchFamily="49" charset="-122"/>
                <a:ea typeface="楷体" panose="02010609060101010101" pitchFamily="49" charset="-122"/>
              </a:rPr>
              <a:t>文言虚词</a:t>
            </a:r>
          </a:p>
        </p:txBody>
      </p:sp>
      <p:sp>
        <p:nvSpPr>
          <p:cNvPr id="91139" name="Rectangle 3"/>
          <p:cNvSpPr>
            <a:spLocks noGrp="1" noChangeArrowheads="1"/>
          </p:cNvSpPr>
          <p:nvPr>
            <p:ph type="body" sz="half" idx="1"/>
          </p:nvPr>
        </p:nvSpPr>
        <p:spPr>
          <a:xfrm>
            <a:off x="716096" y="1449388"/>
            <a:ext cx="6459405" cy="4906962"/>
          </a:xfrm>
          <a:noFill/>
          <a:ln w="25400">
            <a:noFill/>
          </a:ln>
        </p:spPr>
        <p:txBody>
          <a:bodyPr>
            <a:noAutofit/>
          </a:bodyPr>
          <a:lstStyle/>
          <a:p>
            <a:pPr marL="0" indent="0">
              <a:lnSpc>
                <a:spcPct val="100000"/>
              </a:lnSpc>
              <a:spcBef>
                <a:spcPts val="0"/>
              </a:spcBef>
              <a:buNone/>
            </a:pPr>
            <a:r>
              <a:rPr lang="zh-CN" altLang="en-US" sz="3200" b="1" dirty="0">
                <a:solidFill>
                  <a:srgbClr val="FF0000"/>
                </a:solidFill>
                <a:latin typeface="楷体" panose="02010609060101010101" pitchFamily="49" charset="-122"/>
                <a:ea typeface="楷体" panose="02010609060101010101" pitchFamily="49" charset="-122"/>
              </a:rPr>
              <a:t>以</a:t>
            </a:r>
            <a:r>
              <a:rPr lang="en-US" altLang="zh-CN" sz="3200" b="1" dirty="0">
                <a:solidFill>
                  <a:srgbClr val="FF0000"/>
                </a:solidFill>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a:t>
            </a:r>
            <a:r>
              <a:rPr lang="zh-CN" altLang="en-US" sz="3200" b="1" dirty="0">
                <a:solidFill>
                  <a:srgbClr val="CC0000"/>
                </a:solidFill>
                <a:latin typeface="楷体" panose="02010609060101010101" pitchFamily="49" charset="-122"/>
                <a:ea typeface="楷体" panose="02010609060101010101" pitchFamily="49" charset="-122"/>
              </a:rPr>
              <a:t>以</a:t>
            </a:r>
            <a:r>
              <a:rPr lang="zh-CN" altLang="en-US" sz="3200" b="1" dirty="0">
                <a:latin typeface="楷体" panose="02010609060101010101" pitchFamily="49" charset="-122"/>
                <a:ea typeface="楷体" panose="02010609060101010101" pitchFamily="49" charset="-122"/>
              </a:rPr>
              <a:t>其无礼于晋</a:t>
            </a:r>
          </a:p>
          <a:p>
            <a:pPr marL="0" indent="0">
              <a:lnSpc>
                <a:spcPct val="100000"/>
              </a:lnSpc>
              <a:spcBef>
                <a:spcPts val="0"/>
              </a:spcBef>
              <a:buNone/>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若亡郑</a:t>
            </a:r>
            <a:r>
              <a:rPr lang="zh-CN" altLang="en-US" sz="3200" b="1" dirty="0">
                <a:solidFill>
                  <a:srgbClr val="CC0000"/>
                </a:solidFill>
                <a:latin typeface="楷体" panose="02010609060101010101" pitchFamily="49" charset="-122"/>
                <a:ea typeface="楷体" panose="02010609060101010101" pitchFamily="49" charset="-122"/>
              </a:rPr>
              <a:t>以</a:t>
            </a:r>
            <a:r>
              <a:rPr lang="zh-CN" altLang="en-US" sz="3200" b="1" dirty="0">
                <a:latin typeface="楷体" panose="02010609060101010101" pitchFamily="49" charset="-122"/>
                <a:ea typeface="楷体" panose="02010609060101010101" pitchFamily="49" charset="-122"/>
              </a:rPr>
              <a:t>陪邻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敢以烦执事</a:t>
            </a:r>
          </a:p>
          <a:p>
            <a:pPr marL="0" indent="0">
              <a:lnSpc>
                <a:spcPct val="100000"/>
              </a:lnSpc>
              <a:spcBef>
                <a:spcPts val="0"/>
              </a:spcBef>
              <a:buNone/>
            </a:pPr>
            <a:r>
              <a:rPr lang="zh-CN" altLang="en-US" sz="3200" b="1" dirty="0">
                <a:solidFill>
                  <a:srgbClr val="FF0000"/>
                </a:solidFill>
                <a:latin typeface="楷体" panose="02010609060101010101" pitchFamily="49" charset="-122"/>
                <a:ea typeface="楷体" panose="02010609060101010101" pitchFamily="49" charset="-122"/>
              </a:rPr>
              <a:t>于</a:t>
            </a:r>
            <a:r>
              <a:rPr lang="en-US" altLang="zh-CN" sz="3200" b="1" dirty="0">
                <a:solidFill>
                  <a:srgbClr val="FF0000"/>
                </a:solidFill>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以其无礼</a:t>
            </a:r>
            <a:r>
              <a:rPr lang="zh-CN" altLang="en-US" sz="3200" b="1" dirty="0">
                <a:solidFill>
                  <a:srgbClr val="CC0000"/>
                </a:solidFill>
                <a:latin typeface="楷体" panose="02010609060101010101" pitchFamily="49" charset="-122"/>
                <a:ea typeface="楷体" panose="02010609060101010101" pitchFamily="49" charset="-122"/>
              </a:rPr>
              <a:t>于</a:t>
            </a:r>
            <a:r>
              <a:rPr lang="zh-CN" altLang="en-US" sz="3200" b="1" dirty="0">
                <a:latin typeface="楷体" panose="02010609060101010101" pitchFamily="49" charset="-122"/>
                <a:ea typeface="楷体" panose="02010609060101010101" pitchFamily="49" charset="-122"/>
              </a:rPr>
              <a:t>晋</a:t>
            </a:r>
          </a:p>
          <a:p>
            <a:pPr marL="0" indent="0">
              <a:lnSpc>
                <a:spcPct val="100000"/>
              </a:lnSpc>
              <a:spcBef>
                <a:spcPts val="0"/>
              </a:spcBef>
              <a:buNone/>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2. </a:t>
            </a:r>
            <a:r>
              <a:rPr lang="zh-CN" altLang="en-US" sz="3200" b="1" dirty="0">
                <a:latin typeface="楷体" panose="02010609060101010101" pitchFamily="49" charset="-122"/>
                <a:ea typeface="楷体" panose="02010609060101010101" pitchFamily="49" charset="-122"/>
              </a:rPr>
              <a:t>佚之狐言</a:t>
            </a:r>
            <a:r>
              <a:rPr lang="zh-CN" altLang="en-US" sz="3200" b="1" dirty="0">
                <a:solidFill>
                  <a:srgbClr val="CC0000"/>
                </a:solidFill>
                <a:latin typeface="楷体" panose="02010609060101010101" pitchFamily="49" charset="-122"/>
                <a:ea typeface="楷体" panose="02010609060101010101" pitchFamily="49" charset="-122"/>
              </a:rPr>
              <a:t>于</a:t>
            </a:r>
            <a:r>
              <a:rPr lang="zh-CN" altLang="en-US" sz="3200" b="1" dirty="0">
                <a:latin typeface="楷体" panose="02010609060101010101" pitchFamily="49" charset="-122"/>
                <a:ea typeface="楷体" panose="02010609060101010101" pitchFamily="49" charset="-122"/>
              </a:rPr>
              <a:t>郑伯曰</a:t>
            </a:r>
          </a:p>
          <a:p>
            <a:pPr marL="0" indent="0">
              <a:lnSpc>
                <a:spcPct val="100000"/>
              </a:lnSpc>
              <a:spcBef>
                <a:spcPts val="0"/>
              </a:spcBef>
              <a:buNone/>
            </a:pPr>
            <a:r>
              <a:rPr lang="zh-CN" altLang="en-US" sz="3200" b="1" dirty="0">
                <a:solidFill>
                  <a:srgbClr val="FF0000"/>
                </a:solidFill>
                <a:latin typeface="楷体" panose="02010609060101010101" pitchFamily="49" charset="-122"/>
                <a:ea typeface="楷体" panose="02010609060101010101" pitchFamily="49" charset="-122"/>
              </a:rPr>
              <a:t>且</a:t>
            </a:r>
            <a:r>
              <a:rPr lang="en-US" altLang="zh-CN" sz="3200" b="1" dirty="0">
                <a:solidFill>
                  <a:srgbClr val="FF0000"/>
                </a:solidFill>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以其无礼于晋</a:t>
            </a:r>
            <a:r>
              <a:rPr lang="en-US" altLang="zh-CN" sz="3200" b="1" dirty="0">
                <a:latin typeface="楷体" panose="02010609060101010101" pitchFamily="49" charset="-122"/>
                <a:ea typeface="楷体" panose="02010609060101010101" pitchFamily="49" charset="-122"/>
              </a:rPr>
              <a:t>,</a:t>
            </a:r>
            <a:r>
              <a:rPr lang="zh-CN" altLang="en-US" sz="3200" b="1" dirty="0">
                <a:solidFill>
                  <a:srgbClr val="CC0000"/>
                </a:solidFill>
                <a:latin typeface="楷体" panose="02010609060101010101" pitchFamily="49" charset="-122"/>
                <a:ea typeface="楷体" panose="02010609060101010101" pitchFamily="49" charset="-122"/>
              </a:rPr>
              <a:t>且</a:t>
            </a:r>
            <a:r>
              <a:rPr lang="zh-CN" altLang="en-US" sz="3200" b="1" dirty="0">
                <a:latin typeface="楷体" panose="02010609060101010101" pitchFamily="49" charset="-122"/>
                <a:ea typeface="楷体" panose="02010609060101010101" pitchFamily="49" charset="-122"/>
              </a:rPr>
              <a:t>贰于楚也</a:t>
            </a:r>
          </a:p>
          <a:p>
            <a:pPr marL="0" indent="0">
              <a:lnSpc>
                <a:spcPct val="100000"/>
              </a:lnSpc>
              <a:spcBef>
                <a:spcPts val="0"/>
              </a:spcBef>
              <a:buNone/>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2.</a:t>
            </a:r>
            <a:r>
              <a:rPr lang="zh-CN" altLang="en-US" sz="3200" b="1" dirty="0">
                <a:solidFill>
                  <a:srgbClr val="CC0000"/>
                </a:solidFill>
                <a:latin typeface="楷体" panose="02010609060101010101" pitchFamily="49" charset="-122"/>
                <a:ea typeface="楷体" panose="02010609060101010101" pitchFamily="49" charset="-122"/>
              </a:rPr>
              <a:t>且</a:t>
            </a:r>
            <a:r>
              <a:rPr lang="zh-CN" altLang="en-US" sz="3200" b="1" dirty="0">
                <a:latin typeface="楷体" panose="02010609060101010101" pitchFamily="49" charset="-122"/>
                <a:ea typeface="楷体" panose="02010609060101010101" pitchFamily="49" charset="-122"/>
              </a:rPr>
              <a:t>君尝为晋君赐矣</a:t>
            </a:r>
          </a:p>
          <a:p>
            <a:pPr marL="0" indent="0">
              <a:lnSpc>
                <a:spcPct val="100000"/>
              </a:lnSpc>
              <a:spcBef>
                <a:spcPts val="0"/>
              </a:spcBef>
              <a:buNone/>
            </a:pPr>
            <a:r>
              <a:rPr lang="zh-CN" altLang="en-US" sz="3200" b="1" dirty="0">
                <a:solidFill>
                  <a:srgbClr val="FF0000"/>
                </a:solidFill>
                <a:latin typeface="楷体" panose="02010609060101010101" pitchFamily="49" charset="-122"/>
                <a:ea typeface="楷体" panose="02010609060101010101" pitchFamily="49" charset="-122"/>
              </a:rPr>
              <a:t>其</a:t>
            </a:r>
            <a:r>
              <a:rPr lang="en-US" altLang="zh-CN" sz="3200" b="1" dirty="0">
                <a:solidFill>
                  <a:srgbClr val="FF0000"/>
                </a:solidFill>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以</a:t>
            </a:r>
            <a:r>
              <a:rPr lang="zh-CN" altLang="en-US" sz="3200" b="1" dirty="0">
                <a:solidFill>
                  <a:srgbClr val="CC0000"/>
                </a:solidFill>
                <a:latin typeface="楷体" panose="02010609060101010101" pitchFamily="49" charset="-122"/>
                <a:ea typeface="楷体" panose="02010609060101010101" pitchFamily="49" charset="-122"/>
              </a:rPr>
              <a:t>其</a:t>
            </a:r>
            <a:r>
              <a:rPr lang="zh-CN" altLang="en-US" sz="3200" b="1" dirty="0">
                <a:latin typeface="楷体" panose="02010609060101010101" pitchFamily="49" charset="-122"/>
                <a:ea typeface="楷体" panose="02010609060101010101" pitchFamily="49" charset="-122"/>
              </a:rPr>
              <a:t>无礼于晋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且贰于楚也</a:t>
            </a:r>
          </a:p>
          <a:p>
            <a:pPr marL="0" indent="0">
              <a:lnSpc>
                <a:spcPct val="100000"/>
              </a:lnSpc>
              <a:spcBef>
                <a:spcPts val="0"/>
              </a:spcBef>
              <a:buNone/>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越国以鄙远</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君知</a:t>
            </a:r>
            <a:r>
              <a:rPr lang="zh-CN" altLang="en-US" sz="3200" b="1" dirty="0">
                <a:solidFill>
                  <a:srgbClr val="CC0000"/>
                </a:solidFill>
                <a:latin typeface="楷体" panose="02010609060101010101" pitchFamily="49" charset="-122"/>
                <a:ea typeface="楷体" panose="02010609060101010101" pitchFamily="49" charset="-122"/>
              </a:rPr>
              <a:t>其</a:t>
            </a:r>
            <a:r>
              <a:rPr lang="zh-CN" altLang="en-US" sz="3200" b="1" dirty="0">
                <a:latin typeface="楷体" panose="02010609060101010101" pitchFamily="49" charset="-122"/>
                <a:ea typeface="楷体" panose="02010609060101010101" pitchFamily="49" charset="-122"/>
              </a:rPr>
              <a:t>难也</a:t>
            </a:r>
          </a:p>
          <a:p>
            <a:pPr marL="0" indent="0">
              <a:lnSpc>
                <a:spcPct val="100000"/>
              </a:lnSpc>
              <a:spcBef>
                <a:spcPts val="0"/>
              </a:spcBef>
              <a:buNone/>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失</a:t>
            </a:r>
            <a:r>
              <a:rPr lang="zh-CN" altLang="en-US" sz="3200" b="1" dirty="0">
                <a:solidFill>
                  <a:srgbClr val="CC0000"/>
                </a:solidFill>
                <a:latin typeface="楷体" panose="02010609060101010101" pitchFamily="49" charset="-122"/>
                <a:ea typeface="楷体" panose="02010609060101010101" pitchFamily="49" charset="-122"/>
              </a:rPr>
              <a:t>其</a:t>
            </a:r>
            <a:r>
              <a:rPr lang="zh-CN" altLang="en-US" sz="3200" b="1" dirty="0">
                <a:latin typeface="楷体" panose="02010609060101010101" pitchFamily="49" charset="-122"/>
                <a:ea typeface="楷体" panose="02010609060101010101" pitchFamily="49" charset="-122"/>
              </a:rPr>
              <a:t>所与</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不知</a:t>
            </a:r>
          </a:p>
          <a:p>
            <a:pPr marL="0" indent="0">
              <a:lnSpc>
                <a:spcPct val="100000"/>
              </a:lnSpc>
              <a:spcBef>
                <a:spcPts val="0"/>
              </a:spcBef>
              <a:buNone/>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4.</a:t>
            </a:r>
            <a:r>
              <a:rPr lang="zh-CN" altLang="en-US" sz="3200" b="1" dirty="0">
                <a:latin typeface="楷体" panose="02010609060101010101" pitchFamily="49" charset="-122"/>
                <a:ea typeface="楷体" panose="02010609060101010101" pitchFamily="49" charset="-122"/>
              </a:rPr>
              <a:t>吾</a:t>
            </a:r>
            <a:r>
              <a:rPr lang="zh-CN" altLang="en-US" sz="3200" b="1" dirty="0">
                <a:solidFill>
                  <a:srgbClr val="CC0000"/>
                </a:solidFill>
                <a:latin typeface="楷体" panose="02010609060101010101" pitchFamily="49" charset="-122"/>
                <a:ea typeface="楷体" panose="02010609060101010101" pitchFamily="49" charset="-122"/>
              </a:rPr>
              <a:t>其</a:t>
            </a:r>
            <a:r>
              <a:rPr lang="zh-CN" altLang="en-US" sz="3200" b="1" dirty="0">
                <a:latin typeface="楷体" panose="02010609060101010101" pitchFamily="49" charset="-122"/>
                <a:ea typeface="楷体" panose="02010609060101010101" pitchFamily="49" charset="-122"/>
              </a:rPr>
              <a:t>还也</a:t>
            </a:r>
          </a:p>
        </p:txBody>
      </p:sp>
      <p:sp>
        <p:nvSpPr>
          <p:cNvPr id="91140" name="Rectangle 4"/>
          <p:cNvSpPr>
            <a:spLocks noGrp="1" noChangeArrowheads="1"/>
          </p:cNvSpPr>
          <p:nvPr>
            <p:ph type="body" sz="half" idx="2"/>
          </p:nvPr>
        </p:nvSpPr>
        <p:spPr>
          <a:xfrm>
            <a:off x="7265987" y="1412776"/>
            <a:ext cx="3850031" cy="4945648"/>
          </a:xfrm>
          <a:noFill/>
          <a:ln w="25400">
            <a:noFill/>
          </a:ln>
        </p:spPr>
        <p:txBody>
          <a:bodyPr>
            <a:noAutofit/>
          </a:bodyPr>
          <a:lstStyle/>
          <a:p>
            <a:pPr marL="0" indent="0">
              <a:lnSpc>
                <a:spcPct val="100000"/>
              </a:lnSpc>
              <a:spcBef>
                <a:spcPts val="0"/>
              </a:spcBef>
              <a:buNone/>
            </a:pPr>
            <a:r>
              <a:rPr lang="zh-CN" altLang="en-US" sz="3200" b="1" dirty="0">
                <a:solidFill>
                  <a:srgbClr val="0000FF"/>
                </a:solidFill>
                <a:latin typeface="楷体" panose="02010609060101010101" pitchFamily="49" charset="-122"/>
                <a:ea typeface="楷体" panose="02010609060101010101" pitchFamily="49" charset="-122"/>
              </a:rPr>
              <a:t>因为</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表原因</a:t>
            </a:r>
          </a:p>
          <a:p>
            <a:pPr marL="0" indent="0">
              <a:lnSpc>
                <a:spcPct val="100000"/>
              </a:lnSpc>
              <a:spcBef>
                <a:spcPts val="0"/>
              </a:spcBef>
              <a:buNone/>
            </a:pPr>
            <a:r>
              <a:rPr lang="zh-CN" altLang="en-US" sz="3200" b="1" dirty="0">
                <a:solidFill>
                  <a:srgbClr val="0000FF"/>
                </a:solidFill>
                <a:latin typeface="楷体" panose="02010609060101010101" pitchFamily="49" charset="-122"/>
                <a:ea typeface="楷体" panose="02010609060101010101" pitchFamily="49" charset="-122"/>
              </a:rPr>
              <a:t>连词，来</a:t>
            </a:r>
          </a:p>
          <a:p>
            <a:pPr marL="0" indent="0">
              <a:lnSpc>
                <a:spcPct val="100000"/>
              </a:lnSpc>
              <a:spcBef>
                <a:spcPts val="0"/>
              </a:spcBef>
              <a:buNone/>
            </a:pPr>
            <a:r>
              <a:rPr lang="zh-CN" altLang="en-US" sz="3200" b="1" dirty="0">
                <a:solidFill>
                  <a:srgbClr val="0000FF"/>
                </a:solidFill>
                <a:latin typeface="楷体" panose="02010609060101010101" pitchFamily="49" charset="-122"/>
                <a:ea typeface="楷体" panose="02010609060101010101" pitchFamily="49" charset="-122"/>
              </a:rPr>
              <a:t>对</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表对象</a:t>
            </a:r>
          </a:p>
          <a:p>
            <a:pPr marL="0" indent="0">
              <a:lnSpc>
                <a:spcPct val="100000"/>
              </a:lnSpc>
              <a:spcBef>
                <a:spcPts val="0"/>
              </a:spcBef>
              <a:buNone/>
            </a:pPr>
            <a:endParaRPr lang="zh-CN" altLang="en-US" sz="3200" b="1" dirty="0">
              <a:solidFill>
                <a:srgbClr val="0000FF"/>
              </a:solidFill>
              <a:latin typeface="楷体" panose="02010609060101010101" pitchFamily="49" charset="-122"/>
              <a:ea typeface="楷体" panose="02010609060101010101" pitchFamily="49" charset="-122"/>
            </a:endParaRPr>
          </a:p>
          <a:p>
            <a:pPr marL="0" indent="0">
              <a:lnSpc>
                <a:spcPct val="100000"/>
              </a:lnSpc>
              <a:spcBef>
                <a:spcPts val="0"/>
              </a:spcBef>
              <a:buNone/>
            </a:pPr>
            <a:r>
              <a:rPr lang="zh-CN" altLang="en-US" sz="3200" b="1" dirty="0">
                <a:solidFill>
                  <a:srgbClr val="0000FF"/>
                </a:solidFill>
                <a:latin typeface="楷体" panose="02010609060101010101" pitchFamily="49" charset="-122"/>
                <a:ea typeface="楷体" panose="02010609060101010101" pitchFamily="49" charset="-122"/>
              </a:rPr>
              <a:t>连词</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又</a:t>
            </a:r>
          </a:p>
          <a:p>
            <a:pPr marL="0" indent="0">
              <a:lnSpc>
                <a:spcPct val="100000"/>
              </a:lnSpc>
              <a:spcBef>
                <a:spcPts val="0"/>
              </a:spcBef>
              <a:buNone/>
            </a:pPr>
            <a:r>
              <a:rPr lang="zh-CN" altLang="en-US" sz="3200" b="1" dirty="0">
                <a:solidFill>
                  <a:srgbClr val="0000FF"/>
                </a:solidFill>
                <a:latin typeface="楷体" panose="02010609060101010101" pitchFamily="49" charset="-122"/>
                <a:ea typeface="楷体" panose="02010609060101010101" pitchFamily="49" charset="-122"/>
              </a:rPr>
              <a:t>连词</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况且</a:t>
            </a:r>
          </a:p>
          <a:p>
            <a:pPr marL="0" indent="0">
              <a:lnSpc>
                <a:spcPct val="100000"/>
              </a:lnSpc>
              <a:spcBef>
                <a:spcPts val="0"/>
              </a:spcBef>
              <a:buNone/>
            </a:pPr>
            <a:r>
              <a:rPr lang="zh-CN" altLang="en-US" sz="3200" b="1" dirty="0">
                <a:solidFill>
                  <a:srgbClr val="0000FF"/>
                </a:solidFill>
                <a:latin typeface="楷体" panose="02010609060101010101" pitchFamily="49" charset="-122"/>
                <a:ea typeface="楷体" panose="02010609060101010101" pitchFamily="49" charset="-122"/>
              </a:rPr>
              <a:t>代词</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它郑国</a:t>
            </a:r>
          </a:p>
          <a:p>
            <a:pPr marL="0" indent="0">
              <a:lnSpc>
                <a:spcPct val="100000"/>
              </a:lnSpc>
              <a:spcBef>
                <a:spcPts val="0"/>
              </a:spcBef>
              <a:buNone/>
            </a:pPr>
            <a:r>
              <a:rPr lang="zh-CN" altLang="en-US" sz="3200" b="1" dirty="0">
                <a:solidFill>
                  <a:srgbClr val="0000FF"/>
                </a:solidFill>
                <a:latin typeface="楷体" panose="02010609060101010101" pitchFamily="49" charset="-122"/>
                <a:ea typeface="楷体" panose="02010609060101010101" pitchFamily="49" charset="-122"/>
              </a:rPr>
              <a:t>代词 ，这件事</a:t>
            </a:r>
          </a:p>
          <a:p>
            <a:pPr marL="0" indent="0">
              <a:lnSpc>
                <a:spcPct val="100000"/>
              </a:lnSpc>
              <a:spcBef>
                <a:spcPts val="0"/>
              </a:spcBef>
              <a:buNone/>
            </a:pPr>
            <a:r>
              <a:rPr lang="zh-CN" altLang="en-US" sz="3200" b="1" dirty="0">
                <a:solidFill>
                  <a:srgbClr val="0000FF"/>
                </a:solidFill>
                <a:latin typeface="楷体" panose="02010609060101010101" pitchFamily="49" charset="-122"/>
                <a:ea typeface="楷体" panose="02010609060101010101" pitchFamily="49" charset="-122"/>
              </a:rPr>
              <a:t>自己的</a:t>
            </a:r>
          </a:p>
          <a:p>
            <a:pPr marL="0" indent="0">
              <a:lnSpc>
                <a:spcPct val="100000"/>
              </a:lnSpc>
              <a:spcBef>
                <a:spcPts val="0"/>
              </a:spcBef>
              <a:buNone/>
            </a:pPr>
            <a:r>
              <a:rPr lang="zh-CN" altLang="en-US" sz="3200" b="1" dirty="0">
                <a:solidFill>
                  <a:srgbClr val="0000FF"/>
                </a:solidFill>
                <a:latin typeface="楷体" panose="02010609060101010101" pitchFamily="49" charset="-122"/>
                <a:ea typeface="楷体" panose="02010609060101010101" pitchFamily="49" charset="-122"/>
              </a:rPr>
              <a:t>表商量语气</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还是</a:t>
            </a:r>
          </a:p>
        </p:txBody>
      </p:sp>
      <p:sp>
        <p:nvSpPr>
          <p:cNvPr id="5" name="日期占位符 4"/>
          <p:cNvSpPr>
            <a:spLocks noGrp="1"/>
          </p:cNvSpPr>
          <p:nvPr>
            <p:ph type="dt" sz="half" idx="10"/>
          </p:nvPr>
        </p:nvSpPr>
        <p:spPr/>
        <p:txBody>
          <a:bodyPr/>
          <a:lstStyle/>
          <a:p>
            <a:fld id="{69B30CEA-786A-4223-83E8-3C0E92A3CAD3}"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62</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1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114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14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114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114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114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1140">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1140">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114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1909764" y="458789"/>
            <a:ext cx="2776537" cy="865187"/>
          </a:xfrm>
          <a:noFill/>
          <a:ln w="38100" cap="flat">
            <a:noFill/>
          </a:ln>
        </p:spPr>
        <p:txBody>
          <a:bodyPr/>
          <a:lstStyle/>
          <a:p>
            <a:pPr algn="l"/>
            <a:r>
              <a:rPr lang="zh-CN" altLang="en-US" sz="4800" b="1">
                <a:solidFill>
                  <a:srgbClr val="FF0000"/>
                </a:solidFill>
                <a:latin typeface="楷体" panose="02010609060101010101" pitchFamily="49" charset="-122"/>
                <a:ea typeface="楷体" panose="02010609060101010101" pitchFamily="49" charset="-122"/>
              </a:rPr>
              <a:t>词类活用</a:t>
            </a:r>
          </a:p>
        </p:txBody>
      </p:sp>
      <p:sp>
        <p:nvSpPr>
          <p:cNvPr id="21507" name="Text Box 3"/>
          <p:cNvSpPr txBox="1">
            <a:spLocks noChangeArrowheads="1"/>
          </p:cNvSpPr>
          <p:nvPr/>
        </p:nvSpPr>
        <p:spPr bwMode="auto">
          <a:xfrm>
            <a:off x="1703512" y="1700214"/>
            <a:ext cx="4521018" cy="4579715"/>
          </a:xfrm>
          <a:prstGeom prst="rect">
            <a:avLst/>
          </a:prstGeom>
          <a:noFill/>
          <a:ln w="25400">
            <a:noFill/>
            <a:miter lim="800000"/>
          </a:ln>
          <a:effectLst/>
        </p:spPr>
        <p:txBody>
          <a:bodyPr wrap="square">
            <a:spAutoFit/>
          </a:bodyPr>
          <a:lstStyle/>
          <a:p>
            <a:pPr>
              <a:lnSpc>
                <a:spcPct val="135000"/>
              </a:lnSpc>
            </a:pPr>
            <a:r>
              <a:rPr kumimoji="1" lang="zh-CN" altLang="en-US" sz="3600" b="1" dirty="0">
                <a:latin typeface="楷体" panose="02010609060101010101" pitchFamily="49" charset="-122"/>
                <a:ea typeface="楷体" panose="02010609060101010101" pitchFamily="49" charset="-122"/>
              </a:rPr>
              <a:t>晋</a:t>
            </a:r>
            <a:r>
              <a:rPr kumimoji="1" lang="zh-CN" altLang="en-US" sz="3600" b="1" dirty="0">
                <a:solidFill>
                  <a:srgbClr val="FF0000"/>
                </a:solidFill>
                <a:latin typeface="楷体" panose="02010609060101010101" pitchFamily="49" charset="-122"/>
                <a:ea typeface="楷体" panose="02010609060101010101" pitchFamily="49" charset="-122"/>
              </a:rPr>
              <a:t>军</a:t>
            </a:r>
            <a:r>
              <a:rPr kumimoji="1" lang="zh-CN" altLang="en-US" sz="3600" b="1" dirty="0">
                <a:latin typeface="楷体" panose="02010609060101010101" pitchFamily="49" charset="-122"/>
                <a:ea typeface="楷体" panose="02010609060101010101" pitchFamily="49" charset="-122"/>
              </a:rPr>
              <a:t>函陵，秦</a:t>
            </a:r>
            <a:r>
              <a:rPr kumimoji="1" lang="zh-CN" altLang="en-US" sz="3600" b="1" dirty="0">
                <a:solidFill>
                  <a:srgbClr val="FF0000"/>
                </a:solidFill>
                <a:latin typeface="楷体" panose="02010609060101010101" pitchFamily="49" charset="-122"/>
                <a:ea typeface="楷体" panose="02010609060101010101" pitchFamily="49" charset="-122"/>
              </a:rPr>
              <a:t>军</a:t>
            </a:r>
            <a:r>
              <a:rPr kumimoji="1" lang="zh-CN" altLang="en-US" sz="3600" b="1" dirty="0">
                <a:latin typeface="楷体" panose="02010609060101010101" pitchFamily="49" charset="-122"/>
                <a:ea typeface="楷体" panose="02010609060101010101" pitchFamily="49" charset="-122"/>
              </a:rPr>
              <a:t>氾南</a:t>
            </a:r>
            <a:endParaRPr kumimoji="1" lang="zh-CN" altLang="en-US" sz="3600" b="1" dirty="0">
              <a:solidFill>
                <a:srgbClr val="0000FF"/>
              </a:solidFill>
              <a:latin typeface="楷体" panose="02010609060101010101" pitchFamily="49" charset="-122"/>
              <a:ea typeface="楷体" panose="02010609060101010101" pitchFamily="49" charset="-122"/>
            </a:endParaRPr>
          </a:p>
          <a:p>
            <a:pPr>
              <a:lnSpc>
                <a:spcPct val="135000"/>
              </a:lnSpc>
            </a:pPr>
            <a:r>
              <a:rPr kumimoji="1" lang="zh-CN" altLang="en-US" sz="3600" b="1" dirty="0">
                <a:latin typeface="楷体" panose="02010609060101010101" pitchFamily="49" charset="-122"/>
                <a:ea typeface="楷体" panose="02010609060101010101" pitchFamily="49" charset="-122"/>
              </a:rPr>
              <a:t>越国以</a:t>
            </a:r>
            <a:r>
              <a:rPr kumimoji="1" lang="zh-CN" altLang="en-US" sz="3600" b="1" dirty="0">
                <a:solidFill>
                  <a:srgbClr val="FF0000"/>
                </a:solidFill>
                <a:latin typeface="楷体" panose="02010609060101010101" pitchFamily="49" charset="-122"/>
                <a:ea typeface="楷体" panose="02010609060101010101" pitchFamily="49" charset="-122"/>
              </a:rPr>
              <a:t>鄙</a:t>
            </a:r>
            <a:r>
              <a:rPr kumimoji="1" lang="zh-CN" altLang="en-US" sz="3600" b="1" dirty="0">
                <a:latin typeface="楷体" panose="02010609060101010101" pitchFamily="49" charset="-122"/>
                <a:ea typeface="楷体" panose="02010609060101010101" pitchFamily="49" charset="-122"/>
              </a:rPr>
              <a:t>远</a:t>
            </a:r>
            <a:endParaRPr kumimoji="1" lang="zh-CN" altLang="en-US" sz="3600" b="1" dirty="0">
              <a:solidFill>
                <a:srgbClr val="0000FF"/>
              </a:solidFill>
              <a:latin typeface="楷体" panose="02010609060101010101" pitchFamily="49" charset="-122"/>
              <a:ea typeface="楷体" panose="02010609060101010101" pitchFamily="49" charset="-122"/>
            </a:endParaRPr>
          </a:p>
          <a:p>
            <a:pPr>
              <a:lnSpc>
                <a:spcPct val="135000"/>
              </a:lnSpc>
            </a:pPr>
            <a:r>
              <a:rPr kumimoji="1" lang="zh-CN" altLang="en-US" sz="3600" b="1" dirty="0">
                <a:latin typeface="楷体" panose="02010609060101010101" pitchFamily="49" charset="-122"/>
                <a:ea typeface="楷体" panose="02010609060101010101" pitchFamily="49" charset="-122"/>
              </a:rPr>
              <a:t>与郑人</a:t>
            </a:r>
            <a:r>
              <a:rPr kumimoji="1" lang="zh-CN" altLang="en-US" sz="3600" b="1" dirty="0">
                <a:solidFill>
                  <a:srgbClr val="FF0000"/>
                </a:solidFill>
                <a:latin typeface="楷体" panose="02010609060101010101" pitchFamily="49" charset="-122"/>
                <a:ea typeface="楷体" panose="02010609060101010101" pitchFamily="49" charset="-122"/>
              </a:rPr>
              <a:t>盟  </a:t>
            </a:r>
            <a:endParaRPr kumimoji="1" lang="zh-CN" altLang="en-US" sz="3600" b="1" dirty="0">
              <a:solidFill>
                <a:srgbClr val="0000FF"/>
              </a:solidFill>
              <a:latin typeface="楷体" panose="02010609060101010101" pitchFamily="49" charset="-122"/>
              <a:ea typeface="楷体" panose="02010609060101010101" pitchFamily="49" charset="-122"/>
            </a:endParaRPr>
          </a:p>
          <a:p>
            <a:pPr>
              <a:lnSpc>
                <a:spcPct val="135000"/>
              </a:lnSpc>
            </a:pPr>
            <a:r>
              <a:rPr kumimoji="1" lang="zh-CN" altLang="en-US" sz="3600" b="1" dirty="0">
                <a:latin typeface="楷体" panose="02010609060101010101" pitchFamily="49" charset="-122"/>
                <a:ea typeface="楷体" panose="02010609060101010101" pitchFamily="49" charset="-122"/>
              </a:rPr>
              <a:t>唯君</a:t>
            </a:r>
            <a:r>
              <a:rPr kumimoji="1" lang="zh-CN" altLang="en-US" sz="3600" b="1" dirty="0">
                <a:solidFill>
                  <a:srgbClr val="FF0000"/>
                </a:solidFill>
                <a:latin typeface="楷体" panose="02010609060101010101" pitchFamily="49" charset="-122"/>
                <a:ea typeface="楷体" panose="02010609060101010101" pitchFamily="49" charset="-122"/>
              </a:rPr>
              <a:t>图</a:t>
            </a:r>
            <a:r>
              <a:rPr kumimoji="1" lang="zh-CN" altLang="en-US" sz="3600" b="1" dirty="0">
                <a:latin typeface="楷体" panose="02010609060101010101" pitchFamily="49" charset="-122"/>
                <a:ea typeface="楷体" panose="02010609060101010101" pitchFamily="49" charset="-122"/>
              </a:rPr>
              <a:t>之</a:t>
            </a:r>
            <a:r>
              <a:rPr kumimoji="1" lang="zh-CN" altLang="en-US" sz="3600" b="1" dirty="0">
                <a:solidFill>
                  <a:srgbClr val="000099"/>
                </a:solidFill>
                <a:latin typeface="楷体" panose="02010609060101010101" pitchFamily="49" charset="-122"/>
                <a:ea typeface="楷体" panose="02010609060101010101" pitchFamily="49" charset="-122"/>
              </a:rPr>
              <a:t>  </a:t>
            </a:r>
            <a:endParaRPr kumimoji="1" lang="zh-CN" altLang="en-US" sz="3600" b="1" dirty="0">
              <a:solidFill>
                <a:srgbClr val="0000FF"/>
              </a:solidFill>
              <a:latin typeface="楷体" panose="02010609060101010101" pitchFamily="49" charset="-122"/>
              <a:ea typeface="楷体" panose="02010609060101010101" pitchFamily="49" charset="-122"/>
            </a:endParaRPr>
          </a:p>
          <a:p>
            <a:pPr>
              <a:lnSpc>
                <a:spcPct val="135000"/>
              </a:lnSpc>
            </a:pPr>
            <a:r>
              <a:rPr kumimoji="1" lang="zh-CN" altLang="en-US" sz="3600" b="1" dirty="0">
                <a:latin typeface="楷体" panose="02010609060101010101" pitchFamily="49" charset="-122"/>
                <a:ea typeface="楷体" panose="02010609060101010101" pitchFamily="49" charset="-122"/>
              </a:rPr>
              <a:t>既东</a:t>
            </a:r>
            <a:r>
              <a:rPr kumimoji="1" lang="zh-CN" altLang="en-US" sz="3600" b="1" dirty="0">
                <a:solidFill>
                  <a:srgbClr val="FF0000"/>
                </a:solidFill>
                <a:latin typeface="楷体" panose="02010609060101010101" pitchFamily="49" charset="-122"/>
                <a:ea typeface="楷体" panose="02010609060101010101" pitchFamily="49" charset="-122"/>
              </a:rPr>
              <a:t>封</a:t>
            </a:r>
            <a:r>
              <a:rPr kumimoji="1" lang="zh-CN" altLang="en-US" sz="3600" b="1" dirty="0">
                <a:latin typeface="楷体" panose="02010609060101010101" pitchFamily="49" charset="-122"/>
                <a:ea typeface="楷体" panose="02010609060101010101" pitchFamily="49" charset="-122"/>
              </a:rPr>
              <a:t>郑</a:t>
            </a:r>
            <a:r>
              <a:rPr kumimoji="1" lang="zh-CN" altLang="en-US" sz="3600" b="1" dirty="0">
                <a:solidFill>
                  <a:srgbClr val="000099"/>
                </a:solidFill>
                <a:latin typeface="楷体" panose="02010609060101010101" pitchFamily="49" charset="-122"/>
                <a:ea typeface="楷体" panose="02010609060101010101" pitchFamily="49" charset="-122"/>
              </a:rPr>
              <a:t>  </a:t>
            </a:r>
            <a:endParaRPr kumimoji="1" lang="zh-CN" altLang="en-US" sz="3600" b="1" dirty="0">
              <a:solidFill>
                <a:srgbClr val="0000FF"/>
              </a:solidFill>
              <a:latin typeface="楷体" panose="02010609060101010101" pitchFamily="49" charset="-122"/>
              <a:ea typeface="楷体" panose="02010609060101010101" pitchFamily="49" charset="-122"/>
            </a:endParaRPr>
          </a:p>
          <a:p>
            <a:pPr>
              <a:lnSpc>
                <a:spcPct val="135000"/>
              </a:lnSpc>
            </a:pPr>
            <a:r>
              <a:rPr kumimoji="1" lang="zh-CN" altLang="en-US" sz="3600" b="1" dirty="0">
                <a:solidFill>
                  <a:srgbClr val="FF0000"/>
                </a:solidFill>
                <a:latin typeface="楷体" panose="02010609060101010101" pitchFamily="49" charset="-122"/>
                <a:ea typeface="楷体" panose="02010609060101010101" pitchFamily="49" charset="-122"/>
              </a:rPr>
              <a:t>阙</a:t>
            </a:r>
            <a:r>
              <a:rPr kumimoji="1" lang="zh-CN" altLang="en-US" sz="3600" b="1" dirty="0">
                <a:latin typeface="楷体" panose="02010609060101010101" pitchFamily="49" charset="-122"/>
                <a:ea typeface="楷体" panose="02010609060101010101" pitchFamily="49" charset="-122"/>
              </a:rPr>
              <a:t>秦以</a:t>
            </a:r>
            <a:r>
              <a:rPr kumimoji="1" lang="zh-CN" altLang="en-US" sz="3600" b="1" dirty="0">
                <a:solidFill>
                  <a:srgbClr val="FF0000"/>
                </a:solidFill>
                <a:latin typeface="楷体" panose="02010609060101010101" pitchFamily="49" charset="-122"/>
                <a:ea typeface="楷体" panose="02010609060101010101" pitchFamily="49" charset="-122"/>
              </a:rPr>
              <a:t>利</a:t>
            </a:r>
            <a:r>
              <a:rPr kumimoji="1" lang="zh-CN" altLang="en-US" sz="3600" b="1" dirty="0">
                <a:latin typeface="楷体" panose="02010609060101010101" pitchFamily="49" charset="-122"/>
                <a:ea typeface="楷体" panose="02010609060101010101" pitchFamily="49" charset="-122"/>
              </a:rPr>
              <a:t>晋</a:t>
            </a:r>
            <a:endParaRPr kumimoji="1" lang="zh-CN" altLang="en-US" sz="3600" b="1" dirty="0">
              <a:solidFill>
                <a:srgbClr val="0000FF"/>
              </a:solidFill>
              <a:latin typeface="楷体" panose="02010609060101010101" pitchFamily="49" charset="-122"/>
              <a:ea typeface="楷体" panose="02010609060101010101" pitchFamily="49" charset="-122"/>
            </a:endParaRPr>
          </a:p>
        </p:txBody>
      </p:sp>
      <p:sp>
        <p:nvSpPr>
          <p:cNvPr id="21508" name="Text Box 4"/>
          <p:cNvSpPr txBox="1">
            <a:spLocks noChangeArrowheads="1"/>
          </p:cNvSpPr>
          <p:nvPr/>
        </p:nvSpPr>
        <p:spPr bwMode="auto">
          <a:xfrm>
            <a:off x="4956175" y="595313"/>
            <a:ext cx="2895600" cy="673100"/>
          </a:xfrm>
          <a:prstGeom prst="rect">
            <a:avLst/>
          </a:prstGeom>
          <a:noFill/>
          <a:ln w="9525">
            <a:noFill/>
            <a:miter lim="800000"/>
          </a:ln>
          <a:effectLst/>
        </p:spPr>
        <p:txBody>
          <a:bodyPr anchor="ctr"/>
          <a:lstStyle/>
          <a:p>
            <a:pPr algn="ctr"/>
            <a:r>
              <a:rPr kumimoji="1" lang="zh-CN" altLang="en-US" sz="4000" b="1">
                <a:solidFill>
                  <a:srgbClr val="FF3300"/>
                </a:solidFill>
                <a:latin typeface="楷体" panose="02010609060101010101" pitchFamily="49" charset="-122"/>
                <a:ea typeface="楷体" panose="02010609060101010101" pitchFamily="49" charset="-122"/>
              </a:rPr>
              <a:t>名词→动词</a:t>
            </a:r>
          </a:p>
        </p:txBody>
      </p:sp>
      <p:sp>
        <p:nvSpPr>
          <p:cNvPr id="5" name="日期占位符 4"/>
          <p:cNvSpPr>
            <a:spLocks noGrp="1"/>
          </p:cNvSpPr>
          <p:nvPr>
            <p:ph type="dt" sz="half" idx="10"/>
          </p:nvPr>
        </p:nvSpPr>
        <p:spPr/>
        <p:txBody>
          <a:bodyPr/>
          <a:lstStyle/>
          <a:p>
            <a:fld id="{72972028-E408-45AA-93C8-4DDD4D8883C2}"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63</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649A8948-E8EE-4DFD-9FB3-96310E7405B4}"/>
              </a:ext>
            </a:extLst>
          </p:cNvPr>
          <p:cNvSpPr/>
          <p:nvPr/>
        </p:nvSpPr>
        <p:spPr>
          <a:xfrm>
            <a:off x="5880991" y="1836927"/>
            <a:ext cx="3198311" cy="646331"/>
          </a:xfrm>
          <a:prstGeom prst="rect">
            <a:avLst/>
          </a:prstGeom>
        </p:spPr>
        <p:txBody>
          <a:bodyPr wrap="none">
            <a:spAutoFit/>
          </a:bodyPr>
          <a:lstStyle/>
          <a:p>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驻军，驻扎</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 </a:t>
            </a:r>
            <a:endParaRPr lang="zh-CN" altLang="en-US" sz="3600" dirty="0"/>
          </a:p>
        </p:txBody>
      </p:sp>
      <p:sp>
        <p:nvSpPr>
          <p:cNvPr id="4" name="矩形 3">
            <a:extLst>
              <a:ext uri="{FF2B5EF4-FFF2-40B4-BE49-F238E27FC236}">
                <a16:creationId xmlns:a16="http://schemas.microsoft.com/office/drawing/2014/main" id="{DF8A8B72-66C3-4277-BD7F-D383BE3D63AD}"/>
              </a:ext>
            </a:extLst>
          </p:cNvPr>
          <p:cNvSpPr/>
          <p:nvPr/>
        </p:nvSpPr>
        <p:spPr>
          <a:xfrm>
            <a:off x="4038600" y="2575980"/>
            <a:ext cx="4818948" cy="646331"/>
          </a:xfrm>
          <a:prstGeom prst="rect">
            <a:avLst/>
          </a:prstGeom>
        </p:spPr>
        <p:txBody>
          <a:bodyPr wrap="none">
            <a:spAutoFit/>
          </a:bodyPr>
          <a:lstStyle/>
          <a:p>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意动，以</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为边邑</a:t>
            </a:r>
            <a:r>
              <a:rPr kumimoji="1" lang="en-US" altLang="zh-CN" sz="3600" b="1" dirty="0">
                <a:solidFill>
                  <a:srgbClr val="0000FF"/>
                </a:solidFill>
                <a:latin typeface="楷体" panose="02010609060101010101" pitchFamily="49" charset="-122"/>
                <a:ea typeface="楷体" panose="02010609060101010101" pitchFamily="49" charset="-122"/>
              </a:rPr>
              <a:t>)</a:t>
            </a:r>
            <a:endParaRPr lang="zh-CN" altLang="en-US" sz="3600" dirty="0"/>
          </a:p>
        </p:txBody>
      </p:sp>
      <p:sp>
        <p:nvSpPr>
          <p:cNvPr id="8" name="矩形 7">
            <a:extLst>
              <a:ext uri="{FF2B5EF4-FFF2-40B4-BE49-F238E27FC236}">
                <a16:creationId xmlns:a16="http://schemas.microsoft.com/office/drawing/2014/main" id="{25445566-DFB4-4EE0-879D-FD68C0897C3F}"/>
              </a:ext>
            </a:extLst>
          </p:cNvPr>
          <p:cNvSpPr/>
          <p:nvPr/>
        </p:nvSpPr>
        <p:spPr>
          <a:xfrm>
            <a:off x="3686526" y="3275383"/>
            <a:ext cx="4818948" cy="646331"/>
          </a:xfrm>
          <a:prstGeom prst="rect">
            <a:avLst/>
          </a:prstGeom>
        </p:spPr>
        <p:txBody>
          <a:bodyPr wrap="none">
            <a:spAutoFit/>
          </a:bodyPr>
          <a:lstStyle/>
          <a:p>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订了盟约；建立同盟</a:t>
            </a:r>
            <a:r>
              <a:rPr kumimoji="1" lang="en-US" altLang="zh-CN" sz="3600" b="1" dirty="0">
                <a:solidFill>
                  <a:srgbClr val="0000FF"/>
                </a:solidFill>
                <a:latin typeface="楷体" panose="02010609060101010101" pitchFamily="49" charset="-122"/>
                <a:ea typeface="楷体" panose="02010609060101010101" pitchFamily="49" charset="-122"/>
              </a:rPr>
              <a:t>)</a:t>
            </a:r>
            <a:endParaRPr lang="zh-CN" altLang="en-US" sz="3600" dirty="0"/>
          </a:p>
        </p:txBody>
      </p:sp>
      <p:sp>
        <p:nvSpPr>
          <p:cNvPr id="9" name="矩形 8">
            <a:extLst>
              <a:ext uri="{FF2B5EF4-FFF2-40B4-BE49-F238E27FC236}">
                <a16:creationId xmlns:a16="http://schemas.microsoft.com/office/drawing/2014/main" id="{9D8172B4-810B-4C38-BDF2-38409B2BCD1A}"/>
              </a:ext>
            </a:extLst>
          </p:cNvPr>
          <p:cNvSpPr/>
          <p:nvPr/>
        </p:nvSpPr>
        <p:spPr>
          <a:xfrm>
            <a:off x="3686526" y="4098993"/>
            <a:ext cx="1576072" cy="646331"/>
          </a:xfrm>
          <a:prstGeom prst="rect">
            <a:avLst/>
          </a:prstGeom>
        </p:spPr>
        <p:txBody>
          <a:bodyPr wrap="none">
            <a:spAutoFit/>
          </a:bodyPr>
          <a:lstStyle/>
          <a:p>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考虑</a:t>
            </a:r>
            <a:r>
              <a:rPr kumimoji="1" lang="en-US" altLang="zh-CN" sz="3600" b="1" dirty="0">
                <a:solidFill>
                  <a:srgbClr val="0000FF"/>
                </a:solidFill>
                <a:latin typeface="楷体" panose="02010609060101010101" pitchFamily="49" charset="-122"/>
                <a:ea typeface="楷体" panose="02010609060101010101" pitchFamily="49" charset="-122"/>
              </a:rPr>
              <a:t>)</a:t>
            </a:r>
            <a:endParaRPr lang="zh-CN" altLang="en-US" sz="3600" dirty="0"/>
          </a:p>
        </p:txBody>
      </p:sp>
      <p:sp>
        <p:nvSpPr>
          <p:cNvPr id="10" name="矩形 9">
            <a:extLst>
              <a:ext uri="{FF2B5EF4-FFF2-40B4-BE49-F238E27FC236}">
                <a16:creationId xmlns:a16="http://schemas.microsoft.com/office/drawing/2014/main" id="{C45A94FE-E24C-4543-910F-C1801B56FD93}"/>
              </a:ext>
            </a:extLst>
          </p:cNvPr>
          <p:cNvSpPr/>
          <p:nvPr/>
        </p:nvSpPr>
        <p:spPr>
          <a:xfrm>
            <a:off x="3686526" y="4777656"/>
            <a:ext cx="4818948" cy="646331"/>
          </a:xfrm>
          <a:prstGeom prst="rect">
            <a:avLst/>
          </a:prstGeom>
        </p:spPr>
        <p:txBody>
          <a:bodyPr wrap="none">
            <a:spAutoFit/>
          </a:bodyPr>
          <a:lstStyle/>
          <a:p>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使动，使</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成为疆界</a:t>
            </a:r>
            <a:r>
              <a:rPr kumimoji="1" lang="en-US" altLang="zh-CN" sz="3600" b="1" dirty="0">
                <a:solidFill>
                  <a:srgbClr val="0000FF"/>
                </a:solidFill>
                <a:latin typeface="楷体" panose="02010609060101010101" pitchFamily="49" charset="-122"/>
                <a:ea typeface="楷体" panose="02010609060101010101" pitchFamily="49" charset="-122"/>
              </a:rPr>
              <a:t>)</a:t>
            </a:r>
            <a:endParaRPr lang="zh-CN" altLang="en-US" sz="3600" dirty="0"/>
          </a:p>
        </p:txBody>
      </p:sp>
      <p:sp>
        <p:nvSpPr>
          <p:cNvPr id="11" name="矩形 10">
            <a:extLst>
              <a:ext uri="{FF2B5EF4-FFF2-40B4-BE49-F238E27FC236}">
                <a16:creationId xmlns:a16="http://schemas.microsoft.com/office/drawing/2014/main" id="{FFBEECA4-02C6-42DB-A556-BFC9D5D014A1}"/>
              </a:ext>
            </a:extLst>
          </p:cNvPr>
          <p:cNvSpPr/>
          <p:nvPr/>
        </p:nvSpPr>
        <p:spPr>
          <a:xfrm>
            <a:off x="4260627" y="5532622"/>
            <a:ext cx="6208751" cy="646331"/>
          </a:xfrm>
          <a:prstGeom prst="rect">
            <a:avLst/>
          </a:prstGeom>
        </p:spPr>
        <p:txBody>
          <a:bodyPr wrap="none">
            <a:spAutoFit/>
          </a:bodyPr>
          <a:lstStyle/>
          <a:p>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使动，使</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受损、使</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得利</a:t>
            </a:r>
            <a:r>
              <a:rPr kumimoji="1" lang="en-US" altLang="zh-CN" sz="3600" b="1" dirty="0">
                <a:solidFill>
                  <a:srgbClr val="0000FF"/>
                </a:solidFill>
                <a:latin typeface="楷体" panose="02010609060101010101" pitchFamily="49" charset="-122"/>
                <a:ea typeface="楷体" panose="02010609060101010101" pitchFamily="49" charset="-122"/>
              </a:rPr>
              <a:t>)</a:t>
            </a:r>
            <a:endParaRPr lang="zh-CN" altLang="en-US"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0-#ppt_w/2"/>
                                          </p:val>
                                        </p:tav>
                                        <p:tav tm="100000">
                                          <p:val>
                                            <p:strVal val="#ppt_x"/>
                                          </p:val>
                                        </p:tav>
                                      </p:tavLst>
                                    </p:anim>
                                    <p:anim calcmode="lin" valueType="num">
                                      <p:cBhvr additive="base">
                                        <p:cTn id="8"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21507"/>
                                        </p:tgtEl>
                                        <p:attrNameLst>
                                          <p:attrName>style.visibility</p:attrName>
                                        </p:attrNameLst>
                                      </p:cBhvr>
                                      <p:to>
                                        <p:strVal val="visible"/>
                                      </p:to>
                                    </p:set>
                                    <p:animEffect transition="in" filter="barn(outVertical)">
                                      <p:cBhvr>
                                        <p:cTn id="13" dur="500"/>
                                        <p:tgtEl>
                                          <p:spTgt spid="2150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autoUpdateAnimBg="0"/>
      <p:bldP spid="2" grpId="0"/>
      <p:bldP spid="4" grpId="0"/>
      <p:bldP spid="8" grpId="0"/>
      <p:bldP spid="9" grpId="0"/>
      <p:bldP spid="10" grpId="0"/>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2279650" y="2060576"/>
            <a:ext cx="4385555" cy="3139321"/>
          </a:xfrm>
          <a:prstGeom prst="rect">
            <a:avLst/>
          </a:prstGeom>
          <a:noFill/>
          <a:ln w="25400">
            <a:noFill/>
            <a:miter lim="800000"/>
          </a:ln>
          <a:effectLst/>
        </p:spPr>
        <p:txBody>
          <a:bodyPr wrap="square">
            <a:spAutoFit/>
          </a:bodyPr>
          <a:lstStyle/>
          <a:p>
            <a:pPr>
              <a:spcBef>
                <a:spcPct val="50000"/>
              </a:spcBef>
            </a:pPr>
            <a:r>
              <a:rPr kumimoji="1" lang="zh-CN" altLang="en-US" sz="3600" b="1" dirty="0">
                <a:latin typeface="楷体" panose="02010609060101010101" pitchFamily="49" charset="-122"/>
                <a:ea typeface="楷体" panose="02010609060101010101" pitchFamily="49" charset="-122"/>
              </a:rPr>
              <a:t>既</a:t>
            </a:r>
            <a:r>
              <a:rPr kumimoji="1" lang="zh-CN" altLang="en-US" sz="3600" b="1" dirty="0">
                <a:solidFill>
                  <a:srgbClr val="FF0000"/>
                </a:solidFill>
                <a:latin typeface="楷体" panose="02010609060101010101" pitchFamily="49" charset="-122"/>
                <a:ea typeface="楷体" panose="02010609060101010101" pitchFamily="49" charset="-122"/>
              </a:rPr>
              <a:t>东</a:t>
            </a:r>
            <a:r>
              <a:rPr kumimoji="1" lang="zh-CN" altLang="en-US" sz="3600" b="1" dirty="0">
                <a:latin typeface="楷体" panose="02010609060101010101" pitchFamily="49" charset="-122"/>
                <a:ea typeface="楷体" panose="02010609060101010101" pitchFamily="49" charset="-122"/>
              </a:rPr>
              <a:t>封郑</a:t>
            </a:r>
            <a:endParaRPr kumimoji="1" lang="en-US" altLang="zh-CN" sz="3600" b="1" dirty="0">
              <a:latin typeface="楷体" panose="02010609060101010101" pitchFamily="49" charset="-122"/>
              <a:ea typeface="楷体" panose="02010609060101010101" pitchFamily="49" charset="-122"/>
            </a:endParaRPr>
          </a:p>
          <a:p>
            <a:pPr>
              <a:spcBef>
                <a:spcPct val="50000"/>
              </a:spcBef>
            </a:pPr>
            <a:r>
              <a:rPr kumimoji="1" lang="zh-CN" altLang="en-US" sz="3600" b="1" dirty="0">
                <a:latin typeface="楷体" panose="02010609060101010101" pitchFamily="49" charset="-122"/>
                <a:ea typeface="楷体" panose="02010609060101010101" pitchFamily="49" charset="-122"/>
              </a:rPr>
              <a:t>又欲肆其</a:t>
            </a:r>
            <a:r>
              <a:rPr kumimoji="1" lang="zh-CN" altLang="en-US" sz="3600" b="1" dirty="0">
                <a:solidFill>
                  <a:srgbClr val="FF0000"/>
                </a:solidFill>
                <a:latin typeface="楷体" panose="02010609060101010101" pitchFamily="49" charset="-122"/>
                <a:ea typeface="楷体" panose="02010609060101010101" pitchFamily="49" charset="-122"/>
              </a:rPr>
              <a:t>西</a:t>
            </a:r>
            <a:r>
              <a:rPr kumimoji="1" lang="zh-CN" altLang="en-US" sz="3600" b="1" dirty="0">
                <a:latin typeface="楷体" panose="02010609060101010101" pitchFamily="49" charset="-122"/>
                <a:ea typeface="楷体" panose="02010609060101010101" pitchFamily="49" charset="-122"/>
              </a:rPr>
              <a:t>封</a:t>
            </a:r>
            <a:endParaRPr kumimoji="1" lang="zh-CN" altLang="en-US" sz="3600" b="1" dirty="0">
              <a:solidFill>
                <a:srgbClr val="0000FF"/>
              </a:solidFill>
              <a:latin typeface="楷体" panose="02010609060101010101" pitchFamily="49" charset="-122"/>
              <a:ea typeface="楷体" panose="02010609060101010101" pitchFamily="49" charset="-122"/>
            </a:endParaRPr>
          </a:p>
          <a:p>
            <a:pPr>
              <a:spcBef>
                <a:spcPct val="50000"/>
              </a:spcBef>
            </a:pPr>
            <a:r>
              <a:rPr kumimoji="1" lang="zh-CN" altLang="en-US" sz="3600" b="1" dirty="0">
                <a:solidFill>
                  <a:srgbClr val="FF0000"/>
                </a:solidFill>
                <a:latin typeface="楷体" panose="02010609060101010101" pitchFamily="49" charset="-122"/>
                <a:ea typeface="楷体" panose="02010609060101010101" pitchFamily="49" charset="-122"/>
              </a:rPr>
              <a:t>夜，</a:t>
            </a:r>
            <a:r>
              <a:rPr kumimoji="1" lang="zh-CN" altLang="en-US" sz="3600" b="1" dirty="0">
                <a:latin typeface="楷体" panose="02010609060101010101" pitchFamily="49" charset="-122"/>
                <a:ea typeface="楷体" panose="02010609060101010101" pitchFamily="49" charset="-122"/>
              </a:rPr>
              <a:t>缒而出</a:t>
            </a:r>
            <a:endParaRPr kumimoji="1" lang="zh-CN" altLang="en-US" sz="3600" b="1" dirty="0">
              <a:solidFill>
                <a:srgbClr val="0000FF"/>
              </a:solidFill>
              <a:latin typeface="楷体" panose="02010609060101010101" pitchFamily="49" charset="-122"/>
              <a:ea typeface="楷体" panose="02010609060101010101" pitchFamily="49" charset="-122"/>
            </a:endParaRPr>
          </a:p>
          <a:p>
            <a:pPr>
              <a:spcBef>
                <a:spcPct val="50000"/>
              </a:spcBef>
            </a:pPr>
            <a:r>
              <a:rPr kumimoji="1" lang="zh-CN" altLang="en-US" sz="3600" b="1" dirty="0">
                <a:solidFill>
                  <a:srgbClr val="FF0000"/>
                </a:solidFill>
                <a:latin typeface="楷体" panose="02010609060101010101" pitchFamily="49" charset="-122"/>
                <a:ea typeface="楷体" panose="02010609060101010101" pitchFamily="49" charset="-122"/>
              </a:rPr>
              <a:t>朝</a:t>
            </a:r>
            <a:r>
              <a:rPr kumimoji="1" lang="zh-CN" altLang="en-US" sz="3600" b="1" dirty="0">
                <a:latin typeface="楷体" panose="02010609060101010101" pitchFamily="49" charset="-122"/>
                <a:ea typeface="楷体" panose="02010609060101010101" pitchFamily="49" charset="-122"/>
              </a:rPr>
              <a:t>济而</a:t>
            </a:r>
            <a:r>
              <a:rPr kumimoji="1" lang="zh-CN" altLang="en-US" sz="3600" b="1" dirty="0">
                <a:solidFill>
                  <a:srgbClr val="FF0000"/>
                </a:solidFill>
                <a:latin typeface="楷体" panose="02010609060101010101" pitchFamily="49" charset="-122"/>
                <a:ea typeface="楷体" panose="02010609060101010101" pitchFamily="49" charset="-122"/>
              </a:rPr>
              <a:t>夕</a:t>
            </a:r>
            <a:r>
              <a:rPr kumimoji="1" lang="zh-CN" altLang="en-US" sz="3600" b="1" dirty="0">
                <a:latin typeface="楷体" panose="02010609060101010101" pitchFamily="49" charset="-122"/>
                <a:ea typeface="楷体" panose="02010609060101010101" pitchFamily="49" charset="-122"/>
              </a:rPr>
              <a:t>设版焉</a:t>
            </a:r>
            <a:endParaRPr kumimoji="1" lang="zh-CN" altLang="en-US" sz="3600" b="1" dirty="0">
              <a:solidFill>
                <a:srgbClr val="0000FF"/>
              </a:solidFill>
              <a:latin typeface="楷体" panose="02010609060101010101" pitchFamily="49" charset="-122"/>
              <a:ea typeface="楷体" panose="02010609060101010101" pitchFamily="49" charset="-122"/>
            </a:endParaRPr>
          </a:p>
        </p:txBody>
      </p:sp>
      <p:sp>
        <p:nvSpPr>
          <p:cNvPr id="22531" name="Text Box 3"/>
          <p:cNvSpPr txBox="1">
            <a:spLocks noChangeArrowheads="1"/>
          </p:cNvSpPr>
          <p:nvPr/>
        </p:nvSpPr>
        <p:spPr bwMode="auto">
          <a:xfrm>
            <a:off x="4956175" y="620713"/>
            <a:ext cx="2895600" cy="601662"/>
          </a:xfrm>
          <a:prstGeom prst="rect">
            <a:avLst/>
          </a:prstGeom>
          <a:noFill/>
          <a:ln w="9525">
            <a:noFill/>
            <a:miter lim="800000"/>
          </a:ln>
          <a:effectLst/>
        </p:spPr>
        <p:txBody>
          <a:bodyPr anchor="ctr"/>
          <a:lstStyle/>
          <a:p>
            <a:pPr algn="ctr"/>
            <a:r>
              <a:rPr kumimoji="1" lang="zh-CN" altLang="en-US" sz="4000" b="1">
                <a:solidFill>
                  <a:srgbClr val="FF3300"/>
                </a:solidFill>
                <a:latin typeface="楷体" panose="02010609060101010101" pitchFamily="49" charset="-122"/>
                <a:ea typeface="楷体" panose="02010609060101010101" pitchFamily="49" charset="-122"/>
              </a:rPr>
              <a:t>名词→状语</a:t>
            </a:r>
          </a:p>
        </p:txBody>
      </p:sp>
      <p:sp>
        <p:nvSpPr>
          <p:cNvPr id="22532" name="Rectangle 4"/>
          <p:cNvSpPr>
            <a:spLocks noRot="1" noChangeArrowheads="1"/>
          </p:cNvSpPr>
          <p:nvPr/>
        </p:nvSpPr>
        <p:spPr bwMode="auto">
          <a:xfrm>
            <a:off x="1865313" y="458789"/>
            <a:ext cx="2881312" cy="865187"/>
          </a:xfrm>
          <a:prstGeom prst="rect">
            <a:avLst/>
          </a:prstGeom>
          <a:noFill/>
          <a:ln w="38100">
            <a:noFill/>
            <a:miter lim="800000"/>
          </a:ln>
          <a:effectLst/>
        </p:spPr>
        <p:txBody>
          <a:bodyPr anchor="ctr"/>
          <a:lstStyle/>
          <a:p>
            <a:r>
              <a:rPr lang="zh-CN" altLang="en-US" sz="4800" b="1">
                <a:solidFill>
                  <a:srgbClr val="FF0000"/>
                </a:solidFill>
                <a:latin typeface="楷体" panose="02010609060101010101" pitchFamily="49" charset="-122"/>
                <a:ea typeface="楷体" panose="02010609060101010101" pitchFamily="49" charset="-122"/>
              </a:rPr>
              <a:t>词类活用</a:t>
            </a:r>
          </a:p>
        </p:txBody>
      </p:sp>
      <p:sp>
        <p:nvSpPr>
          <p:cNvPr id="5" name="日期占位符 4"/>
          <p:cNvSpPr>
            <a:spLocks noGrp="1"/>
          </p:cNvSpPr>
          <p:nvPr>
            <p:ph type="dt" sz="half" idx="10"/>
          </p:nvPr>
        </p:nvSpPr>
        <p:spPr/>
        <p:txBody>
          <a:bodyPr/>
          <a:lstStyle/>
          <a:p>
            <a:fld id="{5450CEF3-F7CB-43E7-842A-031B5E37F55E}"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64</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069D9CFB-E453-478A-B55C-2DA3156A76C4}"/>
              </a:ext>
            </a:extLst>
          </p:cNvPr>
          <p:cNvSpPr/>
          <p:nvPr/>
        </p:nvSpPr>
        <p:spPr>
          <a:xfrm>
            <a:off x="4164199" y="2060576"/>
            <a:ext cx="2501006" cy="646331"/>
          </a:xfrm>
          <a:prstGeom prst="rect">
            <a:avLst/>
          </a:prstGeom>
        </p:spPr>
        <p:txBody>
          <a:bodyPr wrap="none">
            <a:spAutoFit/>
          </a:bodyPr>
          <a:lstStyle/>
          <a:p>
            <a:pPr>
              <a:spcBef>
                <a:spcPct val="50000"/>
              </a:spcBef>
            </a:pPr>
            <a:r>
              <a:rPr kumimoji="1" lang="zh-CN" altLang="en-US" sz="3600" b="1" dirty="0">
                <a:solidFill>
                  <a:srgbClr val="0000FF"/>
                </a:solidFill>
                <a:latin typeface="楷体" panose="02010609060101010101" pitchFamily="49" charset="-122"/>
                <a:ea typeface="楷体" panose="02010609060101010101" pitchFamily="49" charset="-122"/>
              </a:rPr>
              <a:t>（在东边）</a:t>
            </a:r>
          </a:p>
        </p:txBody>
      </p:sp>
      <p:sp>
        <p:nvSpPr>
          <p:cNvPr id="3" name="矩形 2">
            <a:extLst>
              <a:ext uri="{FF2B5EF4-FFF2-40B4-BE49-F238E27FC236}">
                <a16:creationId xmlns:a16="http://schemas.microsoft.com/office/drawing/2014/main" id="{1C24D692-F177-4FA3-B191-0AEA2BDFCD20}"/>
              </a:ext>
            </a:extLst>
          </p:cNvPr>
          <p:cNvSpPr/>
          <p:nvPr/>
        </p:nvSpPr>
        <p:spPr>
          <a:xfrm>
            <a:off x="4956175" y="2942728"/>
            <a:ext cx="2501006"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（在西边）</a:t>
            </a:r>
            <a:endParaRPr lang="zh-CN" altLang="en-US" sz="3600" dirty="0"/>
          </a:p>
        </p:txBody>
      </p:sp>
      <p:sp>
        <p:nvSpPr>
          <p:cNvPr id="4" name="矩形 3">
            <a:extLst>
              <a:ext uri="{FF2B5EF4-FFF2-40B4-BE49-F238E27FC236}">
                <a16:creationId xmlns:a16="http://schemas.microsoft.com/office/drawing/2014/main" id="{8D3DC45A-E3A2-4D07-8E2A-BF3FA51645EA}"/>
              </a:ext>
            </a:extLst>
          </p:cNvPr>
          <p:cNvSpPr/>
          <p:nvPr/>
        </p:nvSpPr>
        <p:spPr>
          <a:xfrm>
            <a:off x="4472427" y="3780929"/>
            <a:ext cx="3890809"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（在晚上，当晚）</a:t>
            </a:r>
            <a:endParaRPr lang="zh-CN" altLang="en-US" sz="3600" dirty="0"/>
          </a:p>
        </p:txBody>
      </p:sp>
      <p:sp>
        <p:nvSpPr>
          <p:cNvPr id="8" name="矩形 7">
            <a:extLst>
              <a:ext uri="{FF2B5EF4-FFF2-40B4-BE49-F238E27FC236}">
                <a16:creationId xmlns:a16="http://schemas.microsoft.com/office/drawing/2014/main" id="{F2B099C6-4A93-4E44-8C69-0A62F116FA4C}"/>
              </a:ext>
            </a:extLst>
          </p:cNvPr>
          <p:cNvSpPr/>
          <p:nvPr/>
        </p:nvSpPr>
        <p:spPr>
          <a:xfrm>
            <a:off x="5371553" y="4616719"/>
            <a:ext cx="4354077"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（在早上；在黄昏）</a:t>
            </a:r>
            <a:endParaRPr lang="zh-CN" altLang="en-US"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0-#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22530"/>
                                        </p:tgtEl>
                                        <p:attrNameLst>
                                          <p:attrName>style.visibility</p:attrName>
                                        </p:attrNameLst>
                                      </p:cBhvr>
                                      <p:to>
                                        <p:strVal val="visible"/>
                                      </p:to>
                                    </p:set>
                                    <p:animEffect transition="in" filter="barn(outVertical)">
                                      <p:cBhvr>
                                        <p:cTn id="13" dur="500"/>
                                        <p:tgtEl>
                                          <p:spTgt spid="2253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autoUpdateAnimBg="0"/>
      <p:bldP spid="2" grpId="0"/>
      <p:bldP spid="3" grpId="0"/>
      <p:bldP spid="4"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991544" y="1556793"/>
            <a:ext cx="4104456" cy="646331"/>
          </a:xfrm>
          <a:prstGeom prst="rect">
            <a:avLst/>
          </a:prstGeom>
          <a:noFill/>
          <a:ln w="38100">
            <a:noFill/>
            <a:miter lim="800000"/>
          </a:ln>
          <a:effectLst/>
        </p:spPr>
        <p:txBody>
          <a:bodyPr wrap="square">
            <a:spAutoFit/>
          </a:bodyPr>
          <a:lstStyle/>
          <a:p>
            <a:pPr>
              <a:spcBef>
                <a:spcPct val="50000"/>
              </a:spcBef>
            </a:pPr>
            <a:r>
              <a:rPr kumimoji="1" lang="zh-CN" altLang="en-US" sz="3600" b="1" dirty="0">
                <a:latin typeface="楷体" panose="02010609060101010101" pitchFamily="49" charset="-122"/>
                <a:ea typeface="楷体" panose="02010609060101010101" pitchFamily="49" charset="-122"/>
              </a:rPr>
              <a:t>且君尝为晋君</a:t>
            </a:r>
            <a:r>
              <a:rPr kumimoji="1" lang="zh-CN" altLang="en-US" sz="3600" b="1" dirty="0">
                <a:solidFill>
                  <a:srgbClr val="FF0000"/>
                </a:solidFill>
                <a:latin typeface="楷体" panose="02010609060101010101" pitchFamily="49" charset="-122"/>
                <a:ea typeface="楷体" panose="02010609060101010101" pitchFamily="49" charset="-122"/>
              </a:rPr>
              <a:t>赐</a:t>
            </a:r>
            <a:r>
              <a:rPr kumimoji="1" lang="zh-CN" altLang="en-US" sz="3600" b="1" dirty="0">
                <a:latin typeface="楷体" panose="02010609060101010101" pitchFamily="49" charset="-122"/>
                <a:ea typeface="楷体" panose="02010609060101010101" pitchFamily="49" charset="-122"/>
              </a:rPr>
              <a:t>矣</a:t>
            </a:r>
            <a:endParaRPr kumimoji="1" lang="zh-CN" altLang="en-US" sz="3600" b="1" dirty="0">
              <a:solidFill>
                <a:srgbClr val="0000FF"/>
              </a:solidFill>
              <a:latin typeface="楷体" panose="02010609060101010101" pitchFamily="49" charset="-122"/>
              <a:ea typeface="楷体" panose="02010609060101010101" pitchFamily="49" charset="-122"/>
            </a:endParaRPr>
          </a:p>
        </p:txBody>
      </p:sp>
      <p:sp>
        <p:nvSpPr>
          <p:cNvPr id="23555" name="Text Box 3"/>
          <p:cNvSpPr txBox="1">
            <a:spLocks noChangeArrowheads="1"/>
          </p:cNvSpPr>
          <p:nvPr/>
        </p:nvSpPr>
        <p:spPr bwMode="auto">
          <a:xfrm>
            <a:off x="4727575" y="592139"/>
            <a:ext cx="2895600" cy="676275"/>
          </a:xfrm>
          <a:prstGeom prst="rect">
            <a:avLst/>
          </a:prstGeom>
          <a:noFill/>
          <a:ln w="9525">
            <a:noFill/>
            <a:miter lim="800000"/>
          </a:ln>
          <a:effectLst/>
        </p:spPr>
        <p:txBody>
          <a:bodyPr anchor="ctr"/>
          <a:lstStyle/>
          <a:p>
            <a:pPr algn="ctr"/>
            <a:r>
              <a:rPr kumimoji="1" lang="zh-CN" altLang="en-US" sz="4000" b="1">
                <a:solidFill>
                  <a:srgbClr val="FF3300"/>
                </a:solidFill>
                <a:latin typeface="楷体" panose="02010609060101010101" pitchFamily="49" charset="-122"/>
                <a:ea typeface="楷体" panose="02010609060101010101" pitchFamily="49" charset="-122"/>
              </a:rPr>
              <a:t>动词→名词</a:t>
            </a:r>
          </a:p>
        </p:txBody>
      </p:sp>
      <p:sp>
        <p:nvSpPr>
          <p:cNvPr id="23556" name="Rectangle 4"/>
          <p:cNvSpPr>
            <a:spLocks noRot="1" noChangeArrowheads="1"/>
          </p:cNvSpPr>
          <p:nvPr/>
        </p:nvSpPr>
        <p:spPr bwMode="auto">
          <a:xfrm>
            <a:off x="1909763" y="476250"/>
            <a:ext cx="2881312" cy="865188"/>
          </a:xfrm>
          <a:prstGeom prst="rect">
            <a:avLst/>
          </a:prstGeom>
          <a:noFill/>
          <a:ln w="38100">
            <a:noFill/>
            <a:miter lim="800000"/>
          </a:ln>
          <a:effectLst/>
        </p:spPr>
        <p:txBody>
          <a:bodyPr anchor="ctr"/>
          <a:lstStyle/>
          <a:p>
            <a:r>
              <a:rPr lang="zh-CN" altLang="en-US" sz="4800" b="1">
                <a:solidFill>
                  <a:srgbClr val="FF0000"/>
                </a:solidFill>
                <a:latin typeface="楷体" panose="02010609060101010101" pitchFamily="49" charset="-122"/>
                <a:ea typeface="楷体" panose="02010609060101010101" pitchFamily="49" charset="-122"/>
              </a:rPr>
              <a:t>词类活用</a:t>
            </a:r>
          </a:p>
        </p:txBody>
      </p:sp>
      <p:sp>
        <p:nvSpPr>
          <p:cNvPr id="5" name="日期占位符 4"/>
          <p:cNvSpPr>
            <a:spLocks noGrp="1"/>
          </p:cNvSpPr>
          <p:nvPr>
            <p:ph type="dt" sz="half" idx="10"/>
          </p:nvPr>
        </p:nvSpPr>
        <p:spPr/>
        <p:txBody>
          <a:bodyPr/>
          <a:lstStyle/>
          <a:p>
            <a:fld id="{112FA013-E598-45C2-8110-34598953EAFD}"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65</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8" name="Text Box 2"/>
          <p:cNvSpPr txBox="1">
            <a:spLocks noChangeArrowheads="1"/>
          </p:cNvSpPr>
          <p:nvPr/>
        </p:nvSpPr>
        <p:spPr bwMode="auto">
          <a:xfrm>
            <a:off x="4611688" y="3212852"/>
            <a:ext cx="3429000" cy="457200"/>
          </a:xfrm>
          <a:prstGeom prst="rect">
            <a:avLst/>
          </a:prstGeom>
          <a:noFill/>
          <a:ln w="9525">
            <a:noFill/>
            <a:miter lim="800000"/>
          </a:ln>
          <a:effectLst/>
        </p:spPr>
        <p:txBody>
          <a:bodyPr anchor="ctr"/>
          <a:lstStyle/>
          <a:p>
            <a:pPr algn="ctr"/>
            <a:r>
              <a:rPr kumimoji="1" lang="zh-CN" altLang="en-US" sz="4000" b="1" dirty="0">
                <a:solidFill>
                  <a:srgbClr val="FF3300"/>
                </a:solidFill>
                <a:latin typeface="楷体" panose="02010609060101010101" pitchFamily="49" charset="-122"/>
                <a:ea typeface="楷体" panose="02010609060101010101" pitchFamily="49" charset="-122"/>
              </a:rPr>
              <a:t>形容词→名词</a:t>
            </a:r>
          </a:p>
        </p:txBody>
      </p:sp>
      <p:sp>
        <p:nvSpPr>
          <p:cNvPr id="9" name="Rectangle 3"/>
          <p:cNvSpPr>
            <a:spLocks noChangeArrowheads="1"/>
          </p:cNvSpPr>
          <p:nvPr/>
        </p:nvSpPr>
        <p:spPr bwMode="auto">
          <a:xfrm>
            <a:off x="2279576" y="4005486"/>
            <a:ext cx="3063605" cy="1754326"/>
          </a:xfrm>
          <a:prstGeom prst="rect">
            <a:avLst/>
          </a:prstGeom>
          <a:noFill/>
          <a:ln w="25400">
            <a:noFill/>
            <a:miter lim="800000"/>
          </a:ln>
          <a:effectLst/>
        </p:spPr>
        <p:txBody>
          <a:bodyPr wrap="square">
            <a:spAutoFit/>
          </a:bodyPr>
          <a:lstStyle/>
          <a:p>
            <a:r>
              <a:rPr kumimoji="1" lang="zh-CN" altLang="en-US" sz="3600" b="1" dirty="0">
                <a:latin typeface="楷体" panose="02010609060101010101" pitchFamily="49" charset="-122"/>
                <a:ea typeface="楷体" panose="02010609060101010101" pitchFamily="49" charset="-122"/>
              </a:rPr>
              <a:t>臣之</a:t>
            </a:r>
            <a:r>
              <a:rPr kumimoji="1" lang="zh-CN" altLang="en-US" sz="3600" b="1" dirty="0">
                <a:solidFill>
                  <a:srgbClr val="FF0000"/>
                </a:solidFill>
                <a:latin typeface="楷体" panose="02010609060101010101" pitchFamily="49" charset="-122"/>
                <a:ea typeface="楷体" panose="02010609060101010101" pitchFamily="49" charset="-122"/>
              </a:rPr>
              <a:t>壮</a:t>
            </a:r>
            <a:r>
              <a:rPr kumimoji="1" lang="zh-CN" altLang="en-US" sz="3600" b="1" dirty="0">
                <a:latin typeface="楷体" panose="02010609060101010101" pitchFamily="49" charset="-122"/>
                <a:ea typeface="楷体" panose="02010609060101010101" pitchFamily="49" charset="-122"/>
              </a:rPr>
              <a:t>也</a:t>
            </a:r>
            <a:endParaRPr kumimoji="1" lang="zh-CN" altLang="en-US" sz="3600" b="1" dirty="0">
              <a:solidFill>
                <a:srgbClr val="0000FF"/>
              </a:solidFill>
              <a:latin typeface="楷体" panose="02010609060101010101" pitchFamily="49" charset="-122"/>
              <a:ea typeface="楷体" panose="02010609060101010101" pitchFamily="49" charset="-122"/>
            </a:endParaRPr>
          </a:p>
          <a:p>
            <a:r>
              <a:rPr kumimoji="1" lang="zh-CN" altLang="en-US" sz="3600" b="1" dirty="0">
                <a:latin typeface="楷体" panose="02010609060101010101" pitchFamily="49" charset="-122"/>
                <a:ea typeface="楷体" panose="02010609060101010101" pitchFamily="49" charset="-122"/>
              </a:rPr>
              <a:t>越国以鄙</a:t>
            </a:r>
            <a:r>
              <a:rPr kumimoji="1" lang="zh-CN" altLang="en-US" sz="3600" b="1" dirty="0">
                <a:solidFill>
                  <a:srgbClr val="FF0000"/>
                </a:solidFill>
                <a:latin typeface="楷体" panose="02010609060101010101" pitchFamily="49" charset="-122"/>
                <a:ea typeface="楷体" panose="02010609060101010101" pitchFamily="49" charset="-122"/>
              </a:rPr>
              <a:t>远</a:t>
            </a:r>
            <a:endParaRPr kumimoji="1" lang="zh-CN" altLang="en-US" sz="3600" b="1" dirty="0">
              <a:solidFill>
                <a:srgbClr val="0000FF"/>
              </a:solidFill>
              <a:latin typeface="楷体" panose="02010609060101010101" pitchFamily="49" charset="-122"/>
              <a:ea typeface="楷体" panose="02010609060101010101" pitchFamily="49" charset="-122"/>
            </a:endParaRPr>
          </a:p>
          <a:p>
            <a:r>
              <a:rPr kumimoji="1" lang="zh-CN" altLang="en-US" sz="3600" b="1" dirty="0">
                <a:latin typeface="楷体" panose="02010609060101010101" pitchFamily="49" charset="-122"/>
                <a:ea typeface="楷体" panose="02010609060101010101" pitchFamily="49" charset="-122"/>
              </a:rPr>
              <a:t>共其</a:t>
            </a:r>
            <a:r>
              <a:rPr kumimoji="1" lang="zh-CN" altLang="en-US" sz="3600" b="1" dirty="0">
                <a:solidFill>
                  <a:srgbClr val="FF0000"/>
                </a:solidFill>
                <a:latin typeface="楷体" panose="02010609060101010101" pitchFamily="49" charset="-122"/>
                <a:ea typeface="楷体" panose="02010609060101010101" pitchFamily="49" charset="-122"/>
              </a:rPr>
              <a:t>乏困</a:t>
            </a:r>
            <a:endParaRPr kumimoji="1" lang="zh-CN" altLang="en-US" sz="3600" b="1" dirty="0">
              <a:solidFill>
                <a:srgbClr val="0000FF"/>
              </a:solidFill>
              <a:latin typeface="楷体" panose="02010609060101010101" pitchFamily="49" charset="-122"/>
              <a:ea typeface="楷体" panose="02010609060101010101" pitchFamily="49" charset="-122"/>
            </a:endParaRPr>
          </a:p>
        </p:txBody>
      </p:sp>
      <p:sp>
        <p:nvSpPr>
          <p:cNvPr id="10" name="Rectangle 4"/>
          <p:cNvSpPr>
            <a:spLocks noRot="1" noChangeArrowheads="1"/>
          </p:cNvSpPr>
          <p:nvPr/>
        </p:nvSpPr>
        <p:spPr bwMode="auto">
          <a:xfrm>
            <a:off x="1774826" y="2996952"/>
            <a:ext cx="2881313" cy="865188"/>
          </a:xfrm>
          <a:prstGeom prst="rect">
            <a:avLst/>
          </a:prstGeom>
          <a:noFill/>
          <a:ln w="38100">
            <a:noFill/>
            <a:miter lim="800000"/>
          </a:ln>
          <a:effectLst/>
        </p:spPr>
        <p:txBody>
          <a:bodyPr anchor="ctr"/>
          <a:lstStyle/>
          <a:p>
            <a:r>
              <a:rPr lang="zh-CN" altLang="en-US" sz="4800" b="1" dirty="0">
                <a:solidFill>
                  <a:srgbClr val="FF0000"/>
                </a:solidFill>
                <a:latin typeface="楷体" panose="02010609060101010101" pitchFamily="49" charset="-122"/>
                <a:ea typeface="楷体" panose="02010609060101010101" pitchFamily="49" charset="-122"/>
              </a:rPr>
              <a:t>词类活用</a:t>
            </a:r>
          </a:p>
        </p:txBody>
      </p:sp>
      <p:sp>
        <p:nvSpPr>
          <p:cNvPr id="2" name="矩形 1">
            <a:extLst>
              <a:ext uri="{FF2B5EF4-FFF2-40B4-BE49-F238E27FC236}">
                <a16:creationId xmlns:a16="http://schemas.microsoft.com/office/drawing/2014/main" id="{07A9FD86-3416-465F-9729-D423AB9F6800}"/>
              </a:ext>
            </a:extLst>
          </p:cNvPr>
          <p:cNvSpPr/>
          <p:nvPr/>
        </p:nvSpPr>
        <p:spPr>
          <a:xfrm>
            <a:off x="5616144" y="1581819"/>
            <a:ext cx="3427541"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（恩惠，好处）</a:t>
            </a:r>
            <a:endParaRPr lang="zh-CN" altLang="en-US" sz="3600" dirty="0"/>
          </a:p>
        </p:txBody>
      </p:sp>
      <p:sp>
        <p:nvSpPr>
          <p:cNvPr id="4" name="矩形 3">
            <a:extLst>
              <a:ext uri="{FF2B5EF4-FFF2-40B4-BE49-F238E27FC236}">
                <a16:creationId xmlns:a16="http://schemas.microsoft.com/office/drawing/2014/main" id="{9A2EDA8D-217C-460E-8E66-13565DB8465A}"/>
              </a:ext>
            </a:extLst>
          </p:cNvPr>
          <p:cNvSpPr/>
          <p:nvPr/>
        </p:nvSpPr>
        <p:spPr>
          <a:xfrm>
            <a:off x="4137638" y="4033449"/>
            <a:ext cx="2037737"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（壮年）</a:t>
            </a:r>
            <a:endParaRPr lang="zh-CN" altLang="en-US" sz="3600" dirty="0"/>
          </a:p>
        </p:txBody>
      </p:sp>
      <p:sp>
        <p:nvSpPr>
          <p:cNvPr id="11" name="矩形 10">
            <a:extLst>
              <a:ext uri="{FF2B5EF4-FFF2-40B4-BE49-F238E27FC236}">
                <a16:creationId xmlns:a16="http://schemas.microsoft.com/office/drawing/2014/main" id="{3618E28B-640D-40D7-A8F2-F1A72E4F657C}"/>
              </a:ext>
            </a:extLst>
          </p:cNvPr>
          <p:cNvSpPr/>
          <p:nvPr/>
        </p:nvSpPr>
        <p:spPr>
          <a:xfrm>
            <a:off x="4440149" y="4654754"/>
            <a:ext cx="4817344"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（远方，边远的地方）</a:t>
            </a:r>
            <a:endParaRPr lang="zh-CN" altLang="en-US" sz="3600" dirty="0"/>
          </a:p>
        </p:txBody>
      </p:sp>
      <p:sp>
        <p:nvSpPr>
          <p:cNvPr id="12" name="矩形 11">
            <a:extLst>
              <a:ext uri="{FF2B5EF4-FFF2-40B4-BE49-F238E27FC236}">
                <a16:creationId xmlns:a16="http://schemas.microsoft.com/office/drawing/2014/main" id="{6EAD9B18-E478-40E1-83CC-CA6F13A47106}"/>
              </a:ext>
            </a:extLst>
          </p:cNvPr>
          <p:cNvSpPr/>
          <p:nvPr/>
        </p:nvSpPr>
        <p:spPr>
          <a:xfrm>
            <a:off x="4137638" y="5251292"/>
            <a:ext cx="3427541"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（缺少的东西）</a:t>
            </a:r>
            <a:endParaRPr lang="zh-CN" altLang="en-US"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0-#ppt_w/2"/>
                                          </p:val>
                                        </p:tav>
                                        <p:tav tm="100000">
                                          <p:val>
                                            <p:strVal val="#ppt_x"/>
                                          </p:val>
                                        </p:tav>
                                      </p:tavLst>
                                    </p:anim>
                                    <p:anim calcmode="lin" valueType="num">
                                      <p:cBhvr additive="base">
                                        <p:cTn id="8" dur="500" fill="hold"/>
                                        <p:tgtEl>
                                          <p:spTgt spid="2355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23554"/>
                                        </p:tgtEl>
                                        <p:attrNameLst>
                                          <p:attrName>style.visibility</p:attrName>
                                        </p:attrNameLst>
                                      </p:cBhvr>
                                      <p:to>
                                        <p:strVal val="visible"/>
                                      </p:to>
                                    </p:set>
                                    <p:animEffect transition="in" filter="barn(outVertical)">
                                      <p:cBhvr>
                                        <p:cTn id="13" dur="500"/>
                                        <p:tgtEl>
                                          <p:spTgt spid="2355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Horizont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autoUpdateAnimBg="0"/>
      <p:bldP spid="8" grpId="0"/>
      <p:bldP spid="9" grpId="0"/>
      <p:bldP spid="10" grpId="0"/>
      <p:bldP spid="2" grpId="0"/>
      <p:bldP spid="4" grpId="0"/>
      <p:bldP spid="11" grpId="0"/>
      <p:bldP spid="1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5249864" y="566739"/>
            <a:ext cx="3241675" cy="701675"/>
          </a:xfrm>
          <a:prstGeom prst="rect">
            <a:avLst/>
          </a:prstGeom>
          <a:noFill/>
          <a:ln w="9525">
            <a:noFill/>
            <a:miter lim="800000"/>
          </a:ln>
          <a:effectLst/>
        </p:spPr>
        <p:txBody>
          <a:bodyPr wrap="none">
            <a:spAutoFit/>
          </a:bodyPr>
          <a:lstStyle/>
          <a:p>
            <a:r>
              <a:rPr kumimoji="1" lang="zh-CN" altLang="en-US" sz="4000" b="1" dirty="0">
                <a:solidFill>
                  <a:srgbClr val="FF3300"/>
                </a:solidFill>
                <a:latin typeface="楷体" panose="02010609060101010101" pitchFamily="49" charset="-122"/>
                <a:ea typeface="楷体" panose="02010609060101010101" pitchFamily="49" charset="-122"/>
              </a:rPr>
              <a:t>形容词→动词</a:t>
            </a:r>
          </a:p>
        </p:txBody>
      </p:sp>
      <p:sp>
        <p:nvSpPr>
          <p:cNvPr id="25603" name="Rectangle 3"/>
          <p:cNvSpPr>
            <a:spLocks noChangeArrowheads="1"/>
          </p:cNvSpPr>
          <p:nvPr/>
        </p:nvSpPr>
        <p:spPr bwMode="auto">
          <a:xfrm>
            <a:off x="2279652" y="1340769"/>
            <a:ext cx="4264368" cy="1200329"/>
          </a:xfrm>
          <a:prstGeom prst="rect">
            <a:avLst/>
          </a:prstGeom>
          <a:noFill/>
          <a:ln w="25400">
            <a:noFill/>
            <a:miter lim="800000"/>
          </a:ln>
          <a:effectLst/>
        </p:spPr>
        <p:txBody>
          <a:bodyPr wrap="square">
            <a:spAutoFit/>
          </a:bodyPr>
          <a:lstStyle/>
          <a:p>
            <a:r>
              <a:rPr kumimoji="1" lang="zh-CN" altLang="en-US" sz="3600" b="1" dirty="0">
                <a:latin typeface="楷体" panose="02010609060101010101" pitchFamily="49" charset="-122"/>
                <a:ea typeface="楷体" panose="02010609060101010101" pitchFamily="49" charset="-122"/>
              </a:rPr>
              <a:t>因人之利而</a:t>
            </a:r>
            <a:r>
              <a:rPr kumimoji="1" lang="zh-CN" altLang="en-US" sz="3600" b="1" dirty="0">
                <a:solidFill>
                  <a:srgbClr val="FF0000"/>
                </a:solidFill>
                <a:latin typeface="楷体" panose="02010609060101010101" pitchFamily="49" charset="-122"/>
                <a:ea typeface="楷体" panose="02010609060101010101" pitchFamily="49" charset="-122"/>
              </a:rPr>
              <a:t>敝</a:t>
            </a:r>
            <a:r>
              <a:rPr kumimoji="1" lang="zh-CN" altLang="en-US" sz="3600" b="1" dirty="0">
                <a:latin typeface="楷体" panose="02010609060101010101" pitchFamily="49" charset="-122"/>
                <a:ea typeface="楷体" panose="02010609060101010101" pitchFamily="49" charset="-122"/>
              </a:rPr>
              <a:t>之</a:t>
            </a:r>
            <a:endParaRPr kumimoji="1" lang="zh-CN" altLang="en-US" sz="3600" b="1" dirty="0">
              <a:solidFill>
                <a:srgbClr val="0000FF"/>
              </a:solidFill>
              <a:latin typeface="楷体" panose="02010609060101010101" pitchFamily="49" charset="-122"/>
              <a:ea typeface="楷体" panose="02010609060101010101" pitchFamily="49" charset="-122"/>
            </a:endParaRPr>
          </a:p>
          <a:p>
            <a:r>
              <a:rPr kumimoji="1" lang="zh-CN" altLang="en-US" sz="3600" b="1" dirty="0">
                <a:solidFill>
                  <a:srgbClr val="FF0000"/>
                </a:solidFill>
                <a:latin typeface="楷体" panose="02010609060101010101" pitchFamily="49" charset="-122"/>
                <a:ea typeface="楷体" panose="02010609060101010101" pitchFamily="49" charset="-122"/>
              </a:rPr>
              <a:t>肆</a:t>
            </a:r>
            <a:r>
              <a:rPr kumimoji="1" lang="zh-CN" altLang="en-US" sz="3600" b="1" dirty="0">
                <a:latin typeface="楷体" panose="02010609060101010101" pitchFamily="49" charset="-122"/>
                <a:ea typeface="楷体" panose="02010609060101010101" pitchFamily="49" charset="-122"/>
              </a:rPr>
              <a:t>其西封</a:t>
            </a:r>
            <a:endParaRPr kumimoji="1" lang="zh-CN" altLang="en-US" sz="3600" b="1" dirty="0">
              <a:solidFill>
                <a:srgbClr val="0000FF"/>
              </a:solidFill>
              <a:latin typeface="楷体" panose="02010609060101010101" pitchFamily="49" charset="-122"/>
              <a:ea typeface="楷体" panose="02010609060101010101" pitchFamily="49" charset="-122"/>
            </a:endParaRPr>
          </a:p>
        </p:txBody>
      </p:sp>
      <p:sp>
        <p:nvSpPr>
          <p:cNvPr id="25604" name="Rectangle 4"/>
          <p:cNvSpPr>
            <a:spLocks noRot="1" noChangeArrowheads="1"/>
          </p:cNvSpPr>
          <p:nvPr/>
        </p:nvSpPr>
        <p:spPr bwMode="auto">
          <a:xfrm>
            <a:off x="2135188" y="476250"/>
            <a:ext cx="2881312" cy="865188"/>
          </a:xfrm>
          <a:prstGeom prst="rect">
            <a:avLst/>
          </a:prstGeom>
          <a:noFill/>
          <a:ln w="38100">
            <a:noFill/>
            <a:miter lim="800000"/>
          </a:ln>
          <a:effectLst/>
        </p:spPr>
        <p:txBody>
          <a:bodyPr anchor="ctr"/>
          <a:lstStyle/>
          <a:p>
            <a:r>
              <a:rPr lang="zh-CN" altLang="en-US" sz="4800" b="1">
                <a:solidFill>
                  <a:srgbClr val="FF0000"/>
                </a:solidFill>
                <a:latin typeface="楷体" panose="02010609060101010101" pitchFamily="49" charset="-122"/>
                <a:ea typeface="楷体" panose="02010609060101010101" pitchFamily="49" charset="-122"/>
              </a:rPr>
              <a:t>词类活用</a:t>
            </a:r>
          </a:p>
        </p:txBody>
      </p:sp>
      <p:sp>
        <p:nvSpPr>
          <p:cNvPr id="5" name="日期占位符 4"/>
          <p:cNvSpPr>
            <a:spLocks noGrp="1"/>
          </p:cNvSpPr>
          <p:nvPr>
            <p:ph type="dt" sz="half" idx="10"/>
          </p:nvPr>
        </p:nvSpPr>
        <p:spPr/>
        <p:txBody>
          <a:bodyPr/>
          <a:lstStyle/>
          <a:p>
            <a:fld id="{80E4F6DB-21D0-4043-BFFB-F3A01CAA0101}"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66</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8" name="Rectangle 2"/>
          <p:cNvSpPr>
            <a:spLocks noChangeArrowheads="1"/>
          </p:cNvSpPr>
          <p:nvPr/>
        </p:nvSpPr>
        <p:spPr bwMode="auto">
          <a:xfrm>
            <a:off x="5094288" y="3230364"/>
            <a:ext cx="2242922" cy="707886"/>
          </a:xfrm>
          <a:prstGeom prst="rect">
            <a:avLst/>
          </a:prstGeom>
          <a:noFill/>
          <a:ln w="9525">
            <a:noFill/>
            <a:miter lim="800000"/>
          </a:ln>
          <a:effectLst/>
        </p:spPr>
        <p:txBody>
          <a:bodyPr wrap="none">
            <a:spAutoFit/>
          </a:bodyPr>
          <a:lstStyle/>
          <a:p>
            <a:r>
              <a:rPr kumimoji="1" lang="zh-CN" altLang="en-US" sz="4000" b="1" dirty="0">
                <a:solidFill>
                  <a:srgbClr val="FF3300"/>
                </a:solidFill>
                <a:latin typeface="楷体" panose="02010609060101010101" pitchFamily="49" charset="-122"/>
                <a:ea typeface="楷体" panose="02010609060101010101" pitchFamily="49" charset="-122"/>
              </a:rPr>
              <a:t>使动用法</a:t>
            </a:r>
          </a:p>
        </p:txBody>
      </p:sp>
      <p:sp>
        <p:nvSpPr>
          <p:cNvPr id="9" name="Text Box 3"/>
          <p:cNvSpPr txBox="1">
            <a:spLocks noChangeArrowheads="1"/>
          </p:cNvSpPr>
          <p:nvPr/>
        </p:nvSpPr>
        <p:spPr bwMode="auto">
          <a:xfrm>
            <a:off x="2217739" y="3996332"/>
            <a:ext cx="4817344" cy="1754326"/>
          </a:xfrm>
          <a:prstGeom prst="rect">
            <a:avLst/>
          </a:prstGeom>
          <a:noFill/>
          <a:ln w="25400">
            <a:noFill/>
            <a:miter lim="800000"/>
          </a:ln>
          <a:effectLst/>
        </p:spPr>
        <p:txBody>
          <a:bodyPr wrap="none">
            <a:spAutoFit/>
          </a:bodyPr>
          <a:lstStyle/>
          <a:p>
            <a:r>
              <a:rPr kumimoji="1" lang="zh-CN" altLang="en-US" sz="3600" b="1" dirty="0">
                <a:latin typeface="楷体" panose="02010609060101010101" pitchFamily="49" charset="-122"/>
                <a:ea typeface="楷体" panose="02010609060101010101" pitchFamily="49" charset="-122"/>
              </a:rPr>
              <a:t>烛之武</a:t>
            </a:r>
            <a:r>
              <a:rPr kumimoji="1" lang="zh-CN" altLang="en-US" sz="3600" b="1" dirty="0">
                <a:solidFill>
                  <a:srgbClr val="FF0000"/>
                </a:solidFill>
                <a:latin typeface="楷体" panose="02010609060101010101" pitchFamily="49" charset="-122"/>
                <a:ea typeface="楷体" panose="02010609060101010101" pitchFamily="49" charset="-122"/>
              </a:rPr>
              <a:t>退</a:t>
            </a:r>
            <a:r>
              <a:rPr kumimoji="1" lang="zh-CN" altLang="en-US" sz="3600" b="1" dirty="0">
                <a:latin typeface="楷体" panose="02010609060101010101" pitchFamily="49" charset="-122"/>
                <a:ea typeface="楷体" panose="02010609060101010101" pitchFamily="49" charset="-122"/>
              </a:rPr>
              <a:t>秦师</a:t>
            </a:r>
            <a:endParaRPr kumimoji="1" lang="zh-CN" altLang="en-US" sz="3600" b="1" dirty="0">
              <a:solidFill>
                <a:srgbClr val="0000FF"/>
              </a:solidFill>
              <a:latin typeface="楷体" panose="02010609060101010101" pitchFamily="49" charset="-122"/>
              <a:ea typeface="楷体" panose="02010609060101010101" pitchFamily="49" charset="-122"/>
            </a:endParaRPr>
          </a:p>
          <a:p>
            <a:r>
              <a:rPr kumimoji="1" lang="zh-CN" altLang="en-US" sz="3600" b="1" dirty="0">
                <a:latin typeface="楷体" panose="02010609060101010101" pitchFamily="49" charset="-122"/>
                <a:ea typeface="楷体" panose="02010609060101010101" pitchFamily="49" charset="-122"/>
              </a:rPr>
              <a:t>若不</a:t>
            </a:r>
            <a:r>
              <a:rPr kumimoji="1" lang="zh-CN" altLang="en-US" sz="3600" b="1" dirty="0">
                <a:solidFill>
                  <a:srgbClr val="FF0000"/>
                </a:solidFill>
                <a:latin typeface="楷体" panose="02010609060101010101" pitchFamily="49" charset="-122"/>
                <a:ea typeface="楷体" panose="02010609060101010101" pitchFamily="49" charset="-122"/>
              </a:rPr>
              <a:t>阙</a:t>
            </a:r>
            <a:r>
              <a:rPr kumimoji="1" lang="zh-CN" altLang="en-US" sz="3600" b="1" dirty="0">
                <a:latin typeface="楷体" panose="02010609060101010101" pitchFamily="49" charset="-122"/>
                <a:ea typeface="楷体" panose="02010609060101010101" pitchFamily="49" charset="-122"/>
              </a:rPr>
              <a:t>秦，将焉取之？</a:t>
            </a:r>
            <a:endParaRPr kumimoji="1" lang="zh-CN" altLang="en-US" sz="3600" b="1" dirty="0">
              <a:solidFill>
                <a:srgbClr val="0000FF"/>
              </a:solidFill>
              <a:latin typeface="楷体" panose="02010609060101010101" pitchFamily="49" charset="-122"/>
              <a:ea typeface="楷体" panose="02010609060101010101" pitchFamily="49" charset="-122"/>
            </a:endParaRPr>
          </a:p>
          <a:p>
            <a:r>
              <a:rPr kumimoji="1" lang="zh-CN" altLang="en-US" sz="3600" b="1" dirty="0">
                <a:latin typeface="楷体" panose="02010609060101010101" pitchFamily="49" charset="-122"/>
                <a:ea typeface="楷体" panose="02010609060101010101" pitchFamily="49" charset="-122"/>
              </a:rPr>
              <a:t>若</a:t>
            </a:r>
            <a:r>
              <a:rPr kumimoji="1" lang="zh-CN" altLang="en-US" sz="3600" b="1" dirty="0">
                <a:solidFill>
                  <a:srgbClr val="FF0000"/>
                </a:solidFill>
                <a:latin typeface="楷体" panose="02010609060101010101" pitchFamily="49" charset="-122"/>
                <a:ea typeface="楷体" panose="02010609060101010101" pitchFamily="49" charset="-122"/>
              </a:rPr>
              <a:t>亡</a:t>
            </a:r>
            <a:r>
              <a:rPr kumimoji="1" lang="zh-CN" altLang="en-US" sz="3600" b="1" dirty="0">
                <a:latin typeface="楷体" panose="02010609060101010101" pitchFamily="49" charset="-122"/>
                <a:ea typeface="楷体" panose="02010609060101010101" pitchFamily="49" charset="-122"/>
              </a:rPr>
              <a:t>郑而有益于君</a:t>
            </a:r>
            <a:endParaRPr kumimoji="1" lang="zh-CN" altLang="en-US" sz="3600" b="1" dirty="0">
              <a:solidFill>
                <a:srgbClr val="0000FF"/>
              </a:solidFill>
              <a:latin typeface="楷体" panose="02010609060101010101" pitchFamily="49" charset="-122"/>
              <a:ea typeface="楷体" panose="02010609060101010101" pitchFamily="49" charset="-122"/>
            </a:endParaRPr>
          </a:p>
        </p:txBody>
      </p:sp>
      <p:sp>
        <p:nvSpPr>
          <p:cNvPr id="10" name="Rectangle 4"/>
          <p:cNvSpPr>
            <a:spLocks noRot="1" noChangeArrowheads="1"/>
          </p:cNvSpPr>
          <p:nvPr/>
        </p:nvSpPr>
        <p:spPr bwMode="auto">
          <a:xfrm>
            <a:off x="2135188" y="3139876"/>
            <a:ext cx="2881312" cy="865188"/>
          </a:xfrm>
          <a:prstGeom prst="rect">
            <a:avLst/>
          </a:prstGeom>
          <a:noFill/>
          <a:ln w="38100">
            <a:noFill/>
            <a:miter lim="800000"/>
          </a:ln>
          <a:effectLst/>
        </p:spPr>
        <p:txBody>
          <a:bodyPr anchor="ctr"/>
          <a:lstStyle/>
          <a:p>
            <a:r>
              <a:rPr lang="zh-CN" altLang="en-US" sz="4800" b="1" dirty="0">
                <a:solidFill>
                  <a:srgbClr val="FF0000"/>
                </a:solidFill>
                <a:latin typeface="楷体" panose="02010609060101010101" pitchFamily="49" charset="-122"/>
                <a:ea typeface="楷体" panose="02010609060101010101" pitchFamily="49" charset="-122"/>
              </a:rPr>
              <a:t>词类活用</a:t>
            </a:r>
          </a:p>
        </p:txBody>
      </p:sp>
      <p:sp>
        <p:nvSpPr>
          <p:cNvPr id="2" name="矩形 1">
            <a:extLst>
              <a:ext uri="{FF2B5EF4-FFF2-40B4-BE49-F238E27FC236}">
                <a16:creationId xmlns:a16="http://schemas.microsoft.com/office/drawing/2014/main" id="{F0D147FF-0922-473C-84F3-C6B0992B87D5}"/>
              </a:ext>
            </a:extLst>
          </p:cNvPr>
          <p:cNvSpPr/>
          <p:nvPr/>
        </p:nvSpPr>
        <p:spPr>
          <a:xfrm>
            <a:off x="5401602" y="1340769"/>
            <a:ext cx="2037737"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（损害）</a:t>
            </a:r>
            <a:endParaRPr lang="zh-CN" altLang="en-US" sz="3600" dirty="0"/>
          </a:p>
        </p:txBody>
      </p:sp>
      <p:sp>
        <p:nvSpPr>
          <p:cNvPr id="3" name="矩形 2">
            <a:extLst>
              <a:ext uri="{FF2B5EF4-FFF2-40B4-BE49-F238E27FC236}">
                <a16:creationId xmlns:a16="http://schemas.microsoft.com/office/drawing/2014/main" id="{C5ED5323-E8E9-445B-AEA3-1F2062570D98}"/>
              </a:ext>
            </a:extLst>
          </p:cNvPr>
          <p:cNvSpPr/>
          <p:nvPr/>
        </p:nvSpPr>
        <p:spPr>
          <a:xfrm>
            <a:off x="4068651" y="1940216"/>
            <a:ext cx="3427541"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（扩张、延伸）</a:t>
            </a:r>
            <a:endParaRPr lang="zh-CN" altLang="en-US" sz="3600" dirty="0"/>
          </a:p>
        </p:txBody>
      </p:sp>
      <p:sp>
        <p:nvSpPr>
          <p:cNvPr id="4" name="矩形 3">
            <a:extLst>
              <a:ext uri="{FF2B5EF4-FFF2-40B4-BE49-F238E27FC236}">
                <a16:creationId xmlns:a16="http://schemas.microsoft.com/office/drawing/2014/main" id="{0CEC635A-935C-4173-A311-356848EDA1F1}"/>
              </a:ext>
            </a:extLst>
          </p:cNvPr>
          <p:cNvSpPr/>
          <p:nvPr/>
        </p:nvSpPr>
        <p:spPr>
          <a:xfrm>
            <a:off x="4945665" y="4002550"/>
            <a:ext cx="3196709"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（使</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退却）</a:t>
            </a:r>
            <a:endParaRPr lang="zh-CN" altLang="en-US" sz="3600" dirty="0"/>
          </a:p>
        </p:txBody>
      </p:sp>
      <p:sp>
        <p:nvSpPr>
          <p:cNvPr id="11" name="矩形 10">
            <a:extLst>
              <a:ext uri="{FF2B5EF4-FFF2-40B4-BE49-F238E27FC236}">
                <a16:creationId xmlns:a16="http://schemas.microsoft.com/office/drawing/2014/main" id="{33A8B1F5-68E9-4DF1-9AEC-DE9D78A8DA01}"/>
              </a:ext>
            </a:extLst>
          </p:cNvPr>
          <p:cNvSpPr/>
          <p:nvPr/>
        </p:nvSpPr>
        <p:spPr>
          <a:xfrm>
            <a:off x="6544019" y="4533119"/>
            <a:ext cx="2964273"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（使</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亏损）</a:t>
            </a:r>
            <a:endParaRPr lang="zh-CN" altLang="en-US" sz="3600" dirty="0"/>
          </a:p>
        </p:txBody>
      </p:sp>
      <p:sp>
        <p:nvSpPr>
          <p:cNvPr id="12" name="矩形 11">
            <a:extLst>
              <a:ext uri="{FF2B5EF4-FFF2-40B4-BE49-F238E27FC236}">
                <a16:creationId xmlns:a16="http://schemas.microsoft.com/office/drawing/2014/main" id="{61A0D06A-169A-4BFD-A116-CC3A886C96EB}"/>
              </a:ext>
            </a:extLst>
          </p:cNvPr>
          <p:cNvSpPr/>
          <p:nvPr/>
        </p:nvSpPr>
        <p:spPr>
          <a:xfrm>
            <a:off x="5855073" y="5159472"/>
            <a:ext cx="2964273" cy="646331"/>
          </a:xfrm>
          <a:prstGeom prst="rect">
            <a:avLst/>
          </a:prstGeom>
        </p:spPr>
        <p:txBody>
          <a:bodyPr wrap="none">
            <a:spAutoFit/>
          </a:bodyPr>
          <a:lstStyle/>
          <a:p>
            <a:r>
              <a:rPr kumimoji="1" lang="zh-CN" altLang="en-US" sz="3600" b="1" dirty="0">
                <a:solidFill>
                  <a:srgbClr val="0000FF"/>
                </a:solidFill>
                <a:latin typeface="楷体" panose="02010609060101010101" pitchFamily="49" charset="-122"/>
                <a:ea typeface="楷体" panose="02010609060101010101" pitchFamily="49" charset="-122"/>
              </a:rPr>
              <a:t>（使</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灭亡）</a:t>
            </a:r>
            <a:endParaRPr lang="zh-CN" altLang="en-US"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ipe(down)">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wipe(down)">
                                      <p:cBhvr>
                                        <p:cTn id="12" dur="500"/>
                                        <p:tgtEl>
                                          <p:spTgt spid="256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Effect transition="in" filter="wipe(down)">
                                      <p:cBhvr>
                                        <p:cTn id="47" dur="500"/>
                                        <p:tgtEl>
                                          <p:spTgt spid="11">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xEl>
                                              <p:pRg st="0" end="0"/>
                                            </p:txEl>
                                          </p:spTgt>
                                        </p:tgtEl>
                                        <p:attrNameLst>
                                          <p:attrName>style.visibility</p:attrName>
                                        </p:attrNameLst>
                                      </p:cBhvr>
                                      <p:to>
                                        <p:strVal val="visible"/>
                                      </p:to>
                                    </p:set>
                                    <p:animEffect transition="in" filter="wipe(down)">
                                      <p:cBhvr>
                                        <p:cTn id="5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P spid="8" grpId="0"/>
      <p:bldP spid="9" grpId="0"/>
      <p:bldP spid="10" grpId="0"/>
      <p:bldP spid="2" grpId="0"/>
      <p:bldP spid="3" grpId="0"/>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1703514" y="1868489"/>
            <a:ext cx="7407436" cy="4185761"/>
          </a:xfrm>
          <a:prstGeom prst="rect">
            <a:avLst/>
          </a:prstGeom>
          <a:noFill/>
          <a:ln w="25400">
            <a:noFill/>
            <a:miter lim="800000"/>
          </a:ln>
          <a:effectLst/>
        </p:spPr>
        <p:txBody>
          <a:bodyPr wrap="square">
            <a:spAutoFit/>
          </a:bodyPr>
          <a:lstStyle/>
          <a:p>
            <a:pPr>
              <a:spcBef>
                <a:spcPts val="1200"/>
              </a:spcBef>
            </a:pP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烛之武</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许之</a:t>
            </a:r>
            <a:endParaRPr kumimoji="1" lang="zh-CN" altLang="en-US" sz="3600" b="1" dirty="0">
              <a:solidFill>
                <a:srgbClr val="CC00CC"/>
              </a:solidFill>
              <a:latin typeface="楷体" panose="02010609060101010101" pitchFamily="49" charset="-122"/>
              <a:ea typeface="楷体" panose="02010609060101010101" pitchFamily="49" charset="-122"/>
            </a:endParaRPr>
          </a:p>
          <a:p>
            <a:pPr>
              <a:spcBef>
                <a:spcPts val="1200"/>
              </a:spcBef>
            </a:pP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烛之武</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辞曰：“臣之壮也</a:t>
            </a:r>
            <a:r>
              <a:rPr kumimoji="1" lang="en-US" altLang="zh-CN" sz="3600" b="1" dirty="0">
                <a:latin typeface="楷体" panose="02010609060101010101" pitchFamily="49" charset="-122"/>
                <a:ea typeface="楷体" panose="02010609060101010101" pitchFamily="49" charset="-122"/>
              </a:rPr>
              <a:t>……”</a:t>
            </a:r>
            <a:endParaRPr kumimoji="1" lang="zh-CN" altLang="en-US" sz="3600" b="1" dirty="0">
              <a:solidFill>
                <a:srgbClr val="CC00CC"/>
              </a:solidFill>
              <a:latin typeface="楷体" panose="02010609060101010101" pitchFamily="49" charset="-122"/>
              <a:ea typeface="楷体" panose="02010609060101010101" pitchFamily="49" charset="-122"/>
            </a:endParaRPr>
          </a:p>
          <a:p>
            <a:pPr>
              <a:spcBef>
                <a:spcPts val="1200"/>
              </a:spcBef>
            </a:pP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晋惠公</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许君焦、瑕</a:t>
            </a:r>
            <a:endParaRPr kumimoji="1" lang="zh-CN" altLang="en-US" sz="3600" b="1" dirty="0">
              <a:solidFill>
                <a:srgbClr val="CC00CC"/>
              </a:solidFill>
              <a:latin typeface="楷体" panose="02010609060101010101" pitchFamily="49" charset="-122"/>
              <a:ea typeface="楷体" panose="02010609060101010101" pitchFamily="49" charset="-122"/>
            </a:endParaRPr>
          </a:p>
          <a:p>
            <a:pPr>
              <a:spcBef>
                <a:spcPts val="1200"/>
              </a:spcBef>
            </a:pP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烛之武</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夜，缒而出</a:t>
            </a:r>
            <a:endParaRPr kumimoji="1" lang="zh-CN" altLang="en-US" sz="3600" b="1" dirty="0">
              <a:solidFill>
                <a:srgbClr val="CC00CC"/>
              </a:solidFill>
              <a:latin typeface="楷体" panose="02010609060101010101" pitchFamily="49" charset="-122"/>
              <a:ea typeface="楷体" panose="02010609060101010101" pitchFamily="49" charset="-122"/>
            </a:endParaRPr>
          </a:p>
          <a:p>
            <a:pPr>
              <a:spcBef>
                <a:spcPts val="1200"/>
              </a:spcBef>
            </a:pPr>
            <a:r>
              <a:rPr kumimoji="1" lang="zh-CN" altLang="en-US" sz="3600" b="1" dirty="0">
                <a:latin typeface="楷体" panose="02010609060101010101" pitchFamily="49" charset="-122"/>
                <a:ea typeface="楷体" panose="02010609060101010101" pitchFamily="49" charset="-122"/>
              </a:rPr>
              <a:t>敢以</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之</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烦执事</a:t>
            </a:r>
            <a:endParaRPr kumimoji="1" lang="zh-CN" altLang="en-US" sz="3600" b="1" dirty="0">
              <a:solidFill>
                <a:srgbClr val="CC00CC"/>
              </a:solidFill>
              <a:latin typeface="楷体" panose="02010609060101010101" pitchFamily="49" charset="-122"/>
              <a:ea typeface="楷体" panose="02010609060101010101" pitchFamily="49" charset="-122"/>
            </a:endParaRPr>
          </a:p>
          <a:p>
            <a:pPr>
              <a:spcBef>
                <a:spcPts val="1200"/>
              </a:spcBef>
            </a:pPr>
            <a:r>
              <a:rPr kumimoji="1" lang="zh-CN" altLang="en-US" sz="3600" b="1" dirty="0">
                <a:latin typeface="楷体" panose="02010609060101010101" pitchFamily="49" charset="-122"/>
                <a:ea typeface="楷体" panose="02010609060101010101" pitchFamily="49" charset="-122"/>
              </a:rPr>
              <a:t>晋军</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于</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函陵，秦军</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于</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氾南</a:t>
            </a:r>
            <a:endParaRPr kumimoji="1" lang="zh-CN" altLang="en-US" sz="3600" b="1" dirty="0">
              <a:solidFill>
                <a:srgbClr val="CC00CC"/>
              </a:solidFill>
              <a:latin typeface="楷体" panose="02010609060101010101" pitchFamily="49" charset="-122"/>
              <a:ea typeface="楷体" panose="02010609060101010101" pitchFamily="49" charset="-122"/>
            </a:endParaRPr>
          </a:p>
        </p:txBody>
      </p:sp>
      <p:sp>
        <p:nvSpPr>
          <p:cNvPr id="27651" name="Text Box 3"/>
          <p:cNvSpPr txBox="1">
            <a:spLocks noChangeArrowheads="1"/>
          </p:cNvSpPr>
          <p:nvPr/>
        </p:nvSpPr>
        <p:spPr bwMode="auto">
          <a:xfrm>
            <a:off x="5378450" y="692150"/>
            <a:ext cx="2743200" cy="457200"/>
          </a:xfrm>
          <a:prstGeom prst="rect">
            <a:avLst/>
          </a:prstGeom>
          <a:noFill/>
          <a:ln w="9525">
            <a:noFill/>
            <a:miter lim="800000"/>
          </a:ln>
          <a:effectLst/>
        </p:spPr>
        <p:txBody>
          <a:bodyPr anchor="ctr"/>
          <a:lstStyle/>
          <a:p>
            <a:pPr algn="ctr"/>
            <a:r>
              <a:rPr kumimoji="1" lang="zh-CN" altLang="en-US" sz="4000" b="1">
                <a:solidFill>
                  <a:srgbClr val="FF3300"/>
                </a:solidFill>
                <a:latin typeface="楷体" panose="02010609060101010101" pitchFamily="49" charset="-122"/>
                <a:ea typeface="楷体" panose="02010609060101010101" pitchFamily="49" charset="-122"/>
              </a:rPr>
              <a:t>省略句</a:t>
            </a:r>
          </a:p>
        </p:txBody>
      </p:sp>
      <p:sp>
        <p:nvSpPr>
          <p:cNvPr id="27652" name="Rectangle 4"/>
          <p:cNvSpPr>
            <a:spLocks noRot="1" noChangeArrowheads="1"/>
          </p:cNvSpPr>
          <p:nvPr/>
        </p:nvSpPr>
        <p:spPr bwMode="auto">
          <a:xfrm>
            <a:off x="2135188" y="476250"/>
            <a:ext cx="2881312" cy="865188"/>
          </a:xfrm>
          <a:prstGeom prst="rect">
            <a:avLst/>
          </a:prstGeom>
          <a:noFill/>
          <a:ln w="38100">
            <a:noFill/>
            <a:miter lim="800000"/>
          </a:ln>
          <a:effectLst/>
        </p:spPr>
        <p:txBody>
          <a:bodyPr anchor="ctr"/>
          <a:lstStyle/>
          <a:p>
            <a:r>
              <a:rPr lang="zh-CN" altLang="en-US" sz="4800" b="1">
                <a:solidFill>
                  <a:srgbClr val="FF0000"/>
                </a:solidFill>
                <a:latin typeface="楷体" panose="02010609060101010101" pitchFamily="49" charset="-122"/>
                <a:ea typeface="楷体" panose="02010609060101010101" pitchFamily="49" charset="-122"/>
              </a:rPr>
              <a:t>特殊句式</a:t>
            </a:r>
          </a:p>
        </p:txBody>
      </p:sp>
      <p:sp>
        <p:nvSpPr>
          <p:cNvPr id="5" name="日期占位符 4"/>
          <p:cNvSpPr>
            <a:spLocks noGrp="1"/>
          </p:cNvSpPr>
          <p:nvPr>
            <p:ph type="dt" sz="half" idx="10"/>
          </p:nvPr>
        </p:nvSpPr>
        <p:spPr/>
        <p:txBody>
          <a:bodyPr/>
          <a:lstStyle/>
          <a:p>
            <a:fld id="{6EE2D5C8-20C3-4170-A688-BA99107DF337}"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67</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C0D6B717-C32D-4ED8-901E-90DB366EDC08}"/>
              </a:ext>
            </a:extLst>
          </p:cNvPr>
          <p:cNvSpPr/>
          <p:nvPr/>
        </p:nvSpPr>
        <p:spPr>
          <a:xfrm>
            <a:off x="9644808" y="2887682"/>
            <a:ext cx="1111202" cy="646331"/>
          </a:xfrm>
          <a:prstGeom prst="rect">
            <a:avLst/>
          </a:prstGeom>
        </p:spPr>
        <p:txBody>
          <a:bodyPr wrap="none">
            <a:spAutoFit/>
          </a:bodyPr>
          <a:lstStyle/>
          <a:p>
            <a:r>
              <a:rPr kumimoji="1" lang="zh-CN" altLang="en-US" sz="3600" b="1" dirty="0">
                <a:solidFill>
                  <a:srgbClr val="CC00CC"/>
                </a:solidFill>
                <a:latin typeface="楷体" panose="02010609060101010101" pitchFamily="49" charset="-122"/>
                <a:ea typeface="楷体" panose="02010609060101010101" pitchFamily="49" charset="-122"/>
              </a:rPr>
              <a:t>主语</a:t>
            </a:r>
            <a:endParaRPr lang="zh-CN" altLang="en-US" sz="3600" dirty="0"/>
          </a:p>
        </p:txBody>
      </p:sp>
      <p:sp>
        <p:nvSpPr>
          <p:cNvPr id="3" name="矩形 2">
            <a:extLst>
              <a:ext uri="{FF2B5EF4-FFF2-40B4-BE49-F238E27FC236}">
                <a16:creationId xmlns:a16="http://schemas.microsoft.com/office/drawing/2014/main" id="{7842DF3B-1D72-4C29-9287-5C4F16C2C5EF}"/>
              </a:ext>
            </a:extLst>
          </p:cNvPr>
          <p:cNvSpPr/>
          <p:nvPr/>
        </p:nvSpPr>
        <p:spPr>
          <a:xfrm>
            <a:off x="5204264" y="4560984"/>
            <a:ext cx="1111202" cy="646331"/>
          </a:xfrm>
          <a:prstGeom prst="rect">
            <a:avLst/>
          </a:prstGeom>
        </p:spPr>
        <p:txBody>
          <a:bodyPr wrap="none">
            <a:spAutoFit/>
          </a:bodyPr>
          <a:lstStyle/>
          <a:p>
            <a:r>
              <a:rPr kumimoji="1" lang="zh-CN" altLang="en-US" sz="3600" b="1" dirty="0">
                <a:solidFill>
                  <a:srgbClr val="CC00CC"/>
                </a:solidFill>
                <a:latin typeface="楷体" panose="02010609060101010101" pitchFamily="49" charset="-122"/>
                <a:ea typeface="楷体" panose="02010609060101010101" pitchFamily="49" charset="-122"/>
              </a:rPr>
              <a:t>宾语</a:t>
            </a:r>
            <a:endParaRPr lang="zh-CN" altLang="en-US" sz="3600" dirty="0"/>
          </a:p>
        </p:txBody>
      </p:sp>
      <p:sp>
        <p:nvSpPr>
          <p:cNvPr id="4" name="矩形 3">
            <a:extLst>
              <a:ext uri="{FF2B5EF4-FFF2-40B4-BE49-F238E27FC236}">
                <a16:creationId xmlns:a16="http://schemas.microsoft.com/office/drawing/2014/main" id="{C1A0BF7A-3EDD-42DA-8216-26CBF834F31F}"/>
              </a:ext>
            </a:extLst>
          </p:cNvPr>
          <p:cNvSpPr/>
          <p:nvPr/>
        </p:nvSpPr>
        <p:spPr>
          <a:xfrm>
            <a:off x="7999747" y="5407919"/>
            <a:ext cx="1111202" cy="646331"/>
          </a:xfrm>
          <a:prstGeom prst="rect">
            <a:avLst/>
          </a:prstGeom>
        </p:spPr>
        <p:txBody>
          <a:bodyPr wrap="none">
            <a:spAutoFit/>
          </a:bodyPr>
          <a:lstStyle/>
          <a:p>
            <a:r>
              <a:rPr kumimoji="1" lang="zh-CN" altLang="en-US" sz="3600" b="1" dirty="0">
                <a:solidFill>
                  <a:srgbClr val="CC00CC"/>
                </a:solidFill>
                <a:latin typeface="楷体" panose="02010609060101010101" pitchFamily="49" charset="-122"/>
                <a:ea typeface="楷体" panose="02010609060101010101" pitchFamily="49" charset="-122"/>
              </a:rPr>
              <a:t>介词</a:t>
            </a:r>
            <a:endParaRPr lang="zh-CN" altLang="en-US" sz="3600" dirty="0"/>
          </a:p>
        </p:txBody>
      </p:sp>
      <p:sp>
        <p:nvSpPr>
          <p:cNvPr id="8" name="右大括号 7">
            <a:extLst>
              <a:ext uri="{FF2B5EF4-FFF2-40B4-BE49-F238E27FC236}">
                <a16:creationId xmlns:a16="http://schemas.microsoft.com/office/drawing/2014/main" id="{2051C6BC-0ACB-476A-B962-5A40B35AA418}"/>
              </a:ext>
            </a:extLst>
          </p:cNvPr>
          <p:cNvSpPr/>
          <p:nvPr/>
        </p:nvSpPr>
        <p:spPr>
          <a:xfrm>
            <a:off x="8747393" y="1868490"/>
            <a:ext cx="363556" cy="2692494"/>
          </a:xfrm>
          <a:prstGeom prst="rightBrace">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27651"/>
                                        </p:tgtEl>
                                        <p:attrNameLst>
                                          <p:attrName>style.visibility</p:attrName>
                                        </p:attrNameLst>
                                      </p:cBhvr>
                                      <p:to>
                                        <p:strVal val="visible"/>
                                      </p:to>
                                    </p:set>
                                    <p:anim calcmode="lin" valueType="num">
                                      <p:cBhvr>
                                        <p:cTn id="7" dur="1000" fill="hold"/>
                                        <p:tgtEl>
                                          <p:spTgt spid="27651"/>
                                        </p:tgtEl>
                                        <p:attrNameLst>
                                          <p:attrName>ppt_w</p:attrName>
                                        </p:attrNameLst>
                                      </p:cBhvr>
                                      <p:tavLst>
                                        <p:tav tm="0">
                                          <p:val>
                                            <p:fltVal val="0"/>
                                          </p:val>
                                        </p:tav>
                                        <p:tav tm="100000">
                                          <p:val>
                                            <p:strVal val="#ppt_w"/>
                                          </p:val>
                                        </p:tav>
                                      </p:tavLst>
                                    </p:anim>
                                    <p:anim calcmode="lin" valueType="num">
                                      <p:cBhvr>
                                        <p:cTn id="8" dur="1000" fill="hold"/>
                                        <p:tgtEl>
                                          <p:spTgt spid="27651"/>
                                        </p:tgtEl>
                                        <p:attrNameLst>
                                          <p:attrName>ppt_h</p:attrName>
                                        </p:attrNameLst>
                                      </p:cBhvr>
                                      <p:tavLst>
                                        <p:tav tm="0">
                                          <p:val>
                                            <p:fltVal val="0"/>
                                          </p:val>
                                        </p:tav>
                                        <p:tav tm="100000">
                                          <p:val>
                                            <p:strVal val="#ppt_h"/>
                                          </p:val>
                                        </p:tav>
                                      </p:tavLst>
                                    </p:anim>
                                    <p:anim calcmode="lin" valueType="num">
                                      <p:cBhvr>
                                        <p:cTn id="9" dur="1000" fill="hold"/>
                                        <p:tgtEl>
                                          <p:spTgt spid="27651"/>
                                        </p:tgtEl>
                                        <p:attrNameLst>
                                          <p:attrName>style.rotation</p:attrName>
                                        </p:attrNameLst>
                                      </p:cBhvr>
                                      <p:tavLst>
                                        <p:tav tm="0">
                                          <p:val>
                                            <p:fltVal val="90"/>
                                          </p:val>
                                        </p:tav>
                                        <p:tav tm="100000">
                                          <p:val>
                                            <p:fltVal val="0"/>
                                          </p:val>
                                        </p:tav>
                                      </p:tavLst>
                                    </p:anim>
                                    <p:animEffect transition="in" filter="fade">
                                      <p:cBhvr>
                                        <p:cTn id="10" dur="1000"/>
                                        <p:tgtEl>
                                          <p:spTgt spid="2765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27650"/>
                                        </p:tgtEl>
                                        <p:attrNameLst>
                                          <p:attrName>style.visibility</p:attrName>
                                        </p:attrNameLst>
                                      </p:cBhvr>
                                      <p:to>
                                        <p:strVal val="visible"/>
                                      </p:to>
                                    </p:set>
                                    <p:anim calcmode="lin" valueType="num">
                                      <p:cBhvr additive="base">
                                        <p:cTn id="15" dur="500" fill="hold"/>
                                        <p:tgtEl>
                                          <p:spTgt spid="27650"/>
                                        </p:tgtEl>
                                        <p:attrNameLst>
                                          <p:attrName>ppt_x</p:attrName>
                                        </p:attrNameLst>
                                      </p:cBhvr>
                                      <p:tavLst>
                                        <p:tav tm="0">
                                          <p:val>
                                            <p:strVal val="0-#ppt_w/2"/>
                                          </p:val>
                                        </p:tav>
                                        <p:tav tm="100000">
                                          <p:val>
                                            <p:strVal val="#ppt_x"/>
                                          </p:val>
                                        </p:tav>
                                      </p:tavLst>
                                    </p:anim>
                                    <p:anim calcmode="lin" valueType="num">
                                      <p:cBhvr additive="base">
                                        <p:cTn id="16" dur="500" fill="hold"/>
                                        <p:tgtEl>
                                          <p:spTgt spid="2765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wipe(down)">
                                      <p:cBhvr>
                                        <p:cTn id="3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 grpId="0"/>
      <p:bldP spid="3" grpId="0"/>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1284287" y="1531363"/>
            <a:ext cx="4708889" cy="4117474"/>
          </a:xfrm>
          <a:prstGeom prst="rect">
            <a:avLst/>
          </a:prstGeom>
          <a:noFill/>
          <a:ln w="25400">
            <a:noFill/>
            <a:miter lim="800000"/>
          </a:ln>
          <a:effectLst/>
        </p:spPr>
        <p:txBody>
          <a:bodyPr wrap="square">
            <a:spAutoFit/>
          </a:bodyPr>
          <a:lstStyle/>
          <a:p>
            <a:pPr>
              <a:lnSpc>
                <a:spcPct val="150000"/>
              </a:lnSpc>
            </a:pPr>
            <a:r>
              <a:rPr kumimoji="1" lang="zh-CN" altLang="en-US" sz="3600" b="1" dirty="0">
                <a:latin typeface="楷体" panose="02010609060101010101" pitchFamily="49" charset="-122"/>
                <a:ea typeface="楷体" panose="02010609060101010101" pitchFamily="49" charset="-122"/>
              </a:rPr>
              <a:t>以其</a:t>
            </a:r>
            <a:r>
              <a:rPr kumimoji="1" lang="zh-CN" altLang="en-US" sz="3600" b="1" u="sng" dirty="0">
                <a:solidFill>
                  <a:srgbClr val="FF0000"/>
                </a:solidFill>
                <a:latin typeface="楷体" panose="02010609060101010101" pitchFamily="49" charset="-122"/>
                <a:ea typeface="楷体" panose="02010609060101010101" pitchFamily="49" charset="-122"/>
              </a:rPr>
              <a:t>无礼于晋</a:t>
            </a:r>
            <a:endParaRPr kumimoji="1" lang="zh-CN" altLang="en-US" sz="3600" b="1" dirty="0">
              <a:solidFill>
                <a:srgbClr val="CC00CC"/>
              </a:solidFill>
              <a:latin typeface="楷体" panose="02010609060101010101" pitchFamily="49" charset="-122"/>
              <a:ea typeface="楷体" panose="02010609060101010101" pitchFamily="49" charset="-122"/>
            </a:endParaRPr>
          </a:p>
          <a:p>
            <a:pPr>
              <a:lnSpc>
                <a:spcPct val="150000"/>
              </a:lnSpc>
            </a:pPr>
            <a:r>
              <a:rPr kumimoji="1" lang="zh-CN" altLang="en-US" sz="3600" b="1" dirty="0">
                <a:latin typeface="楷体" panose="02010609060101010101" pitchFamily="49" charset="-122"/>
                <a:ea typeface="楷体" panose="02010609060101010101" pitchFamily="49" charset="-122"/>
              </a:rPr>
              <a:t>且</a:t>
            </a:r>
            <a:r>
              <a:rPr kumimoji="1" lang="zh-CN" altLang="en-US" sz="3600" b="1" u="sng" dirty="0">
                <a:solidFill>
                  <a:srgbClr val="FF0000"/>
                </a:solidFill>
                <a:latin typeface="楷体" panose="02010609060101010101" pitchFamily="49" charset="-122"/>
                <a:ea typeface="楷体" panose="02010609060101010101" pitchFamily="49" charset="-122"/>
              </a:rPr>
              <a:t>贰于楚</a:t>
            </a:r>
            <a:r>
              <a:rPr kumimoji="1" lang="zh-CN" altLang="en-US" sz="3600" b="1" dirty="0">
                <a:latin typeface="楷体" panose="02010609060101010101" pitchFamily="49" charset="-122"/>
                <a:ea typeface="楷体" panose="02010609060101010101" pitchFamily="49" charset="-122"/>
              </a:rPr>
              <a:t>也</a:t>
            </a:r>
            <a:endParaRPr kumimoji="1" lang="zh-CN" altLang="en-US" sz="3600" b="1" dirty="0">
              <a:solidFill>
                <a:srgbClr val="CC00CC"/>
              </a:solidFill>
              <a:latin typeface="楷体" panose="02010609060101010101" pitchFamily="49" charset="-122"/>
              <a:ea typeface="楷体" panose="02010609060101010101" pitchFamily="49" charset="-122"/>
            </a:endParaRPr>
          </a:p>
          <a:p>
            <a:pPr>
              <a:lnSpc>
                <a:spcPct val="150000"/>
              </a:lnSpc>
            </a:pPr>
            <a:r>
              <a:rPr kumimoji="1" lang="zh-CN" altLang="en-US" sz="3600" b="1" dirty="0">
                <a:latin typeface="楷体" panose="02010609060101010101" pitchFamily="49" charset="-122"/>
                <a:ea typeface="楷体" panose="02010609060101010101" pitchFamily="49" charset="-122"/>
              </a:rPr>
              <a:t>佚之狐</a:t>
            </a:r>
            <a:r>
              <a:rPr kumimoji="1" lang="zh-CN" altLang="en-US" sz="3600" b="1" u="sng" dirty="0">
                <a:solidFill>
                  <a:srgbClr val="FF0000"/>
                </a:solidFill>
                <a:latin typeface="楷体" panose="02010609060101010101" pitchFamily="49" charset="-122"/>
                <a:ea typeface="楷体" panose="02010609060101010101" pitchFamily="49" charset="-122"/>
              </a:rPr>
              <a:t>言于郑伯</a:t>
            </a:r>
            <a:endParaRPr kumimoji="1" lang="zh-CN" altLang="en-US" sz="3600" b="1" dirty="0">
              <a:solidFill>
                <a:srgbClr val="CC00CC"/>
              </a:solidFill>
              <a:latin typeface="楷体" panose="02010609060101010101" pitchFamily="49" charset="-122"/>
              <a:ea typeface="楷体" panose="02010609060101010101" pitchFamily="49" charset="-122"/>
            </a:endParaRPr>
          </a:p>
          <a:p>
            <a:pPr>
              <a:lnSpc>
                <a:spcPct val="150000"/>
              </a:lnSpc>
            </a:pPr>
            <a:r>
              <a:rPr kumimoji="1" lang="zh-CN" altLang="en-US" sz="3600" b="1" dirty="0">
                <a:latin typeface="楷体" panose="02010609060101010101" pitchFamily="49" charset="-122"/>
                <a:ea typeface="楷体" panose="02010609060101010101" pitchFamily="49" charset="-122"/>
              </a:rPr>
              <a:t>若亡郑而</a:t>
            </a:r>
            <a:r>
              <a:rPr kumimoji="1" lang="zh-CN" altLang="en-US" sz="3600" b="1" u="sng" dirty="0">
                <a:solidFill>
                  <a:srgbClr val="FF0000"/>
                </a:solidFill>
                <a:latin typeface="楷体" panose="02010609060101010101" pitchFamily="49" charset="-122"/>
                <a:ea typeface="楷体" panose="02010609060101010101" pitchFamily="49" charset="-122"/>
              </a:rPr>
              <a:t>有益于君</a:t>
            </a:r>
            <a:endParaRPr kumimoji="1" lang="zh-CN" altLang="en-US" sz="3600" b="1" dirty="0">
              <a:solidFill>
                <a:srgbClr val="CC00CC"/>
              </a:solidFill>
              <a:latin typeface="楷体" panose="02010609060101010101" pitchFamily="49" charset="-122"/>
              <a:ea typeface="楷体" panose="02010609060101010101" pitchFamily="49" charset="-122"/>
            </a:endParaRPr>
          </a:p>
          <a:p>
            <a:pPr>
              <a:lnSpc>
                <a:spcPct val="150000"/>
              </a:lnSpc>
            </a:pPr>
            <a:r>
              <a:rPr kumimoji="1" lang="zh-CN" altLang="en-US" sz="3600" b="1" u="sng" dirty="0">
                <a:solidFill>
                  <a:srgbClr val="FF0000"/>
                </a:solidFill>
                <a:latin typeface="楷体" panose="02010609060101010101" pitchFamily="49" charset="-122"/>
                <a:ea typeface="楷体" panose="02010609060101010101" pitchFamily="49" charset="-122"/>
              </a:rPr>
              <a:t>何厌之有</a:t>
            </a:r>
            <a:endParaRPr kumimoji="1" lang="zh-CN" altLang="en-US" sz="3600" b="1" dirty="0">
              <a:solidFill>
                <a:srgbClr val="CC00CC"/>
              </a:solidFill>
              <a:latin typeface="楷体" panose="02010609060101010101" pitchFamily="49" charset="-122"/>
              <a:ea typeface="楷体" panose="02010609060101010101" pitchFamily="49" charset="-122"/>
            </a:endParaRPr>
          </a:p>
        </p:txBody>
      </p:sp>
      <p:sp>
        <p:nvSpPr>
          <p:cNvPr id="5" name="日期占位符 4"/>
          <p:cNvSpPr>
            <a:spLocks noGrp="1"/>
          </p:cNvSpPr>
          <p:nvPr>
            <p:ph type="dt" sz="half" idx="10"/>
          </p:nvPr>
        </p:nvSpPr>
        <p:spPr/>
        <p:txBody>
          <a:bodyPr/>
          <a:lstStyle/>
          <a:p>
            <a:fld id="{36642322-9DF6-4E2B-A5F7-33FBD7E8571D}"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68</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3" name="矩形 2">
            <a:extLst>
              <a:ext uri="{FF2B5EF4-FFF2-40B4-BE49-F238E27FC236}">
                <a16:creationId xmlns:a16="http://schemas.microsoft.com/office/drawing/2014/main" id="{62D9EBB7-7C1D-47BF-BAB7-4E0AB70411A8}"/>
              </a:ext>
            </a:extLst>
          </p:cNvPr>
          <p:cNvSpPr/>
          <p:nvPr/>
        </p:nvSpPr>
        <p:spPr>
          <a:xfrm>
            <a:off x="4080881" y="1761828"/>
            <a:ext cx="5745484" cy="646331"/>
          </a:xfrm>
          <a:prstGeom prst="rect">
            <a:avLst/>
          </a:prstGeom>
        </p:spPr>
        <p:txBody>
          <a:bodyPr wrap="none">
            <a:spAutoFit/>
          </a:bodyPr>
          <a:lstStyle/>
          <a:p>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CC00CC"/>
                </a:solidFill>
                <a:latin typeface="楷体" panose="02010609060101010101" pitchFamily="49" charset="-122"/>
                <a:ea typeface="楷体" panose="02010609060101010101" pitchFamily="49" charset="-122"/>
              </a:rPr>
              <a:t>于晋无礼</a:t>
            </a:r>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介宾短语后置</a:t>
            </a:r>
            <a:r>
              <a:rPr kumimoji="1" lang="en-US" altLang="zh-CN" sz="3600" b="1" dirty="0">
                <a:solidFill>
                  <a:srgbClr val="CC00CC"/>
                </a:solidFill>
                <a:latin typeface="楷体" panose="02010609060101010101" pitchFamily="49" charset="-122"/>
                <a:ea typeface="楷体" panose="02010609060101010101" pitchFamily="49" charset="-122"/>
              </a:rPr>
              <a:t>)</a:t>
            </a:r>
            <a:endParaRPr lang="zh-CN" altLang="en-US" sz="3600" dirty="0"/>
          </a:p>
        </p:txBody>
      </p:sp>
      <p:sp>
        <p:nvSpPr>
          <p:cNvPr id="4" name="矩形 3">
            <a:extLst>
              <a:ext uri="{FF2B5EF4-FFF2-40B4-BE49-F238E27FC236}">
                <a16:creationId xmlns:a16="http://schemas.microsoft.com/office/drawing/2014/main" id="{C556B59A-4AD4-4AD7-A1FA-2D6CA84F6E11}"/>
              </a:ext>
            </a:extLst>
          </p:cNvPr>
          <p:cNvSpPr/>
          <p:nvPr/>
        </p:nvSpPr>
        <p:spPr>
          <a:xfrm>
            <a:off x="3610175" y="2548246"/>
            <a:ext cx="5745484" cy="646331"/>
          </a:xfrm>
          <a:prstGeom prst="rect">
            <a:avLst/>
          </a:prstGeom>
        </p:spPr>
        <p:txBody>
          <a:bodyPr wrap="none">
            <a:spAutoFit/>
          </a:bodyPr>
          <a:lstStyle/>
          <a:p>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CC00CC"/>
                </a:solidFill>
                <a:latin typeface="楷体" panose="02010609060101010101" pitchFamily="49" charset="-122"/>
                <a:ea typeface="楷体" panose="02010609060101010101" pitchFamily="49" charset="-122"/>
              </a:rPr>
              <a:t>于楚从属</a:t>
            </a:r>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介宾短语后置</a:t>
            </a:r>
            <a:r>
              <a:rPr kumimoji="1" lang="en-US" altLang="zh-CN" sz="3600" b="1" dirty="0">
                <a:solidFill>
                  <a:srgbClr val="CC00CC"/>
                </a:solidFill>
                <a:latin typeface="楷体" panose="02010609060101010101" pitchFamily="49" charset="-122"/>
                <a:ea typeface="楷体" panose="02010609060101010101" pitchFamily="49" charset="-122"/>
              </a:rPr>
              <a:t>)</a:t>
            </a:r>
            <a:endParaRPr lang="zh-CN" altLang="en-US" sz="3600" dirty="0"/>
          </a:p>
        </p:txBody>
      </p:sp>
      <p:sp>
        <p:nvSpPr>
          <p:cNvPr id="8" name="矩形 7">
            <a:extLst>
              <a:ext uri="{FF2B5EF4-FFF2-40B4-BE49-F238E27FC236}">
                <a16:creationId xmlns:a16="http://schemas.microsoft.com/office/drawing/2014/main" id="{A6D20830-275F-41F7-9A3C-8F67D388DBBB}"/>
              </a:ext>
            </a:extLst>
          </p:cNvPr>
          <p:cNvSpPr/>
          <p:nvPr/>
        </p:nvSpPr>
        <p:spPr>
          <a:xfrm>
            <a:off x="4509298" y="3368596"/>
            <a:ext cx="5745484" cy="646331"/>
          </a:xfrm>
          <a:prstGeom prst="rect">
            <a:avLst/>
          </a:prstGeom>
        </p:spPr>
        <p:txBody>
          <a:bodyPr wrap="none">
            <a:spAutoFit/>
          </a:bodyPr>
          <a:lstStyle/>
          <a:p>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CC00CC"/>
                </a:solidFill>
                <a:latin typeface="楷体" panose="02010609060101010101" pitchFamily="49" charset="-122"/>
                <a:ea typeface="楷体" panose="02010609060101010101" pitchFamily="49" charset="-122"/>
              </a:rPr>
              <a:t>于郑伯言</a:t>
            </a:r>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介宾短语后置</a:t>
            </a:r>
            <a:r>
              <a:rPr kumimoji="1" lang="en-US" altLang="zh-CN" sz="3600" b="1" dirty="0">
                <a:solidFill>
                  <a:srgbClr val="CC00CC"/>
                </a:solidFill>
                <a:latin typeface="楷体" panose="02010609060101010101" pitchFamily="49" charset="-122"/>
                <a:ea typeface="楷体" panose="02010609060101010101" pitchFamily="49" charset="-122"/>
              </a:rPr>
              <a:t>)</a:t>
            </a:r>
            <a:endParaRPr lang="zh-CN" altLang="en-US" sz="3600" dirty="0"/>
          </a:p>
        </p:txBody>
      </p:sp>
      <p:sp>
        <p:nvSpPr>
          <p:cNvPr id="9" name="矩形 8">
            <a:extLst>
              <a:ext uri="{FF2B5EF4-FFF2-40B4-BE49-F238E27FC236}">
                <a16:creationId xmlns:a16="http://schemas.microsoft.com/office/drawing/2014/main" id="{C2574C43-C492-4AC9-B12C-3E0242B30558}"/>
              </a:ext>
            </a:extLst>
          </p:cNvPr>
          <p:cNvSpPr/>
          <p:nvPr/>
        </p:nvSpPr>
        <p:spPr>
          <a:xfrm>
            <a:off x="5037029" y="4182155"/>
            <a:ext cx="5745484" cy="646331"/>
          </a:xfrm>
          <a:prstGeom prst="rect">
            <a:avLst/>
          </a:prstGeom>
        </p:spPr>
        <p:txBody>
          <a:bodyPr wrap="none">
            <a:spAutoFit/>
          </a:bodyPr>
          <a:lstStyle/>
          <a:p>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CC00CC"/>
                </a:solidFill>
                <a:latin typeface="楷体" panose="02010609060101010101" pitchFamily="49" charset="-122"/>
                <a:ea typeface="楷体" panose="02010609060101010101" pitchFamily="49" charset="-122"/>
              </a:rPr>
              <a:t>于君有益</a:t>
            </a:r>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介宾短语后置</a:t>
            </a:r>
            <a:r>
              <a:rPr kumimoji="1" lang="en-US" altLang="zh-CN" sz="3600" b="1" dirty="0">
                <a:solidFill>
                  <a:srgbClr val="CC00CC"/>
                </a:solidFill>
                <a:latin typeface="楷体" panose="02010609060101010101" pitchFamily="49" charset="-122"/>
                <a:ea typeface="楷体" panose="02010609060101010101" pitchFamily="49" charset="-122"/>
              </a:rPr>
              <a:t>)</a:t>
            </a:r>
            <a:endParaRPr lang="zh-CN" altLang="en-US" sz="3600" dirty="0"/>
          </a:p>
        </p:txBody>
      </p:sp>
      <p:sp>
        <p:nvSpPr>
          <p:cNvPr id="10" name="矩形 9">
            <a:extLst>
              <a:ext uri="{FF2B5EF4-FFF2-40B4-BE49-F238E27FC236}">
                <a16:creationId xmlns:a16="http://schemas.microsoft.com/office/drawing/2014/main" id="{3BE2F525-5C5D-4203-B729-B78D62667F06}"/>
              </a:ext>
            </a:extLst>
          </p:cNvPr>
          <p:cNvSpPr/>
          <p:nvPr/>
        </p:nvSpPr>
        <p:spPr>
          <a:xfrm>
            <a:off x="3123612" y="5003471"/>
            <a:ext cx="4355680" cy="646331"/>
          </a:xfrm>
          <a:prstGeom prst="rect">
            <a:avLst/>
          </a:prstGeom>
        </p:spPr>
        <p:txBody>
          <a:bodyPr wrap="none">
            <a:spAutoFit/>
          </a:bodyPr>
          <a:lstStyle/>
          <a:p>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CC00CC"/>
                </a:solidFill>
                <a:latin typeface="楷体" panose="02010609060101010101" pitchFamily="49" charset="-122"/>
                <a:ea typeface="楷体" panose="02010609060101010101" pitchFamily="49" charset="-122"/>
              </a:rPr>
              <a:t>有何厌</a:t>
            </a:r>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宾语前置</a:t>
            </a:r>
            <a:r>
              <a:rPr kumimoji="1" lang="en-US" altLang="zh-CN" sz="3600" b="1" dirty="0">
                <a:solidFill>
                  <a:srgbClr val="CC00CC"/>
                </a:solidFill>
                <a:latin typeface="楷体" panose="02010609060101010101" pitchFamily="49" charset="-122"/>
                <a:ea typeface="楷体" panose="02010609060101010101" pitchFamily="49" charset="-122"/>
              </a:rPr>
              <a:t>)</a:t>
            </a:r>
            <a:endParaRPr lang="zh-CN" altLang="en-US" sz="3600" dirty="0"/>
          </a:p>
        </p:txBody>
      </p:sp>
      <p:sp>
        <p:nvSpPr>
          <p:cNvPr id="11" name="矩形 10">
            <a:extLst>
              <a:ext uri="{FF2B5EF4-FFF2-40B4-BE49-F238E27FC236}">
                <a16:creationId xmlns:a16="http://schemas.microsoft.com/office/drawing/2014/main" id="{FD2E8C36-F9D6-45BB-A28F-5562EFFBDE21}"/>
              </a:ext>
            </a:extLst>
          </p:cNvPr>
          <p:cNvSpPr/>
          <p:nvPr/>
        </p:nvSpPr>
        <p:spPr>
          <a:xfrm>
            <a:off x="2311987" y="467578"/>
            <a:ext cx="5753498" cy="830997"/>
          </a:xfrm>
          <a:prstGeom prst="rect">
            <a:avLst/>
          </a:prstGeom>
        </p:spPr>
        <p:txBody>
          <a:bodyPr wrap="none">
            <a:spAutoFit/>
          </a:bodyPr>
          <a:lstStyle/>
          <a:p>
            <a:r>
              <a:rPr lang="zh-CN" altLang="en-US" sz="4800" b="1" dirty="0">
                <a:solidFill>
                  <a:srgbClr val="FF0000"/>
                </a:solidFill>
                <a:latin typeface="楷体" panose="02010609060101010101" pitchFamily="49" charset="-122"/>
                <a:ea typeface="楷体" panose="02010609060101010101" pitchFamily="49" charset="-122"/>
              </a:rPr>
              <a:t>特殊句式</a:t>
            </a:r>
            <a:r>
              <a:rPr lang="en-US" altLang="zh-CN" sz="4800" b="1" dirty="0">
                <a:solidFill>
                  <a:srgbClr val="FF0000"/>
                </a:solidFill>
                <a:latin typeface="楷体" panose="02010609060101010101" pitchFamily="49" charset="-122"/>
                <a:ea typeface="楷体" panose="02010609060101010101" pitchFamily="49" charset="-122"/>
              </a:rPr>
              <a:t>——</a:t>
            </a:r>
            <a:r>
              <a:rPr kumimoji="1" lang="zh-CN" altLang="en-US" sz="4800" b="1" dirty="0">
                <a:solidFill>
                  <a:srgbClr val="FF3300"/>
                </a:solidFill>
                <a:latin typeface="楷体" panose="02010609060101010101" pitchFamily="49" charset="-122"/>
                <a:ea typeface="楷体" panose="02010609060101010101" pitchFamily="49" charset="-122"/>
              </a:rPr>
              <a:t>倒装句</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arn(outHorizontal)">
                                      <p:cBhvr>
                                        <p:cTn id="7" dur="5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3" grpId="0"/>
      <p:bldP spid="4" grpId="0"/>
      <p:bldP spid="8" grpId="0"/>
      <p:bldP spid="9"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3"/>
          <p:cNvSpPr txBox="1">
            <a:spLocks noChangeArrowheads="1"/>
          </p:cNvSpPr>
          <p:nvPr/>
        </p:nvSpPr>
        <p:spPr bwMode="auto">
          <a:xfrm>
            <a:off x="1963604" y="2383854"/>
            <a:ext cx="4354077" cy="1527534"/>
          </a:xfrm>
          <a:prstGeom prst="rect">
            <a:avLst/>
          </a:prstGeom>
          <a:noFill/>
          <a:ln w="25400">
            <a:noFill/>
            <a:miter lim="800000"/>
          </a:ln>
          <a:effectLst/>
        </p:spPr>
        <p:txBody>
          <a:bodyPr wrap="none">
            <a:spAutoFit/>
          </a:bodyPr>
          <a:lstStyle/>
          <a:p>
            <a:pPr>
              <a:lnSpc>
                <a:spcPct val="140000"/>
              </a:lnSpc>
            </a:pPr>
            <a:r>
              <a:rPr kumimoji="1" lang="zh-CN" altLang="en-US" sz="3600" b="1" dirty="0">
                <a:latin typeface="楷体" panose="02010609060101010101" pitchFamily="49" charset="-122"/>
                <a:ea typeface="楷体" panose="02010609060101010101" pitchFamily="49" charset="-122"/>
              </a:rPr>
              <a:t>邻之厚，君之薄</a:t>
            </a:r>
            <a:r>
              <a:rPr kumimoji="1" lang="zh-CN" altLang="en-US" sz="3600" b="1" dirty="0">
                <a:solidFill>
                  <a:srgbClr val="FF0000"/>
                </a:solidFill>
                <a:latin typeface="楷体" panose="02010609060101010101" pitchFamily="49" charset="-122"/>
                <a:ea typeface="楷体" panose="02010609060101010101" pitchFamily="49" charset="-122"/>
              </a:rPr>
              <a:t>也</a:t>
            </a:r>
            <a:r>
              <a:rPr kumimoji="1" lang="zh-CN" altLang="en-US" sz="3600" b="1" dirty="0">
                <a:latin typeface="楷体" panose="02010609060101010101" pitchFamily="49" charset="-122"/>
                <a:ea typeface="楷体" panose="02010609060101010101" pitchFamily="49" charset="-122"/>
              </a:rPr>
              <a:t>。</a:t>
            </a:r>
            <a:endParaRPr kumimoji="1" lang="zh-CN" altLang="en-US" sz="3600" b="1" dirty="0">
              <a:solidFill>
                <a:srgbClr val="CC00CC"/>
              </a:solidFill>
              <a:latin typeface="楷体" panose="02010609060101010101" pitchFamily="49" charset="-122"/>
              <a:ea typeface="楷体" panose="02010609060101010101" pitchFamily="49" charset="-122"/>
            </a:endParaRPr>
          </a:p>
          <a:p>
            <a:pPr>
              <a:lnSpc>
                <a:spcPct val="140000"/>
              </a:lnSpc>
            </a:pPr>
            <a:r>
              <a:rPr kumimoji="1" lang="zh-CN" altLang="en-US" sz="3600" b="1" dirty="0">
                <a:latin typeface="楷体" panose="02010609060101010101" pitchFamily="49" charset="-122"/>
                <a:ea typeface="楷体" panose="02010609060101010101" pitchFamily="49" charset="-122"/>
              </a:rPr>
              <a:t>是寡人之过</a:t>
            </a:r>
            <a:r>
              <a:rPr kumimoji="1" lang="zh-CN" altLang="en-US" sz="3600" b="1" dirty="0">
                <a:solidFill>
                  <a:srgbClr val="FF0000"/>
                </a:solidFill>
                <a:latin typeface="楷体" panose="02010609060101010101" pitchFamily="49" charset="-122"/>
                <a:ea typeface="楷体" panose="02010609060101010101" pitchFamily="49" charset="-122"/>
              </a:rPr>
              <a:t>也</a:t>
            </a:r>
            <a:r>
              <a:rPr kumimoji="1" lang="zh-CN" altLang="en-US" sz="3600" b="1" dirty="0">
                <a:latin typeface="楷体" panose="02010609060101010101" pitchFamily="49" charset="-122"/>
                <a:ea typeface="楷体" panose="02010609060101010101" pitchFamily="49" charset="-122"/>
              </a:rPr>
              <a:t>。</a:t>
            </a:r>
            <a:endParaRPr kumimoji="1" lang="zh-CN" altLang="en-US" sz="3600" b="1" dirty="0">
              <a:solidFill>
                <a:srgbClr val="CC00CC"/>
              </a:solidFill>
              <a:latin typeface="楷体" panose="02010609060101010101" pitchFamily="49" charset="-122"/>
              <a:ea typeface="楷体" panose="02010609060101010101" pitchFamily="49" charset="-122"/>
            </a:endParaRPr>
          </a:p>
        </p:txBody>
      </p:sp>
      <p:sp>
        <p:nvSpPr>
          <p:cNvPr id="5" name="日期占位符 4"/>
          <p:cNvSpPr>
            <a:spLocks noGrp="1"/>
          </p:cNvSpPr>
          <p:nvPr>
            <p:ph type="dt" sz="half" idx="10"/>
          </p:nvPr>
        </p:nvSpPr>
        <p:spPr/>
        <p:txBody>
          <a:bodyPr/>
          <a:lstStyle/>
          <a:p>
            <a:fld id="{F9882987-1CFB-4DCD-8B30-020C1B6182B8}"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69</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
        <p:nvSpPr>
          <p:cNvPr id="2" name="矩形 1">
            <a:extLst>
              <a:ext uri="{FF2B5EF4-FFF2-40B4-BE49-F238E27FC236}">
                <a16:creationId xmlns:a16="http://schemas.microsoft.com/office/drawing/2014/main" id="{458AD03F-D96E-4B11-AB2E-9453AEC79598}"/>
              </a:ext>
            </a:extLst>
          </p:cNvPr>
          <p:cNvSpPr/>
          <p:nvPr/>
        </p:nvSpPr>
        <p:spPr>
          <a:xfrm>
            <a:off x="3320275" y="993929"/>
            <a:ext cx="5753498" cy="830997"/>
          </a:xfrm>
          <a:prstGeom prst="rect">
            <a:avLst/>
          </a:prstGeom>
        </p:spPr>
        <p:txBody>
          <a:bodyPr wrap="none">
            <a:spAutoFit/>
          </a:bodyPr>
          <a:lstStyle/>
          <a:p>
            <a:r>
              <a:rPr lang="zh-CN" altLang="en-US" sz="4800" b="1" dirty="0">
                <a:solidFill>
                  <a:srgbClr val="FF0000"/>
                </a:solidFill>
                <a:latin typeface="楷体" panose="02010609060101010101" pitchFamily="49" charset="-122"/>
                <a:ea typeface="楷体" panose="02010609060101010101" pitchFamily="49" charset="-122"/>
              </a:rPr>
              <a:t>特殊句式</a:t>
            </a:r>
            <a:r>
              <a:rPr lang="en-US" altLang="zh-CN" sz="4800" b="1" dirty="0">
                <a:solidFill>
                  <a:srgbClr val="FF0000"/>
                </a:solidFill>
                <a:latin typeface="楷体" panose="02010609060101010101" pitchFamily="49" charset="-122"/>
                <a:ea typeface="楷体" panose="02010609060101010101" pitchFamily="49" charset="-122"/>
              </a:rPr>
              <a:t>——</a:t>
            </a:r>
            <a:r>
              <a:rPr kumimoji="1" lang="zh-CN" altLang="en-US" sz="4800" b="1" dirty="0">
                <a:solidFill>
                  <a:srgbClr val="FF3300"/>
                </a:solidFill>
                <a:latin typeface="楷体" panose="02010609060101010101" pitchFamily="49" charset="-122"/>
                <a:ea typeface="楷体" panose="02010609060101010101" pitchFamily="49" charset="-122"/>
              </a:rPr>
              <a:t>判断句</a:t>
            </a:r>
            <a:endParaRPr lang="zh-CN" altLang="en-US" sz="4800" b="1" dirty="0">
              <a:solidFill>
                <a:srgbClr val="FF0000"/>
              </a:solidFill>
              <a:latin typeface="楷体" panose="02010609060101010101" pitchFamily="49" charset="-122"/>
              <a:ea typeface="楷体" panose="02010609060101010101" pitchFamily="49" charset="-122"/>
            </a:endParaRPr>
          </a:p>
        </p:txBody>
      </p:sp>
      <p:sp>
        <p:nvSpPr>
          <p:cNvPr id="3" name="矩形 2">
            <a:extLst>
              <a:ext uri="{FF2B5EF4-FFF2-40B4-BE49-F238E27FC236}">
                <a16:creationId xmlns:a16="http://schemas.microsoft.com/office/drawing/2014/main" id="{6E96DF13-4889-4944-8F3C-FB4345BC0AE7}"/>
              </a:ext>
            </a:extLst>
          </p:cNvPr>
          <p:cNvSpPr/>
          <p:nvPr/>
        </p:nvSpPr>
        <p:spPr>
          <a:xfrm>
            <a:off x="6011877" y="2501290"/>
            <a:ext cx="3429144" cy="646331"/>
          </a:xfrm>
          <a:prstGeom prst="rect">
            <a:avLst/>
          </a:prstGeom>
        </p:spPr>
        <p:txBody>
          <a:bodyPr wrap="none">
            <a:spAutoFit/>
          </a:bodyPr>
          <a:lstStyle/>
          <a:p>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CC00CC"/>
                </a:solidFill>
                <a:latin typeface="楷体" panose="02010609060101010101" pitchFamily="49" charset="-122"/>
                <a:ea typeface="楷体" panose="02010609060101010101" pitchFamily="49" charset="-122"/>
              </a:rPr>
              <a:t>“也”表判断</a:t>
            </a:r>
            <a:r>
              <a:rPr kumimoji="1" lang="en-US" altLang="zh-CN" sz="3600" b="1" dirty="0">
                <a:solidFill>
                  <a:srgbClr val="CC00CC"/>
                </a:solidFill>
                <a:latin typeface="楷体" panose="02010609060101010101" pitchFamily="49" charset="-122"/>
                <a:ea typeface="楷体" panose="02010609060101010101" pitchFamily="49" charset="-122"/>
              </a:rPr>
              <a:t>)</a:t>
            </a:r>
            <a:endParaRPr lang="zh-CN" altLang="en-US" sz="3600" dirty="0"/>
          </a:p>
        </p:txBody>
      </p:sp>
      <p:sp>
        <p:nvSpPr>
          <p:cNvPr id="4" name="矩形 3">
            <a:extLst>
              <a:ext uri="{FF2B5EF4-FFF2-40B4-BE49-F238E27FC236}">
                <a16:creationId xmlns:a16="http://schemas.microsoft.com/office/drawing/2014/main" id="{CBEFDE8B-5599-4EB0-8F5C-0C30CF103183}"/>
              </a:ext>
            </a:extLst>
          </p:cNvPr>
          <p:cNvSpPr/>
          <p:nvPr/>
        </p:nvSpPr>
        <p:spPr>
          <a:xfrm>
            <a:off x="5181456" y="3265057"/>
            <a:ext cx="3429144" cy="646331"/>
          </a:xfrm>
          <a:prstGeom prst="rect">
            <a:avLst/>
          </a:prstGeom>
        </p:spPr>
        <p:txBody>
          <a:bodyPr wrap="none">
            <a:spAutoFit/>
          </a:bodyPr>
          <a:lstStyle/>
          <a:p>
            <a:r>
              <a:rPr kumimoji="1" lang="en-US" altLang="zh-CN" sz="3600" b="1" dirty="0">
                <a:solidFill>
                  <a:srgbClr val="CC00CC"/>
                </a:solidFill>
                <a:latin typeface="楷体" panose="02010609060101010101" pitchFamily="49" charset="-122"/>
                <a:ea typeface="楷体" panose="02010609060101010101" pitchFamily="49" charset="-122"/>
              </a:rPr>
              <a:t>(</a:t>
            </a:r>
            <a:r>
              <a:rPr kumimoji="1" lang="zh-CN" altLang="en-US" sz="3600" b="1" dirty="0">
                <a:solidFill>
                  <a:srgbClr val="CC00CC"/>
                </a:solidFill>
                <a:latin typeface="楷体" panose="02010609060101010101" pitchFamily="49" charset="-122"/>
                <a:ea typeface="楷体" panose="02010609060101010101" pitchFamily="49" charset="-122"/>
              </a:rPr>
              <a:t>“也”表判断</a:t>
            </a:r>
            <a:r>
              <a:rPr kumimoji="1" lang="en-US" altLang="zh-CN" sz="3600" b="1" dirty="0">
                <a:solidFill>
                  <a:srgbClr val="CC00CC"/>
                </a:solidFill>
                <a:latin typeface="楷体" panose="02010609060101010101" pitchFamily="49" charset="-122"/>
                <a:ea typeface="楷体" panose="02010609060101010101" pitchFamily="49" charset="-122"/>
              </a:rPr>
              <a:t>)</a:t>
            </a:r>
            <a:endParaRPr lang="zh-CN" altLang="en-US"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500" fill="hold"/>
                                        <p:tgtEl>
                                          <p:spTgt spid="29699"/>
                                        </p:tgtEl>
                                        <p:attrNameLst>
                                          <p:attrName>ppt_x</p:attrName>
                                        </p:attrNameLst>
                                      </p:cBhvr>
                                      <p:tavLst>
                                        <p:tav tm="0">
                                          <p:val>
                                            <p:strVal val="1+#ppt_w/2"/>
                                          </p:val>
                                        </p:tav>
                                        <p:tav tm="100000">
                                          <p:val>
                                            <p:strVal val="#ppt_x"/>
                                          </p:val>
                                        </p:tav>
                                      </p:tavLst>
                                    </p:anim>
                                    <p:anim calcmode="lin" valueType="num">
                                      <p:cBhvr additive="base">
                                        <p:cTn id="8" dur="500" fill="hold"/>
                                        <p:tgtEl>
                                          <p:spTgt spid="2969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down)">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CFC4BD-51DB-416B-AACB-E11D2CD2A96C}" type="datetime1">
              <a:rPr lang="zh-CN" altLang="en-US" smtClean="0"/>
              <a:t>2021/3/13</a:t>
            </a:fld>
            <a:endParaRPr lang="zh-CN" altLang="en-US"/>
          </a:p>
        </p:txBody>
      </p:sp>
      <p:sp>
        <p:nvSpPr>
          <p:cNvPr id="3" name="页脚占位符 2"/>
          <p:cNvSpPr>
            <a:spLocks noGrp="1"/>
          </p:cNvSpPr>
          <p:nvPr>
            <p:ph type="ftr" sz="quarter" idx="11"/>
          </p:nvPr>
        </p:nvSpPr>
        <p:spPr/>
        <p:txBody>
          <a:bodyPr/>
          <a:lstStyle/>
          <a:p>
            <a:r>
              <a:rPr lang="zh-CN" altLang="en-US"/>
              <a:t>北附广南实验学校 赵洪安</a:t>
            </a:r>
          </a:p>
        </p:txBody>
      </p:sp>
      <p:sp>
        <p:nvSpPr>
          <p:cNvPr id="4" name="灯片编号占位符 3"/>
          <p:cNvSpPr>
            <a:spLocks noGrp="1"/>
          </p:cNvSpPr>
          <p:nvPr>
            <p:ph type="sldNum" sz="quarter" idx="12"/>
          </p:nvPr>
        </p:nvSpPr>
        <p:spPr/>
        <p:txBody>
          <a:bodyPr/>
          <a:lstStyle/>
          <a:p>
            <a:fld id="{FB8399C9-9379-46E7-B893-007FE294695B}" type="slidenum">
              <a:rPr lang="zh-CN" altLang="en-US" smtClean="0"/>
              <a:t>7</a:t>
            </a:fld>
            <a:endParaRPr lang="zh-CN" altLang="en-US"/>
          </a:p>
        </p:txBody>
      </p:sp>
      <p:sp>
        <p:nvSpPr>
          <p:cNvPr id="5" name="矩形 4"/>
          <p:cNvSpPr/>
          <p:nvPr/>
        </p:nvSpPr>
        <p:spPr>
          <a:xfrm>
            <a:off x="319489" y="260649"/>
            <a:ext cx="11699913" cy="5632311"/>
          </a:xfrm>
          <a:prstGeom prst="rect">
            <a:avLst/>
          </a:prstGeom>
        </p:spPr>
        <p:txBody>
          <a:bodyPr wrap="square">
            <a:spAutoFit/>
          </a:bodyPr>
          <a:lstStyle/>
          <a:p>
            <a:r>
              <a:rPr lang="zh-CN" altLang="en-US" sz="3600" b="1" dirty="0">
                <a:solidFill>
                  <a:srgbClr val="CC00CC"/>
                </a:solidFill>
                <a:latin typeface="楷体" panose="02010609060101010101" pitchFamily="49" charset="-122"/>
                <a:ea typeface="楷体" panose="02010609060101010101" pitchFamily="49" charset="-122"/>
              </a:rPr>
              <a:t>纪事本末体</a:t>
            </a:r>
            <a:r>
              <a:rPr lang="zh-CN" altLang="en-US" sz="3600" b="1" dirty="0">
                <a:latin typeface="楷体" panose="02010609060101010101" pitchFamily="49" charset="-122"/>
                <a:ea typeface="楷体" panose="02010609060101010101" pitchFamily="49" charset="-122"/>
              </a:rPr>
              <a:t>是以事件为主线、将有关专题材料集中在一起的著史体裁。首创者是</a:t>
            </a:r>
            <a:r>
              <a:rPr lang="zh-CN" altLang="en-US" sz="3600" b="1" dirty="0">
                <a:solidFill>
                  <a:srgbClr val="0000FF"/>
                </a:solidFill>
                <a:latin typeface="楷体" panose="02010609060101010101" pitchFamily="49" charset="-122"/>
                <a:ea typeface="楷体" panose="02010609060101010101" pitchFamily="49" charset="-122"/>
              </a:rPr>
              <a:t>南宋的袁枢</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他的</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通鉴纪事本末</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就采用这种体例。</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明</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陈邦瞻</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宋史纪事本末</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元史纪事本末</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张鉴</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西夏纪事本末</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清</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谷应泰</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明史纪事本末</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、近人黄鸿寿</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清史纪事本末</a:t>
            </a: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等都是这种体例。</a:t>
            </a:r>
            <a:r>
              <a:rPr lang="zh-CN" altLang="en-US" sz="3600" b="1" dirty="0">
                <a:solidFill>
                  <a:srgbClr val="C00000"/>
                </a:solidFill>
                <a:latin typeface="楷体" panose="02010609060101010101" pitchFamily="49" charset="-122"/>
                <a:ea typeface="楷体" panose="02010609060101010101" pitchFamily="49" charset="-122"/>
              </a:rPr>
              <a:t>纪事本末体与编年体、纪传体，合称为“古代三大史体”</a:t>
            </a:r>
            <a:r>
              <a:rPr lang="zh-CN" altLang="en-US" sz="3600" b="1" dirty="0">
                <a:latin typeface="楷体" panose="02010609060101010101" pitchFamily="49" charset="-122"/>
                <a:ea typeface="楷体" panose="02010609060101010101" pitchFamily="49" charset="-122"/>
              </a:rPr>
              <a:t>。</a:t>
            </a:r>
          </a:p>
          <a:p>
            <a:r>
              <a:rPr lang="zh-CN" altLang="en-US" sz="3600" b="1" dirty="0">
                <a:latin typeface="楷体" panose="02010609060101010101" pitchFamily="49" charset="-122"/>
                <a:ea typeface="楷体" panose="02010609060101010101" pitchFamily="49" charset="-122"/>
              </a:rPr>
              <a:t>纪事本末体，既不同于编年体之以纪年为主，也不同于纪传体之以传人为主，而是以记事为主，把历史上的大事，详其首尾，集中表述其过程。无论是编年体还是纪传体，在记事方面都存在着明显的不足。</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ChangeArrowheads="1"/>
          </p:cNvSpPr>
          <p:nvPr/>
        </p:nvSpPr>
        <p:spPr bwMode="auto">
          <a:xfrm>
            <a:off x="165252" y="1062895"/>
            <a:ext cx="11843133" cy="3416320"/>
          </a:xfrm>
          <a:prstGeom prst="rect">
            <a:avLst/>
          </a:prstGeom>
          <a:noFill/>
          <a:ln w="9525">
            <a:noFill/>
            <a:miter lim="800000"/>
          </a:ln>
          <a:effectLst/>
        </p:spPr>
        <p:txBody>
          <a:bodyPr wrap="square" anchor="ctr">
            <a:spAutoFit/>
          </a:bodyPr>
          <a:lstStyle/>
          <a:p>
            <a:r>
              <a:rPr kumimoji="1" lang="en-US" altLang="zh-CN" sz="3600" b="1" dirty="0">
                <a:solidFill>
                  <a:srgbClr val="3333CC"/>
                </a:solidFill>
                <a:latin typeface="楷体" panose="02010609060101010101" pitchFamily="49" charset="-122"/>
                <a:ea typeface="楷体" panose="02010609060101010101" pitchFamily="49" charset="-122"/>
              </a:rPr>
              <a:t>    </a:t>
            </a:r>
            <a:r>
              <a:rPr kumimoji="1" lang="zh-CN" altLang="en-US" sz="3600" b="1" dirty="0">
                <a:latin typeface="楷体" panose="02010609060101010101" pitchFamily="49" charset="-122"/>
                <a:ea typeface="楷体" panose="02010609060101010101" pitchFamily="49" charset="-122"/>
              </a:rPr>
              <a:t>及郑，郑文公亦不礼焉。叔詹谏曰</a:t>
            </a:r>
            <a:r>
              <a:rPr kumimoji="1" lang="zh-CN" altLang="en-US" sz="3600" b="1" baseline="30000" dirty="0">
                <a:latin typeface="楷体" panose="02010609060101010101" pitchFamily="49" charset="-122"/>
                <a:ea typeface="楷体" panose="02010609060101010101" pitchFamily="49" charset="-122"/>
              </a:rPr>
              <a:t>①</a:t>
            </a:r>
            <a:r>
              <a:rPr kumimoji="1" lang="en-US" altLang="zh-CN" sz="3600" b="1" dirty="0">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“臣闻天之所启，人弗及也，晋公子有三焉，天其或者将建诸</a:t>
            </a:r>
            <a:r>
              <a:rPr kumimoji="1" lang="en-US" altLang="zh-CN" sz="3600" b="1" dirty="0">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君其礼焉</a:t>
            </a:r>
            <a:r>
              <a:rPr kumimoji="1" lang="en-US" altLang="zh-CN" sz="3600" b="1" dirty="0">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男女同姓，其生不蕃。晋公子，姬出也</a:t>
            </a:r>
            <a:r>
              <a:rPr kumimoji="1" lang="zh-CN" altLang="en-US" sz="3600" b="1" baseline="30000" dirty="0">
                <a:latin typeface="楷体" panose="02010609060101010101" pitchFamily="49" charset="-122"/>
                <a:ea typeface="楷体" panose="02010609060101010101" pitchFamily="49" charset="-122"/>
              </a:rPr>
              <a:t>②</a:t>
            </a:r>
            <a:r>
              <a:rPr kumimoji="1" lang="zh-CN" altLang="en-US" sz="3600" b="1" dirty="0">
                <a:latin typeface="楷体" panose="02010609060101010101" pitchFamily="49" charset="-122"/>
                <a:ea typeface="楷体" panose="02010609060101010101" pitchFamily="49" charset="-122"/>
              </a:rPr>
              <a:t>，而至于今，一也。离外之患</a:t>
            </a:r>
            <a:r>
              <a:rPr kumimoji="1" lang="zh-CN" altLang="en-US" sz="3600" b="1" baseline="30000" dirty="0">
                <a:latin typeface="楷体" panose="02010609060101010101" pitchFamily="49" charset="-122"/>
                <a:ea typeface="楷体" panose="02010609060101010101" pitchFamily="49" charset="-122"/>
              </a:rPr>
              <a:t>③</a:t>
            </a:r>
            <a:r>
              <a:rPr kumimoji="1" lang="zh-CN" altLang="en-US" sz="3600" b="1" dirty="0">
                <a:latin typeface="楷体" panose="02010609060101010101" pitchFamily="49" charset="-122"/>
                <a:ea typeface="楷体" panose="02010609060101010101" pitchFamily="49" charset="-122"/>
              </a:rPr>
              <a:t>，而天不靖晋国</a:t>
            </a:r>
            <a:r>
              <a:rPr kumimoji="1" lang="zh-CN" altLang="en-US" sz="3600" b="1" baseline="30000" dirty="0">
                <a:latin typeface="楷体" panose="02010609060101010101" pitchFamily="49" charset="-122"/>
                <a:ea typeface="楷体" panose="02010609060101010101" pitchFamily="49" charset="-122"/>
              </a:rPr>
              <a:t>④</a:t>
            </a:r>
            <a:r>
              <a:rPr kumimoji="1" lang="zh-CN" altLang="en-US" sz="3600" b="1" dirty="0">
                <a:latin typeface="楷体" panose="02010609060101010101" pitchFamily="49" charset="-122"/>
                <a:ea typeface="楷体" panose="02010609060101010101" pitchFamily="49" charset="-122"/>
              </a:rPr>
              <a:t>，殆将启之，二也。有三士足以上人</a:t>
            </a:r>
            <a:r>
              <a:rPr kumimoji="1" lang="zh-CN" altLang="en-US" sz="3600" b="1" baseline="30000" dirty="0">
                <a:latin typeface="楷体" panose="02010609060101010101" pitchFamily="49" charset="-122"/>
                <a:ea typeface="楷体" panose="02010609060101010101" pitchFamily="49" charset="-122"/>
              </a:rPr>
              <a:t>⑤</a:t>
            </a:r>
            <a:r>
              <a:rPr kumimoji="1" lang="zh-CN" altLang="en-US" sz="3600" b="1" dirty="0">
                <a:latin typeface="楷体" panose="02010609060101010101" pitchFamily="49" charset="-122"/>
                <a:ea typeface="楷体" panose="02010609060101010101" pitchFamily="49" charset="-122"/>
              </a:rPr>
              <a:t>，而从之，三也。 晋、郑同侪</a:t>
            </a:r>
            <a:r>
              <a:rPr kumimoji="1" lang="zh-CN" altLang="en-US" sz="3600" b="1" baseline="30000" dirty="0">
                <a:latin typeface="楷体" panose="02010609060101010101" pitchFamily="49" charset="-122"/>
                <a:ea typeface="楷体" panose="02010609060101010101" pitchFamily="49" charset="-122"/>
              </a:rPr>
              <a:t>⑥</a:t>
            </a:r>
            <a:r>
              <a:rPr kumimoji="1" lang="en-US" altLang="zh-CN" sz="3600" b="1" dirty="0">
                <a:latin typeface="楷体" panose="02010609060101010101" pitchFamily="49" charset="-122"/>
                <a:ea typeface="楷体" panose="02010609060101010101" pitchFamily="49" charset="-122"/>
              </a:rPr>
              <a:t>,</a:t>
            </a:r>
            <a:r>
              <a:rPr kumimoji="1" lang="zh-CN" altLang="en-US" sz="3600" b="1" dirty="0">
                <a:latin typeface="楷体" panose="02010609060101010101" pitchFamily="49" charset="-122"/>
                <a:ea typeface="楷体" panose="02010609060101010101" pitchFamily="49" charset="-122"/>
              </a:rPr>
              <a:t>其过子弟固将礼焉，况天之所启乎？”弗听。 </a:t>
            </a:r>
          </a:p>
        </p:txBody>
      </p:sp>
      <p:sp>
        <p:nvSpPr>
          <p:cNvPr id="113667" name="Rectangle 3"/>
          <p:cNvSpPr>
            <a:spLocks noChangeArrowheads="1"/>
          </p:cNvSpPr>
          <p:nvPr/>
        </p:nvSpPr>
        <p:spPr bwMode="auto">
          <a:xfrm>
            <a:off x="165253" y="4730662"/>
            <a:ext cx="11843133" cy="1569660"/>
          </a:xfrm>
          <a:prstGeom prst="rect">
            <a:avLst/>
          </a:prstGeom>
          <a:noFill/>
          <a:ln w="9525">
            <a:noFill/>
            <a:miter lim="800000"/>
          </a:ln>
          <a:effectLst/>
        </p:spPr>
        <p:txBody>
          <a:bodyPr wrap="square" anchor="ctr">
            <a:spAutoFit/>
          </a:bodyPr>
          <a:lstStyle/>
          <a:p>
            <a:r>
              <a:rPr kumimoji="1" lang="en-US" altLang="zh-CN" sz="3200" b="1" dirty="0">
                <a:solidFill>
                  <a:srgbClr val="CC00CC"/>
                </a:solidFill>
                <a:latin typeface="楷体" panose="02010609060101010101" pitchFamily="49" charset="-122"/>
                <a:ea typeface="楷体" panose="02010609060101010101" pitchFamily="49" charset="-122"/>
              </a:rPr>
              <a:t>①</a:t>
            </a:r>
            <a:r>
              <a:rPr kumimoji="1" lang="zh-CN" altLang="en-US" sz="3200" b="1" dirty="0">
                <a:solidFill>
                  <a:srgbClr val="CC00CC"/>
                </a:solidFill>
                <a:latin typeface="楷体" panose="02010609060101010101" pitchFamily="49" charset="-122"/>
                <a:ea typeface="楷体" panose="02010609060101010101" pitchFamily="49" charset="-122"/>
              </a:rPr>
              <a:t>叔詹</a:t>
            </a:r>
            <a:r>
              <a:rPr kumimoji="1" lang="en-US" altLang="zh-CN" sz="3200" b="1" dirty="0">
                <a:solidFill>
                  <a:srgbClr val="CC00CC"/>
                </a:solidFill>
                <a:latin typeface="楷体" panose="02010609060101010101" pitchFamily="49" charset="-122"/>
                <a:ea typeface="楷体" panose="02010609060101010101" pitchFamily="49" charset="-122"/>
              </a:rPr>
              <a:t>,</a:t>
            </a:r>
            <a:r>
              <a:rPr kumimoji="1" lang="zh-CN" altLang="en-US" sz="3200" b="1" dirty="0">
                <a:solidFill>
                  <a:srgbClr val="CC00CC"/>
                </a:solidFill>
                <a:latin typeface="楷体" panose="02010609060101010101" pitchFamily="49" charset="-122"/>
                <a:ea typeface="楷体" panose="02010609060101010101" pitchFamily="49" charset="-122"/>
              </a:rPr>
              <a:t>郑国大夫。  ②姬出</a:t>
            </a:r>
            <a:r>
              <a:rPr kumimoji="1" lang="en-US" altLang="zh-CN" sz="3200" b="1" dirty="0">
                <a:solidFill>
                  <a:srgbClr val="CC00CC"/>
                </a:solidFill>
                <a:latin typeface="楷体" panose="02010609060101010101" pitchFamily="49" charset="-122"/>
                <a:ea typeface="楷体" panose="02010609060101010101" pitchFamily="49" charset="-122"/>
              </a:rPr>
              <a:t>,</a:t>
            </a:r>
            <a:r>
              <a:rPr kumimoji="1" lang="zh-CN" altLang="en-US" sz="3200" b="1" dirty="0">
                <a:solidFill>
                  <a:srgbClr val="CC00CC"/>
                </a:solidFill>
                <a:latin typeface="楷体" panose="02010609060101010101" pitchFamily="49" charset="-122"/>
                <a:ea typeface="楷体" panose="02010609060101010101" pitchFamily="49" charset="-122"/>
              </a:rPr>
              <a:t>姬姓父母所生</a:t>
            </a:r>
            <a:r>
              <a:rPr kumimoji="1" lang="en-US" altLang="zh-CN" sz="3200" b="1" dirty="0">
                <a:solidFill>
                  <a:srgbClr val="CC00CC"/>
                </a:solidFill>
                <a:latin typeface="楷体" panose="02010609060101010101" pitchFamily="49" charset="-122"/>
                <a:ea typeface="楷体" panose="02010609060101010101" pitchFamily="49" charset="-122"/>
              </a:rPr>
              <a:t>,</a:t>
            </a:r>
            <a:r>
              <a:rPr kumimoji="1" lang="zh-CN" altLang="en-US" sz="3200" b="1" dirty="0">
                <a:solidFill>
                  <a:srgbClr val="CC00CC"/>
                </a:solidFill>
                <a:latin typeface="楷体" panose="02010609060101010101" pitchFamily="49" charset="-122"/>
                <a:ea typeface="楷体" panose="02010609060101010101" pitchFamily="49" charset="-122"/>
              </a:rPr>
              <a:t>因重耳父母都姓姬。  ③离</a:t>
            </a:r>
            <a:r>
              <a:rPr kumimoji="1" lang="en-US" altLang="zh-CN" sz="3200" b="1" dirty="0">
                <a:solidFill>
                  <a:srgbClr val="CC00CC"/>
                </a:solidFill>
                <a:latin typeface="楷体" panose="02010609060101010101" pitchFamily="49" charset="-122"/>
                <a:ea typeface="楷体" panose="02010609060101010101" pitchFamily="49" charset="-122"/>
              </a:rPr>
              <a:t>,</a:t>
            </a:r>
            <a:r>
              <a:rPr kumimoji="1" lang="zh-CN" altLang="en-US" sz="3200" b="1" dirty="0">
                <a:solidFill>
                  <a:srgbClr val="CC00CC"/>
                </a:solidFill>
                <a:latin typeface="楷体" panose="02010609060101010101" pitchFamily="49" charset="-122"/>
                <a:ea typeface="楷体" panose="02010609060101010101" pitchFamily="49" charset="-122"/>
              </a:rPr>
              <a:t>同“罹”</a:t>
            </a:r>
            <a:r>
              <a:rPr kumimoji="1" lang="en-US" altLang="zh-CN" sz="3200" b="1" dirty="0">
                <a:solidFill>
                  <a:srgbClr val="CC00CC"/>
                </a:solidFill>
                <a:latin typeface="楷体" panose="02010609060101010101" pitchFamily="49" charset="-122"/>
                <a:ea typeface="楷体" panose="02010609060101010101" pitchFamily="49" charset="-122"/>
              </a:rPr>
              <a:t>(lí),</a:t>
            </a:r>
            <a:r>
              <a:rPr kumimoji="1" lang="zh-CN" altLang="en-US" sz="3200" b="1" dirty="0">
                <a:solidFill>
                  <a:srgbClr val="CC00CC"/>
                </a:solidFill>
                <a:latin typeface="楷体" panose="02010609060101010101" pitchFamily="49" charset="-122"/>
                <a:ea typeface="楷体" panose="02010609060101010101" pitchFamily="49" charset="-122"/>
              </a:rPr>
              <a:t>遭受。  ④靖</a:t>
            </a:r>
            <a:r>
              <a:rPr kumimoji="1" lang="en-US" altLang="zh-CN" sz="3200" b="1" dirty="0">
                <a:solidFill>
                  <a:srgbClr val="CC00CC"/>
                </a:solidFill>
                <a:latin typeface="楷体" panose="02010609060101010101" pitchFamily="49" charset="-122"/>
                <a:ea typeface="楷体" panose="02010609060101010101" pitchFamily="49" charset="-122"/>
              </a:rPr>
              <a:t>,</a:t>
            </a:r>
            <a:r>
              <a:rPr kumimoji="1" lang="zh-CN" altLang="en-US" sz="3200" b="1" dirty="0">
                <a:solidFill>
                  <a:srgbClr val="CC00CC"/>
                </a:solidFill>
                <a:latin typeface="楷体" panose="02010609060101010101" pitchFamily="49" charset="-122"/>
                <a:ea typeface="楷体" panose="02010609060101010101" pitchFamily="49" charset="-122"/>
              </a:rPr>
              <a:t>安定。  ⑤三士</a:t>
            </a:r>
            <a:r>
              <a:rPr kumimoji="1" lang="en-US" altLang="zh-CN" sz="3200" b="1" dirty="0">
                <a:solidFill>
                  <a:srgbClr val="CC00CC"/>
                </a:solidFill>
                <a:latin typeface="楷体" panose="02010609060101010101" pitchFamily="49" charset="-122"/>
                <a:ea typeface="楷体" panose="02010609060101010101" pitchFamily="49" charset="-122"/>
              </a:rPr>
              <a:t>,</a:t>
            </a:r>
            <a:r>
              <a:rPr kumimoji="1" lang="zh-CN" altLang="en-US" sz="3200" b="1" dirty="0">
                <a:solidFill>
                  <a:srgbClr val="CC00CC"/>
                </a:solidFill>
                <a:latin typeface="楷体" panose="02010609060101010101" pitchFamily="49" charset="-122"/>
                <a:ea typeface="楷体" panose="02010609060101010101" pitchFamily="49" charset="-122"/>
              </a:rPr>
              <a:t>指狐偃、赵衰、贾佗三人。   ⑥侪</a:t>
            </a:r>
            <a:r>
              <a:rPr kumimoji="1" lang="en-US" altLang="zh-CN" sz="3200" b="1" dirty="0">
                <a:solidFill>
                  <a:srgbClr val="CC00CC"/>
                </a:solidFill>
                <a:latin typeface="楷体" panose="02010609060101010101" pitchFamily="49" charset="-122"/>
                <a:ea typeface="楷体" panose="02010609060101010101" pitchFamily="49" charset="-122"/>
              </a:rPr>
              <a:t>(chái):</a:t>
            </a:r>
            <a:r>
              <a:rPr kumimoji="1" lang="zh-CN" altLang="en-US" sz="3200" b="1" dirty="0">
                <a:solidFill>
                  <a:srgbClr val="CC00CC"/>
                </a:solidFill>
                <a:latin typeface="楷体" panose="02010609060101010101" pitchFamily="49" charset="-122"/>
                <a:ea typeface="楷体" panose="02010609060101010101" pitchFamily="49" charset="-122"/>
              </a:rPr>
              <a:t>类。</a:t>
            </a:r>
          </a:p>
        </p:txBody>
      </p:sp>
      <p:sp>
        <p:nvSpPr>
          <p:cNvPr id="113669" name="Rectangle 5"/>
          <p:cNvSpPr>
            <a:spLocks noChangeArrowheads="1"/>
          </p:cNvSpPr>
          <p:nvPr/>
        </p:nvSpPr>
        <p:spPr bwMode="auto">
          <a:xfrm>
            <a:off x="1138409" y="296068"/>
            <a:ext cx="9915181" cy="707886"/>
          </a:xfrm>
          <a:prstGeom prst="rect">
            <a:avLst/>
          </a:prstGeom>
          <a:noFill/>
          <a:ln w="9525">
            <a:noFill/>
            <a:miter lim="800000"/>
          </a:ln>
          <a:effectLst/>
        </p:spPr>
        <p:txBody>
          <a:bodyPr wrap="square" anchor="ctr">
            <a:spAutoFit/>
          </a:bodyPr>
          <a:lstStyle/>
          <a:p>
            <a:r>
              <a:rPr kumimoji="1" lang="en-US" altLang="zh-CN" sz="4000" b="1" dirty="0">
                <a:solidFill>
                  <a:srgbClr val="FF3300"/>
                </a:solidFill>
                <a:latin typeface="楷体" panose="02010609060101010101" pitchFamily="49" charset="-122"/>
                <a:ea typeface="楷体" panose="02010609060101010101" pitchFamily="49" charset="-122"/>
              </a:rPr>
              <a:t>《</a:t>
            </a:r>
            <a:r>
              <a:rPr kumimoji="1" lang="zh-CN" altLang="en-US" sz="4000" b="1" dirty="0">
                <a:solidFill>
                  <a:srgbClr val="FF3300"/>
                </a:solidFill>
                <a:latin typeface="楷体" panose="02010609060101010101" pitchFamily="49" charset="-122"/>
                <a:ea typeface="楷体" panose="02010609060101010101" pitchFamily="49" charset="-122"/>
              </a:rPr>
              <a:t>左传</a:t>
            </a:r>
            <a:r>
              <a:rPr kumimoji="1" lang="en-US" altLang="zh-CN" sz="4000" b="1" dirty="0">
                <a:solidFill>
                  <a:srgbClr val="FF3300"/>
                </a:solidFill>
                <a:latin typeface="楷体" panose="02010609060101010101" pitchFamily="49" charset="-122"/>
                <a:ea typeface="楷体" panose="02010609060101010101" pitchFamily="49" charset="-122"/>
                <a:cs typeface="Arial" panose="020B0604020202020204" pitchFamily="34" charset="0"/>
              </a:rPr>
              <a:t>·</a:t>
            </a:r>
            <a:r>
              <a:rPr kumimoji="1" lang="zh-CN" altLang="en-US" sz="4000" b="1" dirty="0">
                <a:solidFill>
                  <a:srgbClr val="FF3300"/>
                </a:solidFill>
                <a:latin typeface="楷体" panose="02010609060101010101" pitchFamily="49" charset="-122"/>
                <a:ea typeface="楷体" panose="02010609060101010101" pitchFamily="49" charset="-122"/>
              </a:rPr>
              <a:t>晋公子重耳之亡</a:t>
            </a:r>
            <a:r>
              <a:rPr kumimoji="1" lang="en-US" altLang="zh-CN" sz="4000" b="1" dirty="0">
                <a:solidFill>
                  <a:srgbClr val="FF3300"/>
                </a:solidFill>
                <a:latin typeface="楷体" panose="02010609060101010101" pitchFamily="49" charset="-122"/>
                <a:ea typeface="楷体" panose="02010609060101010101" pitchFamily="49" charset="-122"/>
              </a:rPr>
              <a:t>》</a:t>
            </a:r>
            <a:r>
              <a:rPr kumimoji="1" lang="zh-CN" altLang="en-US" sz="4000" b="1" dirty="0">
                <a:solidFill>
                  <a:srgbClr val="FF3300"/>
                </a:solidFill>
                <a:latin typeface="楷体" panose="02010609060101010101" pitchFamily="49" charset="-122"/>
                <a:ea typeface="楷体" panose="02010609060101010101" pitchFamily="49" charset="-122"/>
              </a:rPr>
              <a:t>的相关内容</a:t>
            </a:r>
          </a:p>
        </p:txBody>
      </p:sp>
      <p:sp>
        <p:nvSpPr>
          <p:cNvPr id="7" name="日期占位符 6"/>
          <p:cNvSpPr>
            <a:spLocks noGrp="1"/>
          </p:cNvSpPr>
          <p:nvPr>
            <p:ph type="dt" sz="half" idx="10"/>
          </p:nvPr>
        </p:nvSpPr>
        <p:spPr/>
        <p:txBody>
          <a:bodyPr/>
          <a:lstStyle/>
          <a:p>
            <a:fld id="{CB2D4139-4188-4B24-87BB-78A69DE4B278}" type="datetime1">
              <a:rPr lang="zh-CN" altLang="en-US" smtClean="0"/>
              <a:t>2021/3/13</a:t>
            </a:fld>
            <a:endParaRPr lang="zh-CN" altLang="en-US"/>
          </a:p>
        </p:txBody>
      </p:sp>
      <p:sp>
        <p:nvSpPr>
          <p:cNvPr id="8" name="灯片编号占位符 7"/>
          <p:cNvSpPr>
            <a:spLocks noGrp="1"/>
          </p:cNvSpPr>
          <p:nvPr>
            <p:ph type="sldNum" sz="quarter" idx="12"/>
          </p:nvPr>
        </p:nvSpPr>
        <p:spPr/>
        <p:txBody>
          <a:bodyPr/>
          <a:lstStyle/>
          <a:p>
            <a:fld id="{FB8399C9-9379-46E7-B893-007FE294695B}" type="slidenum">
              <a:rPr lang="zh-CN" altLang="en-US" smtClean="0"/>
              <a:t>70</a:t>
            </a:fld>
            <a:endParaRPr lang="zh-CN" altLang="en-US"/>
          </a:p>
        </p:txBody>
      </p:sp>
      <p:sp>
        <p:nvSpPr>
          <p:cNvPr id="9" name="页脚占位符 8"/>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264405" y="393790"/>
            <a:ext cx="11732963" cy="6186309"/>
          </a:xfrm>
          <a:prstGeom prst="rect">
            <a:avLst/>
          </a:prstGeom>
          <a:noFill/>
          <a:ln w="9525">
            <a:noFill/>
            <a:miter lim="800000"/>
          </a:ln>
          <a:effectLst/>
        </p:spPr>
        <p:txBody>
          <a:bodyPr wrap="square" anchor="ctr">
            <a:spAutoFit/>
          </a:bodyPr>
          <a:lstStyle/>
          <a:p>
            <a:r>
              <a:rPr kumimoji="1" lang="en-US" altLang="zh-CN" sz="3600" b="1" dirty="0">
                <a:solidFill>
                  <a:srgbClr val="0000FF"/>
                </a:solidFill>
                <a:latin typeface="楷体" panose="02010609060101010101" pitchFamily="49" charset="-122"/>
                <a:ea typeface="楷体" panose="02010609060101010101" pitchFamily="49" charset="-122"/>
              </a:rPr>
              <a:t>    </a:t>
            </a:r>
            <a:r>
              <a:rPr kumimoji="1" lang="zh-CN" altLang="en-US" sz="3600" b="1" dirty="0">
                <a:solidFill>
                  <a:srgbClr val="0000FF"/>
                </a:solidFill>
                <a:latin typeface="楷体" panose="02010609060101010101" pitchFamily="49" charset="-122"/>
                <a:ea typeface="楷体" panose="02010609060101010101" pitchFamily="49" charset="-122"/>
              </a:rPr>
              <a:t>到了郑国，郑文公也不以礼接待重耳。大夫叔詹劝郑文公说</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“臣下听说上天所赞助的人，其他人是比不上的。晋国公子有三件不同寻常的事</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或许上天要立他为国君</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您还是依礼款待他吧</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同姓的男女结婚</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按说子孙后代不能昌盛。晋公子重耳的父母都姓姬</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他一直活到今天</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这是第一件不同寻常的事</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遭到流亡在国外的灾难</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上天却不让晋国安定下来</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大概是要为他开出一条路吧</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这是第二件不同寻常的事</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有三位才智过人的贤士跟随他</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这是第三件不同寻常的事。晋国和郑国是同等的国家</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晋国子弟路过郑国</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本来应该以礼相待</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何况晋公子是上天所赞助的人呢</a:t>
            </a:r>
            <a:r>
              <a:rPr kumimoji="1" lang="en-US" altLang="zh-CN" sz="36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00FF"/>
                </a:solidFill>
                <a:latin typeface="楷体" panose="02010609060101010101" pitchFamily="49" charset="-122"/>
                <a:ea typeface="楷体" panose="02010609060101010101" pitchFamily="49" charset="-122"/>
              </a:rPr>
              <a:t>”郑文公没有听从叔詹的劝告。 </a:t>
            </a:r>
          </a:p>
        </p:txBody>
      </p:sp>
      <p:sp>
        <p:nvSpPr>
          <p:cNvPr id="3" name="日期占位符 2"/>
          <p:cNvSpPr>
            <a:spLocks noGrp="1"/>
          </p:cNvSpPr>
          <p:nvPr>
            <p:ph type="dt" sz="half" idx="10"/>
          </p:nvPr>
        </p:nvSpPr>
        <p:spPr/>
        <p:txBody>
          <a:bodyPr/>
          <a:lstStyle/>
          <a:p>
            <a:fld id="{157EDD9D-714A-4335-821A-A7A43BAB1B49}"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71</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4"/>
          <p:cNvSpPr>
            <a:spLocks noChangeArrowheads="1"/>
          </p:cNvSpPr>
          <p:nvPr/>
        </p:nvSpPr>
        <p:spPr bwMode="auto">
          <a:xfrm>
            <a:off x="4400676" y="1120151"/>
            <a:ext cx="3275256" cy="1015663"/>
          </a:xfrm>
          <a:prstGeom prst="rect">
            <a:avLst/>
          </a:prstGeom>
          <a:noFill/>
          <a:ln w="9525">
            <a:noFill/>
            <a:miter lim="800000"/>
          </a:ln>
          <a:effectLst/>
        </p:spPr>
        <p:txBody>
          <a:bodyPr wrap="none" anchor="ctr">
            <a:spAutoFit/>
          </a:bodyPr>
          <a:lstStyle/>
          <a:p>
            <a:pPr algn="ctr" eaLnBrk="0" hangingPunct="0"/>
            <a:r>
              <a:rPr lang="zh-CN" altLang="en-US" sz="6000" b="1" dirty="0">
                <a:solidFill>
                  <a:srgbClr val="FF0000"/>
                </a:solidFill>
                <a:latin typeface="楷体" panose="02010609060101010101" pitchFamily="49" charset="-122"/>
                <a:ea typeface="楷体" panose="02010609060101010101" pitchFamily="49" charset="-122"/>
              </a:rPr>
              <a:t>合作探究</a:t>
            </a:r>
          </a:p>
        </p:txBody>
      </p:sp>
      <p:sp>
        <p:nvSpPr>
          <p:cNvPr id="115717" name="Rectangle 5"/>
          <p:cNvSpPr>
            <a:spLocks noChangeArrowheads="1"/>
          </p:cNvSpPr>
          <p:nvPr/>
        </p:nvSpPr>
        <p:spPr bwMode="auto">
          <a:xfrm>
            <a:off x="1055077" y="2413863"/>
            <a:ext cx="10621107" cy="2308324"/>
          </a:xfrm>
          <a:prstGeom prst="rect">
            <a:avLst/>
          </a:prstGeom>
          <a:noFill/>
          <a:ln w="9525">
            <a:noFill/>
            <a:miter lim="800000"/>
          </a:ln>
          <a:effectLst/>
        </p:spPr>
        <p:txBody>
          <a:bodyPr wrap="square" anchor="ctr">
            <a:spAutoFit/>
          </a:bodyPr>
          <a:lstStyle/>
          <a:p>
            <a:pPr eaLnBrk="0" hangingPunct="0"/>
            <a:r>
              <a:rPr lang="zh-CN" altLang="en-US" sz="4800" b="1" dirty="0">
                <a:solidFill>
                  <a:srgbClr val="FF0000"/>
                </a:solidFill>
                <a:latin typeface="楷体" panose="02010609060101010101" pitchFamily="49" charset="-122"/>
                <a:ea typeface="楷体" panose="02010609060101010101" pitchFamily="49" charset="-122"/>
              </a:rPr>
              <a:t>    通过本课的学习，谈谈烛之武出色的劝谏艺术对于古人和现代人的为人处事有什么意义。</a:t>
            </a:r>
          </a:p>
        </p:txBody>
      </p:sp>
      <p:sp>
        <p:nvSpPr>
          <p:cNvPr id="4" name="日期占位符 3"/>
          <p:cNvSpPr>
            <a:spLocks noGrp="1"/>
          </p:cNvSpPr>
          <p:nvPr>
            <p:ph type="dt" sz="half" idx="10"/>
          </p:nvPr>
        </p:nvSpPr>
        <p:spPr/>
        <p:txBody>
          <a:bodyPr/>
          <a:lstStyle/>
          <a:p>
            <a:fld id="{E8356D1F-92DD-4497-A365-808217E526D7}" type="datetime1">
              <a:rPr lang="zh-CN" altLang="en-US" smtClean="0"/>
              <a:t>2021/3/13</a:t>
            </a:fld>
            <a:endParaRPr lang="zh-CN" altLang="en-US"/>
          </a:p>
        </p:txBody>
      </p:sp>
      <p:sp>
        <p:nvSpPr>
          <p:cNvPr id="5" name="灯片编号占位符 4"/>
          <p:cNvSpPr>
            <a:spLocks noGrp="1"/>
          </p:cNvSpPr>
          <p:nvPr>
            <p:ph type="sldNum" sz="quarter" idx="12"/>
          </p:nvPr>
        </p:nvSpPr>
        <p:spPr/>
        <p:txBody>
          <a:bodyPr/>
          <a:lstStyle/>
          <a:p>
            <a:fld id="{FB8399C9-9379-46E7-B893-007FE294695B}" type="slidenum">
              <a:rPr lang="zh-CN" altLang="en-US" smtClean="0"/>
              <a:t>72</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 Box 2"/>
          <p:cNvSpPr txBox="1">
            <a:spLocks noChangeArrowheads="1"/>
          </p:cNvSpPr>
          <p:nvPr/>
        </p:nvSpPr>
        <p:spPr bwMode="auto">
          <a:xfrm>
            <a:off x="220337" y="390650"/>
            <a:ext cx="11710930" cy="5816977"/>
          </a:xfrm>
          <a:prstGeom prst="rect">
            <a:avLst/>
          </a:prstGeom>
          <a:noFill/>
          <a:ln w="9525">
            <a:noFill/>
            <a:miter lim="800000"/>
          </a:ln>
          <a:effectLst/>
        </p:spPr>
        <p:txBody>
          <a:bodyPr wrap="square">
            <a:spAutoFit/>
          </a:bodyPr>
          <a:lstStyle/>
          <a:p>
            <a:r>
              <a:rPr lang="en-US" altLang="zh-CN" sz="4800" b="1" dirty="0">
                <a:solidFill>
                  <a:srgbClr val="FF0000"/>
                </a:solidFill>
                <a:latin typeface="楷体" panose="02010609060101010101" pitchFamily="49" charset="-122"/>
                <a:ea typeface="楷体" panose="02010609060101010101" pitchFamily="49" charset="-122"/>
              </a:rPr>
              <a:t>—</a:t>
            </a:r>
            <a:r>
              <a:rPr lang="zh-CN" altLang="en-US" sz="4800" b="1" dirty="0">
                <a:solidFill>
                  <a:srgbClr val="FF0000"/>
                </a:solidFill>
                <a:latin typeface="楷体" panose="02010609060101010101" pitchFamily="49" charset="-122"/>
                <a:ea typeface="楷体" panose="02010609060101010101" pitchFamily="49" charset="-122"/>
              </a:rPr>
              <a:t>、对于古人</a:t>
            </a:r>
          </a:p>
          <a:p>
            <a:r>
              <a:rPr lang="zh-CN" altLang="en-US" sz="3600" b="1" dirty="0">
                <a:latin typeface="楷体" panose="02010609060101010101" pitchFamily="49" charset="-122"/>
                <a:ea typeface="楷体" panose="02010609060101010101" pitchFamily="49" charset="-122"/>
              </a:rPr>
              <a:t>    中国有句古话：“</a:t>
            </a:r>
            <a:r>
              <a:rPr lang="zh-CN" altLang="en-US" sz="3600" b="1" dirty="0">
                <a:solidFill>
                  <a:srgbClr val="0000FF"/>
                </a:solidFill>
                <a:latin typeface="楷体" panose="02010609060101010101" pitchFamily="49" charset="-122"/>
                <a:ea typeface="楷体" panose="02010609060101010101" pitchFamily="49" charset="-122"/>
              </a:rPr>
              <a:t>伴君如伴虎</a:t>
            </a:r>
            <a:r>
              <a:rPr lang="zh-CN" altLang="en-US" sz="3600" b="1" dirty="0">
                <a:latin typeface="楷体" panose="02010609060101010101" pitchFamily="49" charset="-122"/>
                <a:ea typeface="楷体" panose="02010609060101010101" pitchFamily="49" charset="-122"/>
              </a:rPr>
              <a:t>。”批“龙鳞”，逆“圣听”，需要大勇与大智。作为君王，则应虚心采纳，方可成就霸业。</a:t>
            </a:r>
          </a:p>
          <a:p>
            <a:r>
              <a:rPr lang="zh-CN" altLang="en-US" sz="3600" b="1" dirty="0">
                <a:solidFill>
                  <a:srgbClr val="0000FF"/>
                </a:solidFill>
                <a:latin typeface="楷体" panose="02010609060101010101" pitchFamily="49" charset="-122"/>
                <a:ea typeface="楷体" panose="02010609060101010101" pitchFamily="49" charset="-122"/>
              </a:rPr>
              <a:t>    </a:t>
            </a:r>
            <a:r>
              <a:rPr lang="en-US" altLang="zh-CN" sz="3600" b="1" dirty="0">
                <a:solidFill>
                  <a:srgbClr val="0000FF"/>
                </a:solidFill>
                <a:latin typeface="楷体" panose="02010609060101010101" pitchFamily="49" charset="-122"/>
                <a:ea typeface="楷体" panose="02010609060101010101" pitchFamily="49" charset="-122"/>
              </a:rPr>
              <a:t>1</a:t>
            </a:r>
            <a:r>
              <a:rPr lang="zh-CN" altLang="en-US" sz="3600" b="1" dirty="0">
                <a:solidFill>
                  <a:srgbClr val="0000FF"/>
                </a:solidFill>
                <a:latin typeface="楷体" panose="02010609060101010101" pitchFamily="49" charset="-122"/>
                <a:ea typeface="楷体" panose="02010609060101010101" pitchFamily="49" charset="-122"/>
              </a:rPr>
              <a:t>、邹忌与齐威王</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正面</a:t>
            </a:r>
            <a:r>
              <a:rPr lang="en-US" altLang="zh-CN" sz="2800" b="1" dirty="0">
                <a:solidFill>
                  <a:srgbClr val="0000FF"/>
                </a:solidFill>
                <a:latin typeface="楷体" panose="02010609060101010101" pitchFamily="49" charset="-122"/>
                <a:ea typeface="楷体" panose="02010609060101010101" pitchFamily="49" charset="-122"/>
              </a:rPr>
              <a:t>)</a:t>
            </a:r>
            <a:endParaRPr lang="zh-CN" altLang="en-US" sz="4800" b="1" dirty="0">
              <a:solidFill>
                <a:srgbClr val="0000FF"/>
              </a:solidFill>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    齐王接受皱忌的进谏，听取群臣吏民的意见，于是有“此所谓战胜于朝廷”的美谈。</a:t>
            </a:r>
          </a:p>
          <a:p>
            <a:r>
              <a:rPr lang="zh-CN" altLang="en-US" sz="3600" b="1" dirty="0">
                <a:solidFill>
                  <a:srgbClr val="0000FF"/>
                </a:solidFill>
                <a:latin typeface="楷体" panose="02010609060101010101" pitchFamily="49" charset="-122"/>
                <a:ea typeface="楷体" panose="02010609060101010101" pitchFamily="49" charset="-122"/>
              </a:rPr>
              <a:t>    </a:t>
            </a:r>
            <a:r>
              <a:rPr lang="en-US" altLang="zh-CN" sz="3600" b="1" dirty="0">
                <a:solidFill>
                  <a:srgbClr val="0000FF"/>
                </a:solidFill>
                <a:latin typeface="楷体" panose="02010609060101010101" pitchFamily="49" charset="-122"/>
                <a:ea typeface="楷体" panose="02010609060101010101" pitchFamily="49" charset="-122"/>
              </a:rPr>
              <a:t>2</a:t>
            </a:r>
            <a:r>
              <a:rPr lang="zh-CN" altLang="en-US" sz="3600" b="1" dirty="0">
                <a:solidFill>
                  <a:srgbClr val="0000FF"/>
                </a:solidFill>
                <a:latin typeface="楷体" panose="02010609060101010101" pitchFamily="49" charset="-122"/>
                <a:ea typeface="楷体" panose="02010609060101010101" pitchFamily="49" charset="-122"/>
              </a:rPr>
              <a:t>、触龙与赵太后</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正面</a:t>
            </a:r>
            <a:r>
              <a:rPr lang="en-US" altLang="zh-CN" sz="3200" b="1" dirty="0">
                <a:solidFill>
                  <a:srgbClr val="0000FF"/>
                </a:solidFill>
                <a:latin typeface="楷体" panose="02010609060101010101" pitchFamily="49" charset="-122"/>
                <a:ea typeface="楷体" panose="02010609060101010101" pitchFamily="49" charset="-122"/>
              </a:rPr>
              <a:t>)</a:t>
            </a:r>
            <a:endParaRPr lang="zh-CN" altLang="en-US" sz="5400" b="1" dirty="0">
              <a:solidFill>
                <a:srgbClr val="0000FF"/>
              </a:solidFill>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    抓住赵太后爱子、怜子之心，触龙拿人心比自心，以己子做诱引，动之以情，申明大义，进而解开太后心结。</a:t>
            </a:r>
          </a:p>
        </p:txBody>
      </p:sp>
      <p:sp>
        <p:nvSpPr>
          <p:cNvPr id="3" name="日期占位符 2"/>
          <p:cNvSpPr>
            <a:spLocks noGrp="1"/>
          </p:cNvSpPr>
          <p:nvPr>
            <p:ph type="dt" sz="half" idx="10"/>
          </p:nvPr>
        </p:nvSpPr>
        <p:spPr/>
        <p:txBody>
          <a:bodyPr/>
          <a:lstStyle/>
          <a:p>
            <a:fld id="{7780D8B0-F402-4696-9D76-DC38F6332206}"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73</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165253" y="113720"/>
            <a:ext cx="11865166" cy="6093976"/>
          </a:xfrm>
          <a:prstGeom prst="rect">
            <a:avLst/>
          </a:prstGeom>
          <a:noFill/>
          <a:ln w="9525">
            <a:noFill/>
            <a:miter lim="800000"/>
          </a:ln>
          <a:effectLst/>
        </p:spPr>
        <p:txBody>
          <a:bodyPr wrap="square">
            <a:spAutoFit/>
          </a:bodyPr>
          <a:lstStyle/>
          <a:p>
            <a:r>
              <a:rPr lang="en-US" altLang="zh-CN" sz="3000" b="1" dirty="0">
                <a:solidFill>
                  <a:srgbClr val="0000FF"/>
                </a:solidFill>
                <a:latin typeface="楷体" panose="02010609060101010101" pitchFamily="49" charset="-122"/>
                <a:ea typeface="楷体" panose="02010609060101010101" pitchFamily="49" charset="-122"/>
              </a:rPr>
              <a:t>    3</a:t>
            </a:r>
            <a:r>
              <a:rPr lang="zh-CN" altLang="en-US" sz="3000" b="1" dirty="0">
                <a:solidFill>
                  <a:srgbClr val="0000FF"/>
                </a:solidFill>
                <a:latin typeface="楷体" panose="02010609060101010101" pitchFamily="49" charset="-122"/>
                <a:ea typeface="楷体" panose="02010609060101010101" pitchFamily="49" charset="-122"/>
              </a:rPr>
              <a:t>、魏征与唐太宗</a:t>
            </a:r>
            <a:r>
              <a:rPr lang="zh-CN" altLang="en-US"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正面</a:t>
            </a:r>
            <a:r>
              <a:rPr lang="zh-CN" altLang="en-US" sz="2800" b="1" dirty="0">
                <a:solidFill>
                  <a:srgbClr val="0000FF"/>
                </a:solidFill>
                <a:latin typeface="楷体" panose="02010609060101010101" pitchFamily="49" charset="-122"/>
                <a:ea typeface="楷体" panose="02010609060101010101" pitchFamily="49" charset="-122"/>
              </a:rPr>
              <a:t>）</a:t>
            </a:r>
            <a:endParaRPr lang="zh-CN" altLang="en-US" sz="4200" b="1" dirty="0">
              <a:solidFill>
                <a:srgbClr val="0000FF"/>
              </a:solidFill>
              <a:latin typeface="楷体" panose="02010609060101010101" pitchFamily="49" charset="-122"/>
              <a:ea typeface="楷体" panose="02010609060101010101" pitchFamily="49" charset="-122"/>
            </a:endParaRPr>
          </a:p>
          <a:p>
            <a:r>
              <a:rPr lang="zh-CN" altLang="en-US" sz="3000" b="1" dirty="0">
                <a:latin typeface="楷体" panose="02010609060101010101" pitchFamily="49" charset="-122"/>
                <a:ea typeface="楷体" panose="02010609060101010101" pitchFamily="49" charset="-122"/>
              </a:rPr>
              <a:t>    唐太宗虚怀若谷</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善于纳谏</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终成一代名君。唐太宗“</a:t>
            </a:r>
            <a:r>
              <a:rPr lang="zh-CN" altLang="en-US" sz="3000" b="1" dirty="0">
                <a:solidFill>
                  <a:srgbClr val="0000FF"/>
                </a:solidFill>
                <a:latin typeface="楷体" panose="02010609060101010101" pitchFamily="49" charset="-122"/>
                <a:ea typeface="楷体" panose="02010609060101010101" pitchFamily="49" charset="-122"/>
              </a:rPr>
              <a:t>夫以铜为鉴</a:t>
            </a:r>
            <a:r>
              <a:rPr lang="en-US" altLang="zh-CN" sz="3000" b="1" dirty="0">
                <a:solidFill>
                  <a:srgbClr val="0000FF"/>
                </a:solidFill>
                <a:latin typeface="楷体" panose="02010609060101010101" pitchFamily="49" charset="-122"/>
                <a:ea typeface="楷体" panose="02010609060101010101" pitchFamily="49" charset="-122"/>
              </a:rPr>
              <a:t>,</a:t>
            </a:r>
            <a:r>
              <a:rPr lang="zh-CN" altLang="en-US" sz="3000" b="1" dirty="0">
                <a:solidFill>
                  <a:srgbClr val="0000FF"/>
                </a:solidFill>
                <a:latin typeface="楷体" panose="02010609060101010101" pitchFamily="49" charset="-122"/>
                <a:ea typeface="楷体" panose="02010609060101010101" pitchFamily="49" charset="-122"/>
              </a:rPr>
              <a:t>可以正衣冠</a:t>
            </a:r>
            <a:r>
              <a:rPr lang="en-US" altLang="zh-CN" sz="3000" b="1" dirty="0">
                <a:solidFill>
                  <a:srgbClr val="0000FF"/>
                </a:solidFill>
                <a:latin typeface="楷体" panose="02010609060101010101" pitchFamily="49" charset="-122"/>
                <a:ea typeface="楷体" panose="02010609060101010101" pitchFamily="49" charset="-122"/>
              </a:rPr>
              <a:t>;</a:t>
            </a:r>
            <a:r>
              <a:rPr lang="zh-CN" altLang="en-US" sz="3000" b="1" dirty="0">
                <a:solidFill>
                  <a:srgbClr val="0000FF"/>
                </a:solidFill>
                <a:latin typeface="楷体" panose="02010609060101010101" pitchFamily="49" charset="-122"/>
                <a:ea typeface="楷体" panose="02010609060101010101" pitchFamily="49" charset="-122"/>
              </a:rPr>
              <a:t>以史为鉴</a:t>
            </a:r>
            <a:r>
              <a:rPr lang="en-US" altLang="zh-CN" sz="3000" b="1" dirty="0">
                <a:solidFill>
                  <a:srgbClr val="0000FF"/>
                </a:solidFill>
                <a:latin typeface="楷体" panose="02010609060101010101" pitchFamily="49" charset="-122"/>
                <a:ea typeface="楷体" panose="02010609060101010101" pitchFamily="49" charset="-122"/>
              </a:rPr>
              <a:t>,</a:t>
            </a:r>
            <a:r>
              <a:rPr lang="zh-CN" altLang="en-US" sz="3000" b="1" dirty="0">
                <a:solidFill>
                  <a:srgbClr val="0000FF"/>
                </a:solidFill>
                <a:latin typeface="楷体" panose="02010609060101010101" pitchFamily="49" charset="-122"/>
                <a:ea typeface="楷体" panose="02010609060101010101" pitchFamily="49" charset="-122"/>
              </a:rPr>
              <a:t>可以知兴替</a:t>
            </a:r>
            <a:r>
              <a:rPr lang="en-US" altLang="zh-CN" sz="3000" b="1" dirty="0">
                <a:solidFill>
                  <a:srgbClr val="0000FF"/>
                </a:solidFill>
                <a:latin typeface="楷体" panose="02010609060101010101" pitchFamily="49" charset="-122"/>
                <a:ea typeface="楷体" panose="02010609060101010101" pitchFamily="49" charset="-122"/>
              </a:rPr>
              <a:t>;</a:t>
            </a:r>
            <a:r>
              <a:rPr lang="zh-CN" altLang="en-US" sz="3000" b="1" dirty="0">
                <a:solidFill>
                  <a:srgbClr val="0000FF"/>
                </a:solidFill>
                <a:latin typeface="楷体" panose="02010609060101010101" pitchFamily="49" charset="-122"/>
                <a:ea typeface="楷体" panose="02010609060101010101" pitchFamily="49" charset="-122"/>
              </a:rPr>
              <a:t>以人为鉴</a:t>
            </a:r>
            <a:r>
              <a:rPr lang="en-US" altLang="zh-CN" sz="3000" b="1" dirty="0">
                <a:solidFill>
                  <a:srgbClr val="0000FF"/>
                </a:solidFill>
                <a:latin typeface="楷体" panose="02010609060101010101" pitchFamily="49" charset="-122"/>
                <a:ea typeface="楷体" panose="02010609060101010101" pitchFamily="49" charset="-122"/>
              </a:rPr>
              <a:t>,</a:t>
            </a:r>
            <a:r>
              <a:rPr lang="zh-CN" altLang="en-US" sz="3000" b="1" dirty="0">
                <a:solidFill>
                  <a:srgbClr val="0000FF"/>
                </a:solidFill>
                <a:latin typeface="楷体" panose="02010609060101010101" pitchFamily="49" charset="-122"/>
                <a:ea typeface="楷体" panose="02010609060101010101" pitchFamily="49" charset="-122"/>
              </a:rPr>
              <a:t>可以明得失。今魏徵殁</a:t>
            </a:r>
            <a:r>
              <a:rPr lang="en-US" altLang="zh-CN" sz="3000" b="1" dirty="0">
                <a:solidFill>
                  <a:srgbClr val="0000FF"/>
                </a:solidFill>
                <a:latin typeface="楷体" panose="02010609060101010101" pitchFamily="49" charset="-122"/>
                <a:ea typeface="楷体" panose="02010609060101010101" pitchFamily="49" charset="-122"/>
              </a:rPr>
              <a:t>,</a:t>
            </a:r>
            <a:r>
              <a:rPr lang="zh-CN" altLang="en-US" sz="3000" b="1" dirty="0">
                <a:solidFill>
                  <a:srgbClr val="0000FF"/>
                </a:solidFill>
                <a:latin typeface="楷体" panose="02010609060101010101" pitchFamily="49" charset="-122"/>
                <a:ea typeface="楷体" panose="02010609060101010101" pitchFamily="49" charset="-122"/>
              </a:rPr>
              <a:t>朕失一鉴矣</a:t>
            </a:r>
            <a:r>
              <a:rPr lang="en-US" altLang="zh-CN" sz="3000" b="1" dirty="0">
                <a:solidFill>
                  <a:srgbClr val="0000FF"/>
                </a:solidFill>
                <a:latin typeface="楷体" panose="02010609060101010101" pitchFamily="49" charset="-122"/>
                <a:ea typeface="楷体" panose="02010609060101010101" pitchFamily="49" charset="-122"/>
              </a:rPr>
              <a:t>!</a:t>
            </a:r>
            <a:r>
              <a:rPr lang="zh-CN" altLang="en-US" sz="3000" b="1" dirty="0">
                <a:solidFill>
                  <a:srgbClr val="0000FF"/>
                </a:solidFill>
                <a:latin typeface="楷体" panose="02010609060101010101" pitchFamily="49" charset="-122"/>
                <a:ea typeface="楷体" panose="02010609060101010101" pitchFamily="49" charset="-122"/>
              </a:rPr>
              <a:t>”</a:t>
            </a:r>
          </a:p>
          <a:p>
            <a:r>
              <a:rPr lang="zh-CN" altLang="en-US" sz="3000" b="1" dirty="0">
                <a:solidFill>
                  <a:srgbClr val="0000FF"/>
                </a:solidFill>
                <a:latin typeface="楷体" panose="02010609060101010101" pitchFamily="49" charset="-122"/>
                <a:ea typeface="楷体" panose="02010609060101010101" pitchFamily="49" charset="-122"/>
              </a:rPr>
              <a:t>    </a:t>
            </a:r>
            <a:r>
              <a:rPr lang="en-US" altLang="zh-CN" sz="3000" b="1" dirty="0">
                <a:solidFill>
                  <a:srgbClr val="0000FF"/>
                </a:solidFill>
                <a:latin typeface="楷体" panose="02010609060101010101" pitchFamily="49" charset="-122"/>
                <a:ea typeface="楷体" panose="02010609060101010101" pitchFamily="49" charset="-122"/>
              </a:rPr>
              <a:t>4</a:t>
            </a:r>
            <a:r>
              <a:rPr lang="zh-CN" altLang="en-US" sz="3000" b="1" dirty="0">
                <a:solidFill>
                  <a:srgbClr val="0000FF"/>
                </a:solidFill>
                <a:latin typeface="楷体" panose="02010609060101010101" pitchFamily="49" charset="-122"/>
                <a:ea typeface="楷体" panose="02010609060101010101" pitchFamily="49" charset="-122"/>
              </a:rPr>
              <a:t>、管仲与齐桓公（</a:t>
            </a:r>
            <a:r>
              <a:rPr lang="zh-CN" altLang="en-US" sz="3000" b="1" dirty="0">
                <a:solidFill>
                  <a:srgbClr val="FF0000"/>
                </a:solidFill>
                <a:latin typeface="楷体" panose="02010609060101010101" pitchFamily="49" charset="-122"/>
                <a:ea typeface="楷体" panose="02010609060101010101" pitchFamily="49" charset="-122"/>
              </a:rPr>
              <a:t>正面</a:t>
            </a:r>
            <a:r>
              <a:rPr lang="zh-CN" altLang="en-US" sz="3000" b="1" dirty="0">
                <a:solidFill>
                  <a:srgbClr val="0000FF"/>
                </a:solidFill>
                <a:latin typeface="楷体" panose="02010609060101010101" pitchFamily="49" charset="-122"/>
                <a:ea typeface="楷体" panose="02010609060101010101" pitchFamily="49" charset="-122"/>
              </a:rPr>
              <a:t>）</a:t>
            </a:r>
          </a:p>
          <a:p>
            <a:r>
              <a:rPr lang="zh-CN" altLang="en-US" sz="3000" b="1" dirty="0">
                <a:latin typeface="楷体" panose="02010609060101010101" pitchFamily="49" charset="-122"/>
                <a:ea typeface="楷体" panose="02010609060101010101" pitchFamily="49" charset="-122"/>
              </a:rPr>
              <a:t>    齐桓公豁达大度</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听了鲍叔牙的话</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不但不治管仲的罪</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还立刻任命他为相</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让他管理国政。后来齐国就越来越富强了。</a:t>
            </a:r>
          </a:p>
          <a:p>
            <a:r>
              <a:rPr lang="zh-CN" altLang="en-US" sz="3000" b="1" dirty="0">
                <a:solidFill>
                  <a:srgbClr val="0000FF"/>
                </a:solidFill>
                <a:latin typeface="楷体" panose="02010609060101010101" pitchFamily="49" charset="-122"/>
                <a:ea typeface="楷体" panose="02010609060101010101" pitchFamily="49" charset="-122"/>
              </a:rPr>
              <a:t>    </a:t>
            </a:r>
            <a:r>
              <a:rPr lang="en-US" altLang="zh-CN" sz="3000" b="1" dirty="0">
                <a:solidFill>
                  <a:srgbClr val="0000FF"/>
                </a:solidFill>
                <a:latin typeface="楷体" panose="02010609060101010101" pitchFamily="49" charset="-122"/>
                <a:ea typeface="楷体" panose="02010609060101010101" pitchFamily="49" charset="-122"/>
              </a:rPr>
              <a:t>5</a:t>
            </a:r>
            <a:r>
              <a:rPr lang="zh-CN" altLang="en-US" sz="3000" b="1" dirty="0">
                <a:solidFill>
                  <a:srgbClr val="0000FF"/>
                </a:solidFill>
                <a:latin typeface="楷体" panose="02010609060101010101" pitchFamily="49" charset="-122"/>
                <a:ea typeface="楷体" panose="02010609060101010101" pitchFamily="49" charset="-122"/>
              </a:rPr>
              <a:t>、比干与纣王。（</a:t>
            </a:r>
            <a:r>
              <a:rPr lang="zh-CN" altLang="en-US" sz="3000" b="1" dirty="0">
                <a:solidFill>
                  <a:srgbClr val="FF0000"/>
                </a:solidFill>
                <a:latin typeface="楷体" panose="02010609060101010101" pitchFamily="49" charset="-122"/>
                <a:ea typeface="楷体" panose="02010609060101010101" pitchFamily="49" charset="-122"/>
              </a:rPr>
              <a:t>反面</a:t>
            </a:r>
            <a:r>
              <a:rPr lang="zh-CN" altLang="en-US" sz="3000" b="1" dirty="0">
                <a:solidFill>
                  <a:srgbClr val="0000FF"/>
                </a:solidFill>
                <a:latin typeface="楷体" panose="02010609060101010101" pitchFamily="49" charset="-122"/>
                <a:ea typeface="楷体" panose="02010609060101010101" pitchFamily="49" charset="-122"/>
              </a:rPr>
              <a:t>）</a:t>
            </a:r>
          </a:p>
          <a:p>
            <a:r>
              <a:rPr lang="zh-CN" altLang="en-US" sz="3000" b="1" dirty="0">
                <a:latin typeface="楷体" panose="02010609060101010101" pitchFamily="49" charset="-122"/>
                <a:ea typeface="楷体" panose="02010609060101010101" pitchFamily="49" charset="-122"/>
              </a:rPr>
              <a:t>    纣王拒谏饰非、耽于酒色、暴敛重刑</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甚至将比剖腹挖心</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最终是民怨四起。</a:t>
            </a:r>
          </a:p>
          <a:p>
            <a:r>
              <a:rPr lang="zh-CN" altLang="en-US" sz="3000" b="1" dirty="0">
                <a:solidFill>
                  <a:srgbClr val="0000FF"/>
                </a:solidFill>
                <a:latin typeface="楷体" panose="02010609060101010101" pitchFamily="49" charset="-122"/>
                <a:ea typeface="楷体" panose="02010609060101010101" pitchFamily="49" charset="-122"/>
              </a:rPr>
              <a:t>    </a:t>
            </a:r>
            <a:r>
              <a:rPr lang="en-US" altLang="zh-CN" sz="3000" b="1" dirty="0">
                <a:solidFill>
                  <a:srgbClr val="0000FF"/>
                </a:solidFill>
                <a:latin typeface="楷体" panose="02010609060101010101" pitchFamily="49" charset="-122"/>
                <a:ea typeface="楷体" panose="02010609060101010101" pitchFamily="49" charset="-122"/>
              </a:rPr>
              <a:t>6</a:t>
            </a:r>
            <a:r>
              <a:rPr lang="zh-CN" altLang="en-US" sz="3000" b="1" dirty="0">
                <a:solidFill>
                  <a:srgbClr val="0000FF"/>
                </a:solidFill>
                <a:latin typeface="楷体" panose="02010609060101010101" pitchFamily="49" charset="-122"/>
                <a:ea typeface="楷体" panose="02010609060101010101" pitchFamily="49" charset="-122"/>
              </a:rPr>
              <a:t>、召公与厉王（</a:t>
            </a:r>
            <a:r>
              <a:rPr lang="zh-CN" altLang="en-US" sz="3000" b="1" dirty="0">
                <a:solidFill>
                  <a:srgbClr val="FF0000"/>
                </a:solidFill>
                <a:latin typeface="楷体" panose="02010609060101010101" pitchFamily="49" charset="-122"/>
                <a:ea typeface="楷体" panose="02010609060101010101" pitchFamily="49" charset="-122"/>
              </a:rPr>
              <a:t>反面</a:t>
            </a:r>
            <a:r>
              <a:rPr lang="zh-CN" altLang="en-US" sz="3000" b="1" dirty="0">
                <a:solidFill>
                  <a:srgbClr val="0000FF"/>
                </a:solidFill>
                <a:latin typeface="楷体" panose="02010609060101010101" pitchFamily="49" charset="-122"/>
                <a:ea typeface="楷体" panose="02010609060101010101" pitchFamily="49" charset="-122"/>
              </a:rPr>
              <a:t>）</a:t>
            </a:r>
          </a:p>
          <a:p>
            <a:r>
              <a:rPr lang="zh-CN" altLang="en-US" sz="3000" b="1" dirty="0">
                <a:latin typeface="楷体" panose="02010609060101010101" pitchFamily="49" charset="-122"/>
                <a:ea typeface="楷体" panose="02010609060101010101" pitchFamily="49" charset="-122"/>
              </a:rPr>
              <a:t>    周厉王“防民之口</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甚于防川”</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“止谤”使得老百姓“道路以目”。三年之后</a:t>
            </a:r>
            <a:r>
              <a:rPr lang="en-US" altLang="zh-CN" sz="3000" b="1" dirty="0">
                <a:latin typeface="楷体" panose="02010609060101010101" pitchFamily="49" charset="-122"/>
                <a:ea typeface="楷体" panose="02010609060101010101" pitchFamily="49" charset="-122"/>
              </a:rPr>
              <a:t>,</a:t>
            </a:r>
            <a:r>
              <a:rPr lang="zh-CN" altLang="en-US" sz="3000" b="1" dirty="0">
                <a:latin typeface="楷体" panose="02010609060101010101" pitchFamily="49" charset="-122"/>
                <a:ea typeface="楷体" panose="02010609060101010101" pitchFamily="49" charset="-122"/>
              </a:rPr>
              <a:t>被“流于彘”。</a:t>
            </a:r>
          </a:p>
        </p:txBody>
      </p:sp>
      <p:sp>
        <p:nvSpPr>
          <p:cNvPr id="3" name="日期占位符 2"/>
          <p:cNvSpPr>
            <a:spLocks noGrp="1"/>
          </p:cNvSpPr>
          <p:nvPr>
            <p:ph type="dt" sz="half" idx="10"/>
          </p:nvPr>
        </p:nvSpPr>
        <p:spPr/>
        <p:txBody>
          <a:bodyPr/>
          <a:lstStyle/>
          <a:p>
            <a:fld id="{F64D49EF-EEBC-4AB3-A6BF-714D5C74767D}"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74</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341523" y="1133476"/>
            <a:ext cx="11314323" cy="2677656"/>
          </a:xfrm>
          <a:prstGeom prst="rect">
            <a:avLst/>
          </a:prstGeom>
          <a:noFill/>
          <a:ln w="9525">
            <a:noFill/>
            <a:miter lim="800000"/>
          </a:ln>
          <a:effectLst/>
        </p:spPr>
        <p:txBody>
          <a:bodyPr wrap="square">
            <a:spAutoFit/>
          </a:bodyPr>
          <a:lstStyle/>
          <a:p>
            <a:r>
              <a:rPr lang="zh-CN" altLang="en-US" sz="4800" b="1" dirty="0">
                <a:solidFill>
                  <a:srgbClr val="FF0000"/>
                </a:solidFill>
                <a:latin typeface="楷体" panose="02010609060101010101" pitchFamily="49" charset="-122"/>
                <a:ea typeface="楷体" panose="02010609060101010101" pitchFamily="49" charset="-122"/>
              </a:rPr>
              <a:t>二、对于现代人</a:t>
            </a:r>
          </a:p>
          <a:p>
            <a:r>
              <a:rPr lang="zh-CN" altLang="en-US" sz="4000" b="1" dirty="0">
                <a:latin typeface="楷体" panose="02010609060101010101" pitchFamily="49" charset="-122"/>
                <a:ea typeface="楷体" panose="02010609060101010101" pitchFamily="49" charset="-122"/>
              </a:rPr>
              <a:t>    </a:t>
            </a:r>
            <a:r>
              <a:rPr lang="en-US" altLang="zh-CN" sz="4000" b="1" dirty="0">
                <a:latin typeface="楷体" panose="02010609060101010101" pitchFamily="49" charset="-122"/>
                <a:ea typeface="楷体" panose="02010609060101010101" pitchFamily="49" charset="-122"/>
              </a:rPr>
              <a:t>1.</a:t>
            </a:r>
            <a:r>
              <a:rPr lang="zh-CN" altLang="en-US" sz="4000" b="1" dirty="0">
                <a:latin typeface="楷体" panose="02010609060101010101" pitchFamily="49" charset="-122"/>
                <a:ea typeface="楷体" panose="02010609060101010101" pitchFamily="49" charset="-122"/>
              </a:rPr>
              <a:t>注重对方感受，委婉劝说</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文明交流。</a:t>
            </a:r>
          </a:p>
          <a:p>
            <a:r>
              <a:rPr lang="zh-CN" altLang="en-US" sz="4000" b="1" dirty="0">
                <a:latin typeface="楷体" panose="02010609060101010101" pitchFamily="49" charset="-122"/>
                <a:ea typeface="楷体" panose="02010609060101010101" pitchFamily="49" charset="-122"/>
              </a:rPr>
              <a:t>    </a:t>
            </a:r>
            <a:r>
              <a:rPr lang="en-US" altLang="zh-CN" sz="4000" b="1" dirty="0">
                <a:latin typeface="楷体" panose="02010609060101010101" pitchFamily="49" charset="-122"/>
                <a:ea typeface="楷体" panose="02010609060101010101" pitchFamily="49" charset="-122"/>
              </a:rPr>
              <a:t>2.</a:t>
            </a:r>
            <a:r>
              <a:rPr lang="zh-CN" altLang="en-US" sz="4000" b="1" dirty="0">
                <a:latin typeface="楷体" panose="02010609060101010101" pitchFamily="49" charset="-122"/>
                <a:ea typeface="楷体" panose="02010609060101010101" pitchFamily="49" charset="-122"/>
              </a:rPr>
              <a:t>听取别人意见，完善自我</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少走弯路。</a:t>
            </a:r>
          </a:p>
          <a:p>
            <a:r>
              <a:rPr lang="zh-CN" altLang="en-US" sz="4000" b="1" dirty="0">
                <a:latin typeface="楷体" panose="02010609060101010101" pitchFamily="49" charset="-122"/>
                <a:ea typeface="楷体" panose="02010609060101010101" pitchFamily="49" charset="-122"/>
              </a:rPr>
              <a:t>    </a:t>
            </a:r>
            <a:r>
              <a:rPr lang="en-US" altLang="zh-CN" sz="4000" b="1" dirty="0">
                <a:latin typeface="楷体" panose="02010609060101010101" pitchFamily="49" charset="-122"/>
                <a:ea typeface="楷体" panose="02010609060101010101" pitchFamily="49" charset="-122"/>
              </a:rPr>
              <a:t>3.</a:t>
            </a:r>
            <a:r>
              <a:rPr lang="zh-CN" altLang="en-US" sz="4000" b="1" dirty="0">
                <a:latin typeface="楷体" panose="02010609060101010101" pitchFamily="49" charset="-122"/>
                <a:ea typeface="楷体" panose="02010609060101010101" pitchFamily="49" charset="-122"/>
              </a:rPr>
              <a:t>宰相肚里能撑船。有则改之</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无则加勉。</a:t>
            </a:r>
          </a:p>
        </p:txBody>
      </p:sp>
      <p:sp>
        <p:nvSpPr>
          <p:cNvPr id="3" name="日期占位符 2"/>
          <p:cNvSpPr>
            <a:spLocks noGrp="1"/>
          </p:cNvSpPr>
          <p:nvPr>
            <p:ph type="dt" sz="half" idx="10"/>
          </p:nvPr>
        </p:nvSpPr>
        <p:spPr/>
        <p:txBody>
          <a:bodyPr/>
          <a:lstStyle/>
          <a:p>
            <a:fld id="{70FE154F-7E72-42DF-8C3E-859A19FE4095}"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75</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275422" y="755651"/>
            <a:ext cx="11512625" cy="3785652"/>
          </a:xfrm>
          <a:prstGeom prst="rect">
            <a:avLst/>
          </a:prstGeom>
          <a:noFill/>
          <a:ln w="9525">
            <a:noFill/>
            <a:miter lim="800000"/>
          </a:ln>
          <a:effectLst/>
        </p:spPr>
        <p:txBody>
          <a:bodyPr wrap="square">
            <a:spAutoFit/>
          </a:bodyPr>
          <a:lstStyle/>
          <a:p>
            <a:pPr>
              <a:spcBef>
                <a:spcPct val="50000"/>
              </a:spcBef>
            </a:pPr>
            <a:r>
              <a:rPr lang="en-US" altLang="zh-CN" sz="4000" b="1" dirty="0">
                <a:latin typeface="楷体" panose="02010609060101010101" pitchFamily="49" charset="-122"/>
                <a:ea typeface="楷体" panose="02010609060101010101" pitchFamily="49" charset="-122"/>
              </a:rPr>
              <a:t>    </a:t>
            </a:r>
            <a:r>
              <a:rPr lang="zh-CN" altLang="en-US" sz="4000" b="1" dirty="0">
                <a:latin typeface="楷体" panose="02010609060101010101" pitchFamily="49" charset="-122"/>
                <a:ea typeface="楷体" panose="02010609060101010101" pitchFamily="49" charset="-122"/>
              </a:rPr>
              <a:t>烛之武委婉劝说的艺术在今天的</a:t>
            </a:r>
            <a:r>
              <a:rPr lang="zh-CN" altLang="en-US" sz="4000" b="1" dirty="0">
                <a:solidFill>
                  <a:srgbClr val="CC00CC"/>
                </a:solidFill>
                <a:latin typeface="楷体" panose="02010609060101010101" pitchFamily="49" charset="-122"/>
                <a:ea typeface="楷体" panose="02010609060101010101" pitchFamily="49" charset="-122"/>
              </a:rPr>
              <a:t>人际交往</a:t>
            </a:r>
            <a:r>
              <a:rPr lang="zh-CN" altLang="en-US" sz="4000" b="1" dirty="0">
                <a:latin typeface="楷体" panose="02010609060101010101" pitchFamily="49" charset="-122"/>
                <a:ea typeface="楷体" panose="02010609060101010101" pitchFamily="49" charset="-122"/>
              </a:rPr>
              <a:t>中仍有着十分重要的意义。在给别人提意见和建议时，我们要充分尊重被劝说者，使之受到启发，从而愉快地接受意见。同时我们还应学会倾听与交流。善于听取别人的意见，还要善于自己思考，把好的意见总汇起来，唯有这样才能成就一番事业。</a:t>
            </a:r>
          </a:p>
        </p:txBody>
      </p:sp>
      <p:sp>
        <p:nvSpPr>
          <p:cNvPr id="3" name="日期占位符 2"/>
          <p:cNvSpPr>
            <a:spLocks noGrp="1"/>
          </p:cNvSpPr>
          <p:nvPr>
            <p:ph type="dt" sz="half" idx="10"/>
          </p:nvPr>
        </p:nvSpPr>
        <p:spPr/>
        <p:txBody>
          <a:bodyPr/>
          <a:lstStyle/>
          <a:p>
            <a:fld id="{C4F8BD85-2924-42B6-A4C4-66C6F4563E65}" type="datetime1">
              <a:rPr lang="zh-CN" altLang="en-US" smtClean="0"/>
              <a:t>2021/3/13</a:t>
            </a:fld>
            <a:endParaRPr lang="zh-CN" altLang="en-US"/>
          </a:p>
        </p:txBody>
      </p:sp>
      <p:sp>
        <p:nvSpPr>
          <p:cNvPr id="4" name="灯片编号占位符 3"/>
          <p:cNvSpPr>
            <a:spLocks noGrp="1"/>
          </p:cNvSpPr>
          <p:nvPr>
            <p:ph type="sldNum" sz="quarter" idx="12"/>
          </p:nvPr>
        </p:nvSpPr>
        <p:spPr/>
        <p:txBody>
          <a:bodyPr/>
          <a:lstStyle/>
          <a:p>
            <a:fld id="{FB8399C9-9379-46E7-B893-007FE294695B}" type="slidenum">
              <a:rPr lang="zh-CN" altLang="en-US" smtClean="0"/>
              <a:t>76</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BCFC10-E593-4C6E-B614-45E7B0F73FD9}" type="datetime1">
              <a:rPr lang="zh-CN" altLang="en-US" smtClean="0"/>
              <a:t>2021/3/13</a:t>
            </a:fld>
            <a:endParaRPr lang="zh-CN" altLang="en-US"/>
          </a:p>
        </p:txBody>
      </p:sp>
      <p:sp>
        <p:nvSpPr>
          <p:cNvPr id="3" name="页脚占位符 2"/>
          <p:cNvSpPr>
            <a:spLocks noGrp="1"/>
          </p:cNvSpPr>
          <p:nvPr>
            <p:ph type="ftr" sz="quarter" idx="11"/>
          </p:nvPr>
        </p:nvSpPr>
        <p:spPr/>
        <p:txBody>
          <a:bodyPr/>
          <a:lstStyle/>
          <a:p>
            <a:r>
              <a:rPr lang="zh-CN" altLang="en-US"/>
              <a:t>北附广南实验学校 赵洪安</a:t>
            </a:r>
          </a:p>
        </p:txBody>
      </p:sp>
      <p:sp>
        <p:nvSpPr>
          <p:cNvPr id="4" name="灯片编号占位符 3"/>
          <p:cNvSpPr>
            <a:spLocks noGrp="1"/>
          </p:cNvSpPr>
          <p:nvPr>
            <p:ph type="sldNum" sz="quarter" idx="12"/>
          </p:nvPr>
        </p:nvSpPr>
        <p:spPr/>
        <p:txBody>
          <a:bodyPr/>
          <a:lstStyle/>
          <a:p>
            <a:fld id="{FB8399C9-9379-46E7-B893-007FE294695B}" type="slidenum">
              <a:rPr lang="zh-CN" altLang="en-US" smtClean="0"/>
              <a:t>77</a:t>
            </a:fld>
            <a:endParaRPr lang="zh-CN" altLang="en-US"/>
          </a:p>
        </p:txBody>
      </p:sp>
      <p:sp>
        <p:nvSpPr>
          <p:cNvPr id="5" name="矩形 4"/>
          <p:cNvSpPr/>
          <p:nvPr/>
        </p:nvSpPr>
        <p:spPr>
          <a:xfrm>
            <a:off x="3575721" y="2276873"/>
            <a:ext cx="4389537" cy="1323439"/>
          </a:xfrm>
          <a:prstGeom prst="rect">
            <a:avLst/>
          </a:prstGeom>
        </p:spPr>
        <p:txBody>
          <a:bodyPr wrap="square">
            <a:spAutoFit/>
          </a:bodyPr>
          <a:lstStyle/>
          <a:p>
            <a:pPr lvl="0" algn="ctr"/>
            <a:r>
              <a:rPr lang="zh-CN" altLang="en-US" sz="8000" b="1" dirty="0">
                <a:solidFill>
                  <a:srgbClr val="FF0000"/>
                </a:solidFill>
                <a:latin typeface="楷体" panose="02010609060101010101" pitchFamily="49" charset="-122"/>
                <a:ea typeface="楷体" panose="02010609060101010101" pitchFamily="49" charset="-122"/>
              </a:rPr>
              <a:t>课堂练习</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Text Box 3"/>
          <p:cNvSpPr txBox="1">
            <a:spLocks noChangeArrowheads="1"/>
          </p:cNvSpPr>
          <p:nvPr/>
        </p:nvSpPr>
        <p:spPr bwMode="auto">
          <a:xfrm>
            <a:off x="1775520" y="836712"/>
            <a:ext cx="8763000" cy="4154984"/>
          </a:xfrm>
          <a:prstGeom prst="rect">
            <a:avLst/>
          </a:prstGeom>
          <a:noFill/>
          <a:ln w="9525">
            <a:noFill/>
            <a:miter lim="800000"/>
          </a:ln>
          <a:effectLst/>
        </p:spPr>
        <p:txBody>
          <a:bodyPr>
            <a:spAutoFit/>
          </a:bodyPr>
          <a:lstStyle/>
          <a:p>
            <a:r>
              <a:rPr kumimoji="1" lang="en-US" altLang="zh-CN" sz="4400" b="1" dirty="0">
                <a:solidFill>
                  <a:srgbClr val="FF0000"/>
                </a:solidFill>
                <a:latin typeface="楷体" panose="02010609060101010101" pitchFamily="49" charset="-122"/>
                <a:ea typeface="楷体" panose="02010609060101010101" pitchFamily="49" charset="-122"/>
              </a:rPr>
              <a:t>⒈</a:t>
            </a:r>
            <a:r>
              <a:rPr kumimoji="1" lang="zh-CN" altLang="en-US" sz="4400" b="1" dirty="0">
                <a:solidFill>
                  <a:srgbClr val="FF0000"/>
                </a:solidFill>
                <a:latin typeface="楷体" panose="02010609060101010101" pitchFamily="49" charset="-122"/>
                <a:ea typeface="楷体" panose="02010609060101010101" pitchFamily="49" charset="-122"/>
              </a:rPr>
              <a:t>对下列句中划线词语解释，不正确的一项是（    ）</a:t>
            </a:r>
          </a:p>
          <a:p>
            <a:r>
              <a:rPr kumimoji="1" lang="en-US" altLang="zh-CN" sz="4400" b="1" dirty="0">
                <a:latin typeface="楷体" panose="02010609060101010101" pitchFamily="49" charset="-122"/>
                <a:ea typeface="楷体" panose="02010609060101010101" pitchFamily="49" charset="-122"/>
              </a:rPr>
              <a:t>A.</a:t>
            </a:r>
            <a:r>
              <a:rPr kumimoji="1" lang="zh-CN" altLang="en-US" sz="4400" b="1" dirty="0">
                <a:latin typeface="楷体" panose="02010609060101010101" pitchFamily="49" charset="-122"/>
                <a:ea typeface="楷体" panose="02010609060101010101" pitchFamily="49" charset="-122"/>
              </a:rPr>
              <a:t>晋</a:t>
            </a:r>
            <a:r>
              <a:rPr kumimoji="1" lang="zh-CN" altLang="en-US" sz="4400" b="1" dirty="0">
                <a:solidFill>
                  <a:srgbClr val="FF0066"/>
                </a:solidFill>
                <a:latin typeface="楷体" panose="02010609060101010101" pitchFamily="49" charset="-122"/>
                <a:ea typeface="楷体" panose="02010609060101010101" pitchFamily="49" charset="-122"/>
              </a:rPr>
              <a:t>军</a:t>
            </a:r>
            <a:r>
              <a:rPr kumimoji="1" lang="zh-CN" altLang="en-US" sz="4400" b="1" dirty="0">
                <a:latin typeface="楷体" panose="02010609060101010101" pitchFamily="49" charset="-122"/>
                <a:ea typeface="楷体" panose="02010609060101010101" pitchFamily="49" charset="-122"/>
              </a:rPr>
              <a:t>函陵（军：军队） </a:t>
            </a:r>
          </a:p>
          <a:p>
            <a:r>
              <a:rPr kumimoji="1" lang="en-US" altLang="zh-CN" sz="4400" b="1" dirty="0">
                <a:latin typeface="楷体" panose="02010609060101010101" pitchFamily="49" charset="-122"/>
                <a:ea typeface="楷体" panose="02010609060101010101" pitchFamily="49" charset="-122"/>
              </a:rPr>
              <a:t>B.</a:t>
            </a:r>
            <a:r>
              <a:rPr kumimoji="1" lang="zh-CN" altLang="en-US" sz="4400" b="1" dirty="0">
                <a:solidFill>
                  <a:srgbClr val="FF0066"/>
                </a:solidFill>
                <a:latin typeface="楷体" panose="02010609060101010101" pitchFamily="49" charset="-122"/>
                <a:ea typeface="楷体" panose="02010609060101010101" pitchFamily="49" charset="-122"/>
              </a:rPr>
              <a:t>贰</a:t>
            </a:r>
            <a:r>
              <a:rPr kumimoji="1" lang="zh-CN" altLang="en-US" sz="4400" b="1" dirty="0">
                <a:latin typeface="楷体" panose="02010609060101010101" pitchFamily="49" charset="-122"/>
                <a:ea typeface="楷体" panose="02010609060101010101" pitchFamily="49" charset="-122"/>
              </a:rPr>
              <a:t>于楚也（贰：从属二主）</a:t>
            </a:r>
          </a:p>
          <a:p>
            <a:r>
              <a:rPr kumimoji="1" lang="en-US" altLang="zh-CN" sz="4400" b="1" dirty="0">
                <a:latin typeface="楷体" panose="02010609060101010101" pitchFamily="49" charset="-122"/>
                <a:ea typeface="楷体" panose="02010609060101010101" pitchFamily="49" charset="-122"/>
              </a:rPr>
              <a:t>C.</a:t>
            </a:r>
            <a:r>
              <a:rPr kumimoji="1" lang="zh-CN" altLang="en-US" sz="4400" b="1" dirty="0">
                <a:solidFill>
                  <a:srgbClr val="FF0066"/>
                </a:solidFill>
                <a:latin typeface="楷体" panose="02010609060101010101" pitchFamily="49" charset="-122"/>
                <a:ea typeface="楷体" panose="02010609060101010101" pitchFamily="49" charset="-122"/>
              </a:rPr>
              <a:t>是</a:t>
            </a:r>
            <a:r>
              <a:rPr kumimoji="1" lang="zh-CN" altLang="en-US" sz="4400" b="1" dirty="0">
                <a:latin typeface="楷体" panose="02010609060101010101" pitchFamily="49" charset="-122"/>
                <a:ea typeface="楷体" panose="02010609060101010101" pitchFamily="49" charset="-122"/>
              </a:rPr>
              <a:t>寡人之过也（是：这）</a:t>
            </a:r>
          </a:p>
          <a:p>
            <a:r>
              <a:rPr kumimoji="1" lang="en-US" altLang="zh-CN" sz="4400" b="1" dirty="0">
                <a:latin typeface="楷体" panose="02010609060101010101" pitchFamily="49" charset="-122"/>
                <a:ea typeface="楷体" panose="02010609060101010101" pitchFamily="49" charset="-122"/>
              </a:rPr>
              <a:t>D.</a:t>
            </a:r>
            <a:r>
              <a:rPr kumimoji="1" lang="zh-CN" altLang="en-US" sz="4400" b="1" dirty="0">
                <a:latin typeface="楷体" panose="02010609060101010101" pitchFamily="49" charset="-122"/>
                <a:ea typeface="楷体" panose="02010609060101010101" pitchFamily="49" charset="-122"/>
              </a:rPr>
              <a:t>亡郑以</a:t>
            </a:r>
            <a:r>
              <a:rPr kumimoji="1" lang="zh-CN" altLang="en-US" sz="4400" b="1" dirty="0">
                <a:solidFill>
                  <a:srgbClr val="FF0066"/>
                </a:solidFill>
                <a:latin typeface="楷体" panose="02010609060101010101" pitchFamily="49" charset="-122"/>
                <a:ea typeface="楷体" panose="02010609060101010101" pitchFamily="49" charset="-122"/>
              </a:rPr>
              <a:t>陪</a:t>
            </a:r>
            <a:r>
              <a:rPr kumimoji="1" lang="zh-CN" altLang="en-US" sz="4400" b="1" dirty="0">
                <a:latin typeface="楷体" panose="02010609060101010101" pitchFamily="49" charset="-122"/>
                <a:ea typeface="楷体" panose="02010609060101010101" pitchFamily="49" charset="-122"/>
              </a:rPr>
              <a:t>邻（陪：增加）</a:t>
            </a:r>
          </a:p>
        </p:txBody>
      </p:sp>
      <p:sp>
        <p:nvSpPr>
          <p:cNvPr id="67589" name="Text Box 5"/>
          <p:cNvSpPr txBox="1">
            <a:spLocks noChangeArrowheads="1"/>
          </p:cNvSpPr>
          <p:nvPr/>
        </p:nvSpPr>
        <p:spPr bwMode="auto">
          <a:xfrm>
            <a:off x="5447928" y="1463305"/>
            <a:ext cx="914400" cy="830997"/>
          </a:xfrm>
          <a:prstGeom prst="rect">
            <a:avLst/>
          </a:prstGeom>
          <a:noFill/>
          <a:ln w="9525">
            <a:noFill/>
            <a:miter lim="800000"/>
          </a:ln>
          <a:effectLst/>
        </p:spPr>
        <p:txBody>
          <a:bodyPr>
            <a:spAutoFit/>
          </a:bodyPr>
          <a:lstStyle/>
          <a:p>
            <a:pPr>
              <a:spcBef>
                <a:spcPct val="50000"/>
              </a:spcBef>
            </a:pPr>
            <a:r>
              <a:rPr kumimoji="1" lang="en-US" altLang="zh-CN" sz="4800" b="1" dirty="0">
                <a:solidFill>
                  <a:srgbClr val="0000FF"/>
                </a:solidFill>
                <a:latin typeface="Copperplate Gothic Bold" pitchFamily="34" charset="0"/>
              </a:rPr>
              <a:t>A</a:t>
            </a:r>
          </a:p>
        </p:txBody>
      </p:sp>
      <p:sp>
        <p:nvSpPr>
          <p:cNvPr id="2" name="日期占位符 1">
            <a:extLst>
              <a:ext uri="{FF2B5EF4-FFF2-40B4-BE49-F238E27FC236}">
                <a16:creationId xmlns:a16="http://schemas.microsoft.com/office/drawing/2014/main" id="{525AF4B6-6CBA-47B3-BF91-54771DE4A7DC}"/>
              </a:ext>
            </a:extLst>
          </p:cNvPr>
          <p:cNvSpPr>
            <a:spLocks noGrp="1"/>
          </p:cNvSpPr>
          <p:nvPr>
            <p:ph type="dt" sz="half" idx="10"/>
          </p:nvPr>
        </p:nvSpPr>
        <p:spPr/>
        <p:txBody>
          <a:bodyPr/>
          <a:lstStyle/>
          <a:p>
            <a:fld id="{11C37AA5-F259-45CD-A7F3-ACFBFAF54F15}" type="datetime1">
              <a:rPr lang="zh-CN" altLang="en-US" smtClean="0"/>
              <a:t>2021/3/13</a:t>
            </a:fld>
            <a:endParaRPr lang="zh-CN" altLang="en-US"/>
          </a:p>
        </p:txBody>
      </p:sp>
      <p:sp>
        <p:nvSpPr>
          <p:cNvPr id="3" name="页脚占位符 2">
            <a:extLst>
              <a:ext uri="{FF2B5EF4-FFF2-40B4-BE49-F238E27FC236}">
                <a16:creationId xmlns:a16="http://schemas.microsoft.com/office/drawing/2014/main" id="{B18D4566-50BC-4748-84B4-9D65AB45AD67}"/>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A08F9285-7F3F-4D34-956F-21F07B739340}"/>
              </a:ext>
            </a:extLst>
          </p:cNvPr>
          <p:cNvSpPr>
            <a:spLocks noGrp="1"/>
          </p:cNvSpPr>
          <p:nvPr>
            <p:ph type="sldNum" sz="quarter" idx="12"/>
          </p:nvPr>
        </p:nvSpPr>
        <p:spPr/>
        <p:txBody>
          <a:bodyPr/>
          <a:lstStyle/>
          <a:p>
            <a:fld id="{5E62DECF-E635-42AE-B64D-6828C25340DF}" type="slidenum">
              <a:rPr lang="zh-CN" altLang="en-US" smtClean="0"/>
              <a:t>78</a:t>
            </a:fld>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7589"/>
                                        </p:tgtEl>
                                        <p:attrNameLst>
                                          <p:attrName>style.visibility</p:attrName>
                                        </p:attrNameLst>
                                      </p:cBhvr>
                                      <p:to>
                                        <p:strVal val="visible"/>
                                      </p:to>
                                    </p:set>
                                    <p:animEffect transition="in" filter="dissolve">
                                      <p:cBhvr>
                                        <p:cTn id="7" dur="500"/>
                                        <p:tgtEl>
                                          <p:spTgt spid="67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body" idx="1"/>
          </p:nvPr>
        </p:nvSpPr>
        <p:spPr>
          <a:xfrm>
            <a:off x="1703512" y="685801"/>
            <a:ext cx="8659688" cy="4525963"/>
          </a:xfrm>
        </p:spPr>
        <p:txBody>
          <a:bodyPr>
            <a:normAutofit/>
          </a:bodyPr>
          <a:lstStyle/>
          <a:p>
            <a:pPr marL="0" indent="0">
              <a:spcBef>
                <a:spcPts val="0"/>
              </a:spcBef>
              <a:buNone/>
            </a:pPr>
            <a:r>
              <a:rPr lang="en-US" altLang="zh-CN" sz="4000" b="1" dirty="0">
                <a:solidFill>
                  <a:srgbClr val="FF0000"/>
                </a:solidFill>
                <a:latin typeface="楷体" panose="02010609060101010101" pitchFamily="49" charset="-122"/>
                <a:ea typeface="楷体" panose="02010609060101010101" pitchFamily="49" charset="-122"/>
              </a:rPr>
              <a:t>2.</a:t>
            </a:r>
            <a:r>
              <a:rPr lang="zh-CN" altLang="en-US" sz="4000" b="1" dirty="0">
                <a:solidFill>
                  <a:srgbClr val="FF0000"/>
                </a:solidFill>
                <a:latin typeface="楷体" panose="02010609060101010101" pitchFamily="49" charset="-122"/>
                <a:ea typeface="楷体" panose="02010609060101010101" pitchFamily="49" charset="-122"/>
              </a:rPr>
              <a:t>下列句子中“之”的用法不同于其他三个选项的一项是（    ）</a:t>
            </a:r>
          </a:p>
          <a:p>
            <a:pPr marL="0" indent="0">
              <a:spcBef>
                <a:spcPts val="0"/>
              </a:spcBef>
              <a:buNone/>
            </a:pPr>
            <a:r>
              <a:rPr lang="en-US" altLang="zh-CN" sz="4000" b="1" dirty="0">
                <a:latin typeface="楷体" panose="02010609060101010101" pitchFamily="49" charset="-122"/>
                <a:ea typeface="楷体" panose="02010609060101010101" pitchFamily="49" charset="-122"/>
              </a:rPr>
              <a:t>A.</a:t>
            </a:r>
            <a:r>
              <a:rPr lang="zh-CN" altLang="en-US" sz="4000" b="1" dirty="0">
                <a:latin typeface="楷体" panose="02010609060101010101" pitchFamily="49" charset="-122"/>
                <a:ea typeface="楷体" panose="02010609060101010101" pitchFamily="49" charset="-122"/>
              </a:rPr>
              <a:t>因人之力而敝之</a:t>
            </a:r>
          </a:p>
          <a:p>
            <a:pPr marL="0" indent="0">
              <a:spcBef>
                <a:spcPts val="0"/>
              </a:spcBef>
              <a:buNone/>
            </a:pPr>
            <a:r>
              <a:rPr lang="en-US" altLang="zh-CN" sz="4000" b="1" dirty="0">
                <a:latin typeface="楷体" panose="02010609060101010101" pitchFamily="49" charset="-122"/>
                <a:ea typeface="楷体" panose="02010609060101010101" pitchFamily="49" charset="-122"/>
              </a:rPr>
              <a:t>B.</a:t>
            </a:r>
            <a:r>
              <a:rPr lang="zh-CN" altLang="en-US" sz="4000" b="1" dirty="0">
                <a:latin typeface="楷体" panose="02010609060101010101" pitchFamily="49" charset="-122"/>
                <a:ea typeface="楷体" panose="02010609060101010101" pitchFamily="49" charset="-122"/>
              </a:rPr>
              <a:t>子犯请击之</a:t>
            </a:r>
          </a:p>
          <a:p>
            <a:pPr marL="0" indent="0">
              <a:spcBef>
                <a:spcPts val="0"/>
              </a:spcBef>
              <a:buNone/>
            </a:pPr>
            <a:r>
              <a:rPr lang="en-US" altLang="zh-CN" sz="4000" b="1" dirty="0">
                <a:latin typeface="楷体" panose="02010609060101010101" pitchFamily="49" charset="-122"/>
                <a:ea typeface="楷体" panose="02010609060101010101" pitchFamily="49" charset="-122"/>
              </a:rPr>
              <a:t>C.</a:t>
            </a:r>
            <a:r>
              <a:rPr lang="zh-CN" altLang="en-US" sz="4000" b="1" dirty="0">
                <a:latin typeface="楷体" panose="02010609060101010101" pitchFamily="49" charset="-122"/>
                <a:ea typeface="楷体" panose="02010609060101010101" pitchFamily="49" charset="-122"/>
              </a:rPr>
              <a:t>行李之往来，工其乏困</a:t>
            </a:r>
          </a:p>
          <a:p>
            <a:pPr marL="0" indent="0">
              <a:spcBef>
                <a:spcPts val="0"/>
              </a:spcBef>
              <a:buNone/>
            </a:pPr>
            <a:r>
              <a:rPr lang="en-US" altLang="zh-CN" sz="4000" b="1" dirty="0">
                <a:latin typeface="楷体" panose="02010609060101010101" pitchFamily="49" charset="-122"/>
                <a:ea typeface="楷体" panose="02010609060101010101" pitchFamily="49" charset="-122"/>
              </a:rPr>
              <a:t>D.</a:t>
            </a:r>
            <a:r>
              <a:rPr lang="zh-CN" altLang="en-US" sz="4000" b="1" dirty="0">
                <a:latin typeface="楷体" panose="02010609060101010101" pitchFamily="49" charset="-122"/>
                <a:ea typeface="楷体" panose="02010609060101010101" pitchFamily="49" charset="-122"/>
              </a:rPr>
              <a:t>阙秦以利晋，唯君图之</a:t>
            </a:r>
          </a:p>
        </p:txBody>
      </p:sp>
      <p:sp>
        <p:nvSpPr>
          <p:cNvPr id="70661" name="Text Box 5"/>
          <p:cNvSpPr txBox="1">
            <a:spLocks noChangeArrowheads="1"/>
          </p:cNvSpPr>
          <p:nvPr/>
        </p:nvSpPr>
        <p:spPr bwMode="auto">
          <a:xfrm>
            <a:off x="7014525" y="1094590"/>
            <a:ext cx="567784" cy="830997"/>
          </a:xfrm>
          <a:prstGeom prst="rect">
            <a:avLst/>
          </a:prstGeom>
          <a:noFill/>
          <a:ln w="9525">
            <a:noFill/>
            <a:miter lim="800000"/>
          </a:ln>
          <a:effectLst/>
        </p:spPr>
        <p:txBody>
          <a:bodyPr wrap="none">
            <a:spAutoFit/>
          </a:bodyPr>
          <a:lstStyle/>
          <a:p>
            <a:r>
              <a:rPr lang="en-US" altLang="zh-CN" sz="4800" b="1" dirty="0">
                <a:solidFill>
                  <a:srgbClr val="0000FF"/>
                </a:solidFill>
              </a:rPr>
              <a:t>C</a:t>
            </a:r>
          </a:p>
        </p:txBody>
      </p:sp>
      <p:sp>
        <p:nvSpPr>
          <p:cNvPr id="2" name="日期占位符 1">
            <a:extLst>
              <a:ext uri="{FF2B5EF4-FFF2-40B4-BE49-F238E27FC236}">
                <a16:creationId xmlns:a16="http://schemas.microsoft.com/office/drawing/2014/main" id="{3DAA777D-7695-4150-89C1-9485FC07A050}"/>
              </a:ext>
            </a:extLst>
          </p:cNvPr>
          <p:cNvSpPr>
            <a:spLocks noGrp="1"/>
          </p:cNvSpPr>
          <p:nvPr>
            <p:ph type="dt" sz="half" idx="10"/>
          </p:nvPr>
        </p:nvSpPr>
        <p:spPr/>
        <p:txBody>
          <a:bodyPr/>
          <a:lstStyle/>
          <a:p>
            <a:fld id="{D8284CC5-A708-47EF-BBA8-E57147ED2A51}" type="datetime1">
              <a:rPr lang="zh-CN" altLang="en-US" smtClean="0"/>
              <a:t>2021/3/13</a:t>
            </a:fld>
            <a:endParaRPr lang="zh-CN" altLang="en-US"/>
          </a:p>
        </p:txBody>
      </p:sp>
      <p:sp>
        <p:nvSpPr>
          <p:cNvPr id="3" name="页脚占位符 2">
            <a:extLst>
              <a:ext uri="{FF2B5EF4-FFF2-40B4-BE49-F238E27FC236}">
                <a16:creationId xmlns:a16="http://schemas.microsoft.com/office/drawing/2014/main" id="{3CE9E383-B6A7-45F6-9D5E-5BC34B39E1A0}"/>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20AE6B89-E10F-4F40-8383-EF2BCAA26305}"/>
              </a:ext>
            </a:extLst>
          </p:cNvPr>
          <p:cNvSpPr>
            <a:spLocks noGrp="1"/>
          </p:cNvSpPr>
          <p:nvPr>
            <p:ph type="sldNum" sz="quarter" idx="12"/>
          </p:nvPr>
        </p:nvSpPr>
        <p:spPr/>
        <p:txBody>
          <a:bodyPr/>
          <a:lstStyle/>
          <a:p>
            <a:fld id="{5E62DECF-E635-42AE-B64D-6828C25340DF}" type="slidenum">
              <a:rPr lang="zh-CN" altLang="en-US" smtClean="0"/>
              <a:t>79</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0661"/>
                                        </p:tgtEl>
                                        <p:attrNameLst>
                                          <p:attrName>style.visibility</p:attrName>
                                        </p:attrNameLst>
                                      </p:cBhvr>
                                      <p:to>
                                        <p:strVal val="visible"/>
                                      </p:to>
                                    </p:set>
                                    <p:animEffect transition="in" filter="dissolve">
                                      <p:cBhvr>
                                        <p:cTn id="7" dur="500"/>
                                        <p:tgtEl>
                                          <p:spTgt spid="70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91C7C8-C91B-49B6-8929-48BA459EF21F}" type="datetime1">
              <a:rPr lang="zh-CN" altLang="en-US" smtClean="0"/>
              <a:t>2021/3/13</a:t>
            </a:fld>
            <a:endParaRPr lang="zh-CN" altLang="en-US"/>
          </a:p>
        </p:txBody>
      </p:sp>
      <p:sp>
        <p:nvSpPr>
          <p:cNvPr id="3" name="页脚占位符 2"/>
          <p:cNvSpPr>
            <a:spLocks noGrp="1"/>
          </p:cNvSpPr>
          <p:nvPr>
            <p:ph type="ftr" sz="quarter" idx="11"/>
          </p:nvPr>
        </p:nvSpPr>
        <p:spPr/>
        <p:txBody>
          <a:bodyPr/>
          <a:lstStyle/>
          <a:p>
            <a:r>
              <a:rPr lang="zh-CN" altLang="en-US"/>
              <a:t>北附广南实验学校 赵洪安</a:t>
            </a:r>
          </a:p>
        </p:txBody>
      </p:sp>
      <p:sp>
        <p:nvSpPr>
          <p:cNvPr id="4" name="灯片编号占位符 3"/>
          <p:cNvSpPr>
            <a:spLocks noGrp="1"/>
          </p:cNvSpPr>
          <p:nvPr>
            <p:ph type="sldNum" sz="quarter" idx="12"/>
          </p:nvPr>
        </p:nvSpPr>
        <p:spPr/>
        <p:txBody>
          <a:bodyPr/>
          <a:lstStyle/>
          <a:p>
            <a:fld id="{FB8399C9-9379-46E7-B893-007FE294695B}" type="slidenum">
              <a:rPr lang="zh-CN" altLang="en-US" smtClean="0"/>
              <a:t>8</a:t>
            </a:fld>
            <a:endParaRPr lang="zh-CN" altLang="en-US"/>
          </a:p>
        </p:txBody>
      </p:sp>
      <p:sp>
        <p:nvSpPr>
          <p:cNvPr id="5" name="矩形 4"/>
          <p:cNvSpPr/>
          <p:nvPr/>
        </p:nvSpPr>
        <p:spPr>
          <a:xfrm>
            <a:off x="306638" y="520512"/>
            <a:ext cx="11554058" cy="1938992"/>
          </a:xfrm>
          <a:prstGeom prst="rect">
            <a:avLst/>
          </a:prstGeom>
        </p:spPr>
        <p:txBody>
          <a:bodyPr wrap="square">
            <a:spAutoFit/>
          </a:bodyPr>
          <a:lstStyle/>
          <a:p>
            <a:r>
              <a:rPr lang="zh-CN" altLang="en-US" sz="4000" b="1" dirty="0">
                <a:solidFill>
                  <a:srgbClr val="CC00CC"/>
                </a:solidFill>
                <a:latin typeface="楷体" panose="02010609060101010101" pitchFamily="49" charset="-122"/>
                <a:ea typeface="楷体" panose="02010609060101010101" pitchFamily="49" charset="-122"/>
              </a:rPr>
              <a:t>国别体：</a:t>
            </a:r>
            <a:r>
              <a:rPr lang="zh-CN" altLang="en-US" sz="4000" b="1" dirty="0">
                <a:latin typeface="楷体" panose="02010609060101010101" pitchFamily="49" charset="-122"/>
                <a:ea typeface="楷体" panose="02010609060101010101" pitchFamily="49" charset="-122"/>
              </a:rPr>
              <a:t>是一种先分不同国家、再于一国之内按年代编写史书的体例。</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国语</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战国策</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等均采用这种体例。</a:t>
            </a:r>
          </a:p>
        </p:txBody>
      </p:sp>
      <p:sp>
        <p:nvSpPr>
          <p:cNvPr id="6" name="矩形 5">
            <a:extLst>
              <a:ext uri="{FF2B5EF4-FFF2-40B4-BE49-F238E27FC236}">
                <a16:creationId xmlns:a16="http://schemas.microsoft.com/office/drawing/2014/main" id="{25BFC9C1-AF88-4CC8-85DA-6CC812C71D70}"/>
              </a:ext>
            </a:extLst>
          </p:cNvPr>
          <p:cNvSpPr/>
          <p:nvPr/>
        </p:nvSpPr>
        <p:spPr>
          <a:xfrm>
            <a:off x="306638" y="2488097"/>
            <a:ext cx="11554058" cy="1323439"/>
          </a:xfrm>
          <a:prstGeom prst="rect">
            <a:avLst/>
          </a:prstGeom>
        </p:spPr>
        <p:txBody>
          <a:bodyPr wrap="square">
            <a:spAutoFit/>
          </a:bodyPr>
          <a:lstStyle/>
          <a:p>
            <a:r>
              <a:rPr lang="zh-CN" altLang="en-US" sz="4000" b="1" dirty="0">
                <a:solidFill>
                  <a:srgbClr val="FF0000"/>
                </a:solidFill>
                <a:latin typeface="楷体" panose="02010609060101010101" pitchFamily="49" charset="-122"/>
                <a:ea typeface="楷体" panose="02010609060101010101" pitchFamily="49" charset="-122"/>
                <a:cs typeface="+mj-cs"/>
              </a:rPr>
              <a:t>春秋五霸：</a:t>
            </a:r>
            <a:r>
              <a:rPr lang="zh-CN" altLang="en-US" sz="4000" b="1" dirty="0">
                <a:solidFill>
                  <a:prstClr val="black"/>
                </a:solidFill>
                <a:latin typeface="楷体" panose="02010609060101010101" pitchFamily="49" charset="-122"/>
                <a:ea typeface="楷体" panose="02010609060101010101" pitchFamily="49" charset="-122"/>
                <a:cs typeface="+mj-cs"/>
              </a:rPr>
              <a:t>春秋时代先后称霸的五个诸侯，通常指</a:t>
            </a:r>
            <a:r>
              <a:rPr lang="zh-CN" altLang="en-US" sz="4000" b="1" dirty="0">
                <a:solidFill>
                  <a:srgbClr val="CC00CC"/>
                </a:solidFill>
                <a:latin typeface="楷体" panose="02010609060101010101" pitchFamily="49" charset="-122"/>
                <a:ea typeface="楷体" panose="02010609060101010101" pitchFamily="49" charset="-122"/>
                <a:cs typeface="+mj-cs"/>
              </a:rPr>
              <a:t>齐桓公、晋文公、秦穆公、宋襄公和楚庄王</a:t>
            </a:r>
            <a:r>
              <a:rPr lang="zh-CN" altLang="en-US" sz="4000" b="1" dirty="0">
                <a:solidFill>
                  <a:prstClr val="black"/>
                </a:solidFill>
                <a:latin typeface="楷体" panose="02010609060101010101" pitchFamily="49" charset="-122"/>
                <a:ea typeface="楷体" panose="02010609060101010101" pitchFamily="49" charset="-122"/>
                <a:cs typeface="+mj-cs"/>
              </a:rPr>
              <a:t>。</a:t>
            </a:r>
            <a:endParaRPr lang="zh-CN" altLang="en-US" sz="4000" b="1" dirty="0">
              <a:latin typeface="楷体" panose="02010609060101010101" pitchFamily="49" charset="-122"/>
              <a:ea typeface="楷体" panose="02010609060101010101" pitchFamily="49" charset="-122"/>
            </a:endParaRPr>
          </a:p>
        </p:txBody>
      </p:sp>
      <p:sp>
        <p:nvSpPr>
          <p:cNvPr id="7" name="矩形 6">
            <a:extLst>
              <a:ext uri="{FF2B5EF4-FFF2-40B4-BE49-F238E27FC236}">
                <a16:creationId xmlns:a16="http://schemas.microsoft.com/office/drawing/2014/main" id="{7AEB2EA5-98A7-4E31-9EF7-76E2E0EDC535}"/>
              </a:ext>
            </a:extLst>
          </p:cNvPr>
          <p:cNvSpPr/>
          <p:nvPr/>
        </p:nvSpPr>
        <p:spPr>
          <a:xfrm>
            <a:off x="331304" y="4014185"/>
            <a:ext cx="11554058" cy="2308324"/>
          </a:xfrm>
          <a:prstGeom prst="rect">
            <a:avLst/>
          </a:prstGeom>
        </p:spPr>
        <p:txBody>
          <a:bodyPr wrap="square">
            <a:spAutoFit/>
          </a:bodyPr>
          <a:lstStyle/>
          <a:p>
            <a:pPr lvl="0">
              <a:lnSpc>
                <a:spcPct val="90000"/>
              </a:lnSpc>
            </a:pPr>
            <a:r>
              <a:rPr lang="zh-CN" altLang="en-US" sz="4000" b="1" dirty="0">
                <a:solidFill>
                  <a:srgbClr val="FF0000"/>
                </a:solidFill>
                <a:latin typeface="楷体" panose="02010609060101010101" pitchFamily="49" charset="-122"/>
                <a:ea typeface="楷体" panose="02010609060101010101" pitchFamily="49" charset="-122"/>
              </a:rPr>
              <a:t>十三经：</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易经</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书经</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诗经</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周礼</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仪礼</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礼记</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春秋左传</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春秋公羊传</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春秋谷梁传</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论语</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孝经</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尔雅</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孟子</a:t>
            </a:r>
            <a:r>
              <a:rPr lang="en-US" altLang="zh-CN" sz="4000" b="1" dirty="0">
                <a:solidFill>
                  <a:prstClr val="black"/>
                </a:solidFill>
                <a:latin typeface="楷体" panose="02010609060101010101" pitchFamily="49" charset="-122"/>
                <a:ea typeface="楷体" panose="02010609060101010101" pitchFamily="49" charset="-122"/>
              </a:rPr>
              <a:t>》</a:t>
            </a:r>
            <a:r>
              <a:rPr lang="zh-CN" altLang="en-US" sz="4000" b="1" dirty="0">
                <a:solidFill>
                  <a:prstClr val="black"/>
                </a:solidFill>
                <a:latin typeface="楷体" panose="02010609060101010101" pitchFamily="49" charset="-122"/>
                <a:ea typeface="楷体" panose="02010609060101010101" pitchFamily="49" charset="-122"/>
              </a:rPr>
              <a:t>。</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type="body" idx="1"/>
          </p:nvPr>
        </p:nvSpPr>
        <p:spPr>
          <a:xfrm>
            <a:off x="609600" y="899318"/>
            <a:ext cx="10972800" cy="5059363"/>
          </a:xfrm>
        </p:spPr>
        <p:txBody>
          <a:bodyPr>
            <a:normAutofit/>
          </a:bodyPr>
          <a:lstStyle/>
          <a:p>
            <a:pPr marL="0" indent="0">
              <a:spcBef>
                <a:spcPts val="0"/>
              </a:spcBef>
              <a:buNone/>
            </a:pPr>
            <a:r>
              <a:rPr lang="en-US" altLang="zh-CN" sz="4000" b="1" dirty="0">
                <a:solidFill>
                  <a:srgbClr val="FF0000"/>
                </a:solidFill>
                <a:latin typeface="楷体" panose="02010609060101010101" pitchFamily="49" charset="-122"/>
                <a:ea typeface="楷体" panose="02010609060101010101" pitchFamily="49" charset="-122"/>
              </a:rPr>
              <a:t>3.</a:t>
            </a:r>
            <a:r>
              <a:rPr lang="zh-CN" altLang="en-US" sz="4000" b="1" dirty="0">
                <a:solidFill>
                  <a:srgbClr val="FF0000"/>
                </a:solidFill>
                <a:latin typeface="楷体" panose="02010609060101010101" pitchFamily="49" charset="-122"/>
                <a:ea typeface="楷体" panose="02010609060101010101" pitchFamily="49" charset="-122"/>
              </a:rPr>
              <a:t>下列句中加点词的词类活用现象，不同于其他三个选项的一项是（   ）</a:t>
            </a:r>
            <a:endParaRPr lang="en-US" altLang="zh-CN" sz="4000" b="1" dirty="0">
              <a:solidFill>
                <a:srgbClr val="FF0000"/>
              </a:solidFill>
              <a:latin typeface="楷体" panose="02010609060101010101" pitchFamily="49" charset="-122"/>
              <a:ea typeface="楷体" panose="02010609060101010101" pitchFamily="49" charset="-122"/>
            </a:endParaRPr>
          </a:p>
          <a:p>
            <a:pPr marL="0" indent="0">
              <a:spcBef>
                <a:spcPts val="0"/>
              </a:spcBef>
              <a:buNone/>
            </a:pPr>
            <a:r>
              <a:rPr lang="en-US" altLang="zh-CN" sz="4000" b="1" dirty="0">
                <a:latin typeface="楷体" panose="02010609060101010101" pitchFamily="49" charset="-122"/>
                <a:ea typeface="楷体" panose="02010609060101010101" pitchFamily="49" charset="-122"/>
              </a:rPr>
              <a:t>A.</a:t>
            </a:r>
            <a:r>
              <a:rPr lang="zh-CN" altLang="en-US" sz="4000" b="1" dirty="0">
                <a:latin typeface="楷体" panose="02010609060101010101" pitchFamily="49" charset="-122"/>
                <a:ea typeface="楷体" panose="02010609060101010101" pitchFamily="49" charset="-122"/>
              </a:rPr>
              <a:t>夜缒而出，见秦伯</a:t>
            </a:r>
          </a:p>
          <a:p>
            <a:pPr marL="0" indent="0">
              <a:spcBef>
                <a:spcPts val="0"/>
              </a:spcBef>
              <a:buNone/>
            </a:pPr>
            <a:r>
              <a:rPr lang="en-US" altLang="zh-CN" sz="4000" b="1" dirty="0">
                <a:latin typeface="楷体" panose="02010609060101010101" pitchFamily="49" charset="-122"/>
                <a:ea typeface="楷体" panose="02010609060101010101" pitchFamily="49" charset="-122"/>
              </a:rPr>
              <a:t>B.</a:t>
            </a:r>
            <a:r>
              <a:rPr lang="zh-CN" altLang="en-US" sz="4000" b="1" dirty="0">
                <a:latin typeface="楷体" panose="02010609060101010101" pitchFamily="49" charset="-122"/>
                <a:ea typeface="楷体" panose="02010609060101010101" pitchFamily="49" charset="-122"/>
              </a:rPr>
              <a:t>朝济而夕设版焉</a:t>
            </a:r>
          </a:p>
          <a:p>
            <a:pPr marL="0" indent="0">
              <a:spcBef>
                <a:spcPts val="0"/>
              </a:spcBef>
              <a:buNone/>
            </a:pPr>
            <a:r>
              <a:rPr lang="en-US" altLang="zh-CN" sz="4000" b="1" dirty="0">
                <a:latin typeface="楷体" panose="02010609060101010101" pitchFamily="49" charset="-122"/>
                <a:ea typeface="楷体" panose="02010609060101010101" pitchFamily="49" charset="-122"/>
              </a:rPr>
              <a:t>C.</a:t>
            </a:r>
            <a:r>
              <a:rPr lang="zh-CN" altLang="en-US" sz="4000" b="1" dirty="0">
                <a:latin typeface="楷体" panose="02010609060101010101" pitchFamily="49" charset="-122"/>
                <a:ea typeface="楷体" panose="02010609060101010101" pitchFamily="49" charset="-122"/>
              </a:rPr>
              <a:t>既东封郑，又欲肆其西封</a:t>
            </a:r>
          </a:p>
          <a:p>
            <a:pPr marL="0" indent="0">
              <a:spcBef>
                <a:spcPts val="0"/>
              </a:spcBef>
              <a:buNone/>
            </a:pPr>
            <a:r>
              <a:rPr lang="en-US" altLang="zh-CN" sz="4000" b="1" dirty="0">
                <a:latin typeface="楷体" panose="02010609060101010101" pitchFamily="49" charset="-122"/>
                <a:ea typeface="楷体" panose="02010609060101010101" pitchFamily="49" charset="-122"/>
              </a:rPr>
              <a:t>D.</a:t>
            </a:r>
            <a:r>
              <a:rPr lang="zh-CN" altLang="en-US" sz="4000" b="1" dirty="0">
                <a:latin typeface="楷体" panose="02010609060101010101" pitchFamily="49" charset="-122"/>
                <a:ea typeface="楷体" panose="02010609060101010101" pitchFamily="49" charset="-122"/>
              </a:rPr>
              <a:t>越国以鄙远，君知其难也</a:t>
            </a:r>
          </a:p>
        </p:txBody>
      </p:sp>
      <p:sp>
        <p:nvSpPr>
          <p:cNvPr id="72709" name="Text Box 5"/>
          <p:cNvSpPr txBox="1">
            <a:spLocks noChangeArrowheads="1"/>
          </p:cNvSpPr>
          <p:nvPr/>
        </p:nvSpPr>
        <p:spPr bwMode="auto">
          <a:xfrm>
            <a:off x="5470508" y="1350989"/>
            <a:ext cx="625492" cy="830997"/>
          </a:xfrm>
          <a:prstGeom prst="rect">
            <a:avLst/>
          </a:prstGeom>
          <a:noFill/>
          <a:ln w="9525">
            <a:noFill/>
            <a:miter lim="800000"/>
          </a:ln>
          <a:effectLst/>
        </p:spPr>
        <p:txBody>
          <a:bodyPr wrap="none">
            <a:spAutoFit/>
          </a:bodyPr>
          <a:lstStyle/>
          <a:p>
            <a:r>
              <a:rPr lang="en-US" altLang="zh-CN" sz="4800" b="1" dirty="0">
                <a:solidFill>
                  <a:srgbClr val="0000FF"/>
                </a:solidFill>
              </a:rPr>
              <a:t>D</a:t>
            </a:r>
          </a:p>
        </p:txBody>
      </p:sp>
      <p:sp>
        <p:nvSpPr>
          <p:cNvPr id="2" name="日期占位符 1">
            <a:extLst>
              <a:ext uri="{FF2B5EF4-FFF2-40B4-BE49-F238E27FC236}">
                <a16:creationId xmlns:a16="http://schemas.microsoft.com/office/drawing/2014/main" id="{0ED59E93-F599-4C5B-8C1F-03DB2692A208}"/>
              </a:ext>
            </a:extLst>
          </p:cNvPr>
          <p:cNvSpPr>
            <a:spLocks noGrp="1"/>
          </p:cNvSpPr>
          <p:nvPr>
            <p:ph type="dt" sz="half" idx="10"/>
          </p:nvPr>
        </p:nvSpPr>
        <p:spPr/>
        <p:txBody>
          <a:bodyPr/>
          <a:lstStyle/>
          <a:p>
            <a:fld id="{96968277-2CC1-48B0-B9FA-93653A8D6F30}" type="datetime1">
              <a:rPr lang="zh-CN" altLang="en-US" smtClean="0"/>
              <a:t>2021/3/13</a:t>
            </a:fld>
            <a:endParaRPr lang="zh-CN" altLang="en-US"/>
          </a:p>
        </p:txBody>
      </p:sp>
      <p:sp>
        <p:nvSpPr>
          <p:cNvPr id="3" name="页脚占位符 2">
            <a:extLst>
              <a:ext uri="{FF2B5EF4-FFF2-40B4-BE49-F238E27FC236}">
                <a16:creationId xmlns:a16="http://schemas.microsoft.com/office/drawing/2014/main" id="{0A624D10-D1B8-47DF-AF6E-9284AAEB8658}"/>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E3E4C33B-DEC6-462C-AF79-64EBD48F9228}"/>
              </a:ext>
            </a:extLst>
          </p:cNvPr>
          <p:cNvSpPr>
            <a:spLocks noGrp="1"/>
          </p:cNvSpPr>
          <p:nvPr>
            <p:ph type="sldNum" sz="quarter" idx="12"/>
          </p:nvPr>
        </p:nvSpPr>
        <p:spPr/>
        <p:txBody>
          <a:bodyPr/>
          <a:lstStyle/>
          <a:p>
            <a:fld id="{5E62DECF-E635-42AE-B64D-6828C25340DF}" type="slidenum">
              <a:rPr lang="zh-CN" altLang="en-US" smtClean="0"/>
              <a:t>80</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dissolve">
                                      <p:cBhvr>
                                        <p:cTn id="7" dur="500"/>
                                        <p:tgtEl>
                                          <p:spTgt spid="72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55496CE-19F8-4627-BB58-2B459FC627F2}"/>
              </a:ext>
            </a:extLst>
          </p:cNvPr>
          <p:cNvSpPr>
            <a:spLocks noGrp="1"/>
          </p:cNvSpPr>
          <p:nvPr>
            <p:ph type="dt" sz="half" idx="10"/>
          </p:nvPr>
        </p:nvSpPr>
        <p:spPr/>
        <p:txBody>
          <a:bodyPr/>
          <a:lstStyle/>
          <a:p>
            <a:fld id="{1C20FC77-B29E-4874-B9B1-7F110FA25358}" type="datetime1">
              <a:rPr lang="zh-CN" altLang="en-US" smtClean="0"/>
              <a:t>2021/3/13</a:t>
            </a:fld>
            <a:endParaRPr lang="zh-CN" altLang="en-US"/>
          </a:p>
        </p:txBody>
      </p:sp>
      <p:sp>
        <p:nvSpPr>
          <p:cNvPr id="3" name="页脚占位符 2">
            <a:extLst>
              <a:ext uri="{FF2B5EF4-FFF2-40B4-BE49-F238E27FC236}">
                <a16:creationId xmlns:a16="http://schemas.microsoft.com/office/drawing/2014/main" id="{1CCF2B92-FE11-47C5-AE68-CF3926AE3B97}"/>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63F65E69-469A-4549-AD3C-D09B806E770D}"/>
              </a:ext>
            </a:extLst>
          </p:cNvPr>
          <p:cNvSpPr>
            <a:spLocks noGrp="1"/>
          </p:cNvSpPr>
          <p:nvPr>
            <p:ph type="sldNum" sz="quarter" idx="12"/>
          </p:nvPr>
        </p:nvSpPr>
        <p:spPr/>
        <p:txBody>
          <a:bodyPr/>
          <a:lstStyle/>
          <a:p>
            <a:fld id="{5E62DECF-E635-42AE-B64D-6828C25340DF}" type="slidenum">
              <a:rPr lang="zh-CN" altLang="en-US" smtClean="0"/>
              <a:t>81</a:t>
            </a:fld>
            <a:endParaRPr lang="zh-CN" altLang="en-US"/>
          </a:p>
        </p:txBody>
      </p:sp>
      <p:sp>
        <p:nvSpPr>
          <p:cNvPr id="8" name="矩形 7">
            <a:extLst>
              <a:ext uri="{FF2B5EF4-FFF2-40B4-BE49-F238E27FC236}">
                <a16:creationId xmlns:a16="http://schemas.microsoft.com/office/drawing/2014/main" id="{B9A8390C-0694-4421-8BF3-39C3EBF944D6}"/>
              </a:ext>
            </a:extLst>
          </p:cNvPr>
          <p:cNvSpPr/>
          <p:nvPr/>
        </p:nvSpPr>
        <p:spPr>
          <a:xfrm>
            <a:off x="154236" y="210092"/>
            <a:ext cx="11854150" cy="6247864"/>
          </a:xfrm>
          <a:prstGeom prst="rect">
            <a:avLst/>
          </a:prstGeom>
        </p:spPr>
        <p:txBody>
          <a:bodyPr wrap="square">
            <a:spAutoFit/>
          </a:bodyPr>
          <a:lstStyle/>
          <a:p>
            <a:pPr lvl="0"/>
            <a:r>
              <a:rPr lang="en-US" altLang="zh-CN" sz="4000" b="1" dirty="0">
                <a:solidFill>
                  <a:srgbClr val="FF0000"/>
                </a:solidFill>
                <a:latin typeface="楷体" panose="02010609060101010101" pitchFamily="49" charset="-122"/>
                <a:ea typeface="楷体" panose="02010609060101010101" pitchFamily="49" charset="-122"/>
              </a:rPr>
              <a:t>4.</a:t>
            </a:r>
            <a:r>
              <a:rPr lang="zh-CN" altLang="en-US" sz="4000" b="1" dirty="0">
                <a:solidFill>
                  <a:srgbClr val="FF0000"/>
                </a:solidFill>
                <a:latin typeface="楷体" panose="02010609060101010101" pitchFamily="49" charset="-122"/>
                <a:ea typeface="楷体" panose="02010609060101010101" pitchFamily="49" charset="-122"/>
              </a:rPr>
              <a:t>比较下列每组句子加点的字的意义和用法，判断正确的一项是（   ）</a:t>
            </a:r>
            <a:r>
              <a:rPr lang="zh-CN" altLang="en-US" sz="4000" b="1" dirty="0">
                <a:solidFill>
                  <a:prstClr val="black"/>
                </a:solidFill>
                <a:latin typeface="楷体" panose="02010609060101010101" pitchFamily="49" charset="-122"/>
                <a:ea typeface="楷体" panose="02010609060101010101" pitchFamily="49" charset="-122"/>
              </a:rPr>
              <a:t/>
            </a:r>
            <a:br>
              <a:rPr lang="zh-CN" altLang="en-US" sz="4000" b="1" dirty="0">
                <a:solidFill>
                  <a:prstClr val="black"/>
                </a:solidFill>
                <a:latin typeface="楷体" panose="02010609060101010101" pitchFamily="49" charset="-122"/>
                <a:ea typeface="楷体" panose="02010609060101010101" pitchFamily="49" charset="-122"/>
              </a:rPr>
            </a:br>
            <a:r>
              <a:rPr lang="zh-CN" altLang="en-US" sz="4000" b="1" dirty="0">
                <a:solidFill>
                  <a:prstClr val="black"/>
                </a:solidFill>
                <a:latin typeface="楷体" panose="02010609060101010101" pitchFamily="49" charset="-122"/>
                <a:ea typeface="楷体" panose="02010609060101010101" pitchFamily="49" charset="-122"/>
              </a:rPr>
              <a:t>    ①然郑</a:t>
            </a:r>
            <a:r>
              <a:rPr lang="zh-CN" altLang="en-US" sz="4000" b="1" dirty="0">
                <a:solidFill>
                  <a:srgbClr val="FF0000"/>
                </a:solidFill>
                <a:latin typeface="楷体" panose="02010609060101010101" pitchFamily="49" charset="-122"/>
                <a:ea typeface="楷体" panose="02010609060101010101" pitchFamily="49" charset="-122"/>
              </a:rPr>
              <a:t>亡</a:t>
            </a:r>
            <a:r>
              <a:rPr lang="zh-CN" altLang="en-US" sz="4000" b="1" dirty="0">
                <a:solidFill>
                  <a:prstClr val="black"/>
                </a:solidFill>
                <a:latin typeface="楷体" panose="02010609060101010101" pitchFamily="49" charset="-122"/>
                <a:ea typeface="楷体" panose="02010609060101010101" pitchFamily="49" charset="-122"/>
              </a:rPr>
              <a:t>，子亦有不利焉</a:t>
            </a:r>
            <a:br>
              <a:rPr lang="zh-CN" altLang="en-US" sz="4000" b="1" dirty="0">
                <a:solidFill>
                  <a:prstClr val="black"/>
                </a:solidFill>
                <a:latin typeface="楷体" panose="02010609060101010101" pitchFamily="49" charset="-122"/>
                <a:ea typeface="楷体" panose="02010609060101010101" pitchFamily="49" charset="-122"/>
              </a:rPr>
            </a:br>
            <a:r>
              <a:rPr lang="zh-CN" altLang="en-US" sz="4000" b="1" dirty="0">
                <a:solidFill>
                  <a:prstClr val="black"/>
                </a:solidFill>
                <a:latin typeface="楷体" panose="02010609060101010101" pitchFamily="49" charset="-122"/>
                <a:ea typeface="楷体" panose="02010609060101010101" pitchFamily="49" charset="-122"/>
              </a:rPr>
              <a:t>    ②焉用</a:t>
            </a:r>
            <a:r>
              <a:rPr lang="zh-CN" altLang="en-US" sz="4000" b="1" dirty="0">
                <a:solidFill>
                  <a:srgbClr val="FF0000"/>
                </a:solidFill>
                <a:latin typeface="楷体" panose="02010609060101010101" pitchFamily="49" charset="-122"/>
                <a:ea typeface="楷体" panose="02010609060101010101" pitchFamily="49" charset="-122"/>
              </a:rPr>
              <a:t>亡</a:t>
            </a:r>
            <a:r>
              <a:rPr lang="zh-CN" altLang="en-US" sz="4000" b="1" dirty="0">
                <a:solidFill>
                  <a:prstClr val="black"/>
                </a:solidFill>
                <a:latin typeface="楷体" panose="02010609060101010101" pitchFamily="49" charset="-122"/>
                <a:ea typeface="楷体" panose="02010609060101010101" pitchFamily="49" charset="-122"/>
              </a:rPr>
              <a:t>郑以陪邻</a:t>
            </a:r>
            <a:br>
              <a:rPr lang="zh-CN" altLang="en-US" sz="4000" b="1" dirty="0">
                <a:solidFill>
                  <a:prstClr val="black"/>
                </a:solidFill>
                <a:latin typeface="楷体" panose="02010609060101010101" pitchFamily="49" charset="-122"/>
                <a:ea typeface="楷体" panose="02010609060101010101" pitchFamily="49" charset="-122"/>
              </a:rPr>
            </a:br>
            <a:r>
              <a:rPr lang="zh-CN" altLang="en-US" sz="4000" b="1" dirty="0">
                <a:solidFill>
                  <a:prstClr val="black"/>
                </a:solidFill>
                <a:latin typeface="楷体" panose="02010609060101010101" pitchFamily="49" charset="-122"/>
                <a:ea typeface="楷体" panose="02010609060101010101" pitchFamily="49" charset="-122"/>
              </a:rPr>
              <a:t>    ③既东</a:t>
            </a:r>
            <a:r>
              <a:rPr lang="zh-CN" altLang="en-US" sz="4000" b="1" dirty="0">
                <a:solidFill>
                  <a:srgbClr val="FF0000"/>
                </a:solidFill>
                <a:latin typeface="楷体" panose="02010609060101010101" pitchFamily="49" charset="-122"/>
                <a:ea typeface="楷体" panose="02010609060101010101" pitchFamily="49" charset="-122"/>
              </a:rPr>
              <a:t>封</a:t>
            </a:r>
            <a:r>
              <a:rPr lang="zh-CN" altLang="en-US" sz="4000" b="1" dirty="0">
                <a:solidFill>
                  <a:prstClr val="black"/>
                </a:solidFill>
                <a:latin typeface="楷体" panose="02010609060101010101" pitchFamily="49" charset="-122"/>
                <a:ea typeface="楷体" panose="02010609060101010101" pitchFamily="49" charset="-122"/>
              </a:rPr>
              <a:t>郑</a:t>
            </a:r>
            <a:endParaRPr lang="en-US" altLang="zh-CN" sz="4000" b="1" dirty="0">
              <a:solidFill>
                <a:prstClr val="black"/>
              </a:solidFill>
              <a:latin typeface="楷体" panose="02010609060101010101" pitchFamily="49" charset="-122"/>
              <a:ea typeface="楷体" panose="02010609060101010101" pitchFamily="49" charset="-122"/>
            </a:endParaRPr>
          </a:p>
          <a:p>
            <a:pPr lvl="0"/>
            <a:r>
              <a:rPr lang="en-US" altLang="zh-CN" sz="4000" b="1" dirty="0">
                <a:solidFill>
                  <a:prstClr val="black"/>
                </a:solidFill>
                <a:latin typeface="楷体" panose="02010609060101010101" pitchFamily="49" charset="-122"/>
                <a:ea typeface="楷体" panose="02010609060101010101" pitchFamily="49" charset="-122"/>
              </a:rPr>
              <a:t>    </a:t>
            </a:r>
            <a:r>
              <a:rPr lang="zh-CN" altLang="en-US" sz="4000" b="1" dirty="0">
                <a:solidFill>
                  <a:prstClr val="black"/>
                </a:solidFill>
                <a:latin typeface="楷体" panose="02010609060101010101" pitchFamily="49" charset="-122"/>
                <a:ea typeface="楷体" panose="02010609060101010101" pitchFamily="49" charset="-122"/>
              </a:rPr>
              <a:t>④又欲肆其西</a:t>
            </a:r>
            <a:r>
              <a:rPr lang="zh-CN" altLang="en-US" sz="4000" b="1" dirty="0">
                <a:solidFill>
                  <a:srgbClr val="FF0000"/>
                </a:solidFill>
                <a:latin typeface="楷体" panose="02010609060101010101" pitchFamily="49" charset="-122"/>
                <a:ea typeface="楷体" panose="02010609060101010101" pitchFamily="49" charset="-122"/>
              </a:rPr>
              <a:t>封</a:t>
            </a:r>
            <a:endParaRPr lang="en-US" altLang="zh-CN" sz="4000" b="1" dirty="0">
              <a:solidFill>
                <a:srgbClr val="FF0000"/>
              </a:solidFill>
              <a:latin typeface="楷体" panose="02010609060101010101" pitchFamily="49" charset="-122"/>
              <a:ea typeface="楷体" panose="02010609060101010101" pitchFamily="49" charset="-122"/>
            </a:endParaRPr>
          </a:p>
          <a:p>
            <a:pPr lvl="0"/>
            <a:r>
              <a:rPr lang="en-US" altLang="zh-CN" sz="4000" b="1" dirty="0">
                <a:solidFill>
                  <a:prstClr val="black"/>
                </a:solidFill>
                <a:latin typeface="楷体" panose="02010609060101010101" pitchFamily="49" charset="-122"/>
                <a:ea typeface="楷体" panose="02010609060101010101" pitchFamily="49" charset="-122"/>
              </a:rPr>
              <a:t> A.①</a:t>
            </a:r>
            <a:r>
              <a:rPr lang="zh-CN" altLang="en-US" sz="4000" b="1" dirty="0">
                <a:solidFill>
                  <a:prstClr val="black"/>
                </a:solidFill>
                <a:latin typeface="楷体" panose="02010609060101010101" pitchFamily="49" charset="-122"/>
                <a:ea typeface="楷体" panose="02010609060101010101" pitchFamily="49" charset="-122"/>
              </a:rPr>
              <a:t>与②相同，③与④相同</a:t>
            </a:r>
            <a:endParaRPr lang="en-US" altLang="zh-CN" sz="4000" b="1" dirty="0">
              <a:solidFill>
                <a:prstClr val="black"/>
              </a:solidFill>
              <a:latin typeface="楷体" panose="02010609060101010101" pitchFamily="49" charset="-122"/>
              <a:ea typeface="楷体" panose="02010609060101010101" pitchFamily="49" charset="-122"/>
            </a:endParaRPr>
          </a:p>
          <a:p>
            <a:pPr lvl="0"/>
            <a:r>
              <a:rPr lang="en-US" altLang="zh-CN" sz="4000" b="1" dirty="0">
                <a:solidFill>
                  <a:prstClr val="black"/>
                </a:solidFill>
                <a:latin typeface="楷体" panose="02010609060101010101" pitchFamily="49" charset="-122"/>
                <a:ea typeface="楷体" panose="02010609060101010101" pitchFamily="49" charset="-122"/>
              </a:rPr>
              <a:t> B.①</a:t>
            </a:r>
            <a:r>
              <a:rPr lang="zh-CN" altLang="en-US" sz="4000" b="1" dirty="0">
                <a:solidFill>
                  <a:prstClr val="black"/>
                </a:solidFill>
                <a:latin typeface="楷体" panose="02010609060101010101" pitchFamily="49" charset="-122"/>
                <a:ea typeface="楷体" panose="02010609060101010101" pitchFamily="49" charset="-122"/>
              </a:rPr>
              <a:t>与②相同，③与④不同</a:t>
            </a:r>
            <a:endParaRPr lang="en-US" altLang="zh-CN" sz="4000" b="1" dirty="0">
              <a:solidFill>
                <a:prstClr val="black"/>
              </a:solidFill>
              <a:latin typeface="楷体" panose="02010609060101010101" pitchFamily="49" charset="-122"/>
              <a:ea typeface="楷体" panose="02010609060101010101" pitchFamily="49" charset="-122"/>
            </a:endParaRPr>
          </a:p>
          <a:p>
            <a:pPr lvl="0"/>
            <a:r>
              <a:rPr lang="en-US" altLang="zh-CN" sz="4000" b="1" dirty="0">
                <a:solidFill>
                  <a:prstClr val="black"/>
                </a:solidFill>
                <a:latin typeface="楷体" panose="02010609060101010101" pitchFamily="49" charset="-122"/>
                <a:ea typeface="楷体" panose="02010609060101010101" pitchFamily="49" charset="-122"/>
              </a:rPr>
              <a:t> C.①</a:t>
            </a:r>
            <a:r>
              <a:rPr lang="zh-CN" altLang="en-US" sz="4000" b="1" dirty="0">
                <a:solidFill>
                  <a:prstClr val="black"/>
                </a:solidFill>
                <a:latin typeface="楷体" panose="02010609060101010101" pitchFamily="49" charset="-122"/>
                <a:ea typeface="楷体" panose="02010609060101010101" pitchFamily="49" charset="-122"/>
              </a:rPr>
              <a:t>与②不同，③与④相同</a:t>
            </a:r>
            <a:endParaRPr lang="en-US" altLang="zh-CN" sz="4000" b="1" dirty="0">
              <a:solidFill>
                <a:prstClr val="black"/>
              </a:solidFill>
              <a:latin typeface="楷体" panose="02010609060101010101" pitchFamily="49" charset="-122"/>
              <a:ea typeface="楷体" panose="02010609060101010101" pitchFamily="49" charset="-122"/>
            </a:endParaRPr>
          </a:p>
          <a:p>
            <a:pPr lvl="0"/>
            <a:r>
              <a:rPr lang="en-US" altLang="zh-CN" sz="4000" b="1" dirty="0">
                <a:solidFill>
                  <a:prstClr val="black"/>
                </a:solidFill>
                <a:latin typeface="楷体" panose="02010609060101010101" pitchFamily="49" charset="-122"/>
                <a:ea typeface="楷体" panose="02010609060101010101" pitchFamily="49" charset="-122"/>
              </a:rPr>
              <a:t> D.①</a:t>
            </a:r>
            <a:r>
              <a:rPr lang="zh-CN" altLang="en-US" sz="4000" b="1" dirty="0">
                <a:solidFill>
                  <a:prstClr val="black"/>
                </a:solidFill>
                <a:latin typeface="楷体" panose="02010609060101010101" pitchFamily="49" charset="-122"/>
                <a:ea typeface="楷体" panose="02010609060101010101" pitchFamily="49" charset="-122"/>
              </a:rPr>
              <a:t>与②不同，③与④不同</a:t>
            </a:r>
            <a:endParaRPr lang="zh-CN" altLang="en-US" dirty="0"/>
          </a:p>
        </p:txBody>
      </p:sp>
      <p:sp>
        <p:nvSpPr>
          <p:cNvPr id="9" name="Text Box 4">
            <a:extLst>
              <a:ext uri="{FF2B5EF4-FFF2-40B4-BE49-F238E27FC236}">
                <a16:creationId xmlns:a16="http://schemas.microsoft.com/office/drawing/2014/main" id="{D0BE9DCC-5A8B-4DD4-B3A5-A9E72D7F5AD2}"/>
              </a:ext>
            </a:extLst>
          </p:cNvPr>
          <p:cNvSpPr txBox="1">
            <a:spLocks noChangeArrowheads="1"/>
          </p:cNvSpPr>
          <p:nvPr/>
        </p:nvSpPr>
        <p:spPr bwMode="auto">
          <a:xfrm>
            <a:off x="3856197" y="765502"/>
            <a:ext cx="625492" cy="830997"/>
          </a:xfrm>
          <a:prstGeom prst="rect">
            <a:avLst/>
          </a:prstGeom>
          <a:noFill/>
          <a:ln w="9525">
            <a:noFill/>
            <a:miter lim="800000"/>
          </a:ln>
          <a:effectLst/>
        </p:spPr>
        <p:txBody>
          <a:bodyPr wrap="none">
            <a:spAutoFit/>
          </a:bodyPr>
          <a:lstStyle/>
          <a:p>
            <a:r>
              <a:rPr lang="en-US" altLang="zh-CN" sz="4800" b="1" dirty="0">
                <a:solidFill>
                  <a:srgbClr val="0000FF"/>
                </a:solidFill>
              </a:rPr>
              <a:t>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94911" y="765676"/>
            <a:ext cx="11182120" cy="5016758"/>
          </a:xfrm>
          <a:prstGeom prst="rect">
            <a:avLst/>
          </a:prstGeom>
        </p:spPr>
        <p:txBody>
          <a:bodyPr wrap="square">
            <a:spAutoFit/>
          </a:bodyPr>
          <a:lstStyle/>
          <a:p>
            <a:pPr>
              <a:buFontTx/>
              <a:buNone/>
            </a:pPr>
            <a:r>
              <a:rPr lang="en-US" altLang="zh-CN" sz="4000" b="1" dirty="0">
                <a:solidFill>
                  <a:srgbClr val="FF0000"/>
                </a:solidFill>
                <a:latin typeface="楷体" panose="02010609060101010101" pitchFamily="49" charset="-122"/>
                <a:ea typeface="楷体" panose="02010609060101010101" pitchFamily="49" charset="-122"/>
              </a:rPr>
              <a:t>5.</a:t>
            </a:r>
            <a:r>
              <a:rPr lang="zh-CN" altLang="en-US" sz="4000" b="1" dirty="0">
                <a:solidFill>
                  <a:srgbClr val="FF0000"/>
                </a:solidFill>
                <a:latin typeface="楷体" panose="02010609060101010101" pitchFamily="49" charset="-122"/>
                <a:ea typeface="楷体" panose="02010609060101010101" pitchFamily="49" charset="-122"/>
              </a:rPr>
              <a:t>分别比较下列两组句子中加线的字的意思，判断正确的一项是（   ）</a:t>
            </a:r>
            <a:br>
              <a:rPr lang="zh-CN" altLang="en-US" sz="4000" b="1" dirty="0">
                <a:solidFill>
                  <a:srgbClr val="FF0000"/>
                </a:solidFill>
                <a:latin typeface="楷体" panose="02010609060101010101" pitchFamily="49" charset="-122"/>
                <a:ea typeface="楷体" panose="02010609060101010101" pitchFamily="49" charset="-122"/>
              </a:rPr>
            </a:br>
            <a:r>
              <a:rPr lang="zh-CN" altLang="en-US" sz="4000" b="1" dirty="0">
                <a:latin typeface="楷体" panose="02010609060101010101" pitchFamily="49" charset="-122"/>
                <a:ea typeface="楷体" panose="02010609060101010101" pitchFamily="49" charset="-122"/>
              </a:rPr>
              <a:t>    无能为也</a:t>
            </a:r>
            <a:r>
              <a:rPr lang="zh-CN" altLang="en-US" sz="4000" b="1" dirty="0">
                <a:solidFill>
                  <a:srgbClr val="FF0000"/>
                </a:solidFill>
                <a:latin typeface="楷体" panose="02010609060101010101" pitchFamily="49" charset="-122"/>
                <a:ea typeface="楷体" panose="02010609060101010101" pitchFamily="49" charset="-122"/>
              </a:rPr>
              <a:t>已</a:t>
            </a:r>
            <a:r>
              <a:rPr lang="zh-CN" altLang="en-US" sz="4000" b="1" dirty="0">
                <a:latin typeface="楷体" panose="02010609060101010101" pitchFamily="49" charset="-122"/>
                <a:ea typeface="楷体" panose="02010609060101010101" pitchFamily="49" charset="-122"/>
              </a:rPr>
              <a:t>  若不阙秦，将</a:t>
            </a:r>
            <a:r>
              <a:rPr lang="zh-CN" altLang="en-US" sz="4000" b="1" dirty="0">
                <a:solidFill>
                  <a:srgbClr val="FF0000"/>
                </a:solidFill>
                <a:latin typeface="楷体" panose="02010609060101010101" pitchFamily="49" charset="-122"/>
                <a:ea typeface="楷体" panose="02010609060101010101" pitchFamily="49" charset="-122"/>
              </a:rPr>
              <a:t>焉</a:t>
            </a:r>
            <a:r>
              <a:rPr lang="zh-CN" altLang="en-US" sz="4000" b="1" dirty="0">
                <a:latin typeface="楷体" panose="02010609060101010101" pitchFamily="49" charset="-122"/>
                <a:ea typeface="楷体" panose="02010609060101010101" pitchFamily="49" charset="-122"/>
              </a:rPr>
              <a:t>取之</a:t>
            </a:r>
            <a:br>
              <a:rPr lang="zh-CN" altLang="en-US" sz="4000" b="1" dirty="0">
                <a:latin typeface="楷体" panose="02010609060101010101" pitchFamily="49" charset="-122"/>
                <a:ea typeface="楷体" panose="02010609060101010101" pitchFamily="49" charset="-122"/>
              </a:rPr>
            </a:br>
            <a:r>
              <a:rPr lang="zh-CN" altLang="en-US" sz="4000" b="1" dirty="0">
                <a:latin typeface="楷体" panose="02010609060101010101" pitchFamily="49" charset="-122"/>
                <a:ea typeface="楷体" panose="02010609060101010101" pitchFamily="49" charset="-122"/>
              </a:rPr>
              <a:t>    郑既知亡</a:t>
            </a:r>
            <a:r>
              <a:rPr lang="zh-CN" altLang="en-US" sz="4000" b="1" dirty="0">
                <a:solidFill>
                  <a:srgbClr val="FF0000"/>
                </a:solidFill>
                <a:latin typeface="楷体" panose="02010609060101010101" pitchFamily="49" charset="-122"/>
                <a:ea typeface="楷体" panose="02010609060101010101" pitchFamily="49" charset="-122"/>
              </a:rPr>
              <a:t>矣</a:t>
            </a:r>
            <a:r>
              <a:rPr lang="zh-CN" altLang="en-US" sz="4000" b="1" dirty="0">
                <a:latin typeface="楷体" panose="02010609060101010101" pitchFamily="49" charset="-122"/>
                <a:ea typeface="楷体" panose="02010609060101010101" pitchFamily="49" charset="-122"/>
              </a:rPr>
              <a:t>  </a:t>
            </a:r>
            <a:r>
              <a:rPr lang="zh-CN" altLang="en-US" sz="4000" b="1" dirty="0">
                <a:solidFill>
                  <a:srgbClr val="FF0000"/>
                </a:solidFill>
                <a:latin typeface="楷体" panose="02010609060101010101" pitchFamily="49" charset="-122"/>
                <a:ea typeface="楷体" panose="02010609060101010101" pitchFamily="49" charset="-122"/>
              </a:rPr>
              <a:t>焉</a:t>
            </a:r>
            <a:r>
              <a:rPr lang="zh-CN" altLang="en-US" sz="4000" b="1" dirty="0">
                <a:latin typeface="楷体" panose="02010609060101010101" pitchFamily="49" charset="-122"/>
                <a:ea typeface="楷体" panose="02010609060101010101" pitchFamily="49" charset="-122"/>
              </a:rPr>
              <a:t>用亡郑以陪邻</a:t>
            </a:r>
          </a:p>
          <a:p>
            <a:pPr>
              <a:buFontTx/>
              <a:buNone/>
            </a:pPr>
            <a:r>
              <a:rPr lang="en-US" altLang="zh-CN" sz="4000" b="1" dirty="0">
                <a:latin typeface="楷体" panose="02010609060101010101" pitchFamily="49" charset="-122"/>
                <a:ea typeface="楷体" panose="02010609060101010101" pitchFamily="49" charset="-122"/>
              </a:rPr>
              <a:t>  A.</a:t>
            </a:r>
            <a:r>
              <a:rPr lang="zh-CN" altLang="en-US" sz="4000" b="1" dirty="0">
                <a:solidFill>
                  <a:srgbClr val="FF0000"/>
                </a:solidFill>
                <a:latin typeface="楷体" panose="02010609060101010101" pitchFamily="49" charset="-122"/>
                <a:ea typeface="楷体" panose="02010609060101010101" pitchFamily="49" charset="-122"/>
              </a:rPr>
              <a:t>已</a:t>
            </a:r>
            <a:r>
              <a:rPr lang="zh-CN" altLang="en-US" sz="4000" b="1" dirty="0">
                <a:latin typeface="楷体" panose="02010609060101010101" pitchFamily="49" charset="-122"/>
                <a:ea typeface="楷体" panose="02010609060101010101" pitchFamily="49" charset="-122"/>
              </a:rPr>
              <a:t>和</a:t>
            </a:r>
            <a:r>
              <a:rPr lang="zh-CN" altLang="en-US" sz="4000" b="1" dirty="0">
                <a:solidFill>
                  <a:srgbClr val="FF0000"/>
                </a:solidFill>
                <a:latin typeface="楷体" panose="02010609060101010101" pitchFamily="49" charset="-122"/>
                <a:ea typeface="楷体" panose="02010609060101010101" pitchFamily="49" charset="-122"/>
              </a:rPr>
              <a:t>矣</a:t>
            </a:r>
            <a:r>
              <a:rPr lang="zh-CN" altLang="en-US" sz="4000" b="1" dirty="0">
                <a:latin typeface="楷体" panose="02010609060101010101" pitchFamily="49" charset="-122"/>
                <a:ea typeface="楷体" panose="02010609060101010101" pitchFamily="49" charset="-122"/>
              </a:rPr>
              <a:t>相同，两个</a:t>
            </a:r>
            <a:r>
              <a:rPr lang="zh-CN" altLang="en-US" sz="4000" b="1" dirty="0">
                <a:solidFill>
                  <a:srgbClr val="FF0000"/>
                </a:solidFill>
                <a:latin typeface="楷体" panose="02010609060101010101" pitchFamily="49" charset="-122"/>
                <a:ea typeface="楷体" panose="02010609060101010101" pitchFamily="49" charset="-122"/>
              </a:rPr>
              <a:t>焉</a:t>
            </a:r>
            <a:r>
              <a:rPr lang="zh-CN" altLang="en-US" sz="4000" b="1" dirty="0">
                <a:latin typeface="楷体" panose="02010609060101010101" pitchFamily="49" charset="-122"/>
                <a:ea typeface="楷体" panose="02010609060101010101" pitchFamily="49" charset="-122"/>
              </a:rPr>
              <a:t>不同</a:t>
            </a:r>
            <a:br>
              <a:rPr lang="zh-CN" altLang="en-US" sz="4000" b="1" dirty="0">
                <a:latin typeface="楷体" panose="02010609060101010101" pitchFamily="49" charset="-122"/>
                <a:ea typeface="楷体" panose="02010609060101010101" pitchFamily="49" charset="-122"/>
              </a:rPr>
            </a:br>
            <a:r>
              <a:rPr lang="zh-CN" altLang="en-US" sz="4000" b="1" dirty="0">
                <a:latin typeface="楷体" panose="02010609060101010101" pitchFamily="49" charset="-122"/>
                <a:ea typeface="楷体" panose="02010609060101010101" pitchFamily="49" charset="-122"/>
              </a:rPr>
              <a:t>  </a:t>
            </a:r>
            <a:r>
              <a:rPr lang="en-US" altLang="zh-CN" sz="4000" b="1" dirty="0">
                <a:latin typeface="楷体" panose="02010609060101010101" pitchFamily="49" charset="-122"/>
                <a:ea typeface="楷体" panose="02010609060101010101" pitchFamily="49" charset="-122"/>
              </a:rPr>
              <a:t>B.</a:t>
            </a:r>
            <a:r>
              <a:rPr lang="zh-CN" altLang="en-US" sz="4000" b="1" dirty="0">
                <a:solidFill>
                  <a:srgbClr val="FF0000"/>
                </a:solidFill>
                <a:latin typeface="楷体" panose="02010609060101010101" pitchFamily="49" charset="-122"/>
                <a:ea typeface="楷体" panose="02010609060101010101" pitchFamily="49" charset="-122"/>
              </a:rPr>
              <a:t>已</a:t>
            </a:r>
            <a:r>
              <a:rPr lang="zh-CN" altLang="en-US" sz="4000" b="1" dirty="0">
                <a:latin typeface="楷体" panose="02010609060101010101" pitchFamily="49" charset="-122"/>
                <a:ea typeface="楷体" panose="02010609060101010101" pitchFamily="49" charset="-122"/>
              </a:rPr>
              <a:t>和</a:t>
            </a:r>
            <a:r>
              <a:rPr lang="zh-CN" altLang="en-US" sz="4000" b="1" dirty="0">
                <a:solidFill>
                  <a:srgbClr val="FF0000"/>
                </a:solidFill>
                <a:latin typeface="楷体" panose="02010609060101010101" pitchFamily="49" charset="-122"/>
                <a:ea typeface="楷体" panose="02010609060101010101" pitchFamily="49" charset="-122"/>
              </a:rPr>
              <a:t>矣</a:t>
            </a:r>
            <a:r>
              <a:rPr lang="zh-CN" altLang="en-US" sz="4000" b="1" dirty="0">
                <a:latin typeface="楷体" panose="02010609060101010101" pitchFamily="49" charset="-122"/>
                <a:ea typeface="楷体" panose="02010609060101010101" pitchFamily="49" charset="-122"/>
              </a:rPr>
              <a:t>相同，两个</a:t>
            </a:r>
            <a:r>
              <a:rPr lang="zh-CN" altLang="en-US" sz="4000" b="1" dirty="0">
                <a:solidFill>
                  <a:srgbClr val="FF0000"/>
                </a:solidFill>
                <a:latin typeface="楷体" panose="02010609060101010101" pitchFamily="49" charset="-122"/>
                <a:ea typeface="楷体" panose="02010609060101010101" pitchFamily="49" charset="-122"/>
              </a:rPr>
              <a:t>焉</a:t>
            </a:r>
            <a:r>
              <a:rPr lang="zh-CN" altLang="en-US" sz="4000" b="1" dirty="0">
                <a:latin typeface="楷体" panose="02010609060101010101" pitchFamily="49" charset="-122"/>
                <a:ea typeface="楷体" panose="02010609060101010101" pitchFamily="49" charset="-122"/>
              </a:rPr>
              <a:t>也相同</a:t>
            </a:r>
            <a:br>
              <a:rPr lang="zh-CN" altLang="en-US" sz="4000" b="1" dirty="0">
                <a:latin typeface="楷体" panose="02010609060101010101" pitchFamily="49" charset="-122"/>
                <a:ea typeface="楷体" panose="02010609060101010101" pitchFamily="49" charset="-122"/>
              </a:rPr>
            </a:br>
            <a:r>
              <a:rPr lang="zh-CN" altLang="en-US" sz="4000" b="1" dirty="0">
                <a:latin typeface="楷体" panose="02010609060101010101" pitchFamily="49" charset="-122"/>
                <a:ea typeface="楷体" panose="02010609060101010101" pitchFamily="49" charset="-122"/>
              </a:rPr>
              <a:t>  </a:t>
            </a:r>
            <a:r>
              <a:rPr lang="en-US" altLang="zh-CN" sz="4000" b="1" dirty="0">
                <a:latin typeface="楷体" panose="02010609060101010101" pitchFamily="49" charset="-122"/>
                <a:ea typeface="楷体" panose="02010609060101010101" pitchFamily="49" charset="-122"/>
              </a:rPr>
              <a:t>C.</a:t>
            </a:r>
            <a:r>
              <a:rPr lang="zh-CN" altLang="en-US" sz="4000" b="1" dirty="0">
                <a:solidFill>
                  <a:srgbClr val="FF0000"/>
                </a:solidFill>
                <a:latin typeface="楷体" panose="02010609060101010101" pitchFamily="49" charset="-122"/>
                <a:ea typeface="楷体" panose="02010609060101010101" pitchFamily="49" charset="-122"/>
              </a:rPr>
              <a:t>已</a:t>
            </a:r>
            <a:r>
              <a:rPr lang="zh-CN" altLang="en-US" sz="4000" b="1" dirty="0">
                <a:latin typeface="楷体" panose="02010609060101010101" pitchFamily="49" charset="-122"/>
                <a:ea typeface="楷体" panose="02010609060101010101" pitchFamily="49" charset="-122"/>
              </a:rPr>
              <a:t>和</a:t>
            </a:r>
            <a:r>
              <a:rPr lang="zh-CN" altLang="en-US" sz="4000" b="1" dirty="0">
                <a:solidFill>
                  <a:srgbClr val="FF0000"/>
                </a:solidFill>
                <a:latin typeface="楷体" panose="02010609060101010101" pitchFamily="49" charset="-122"/>
                <a:ea typeface="楷体" panose="02010609060101010101" pitchFamily="49" charset="-122"/>
              </a:rPr>
              <a:t>矣</a:t>
            </a:r>
            <a:r>
              <a:rPr lang="zh-CN" altLang="en-US" sz="4000" b="1" dirty="0">
                <a:latin typeface="楷体" panose="02010609060101010101" pitchFamily="49" charset="-122"/>
                <a:ea typeface="楷体" panose="02010609060101010101" pitchFamily="49" charset="-122"/>
              </a:rPr>
              <a:t>不同，两个</a:t>
            </a:r>
            <a:r>
              <a:rPr lang="zh-CN" altLang="en-US" sz="4000" b="1" dirty="0">
                <a:solidFill>
                  <a:srgbClr val="FF0000"/>
                </a:solidFill>
                <a:latin typeface="楷体" panose="02010609060101010101" pitchFamily="49" charset="-122"/>
                <a:ea typeface="楷体" panose="02010609060101010101" pitchFamily="49" charset="-122"/>
              </a:rPr>
              <a:t>焉</a:t>
            </a:r>
            <a:r>
              <a:rPr lang="zh-CN" altLang="en-US" sz="4000" b="1" dirty="0">
                <a:latin typeface="楷体" panose="02010609060101010101" pitchFamily="49" charset="-122"/>
                <a:ea typeface="楷体" panose="02010609060101010101" pitchFamily="49" charset="-122"/>
              </a:rPr>
              <a:t>相同</a:t>
            </a:r>
            <a:br>
              <a:rPr lang="zh-CN" altLang="en-US" sz="4000" b="1" dirty="0">
                <a:latin typeface="楷体" panose="02010609060101010101" pitchFamily="49" charset="-122"/>
                <a:ea typeface="楷体" panose="02010609060101010101" pitchFamily="49" charset="-122"/>
              </a:rPr>
            </a:br>
            <a:r>
              <a:rPr lang="zh-CN" altLang="en-US" sz="4000" b="1" dirty="0">
                <a:latin typeface="楷体" panose="02010609060101010101" pitchFamily="49" charset="-122"/>
                <a:ea typeface="楷体" panose="02010609060101010101" pitchFamily="49" charset="-122"/>
              </a:rPr>
              <a:t>  </a:t>
            </a:r>
            <a:r>
              <a:rPr lang="en-US" altLang="zh-CN" sz="4000" b="1" dirty="0">
                <a:latin typeface="楷体" panose="02010609060101010101" pitchFamily="49" charset="-122"/>
                <a:ea typeface="楷体" panose="02010609060101010101" pitchFamily="49" charset="-122"/>
              </a:rPr>
              <a:t>D.</a:t>
            </a:r>
            <a:r>
              <a:rPr lang="zh-CN" altLang="en-US" sz="4000" b="1" dirty="0">
                <a:solidFill>
                  <a:srgbClr val="FF0000"/>
                </a:solidFill>
                <a:latin typeface="楷体" panose="02010609060101010101" pitchFamily="49" charset="-122"/>
                <a:ea typeface="楷体" panose="02010609060101010101" pitchFamily="49" charset="-122"/>
              </a:rPr>
              <a:t>已</a:t>
            </a:r>
            <a:r>
              <a:rPr lang="zh-CN" altLang="en-US" sz="4000" b="1" dirty="0">
                <a:latin typeface="楷体" panose="02010609060101010101" pitchFamily="49" charset="-122"/>
                <a:ea typeface="楷体" panose="02010609060101010101" pitchFamily="49" charset="-122"/>
              </a:rPr>
              <a:t>和</a:t>
            </a:r>
            <a:r>
              <a:rPr lang="zh-CN" altLang="en-US" sz="4000" b="1" dirty="0">
                <a:solidFill>
                  <a:srgbClr val="FF0000"/>
                </a:solidFill>
                <a:latin typeface="楷体" panose="02010609060101010101" pitchFamily="49" charset="-122"/>
                <a:ea typeface="楷体" panose="02010609060101010101" pitchFamily="49" charset="-122"/>
              </a:rPr>
              <a:t>矣</a:t>
            </a:r>
            <a:r>
              <a:rPr lang="zh-CN" altLang="en-US" sz="4000" b="1" dirty="0">
                <a:latin typeface="楷体" panose="02010609060101010101" pitchFamily="49" charset="-122"/>
                <a:ea typeface="楷体" panose="02010609060101010101" pitchFamily="49" charset="-122"/>
              </a:rPr>
              <a:t>不同，两个</a:t>
            </a:r>
            <a:r>
              <a:rPr lang="zh-CN" altLang="en-US" sz="4000" b="1" dirty="0">
                <a:solidFill>
                  <a:srgbClr val="FF0000"/>
                </a:solidFill>
                <a:latin typeface="楷体" panose="02010609060101010101" pitchFamily="49" charset="-122"/>
                <a:ea typeface="楷体" panose="02010609060101010101" pitchFamily="49" charset="-122"/>
              </a:rPr>
              <a:t>焉</a:t>
            </a:r>
            <a:r>
              <a:rPr lang="zh-CN" altLang="en-US" sz="4000" b="1" dirty="0">
                <a:latin typeface="楷体" panose="02010609060101010101" pitchFamily="49" charset="-122"/>
                <a:ea typeface="楷体" panose="02010609060101010101" pitchFamily="49" charset="-122"/>
              </a:rPr>
              <a:t>也不同</a:t>
            </a:r>
          </a:p>
        </p:txBody>
      </p:sp>
      <p:sp>
        <p:nvSpPr>
          <p:cNvPr id="4" name="Text Box 4">
            <a:extLst>
              <a:ext uri="{FF2B5EF4-FFF2-40B4-BE49-F238E27FC236}">
                <a16:creationId xmlns:a16="http://schemas.microsoft.com/office/drawing/2014/main" id="{1AE24CEB-A9F0-4C36-AD37-124BB6E2A723}"/>
              </a:ext>
            </a:extLst>
          </p:cNvPr>
          <p:cNvSpPr txBox="1">
            <a:spLocks noChangeArrowheads="1"/>
          </p:cNvSpPr>
          <p:nvPr/>
        </p:nvSpPr>
        <p:spPr bwMode="auto">
          <a:xfrm>
            <a:off x="4808758" y="1295904"/>
            <a:ext cx="598241" cy="830997"/>
          </a:xfrm>
          <a:prstGeom prst="rect">
            <a:avLst/>
          </a:prstGeom>
          <a:noFill/>
          <a:ln w="9525">
            <a:noFill/>
            <a:miter lim="800000"/>
          </a:ln>
          <a:effectLst/>
        </p:spPr>
        <p:txBody>
          <a:bodyPr wrap="none">
            <a:spAutoFit/>
          </a:bodyPr>
          <a:lstStyle/>
          <a:p>
            <a:r>
              <a:rPr lang="en-US" altLang="zh-CN" sz="4800" b="1" dirty="0">
                <a:solidFill>
                  <a:srgbClr val="0000FF"/>
                </a:solidFill>
              </a:rPr>
              <a:t>A</a:t>
            </a:r>
          </a:p>
        </p:txBody>
      </p:sp>
      <p:sp>
        <p:nvSpPr>
          <p:cNvPr id="2" name="日期占位符 1">
            <a:extLst>
              <a:ext uri="{FF2B5EF4-FFF2-40B4-BE49-F238E27FC236}">
                <a16:creationId xmlns:a16="http://schemas.microsoft.com/office/drawing/2014/main" id="{4AE423CB-956E-4E9B-9E61-F1B8EF7E7B4C}"/>
              </a:ext>
            </a:extLst>
          </p:cNvPr>
          <p:cNvSpPr>
            <a:spLocks noGrp="1"/>
          </p:cNvSpPr>
          <p:nvPr>
            <p:ph type="dt" sz="half" idx="10"/>
          </p:nvPr>
        </p:nvSpPr>
        <p:spPr/>
        <p:txBody>
          <a:bodyPr/>
          <a:lstStyle/>
          <a:p>
            <a:fld id="{7B7BD25C-31DC-4531-946D-F76110E19F51}" type="datetime1">
              <a:rPr lang="zh-CN" altLang="en-US" smtClean="0"/>
              <a:t>2021/3/13</a:t>
            </a:fld>
            <a:endParaRPr lang="zh-CN" altLang="en-US"/>
          </a:p>
        </p:txBody>
      </p:sp>
      <p:sp>
        <p:nvSpPr>
          <p:cNvPr id="3" name="页脚占位符 2">
            <a:extLst>
              <a:ext uri="{FF2B5EF4-FFF2-40B4-BE49-F238E27FC236}">
                <a16:creationId xmlns:a16="http://schemas.microsoft.com/office/drawing/2014/main" id="{B2FD3559-A596-4069-8645-596B847B6B2D}"/>
              </a:ext>
            </a:extLst>
          </p:cNvPr>
          <p:cNvSpPr>
            <a:spLocks noGrp="1"/>
          </p:cNvSpPr>
          <p:nvPr>
            <p:ph type="ftr" sz="quarter" idx="11"/>
          </p:nvPr>
        </p:nvSpPr>
        <p:spPr/>
        <p:txBody>
          <a:bodyPr/>
          <a:lstStyle/>
          <a:p>
            <a:r>
              <a:rPr lang="zh-CN" altLang="en-US"/>
              <a:t>北附广南实验学校 赵洪安</a:t>
            </a:r>
          </a:p>
        </p:txBody>
      </p:sp>
      <p:sp>
        <p:nvSpPr>
          <p:cNvPr id="5" name="灯片编号占位符 4">
            <a:extLst>
              <a:ext uri="{FF2B5EF4-FFF2-40B4-BE49-F238E27FC236}">
                <a16:creationId xmlns:a16="http://schemas.microsoft.com/office/drawing/2014/main" id="{A77A75B5-7164-4EDA-8A8F-9B92881D3D4A}"/>
              </a:ext>
            </a:extLst>
          </p:cNvPr>
          <p:cNvSpPr>
            <a:spLocks noGrp="1"/>
          </p:cNvSpPr>
          <p:nvPr>
            <p:ph type="sldNum" sz="quarter" idx="12"/>
          </p:nvPr>
        </p:nvSpPr>
        <p:spPr/>
        <p:txBody>
          <a:bodyPr/>
          <a:lstStyle/>
          <a:p>
            <a:fld id="{5E62DECF-E635-42AE-B64D-6828C25340DF}" type="slidenum">
              <a:rPr lang="zh-CN" altLang="en-US" smtClean="0"/>
              <a:t>82</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90FBC1F-22E9-4DE0-AA9A-B2B153DF579F}"/>
              </a:ext>
            </a:extLst>
          </p:cNvPr>
          <p:cNvSpPr>
            <a:spLocks noGrp="1"/>
          </p:cNvSpPr>
          <p:nvPr>
            <p:ph type="dt" sz="half" idx="10"/>
          </p:nvPr>
        </p:nvSpPr>
        <p:spPr/>
        <p:txBody>
          <a:bodyPr/>
          <a:lstStyle/>
          <a:p>
            <a:fld id="{E43826D5-34C8-441C-88E6-41412E2EBBBA}" type="datetime1">
              <a:rPr lang="zh-CN" altLang="en-US" smtClean="0"/>
              <a:t>2021/3/13</a:t>
            </a:fld>
            <a:endParaRPr lang="zh-CN" altLang="en-US"/>
          </a:p>
        </p:txBody>
      </p:sp>
      <p:sp>
        <p:nvSpPr>
          <p:cNvPr id="3" name="页脚占位符 2">
            <a:extLst>
              <a:ext uri="{FF2B5EF4-FFF2-40B4-BE49-F238E27FC236}">
                <a16:creationId xmlns:a16="http://schemas.microsoft.com/office/drawing/2014/main" id="{36FF43C2-4030-42E0-8F97-D1D1F8890EAA}"/>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B8538616-6127-4DDA-B0A5-EB5DA168810C}"/>
              </a:ext>
            </a:extLst>
          </p:cNvPr>
          <p:cNvSpPr>
            <a:spLocks noGrp="1"/>
          </p:cNvSpPr>
          <p:nvPr>
            <p:ph type="sldNum" sz="quarter" idx="12"/>
          </p:nvPr>
        </p:nvSpPr>
        <p:spPr/>
        <p:txBody>
          <a:bodyPr/>
          <a:lstStyle/>
          <a:p>
            <a:fld id="{5E62DECF-E635-42AE-B64D-6828C25340DF}" type="slidenum">
              <a:rPr lang="zh-CN" altLang="en-US" smtClean="0"/>
              <a:t>83</a:t>
            </a:fld>
            <a:endParaRPr lang="zh-CN" altLang="en-US"/>
          </a:p>
        </p:txBody>
      </p:sp>
      <p:sp>
        <p:nvSpPr>
          <p:cNvPr id="5" name="矩形 4">
            <a:extLst>
              <a:ext uri="{FF2B5EF4-FFF2-40B4-BE49-F238E27FC236}">
                <a16:creationId xmlns:a16="http://schemas.microsoft.com/office/drawing/2014/main" id="{3A1CEC02-D8E6-45AC-8A4F-85CA7E6CDCFB}"/>
              </a:ext>
            </a:extLst>
          </p:cNvPr>
          <p:cNvSpPr/>
          <p:nvPr/>
        </p:nvSpPr>
        <p:spPr>
          <a:xfrm>
            <a:off x="198304" y="704182"/>
            <a:ext cx="11810082" cy="4893071"/>
          </a:xfrm>
          <a:prstGeom prst="rect">
            <a:avLst/>
          </a:prstGeom>
        </p:spPr>
        <p:txBody>
          <a:bodyPr wrap="square">
            <a:spAutoFit/>
          </a:bodyPr>
          <a:lstStyle/>
          <a:p>
            <a:pPr lvl="0">
              <a:lnSpc>
                <a:spcPct val="110000"/>
              </a:lnSpc>
            </a:pPr>
            <a:r>
              <a:rPr lang="en-US" altLang="zh-CN" sz="3600" b="1" dirty="0">
                <a:solidFill>
                  <a:srgbClr val="FF0000"/>
                </a:solidFill>
                <a:latin typeface="楷体" panose="02010609060101010101" pitchFamily="49" charset="-122"/>
                <a:ea typeface="楷体" panose="02010609060101010101" pitchFamily="49" charset="-122"/>
              </a:rPr>
              <a:t>6.</a:t>
            </a:r>
            <a:r>
              <a:rPr lang="zh-CN" altLang="en-US" sz="3600" b="1" dirty="0">
                <a:solidFill>
                  <a:srgbClr val="FF0000"/>
                </a:solidFill>
                <a:latin typeface="楷体" panose="02010609060101010101" pitchFamily="49" charset="-122"/>
                <a:ea typeface="楷体" panose="02010609060101010101" pitchFamily="49" charset="-122"/>
              </a:rPr>
              <a:t>对烛之武劝说秦伯退兵，分析正确的一组是</a:t>
            </a:r>
            <a:br>
              <a:rPr lang="zh-CN" altLang="en-US" sz="3600" b="1" dirty="0">
                <a:solidFill>
                  <a:srgbClr val="FF0000"/>
                </a:solidFill>
                <a:latin typeface="楷体" panose="02010609060101010101" pitchFamily="49" charset="-122"/>
                <a:ea typeface="楷体" panose="02010609060101010101" pitchFamily="49" charset="-122"/>
              </a:rPr>
            </a:br>
            <a:r>
              <a:rPr lang="zh-CN" altLang="en-US" sz="3600" b="1" dirty="0">
                <a:solidFill>
                  <a:prstClr val="black"/>
                </a:solidFill>
                <a:latin typeface="楷体" panose="02010609060101010101" pitchFamily="49" charset="-122"/>
                <a:ea typeface="楷体" panose="02010609060101010101" pitchFamily="49" charset="-122"/>
              </a:rPr>
              <a:t>①晋国贪得无厌，时时图谋扩张领土</a:t>
            </a:r>
            <a:br>
              <a:rPr lang="zh-CN" altLang="en-US" sz="3600" b="1" dirty="0">
                <a:solidFill>
                  <a:prstClr val="black"/>
                </a:solidFill>
                <a:latin typeface="楷体" panose="02010609060101010101" pitchFamily="49" charset="-122"/>
                <a:ea typeface="楷体" panose="02010609060101010101" pitchFamily="49" charset="-122"/>
              </a:rPr>
            </a:br>
            <a:r>
              <a:rPr lang="zh-CN" altLang="en-US" sz="3600" b="1" dirty="0">
                <a:solidFill>
                  <a:prstClr val="black"/>
                </a:solidFill>
                <a:latin typeface="楷体" panose="02010609060101010101" pitchFamily="49" charset="-122"/>
                <a:ea typeface="楷体" panose="02010609060101010101" pitchFamily="49" charset="-122"/>
              </a:rPr>
              <a:t>②晋国经常背信弃义，不足信赖，秦不应与之共事。</a:t>
            </a:r>
            <a:br>
              <a:rPr lang="zh-CN" altLang="en-US" sz="3600" b="1" dirty="0">
                <a:solidFill>
                  <a:prstClr val="black"/>
                </a:solidFill>
                <a:latin typeface="楷体" panose="02010609060101010101" pitchFamily="49" charset="-122"/>
                <a:ea typeface="楷体" panose="02010609060101010101" pitchFamily="49" charset="-122"/>
              </a:rPr>
            </a:br>
            <a:r>
              <a:rPr lang="zh-CN" altLang="en-US" sz="3600" b="1" dirty="0">
                <a:solidFill>
                  <a:prstClr val="black"/>
                </a:solidFill>
                <a:latin typeface="楷体" panose="02010609060101010101" pitchFamily="49" charset="-122"/>
                <a:ea typeface="楷体" panose="02010609060101010101" pitchFamily="49" charset="-122"/>
              </a:rPr>
              <a:t>③晋楚两国有相互勾结排挤秦国之势</a:t>
            </a:r>
            <a:br>
              <a:rPr lang="zh-CN" altLang="en-US" sz="3600" b="1" dirty="0">
                <a:solidFill>
                  <a:prstClr val="black"/>
                </a:solidFill>
                <a:latin typeface="楷体" panose="02010609060101010101" pitchFamily="49" charset="-122"/>
                <a:ea typeface="楷体" panose="02010609060101010101" pitchFamily="49" charset="-122"/>
              </a:rPr>
            </a:br>
            <a:r>
              <a:rPr lang="zh-CN" altLang="en-US" sz="3600" b="1" dirty="0">
                <a:solidFill>
                  <a:prstClr val="black"/>
                </a:solidFill>
                <a:latin typeface="楷体" panose="02010609060101010101" pitchFamily="49" charset="-122"/>
                <a:ea typeface="楷体" panose="02010609060101010101" pitchFamily="49" charset="-122"/>
              </a:rPr>
              <a:t>④秦晋灭郑，有利于晋，不利于秦。</a:t>
            </a:r>
            <a:br>
              <a:rPr lang="zh-CN" altLang="en-US" sz="3600" b="1" dirty="0">
                <a:solidFill>
                  <a:prstClr val="black"/>
                </a:solidFill>
                <a:latin typeface="楷体" panose="02010609060101010101" pitchFamily="49" charset="-122"/>
                <a:ea typeface="楷体" panose="02010609060101010101" pitchFamily="49" charset="-122"/>
              </a:rPr>
            </a:br>
            <a:r>
              <a:rPr lang="zh-CN" altLang="en-US" sz="3600" b="1" dirty="0">
                <a:solidFill>
                  <a:prstClr val="black"/>
                </a:solidFill>
                <a:latin typeface="楷体" panose="02010609060101010101" pitchFamily="49" charset="-122"/>
                <a:ea typeface="楷体" panose="02010609060101010101" pitchFamily="49" charset="-122"/>
              </a:rPr>
              <a:t>⑤郑国朝秦暮楚必将亡国</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只有跟随秦国</a:t>
            </a:r>
            <a:r>
              <a:rPr lang="en-US" altLang="zh-CN" sz="3600" b="1" dirty="0">
                <a:solidFill>
                  <a:prstClr val="black"/>
                </a:solidFill>
                <a:latin typeface="楷体" panose="02010609060101010101" pitchFamily="49" charset="-122"/>
                <a:ea typeface="楷体" panose="02010609060101010101" pitchFamily="49" charset="-122"/>
              </a:rPr>
              <a:t>,</a:t>
            </a:r>
            <a:r>
              <a:rPr lang="zh-CN" altLang="en-US" sz="3600" b="1" dirty="0">
                <a:solidFill>
                  <a:prstClr val="black"/>
                </a:solidFill>
                <a:latin typeface="楷体" panose="02010609060101010101" pitchFamily="49" charset="-122"/>
                <a:ea typeface="楷体" panose="02010609060101010101" pitchFamily="49" charset="-122"/>
              </a:rPr>
              <a:t>郑国才有出路</a:t>
            </a:r>
            <a:br>
              <a:rPr lang="zh-CN" altLang="en-US" sz="3600" b="1" dirty="0">
                <a:solidFill>
                  <a:prstClr val="black"/>
                </a:solidFill>
                <a:latin typeface="楷体" panose="02010609060101010101" pitchFamily="49" charset="-122"/>
                <a:ea typeface="楷体" panose="02010609060101010101" pitchFamily="49" charset="-122"/>
              </a:rPr>
            </a:br>
            <a:r>
              <a:rPr lang="zh-CN" altLang="en-US" sz="3600" b="1" dirty="0">
                <a:solidFill>
                  <a:prstClr val="black"/>
                </a:solidFill>
                <a:latin typeface="楷体" panose="02010609060101010101" pitchFamily="49" charset="-122"/>
                <a:ea typeface="楷体" panose="02010609060101010101" pitchFamily="49" charset="-122"/>
              </a:rPr>
              <a:t>⑥秦郑交好，有利于秦，不利于晋</a:t>
            </a:r>
            <a:br>
              <a:rPr lang="zh-CN" altLang="en-US" sz="3600" b="1" dirty="0">
                <a:solidFill>
                  <a:prstClr val="black"/>
                </a:solidFill>
                <a:latin typeface="楷体" panose="02010609060101010101" pitchFamily="49" charset="-122"/>
                <a:ea typeface="楷体" panose="02010609060101010101" pitchFamily="49" charset="-122"/>
              </a:rPr>
            </a:br>
            <a:r>
              <a:rPr lang="zh-CN" altLang="en-US" sz="3600" b="1" dirty="0">
                <a:solidFill>
                  <a:prstClr val="black"/>
                </a:solidFill>
                <a:latin typeface="楷体" panose="02010609060101010101" pitchFamily="49" charset="-122"/>
                <a:ea typeface="楷体" panose="02010609060101010101" pitchFamily="49" charset="-122"/>
              </a:rPr>
              <a:t> </a:t>
            </a:r>
            <a:r>
              <a:rPr lang="en-US" altLang="zh-CN" sz="3600" b="1" dirty="0">
                <a:solidFill>
                  <a:prstClr val="black"/>
                </a:solidFill>
                <a:latin typeface="楷体" panose="02010609060101010101" pitchFamily="49" charset="-122"/>
                <a:ea typeface="楷体" panose="02010609060101010101" pitchFamily="49" charset="-122"/>
              </a:rPr>
              <a:t>A.</a:t>
            </a:r>
            <a:r>
              <a:rPr lang="zh-CN" altLang="en-US" sz="3600" b="1" dirty="0">
                <a:solidFill>
                  <a:prstClr val="black"/>
                </a:solidFill>
                <a:latin typeface="楷体" panose="02010609060101010101" pitchFamily="49" charset="-122"/>
                <a:ea typeface="楷体" panose="02010609060101010101" pitchFamily="49" charset="-122"/>
              </a:rPr>
              <a:t>①③⑤　 　</a:t>
            </a:r>
            <a:r>
              <a:rPr lang="en-US" altLang="zh-CN" sz="3600" b="1" dirty="0">
                <a:solidFill>
                  <a:prstClr val="black"/>
                </a:solidFill>
                <a:latin typeface="楷体" panose="02010609060101010101" pitchFamily="49" charset="-122"/>
                <a:ea typeface="楷体" panose="02010609060101010101" pitchFamily="49" charset="-122"/>
              </a:rPr>
              <a:t>B.</a:t>
            </a:r>
            <a:r>
              <a:rPr lang="zh-CN" altLang="en-US" sz="3600" b="1" dirty="0">
                <a:solidFill>
                  <a:prstClr val="black"/>
                </a:solidFill>
                <a:latin typeface="楷体" panose="02010609060101010101" pitchFamily="49" charset="-122"/>
                <a:ea typeface="楷体" panose="02010609060101010101" pitchFamily="49" charset="-122"/>
              </a:rPr>
              <a:t>②④⑤　 </a:t>
            </a:r>
            <a:r>
              <a:rPr lang="en-US" altLang="zh-CN" sz="3600" b="1" dirty="0">
                <a:solidFill>
                  <a:prstClr val="black"/>
                </a:solidFill>
                <a:latin typeface="楷体" panose="02010609060101010101" pitchFamily="49" charset="-122"/>
                <a:ea typeface="楷体" panose="02010609060101010101" pitchFamily="49" charset="-122"/>
              </a:rPr>
              <a:t>C.</a:t>
            </a:r>
            <a:r>
              <a:rPr lang="zh-CN" altLang="en-US" sz="3600" b="1" dirty="0">
                <a:solidFill>
                  <a:prstClr val="black"/>
                </a:solidFill>
                <a:latin typeface="楷体" panose="02010609060101010101" pitchFamily="49" charset="-122"/>
                <a:ea typeface="楷体" panose="02010609060101010101" pitchFamily="49" charset="-122"/>
              </a:rPr>
              <a:t>①②④　　 </a:t>
            </a:r>
            <a:r>
              <a:rPr lang="en-US" altLang="zh-CN" sz="3600" b="1" dirty="0">
                <a:solidFill>
                  <a:prstClr val="black"/>
                </a:solidFill>
                <a:latin typeface="楷体" panose="02010609060101010101" pitchFamily="49" charset="-122"/>
                <a:ea typeface="楷体" panose="02010609060101010101" pitchFamily="49" charset="-122"/>
              </a:rPr>
              <a:t>D.</a:t>
            </a:r>
            <a:r>
              <a:rPr lang="zh-CN" altLang="en-US" sz="3600" b="1" dirty="0">
                <a:solidFill>
                  <a:prstClr val="black"/>
                </a:solidFill>
                <a:latin typeface="楷体" panose="02010609060101010101" pitchFamily="49" charset="-122"/>
                <a:ea typeface="楷体" panose="02010609060101010101" pitchFamily="49" charset="-122"/>
              </a:rPr>
              <a:t>①②⑥ </a:t>
            </a:r>
          </a:p>
        </p:txBody>
      </p:sp>
      <p:sp>
        <p:nvSpPr>
          <p:cNvPr id="8" name="Text Box 5">
            <a:extLst>
              <a:ext uri="{FF2B5EF4-FFF2-40B4-BE49-F238E27FC236}">
                <a16:creationId xmlns:a16="http://schemas.microsoft.com/office/drawing/2014/main" id="{DB5AE094-3CD1-43CF-AD84-59E971871C87}"/>
              </a:ext>
            </a:extLst>
          </p:cNvPr>
          <p:cNvSpPr txBox="1">
            <a:spLocks noChangeArrowheads="1"/>
          </p:cNvSpPr>
          <p:nvPr/>
        </p:nvSpPr>
        <p:spPr bwMode="auto">
          <a:xfrm>
            <a:off x="9614053" y="591239"/>
            <a:ext cx="477399" cy="830997"/>
          </a:xfrm>
          <a:prstGeom prst="rect">
            <a:avLst/>
          </a:prstGeom>
          <a:noFill/>
          <a:ln w="9525">
            <a:noFill/>
            <a:miter lim="800000"/>
          </a:ln>
          <a:effectLst/>
        </p:spPr>
        <p:txBody>
          <a:bodyPr wrap="square">
            <a:spAutoFit/>
          </a:bodyPr>
          <a:lstStyle/>
          <a:p>
            <a:r>
              <a:rPr lang="en-US" altLang="zh-CN" sz="4800" b="1" dirty="0">
                <a:solidFill>
                  <a:srgbClr val="0000FF"/>
                </a:solidFill>
                <a:latin typeface="楷体" panose="02010609060101010101" pitchFamily="49" charset="-122"/>
                <a:ea typeface="楷体" panose="02010609060101010101" pitchFamily="49" charset="-122"/>
              </a:rPr>
              <a:t>C</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p:cNvSpPr>
            <a:spLocks noChangeArrowheads="1"/>
          </p:cNvSpPr>
          <p:nvPr/>
        </p:nvSpPr>
        <p:spPr bwMode="auto">
          <a:xfrm>
            <a:off x="499431" y="676147"/>
            <a:ext cx="11365735" cy="5078313"/>
          </a:xfrm>
          <a:prstGeom prst="rect">
            <a:avLst/>
          </a:prstGeom>
          <a:noFill/>
          <a:ln w="9525">
            <a:noFill/>
            <a:miter lim="800000"/>
          </a:ln>
          <a:effectLst/>
        </p:spPr>
        <p:txBody>
          <a:bodyPr wrap="square" anchor="ctr">
            <a:spAutoFit/>
          </a:bodyPr>
          <a:lstStyle/>
          <a:p>
            <a:r>
              <a:rPr lang="en-US" altLang="zh-CN" sz="3600" b="1" dirty="0">
                <a:solidFill>
                  <a:srgbClr val="FF0000"/>
                </a:solidFill>
                <a:latin typeface="楷体" panose="02010609060101010101" pitchFamily="49" charset="-122"/>
                <a:ea typeface="楷体" panose="02010609060101010101" pitchFamily="49" charset="-122"/>
              </a:rPr>
              <a:t>7.</a:t>
            </a:r>
            <a:r>
              <a:rPr lang="zh-CN" altLang="en-US" sz="3600" b="1" dirty="0">
                <a:solidFill>
                  <a:srgbClr val="FF0000"/>
                </a:solidFill>
                <a:latin typeface="楷体" panose="02010609060101010101" pitchFamily="49" charset="-122"/>
                <a:ea typeface="楷体" panose="02010609060101010101" pitchFamily="49" charset="-122"/>
              </a:rPr>
              <a:t>下列叙述符合原文意思的一项是（   ）</a:t>
            </a:r>
            <a:r>
              <a:rPr lang="zh-CN" altLang="en-US" sz="3600" b="1" dirty="0">
                <a:latin typeface="楷体" panose="02010609060101010101" pitchFamily="49" charset="-122"/>
                <a:ea typeface="楷体" panose="02010609060101010101" pitchFamily="49" charset="-122"/>
              </a:rPr>
              <a:t/>
            </a:r>
            <a:br>
              <a:rPr lang="zh-CN" altLang="en-US" sz="3600" b="1" dirty="0">
                <a:latin typeface="楷体" panose="02010609060101010101" pitchFamily="49" charset="-122"/>
                <a:ea typeface="楷体" panose="02010609060101010101" pitchFamily="49" charset="-122"/>
              </a:rPr>
            </a:br>
            <a:r>
              <a:rPr lang="en-US" altLang="zh-CN" sz="3600" b="1" dirty="0">
                <a:latin typeface="楷体" panose="02010609060101010101" pitchFamily="49" charset="-122"/>
                <a:ea typeface="楷体" panose="02010609060101010101" pitchFamily="49" charset="-122"/>
              </a:rPr>
              <a:t>A.</a:t>
            </a:r>
            <a:r>
              <a:rPr lang="zh-CN" altLang="en-US" sz="3600" b="1" dirty="0">
                <a:latin typeface="楷体" panose="02010609060101010101" pitchFamily="49" charset="-122"/>
                <a:ea typeface="楷体" panose="02010609060101010101" pitchFamily="49" charset="-122"/>
              </a:rPr>
              <a:t>秦穆公听了烛之武的话，不仅撤了兵，而且和郑国订立盟约，派兵驻守郑国都城。</a:t>
            </a:r>
            <a:br>
              <a:rPr lang="zh-CN" altLang="en-US" sz="3600" b="1" dirty="0">
                <a:latin typeface="楷体" panose="02010609060101010101" pitchFamily="49" charset="-122"/>
                <a:ea typeface="楷体" panose="02010609060101010101" pitchFamily="49" charset="-122"/>
              </a:rPr>
            </a:br>
            <a:r>
              <a:rPr lang="en-US" altLang="zh-CN" sz="3600" b="1" dirty="0">
                <a:latin typeface="楷体" panose="02010609060101010101" pitchFamily="49" charset="-122"/>
                <a:ea typeface="楷体" panose="02010609060101010101" pitchFamily="49" charset="-122"/>
              </a:rPr>
              <a:t>B.</a:t>
            </a:r>
            <a:r>
              <a:rPr lang="zh-CN" altLang="en-US" sz="3600" b="1" dirty="0">
                <a:latin typeface="楷体" panose="02010609060101010101" pitchFamily="49" charset="-122"/>
                <a:ea typeface="楷体" panose="02010609060101010101" pitchFamily="49" charset="-122"/>
              </a:rPr>
              <a:t>秦退兵后，晋臣子犯请求晋文公赶快攻打郑国，但晋文公认为不可。</a:t>
            </a:r>
            <a:br>
              <a:rPr lang="zh-CN" altLang="en-US" sz="3600" b="1" dirty="0">
                <a:latin typeface="楷体" panose="02010609060101010101" pitchFamily="49" charset="-122"/>
                <a:ea typeface="楷体" panose="02010609060101010101" pitchFamily="49" charset="-122"/>
              </a:rPr>
            </a:br>
            <a:r>
              <a:rPr lang="en-US" altLang="zh-CN" sz="3600" b="1" dirty="0">
                <a:latin typeface="楷体" panose="02010609060101010101" pitchFamily="49" charset="-122"/>
                <a:ea typeface="楷体" panose="02010609060101010101" pitchFamily="49" charset="-122"/>
              </a:rPr>
              <a:t>C.</a:t>
            </a:r>
            <a:r>
              <a:rPr lang="zh-CN" altLang="en-US" sz="3600" b="1" dirty="0">
                <a:latin typeface="楷体" panose="02010609060101010101" pitchFamily="49" charset="-122"/>
                <a:ea typeface="楷体" panose="02010609060101010101" pitchFamily="49" charset="-122"/>
              </a:rPr>
              <a:t>晋文公认为，没有秦穆公的力量他是不能回国为君的，借人之力反而去蒙蔽欺骗人家是不讲仁义的。</a:t>
            </a:r>
            <a:br>
              <a:rPr lang="zh-CN" altLang="en-US" sz="3600" b="1" dirty="0">
                <a:latin typeface="楷体" panose="02010609060101010101" pitchFamily="49" charset="-122"/>
                <a:ea typeface="楷体" panose="02010609060101010101" pitchFamily="49" charset="-122"/>
              </a:rPr>
            </a:br>
            <a:r>
              <a:rPr lang="en-US" altLang="zh-CN" sz="3600" b="1" dirty="0">
                <a:latin typeface="楷体" panose="02010609060101010101" pitchFamily="49" charset="-122"/>
                <a:ea typeface="楷体" panose="02010609060101010101" pitchFamily="49" charset="-122"/>
              </a:rPr>
              <a:t>D.</a:t>
            </a:r>
            <a:r>
              <a:rPr lang="zh-CN" altLang="en-US" sz="3600" b="1" dirty="0">
                <a:latin typeface="楷体" panose="02010609060101010101" pitchFamily="49" charset="-122"/>
                <a:ea typeface="楷体" panose="02010609060101010101" pitchFamily="49" charset="-122"/>
              </a:rPr>
              <a:t>晋文公还认为，丧失了人家所给与的恩赐是不明智的，用分裂代替和好，这也不算是武勇。</a:t>
            </a:r>
          </a:p>
        </p:txBody>
      </p:sp>
      <p:sp>
        <p:nvSpPr>
          <p:cNvPr id="74757" name="Text Box 5"/>
          <p:cNvSpPr txBox="1">
            <a:spLocks noChangeArrowheads="1"/>
          </p:cNvSpPr>
          <p:nvPr/>
        </p:nvSpPr>
        <p:spPr bwMode="auto">
          <a:xfrm>
            <a:off x="7968675" y="580139"/>
            <a:ext cx="762000" cy="830997"/>
          </a:xfrm>
          <a:prstGeom prst="rect">
            <a:avLst/>
          </a:prstGeom>
          <a:noFill/>
          <a:ln w="9525">
            <a:noFill/>
            <a:miter lim="800000"/>
          </a:ln>
          <a:effectLst/>
        </p:spPr>
        <p:txBody>
          <a:bodyPr>
            <a:spAutoFit/>
          </a:bodyPr>
          <a:lstStyle/>
          <a:p>
            <a:r>
              <a:rPr lang="en-US" altLang="zh-CN" sz="4800" b="1" dirty="0">
                <a:solidFill>
                  <a:srgbClr val="0000FF"/>
                </a:solidFill>
              </a:rPr>
              <a:t>A</a:t>
            </a:r>
          </a:p>
        </p:txBody>
      </p:sp>
      <p:sp>
        <p:nvSpPr>
          <p:cNvPr id="2" name="日期占位符 1">
            <a:extLst>
              <a:ext uri="{FF2B5EF4-FFF2-40B4-BE49-F238E27FC236}">
                <a16:creationId xmlns:a16="http://schemas.microsoft.com/office/drawing/2014/main" id="{717BB522-3357-4B8C-9F89-7A1762D1AB94}"/>
              </a:ext>
            </a:extLst>
          </p:cNvPr>
          <p:cNvSpPr>
            <a:spLocks noGrp="1"/>
          </p:cNvSpPr>
          <p:nvPr>
            <p:ph type="dt" sz="half" idx="10"/>
          </p:nvPr>
        </p:nvSpPr>
        <p:spPr/>
        <p:txBody>
          <a:bodyPr/>
          <a:lstStyle/>
          <a:p>
            <a:fld id="{0560CD50-EB95-402D-B74E-9B7A6ACF5499}" type="datetime1">
              <a:rPr lang="zh-CN" altLang="en-US" smtClean="0"/>
              <a:t>2021/3/13</a:t>
            </a:fld>
            <a:endParaRPr lang="zh-CN" altLang="en-US"/>
          </a:p>
        </p:txBody>
      </p:sp>
      <p:sp>
        <p:nvSpPr>
          <p:cNvPr id="3" name="页脚占位符 2">
            <a:extLst>
              <a:ext uri="{FF2B5EF4-FFF2-40B4-BE49-F238E27FC236}">
                <a16:creationId xmlns:a16="http://schemas.microsoft.com/office/drawing/2014/main" id="{2D82B43E-C231-4D88-BBF0-406BEBC55C49}"/>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2DE20B3F-7AA8-4049-943F-E36C787093DB}"/>
              </a:ext>
            </a:extLst>
          </p:cNvPr>
          <p:cNvSpPr>
            <a:spLocks noGrp="1"/>
          </p:cNvSpPr>
          <p:nvPr>
            <p:ph type="sldNum" sz="quarter" idx="12"/>
          </p:nvPr>
        </p:nvSpPr>
        <p:spPr/>
        <p:txBody>
          <a:bodyPr/>
          <a:lstStyle/>
          <a:p>
            <a:fld id="{5E62DECF-E635-42AE-B64D-6828C25340DF}" type="slidenum">
              <a:rPr lang="zh-CN" altLang="en-US" smtClean="0"/>
              <a:t>84</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4757"/>
                                        </p:tgtEl>
                                        <p:attrNameLst>
                                          <p:attrName>style.visibility</p:attrName>
                                        </p:attrNameLst>
                                      </p:cBhvr>
                                      <p:to>
                                        <p:strVal val="visible"/>
                                      </p:to>
                                    </p:set>
                                    <p:animEffect transition="in" filter="dissolve">
                                      <p:cBhvr>
                                        <p:cTn id="7" dur="500"/>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5F17FF-12CF-41F1-BEED-72D7C86CC6A3}" type="datetime1">
              <a:rPr lang="zh-CN" altLang="en-US" smtClean="0"/>
              <a:t>2021/3/13</a:t>
            </a:fld>
            <a:endParaRPr lang="zh-CN" altLang="en-US"/>
          </a:p>
        </p:txBody>
      </p:sp>
      <p:sp>
        <p:nvSpPr>
          <p:cNvPr id="3" name="页脚占位符 2"/>
          <p:cNvSpPr>
            <a:spLocks noGrp="1"/>
          </p:cNvSpPr>
          <p:nvPr>
            <p:ph type="ftr" sz="quarter" idx="11"/>
          </p:nvPr>
        </p:nvSpPr>
        <p:spPr/>
        <p:txBody>
          <a:bodyPr/>
          <a:lstStyle/>
          <a:p>
            <a:r>
              <a:rPr lang="zh-CN" altLang="en-US"/>
              <a:t>北附广南实验学校 赵洪安</a:t>
            </a:r>
          </a:p>
        </p:txBody>
      </p:sp>
      <p:sp>
        <p:nvSpPr>
          <p:cNvPr id="4" name="灯片编号占位符 3"/>
          <p:cNvSpPr>
            <a:spLocks noGrp="1"/>
          </p:cNvSpPr>
          <p:nvPr>
            <p:ph type="sldNum" sz="quarter" idx="12"/>
          </p:nvPr>
        </p:nvSpPr>
        <p:spPr/>
        <p:txBody>
          <a:bodyPr/>
          <a:lstStyle/>
          <a:p>
            <a:fld id="{FB8399C9-9379-46E7-B893-007FE294695B}" type="slidenum">
              <a:rPr lang="zh-CN" altLang="en-US" smtClean="0"/>
              <a:t>85</a:t>
            </a:fld>
            <a:endParaRPr lang="zh-CN" altLang="en-US"/>
          </a:p>
        </p:txBody>
      </p:sp>
      <p:sp>
        <p:nvSpPr>
          <p:cNvPr id="5" name="Text Box 6"/>
          <p:cNvSpPr txBox="1">
            <a:spLocks noChangeArrowheads="1"/>
          </p:cNvSpPr>
          <p:nvPr/>
        </p:nvSpPr>
        <p:spPr bwMode="auto">
          <a:xfrm>
            <a:off x="1596008" y="701081"/>
            <a:ext cx="8892480" cy="5632311"/>
          </a:xfrm>
          <a:prstGeom prst="rect">
            <a:avLst/>
          </a:prstGeom>
          <a:noFill/>
          <a:ln w="9525">
            <a:noFill/>
            <a:miter lim="800000"/>
          </a:ln>
          <a:effectLst/>
        </p:spPr>
        <p:txBody>
          <a:bodyPr wrap="square">
            <a:spAutoFit/>
          </a:bodyPr>
          <a:lstStyle/>
          <a:p>
            <a:r>
              <a:rPr kumimoji="1" lang="en-US" altLang="zh-CN" sz="4000" b="1" dirty="0">
                <a:solidFill>
                  <a:srgbClr val="FF0000"/>
                </a:solidFill>
                <a:latin typeface="楷体" panose="02010609060101010101" pitchFamily="49" charset="-122"/>
                <a:ea typeface="楷体" panose="02010609060101010101" pitchFamily="49" charset="-122"/>
              </a:rPr>
              <a:t>8.</a:t>
            </a:r>
            <a:r>
              <a:rPr kumimoji="1" lang="zh-CN" altLang="en-US" sz="4000" b="1" dirty="0">
                <a:solidFill>
                  <a:srgbClr val="FF0000"/>
                </a:solidFill>
                <a:latin typeface="楷体" panose="02010609060101010101" pitchFamily="49" charset="-122"/>
                <a:ea typeface="楷体" panose="02010609060101010101" pitchFamily="49" charset="-122"/>
              </a:rPr>
              <a:t>下列句中划线词</a:t>
            </a:r>
            <a:r>
              <a:rPr kumimoji="1" lang="en-US" altLang="zh-CN" sz="4000" b="1" dirty="0">
                <a:solidFill>
                  <a:srgbClr val="FF0000"/>
                </a:solidFill>
                <a:latin typeface="楷体" panose="02010609060101010101" pitchFamily="49" charset="-122"/>
                <a:ea typeface="楷体" panose="02010609060101010101" pitchFamily="49" charset="-122"/>
              </a:rPr>
              <a:t>,</a:t>
            </a:r>
            <a:r>
              <a:rPr kumimoji="1" lang="zh-CN" altLang="en-US" sz="4000" b="1" dirty="0">
                <a:solidFill>
                  <a:srgbClr val="FF0000"/>
                </a:solidFill>
                <a:latin typeface="楷体" panose="02010609060101010101" pitchFamily="49" charset="-122"/>
                <a:ea typeface="楷体" panose="02010609060101010101" pitchFamily="49" charset="-122"/>
              </a:rPr>
              <a:t>意义相同的一组是</a:t>
            </a:r>
          </a:p>
          <a:p>
            <a:r>
              <a:rPr kumimoji="1" lang="en-US" altLang="zh-CN" sz="4000" b="1" dirty="0">
                <a:latin typeface="楷体" panose="02010609060101010101" pitchFamily="49" charset="-122"/>
                <a:ea typeface="楷体" panose="02010609060101010101" pitchFamily="49" charset="-122"/>
              </a:rPr>
              <a:t> A.</a:t>
            </a:r>
            <a:r>
              <a:rPr kumimoji="1" lang="zh-CN" altLang="en-US" sz="4000" b="1" dirty="0">
                <a:latin typeface="楷体" panose="02010609060101010101" pitchFamily="49" charset="-122"/>
                <a:ea typeface="楷体" panose="02010609060101010101" pitchFamily="49" charset="-122"/>
              </a:rPr>
              <a:t>然郑亡，子亦有不</a:t>
            </a:r>
            <a:r>
              <a:rPr kumimoji="1" lang="zh-CN" altLang="en-US" sz="4000" b="1" u="sng" dirty="0">
                <a:solidFill>
                  <a:srgbClr val="FF0000"/>
                </a:solidFill>
                <a:latin typeface="楷体" panose="02010609060101010101" pitchFamily="49" charset="-122"/>
                <a:ea typeface="楷体" panose="02010609060101010101" pitchFamily="49" charset="-122"/>
              </a:rPr>
              <a:t>利</a:t>
            </a:r>
            <a:r>
              <a:rPr kumimoji="1" lang="zh-CN" altLang="en-US" sz="4000" b="1" dirty="0">
                <a:latin typeface="楷体" panose="02010609060101010101" pitchFamily="49" charset="-122"/>
                <a:ea typeface="楷体" panose="02010609060101010101" pitchFamily="49" charset="-122"/>
              </a:rPr>
              <a:t>焉</a:t>
            </a:r>
            <a:endParaRPr kumimoji="1" lang="en-US" altLang="zh-CN" sz="4000" b="1" dirty="0">
              <a:latin typeface="楷体" panose="02010609060101010101" pitchFamily="49" charset="-122"/>
              <a:ea typeface="楷体" panose="02010609060101010101" pitchFamily="49" charset="-122"/>
            </a:endParaRPr>
          </a:p>
          <a:p>
            <a:r>
              <a:rPr kumimoji="1" lang="zh-CN" altLang="en-US" sz="4000" b="1" dirty="0">
                <a:latin typeface="楷体" panose="02010609060101010101" pitchFamily="49" charset="-122"/>
                <a:ea typeface="楷体" panose="02010609060101010101" pitchFamily="49" charset="-122"/>
              </a:rPr>
              <a:t>   阙秦以</a:t>
            </a:r>
            <a:r>
              <a:rPr kumimoji="1" lang="zh-CN" altLang="en-US" sz="4000" b="1" u="sng" dirty="0">
                <a:solidFill>
                  <a:srgbClr val="FF0000"/>
                </a:solidFill>
                <a:latin typeface="楷体" panose="02010609060101010101" pitchFamily="49" charset="-122"/>
                <a:ea typeface="楷体" panose="02010609060101010101" pitchFamily="49" charset="-122"/>
              </a:rPr>
              <a:t>利</a:t>
            </a:r>
            <a:r>
              <a:rPr kumimoji="1" lang="zh-CN" altLang="en-US" sz="4000" b="1" dirty="0">
                <a:latin typeface="楷体" panose="02010609060101010101" pitchFamily="49" charset="-122"/>
                <a:ea typeface="楷体" panose="02010609060101010101" pitchFamily="49" charset="-122"/>
              </a:rPr>
              <a:t>晋，唯君图之</a:t>
            </a:r>
          </a:p>
          <a:p>
            <a:r>
              <a:rPr kumimoji="1" lang="en-US" altLang="zh-CN" sz="4000" b="1" dirty="0">
                <a:latin typeface="楷体" panose="02010609060101010101" pitchFamily="49" charset="-122"/>
                <a:ea typeface="楷体" panose="02010609060101010101" pitchFamily="49" charset="-122"/>
              </a:rPr>
              <a:t> B.</a:t>
            </a:r>
            <a:r>
              <a:rPr kumimoji="1" lang="zh-CN" altLang="en-US" sz="4000" b="1" dirty="0">
                <a:latin typeface="楷体" panose="02010609060101010101" pitchFamily="49" charset="-122"/>
                <a:ea typeface="楷体" panose="02010609060101010101" pitchFamily="49" charset="-122"/>
              </a:rPr>
              <a:t>既东</a:t>
            </a:r>
            <a:r>
              <a:rPr kumimoji="1" lang="zh-CN" altLang="en-US" sz="4000" b="1" u="sng" dirty="0">
                <a:solidFill>
                  <a:srgbClr val="FF0000"/>
                </a:solidFill>
                <a:latin typeface="楷体" panose="02010609060101010101" pitchFamily="49" charset="-122"/>
                <a:ea typeface="楷体" panose="02010609060101010101" pitchFamily="49" charset="-122"/>
              </a:rPr>
              <a:t>封</a:t>
            </a:r>
            <a:r>
              <a:rPr kumimoji="1" lang="zh-CN" altLang="en-US" sz="4000" b="1" dirty="0">
                <a:latin typeface="楷体" panose="02010609060101010101" pitchFamily="49" charset="-122"/>
                <a:ea typeface="楷体" panose="02010609060101010101" pitchFamily="49" charset="-122"/>
              </a:rPr>
              <a:t>郑</a:t>
            </a:r>
            <a:endParaRPr kumimoji="1" lang="en-US" altLang="zh-CN" sz="4000" b="1" dirty="0">
              <a:latin typeface="楷体" panose="02010609060101010101" pitchFamily="49" charset="-122"/>
              <a:ea typeface="楷体" panose="02010609060101010101" pitchFamily="49" charset="-122"/>
            </a:endParaRPr>
          </a:p>
          <a:p>
            <a:r>
              <a:rPr kumimoji="1" lang="zh-CN" altLang="en-US" sz="4000" b="1" dirty="0">
                <a:latin typeface="楷体" panose="02010609060101010101" pitchFamily="49" charset="-122"/>
                <a:ea typeface="楷体" panose="02010609060101010101" pitchFamily="49" charset="-122"/>
              </a:rPr>
              <a:t>   又欲肆其西</a:t>
            </a:r>
            <a:r>
              <a:rPr kumimoji="1" lang="zh-CN" altLang="en-US" sz="4000" b="1" u="sng" dirty="0">
                <a:solidFill>
                  <a:srgbClr val="FF0000"/>
                </a:solidFill>
                <a:latin typeface="楷体" panose="02010609060101010101" pitchFamily="49" charset="-122"/>
                <a:ea typeface="楷体" panose="02010609060101010101" pitchFamily="49" charset="-122"/>
              </a:rPr>
              <a:t>封</a:t>
            </a:r>
          </a:p>
          <a:p>
            <a:r>
              <a:rPr kumimoji="1" lang="en-US" altLang="zh-CN" sz="4000" b="1" dirty="0">
                <a:latin typeface="楷体" panose="02010609060101010101" pitchFamily="49" charset="-122"/>
                <a:ea typeface="楷体" panose="02010609060101010101" pitchFamily="49" charset="-122"/>
              </a:rPr>
              <a:t> C.</a:t>
            </a:r>
            <a:r>
              <a:rPr kumimoji="1" lang="zh-CN" altLang="en-US" sz="4000" b="1" dirty="0">
                <a:latin typeface="楷体" panose="02010609060101010101" pitchFamily="49" charset="-122"/>
                <a:ea typeface="楷体" panose="02010609060101010101" pitchFamily="49" charset="-122"/>
              </a:rPr>
              <a:t>越国以</a:t>
            </a:r>
            <a:r>
              <a:rPr kumimoji="1" lang="zh-CN" altLang="en-US" sz="4000" b="1" u="sng" dirty="0">
                <a:solidFill>
                  <a:srgbClr val="FF0000"/>
                </a:solidFill>
                <a:latin typeface="楷体" panose="02010609060101010101" pitchFamily="49" charset="-122"/>
                <a:ea typeface="楷体" panose="02010609060101010101" pitchFamily="49" charset="-122"/>
              </a:rPr>
              <a:t>鄙</a:t>
            </a:r>
            <a:r>
              <a:rPr kumimoji="1" lang="zh-CN" altLang="en-US" sz="4000" b="1" dirty="0">
                <a:latin typeface="楷体" panose="02010609060101010101" pitchFamily="49" charset="-122"/>
                <a:ea typeface="楷体" panose="02010609060101010101" pitchFamily="49" charset="-122"/>
              </a:rPr>
              <a:t>远，君知其难也</a:t>
            </a:r>
            <a:endParaRPr kumimoji="1" lang="en-US" altLang="zh-CN" sz="4000" b="1" dirty="0">
              <a:latin typeface="楷体" panose="02010609060101010101" pitchFamily="49" charset="-122"/>
              <a:ea typeface="楷体" panose="02010609060101010101" pitchFamily="49" charset="-122"/>
            </a:endParaRPr>
          </a:p>
          <a:p>
            <a:r>
              <a:rPr kumimoji="1" lang="zh-CN" altLang="en-US" sz="4000" b="1" dirty="0">
                <a:latin typeface="楷体" panose="02010609060101010101" pitchFamily="49" charset="-122"/>
                <a:ea typeface="楷体" panose="02010609060101010101" pitchFamily="49" charset="-122"/>
              </a:rPr>
              <a:t>   肉食者</a:t>
            </a:r>
            <a:r>
              <a:rPr kumimoji="1" lang="zh-CN" altLang="en-US" sz="4000" b="1" u="sng" dirty="0">
                <a:solidFill>
                  <a:srgbClr val="FF0000"/>
                </a:solidFill>
                <a:latin typeface="楷体" panose="02010609060101010101" pitchFamily="49" charset="-122"/>
                <a:ea typeface="楷体" panose="02010609060101010101" pitchFamily="49" charset="-122"/>
              </a:rPr>
              <a:t>鄙</a:t>
            </a:r>
            <a:r>
              <a:rPr kumimoji="1" lang="zh-CN" altLang="en-US" sz="4000" b="1" dirty="0">
                <a:latin typeface="楷体" panose="02010609060101010101" pitchFamily="49" charset="-122"/>
                <a:ea typeface="楷体" panose="02010609060101010101" pitchFamily="49" charset="-122"/>
              </a:rPr>
              <a:t>，未能远谋</a:t>
            </a:r>
          </a:p>
          <a:p>
            <a:r>
              <a:rPr kumimoji="1" lang="en-US" altLang="zh-CN" sz="4000" b="1" dirty="0">
                <a:latin typeface="楷体" panose="02010609060101010101" pitchFamily="49" charset="-122"/>
                <a:ea typeface="楷体" panose="02010609060101010101" pitchFamily="49" charset="-122"/>
              </a:rPr>
              <a:t> D.</a:t>
            </a:r>
            <a:r>
              <a:rPr kumimoji="1" lang="zh-CN" altLang="en-US" sz="4000" b="1" dirty="0">
                <a:latin typeface="楷体" panose="02010609060101010101" pitchFamily="49" charset="-122"/>
                <a:ea typeface="楷体" panose="02010609060101010101" pitchFamily="49" charset="-122"/>
              </a:rPr>
              <a:t>若不</a:t>
            </a:r>
            <a:r>
              <a:rPr kumimoji="1" lang="zh-CN" altLang="en-US" sz="4000" b="1" u="sng" dirty="0">
                <a:solidFill>
                  <a:srgbClr val="FF0000"/>
                </a:solidFill>
                <a:latin typeface="楷体" panose="02010609060101010101" pitchFamily="49" charset="-122"/>
                <a:ea typeface="楷体" panose="02010609060101010101" pitchFamily="49" charset="-122"/>
              </a:rPr>
              <a:t>阙</a:t>
            </a:r>
            <a:r>
              <a:rPr kumimoji="1" lang="zh-CN" altLang="en-US" sz="4000" b="1" dirty="0">
                <a:latin typeface="楷体" panose="02010609060101010101" pitchFamily="49" charset="-122"/>
                <a:ea typeface="楷体" panose="02010609060101010101" pitchFamily="49" charset="-122"/>
              </a:rPr>
              <a:t>秦</a:t>
            </a:r>
            <a:endParaRPr kumimoji="1" lang="en-US" altLang="zh-CN" sz="4000" b="1" dirty="0">
              <a:latin typeface="楷体" panose="02010609060101010101" pitchFamily="49" charset="-122"/>
              <a:ea typeface="楷体" panose="02010609060101010101" pitchFamily="49" charset="-122"/>
            </a:endParaRPr>
          </a:p>
          <a:p>
            <a:r>
              <a:rPr kumimoji="1" lang="zh-CN" altLang="en-US" sz="4000" b="1" dirty="0">
                <a:latin typeface="楷体" panose="02010609060101010101" pitchFamily="49" charset="-122"/>
                <a:ea typeface="楷体" panose="02010609060101010101" pitchFamily="49" charset="-122"/>
              </a:rPr>
              <a:t>   </a:t>
            </a:r>
            <a:r>
              <a:rPr kumimoji="1" lang="zh-CN" altLang="en-US" sz="4000" b="1" u="sng" dirty="0">
                <a:solidFill>
                  <a:srgbClr val="FF0000"/>
                </a:solidFill>
                <a:latin typeface="楷体" panose="02010609060101010101" pitchFamily="49" charset="-122"/>
                <a:ea typeface="楷体" panose="02010609060101010101" pitchFamily="49" charset="-122"/>
              </a:rPr>
              <a:t>阙</a:t>
            </a:r>
            <a:r>
              <a:rPr kumimoji="1" lang="zh-CN" altLang="en-US" sz="4000" b="1" dirty="0">
                <a:latin typeface="楷体" panose="02010609060101010101" pitchFamily="49" charset="-122"/>
                <a:ea typeface="楷体" panose="02010609060101010101" pitchFamily="49" charset="-122"/>
              </a:rPr>
              <a:t>秦以利晋</a:t>
            </a:r>
          </a:p>
        </p:txBody>
      </p:sp>
      <p:sp>
        <p:nvSpPr>
          <p:cNvPr id="6" name="Text Box 8"/>
          <p:cNvSpPr txBox="1">
            <a:spLocks noChangeArrowheads="1"/>
          </p:cNvSpPr>
          <p:nvPr/>
        </p:nvSpPr>
        <p:spPr bwMode="auto">
          <a:xfrm>
            <a:off x="10134600" y="692697"/>
            <a:ext cx="533400" cy="830997"/>
          </a:xfrm>
          <a:prstGeom prst="rect">
            <a:avLst/>
          </a:prstGeom>
          <a:noFill/>
          <a:ln w="9525">
            <a:noFill/>
            <a:miter lim="800000"/>
          </a:ln>
          <a:effectLst/>
        </p:spPr>
        <p:txBody>
          <a:bodyPr>
            <a:spAutoFit/>
          </a:bodyPr>
          <a:lstStyle/>
          <a:p>
            <a:r>
              <a:rPr kumimoji="1" lang="en-US" altLang="zh-CN" sz="4800" b="1" dirty="0">
                <a:solidFill>
                  <a:srgbClr val="0000FF"/>
                </a:solidFill>
                <a:latin typeface="楷体" panose="02010609060101010101" pitchFamily="49" charset="-122"/>
                <a:ea typeface="楷体" panose="02010609060101010101" pitchFamily="49" charset="-122"/>
              </a:rPr>
              <a:t>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4"/>
          <p:cNvSpPr txBox="1">
            <a:spLocks noChangeArrowheads="1"/>
          </p:cNvSpPr>
          <p:nvPr/>
        </p:nvSpPr>
        <p:spPr bwMode="auto">
          <a:xfrm>
            <a:off x="837282" y="836712"/>
            <a:ext cx="10521108" cy="4401205"/>
          </a:xfrm>
          <a:prstGeom prst="rect">
            <a:avLst/>
          </a:prstGeom>
          <a:noFill/>
          <a:ln w="9525">
            <a:noFill/>
            <a:miter lim="800000"/>
          </a:ln>
          <a:effectLst/>
        </p:spPr>
        <p:txBody>
          <a:bodyPr wrap="square">
            <a:spAutoFit/>
          </a:bodyPr>
          <a:lstStyle/>
          <a:p>
            <a:pPr>
              <a:spcBef>
                <a:spcPct val="50000"/>
              </a:spcBef>
            </a:pPr>
            <a:r>
              <a:rPr kumimoji="1" lang="en-US" altLang="zh-CN" sz="4000" b="1" dirty="0">
                <a:solidFill>
                  <a:srgbClr val="FF0000"/>
                </a:solidFill>
                <a:latin typeface="楷体" panose="02010609060101010101" pitchFamily="49" charset="-122"/>
                <a:ea typeface="楷体" panose="02010609060101010101" pitchFamily="49" charset="-122"/>
              </a:rPr>
              <a:t>9.</a:t>
            </a:r>
            <a:r>
              <a:rPr kumimoji="1" lang="zh-CN" altLang="en-US" sz="4000" b="1" dirty="0">
                <a:solidFill>
                  <a:srgbClr val="FF0000"/>
                </a:solidFill>
                <a:latin typeface="楷体" panose="02010609060101010101" pitchFamily="49" charset="-122"/>
                <a:ea typeface="楷体" panose="02010609060101010101" pitchFamily="49" charset="-122"/>
              </a:rPr>
              <a:t>下列“其”字意义不同于其他三项的是</a:t>
            </a:r>
          </a:p>
          <a:p>
            <a:pPr>
              <a:spcBef>
                <a:spcPct val="50000"/>
              </a:spcBef>
            </a:pPr>
            <a:r>
              <a:rPr kumimoji="1" lang="en-US" altLang="zh-CN" sz="4000" b="1" dirty="0">
                <a:latin typeface="楷体" panose="02010609060101010101" pitchFamily="49" charset="-122"/>
                <a:ea typeface="楷体" panose="02010609060101010101" pitchFamily="49" charset="-122"/>
              </a:rPr>
              <a:t>  A.</a:t>
            </a:r>
            <a:r>
              <a:rPr kumimoji="1" lang="zh-CN" altLang="en-US" sz="4000" b="1" dirty="0">
                <a:latin typeface="楷体" panose="02010609060101010101" pitchFamily="49" charset="-122"/>
                <a:ea typeface="楷体" panose="02010609060101010101" pitchFamily="49" charset="-122"/>
              </a:rPr>
              <a:t>君知其难也</a:t>
            </a:r>
            <a:endParaRPr kumimoji="1" lang="en-US" altLang="zh-CN" sz="4000" b="1" dirty="0">
              <a:latin typeface="楷体" panose="02010609060101010101" pitchFamily="49" charset="-122"/>
              <a:ea typeface="楷体" panose="02010609060101010101" pitchFamily="49" charset="-122"/>
            </a:endParaRPr>
          </a:p>
          <a:p>
            <a:pPr>
              <a:spcBef>
                <a:spcPct val="50000"/>
              </a:spcBef>
            </a:pPr>
            <a:r>
              <a:rPr kumimoji="1" lang="en-US" altLang="zh-CN" sz="4000" b="1" dirty="0">
                <a:latin typeface="楷体" panose="02010609060101010101" pitchFamily="49" charset="-122"/>
                <a:ea typeface="楷体" panose="02010609060101010101" pitchFamily="49" charset="-122"/>
              </a:rPr>
              <a:t>  B.</a:t>
            </a:r>
            <a:r>
              <a:rPr kumimoji="1" lang="zh-CN" altLang="en-US" sz="4000" b="1" dirty="0">
                <a:latin typeface="楷体" panose="02010609060101010101" pitchFamily="49" charset="-122"/>
                <a:ea typeface="楷体" panose="02010609060101010101" pitchFamily="49" charset="-122"/>
              </a:rPr>
              <a:t>共其乏困</a:t>
            </a:r>
            <a:endParaRPr kumimoji="1" lang="en-US" altLang="zh-CN" sz="4000" b="1" dirty="0">
              <a:latin typeface="楷体" panose="02010609060101010101" pitchFamily="49" charset="-122"/>
              <a:ea typeface="楷体" panose="02010609060101010101" pitchFamily="49" charset="-122"/>
            </a:endParaRPr>
          </a:p>
          <a:p>
            <a:pPr>
              <a:spcBef>
                <a:spcPct val="50000"/>
              </a:spcBef>
            </a:pPr>
            <a:r>
              <a:rPr kumimoji="1" lang="en-US" altLang="zh-CN" sz="4000" b="1" dirty="0">
                <a:latin typeface="楷体" panose="02010609060101010101" pitchFamily="49" charset="-122"/>
                <a:ea typeface="楷体" panose="02010609060101010101" pitchFamily="49" charset="-122"/>
              </a:rPr>
              <a:t>  C.</a:t>
            </a:r>
            <a:r>
              <a:rPr kumimoji="1" lang="zh-CN" altLang="en-US" sz="4000" b="1" dirty="0">
                <a:latin typeface="楷体" panose="02010609060101010101" pitchFamily="49" charset="-122"/>
                <a:ea typeface="楷体" panose="02010609060101010101" pitchFamily="49" charset="-122"/>
              </a:rPr>
              <a:t>又欲肆其西封</a:t>
            </a:r>
            <a:endParaRPr kumimoji="1" lang="en-US" altLang="zh-CN" sz="4000" b="1" dirty="0">
              <a:latin typeface="楷体" panose="02010609060101010101" pitchFamily="49" charset="-122"/>
              <a:ea typeface="楷体" panose="02010609060101010101" pitchFamily="49" charset="-122"/>
            </a:endParaRPr>
          </a:p>
          <a:p>
            <a:pPr>
              <a:spcBef>
                <a:spcPct val="50000"/>
              </a:spcBef>
            </a:pPr>
            <a:r>
              <a:rPr kumimoji="1" lang="en-US" altLang="zh-CN" sz="4000" b="1" dirty="0">
                <a:latin typeface="楷体" panose="02010609060101010101" pitchFamily="49" charset="-122"/>
                <a:ea typeface="楷体" panose="02010609060101010101" pitchFamily="49" charset="-122"/>
              </a:rPr>
              <a:t>  D.</a:t>
            </a:r>
            <a:r>
              <a:rPr kumimoji="1" lang="zh-CN" altLang="en-US" sz="4000" b="1" dirty="0">
                <a:latin typeface="楷体" panose="02010609060101010101" pitchFamily="49" charset="-122"/>
                <a:ea typeface="楷体" panose="02010609060101010101" pitchFamily="49" charset="-122"/>
              </a:rPr>
              <a:t>吾其还也</a:t>
            </a:r>
          </a:p>
        </p:txBody>
      </p:sp>
      <p:sp>
        <p:nvSpPr>
          <p:cNvPr id="27655" name="Text Box 7"/>
          <p:cNvSpPr txBox="1">
            <a:spLocks noChangeArrowheads="1"/>
          </p:cNvSpPr>
          <p:nvPr/>
        </p:nvSpPr>
        <p:spPr bwMode="auto">
          <a:xfrm>
            <a:off x="10417936" y="836712"/>
            <a:ext cx="762000" cy="830997"/>
          </a:xfrm>
          <a:prstGeom prst="rect">
            <a:avLst/>
          </a:prstGeom>
          <a:noFill/>
          <a:ln w="9525">
            <a:noFill/>
            <a:miter lim="800000"/>
          </a:ln>
          <a:effectLst/>
        </p:spPr>
        <p:txBody>
          <a:bodyPr>
            <a:spAutoFit/>
          </a:bodyPr>
          <a:lstStyle/>
          <a:p>
            <a:pPr>
              <a:spcBef>
                <a:spcPct val="50000"/>
              </a:spcBef>
            </a:pPr>
            <a:r>
              <a:rPr kumimoji="1" lang="en-US" altLang="zh-CN" sz="4800" dirty="0">
                <a:solidFill>
                  <a:srgbClr val="0000FF"/>
                </a:solidFill>
                <a:latin typeface="Copperplate Gothic Bold" pitchFamily="34" charset="0"/>
                <a:ea typeface="宋体" panose="02010600030101010101" pitchFamily="2" charset="-122"/>
              </a:rPr>
              <a:t>D</a:t>
            </a:r>
          </a:p>
        </p:txBody>
      </p:sp>
      <p:sp>
        <p:nvSpPr>
          <p:cNvPr id="2" name="日期占位符 1">
            <a:extLst>
              <a:ext uri="{FF2B5EF4-FFF2-40B4-BE49-F238E27FC236}">
                <a16:creationId xmlns:a16="http://schemas.microsoft.com/office/drawing/2014/main" id="{6B42E5EE-73C1-4666-960B-51D2FECADB01}"/>
              </a:ext>
            </a:extLst>
          </p:cNvPr>
          <p:cNvSpPr>
            <a:spLocks noGrp="1"/>
          </p:cNvSpPr>
          <p:nvPr>
            <p:ph type="dt" sz="half" idx="10"/>
          </p:nvPr>
        </p:nvSpPr>
        <p:spPr/>
        <p:txBody>
          <a:bodyPr/>
          <a:lstStyle/>
          <a:p>
            <a:fld id="{94D8D0B8-9C54-4E7E-918A-DCC802D16A7D}" type="datetime1">
              <a:rPr lang="zh-CN" altLang="en-US" smtClean="0"/>
              <a:t>2021/3/13</a:t>
            </a:fld>
            <a:endParaRPr lang="zh-CN" altLang="en-US"/>
          </a:p>
        </p:txBody>
      </p:sp>
      <p:sp>
        <p:nvSpPr>
          <p:cNvPr id="3" name="页脚占位符 2">
            <a:extLst>
              <a:ext uri="{FF2B5EF4-FFF2-40B4-BE49-F238E27FC236}">
                <a16:creationId xmlns:a16="http://schemas.microsoft.com/office/drawing/2014/main" id="{D9ACE90A-859D-4915-B292-98AA8B872180}"/>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208C187C-0A66-4481-8C6E-D25164CA6ED7}"/>
              </a:ext>
            </a:extLst>
          </p:cNvPr>
          <p:cNvSpPr>
            <a:spLocks noGrp="1"/>
          </p:cNvSpPr>
          <p:nvPr>
            <p:ph type="sldNum" sz="quarter" idx="12"/>
          </p:nvPr>
        </p:nvSpPr>
        <p:spPr/>
        <p:txBody>
          <a:bodyPr/>
          <a:lstStyle/>
          <a:p>
            <a:fld id="{5E62DECF-E635-42AE-B64D-6828C25340DF}" type="slidenum">
              <a:rPr lang="zh-CN" altLang="en-US" smtClean="0"/>
              <a:t>86</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0-#ppt_w/2"/>
                                          </p:val>
                                        </p:tav>
                                        <p:tav tm="100000">
                                          <p:val>
                                            <p:strVal val="#ppt_x"/>
                                          </p:val>
                                        </p:tav>
                                      </p:tavLst>
                                    </p:anim>
                                    <p:anim calcmode="lin" valueType="num">
                                      <p:cBhvr additive="base">
                                        <p:cTn id="8" dur="500" fill="hold"/>
                                        <p:tgtEl>
                                          <p:spTgt spid="276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7655"/>
                                        </p:tgtEl>
                                        <p:attrNameLst>
                                          <p:attrName>style.visibility</p:attrName>
                                        </p:attrNameLst>
                                      </p:cBhvr>
                                      <p:to>
                                        <p:strVal val="visible"/>
                                      </p:to>
                                    </p:set>
                                    <p:animEffect transition="in" filter="dissolve">
                                      <p:cBhvr>
                                        <p:cTn id="13" dur="5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utoUpdateAnimBg="0"/>
      <p:bldP spid="27655"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57FC05-2CF6-4CA5-95F5-281848B32A41}" type="datetime1">
              <a:rPr lang="zh-CN" altLang="en-US" smtClean="0"/>
              <a:t>2021/3/13</a:t>
            </a:fld>
            <a:endParaRPr lang="zh-CN" altLang="en-US"/>
          </a:p>
        </p:txBody>
      </p:sp>
      <p:sp>
        <p:nvSpPr>
          <p:cNvPr id="3" name="页脚占位符 2"/>
          <p:cNvSpPr>
            <a:spLocks noGrp="1"/>
          </p:cNvSpPr>
          <p:nvPr>
            <p:ph type="ftr" sz="quarter" idx="11"/>
          </p:nvPr>
        </p:nvSpPr>
        <p:spPr/>
        <p:txBody>
          <a:bodyPr/>
          <a:lstStyle/>
          <a:p>
            <a:r>
              <a:rPr lang="zh-CN" altLang="en-US"/>
              <a:t>北附广南实验学校 赵洪安</a:t>
            </a:r>
          </a:p>
        </p:txBody>
      </p:sp>
      <p:sp>
        <p:nvSpPr>
          <p:cNvPr id="4" name="灯片编号占位符 3"/>
          <p:cNvSpPr>
            <a:spLocks noGrp="1"/>
          </p:cNvSpPr>
          <p:nvPr>
            <p:ph type="sldNum" sz="quarter" idx="12"/>
          </p:nvPr>
        </p:nvSpPr>
        <p:spPr/>
        <p:txBody>
          <a:bodyPr/>
          <a:lstStyle/>
          <a:p>
            <a:fld id="{FB8399C9-9379-46E7-B893-007FE294695B}" type="slidenum">
              <a:rPr lang="zh-CN" altLang="en-US" smtClean="0"/>
              <a:t>87</a:t>
            </a:fld>
            <a:endParaRPr lang="zh-CN" altLang="en-US"/>
          </a:p>
        </p:txBody>
      </p:sp>
      <p:sp>
        <p:nvSpPr>
          <p:cNvPr id="5" name="Text Box 6"/>
          <p:cNvSpPr txBox="1">
            <a:spLocks noChangeArrowheads="1"/>
          </p:cNvSpPr>
          <p:nvPr/>
        </p:nvSpPr>
        <p:spPr bwMode="auto">
          <a:xfrm>
            <a:off x="418641" y="460986"/>
            <a:ext cx="11413475" cy="5632311"/>
          </a:xfrm>
          <a:prstGeom prst="rect">
            <a:avLst/>
          </a:prstGeom>
          <a:noFill/>
          <a:ln w="9525">
            <a:noFill/>
            <a:miter lim="800000"/>
          </a:ln>
          <a:effectLst/>
        </p:spPr>
        <p:txBody>
          <a:bodyPr wrap="square">
            <a:spAutoFit/>
          </a:bodyPr>
          <a:lstStyle/>
          <a:p>
            <a:r>
              <a:rPr kumimoji="1" lang="en-US" altLang="zh-CN" sz="4000" b="1" dirty="0">
                <a:solidFill>
                  <a:srgbClr val="FF0000"/>
                </a:solidFill>
                <a:latin typeface="楷体" panose="02010609060101010101" pitchFamily="49" charset="-122"/>
                <a:ea typeface="楷体" panose="02010609060101010101" pitchFamily="49" charset="-122"/>
              </a:rPr>
              <a:t>10.</a:t>
            </a:r>
            <a:r>
              <a:rPr kumimoji="1" lang="zh-CN" altLang="en-US" sz="4000" b="1" dirty="0">
                <a:solidFill>
                  <a:srgbClr val="FF0000"/>
                </a:solidFill>
                <a:latin typeface="楷体" panose="02010609060101010101" pitchFamily="49" charset="-122"/>
                <a:ea typeface="楷体" panose="02010609060101010101" pitchFamily="49" charset="-122"/>
              </a:rPr>
              <a:t>下列解释不正确的一项是</a:t>
            </a:r>
            <a:endParaRPr kumimoji="1" lang="en-US" altLang="zh-CN" sz="4000" b="1" dirty="0">
              <a:solidFill>
                <a:srgbClr val="FF0000"/>
              </a:solidFill>
              <a:latin typeface="楷体" panose="02010609060101010101" pitchFamily="49" charset="-122"/>
              <a:ea typeface="楷体" panose="02010609060101010101" pitchFamily="49" charset="-122"/>
            </a:endParaRPr>
          </a:p>
          <a:p>
            <a:r>
              <a:rPr kumimoji="1" lang="en-US" altLang="zh-CN" sz="4000" b="1" dirty="0">
                <a:latin typeface="楷体" panose="02010609060101010101" pitchFamily="49" charset="-122"/>
                <a:ea typeface="楷体" panose="02010609060101010101" pitchFamily="49" charset="-122"/>
              </a:rPr>
              <a:t>  A.</a:t>
            </a:r>
            <a:r>
              <a:rPr kumimoji="1" lang="zh-CN" altLang="en-US" sz="4000" b="1" dirty="0">
                <a:latin typeface="楷体" panose="02010609060101010101" pitchFamily="49" charset="-122"/>
                <a:ea typeface="楷体" panose="02010609060101010101" pitchFamily="49" charset="-122"/>
              </a:rPr>
              <a:t>然郑亡，子亦有不利焉：</a:t>
            </a:r>
            <a:r>
              <a:rPr kumimoji="1" lang="zh-CN" altLang="en-US" sz="4000" b="1" dirty="0">
                <a:solidFill>
                  <a:srgbClr val="CC00CC"/>
                </a:solidFill>
                <a:latin typeface="楷体" panose="02010609060101010101" pitchFamily="49" charset="-122"/>
                <a:ea typeface="楷体" panose="02010609060101010101" pitchFamily="49" charset="-122"/>
              </a:rPr>
              <a:t>然而郑国灭亡了，对您也不利啊。</a:t>
            </a:r>
            <a:endParaRPr kumimoji="1" lang="en-US" altLang="zh-CN" sz="4000" b="1" dirty="0">
              <a:solidFill>
                <a:srgbClr val="CC00CC"/>
              </a:solidFill>
              <a:latin typeface="楷体" panose="02010609060101010101" pitchFamily="49" charset="-122"/>
              <a:ea typeface="楷体" panose="02010609060101010101" pitchFamily="49" charset="-122"/>
            </a:endParaRPr>
          </a:p>
          <a:p>
            <a:r>
              <a:rPr kumimoji="1" lang="en-US" altLang="zh-CN" sz="4000" b="1" dirty="0">
                <a:latin typeface="楷体" panose="02010609060101010101" pitchFamily="49" charset="-122"/>
                <a:ea typeface="楷体" panose="02010609060101010101" pitchFamily="49" charset="-122"/>
              </a:rPr>
              <a:t>  B.</a:t>
            </a:r>
            <a:r>
              <a:rPr kumimoji="1" lang="zh-CN" altLang="en-US" sz="4000" b="1" dirty="0">
                <a:latin typeface="楷体" panose="02010609060101010101" pitchFamily="49" charset="-122"/>
                <a:ea typeface="楷体" panose="02010609060101010101" pitchFamily="49" charset="-122"/>
              </a:rPr>
              <a:t>秦伯说，与郑人盟：</a:t>
            </a:r>
            <a:r>
              <a:rPr kumimoji="1" lang="zh-CN" altLang="en-US" sz="4000" b="1" dirty="0">
                <a:solidFill>
                  <a:srgbClr val="CC00CC"/>
                </a:solidFill>
                <a:latin typeface="楷体" panose="02010609060101010101" pitchFamily="49" charset="-122"/>
                <a:ea typeface="楷体" panose="02010609060101010101" pitchFamily="49" charset="-122"/>
              </a:rPr>
              <a:t>秦伯很高兴，与郑国签订了盟约。</a:t>
            </a:r>
            <a:endParaRPr kumimoji="1" lang="en-US" altLang="zh-CN" sz="4000" b="1" dirty="0">
              <a:solidFill>
                <a:srgbClr val="CC00CC"/>
              </a:solidFill>
              <a:latin typeface="楷体" panose="02010609060101010101" pitchFamily="49" charset="-122"/>
              <a:ea typeface="楷体" panose="02010609060101010101" pitchFamily="49" charset="-122"/>
            </a:endParaRPr>
          </a:p>
          <a:p>
            <a:r>
              <a:rPr kumimoji="1" lang="en-US" altLang="zh-CN" sz="4000" b="1" dirty="0">
                <a:latin typeface="楷体" panose="02010609060101010101" pitchFamily="49" charset="-122"/>
                <a:ea typeface="楷体" panose="02010609060101010101" pitchFamily="49" charset="-122"/>
              </a:rPr>
              <a:t>  C.</a:t>
            </a:r>
            <a:r>
              <a:rPr kumimoji="1" lang="zh-CN" altLang="en-US" sz="4000" b="1" dirty="0">
                <a:latin typeface="楷体" panose="02010609060101010101" pitchFamily="49" charset="-122"/>
                <a:ea typeface="楷体" panose="02010609060101010101" pitchFamily="49" charset="-122"/>
              </a:rPr>
              <a:t>且君尝为晋君赐矣：</a:t>
            </a:r>
            <a:r>
              <a:rPr kumimoji="1" lang="zh-CN" altLang="en-US" sz="4000" b="1" dirty="0">
                <a:solidFill>
                  <a:srgbClr val="CC00CC"/>
                </a:solidFill>
                <a:latin typeface="楷体" panose="02010609060101010101" pitchFamily="49" charset="-122"/>
                <a:ea typeface="楷体" panose="02010609060101010101" pitchFamily="49" charset="-122"/>
              </a:rPr>
              <a:t>况且您曾经接受晋国的恩惠。</a:t>
            </a:r>
            <a:endParaRPr kumimoji="1" lang="en-US" altLang="zh-CN" sz="4000" b="1" dirty="0">
              <a:solidFill>
                <a:srgbClr val="CC00CC"/>
              </a:solidFill>
              <a:latin typeface="楷体" panose="02010609060101010101" pitchFamily="49" charset="-122"/>
              <a:ea typeface="楷体" panose="02010609060101010101" pitchFamily="49" charset="-122"/>
            </a:endParaRPr>
          </a:p>
          <a:p>
            <a:r>
              <a:rPr kumimoji="1" lang="en-US" altLang="zh-CN" sz="4000" b="1" dirty="0">
                <a:latin typeface="楷体" panose="02010609060101010101" pitchFamily="49" charset="-122"/>
                <a:ea typeface="楷体" panose="02010609060101010101" pitchFamily="49" charset="-122"/>
              </a:rPr>
              <a:t>  D.</a:t>
            </a:r>
            <a:r>
              <a:rPr kumimoji="1" lang="zh-CN" altLang="en-US" sz="4000" b="1" dirty="0">
                <a:latin typeface="楷体" panose="02010609060101010101" pitchFamily="49" charset="-122"/>
                <a:ea typeface="楷体" panose="02010609060101010101" pitchFamily="49" charset="-122"/>
              </a:rPr>
              <a:t>若舍郑以为东道主：</a:t>
            </a:r>
            <a:r>
              <a:rPr kumimoji="1" lang="zh-CN" altLang="en-US" sz="4000" b="1" dirty="0">
                <a:solidFill>
                  <a:srgbClr val="CC00CC"/>
                </a:solidFill>
                <a:latin typeface="楷体" panose="02010609060101010101" pitchFamily="49" charset="-122"/>
                <a:ea typeface="楷体" panose="02010609060101010101" pitchFamily="49" charset="-122"/>
              </a:rPr>
              <a:t>如果您能放弃围攻郑国而把它当作东方道路上的主人。</a:t>
            </a:r>
          </a:p>
        </p:txBody>
      </p:sp>
      <p:sp>
        <p:nvSpPr>
          <p:cNvPr id="6" name="Text Box 9"/>
          <p:cNvSpPr txBox="1">
            <a:spLocks noChangeArrowheads="1"/>
          </p:cNvSpPr>
          <p:nvPr/>
        </p:nvSpPr>
        <p:spPr bwMode="auto">
          <a:xfrm>
            <a:off x="7112876" y="460986"/>
            <a:ext cx="762000" cy="830997"/>
          </a:xfrm>
          <a:prstGeom prst="rect">
            <a:avLst/>
          </a:prstGeom>
          <a:noFill/>
          <a:ln w="9525">
            <a:noFill/>
            <a:miter lim="800000"/>
          </a:ln>
          <a:effectLst/>
        </p:spPr>
        <p:txBody>
          <a:bodyPr>
            <a:spAutoFit/>
          </a:bodyPr>
          <a:lstStyle/>
          <a:p>
            <a:r>
              <a:rPr kumimoji="1" lang="en-US" altLang="zh-CN" sz="4800" b="1" dirty="0">
                <a:solidFill>
                  <a:srgbClr val="0000FF"/>
                </a:solidFill>
                <a:latin typeface="楷体" panose="02010609060101010101" pitchFamily="49" charset="-122"/>
                <a:ea typeface="楷体" panose="02010609060101010101" pitchFamily="49" charset="-122"/>
              </a:rPr>
              <a:t>C</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Text Box 9"/>
          <p:cNvSpPr txBox="1">
            <a:spLocks noChangeArrowheads="1"/>
          </p:cNvSpPr>
          <p:nvPr/>
        </p:nvSpPr>
        <p:spPr bwMode="auto">
          <a:xfrm>
            <a:off x="804233" y="1419453"/>
            <a:ext cx="10895681" cy="2554545"/>
          </a:xfrm>
          <a:prstGeom prst="rect">
            <a:avLst/>
          </a:prstGeom>
          <a:noFill/>
          <a:ln w="9525">
            <a:noFill/>
            <a:miter lim="800000"/>
          </a:ln>
          <a:effectLst/>
        </p:spPr>
        <p:txBody>
          <a:bodyPr wrap="square">
            <a:spAutoFit/>
          </a:bodyPr>
          <a:lstStyle/>
          <a:p>
            <a:pPr>
              <a:spcBef>
                <a:spcPct val="50000"/>
              </a:spcBef>
            </a:pPr>
            <a:r>
              <a:rPr kumimoji="1" lang="en-US" altLang="zh-CN" sz="4000" b="1" dirty="0">
                <a:latin typeface="楷体" panose="02010609060101010101" pitchFamily="49" charset="-122"/>
                <a:ea typeface="楷体" panose="02010609060101010101" pitchFamily="49" charset="-122"/>
              </a:rPr>
              <a:t>11.</a:t>
            </a:r>
            <a:r>
              <a:rPr kumimoji="1" lang="zh-CN" altLang="en-US" sz="4000" b="1" dirty="0">
                <a:latin typeface="楷体" panose="02010609060101010101" pitchFamily="49" charset="-122"/>
                <a:ea typeface="楷体" panose="02010609060101010101" pitchFamily="49" charset="-122"/>
              </a:rPr>
              <a:t>本文选自</a:t>
            </a:r>
            <a:r>
              <a:rPr kumimoji="1" lang="en-US" altLang="zh-CN" sz="4000" b="1" dirty="0">
                <a:latin typeface="楷体" panose="02010609060101010101" pitchFamily="49" charset="-122"/>
                <a:ea typeface="楷体" panose="02010609060101010101" pitchFamily="49" charset="-122"/>
              </a:rPr>
              <a:t>《</a:t>
            </a:r>
            <a:r>
              <a:rPr kumimoji="1" lang="en-US" altLang="zh-CN" sz="4000" b="1" u="sng" dirty="0">
                <a:latin typeface="楷体" panose="02010609060101010101" pitchFamily="49" charset="-122"/>
                <a:ea typeface="楷体" panose="02010609060101010101" pitchFamily="49" charset="-122"/>
              </a:rPr>
              <a:t>      </a:t>
            </a:r>
            <a:r>
              <a:rPr kumimoji="1" lang="en-US" altLang="zh-CN" sz="4000" b="1" dirty="0">
                <a:latin typeface="楷体" panose="02010609060101010101" pitchFamily="49" charset="-122"/>
                <a:ea typeface="楷体" panose="02010609060101010101" pitchFamily="49" charset="-122"/>
              </a:rPr>
              <a:t>》</a:t>
            </a:r>
            <a:r>
              <a:rPr kumimoji="1" lang="zh-CN" altLang="en-US" sz="4000" b="1" dirty="0">
                <a:latin typeface="楷体" panose="02010609060101010101" pitchFamily="49" charset="-122"/>
                <a:ea typeface="楷体" panose="02010609060101010101" pitchFamily="49" charset="-122"/>
              </a:rPr>
              <a:t>。它是我国第一部叙事详细的</a:t>
            </a:r>
            <a:r>
              <a:rPr kumimoji="1" lang="zh-CN" altLang="en-US" sz="4000" b="1" u="sng" dirty="0">
                <a:latin typeface="楷体" panose="02010609060101010101" pitchFamily="49" charset="-122"/>
                <a:ea typeface="楷体" panose="02010609060101010101" pitchFamily="49" charset="-122"/>
              </a:rPr>
              <a:t>       </a:t>
            </a:r>
            <a:r>
              <a:rPr kumimoji="1" lang="zh-CN" altLang="en-US" sz="4000" b="1" dirty="0">
                <a:latin typeface="楷体" panose="02010609060101010101" pitchFamily="49" charset="-122"/>
                <a:ea typeface="楷体" panose="02010609060101010101" pitchFamily="49" charset="-122"/>
              </a:rPr>
              <a:t>体史书，相传是春秋末年鲁国史官</a:t>
            </a:r>
            <a:r>
              <a:rPr kumimoji="1" lang="zh-CN" altLang="en-US" sz="4000" b="1" u="sng" dirty="0">
                <a:latin typeface="楷体" panose="02010609060101010101" pitchFamily="49" charset="-122"/>
                <a:ea typeface="楷体" panose="02010609060101010101" pitchFamily="49" charset="-122"/>
              </a:rPr>
              <a:t>        </a:t>
            </a:r>
            <a:r>
              <a:rPr kumimoji="1" lang="zh-CN" altLang="en-US" sz="4000" b="1" dirty="0">
                <a:latin typeface="楷体" panose="02010609060101010101" pitchFamily="49" charset="-122"/>
                <a:ea typeface="楷体" panose="02010609060101010101" pitchFamily="49" charset="-122"/>
              </a:rPr>
              <a:t>所作，与</a:t>
            </a:r>
            <a:r>
              <a:rPr kumimoji="1" lang="en-US" altLang="zh-CN" sz="4000" b="1" dirty="0">
                <a:latin typeface="楷体" panose="02010609060101010101" pitchFamily="49" charset="-122"/>
                <a:ea typeface="楷体" panose="02010609060101010101" pitchFamily="49" charset="-122"/>
              </a:rPr>
              <a:t>《        》《       》</a:t>
            </a:r>
            <a:r>
              <a:rPr kumimoji="1" lang="zh-CN" altLang="en-US" sz="4000" b="1" dirty="0">
                <a:latin typeface="楷体" panose="02010609060101010101" pitchFamily="49" charset="-122"/>
                <a:ea typeface="楷体" panose="02010609060101010101" pitchFamily="49" charset="-122"/>
              </a:rPr>
              <a:t>合称为“春秋三传”。</a:t>
            </a:r>
          </a:p>
        </p:txBody>
      </p:sp>
      <p:sp>
        <p:nvSpPr>
          <p:cNvPr id="28682" name="Text Box 10"/>
          <p:cNvSpPr txBox="1">
            <a:spLocks noChangeArrowheads="1"/>
          </p:cNvSpPr>
          <p:nvPr/>
        </p:nvSpPr>
        <p:spPr bwMode="auto">
          <a:xfrm>
            <a:off x="4298678" y="1366165"/>
            <a:ext cx="1248776" cy="707886"/>
          </a:xfrm>
          <a:prstGeom prst="rect">
            <a:avLst/>
          </a:prstGeom>
          <a:noFill/>
          <a:ln w="9525" algn="ctr">
            <a:noFill/>
            <a:miter lim="800000"/>
          </a:ln>
          <a:effectLst/>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左传</a:t>
            </a:r>
          </a:p>
        </p:txBody>
      </p:sp>
      <p:sp>
        <p:nvSpPr>
          <p:cNvPr id="28683" name="Text Box 11"/>
          <p:cNvSpPr txBox="1">
            <a:spLocks noChangeArrowheads="1"/>
          </p:cNvSpPr>
          <p:nvPr/>
        </p:nvSpPr>
        <p:spPr bwMode="auto">
          <a:xfrm>
            <a:off x="2435915" y="1988840"/>
            <a:ext cx="1770286" cy="707886"/>
          </a:xfrm>
          <a:prstGeom prst="rect">
            <a:avLst/>
          </a:prstGeom>
          <a:noFill/>
          <a:ln w="9525" algn="ctr">
            <a:noFill/>
            <a:miter lim="800000"/>
          </a:ln>
          <a:effectLst/>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编年体</a:t>
            </a:r>
          </a:p>
        </p:txBody>
      </p:sp>
      <p:sp>
        <p:nvSpPr>
          <p:cNvPr id="28684" name="Text Box 12"/>
          <p:cNvSpPr txBox="1">
            <a:spLocks noChangeArrowheads="1"/>
          </p:cNvSpPr>
          <p:nvPr/>
        </p:nvSpPr>
        <p:spPr bwMode="auto">
          <a:xfrm>
            <a:off x="1482790" y="2627476"/>
            <a:ext cx="2199456" cy="707886"/>
          </a:xfrm>
          <a:prstGeom prst="rect">
            <a:avLst/>
          </a:prstGeom>
          <a:noFill/>
          <a:ln w="9525" algn="ctr">
            <a:noFill/>
            <a:miter lim="800000"/>
          </a:ln>
          <a:effectLst/>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左丘明</a:t>
            </a:r>
          </a:p>
        </p:txBody>
      </p:sp>
      <p:sp>
        <p:nvSpPr>
          <p:cNvPr id="28685" name="Text Box 13"/>
          <p:cNvSpPr txBox="1">
            <a:spLocks noChangeArrowheads="1"/>
          </p:cNvSpPr>
          <p:nvPr/>
        </p:nvSpPr>
        <p:spPr bwMode="auto">
          <a:xfrm>
            <a:off x="6096000" y="2621921"/>
            <a:ext cx="1972072" cy="707886"/>
          </a:xfrm>
          <a:prstGeom prst="rect">
            <a:avLst/>
          </a:prstGeom>
          <a:noFill/>
          <a:ln w="9525" algn="ctr">
            <a:noFill/>
            <a:miter lim="800000"/>
          </a:ln>
          <a:effectLst/>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公羊传</a:t>
            </a:r>
          </a:p>
        </p:txBody>
      </p:sp>
      <p:sp>
        <p:nvSpPr>
          <p:cNvPr id="28686" name="Text Box 14"/>
          <p:cNvSpPr txBox="1">
            <a:spLocks noChangeArrowheads="1"/>
          </p:cNvSpPr>
          <p:nvPr/>
        </p:nvSpPr>
        <p:spPr bwMode="auto">
          <a:xfrm>
            <a:off x="9080176" y="2621921"/>
            <a:ext cx="1944216" cy="707886"/>
          </a:xfrm>
          <a:prstGeom prst="rect">
            <a:avLst/>
          </a:prstGeom>
          <a:noFill/>
          <a:ln w="9525" algn="ctr">
            <a:noFill/>
            <a:miter lim="800000"/>
          </a:ln>
          <a:effectLst/>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谷梁传</a:t>
            </a:r>
          </a:p>
        </p:txBody>
      </p:sp>
      <p:sp>
        <p:nvSpPr>
          <p:cNvPr id="2" name="日期占位符 1">
            <a:extLst>
              <a:ext uri="{FF2B5EF4-FFF2-40B4-BE49-F238E27FC236}">
                <a16:creationId xmlns:a16="http://schemas.microsoft.com/office/drawing/2014/main" id="{40C99143-A4FF-4839-B91B-AA30F09B7A05}"/>
              </a:ext>
            </a:extLst>
          </p:cNvPr>
          <p:cNvSpPr>
            <a:spLocks noGrp="1"/>
          </p:cNvSpPr>
          <p:nvPr>
            <p:ph type="dt" sz="half" idx="10"/>
          </p:nvPr>
        </p:nvSpPr>
        <p:spPr/>
        <p:txBody>
          <a:bodyPr/>
          <a:lstStyle/>
          <a:p>
            <a:fld id="{6A9FA882-1095-44AE-A74F-5B7939134DD2}" type="datetime1">
              <a:rPr lang="zh-CN" altLang="en-US" smtClean="0"/>
              <a:t>2021/3/13</a:t>
            </a:fld>
            <a:endParaRPr lang="zh-CN" altLang="en-US"/>
          </a:p>
        </p:txBody>
      </p:sp>
      <p:sp>
        <p:nvSpPr>
          <p:cNvPr id="3" name="页脚占位符 2">
            <a:extLst>
              <a:ext uri="{FF2B5EF4-FFF2-40B4-BE49-F238E27FC236}">
                <a16:creationId xmlns:a16="http://schemas.microsoft.com/office/drawing/2014/main" id="{DD7AB768-0756-42CD-9D59-F957BF6A324A}"/>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356517A1-C718-47B9-8D7C-C4590D4C5B9B}"/>
              </a:ext>
            </a:extLst>
          </p:cNvPr>
          <p:cNvSpPr>
            <a:spLocks noGrp="1"/>
          </p:cNvSpPr>
          <p:nvPr>
            <p:ph type="sldNum" sz="quarter" idx="12"/>
          </p:nvPr>
        </p:nvSpPr>
        <p:spPr/>
        <p:txBody>
          <a:bodyPr/>
          <a:lstStyle/>
          <a:p>
            <a:fld id="{5E62DECF-E635-42AE-B64D-6828C25340DF}" type="slidenum">
              <a:rPr lang="zh-CN" altLang="en-US" smtClean="0"/>
              <a:t>88</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81"/>
                                        </p:tgtEl>
                                        <p:attrNameLst>
                                          <p:attrName>style.visibility</p:attrName>
                                        </p:attrNameLst>
                                      </p:cBhvr>
                                      <p:to>
                                        <p:strVal val="visible"/>
                                      </p:to>
                                    </p:set>
                                    <p:animEffect transition="in" filter="blinds(horizontal)">
                                      <p:cBhvr>
                                        <p:cTn id="7" dur="500"/>
                                        <p:tgtEl>
                                          <p:spTgt spid="2868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8682"/>
                                        </p:tgtEl>
                                        <p:attrNameLst>
                                          <p:attrName>style.visibility</p:attrName>
                                        </p:attrNameLst>
                                      </p:cBhvr>
                                      <p:to>
                                        <p:strVal val="visible"/>
                                      </p:to>
                                    </p:set>
                                    <p:anim calcmode="lin" valueType="num">
                                      <p:cBhvr additive="base">
                                        <p:cTn id="12" dur="500" fill="hold"/>
                                        <p:tgtEl>
                                          <p:spTgt spid="28682"/>
                                        </p:tgtEl>
                                        <p:attrNameLst>
                                          <p:attrName>ppt_x</p:attrName>
                                        </p:attrNameLst>
                                      </p:cBhvr>
                                      <p:tavLst>
                                        <p:tav tm="0">
                                          <p:val>
                                            <p:strVal val="#ppt_x"/>
                                          </p:val>
                                        </p:tav>
                                        <p:tav tm="100000">
                                          <p:val>
                                            <p:strVal val="#ppt_x"/>
                                          </p:val>
                                        </p:tav>
                                      </p:tavLst>
                                    </p:anim>
                                    <p:anim calcmode="lin" valueType="num">
                                      <p:cBhvr additive="base">
                                        <p:cTn id="13" dur="500" fill="hold"/>
                                        <p:tgtEl>
                                          <p:spTgt spid="28682"/>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28683"/>
                                        </p:tgtEl>
                                        <p:attrNameLst>
                                          <p:attrName>style.visibility</p:attrName>
                                        </p:attrNameLst>
                                      </p:cBhvr>
                                      <p:to>
                                        <p:strVal val="visible"/>
                                      </p:to>
                                    </p:set>
                                    <p:anim calcmode="lin" valueType="num">
                                      <p:cBhvr additive="base">
                                        <p:cTn id="18" dur="500" fill="hold"/>
                                        <p:tgtEl>
                                          <p:spTgt spid="28683"/>
                                        </p:tgtEl>
                                        <p:attrNameLst>
                                          <p:attrName>ppt_x</p:attrName>
                                        </p:attrNameLst>
                                      </p:cBhvr>
                                      <p:tavLst>
                                        <p:tav tm="0">
                                          <p:val>
                                            <p:strVal val="#ppt_x"/>
                                          </p:val>
                                        </p:tav>
                                        <p:tav tm="100000">
                                          <p:val>
                                            <p:strVal val="#ppt_x"/>
                                          </p:val>
                                        </p:tav>
                                      </p:tavLst>
                                    </p:anim>
                                    <p:anim calcmode="lin" valueType="num">
                                      <p:cBhvr additive="base">
                                        <p:cTn id="19" dur="500" fill="hold"/>
                                        <p:tgtEl>
                                          <p:spTgt spid="2868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28684"/>
                                        </p:tgtEl>
                                        <p:attrNameLst>
                                          <p:attrName>style.visibility</p:attrName>
                                        </p:attrNameLst>
                                      </p:cBhvr>
                                      <p:to>
                                        <p:strVal val="visible"/>
                                      </p:to>
                                    </p:set>
                                    <p:anim calcmode="lin" valueType="num">
                                      <p:cBhvr additive="base">
                                        <p:cTn id="24" dur="500" fill="hold"/>
                                        <p:tgtEl>
                                          <p:spTgt spid="28684"/>
                                        </p:tgtEl>
                                        <p:attrNameLst>
                                          <p:attrName>ppt_x</p:attrName>
                                        </p:attrNameLst>
                                      </p:cBhvr>
                                      <p:tavLst>
                                        <p:tav tm="0">
                                          <p:val>
                                            <p:strVal val="#ppt_x"/>
                                          </p:val>
                                        </p:tav>
                                        <p:tav tm="100000">
                                          <p:val>
                                            <p:strVal val="#ppt_x"/>
                                          </p:val>
                                        </p:tav>
                                      </p:tavLst>
                                    </p:anim>
                                    <p:anim calcmode="lin" valueType="num">
                                      <p:cBhvr additive="base">
                                        <p:cTn id="25" dur="500" fill="hold"/>
                                        <p:tgtEl>
                                          <p:spTgt spid="28684"/>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28685"/>
                                        </p:tgtEl>
                                        <p:attrNameLst>
                                          <p:attrName>style.visibility</p:attrName>
                                        </p:attrNameLst>
                                      </p:cBhvr>
                                      <p:to>
                                        <p:strVal val="visible"/>
                                      </p:to>
                                    </p:set>
                                    <p:anim calcmode="lin" valueType="num">
                                      <p:cBhvr additive="base">
                                        <p:cTn id="30" dur="500" fill="hold"/>
                                        <p:tgtEl>
                                          <p:spTgt spid="28685"/>
                                        </p:tgtEl>
                                        <p:attrNameLst>
                                          <p:attrName>ppt_x</p:attrName>
                                        </p:attrNameLst>
                                      </p:cBhvr>
                                      <p:tavLst>
                                        <p:tav tm="0">
                                          <p:val>
                                            <p:strVal val="0-#ppt_w/2"/>
                                          </p:val>
                                        </p:tav>
                                        <p:tav tm="100000">
                                          <p:val>
                                            <p:strVal val="#ppt_x"/>
                                          </p:val>
                                        </p:tav>
                                      </p:tavLst>
                                    </p:anim>
                                    <p:anim calcmode="lin" valueType="num">
                                      <p:cBhvr additive="base">
                                        <p:cTn id="31" dur="500" fill="hold"/>
                                        <p:tgtEl>
                                          <p:spTgt spid="2868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28686"/>
                                        </p:tgtEl>
                                        <p:attrNameLst>
                                          <p:attrName>style.visibility</p:attrName>
                                        </p:attrNameLst>
                                      </p:cBhvr>
                                      <p:to>
                                        <p:strVal val="visible"/>
                                      </p:to>
                                    </p:set>
                                    <p:anim calcmode="lin" valueType="num">
                                      <p:cBhvr additive="base">
                                        <p:cTn id="36" dur="500" fill="hold"/>
                                        <p:tgtEl>
                                          <p:spTgt spid="28686"/>
                                        </p:tgtEl>
                                        <p:attrNameLst>
                                          <p:attrName>ppt_x</p:attrName>
                                        </p:attrNameLst>
                                      </p:cBhvr>
                                      <p:tavLst>
                                        <p:tav tm="0">
                                          <p:val>
                                            <p:strVal val="1+#ppt_w/2"/>
                                          </p:val>
                                        </p:tav>
                                        <p:tav tm="100000">
                                          <p:val>
                                            <p:strVal val="#ppt_x"/>
                                          </p:val>
                                        </p:tav>
                                      </p:tavLst>
                                    </p:anim>
                                    <p:anim calcmode="lin" valueType="num">
                                      <p:cBhvr additive="base">
                                        <p:cTn id="37" dur="500" fill="hold"/>
                                        <p:tgtEl>
                                          <p:spTgt spid="286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1" grpId="0" autoUpdateAnimBg="0"/>
      <p:bldP spid="28682" grpId="0"/>
      <p:bldP spid="28683" grpId="0"/>
      <p:bldP spid="28684" grpId="0"/>
      <p:bldP spid="28685" grpId="0"/>
      <p:bldP spid="2868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矩形 6"/>
          <p:cNvSpPr>
            <a:spLocks noChangeArrowheads="1"/>
          </p:cNvSpPr>
          <p:nvPr/>
        </p:nvSpPr>
        <p:spPr bwMode="auto">
          <a:xfrm>
            <a:off x="838200" y="394655"/>
            <a:ext cx="10313020" cy="6001643"/>
          </a:xfrm>
          <a:prstGeom prst="rect">
            <a:avLst/>
          </a:prstGeom>
          <a:noFill/>
          <a:ln w="9525">
            <a:noFill/>
            <a:miter lim="800000"/>
          </a:ln>
        </p:spPr>
        <p:txBody>
          <a:bodyPr wrap="square">
            <a:spAutoFit/>
          </a:bodyPr>
          <a:lstStyle/>
          <a:p>
            <a:r>
              <a:rPr lang="zh-CN" altLang="en-US" sz="3200" b="1" dirty="0">
                <a:solidFill>
                  <a:srgbClr val="FF0000"/>
                </a:solidFill>
                <a:latin typeface="楷体" panose="02010609060101010101" pitchFamily="49" charset="-122"/>
                <a:ea typeface="楷体" panose="02010609060101010101" pitchFamily="49" charset="-122"/>
              </a:rPr>
              <a:t>二十四史</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指旧时称为正史的二十四部纪传体史书，即：</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史记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（汉司马迁）</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汉书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（汉班固）</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后汉书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（南朝范晔）</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三国志</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（晋陈寿）</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晋书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（唐房玄龄等）</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宋书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（南朝梁沈约）</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南齐书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（南朝梁萧自显）</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梁书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（唐姚思廉）</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陈书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（唐姚思廉）</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魏书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（北齐魏收） </a:t>
            </a:r>
          </a:p>
          <a:p>
            <a:pPr algn="l"/>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北齐书</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（唐李百药）</a:t>
            </a:r>
          </a:p>
        </p:txBody>
      </p:sp>
      <p:sp>
        <p:nvSpPr>
          <p:cNvPr id="5" name="日期占位符 4"/>
          <p:cNvSpPr>
            <a:spLocks noGrp="1"/>
          </p:cNvSpPr>
          <p:nvPr>
            <p:ph type="dt" sz="half" idx="10"/>
          </p:nvPr>
        </p:nvSpPr>
        <p:spPr/>
        <p:txBody>
          <a:bodyPr/>
          <a:lstStyle/>
          <a:p>
            <a:fld id="{8112A1F3-DB96-455B-BE43-2D6CD8615A71}" type="datetime1">
              <a:rPr lang="zh-CN" altLang="en-US" smtClean="0"/>
              <a:t>2021/3/13</a:t>
            </a:fld>
            <a:endParaRPr lang="zh-CN" altLang="en-US"/>
          </a:p>
        </p:txBody>
      </p:sp>
      <p:sp>
        <p:nvSpPr>
          <p:cNvPr id="6" name="灯片编号占位符 5"/>
          <p:cNvSpPr>
            <a:spLocks noGrp="1"/>
          </p:cNvSpPr>
          <p:nvPr>
            <p:ph type="sldNum" sz="quarter" idx="12"/>
          </p:nvPr>
        </p:nvSpPr>
        <p:spPr/>
        <p:txBody>
          <a:bodyPr/>
          <a:lstStyle/>
          <a:p>
            <a:fld id="{FB8399C9-9379-46E7-B893-007FE294695B}" type="slidenum">
              <a:rPr lang="zh-CN" altLang="en-US" smtClean="0"/>
              <a:t>9</a:t>
            </a:fld>
            <a:endParaRPr lang="zh-CN" altLang="en-US"/>
          </a:p>
        </p:txBody>
      </p:sp>
      <p:sp>
        <p:nvSpPr>
          <p:cNvPr id="7" name="页脚占位符 6"/>
          <p:cNvSpPr>
            <a:spLocks noGrp="1"/>
          </p:cNvSpPr>
          <p:nvPr>
            <p:ph type="ftr" sz="quarter" idx="11"/>
          </p:nvPr>
        </p:nvSpPr>
        <p:spPr/>
        <p:txBody>
          <a:bodyPr/>
          <a:lstStyle/>
          <a:p>
            <a:r>
              <a:rPr lang="zh-CN" altLang="en-US"/>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 calcmode="lin" valueType="num">
                                      <p:cBhvr additive="base">
                                        <p:cTn id="7" dur="500" fill="hold"/>
                                        <p:tgtEl>
                                          <p:spTgt spid="593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3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9395">
                                            <p:txEl>
                                              <p:pRg st="1" end="1"/>
                                            </p:txEl>
                                          </p:spTgt>
                                        </p:tgtEl>
                                        <p:attrNameLst>
                                          <p:attrName>style.visibility</p:attrName>
                                        </p:attrNameLst>
                                      </p:cBhvr>
                                      <p:to>
                                        <p:strVal val="visible"/>
                                      </p:to>
                                    </p:set>
                                    <p:anim calcmode="lin" valueType="num">
                                      <p:cBhvr additive="base">
                                        <p:cTn id="13" dur="500" fill="hold"/>
                                        <p:tgtEl>
                                          <p:spTgt spid="593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939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9395">
                                            <p:txEl>
                                              <p:pRg st="2" end="2"/>
                                            </p:txEl>
                                          </p:spTgt>
                                        </p:tgtEl>
                                        <p:attrNameLst>
                                          <p:attrName>style.visibility</p:attrName>
                                        </p:attrNameLst>
                                      </p:cBhvr>
                                      <p:to>
                                        <p:strVal val="visible"/>
                                      </p:to>
                                    </p:set>
                                    <p:anim calcmode="lin" valueType="num">
                                      <p:cBhvr additive="base">
                                        <p:cTn id="17" dur="500" fill="hold"/>
                                        <p:tgtEl>
                                          <p:spTgt spid="5939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939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9395">
                                            <p:txEl>
                                              <p:pRg st="3" end="3"/>
                                            </p:txEl>
                                          </p:spTgt>
                                        </p:tgtEl>
                                        <p:attrNameLst>
                                          <p:attrName>style.visibility</p:attrName>
                                        </p:attrNameLst>
                                      </p:cBhvr>
                                      <p:to>
                                        <p:strVal val="visible"/>
                                      </p:to>
                                    </p:set>
                                    <p:anim calcmode="lin" valueType="num">
                                      <p:cBhvr additive="base">
                                        <p:cTn id="21" dur="500" fill="hold"/>
                                        <p:tgtEl>
                                          <p:spTgt spid="5939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9395">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9395">
                                            <p:txEl>
                                              <p:pRg st="4" end="4"/>
                                            </p:txEl>
                                          </p:spTgt>
                                        </p:tgtEl>
                                        <p:attrNameLst>
                                          <p:attrName>style.visibility</p:attrName>
                                        </p:attrNameLst>
                                      </p:cBhvr>
                                      <p:to>
                                        <p:strVal val="visible"/>
                                      </p:to>
                                    </p:set>
                                    <p:anim calcmode="lin" valueType="num">
                                      <p:cBhvr additive="base">
                                        <p:cTn id="25" dur="500" fill="hold"/>
                                        <p:tgtEl>
                                          <p:spTgt spid="5939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9395">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9395">
                                            <p:txEl>
                                              <p:pRg st="5" end="5"/>
                                            </p:txEl>
                                          </p:spTgt>
                                        </p:tgtEl>
                                        <p:attrNameLst>
                                          <p:attrName>style.visibility</p:attrName>
                                        </p:attrNameLst>
                                      </p:cBhvr>
                                      <p:to>
                                        <p:strVal val="visible"/>
                                      </p:to>
                                    </p:set>
                                    <p:anim calcmode="lin" valueType="num">
                                      <p:cBhvr additive="base">
                                        <p:cTn id="29" dur="500" fill="hold"/>
                                        <p:tgtEl>
                                          <p:spTgt spid="59395">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9395">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9395">
                                            <p:txEl>
                                              <p:pRg st="6" end="6"/>
                                            </p:txEl>
                                          </p:spTgt>
                                        </p:tgtEl>
                                        <p:attrNameLst>
                                          <p:attrName>style.visibility</p:attrName>
                                        </p:attrNameLst>
                                      </p:cBhvr>
                                      <p:to>
                                        <p:strVal val="visible"/>
                                      </p:to>
                                    </p:set>
                                    <p:anim calcmode="lin" valueType="num">
                                      <p:cBhvr additive="base">
                                        <p:cTn id="33" dur="500" fill="hold"/>
                                        <p:tgtEl>
                                          <p:spTgt spid="5939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9395">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9395">
                                            <p:txEl>
                                              <p:pRg st="7" end="7"/>
                                            </p:txEl>
                                          </p:spTgt>
                                        </p:tgtEl>
                                        <p:attrNameLst>
                                          <p:attrName>style.visibility</p:attrName>
                                        </p:attrNameLst>
                                      </p:cBhvr>
                                      <p:to>
                                        <p:strVal val="visible"/>
                                      </p:to>
                                    </p:set>
                                    <p:anim calcmode="lin" valueType="num">
                                      <p:cBhvr additive="base">
                                        <p:cTn id="37" dur="500" fill="hold"/>
                                        <p:tgtEl>
                                          <p:spTgt spid="59395">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9395">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9395">
                                            <p:txEl>
                                              <p:pRg st="8" end="8"/>
                                            </p:txEl>
                                          </p:spTgt>
                                        </p:tgtEl>
                                        <p:attrNameLst>
                                          <p:attrName>style.visibility</p:attrName>
                                        </p:attrNameLst>
                                      </p:cBhvr>
                                      <p:to>
                                        <p:strVal val="visible"/>
                                      </p:to>
                                    </p:set>
                                    <p:anim calcmode="lin" valueType="num">
                                      <p:cBhvr additive="base">
                                        <p:cTn id="41" dur="500" fill="hold"/>
                                        <p:tgtEl>
                                          <p:spTgt spid="59395">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9395">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59395">
                                            <p:txEl>
                                              <p:pRg st="9" end="9"/>
                                            </p:txEl>
                                          </p:spTgt>
                                        </p:tgtEl>
                                        <p:attrNameLst>
                                          <p:attrName>style.visibility</p:attrName>
                                        </p:attrNameLst>
                                      </p:cBhvr>
                                      <p:to>
                                        <p:strVal val="visible"/>
                                      </p:to>
                                    </p:set>
                                    <p:anim calcmode="lin" valueType="num">
                                      <p:cBhvr additive="base">
                                        <p:cTn id="45" dur="500" fill="hold"/>
                                        <p:tgtEl>
                                          <p:spTgt spid="59395">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9395">
                                            <p:txEl>
                                              <p:pRg st="9" end="9"/>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59395">
                                            <p:txEl>
                                              <p:pRg st="10" end="10"/>
                                            </p:txEl>
                                          </p:spTgt>
                                        </p:tgtEl>
                                        <p:attrNameLst>
                                          <p:attrName>style.visibility</p:attrName>
                                        </p:attrNameLst>
                                      </p:cBhvr>
                                      <p:to>
                                        <p:strVal val="visible"/>
                                      </p:to>
                                    </p:set>
                                    <p:anim calcmode="lin" valueType="num">
                                      <p:cBhvr additive="base">
                                        <p:cTn id="49" dur="500" fill="hold"/>
                                        <p:tgtEl>
                                          <p:spTgt spid="59395">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9395">
                                            <p:txEl>
                                              <p:pRg st="10" end="10"/>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59395">
                                            <p:txEl>
                                              <p:pRg st="11" end="11"/>
                                            </p:txEl>
                                          </p:spTgt>
                                        </p:tgtEl>
                                        <p:attrNameLst>
                                          <p:attrName>style.visibility</p:attrName>
                                        </p:attrNameLst>
                                      </p:cBhvr>
                                      <p:to>
                                        <p:strVal val="visible"/>
                                      </p:to>
                                    </p:set>
                                    <p:anim calcmode="lin" valueType="num">
                                      <p:cBhvr additive="base">
                                        <p:cTn id="53" dur="500" fill="hold"/>
                                        <p:tgtEl>
                                          <p:spTgt spid="59395">
                                            <p:txEl>
                                              <p:pRg st="11" end="11"/>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939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878</TotalTime>
  <Words>7902</Words>
  <Application>Microsoft Office PowerPoint</Application>
  <PresentationFormat>宽屏</PresentationFormat>
  <Paragraphs>843</Paragraphs>
  <Slides>88</Slides>
  <Notes>1</Notes>
  <HiddenSlides>6</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88</vt:i4>
      </vt:variant>
    </vt:vector>
  </HeadingPairs>
  <TitlesOfParts>
    <vt:vector size="98" baseType="lpstr">
      <vt:lpstr>等线</vt:lpstr>
      <vt:lpstr>等线 Light</vt:lpstr>
      <vt:lpstr>黑体</vt:lpstr>
      <vt:lpstr>楷体</vt:lpstr>
      <vt:lpstr>宋体</vt:lpstr>
      <vt:lpstr>Arial</vt:lpstr>
      <vt:lpstr>Copperplate Gothic Bold</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文学常识</vt:lpstr>
      <vt:lpstr>PowerPoint 演示文稿</vt:lpstr>
      <vt:lpstr>PowerPoint 演示文稿</vt:lpstr>
      <vt:lpstr>PowerPoint 演示文稿</vt:lpstr>
      <vt:lpstr>PowerPoint 演示文稿</vt:lpstr>
      <vt:lpstr>PowerPoint 演示文稿</vt:lpstr>
      <vt:lpstr>《左传》介绍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时代背景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叙事结构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文言虚词</vt:lpstr>
      <vt:lpstr>词类活用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赵 洪安</dc:creator>
  <cp:lastModifiedBy>Windows 用户</cp:lastModifiedBy>
  <cp:revision>60</cp:revision>
  <dcterms:created xsi:type="dcterms:W3CDTF">2018-09-27T22:58:25Z</dcterms:created>
  <dcterms:modified xsi:type="dcterms:W3CDTF">2021-03-13T07:56:00Z</dcterms:modified>
</cp:coreProperties>
</file>