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9" r:id="rId4"/>
    <p:sldId id="473" r:id="rId5"/>
    <p:sldId id="335" r:id="rId6"/>
    <p:sldId id="453" r:id="rId7"/>
    <p:sldId id="454" r:id="rId8"/>
    <p:sldId id="456" r:id="rId9"/>
    <p:sldId id="458" r:id="rId10"/>
    <p:sldId id="459" r:id="rId11"/>
    <p:sldId id="460" r:id="rId12"/>
    <p:sldId id="463" r:id="rId13"/>
    <p:sldId id="358" r:id="rId14"/>
    <p:sldId id="271" r:id="rId15"/>
    <p:sldId id="464" r:id="rId16"/>
    <p:sldId id="465" r:id="rId17"/>
    <p:sldId id="466" r:id="rId18"/>
    <p:sldId id="434" r:id="rId19"/>
    <p:sldId id="361" r:id="rId20"/>
    <p:sldId id="369" r:id="rId21"/>
    <p:sldId id="46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6318" autoAdjust="0"/>
  </p:normalViewPr>
  <p:slideViewPr>
    <p:cSldViewPr snapToGrid="0">
      <p:cViewPr varScale="1">
        <p:scale>
          <a:sx n="73" d="100"/>
          <a:sy n="73" d="100"/>
        </p:scale>
        <p:origin x="822" y="96"/>
      </p:cViewPr>
      <p:guideLst>
        <p:guide orient="horz" pos="2096"/>
        <p:guide pos="3913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2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BFA88-4687-4130-A9E9-50D5AF27B2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6D82B-CA12-4BF0-92DC-C78675322D6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4" r="14693" b="21859"/>
          <a:stretch>
            <a:fillRect/>
          </a:stretch>
        </p:blipFill>
        <p:spPr>
          <a:xfrm flipH="1">
            <a:off x="0" y="0"/>
            <a:ext cx="1858462" cy="13208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965200" y="438150"/>
            <a:ext cx="6057900" cy="444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2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5" y="133898"/>
            <a:ext cx="612775" cy="696759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1009650" y="320117"/>
            <a:ext cx="5753100" cy="457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FAA5-EED7-449D-8DB0-81366A6CD66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3B97-27E2-4DC9-B915-3346771BC8F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66AB8-3F0D-428B-B5F5-3790CD944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18C859-8C12-48DE-A55D-B4E6D9C4531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image" Target="../media/image3.jpeg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jpeg" /><Relationship Id="rId5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NULL" TargetMode="External" /><Relationship Id="rId3" Type="http://schemas.openxmlformats.org/officeDocument/2006/relationships/image" Target="../media/image1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0.jpeg" /><Relationship Id="rId4" Type="http://schemas.openxmlformats.org/officeDocument/2006/relationships/tags" Target="../tags/tag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jpeg" /><Relationship Id="rId3" Type="http://schemas.openxmlformats.org/officeDocument/2006/relationships/audio" Target="../media/chimes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image" Target="../media/image10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88" y="995529"/>
            <a:ext cx="8004612" cy="3269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76281" y="2969584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4264">
            <a:off x="8806695" y="30264"/>
            <a:ext cx="3627404" cy="28760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AF9F9"/>
              </a:clrFrom>
              <a:clrTo>
                <a:srgbClr val="FA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0"/>
          <a:stretch>
            <a:fillRect/>
          </a:stretch>
        </p:blipFill>
        <p:spPr bwMode="auto">
          <a:xfrm>
            <a:off x="0" y="3429000"/>
            <a:ext cx="12192000" cy="31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4"/>
          <a:stretch>
            <a:fillRect/>
          </a:stretch>
        </p:blipFill>
        <p:spPr>
          <a:xfrm flipH="1">
            <a:off x="0" y="169741"/>
            <a:ext cx="2128066" cy="310159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9" name="矩形 3078"/>
          <p:cNvSpPr/>
          <p:nvPr/>
        </p:nvSpPr>
        <p:spPr>
          <a:xfrm>
            <a:off x="-514263" y="287887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景物描写的角度、方法</a:t>
            </a:r>
            <a:endParaRPr lang="zh-CN" altLang="en-US" sz="40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81" name="矩形 3080"/>
          <p:cNvSpPr/>
          <p:nvPr/>
        </p:nvSpPr>
        <p:spPr>
          <a:xfrm>
            <a:off x="1847850" y="117887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时空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2" name="矩形 3081"/>
          <p:cNvSpPr/>
          <p:nvPr/>
        </p:nvSpPr>
        <p:spPr>
          <a:xfrm>
            <a:off x="3255645" y="1178878"/>
            <a:ext cx="58953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远近、俯仰、早晚、四季等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83" name="矩形 3082"/>
          <p:cNvSpPr/>
          <p:nvPr/>
        </p:nvSpPr>
        <p:spPr>
          <a:xfrm>
            <a:off x="1847533" y="176244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感官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4" name="矩形 3083"/>
          <p:cNvSpPr/>
          <p:nvPr/>
        </p:nvSpPr>
        <p:spPr>
          <a:xfrm>
            <a:off x="3216275" y="1762443"/>
            <a:ext cx="6711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嗅觉、触觉、听觉、味觉、视觉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85" name="矩形 3084"/>
          <p:cNvSpPr/>
          <p:nvPr/>
        </p:nvSpPr>
        <p:spPr>
          <a:xfrm>
            <a:off x="1847850" y="242982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动静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6" name="矩形 3085"/>
          <p:cNvSpPr/>
          <p:nvPr/>
        </p:nvSpPr>
        <p:spPr>
          <a:xfrm>
            <a:off x="3255645" y="2429828"/>
            <a:ext cx="71202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动态、静态、动静结合、以动衬静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87" name="矩形 3086"/>
          <p:cNvSpPr/>
          <p:nvPr/>
        </p:nvSpPr>
        <p:spPr>
          <a:xfrm>
            <a:off x="1847850" y="301371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虚实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88" name="矩形 3087"/>
          <p:cNvSpPr/>
          <p:nvPr/>
        </p:nvSpPr>
        <p:spPr>
          <a:xfrm>
            <a:off x="3255645" y="3013710"/>
            <a:ext cx="71202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虚写、实写、虚实相生、化虚为实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89" name="矩形 3088"/>
          <p:cNvSpPr/>
          <p:nvPr/>
        </p:nvSpPr>
        <p:spPr>
          <a:xfrm>
            <a:off x="1847850" y="359695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色彩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90" name="矩形 3089"/>
          <p:cNvSpPr/>
          <p:nvPr/>
        </p:nvSpPr>
        <p:spPr>
          <a:xfrm>
            <a:off x="3255645" y="3596958"/>
            <a:ext cx="842089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色彩鲜艳、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明丽、斑斓、色彩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暗淡、柔和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91" name="矩形 3090"/>
          <p:cNvSpPr/>
          <p:nvPr/>
        </p:nvSpPr>
        <p:spPr>
          <a:xfrm>
            <a:off x="1847850" y="418084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修辞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92" name="矩形 3091"/>
          <p:cNvSpPr/>
          <p:nvPr/>
        </p:nvSpPr>
        <p:spPr>
          <a:xfrm>
            <a:off x="3216274" y="4180523"/>
            <a:ext cx="7209271" cy="1174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比喻、拟人、夸张、对偶、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用典等</a:t>
            </a:r>
            <a:endParaRPr lang="zh-CN" altLang="en-US" sz="32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74960" y="1217065"/>
            <a:ext cx="1269348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品景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90782" y="-155465"/>
            <a:ext cx="7517719" cy="743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tabLst>
                <a:tab pos="807720"/>
              </a:tabLst>
            </a:pPr>
            <a:r>
              <a:rPr lang="zh-CN" altLang="en-US" sz="3200" b="1" i="1">
                <a:solidFill>
                  <a:schemeClr val="bg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温故知新</a:t>
            </a:r>
            <a:endParaRPr lang="zh-CN" altLang="en-US" sz="3200" b="1" i="1">
              <a:solidFill>
                <a:schemeClr val="bg1">
                  <a:lumMod val="5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37968">
            <a:off x="31041" y="4092133"/>
            <a:ext cx="3342361" cy="4104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1" grpId="0"/>
      <p:bldP spid="3082" grpId="0"/>
      <p:bldP spid="3083" grpId="0"/>
      <p:bldP spid="3084" grpId="0"/>
      <p:bldP spid="3085" grpId="0"/>
      <p:bldP spid="3086" grpId="0"/>
      <p:bldP spid="3087" grpId="0"/>
      <p:bldP spid="3088" grpId="0"/>
      <p:bldP spid="3089" grpId="0"/>
      <p:bldP spid="3090" grpId="0"/>
      <p:bldP spid="3091" grpId="0"/>
      <p:bldP spid="30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Rectangle 3"/>
          <p:cNvSpPr>
            <a:spLocks noGrp="1" noRot="1"/>
          </p:cNvSpPr>
          <p:nvPr>
            <p:ph idx="1"/>
          </p:nvPr>
        </p:nvSpPr>
        <p:spPr>
          <a:xfrm>
            <a:off x="214630" y="1077595"/>
            <a:ext cx="11977370" cy="4954270"/>
          </a:xfrm>
          <a:solidFill>
            <a:schemeClr val="bg1"/>
          </a:solidFill>
          <a:ln>
            <a:solidFill>
              <a:srgbClr val="0808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①这首词的上片着重写景，运用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比喻、动静结合、远近结合、色彩对比</a:t>
            </a: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等手法</a:t>
            </a:r>
            <a:r>
              <a:rPr lang="zh-CN" altLang="en-US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（手法），</a:t>
            </a:r>
            <a:endParaRPr lang="en-US" altLang="zh-CN" sz="40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②通过对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长江、翠峰、船只、残阳、酒旗、彩舟、星河、白鹭等景物</a:t>
            </a:r>
            <a:r>
              <a:rPr lang="zh-CN" altLang="en-US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（意象）</a:t>
            </a: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的描绘，</a:t>
            </a:r>
            <a:endParaRPr lang="en-US" altLang="zh-CN" sz="4000" b="1">
              <a:solidFill>
                <a:srgbClr val="08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③描绘了金陵一带壮美的江山和风帆来往、酒旗飘扬的繁荣景象</a:t>
            </a:r>
            <a:r>
              <a:rPr lang="zh-CN" altLang="en-US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（景象），</a:t>
            </a:r>
            <a:endParaRPr lang="en-US" altLang="zh-CN" sz="40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④勾勒了一幅壮丽而又略带萧瑟的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金陵晚秋图</a:t>
            </a:r>
            <a:r>
              <a:rPr lang="en-US" altLang="zh-CN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</a:t>
            </a:r>
            <a:r>
              <a:rPr lang="en-US" altLang="zh-CN" sz="40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。为下片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</a:t>
            </a:r>
            <a:r>
              <a:rPr lang="zh-CN" altLang="en-US" sz="4000" b="1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做了铺垫。 </a:t>
            </a:r>
            <a:endParaRPr lang="zh-CN" altLang="en-US" sz="4000" b="1">
              <a:solidFill>
                <a:srgbClr val="08080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2000" b="1"/>
          </a:p>
        </p:txBody>
      </p:sp>
      <p:sp>
        <p:nvSpPr>
          <p:cNvPr id="75779" name="前凸带形 4"/>
          <p:cNvSpPr>
            <a:spLocks noChangeArrowheads="1"/>
          </p:cNvSpPr>
          <p:nvPr/>
        </p:nvSpPr>
        <p:spPr bwMode="auto">
          <a:xfrm>
            <a:off x="3071813" y="0"/>
            <a:ext cx="5903912" cy="476250"/>
          </a:xfrm>
          <a:prstGeom prst="ribbon">
            <a:avLst>
              <a:gd name="adj1" fmla="val 16667"/>
              <a:gd name="adj2" fmla="val 50000"/>
            </a:avLst>
          </a:prstGeom>
          <a:solidFill>
            <a:srgbClr val="FFFFFF"/>
          </a:solidFill>
          <a:ln w="6350" algn="ctr">
            <a:solidFill>
              <a:srgbClr val="007A77"/>
            </a:solidFill>
            <a:miter lim="800000"/>
          </a:ln>
        </p:spPr>
        <p:txBody>
          <a:bodyPr anchor="ctr"/>
          <a:lstStyle/>
          <a:p>
            <a:pPr algn="ctr" eaLnBrk="0" hangingPunct="0"/>
            <a:r>
              <a:rPr kumimoji="1"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上片赏析</a:t>
            </a:r>
            <a:endParaRPr kumimoji="1" lang="zh-CN" altLang="en-US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 l="32750" t="35278" b="6750"/>
          <a:stretch>
            <a:fillRect/>
          </a:stretch>
        </p:blipFill>
        <p:spPr bwMode="auto">
          <a:xfrm>
            <a:off x="9104630" y="2308225"/>
            <a:ext cx="3030220" cy="4170045"/>
          </a:xfrm>
          <a:prstGeom prst="rect">
            <a:avLst/>
          </a:prstGeom>
          <a:noFill/>
          <a:ln w="28575" algn="ctr">
            <a:solidFill>
              <a:srgbClr val="ADB6BC"/>
            </a:solidFill>
            <a:round/>
          </a:ln>
        </p:spPr>
      </p:pic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491836" y="1028826"/>
            <a:ext cx="9144000" cy="645160"/>
          </a:xfrm>
          <a:prstGeom prst="rect">
            <a:avLst/>
          </a:prstGeom>
          <a:noFill/>
          <a:ln w="28575" algn="ctr">
            <a:solidFill>
              <a:srgbClr val="000000"/>
            </a:solidFill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念往昔</a:t>
            </a:r>
            <a:r>
              <a:rPr lang="zh-CN" altLang="en-US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，</a:t>
            </a:r>
            <a:r>
              <a:rPr lang="zh-CN" altLang="zh-CN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繁华竞逐，叹</a:t>
            </a:r>
            <a:r>
              <a:rPr lang="zh-CN" altLang="zh-CN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门外楼头</a:t>
            </a:r>
            <a:r>
              <a:rPr lang="zh-CN" altLang="zh-CN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，悲恨相续。 </a:t>
            </a:r>
            <a:endParaRPr lang="zh-CN" altLang="zh-CN" sz="3600">
              <a:solidFill>
                <a:srgbClr val="080808"/>
              </a:solidFill>
              <a:latin typeface="Verdana" panose="020b0604030504040204" pitchFamily="34" charset="0"/>
              <a:ea typeface="华文楷体" panose="02010600040101010101" pitchFamily="2" charset="-122"/>
            </a:endParaRPr>
          </a:p>
        </p:txBody>
      </p:sp>
      <p:sp>
        <p:nvSpPr>
          <p:cNvPr id="78852" name="Rectangle 4"/>
          <p:cNvSpPr/>
          <p:nvPr/>
        </p:nvSpPr>
        <p:spPr>
          <a:xfrm>
            <a:off x="492125" y="2204721"/>
            <a:ext cx="8612505" cy="19742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念往昔：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回忆过去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门外楼头: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用典：杜牧的《台城曲》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“门外韩擒虎，楼头张丽华”</a:t>
            </a:r>
            <a:endParaRPr lang="zh-CN" altLang="zh-CN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Text Box 3"/>
          <p:cNvGrpSpPr/>
          <p:nvPr/>
        </p:nvGrpSpPr>
        <p:grpSpPr>
          <a:xfrm>
            <a:off x="129597" y="-136166"/>
            <a:ext cx="3530600" cy="1262063"/>
            <a:chOff x="-154" y="-154"/>
            <a:chExt cx="2224" cy="795"/>
          </a:xfrm>
        </p:grpSpPr>
        <p:pic>
          <p:nvPicPr>
            <p:cNvPr id="76807" name="Text Box 3"/>
            <p:cNvPicPr>
              <a:picLocks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-154" y="-154"/>
              <a:ext cx="2224" cy="795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76808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912" cy="48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4400">
                  <a:solidFill>
                    <a:srgbClr val="C00000"/>
                  </a:solidFill>
                  <a:latin typeface="Verdana" panose="020b0604030504040204" pitchFamily="34" charset="0"/>
                  <a:ea typeface="华文楷体" panose="02010600040101010101" pitchFamily="2" charset="-122"/>
                </a:rPr>
                <a:t>下</a:t>
              </a:r>
              <a:r>
                <a:rPr lang="zh-CN" altLang="zh-CN" sz="4400">
                  <a:solidFill>
                    <a:srgbClr val="C00000"/>
                  </a:solidFill>
                  <a:latin typeface="Verdana" panose="020b0604030504040204" pitchFamily="34" charset="0"/>
                  <a:ea typeface="华文楷体" panose="02010600040101010101" pitchFamily="2" charset="-122"/>
                </a:rPr>
                <a:t>片：</a:t>
              </a:r>
              <a:r>
                <a:rPr lang="zh-CN" altLang="en-US" sz="4400">
                  <a:solidFill>
                    <a:srgbClr val="C00000"/>
                  </a:solidFill>
                  <a:latin typeface="Verdana" panose="020b0604030504040204" pitchFamily="34" charset="0"/>
                  <a:ea typeface="华文楷体" panose="02010600040101010101" pitchFamily="2" charset="-122"/>
                </a:rPr>
                <a:t>抒情</a:t>
              </a:r>
              <a:endParaRPr lang="zh-CN" altLang="zh-CN" sz="4400">
                <a:solidFill>
                  <a:srgbClr val="C00000"/>
                </a:solidFill>
                <a:latin typeface="Verdana" panose="020b0604030504040204" pitchFamily="34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10020" y="1744345"/>
            <a:ext cx="594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指各个王朝相继灭亡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374015" y="4178935"/>
            <a:ext cx="8211185" cy="2602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作用：这四句</a:t>
            </a:r>
            <a:r>
              <a:rPr lang="zh-CN" alt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由写景转入怀古，并引发对六朝兴亡的感慨之情。</a:t>
            </a:r>
            <a:r>
              <a:rPr lang="zh-CN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往昔六朝统治者竞逐繁华，作者举了陈后主和其宠妃张丽华的例子，他们的奢侈生活使得国家灭亡，而且亡国的悲剧还在接续发生。 </a:t>
            </a:r>
            <a:endParaRPr lang="zh-CN" altLang="en-US" sz="240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9330" name="Picture 2" descr="登岳阳楼诗画欣赏"/>
          <p:cNvPicPr>
            <a:picLocks noChangeAspect="1"/>
          </p:cNvPicPr>
          <p:nvPr/>
        </p:nvPicPr>
        <p:blipFill>
          <a:blip r:embed="rId3" r:link="rId2"/>
          <a:srcRect l="6229" b="13927"/>
          <a:stretch>
            <a:fillRect/>
          </a:stretch>
        </p:blipFill>
        <p:spPr>
          <a:xfrm>
            <a:off x="1565275" y="1844675"/>
            <a:ext cx="2659063" cy="5013325"/>
          </a:xfrm>
          <a:prstGeom prst="rect">
            <a:avLst/>
          </a:prstGeom>
          <a:noFill/>
          <a:ln w="9525" cap="flat" cmpd="sng">
            <a:solidFill>
              <a:srgbClr val="0808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9331" name="Rectangle 3"/>
          <p:cNvSpPr/>
          <p:nvPr/>
        </p:nvSpPr>
        <p:spPr>
          <a:xfrm>
            <a:off x="2584450" y="261938"/>
            <a:ext cx="6842125" cy="768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zh-CN" sz="44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千古</a:t>
            </a:r>
            <a:r>
              <a:rPr lang="zh-CN" altLang="zh-CN" sz="44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凭高</a:t>
            </a:r>
            <a:r>
              <a:rPr lang="zh-CN" altLang="zh-CN" sz="44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对此，</a:t>
            </a:r>
            <a:r>
              <a:rPr lang="zh-CN" altLang="zh-CN" sz="44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漫</a:t>
            </a:r>
            <a:r>
              <a:rPr lang="zh-CN" altLang="zh-CN" sz="44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嗟</a:t>
            </a:r>
            <a:r>
              <a:rPr lang="zh-CN" altLang="zh-CN" sz="44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荣辱</a:t>
            </a:r>
            <a:r>
              <a:rPr lang="zh-CN" altLang="zh-CN" sz="44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。</a:t>
            </a:r>
            <a:r>
              <a:rPr lang="zh-CN" altLang="zh-CN" sz="4400">
                <a:solidFill>
                  <a:srgbClr val="007A7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4400">
              <a:solidFill>
                <a:srgbClr val="007A7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9332" name="Text Box 4"/>
          <p:cNvSpPr/>
          <p:nvPr/>
        </p:nvSpPr>
        <p:spPr>
          <a:xfrm>
            <a:off x="4583113" y="1268413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0"/>
                </a:solidFill>
                <a:latin typeface="Verdana" panose="020b0604030504040204" pitchFamily="34" charset="0"/>
              </a:rPr>
              <a:t>凭高：</a:t>
            </a:r>
            <a:endParaRPr lang="zh-CN" altLang="zh-CN" sz="2800">
              <a:solidFill>
                <a:srgbClr val="080800"/>
              </a:solidFill>
              <a:latin typeface="Verdana" panose="020b0604030504040204" pitchFamily="34" charset="0"/>
            </a:endParaRPr>
          </a:p>
        </p:txBody>
      </p:sp>
      <p:sp>
        <p:nvSpPr>
          <p:cNvPr id="99333" name="Text Box 5"/>
          <p:cNvSpPr/>
          <p:nvPr/>
        </p:nvSpPr>
        <p:spPr>
          <a:xfrm>
            <a:off x="5768975" y="1268413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站在高处。</a:t>
            </a:r>
            <a:endParaRPr lang="zh-CN" altLang="zh-CN" sz="280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9334" name="Text Box 6"/>
          <p:cNvSpPr/>
          <p:nvPr/>
        </p:nvSpPr>
        <p:spPr>
          <a:xfrm>
            <a:off x="4583113" y="1993900"/>
            <a:ext cx="7921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0"/>
                </a:solidFill>
                <a:latin typeface="Verdana" panose="020b0604030504040204" pitchFamily="34" charset="0"/>
              </a:rPr>
              <a:t>漫：</a:t>
            </a:r>
            <a:endParaRPr lang="zh-CN" altLang="zh-CN" sz="2800">
              <a:solidFill>
                <a:srgbClr val="080800"/>
              </a:solidFill>
              <a:latin typeface="Verdana" panose="020b0604030504040204" pitchFamily="34" charset="0"/>
            </a:endParaRPr>
          </a:p>
        </p:txBody>
      </p:sp>
      <p:sp>
        <p:nvSpPr>
          <p:cNvPr id="99335" name="Text Box 7"/>
          <p:cNvSpPr/>
          <p:nvPr/>
        </p:nvSpPr>
        <p:spPr>
          <a:xfrm>
            <a:off x="5692775" y="1989138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徒然、枉然。</a:t>
            </a:r>
            <a:endParaRPr lang="zh-CN" altLang="zh-CN" sz="280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9336" name="Text Box 8"/>
          <p:cNvSpPr/>
          <p:nvPr/>
        </p:nvSpPr>
        <p:spPr>
          <a:xfrm>
            <a:off x="4583113" y="269875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0"/>
                </a:solidFill>
                <a:latin typeface="Verdana" panose="020b0604030504040204" pitchFamily="34" charset="0"/>
              </a:rPr>
              <a:t>荣辱：</a:t>
            </a:r>
            <a:endParaRPr lang="zh-CN" altLang="zh-CN" sz="2800">
              <a:solidFill>
                <a:srgbClr val="080800"/>
              </a:solidFill>
              <a:latin typeface="Verdana" panose="020b0604030504040204" pitchFamily="34" charset="0"/>
            </a:endParaRPr>
          </a:p>
        </p:txBody>
      </p:sp>
      <p:sp>
        <p:nvSpPr>
          <p:cNvPr id="99337" name="Text Box 9"/>
          <p:cNvSpPr/>
          <p:nvPr/>
        </p:nvSpPr>
        <p:spPr>
          <a:xfrm>
            <a:off x="5662613" y="2698750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FF0000"/>
                </a:solidFill>
                <a:latin typeface="Verdana" panose="020b0604030504040204" pitchFamily="34" charset="0"/>
              </a:rPr>
              <a:t>偏义复词，耻辱。</a:t>
            </a:r>
            <a:endParaRPr lang="zh-CN" altLang="zh-CN" sz="280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9338" name="Text Box 10"/>
          <p:cNvSpPr/>
          <p:nvPr/>
        </p:nvSpPr>
        <p:spPr>
          <a:xfrm>
            <a:off x="4373563" y="5353050"/>
            <a:ext cx="6183312" cy="82994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Verdana" panose="020b0604030504040204" pitchFamily="34" charset="0"/>
              </a:rPr>
              <a:t>译：千古后人，凭高吊古，纵观千百年的历史，对亡国者的耻辱，只能徒然慨叹而已。</a:t>
            </a:r>
            <a:endParaRPr lang="zh-CN" altLang="zh-CN" sz="2400" b="1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9339" name="矩形 10"/>
          <p:cNvSpPr/>
          <p:nvPr/>
        </p:nvSpPr>
        <p:spPr>
          <a:xfrm>
            <a:off x="9848850" y="6578600"/>
            <a:ext cx="814388" cy="26035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1200">
                <a:latin typeface="Arial" panose="020b0604020202020204" pitchFamily="34" charset="0"/>
              </a:rPr>
              <a:t>第</a:t>
            </a:r>
            <a:r>
              <a:rPr lang="en-US" altLang="zh-CN" sz="1200">
                <a:latin typeface="Arial" panose="020b0604020202020204" pitchFamily="34" charset="0"/>
              </a:rPr>
              <a:t>16</a:t>
            </a:r>
            <a:r>
              <a:rPr lang="zh-CN" altLang="en-US" sz="1200">
                <a:latin typeface="Arial" panose="020b0604020202020204" pitchFamily="34" charset="0"/>
              </a:rPr>
              <a:t>页</a:t>
            </a:r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99340" name="Text Box 8"/>
          <p:cNvSpPr/>
          <p:nvPr/>
        </p:nvSpPr>
        <p:spPr>
          <a:xfrm>
            <a:off x="4295775" y="3721100"/>
            <a:ext cx="63373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 后人哀之而不鉴之，亦使后人而复哀后人也。</a:t>
            </a:r>
            <a:endParaRPr lang="zh-CN" altLang="en-US" sz="2400" b="1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                              </a:t>
            </a:r>
            <a:r>
              <a:rPr lang="en-US" altLang="zh-CN" sz="24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杜牧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阿房宫赋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99332" grpId="0"/>
      <p:bldP spid="99333" grpId="0"/>
      <p:bldP spid="99334" grpId="0"/>
      <p:bldP spid="99335" grpId="0"/>
      <p:bldP spid="99336" grpId="0"/>
      <p:bldP spid="99337" grpId="0"/>
      <p:bldP spid="99338" grpId="0"/>
      <p:bldP spid="993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4" name="云形标注 2"/>
          <p:cNvSpPr/>
          <p:nvPr/>
        </p:nvSpPr>
        <p:spPr>
          <a:xfrm>
            <a:off x="5675313" y="1922463"/>
            <a:ext cx="2160587" cy="1595437"/>
          </a:xfrm>
          <a:prstGeom prst="cloudCallout">
            <a:avLst>
              <a:gd name="adj1" fmla="val -8102"/>
              <a:gd name="adj2" fmla="val -91074"/>
            </a:avLst>
          </a:prstGeom>
          <a:solidFill>
            <a:srgbClr val="FFFFFF"/>
          </a:solidFill>
          <a:ln w="28575" cap="flat" cmpd="sng">
            <a:solidFill>
              <a:srgbClr val="89A4A7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400" b="1">
                <a:solidFill>
                  <a:srgbClr val="0066FF"/>
                </a:solidFill>
                <a:latin typeface="Verdana" panose="020b0604030504040204" pitchFamily="34" charset="0"/>
                <a:ea typeface="楷体_GB2312" pitchFamily="49" charset="-122"/>
              </a:rPr>
              <a:t> </a:t>
            </a:r>
            <a:endParaRPr lang="en-US" altLang="zh-CN" sz="2400" b="1">
              <a:solidFill>
                <a:srgbClr val="0066FF"/>
              </a:solidFill>
              <a:latin typeface="Verdana" panose="020b060403050404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2400" b="1">
                <a:solidFill>
                  <a:srgbClr val="0066FF"/>
                </a:solidFill>
                <a:latin typeface="Verdana" panose="020b0604030504040204" pitchFamily="34" charset="0"/>
                <a:ea typeface="楷体_GB2312" pitchFamily="49" charset="-122"/>
              </a:rPr>
              <a:t> </a:t>
            </a:r>
            <a:r>
              <a:rPr lang="zh-CN" altLang="en-US" sz="2400" b="1">
                <a:latin typeface="Verdana" panose="020b0604030504040204" pitchFamily="34" charset="0"/>
                <a:ea typeface="楷体_GB2312" pitchFamily="49" charset="-122"/>
              </a:rPr>
              <a:t>借景抒情，抒发悲叹之情。</a:t>
            </a:r>
            <a:endParaRPr lang="zh-CN" altLang="en-US" sz="2400" b="1">
              <a:latin typeface="Verdana" panose="020b0604030504040204" pitchFamily="34" charset="0"/>
              <a:ea typeface="楷体_GB2312" pitchFamily="49" charset="-122"/>
            </a:endParaRPr>
          </a:p>
          <a:p>
            <a:pPr algn="ctr"/>
            <a:endParaRPr lang="zh-CN" altLang="en-US" sz="24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00355" name="Picture 5" descr="sqhy0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73050"/>
            <a:ext cx="3048000" cy="309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6" name="Rectangle 6"/>
          <p:cNvSpPr/>
          <p:nvPr/>
        </p:nvSpPr>
        <p:spPr>
          <a:xfrm>
            <a:off x="4830763" y="168751"/>
            <a:ext cx="5616575" cy="175323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r>
              <a:rPr lang="zh-CN" altLang="en-US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六朝旧事随流水，但</a:t>
            </a:r>
            <a:r>
              <a:rPr lang="zh-CN" altLang="en-US" sz="3600" u="sng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寒烟芳草凝绿</a:t>
            </a:r>
            <a:r>
              <a:rPr lang="zh-CN" altLang="en-US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至今</a:t>
            </a:r>
            <a:r>
              <a:rPr lang="zh-CN" altLang="en-US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商女，</a:t>
            </a:r>
            <a:r>
              <a:rPr lang="zh-CN" altLang="en-US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时时</a:t>
            </a:r>
            <a:r>
              <a:rPr lang="zh-CN" altLang="en-US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犹唱，</a:t>
            </a:r>
            <a:r>
              <a:rPr lang="en-US" altLang="zh-CN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《</a:t>
            </a:r>
            <a:r>
              <a:rPr lang="zh-CN" altLang="en-US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后庭</a:t>
            </a:r>
            <a:r>
              <a:rPr lang="en-US" altLang="zh-CN" sz="36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》</a:t>
            </a:r>
            <a:r>
              <a:rPr lang="zh-CN" altLang="en-US" sz="36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遗曲。 </a:t>
            </a:r>
            <a:endParaRPr lang="zh-CN" altLang="en-US" sz="3600">
              <a:solidFill>
                <a:srgbClr val="080808"/>
              </a:solidFill>
              <a:latin typeface="Verdana" panose="020b0604030504040204" pitchFamily="34" charset="0"/>
              <a:ea typeface="华文楷体" panose="02010600040101010101" pitchFamily="2" charset="-122"/>
            </a:endParaRPr>
          </a:p>
        </p:txBody>
      </p:sp>
      <p:sp>
        <p:nvSpPr>
          <p:cNvPr id="100357" name="Text Box 10"/>
          <p:cNvSpPr/>
          <p:nvPr/>
        </p:nvSpPr>
        <p:spPr>
          <a:xfrm>
            <a:off x="2987358" y="3525203"/>
            <a:ext cx="77343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用典：杜牧</a:t>
            </a:r>
            <a:r>
              <a:rPr lang="en-US" altLang="zh-CN" sz="2400" b="1">
                <a:solidFill>
                  <a:srgbClr val="FF0000"/>
                </a:solidFill>
                <a:latin typeface="Verdana" panose="020b0604030504040204" pitchFamily="34" charset="0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泊秦淮</a:t>
            </a:r>
            <a:r>
              <a:rPr lang="en-US" altLang="zh-CN" sz="2400" b="1">
                <a:solidFill>
                  <a:srgbClr val="FF0000"/>
                </a:solidFill>
                <a:latin typeface="Verdana" panose="020b0604030504040204" pitchFamily="34" charset="0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中的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商女不知亡国恨，隔江犹唱后庭花。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 </a:t>
            </a:r>
            <a:endParaRPr lang="zh-CN" altLang="en-US" sz="24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00358" name="Text Box 13"/>
          <p:cNvSpPr/>
          <p:nvPr/>
        </p:nvSpPr>
        <p:spPr>
          <a:xfrm>
            <a:off x="4070350" y="4221480"/>
            <a:ext cx="72751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是为了让统治者对这种导致六朝覆亡的那种奢靡、荒淫的生活有所改变，让悲剧不再重演 ！ </a:t>
            </a:r>
            <a:endParaRPr lang="zh-CN" altLang="en-US" sz="24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00359" name="Text Box 5"/>
          <p:cNvSpPr/>
          <p:nvPr/>
        </p:nvSpPr>
        <p:spPr>
          <a:xfrm>
            <a:off x="1819275" y="3517900"/>
            <a:ext cx="1168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80808"/>
                </a:solidFill>
                <a:latin typeface="Verdana" panose="020b0604030504040204" pitchFamily="34" charset="0"/>
              </a:rPr>
              <a:t>商女</a:t>
            </a: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：</a:t>
            </a:r>
            <a:endParaRPr lang="zh-CN" altLang="zh-CN" sz="280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00360" name="Text Box 5"/>
          <p:cNvSpPr/>
          <p:nvPr/>
        </p:nvSpPr>
        <p:spPr>
          <a:xfrm>
            <a:off x="1847850" y="4221163"/>
            <a:ext cx="2012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80808"/>
                </a:solidFill>
                <a:latin typeface="Verdana" panose="020b0604030504040204" pitchFamily="34" charset="0"/>
              </a:rPr>
              <a:t>至今、时时</a:t>
            </a: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100361" name="Text Box 5"/>
          <p:cNvSpPr/>
          <p:nvPr/>
        </p:nvSpPr>
        <p:spPr>
          <a:xfrm>
            <a:off x="1633538" y="5157788"/>
            <a:ext cx="16557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《后庭》：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100362" name="Text Box 6"/>
          <p:cNvSpPr/>
          <p:nvPr/>
        </p:nvSpPr>
        <p:spPr>
          <a:xfrm>
            <a:off x="3609975" y="5113655"/>
            <a:ext cx="73139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Verdana" panose="020b0604030504040204" pitchFamily="34" charset="0"/>
              </a:rPr>
              <a:t>用典：</a:t>
            </a:r>
            <a:r>
              <a:rPr lang="zh-CN" altLang="zh-CN" sz="2400" b="1">
                <a:solidFill>
                  <a:srgbClr val="FF0000"/>
                </a:solidFill>
                <a:latin typeface="Verdana" panose="020b0604030504040204" pitchFamily="34" charset="0"/>
              </a:rPr>
              <a:t>指《玉树后庭花》，被看作是亡国之音，是荒淫误国的代名词。</a:t>
            </a:r>
            <a:endParaRPr lang="zh-CN" altLang="zh-CN" sz="24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00363" name="矩形 3"/>
          <p:cNvSpPr/>
          <p:nvPr/>
        </p:nvSpPr>
        <p:spPr>
          <a:xfrm>
            <a:off x="1990725" y="6021388"/>
            <a:ext cx="8497888" cy="46037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zh-CN" sz="2400" b="1">
                <a:solidFill>
                  <a:srgbClr val="0070C0"/>
                </a:solidFill>
                <a:latin typeface="Verdana" panose="020b0604030504040204" pitchFamily="34" charset="0"/>
              </a:rPr>
              <a:t>历史教训：统治者们如果繁华竞逐，就必然导致</a:t>
            </a:r>
            <a:r>
              <a:rPr lang="zh-CN" altLang="zh-CN" sz="2400" b="1">
                <a:solidFill>
                  <a:srgbClr val="0070C0"/>
                </a:solidFill>
                <a:latin typeface="Arial" panose="020b0604020202020204" pitchFamily="34" charset="0"/>
              </a:rPr>
              <a:t>“</a:t>
            </a:r>
            <a:r>
              <a:rPr lang="zh-CN" altLang="zh-CN" sz="2400" b="1">
                <a:solidFill>
                  <a:srgbClr val="0070C0"/>
                </a:solidFill>
                <a:latin typeface="Verdana" panose="020b0604030504040204" pitchFamily="34" charset="0"/>
              </a:rPr>
              <a:t>悲恨相续</a:t>
            </a:r>
            <a:r>
              <a:rPr lang="zh-CN" altLang="zh-CN" sz="2400" b="1">
                <a:solidFill>
                  <a:srgbClr val="0070C0"/>
                </a:solidFill>
                <a:latin typeface="Arial" panose="020b0604020202020204" pitchFamily="34" charset="0"/>
              </a:rPr>
              <a:t>”</a:t>
            </a:r>
            <a:r>
              <a:rPr lang="zh-CN" altLang="zh-CN" sz="2400" b="1">
                <a:solidFill>
                  <a:srgbClr val="0070C0"/>
                </a:solidFill>
                <a:latin typeface="Verdana" panose="020b0604030504040204" pitchFamily="34" charset="0"/>
              </a:rPr>
              <a:t>。</a:t>
            </a:r>
            <a:endParaRPr lang="zh-CN" altLang="zh-CN" sz="2400" b="1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100364" name="左弧形箭头 4"/>
          <p:cNvSpPr/>
          <p:nvPr/>
        </p:nvSpPr>
        <p:spPr>
          <a:xfrm>
            <a:off x="1631950" y="4408488"/>
            <a:ext cx="358775" cy="1916112"/>
          </a:xfrm>
          <a:prstGeom prst="curvedRightArrow">
            <a:avLst>
              <a:gd name="adj1" fmla="val 25021"/>
              <a:gd name="adj2" fmla="val 49994"/>
              <a:gd name="adj3" fmla="val 25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0365" name="矩形 16"/>
          <p:cNvSpPr/>
          <p:nvPr/>
        </p:nvSpPr>
        <p:spPr>
          <a:xfrm>
            <a:off x="9848850" y="6578600"/>
            <a:ext cx="814388" cy="26035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1200">
                <a:latin typeface="Arial" panose="020b0604020202020204" pitchFamily="34" charset="0"/>
              </a:rPr>
              <a:t>第</a:t>
            </a:r>
            <a:r>
              <a:rPr lang="en-US" altLang="zh-CN" sz="1200">
                <a:latin typeface="Arial" panose="020b0604020202020204" pitchFamily="34" charset="0"/>
              </a:rPr>
              <a:t>17</a:t>
            </a:r>
            <a:r>
              <a:rPr lang="zh-CN" altLang="en-US" sz="1200">
                <a:latin typeface="Arial" panose="020b0604020202020204" pitchFamily="34" charset="0"/>
              </a:rPr>
              <a:t>页</a:t>
            </a:r>
            <a:endParaRPr lang="zh-CN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5" dur="8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7" grpId="0"/>
      <p:bldP spid="100358" grpId="0"/>
      <p:bldP spid="100359" grpId="0"/>
      <p:bldP spid="100360" grpId="0"/>
      <p:bldP spid="100361" grpId="0"/>
      <p:bldP spid="100362" grpId="0"/>
      <p:bldP spid="100363" grpId="0"/>
      <p:bldP spid="100364" grpId="0"/>
      <p:bldP spid="1003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Rectangle 3"/>
          <p:cNvSpPr>
            <a:spLocks noGrp="1" noRot="1"/>
          </p:cNvSpPr>
          <p:nvPr>
            <p:ph idx="1"/>
          </p:nvPr>
        </p:nvSpPr>
        <p:spPr>
          <a:xfrm>
            <a:off x="1524000" y="1052513"/>
            <a:ext cx="9144000" cy="5616575"/>
          </a:xfrm>
          <a:solidFill>
            <a:schemeClr val="bg1"/>
          </a:solidFill>
          <a:ln>
            <a:solidFill>
              <a:srgbClr val="080800"/>
            </a:solidFill>
            <a:miter/>
          </a:ln>
        </p:spPr>
        <p:txBody>
          <a:bodyPr wrap="square" lIns="91440" tIns="45720" rIns="91440" bIns="45720" anchor="t" anchorCtr="0"/>
          <a:lstStyle/>
          <a:p>
            <a:pPr eaLnBrk="1" hangingPunct="1">
              <a:buClr>
                <a:srgbClr val="DC5900"/>
              </a:buClr>
              <a:buNone/>
            </a:pPr>
            <a:r>
              <a:rPr lang="zh-CN" altLang="en-US" sz="4000" b="1">
                <a:solidFill>
                  <a:srgbClr val="080808"/>
                </a:solidFill>
              </a:rPr>
              <a:t>       这首词的下阕</a:t>
            </a:r>
            <a:r>
              <a:rPr lang="zh-CN" altLang="en-US" sz="4000" b="1">
                <a:solidFill>
                  <a:srgbClr val="FF0000"/>
                </a:solidFill>
              </a:rPr>
              <a:t>怀古抒情</a:t>
            </a:r>
            <a:r>
              <a:rPr lang="zh-CN" altLang="en-US" sz="4000" b="1">
                <a:solidFill>
                  <a:srgbClr val="080808"/>
                </a:solidFill>
              </a:rPr>
              <a:t>，运用</a:t>
            </a:r>
            <a:r>
              <a:rPr lang="zh-CN" altLang="en-US" sz="4000" b="1">
                <a:solidFill>
                  <a:srgbClr val="FF0000"/>
                </a:solidFill>
              </a:rPr>
              <a:t>典故（化用历史故事、化用诗句）</a:t>
            </a:r>
            <a:r>
              <a:rPr lang="zh-CN" altLang="en-US" sz="4000" b="1">
                <a:solidFill>
                  <a:srgbClr val="080808"/>
                </a:solidFill>
              </a:rPr>
              <a:t>的手法，对六朝统治者因竞逐豪奢而导致相继败亡的历史，发出了深深的感叹，</a:t>
            </a:r>
            <a:r>
              <a:rPr lang="zh-CN" altLang="en-US" sz="4000" b="1">
                <a:solidFill>
                  <a:srgbClr val="FF0000"/>
                </a:solidFill>
              </a:rPr>
              <a:t>借古讽今</a:t>
            </a:r>
            <a:r>
              <a:rPr lang="zh-CN" altLang="en-US" sz="4000" b="1">
                <a:solidFill>
                  <a:srgbClr val="080808"/>
                </a:solidFill>
              </a:rPr>
              <a:t>。词人对宋朝君臣不思自强、上下偷安的政治局面和社会弊端有深刻的了解，对北宋王朝的前途更是感到一种深深的忧虑。</a:t>
            </a:r>
            <a:endParaRPr lang="zh-CN" altLang="en-US" sz="4000" b="1">
              <a:solidFill>
                <a:srgbClr val="080808"/>
              </a:solidFill>
            </a:endParaRPr>
          </a:p>
        </p:txBody>
      </p:sp>
      <p:sp>
        <p:nvSpPr>
          <p:cNvPr id="79875" name="前凸带形 4"/>
          <p:cNvSpPr/>
          <p:nvPr/>
        </p:nvSpPr>
        <p:spPr>
          <a:xfrm>
            <a:off x="3432175" y="0"/>
            <a:ext cx="4895850" cy="720725"/>
          </a:xfrm>
          <a:prstGeom prst="ribbon">
            <a:avLst>
              <a:gd name="adj1" fmla="val 16667"/>
              <a:gd name="adj2" fmla="val 50000"/>
            </a:avLst>
          </a:prstGeom>
          <a:solidFill>
            <a:srgbClr val="FFFFFF"/>
          </a:solidFill>
          <a:ln w="6350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下片赏析</a:t>
            </a:r>
            <a:endParaRPr lang="zh-CN" altLang="en-US" sz="36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76" name="矩形 3"/>
          <p:cNvSpPr/>
          <p:nvPr/>
        </p:nvSpPr>
        <p:spPr>
          <a:xfrm>
            <a:off x="2063750" y="6021388"/>
            <a:ext cx="78486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ts val="15"/>
              </a:spcBef>
              <a:spcAft>
                <a:spcPct val="10000"/>
              </a:spcAft>
              <a:buClrTx/>
              <a:buSzTx/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（从</a:t>
            </a:r>
            <a:r>
              <a:rPr lang="zh-CN" altLang="en-US" sz="2400" b="1">
                <a:solidFill>
                  <a:srgbClr val="CB1130"/>
                </a:solidFill>
                <a:latin typeface="Times New Roman" panose="02020603050405020304" pitchFamily="18" charset="0"/>
              </a:rPr>
              <a:t>描写内容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2400" b="1">
                <a:solidFill>
                  <a:srgbClr val="CB1130"/>
                </a:solidFill>
                <a:latin typeface="Times New Roman" panose="02020603050405020304" pitchFamily="18" charset="0"/>
              </a:rPr>
              <a:t>表现手法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角度总结，注意使用</a:t>
            </a:r>
            <a:r>
              <a:rPr lang="zh-CN" altLang="en-US" sz="2400" b="1">
                <a:solidFill>
                  <a:srgbClr val="CB1130"/>
                </a:solidFill>
                <a:latin typeface="Times New Roman" panose="02020603050405020304" pitchFamily="18" charset="0"/>
              </a:rPr>
              <a:t>鉴赏术语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。）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07365" y="468630"/>
            <a:ext cx="108731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0">
                <a:solidFill>
                  <a:srgbClr val="F31307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小结：概括词的上下阕的内容</a:t>
            </a:r>
            <a:endParaRPr lang="zh-CN" altLang="en-US" sz="4000" b="0">
              <a:solidFill>
                <a:srgbClr val="F31307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2465" y="2135505"/>
            <a:ext cx="80022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rgbClr val="4F0FB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上阕：登临所见的金陵景象。</a:t>
            </a:r>
            <a:endParaRPr lang="zh-CN" altLang="en-US" sz="4800" b="1">
              <a:solidFill>
                <a:srgbClr val="4F0FB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2465" y="3579495"/>
            <a:ext cx="75285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D907F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下阕：由所见引发的感慨。</a:t>
            </a:r>
            <a:endParaRPr lang="zh-CN" altLang="en-US" sz="4800" b="1">
              <a:solidFill>
                <a:srgbClr val="D907F4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35" y="1174750"/>
            <a:ext cx="12191365" cy="64198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3600" b="1"/>
              <a:t>思考：下片抒发的这种悲愤的情感与上片的景之间有怎样的关系？</a:t>
            </a:r>
            <a:endParaRPr lang="zh-CN" altLang="en-US" sz="3600" b="1"/>
          </a:p>
        </p:txBody>
      </p:sp>
      <p:sp>
        <p:nvSpPr>
          <p:cNvPr id="100" name="文本框 99"/>
          <p:cNvSpPr txBox="1"/>
          <p:nvPr/>
        </p:nvSpPr>
        <p:spPr>
          <a:xfrm>
            <a:off x="261620" y="2802890"/>
            <a:ext cx="116693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上片秋景中流露出作者对金陵江山的热爱之情，属于乐景，不忍心这样的美景有朝一日像六朝那样繁华流尽，属于哀情，所以景和情之间构成了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反衬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乐景衬哀情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932180"/>
            <a:ext cx="1214458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90015" y="152217"/>
            <a:ext cx="2453499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总结归纳</a:t>
            </a:r>
            <a:endParaRPr lang="zh-CN" altLang="zh-CN" sz="4265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865" y="1820545"/>
            <a:ext cx="6892925" cy="29667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00000"/>
              </a:lnSpc>
              <a:spcAft>
                <a:spcPct val="0"/>
              </a:spcAft>
            </a:pPr>
            <a:r>
              <a:rPr lang="zh-CN" altLang="en-US" sz="3735" kern="100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本词采用</a:t>
            </a:r>
            <a:r>
              <a:rPr lang="zh-CN" altLang="en-US" sz="3735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借古讽今</a:t>
            </a:r>
            <a:r>
              <a:rPr lang="zh-CN" altLang="en-US" sz="3735" kern="100"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的手法，悲叹六朝统治者因奢侈荒淫导致国家覆亡的历史，</a:t>
            </a:r>
            <a:r>
              <a:rPr lang="zh-CN" altLang="en-US" sz="3735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新宋体" panose="02010609030101010101" charset="-122"/>
              </a:rPr>
              <a:t>警醒人们勿忘六朝亡国的教训，流露出对朝政的担忧和对国家前途命运的关心。</a:t>
            </a:r>
            <a:endParaRPr lang="zh-CN" altLang="en-US" sz="3735" kern="1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新宋体" panose="02010609030101010101" charset="-122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460" y="1423035"/>
            <a:ext cx="4907915" cy="401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advTm="3087" p14:dur="1400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3" name="Text Box 5"/>
          <p:cNvSpPr/>
          <p:nvPr/>
        </p:nvSpPr>
        <p:spPr>
          <a:xfrm>
            <a:off x="3541395" y="430213"/>
            <a:ext cx="48244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ea typeface="书体坊郭小语钢笔楷体"/>
              </a:rPr>
              <a:t>怀古词特点总结</a:t>
            </a:r>
            <a:endParaRPr lang="zh-CN" altLang="en-US" sz="4000" b="1">
              <a:solidFill>
                <a:srgbClr val="FF0000"/>
              </a:solidFill>
              <a:ea typeface="书体坊郭小语钢笔楷体"/>
            </a:endParaRPr>
          </a:p>
        </p:txBody>
      </p:sp>
      <p:sp>
        <p:nvSpPr>
          <p:cNvPr id="83974" name="Text Box 6"/>
          <p:cNvSpPr/>
          <p:nvPr/>
        </p:nvSpPr>
        <p:spPr>
          <a:xfrm>
            <a:off x="2711450" y="1557338"/>
            <a:ext cx="3454400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FFFF"/>
                </a:solidFill>
                <a:latin typeface="楷体_GB2312"/>
                <a:ea typeface="楷体_GB2312"/>
              </a:rPr>
              <a:t>1</a:t>
            </a:r>
            <a:r>
              <a:rPr lang="zh-CN" altLang="en-US" b="1">
                <a:solidFill>
                  <a:srgbClr val="FFFFFF"/>
                </a:solidFill>
                <a:latin typeface="楷体_GB2312"/>
                <a:ea typeface="楷体_GB2312"/>
              </a:rPr>
              <a:t>、怀古实为伤今</a:t>
            </a:r>
            <a:endParaRPr lang="zh-CN" altLang="en-US" b="1">
              <a:solidFill>
                <a:srgbClr val="FFFFFF"/>
              </a:solidFill>
              <a:latin typeface="楷体_GB2312"/>
              <a:ea typeface="楷体_GB2312"/>
            </a:endParaRPr>
          </a:p>
        </p:txBody>
      </p:sp>
      <p:sp>
        <p:nvSpPr>
          <p:cNvPr id="83975" name="Text Box 7"/>
          <p:cNvSpPr/>
          <p:nvPr/>
        </p:nvSpPr>
        <p:spPr>
          <a:xfrm>
            <a:off x="2711450" y="2349500"/>
            <a:ext cx="5329238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FFFF"/>
                </a:solidFill>
                <a:latin typeface="楷体_GB2312"/>
                <a:ea typeface="楷体_GB2312"/>
              </a:rPr>
              <a:t>2</a:t>
            </a:r>
            <a:r>
              <a:rPr lang="zh-CN" altLang="en-US" b="1">
                <a:solidFill>
                  <a:srgbClr val="FFFFFF"/>
                </a:solidFill>
                <a:latin typeface="楷体_GB2312"/>
                <a:ea typeface="楷体_GB2312"/>
              </a:rPr>
              <a:t>、多将当时的国事身世写入</a:t>
            </a:r>
            <a:endParaRPr lang="zh-CN" altLang="en-US" b="1">
              <a:solidFill>
                <a:srgbClr val="FFFFFF"/>
              </a:solidFill>
              <a:latin typeface="楷体_GB2312"/>
              <a:ea typeface="楷体_GB2312"/>
            </a:endParaRPr>
          </a:p>
        </p:txBody>
      </p:sp>
      <p:sp>
        <p:nvSpPr>
          <p:cNvPr id="83976" name="Text Box 8"/>
          <p:cNvSpPr/>
          <p:nvPr/>
        </p:nvSpPr>
        <p:spPr>
          <a:xfrm>
            <a:off x="2711450" y="3281363"/>
            <a:ext cx="7056438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FFFF"/>
                </a:solidFill>
                <a:latin typeface="楷体_GB2312"/>
                <a:ea typeface="楷体_GB2312"/>
              </a:rPr>
              <a:t>3</a:t>
            </a:r>
            <a:r>
              <a:rPr lang="zh-CN" altLang="en-US" b="1">
                <a:solidFill>
                  <a:srgbClr val="FFFFFF"/>
                </a:solidFill>
                <a:latin typeface="楷体_GB2312"/>
                <a:ea typeface="楷体_GB2312"/>
              </a:rPr>
              <a:t>、上片多为写景，下片多为抒情议论</a:t>
            </a:r>
            <a:endParaRPr lang="zh-CN" altLang="en-US" b="1">
              <a:solidFill>
                <a:srgbClr val="FFFFFF"/>
              </a:solidFill>
              <a:latin typeface="楷体_GB2312"/>
              <a:ea typeface="楷体_GB2312"/>
            </a:endParaRPr>
          </a:p>
        </p:txBody>
      </p:sp>
      <p:sp>
        <p:nvSpPr>
          <p:cNvPr id="83977" name="Text Box 9"/>
          <p:cNvSpPr/>
          <p:nvPr/>
        </p:nvSpPr>
        <p:spPr>
          <a:xfrm>
            <a:off x="2711450" y="4144963"/>
            <a:ext cx="7561263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FFFF"/>
                </a:solidFill>
                <a:latin typeface="楷体_GB2312"/>
                <a:ea typeface="楷体_GB2312"/>
              </a:rPr>
              <a:t>4</a:t>
            </a:r>
            <a:r>
              <a:rPr lang="zh-CN" altLang="en-US" b="1">
                <a:solidFill>
                  <a:srgbClr val="FFFFFF"/>
                </a:solidFill>
                <a:latin typeface="楷体_GB2312"/>
                <a:ea typeface="楷体_GB2312"/>
              </a:rPr>
              <a:t>、多用典，借历史人物事件讽喻现实</a:t>
            </a:r>
            <a:endParaRPr lang="zh-CN" altLang="en-US" b="1">
              <a:solidFill>
                <a:srgbClr val="FFFFFF"/>
              </a:solidFill>
              <a:latin typeface="楷体_GB2312"/>
              <a:ea typeface="楷体_GB2312"/>
            </a:endParaRPr>
          </a:p>
        </p:txBody>
      </p:sp>
      <p:sp>
        <p:nvSpPr>
          <p:cNvPr id="83978" name="Text Box 10"/>
          <p:cNvSpPr/>
          <p:nvPr/>
        </p:nvSpPr>
        <p:spPr>
          <a:xfrm>
            <a:off x="2711450" y="5084763"/>
            <a:ext cx="5040313" cy="58356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u="none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u="none" baseline="0">
                <a:solidFill>
                  <a:srgbClr val="000000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FFFFFF"/>
                </a:solidFill>
                <a:latin typeface="楷体_GB2312"/>
                <a:ea typeface="楷体_GB2312"/>
              </a:rPr>
              <a:t>5</a:t>
            </a:r>
            <a:r>
              <a:rPr lang="zh-CN" altLang="en-US" b="1">
                <a:solidFill>
                  <a:srgbClr val="FFFFFF"/>
                </a:solidFill>
                <a:latin typeface="楷体_GB2312"/>
                <a:ea typeface="楷体_GB2312"/>
              </a:rPr>
              <a:t>、风格多为雄浑豪放悲壮</a:t>
            </a:r>
            <a:endParaRPr lang="zh-CN" altLang="en-US" b="1">
              <a:solidFill>
                <a:srgbClr val="FFFFFF"/>
              </a:solidFill>
              <a:latin typeface="楷体_GB2312"/>
              <a:ea typeface="楷体_GB2312"/>
            </a:endParaRPr>
          </a:p>
        </p:txBody>
      </p:sp>
      <p:pic>
        <p:nvPicPr>
          <p:cNvPr id="8397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1200" y="11722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5" grpId="0"/>
      <p:bldP spid="83976" grpId="0"/>
      <p:bldP spid="83977" grpId="0"/>
      <p:bldP spid="839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5347" name="Rectangle 3"/>
          <p:cNvSpPr>
            <a:spLocks noGrp="1" noRot="1"/>
          </p:cNvSpPr>
          <p:nvPr>
            <p:ph idx="1"/>
          </p:nvPr>
        </p:nvSpPr>
        <p:spPr>
          <a:xfrm>
            <a:off x="0" y="1905000"/>
            <a:ext cx="11785600" cy="46482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30000"/>
              </a:lnSpc>
              <a:spcBef>
                <a:spcPts val="15"/>
              </a:spcBef>
              <a:spcAft>
                <a:spcPct val="10000"/>
              </a:spcAft>
            </a:pPr>
            <a:r>
              <a:rPr lang="zh-CN" altLang="en-US" sz="2800" b="1"/>
              <a:t>王安石</a:t>
            </a:r>
            <a:r>
              <a:rPr lang="en-US" altLang="zh-CN" sz="2800" b="1"/>
              <a:t>(1021-1086)</a:t>
            </a:r>
            <a:r>
              <a:rPr lang="zh-CN" altLang="en-US" sz="2800" b="1"/>
              <a:t>，字</a:t>
            </a:r>
            <a:r>
              <a:rPr lang="zh-CN" altLang="en-US" sz="2800" b="1" u="sng">
                <a:solidFill>
                  <a:srgbClr val="CB1130"/>
                </a:solidFill>
              </a:rPr>
              <a:t>介甫</a:t>
            </a:r>
            <a:r>
              <a:rPr lang="zh-CN" altLang="en-US" sz="2800" b="1"/>
              <a:t>，号</a:t>
            </a:r>
            <a:r>
              <a:rPr lang="zh-CN" altLang="en-US" sz="2800" b="1" u="sng">
                <a:solidFill>
                  <a:srgbClr val="CB1130"/>
                </a:solidFill>
              </a:rPr>
              <a:t>半山</a:t>
            </a:r>
            <a:r>
              <a:rPr lang="zh-CN" altLang="en-US" sz="2800" b="1"/>
              <a:t>，临川人。晚年退居金陵</a:t>
            </a:r>
            <a:r>
              <a:rPr lang="en-US" altLang="zh-CN" sz="2800" b="1"/>
              <a:t>(</a:t>
            </a:r>
            <a:r>
              <a:rPr lang="zh-CN" altLang="en-US" sz="2800" b="1"/>
              <a:t>今江苏南京</a:t>
            </a:r>
            <a:r>
              <a:rPr lang="en-US" altLang="zh-CN" sz="2800" b="1"/>
              <a:t>)</a:t>
            </a:r>
            <a:r>
              <a:rPr lang="zh-CN" altLang="en-US" sz="2800" b="1"/>
              <a:t>，封舒国公，改封荆，世称</a:t>
            </a:r>
            <a:r>
              <a:rPr lang="zh-CN" altLang="en-US" sz="2800" b="1" u="sng">
                <a:solidFill>
                  <a:srgbClr val="CB1130"/>
                </a:solidFill>
              </a:rPr>
              <a:t>荆公</a:t>
            </a:r>
            <a:r>
              <a:rPr lang="zh-CN" altLang="en-US" sz="2800" b="1"/>
              <a:t>。卒谥</a:t>
            </a:r>
            <a:r>
              <a:rPr lang="zh-CN" altLang="en-US" sz="2800" b="1" u="sng">
                <a:solidFill>
                  <a:srgbClr val="CB1130"/>
                </a:solidFill>
              </a:rPr>
              <a:t>文</a:t>
            </a:r>
            <a:r>
              <a:rPr lang="zh-CN" altLang="en-US" sz="2800" b="1"/>
              <a:t>。王安石是具有多方面成就的杰出文学家。</a:t>
            </a:r>
            <a:r>
              <a:rPr lang="zh-CN" altLang="en-US" sz="2800" b="1">
                <a:solidFill>
                  <a:srgbClr val="CB1130"/>
                </a:solidFill>
              </a:rPr>
              <a:t>散文</a:t>
            </a:r>
            <a:r>
              <a:rPr lang="zh-CN" altLang="en-US" sz="2800" b="1"/>
              <a:t>方面，他是</a:t>
            </a:r>
            <a:r>
              <a:rPr lang="zh-CN" altLang="en-US" sz="2800" b="1">
                <a:solidFill>
                  <a:srgbClr val="CB1130"/>
                </a:solidFill>
              </a:rPr>
              <a:t>“唐宋八大家”</a:t>
            </a:r>
            <a:r>
              <a:rPr lang="zh-CN" altLang="en-US" sz="2800" b="1"/>
              <a:t>之一；他还是</a:t>
            </a:r>
            <a:r>
              <a:rPr lang="zh-CN" altLang="en-US" sz="2800" b="1">
                <a:solidFill>
                  <a:srgbClr val="CB1130"/>
                </a:solidFill>
              </a:rPr>
              <a:t>北宋四大诗人</a:t>
            </a:r>
            <a:r>
              <a:rPr lang="zh-CN" altLang="en-US" sz="2800" b="1"/>
              <a:t>之一；他的</a:t>
            </a:r>
            <a:r>
              <a:rPr lang="zh-CN" altLang="en-US" sz="2800" b="1">
                <a:solidFill>
                  <a:srgbClr val="CB1130"/>
                </a:solidFill>
              </a:rPr>
              <a:t>词</a:t>
            </a:r>
            <a:r>
              <a:rPr lang="zh-CN" altLang="en-US" sz="2800" b="1"/>
              <a:t>作不多，</a:t>
            </a:r>
            <a:r>
              <a:rPr lang="en-US" altLang="zh-CN" sz="2800" b="1"/>
              <a:t>《</a:t>
            </a:r>
            <a:r>
              <a:rPr lang="zh-CN" altLang="en-US" sz="2800" b="1"/>
              <a:t>全宋词</a:t>
            </a:r>
            <a:r>
              <a:rPr lang="en-US" altLang="zh-CN" sz="2800" b="1"/>
              <a:t>》</a:t>
            </a:r>
            <a:r>
              <a:rPr lang="zh-CN" altLang="en-US" sz="2800" b="1"/>
              <a:t>仅存词二十九首，但能“一洗五代旧习” ，</a:t>
            </a:r>
            <a:r>
              <a:rPr lang="en-US" altLang="zh-CN" sz="2800" b="1"/>
              <a:t>《</a:t>
            </a:r>
            <a:r>
              <a:rPr lang="zh-CN" altLang="en-US" sz="2800" b="1"/>
              <a:t>桂枝香</a:t>
            </a:r>
            <a:r>
              <a:rPr lang="en-US" altLang="zh-CN" sz="2800" b="1"/>
              <a:t>·</a:t>
            </a:r>
            <a:r>
              <a:rPr lang="zh-CN" altLang="en-US" sz="2800" b="1"/>
              <a:t>金陵怀古</a:t>
            </a:r>
            <a:r>
              <a:rPr lang="en-US" altLang="zh-CN" sz="2800" b="1"/>
              <a:t>》</a:t>
            </a:r>
            <a:r>
              <a:rPr lang="zh-CN" altLang="en-US" sz="2800" b="1"/>
              <a:t>即为其中一首有代表性的词作，</a:t>
            </a:r>
            <a:r>
              <a:rPr lang="en-US" altLang="zh-CN" sz="2800" b="1"/>
              <a:t>《</a:t>
            </a:r>
            <a:r>
              <a:rPr lang="zh-CN" altLang="en-US" sz="2800" b="1"/>
              <a:t>古今词话</a:t>
            </a:r>
            <a:r>
              <a:rPr lang="en-US" altLang="zh-CN" sz="2800" b="1"/>
              <a:t>》</a:t>
            </a:r>
            <a:r>
              <a:rPr lang="zh-CN" altLang="en-US" sz="2800" b="1"/>
              <a:t>：“金陵怀古，诸公寄调</a:t>
            </a:r>
            <a:r>
              <a:rPr lang="en-US" altLang="zh-CN" sz="2800" b="1"/>
              <a:t>《</a:t>
            </a:r>
            <a:r>
              <a:rPr lang="zh-CN" altLang="en-US" sz="2800" b="1"/>
              <a:t>桂枝香</a:t>
            </a:r>
            <a:r>
              <a:rPr lang="en-US" altLang="zh-CN" sz="2800" b="1"/>
              <a:t>》</a:t>
            </a:r>
            <a:r>
              <a:rPr lang="zh-CN" altLang="en-US" sz="2800" b="1"/>
              <a:t>者，三十余家，惟王介甫为绝唱。”据传，苏轼见到这首词，也说：“此老乃野狐精也”。</a:t>
            </a:r>
            <a:endParaRPr lang="zh-CN" altLang="en-US" sz="2800" b="1"/>
          </a:p>
          <a:p>
            <a:pPr eaLnBrk="1" hangingPunct="1">
              <a:lnSpc>
                <a:spcPct val="130000"/>
              </a:lnSpc>
              <a:spcBef>
                <a:spcPts val="15"/>
              </a:spcBef>
              <a:spcAft>
                <a:spcPct val="10000"/>
              </a:spcAft>
            </a:pPr>
            <a:endParaRPr lang="en-US" altLang="zh-CN" sz="3100" b="1">
              <a:solidFill>
                <a:srgbClr val="05050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0" name="WordArt 4"/>
          <p:cNvSpPr>
            <a:spLocks noTextEdit="1"/>
          </p:cNvSpPr>
          <p:nvPr/>
        </p:nvSpPr>
        <p:spPr>
          <a:xfrm>
            <a:off x="4156710" y="641033"/>
            <a:ext cx="4775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作者简介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7171" name="Picture 5" descr="346bd85c1e836d50faf2c06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771015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题解</a:t>
            </a:r>
            <a:endParaRPr lang="zh-CN" altLang="en-US"/>
          </a:p>
        </p:txBody>
      </p:sp>
      <p:sp>
        <p:nvSpPr>
          <p:cNvPr id="5" name="文本框 4" hidden="1"/>
          <p:cNvSpPr txBox="1"/>
          <p:nvPr/>
        </p:nvSpPr>
        <p:spPr>
          <a:xfrm>
            <a:off x="1483447" y="160204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latin typeface="汉仪秦川飞影W" panose="00020600040101010101" pitchFamily="18" charset="-122"/>
                <a:ea typeface="汉仪秦川飞影W" panose="00020600040101010101" pitchFamily="18" charset="-122"/>
              </a:rPr>
              <a:t>沁</a:t>
            </a:r>
            <a:endParaRPr lang="zh-CN" altLang="en-US" sz="7200">
              <a:latin typeface="汉仪秦川飞影W" panose="00020600040101010101" pitchFamily="18" charset="-122"/>
              <a:ea typeface="汉仪秦川飞影W" panose="00020600040101010101" pitchFamily="18" charset="-122"/>
            </a:endParaRPr>
          </a:p>
        </p:txBody>
      </p:sp>
      <p:sp>
        <p:nvSpPr>
          <p:cNvPr id="6" name="文本框 5" hidden="1"/>
          <p:cNvSpPr txBox="1"/>
          <p:nvPr/>
        </p:nvSpPr>
        <p:spPr>
          <a:xfrm>
            <a:off x="1230043" y="2385343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latin typeface="汉仪秦川飞影W" panose="00020600040101010101" pitchFamily="18" charset="-122"/>
                <a:ea typeface="汉仪秦川飞影W" panose="00020600040101010101" pitchFamily="18" charset="-122"/>
              </a:rPr>
              <a:t>园</a:t>
            </a:r>
            <a:endParaRPr lang="zh-CN" altLang="en-US" sz="7200">
              <a:latin typeface="汉仪秦川飞影W" panose="00020600040101010101" pitchFamily="18" charset="-122"/>
              <a:ea typeface="汉仪秦川飞影W" panose="00020600040101010101" pitchFamily="18" charset="-122"/>
            </a:endParaRPr>
          </a:p>
        </p:txBody>
      </p:sp>
      <p:sp>
        <p:nvSpPr>
          <p:cNvPr id="7" name="文本框 6" hidden="1"/>
          <p:cNvSpPr txBox="1"/>
          <p:nvPr/>
        </p:nvSpPr>
        <p:spPr>
          <a:xfrm>
            <a:off x="1483447" y="30443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latin typeface="汉仪秦川飞影W" panose="00020600040101010101" pitchFamily="18" charset="-122"/>
                <a:ea typeface="汉仪秦川飞影W" panose="00020600040101010101" pitchFamily="18" charset="-122"/>
              </a:rPr>
              <a:t>春</a:t>
            </a:r>
            <a:endParaRPr lang="zh-CN" altLang="en-US" sz="9600">
              <a:latin typeface="汉仪秦川飞影W" panose="00020600040101010101" pitchFamily="18" charset="-122"/>
              <a:ea typeface="汉仪秦川飞影W" panose="00020600040101010101" pitchFamily="18" charset="-122"/>
            </a:endParaRPr>
          </a:p>
        </p:txBody>
      </p:sp>
      <p:sp>
        <p:nvSpPr>
          <p:cNvPr id="9" name="文本框 8" hidden="1"/>
          <p:cNvSpPr txBox="1"/>
          <p:nvPr/>
        </p:nvSpPr>
        <p:spPr>
          <a:xfrm>
            <a:off x="1361934" y="466001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C00000"/>
                </a:solidFill>
                <a:latin typeface="汉仪秦川飞影W" panose="00020600040101010101" pitchFamily="18" charset="-122"/>
                <a:ea typeface="汉仪秦川飞影W" panose="00020600040101010101" pitchFamily="18" charset="-122"/>
              </a:rPr>
              <a:t>沙</a:t>
            </a:r>
            <a:endParaRPr lang="zh-CN" altLang="en-US" sz="8800">
              <a:solidFill>
                <a:srgbClr val="C00000"/>
              </a:solidFill>
              <a:latin typeface="汉仪秦川飞影W" panose="00020600040101010101" pitchFamily="18" charset="-122"/>
              <a:ea typeface="汉仪秦川飞影W" panose="00020600040101010101" pitchFamily="18" charset="-122"/>
            </a:endParaRPr>
          </a:p>
        </p:txBody>
      </p:sp>
      <p:sp>
        <p:nvSpPr>
          <p:cNvPr id="8" name="文本框 7" hidden="1"/>
          <p:cNvSpPr txBox="1"/>
          <p:nvPr/>
        </p:nvSpPr>
        <p:spPr>
          <a:xfrm>
            <a:off x="1083337" y="405985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solidFill>
                  <a:srgbClr val="C00000"/>
                </a:solidFill>
                <a:latin typeface="汉仪秦川飞影W" panose="00020600040101010101" pitchFamily="18" charset="-122"/>
                <a:ea typeface="汉仪秦川飞影W" panose="00020600040101010101" pitchFamily="18" charset="-122"/>
              </a:rPr>
              <a:t>长</a:t>
            </a:r>
            <a:endParaRPr lang="zh-CN" altLang="en-US" sz="7200">
              <a:solidFill>
                <a:srgbClr val="C00000"/>
              </a:solidFill>
              <a:latin typeface="汉仪秦川飞影W" panose="00020600040101010101" pitchFamily="18" charset="-122"/>
              <a:ea typeface="汉仪秦川飞影W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25965" y="2170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词牌名</a:t>
            </a:r>
            <a:endParaRPr lang="zh-CN" altLang="en-US" sz="2800" b="1" u="sng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1883" y="36602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题目</a:t>
            </a:r>
            <a:endParaRPr lang="zh-CN" altLang="en-US" sz="2800" b="1" u="sng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6687" y="478690"/>
            <a:ext cx="469278" cy="1514360"/>
            <a:chOff x="1863747" y="1711207"/>
            <a:chExt cx="469278" cy="1514360"/>
          </a:xfrm>
        </p:grpSpPr>
        <p:grpSp>
          <p:nvGrpSpPr>
            <p:cNvPr id="16" name="组合 15"/>
            <p:cNvGrpSpPr/>
            <p:nvPr/>
          </p:nvGrpSpPr>
          <p:grpSpPr>
            <a:xfrm>
              <a:off x="1863747" y="2897981"/>
              <a:ext cx="327586" cy="327586"/>
              <a:chOff x="1855174" y="2440207"/>
              <a:chExt cx="327586" cy="32758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855174" y="2440207"/>
                <a:ext cx="327586" cy="32758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98579" y="2479032"/>
                <a:ext cx="249936" cy="249936"/>
              </a:xfrm>
              <a:prstGeom prst="ellipse">
                <a:avLst/>
              </a:prstGeom>
              <a:solidFill>
                <a:srgbClr val="C000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" name="连接符: 肘形 20"/>
            <p:cNvCxnSpPr>
              <a:stCxn id="15" idx="6"/>
              <a:endCxn id="11" idx="1"/>
            </p:cNvCxnSpPr>
            <p:nvPr/>
          </p:nvCxnSpPr>
          <p:spPr>
            <a:xfrm flipV="1">
              <a:off x="2191333" y="1711207"/>
              <a:ext cx="141692" cy="1350567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954095" y="3950493"/>
            <a:ext cx="902812" cy="826303"/>
            <a:chOff x="1771706" y="3795481"/>
            <a:chExt cx="1885656" cy="1313535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1706" y="4781430"/>
              <a:ext cx="327586" cy="327586"/>
              <a:chOff x="1855174" y="2440207"/>
              <a:chExt cx="327586" cy="32758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855174" y="2440207"/>
                <a:ext cx="327586" cy="32758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98579" y="2479032"/>
                <a:ext cx="249936" cy="249936"/>
              </a:xfrm>
              <a:prstGeom prst="ellipse">
                <a:avLst/>
              </a:prstGeom>
              <a:solidFill>
                <a:srgbClr val="C000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3" name="连接符: 肘形 22"/>
            <p:cNvCxnSpPr>
              <a:stCxn id="18" idx="6"/>
            </p:cNvCxnSpPr>
            <p:nvPr/>
          </p:nvCxnSpPr>
          <p:spPr>
            <a:xfrm flipV="1">
              <a:off x="2099292" y="3795481"/>
              <a:ext cx="1558070" cy="114974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9" r="54552"/>
          <a:stretch>
            <a:fillRect/>
          </a:stretch>
        </p:blipFill>
        <p:spPr>
          <a:xfrm>
            <a:off x="765158" y="2206967"/>
            <a:ext cx="1397852" cy="204477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4" t="-2929" r="73498" b="2929"/>
          <a:stretch>
            <a:fillRect/>
          </a:stretch>
        </p:blipFill>
        <p:spPr>
          <a:xfrm>
            <a:off x="878305" y="1365934"/>
            <a:ext cx="822729" cy="199417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427" t="-7645" r="86979" b="7645"/>
          <a:stretch>
            <a:fillRect/>
          </a:stretch>
        </p:blipFill>
        <p:spPr>
          <a:xfrm>
            <a:off x="-832482" y="432228"/>
            <a:ext cx="2418458" cy="20447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5" r="27567"/>
          <a:stretch>
            <a:fillRect/>
          </a:stretch>
        </p:blipFill>
        <p:spPr>
          <a:xfrm>
            <a:off x="318337" y="3253047"/>
            <a:ext cx="1631029" cy="186092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3806" y="3950493"/>
            <a:ext cx="4697517" cy="289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3760470" y="923290"/>
            <a:ext cx="8285480" cy="3828415"/>
          </a:xfrm>
          <a:prstGeom prst="rect">
            <a:avLst/>
          </a:prstGeom>
          <a:noFill/>
          <a:ln w="57150" cmpd="sng">
            <a:solidFill>
              <a:srgbClr val="C00000"/>
            </a:solidFill>
            <a:miter lim="800000"/>
          </a:ln>
          <a:effectLst>
            <a:outerShdw blurRad="228600" dist="38100" dir="5400000" algn="t" rotWithShape="0">
              <a:prstClr val="black">
                <a:alpha val="40000"/>
              </a:prstClr>
            </a:outerShdw>
          </a:effectLst>
        </p:spPr>
        <p:txBody>
          <a:bodyPr lIns="360000" tIns="45720" rIns="360000" bIns="45720" anchor="ctr">
            <a:no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  <a:buFontTx/>
              <a:buNone/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金陵：亦称建康，今江苏省会南京，</a:t>
            </a:r>
            <a:r>
              <a:rPr lang="zh-CN" altLang="en-US" sz="36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亦称建康，今江苏省会南京，为“三国的东吴、东晋，南朝的宋、齐、梁、陈”六朝古都。</a:t>
            </a:r>
            <a:endParaRPr lang="zh-CN" altLang="en-US" sz="360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>
              <a:lnSpc>
                <a:spcPct val="130000"/>
              </a:lnSpc>
              <a:buFontTx/>
              <a:buNone/>
            </a:pPr>
            <a:r>
              <a:rPr lang="zh-CN" altLang="zh-CN" sz="3600"/>
              <a:t>怀古：怀念古代遗迹、感慨兴衰。</a:t>
            </a:r>
            <a:endParaRPr lang="zh-CN" altLang="en-US" sz="2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7" r="1273"/>
          <a:stretch>
            <a:fillRect/>
          </a:stretch>
        </p:blipFill>
        <p:spPr>
          <a:xfrm>
            <a:off x="644679" y="4456056"/>
            <a:ext cx="1512009" cy="245068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648509" y="1416460"/>
            <a:ext cx="11048651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①形式上：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标题中一般有古迹、古人名，或在古迹、古人前冠以“咏”，或在古迹、古人后加“怀古”、“咏怀”等。    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②表现手法：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用典、对比、衬托、借古讽今、吊古伤今、虚实结合等。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③结构内容：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临古地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思古人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忆古事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抒情志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1360" y="586740"/>
            <a:ext cx="5669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了解“咏史怀古诗”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Rectangle 2"/>
          <p:cNvSpPr>
            <a:spLocks noGrp="1" noRot="1"/>
          </p:cNvSpPr>
          <p:nvPr>
            <p:ph type="title"/>
          </p:nvPr>
        </p:nvSpPr>
        <p:spPr>
          <a:xfrm>
            <a:off x="5375275" y="457518"/>
            <a:ext cx="1800225" cy="600075"/>
          </a:xfrm>
        </p:spPr>
        <p:txBody>
          <a:bodyPr wrap="square" lIns="91440" tIns="45720" rIns="91440" bIns="45720" anchor="ctr" anchorCtr="0"/>
          <a:lstStyle/>
          <a:p>
            <a:pPr eaLnBrk="1" hangingPunct="1"/>
            <a:r>
              <a:rPr lang="zh-CN" altLang="en-US" sz="4000" b="1">
                <a:solidFill>
                  <a:srgbClr val="000099"/>
                </a:solidFill>
                <a:ea typeface="隶书" charset="0"/>
              </a:rPr>
              <a:t>桂枝香</a:t>
            </a:r>
            <a:endParaRPr lang="zh-CN" altLang="en-US" sz="3200" b="1">
              <a:solidFill>
                <a:srgbClr val="000099"/>
              </a:solidFill>
              <a:ea typeface="隶书" charset="0"/>
              <a:sym typeface="Arial" panose="020b0604020202020204" pitchFamily="34" charset="0"/>
            </a:endParaRPr>
          </a:p>
        </p:txBody>
      </p:sp>
      <p:sp>
        <p:nvSpPr>
          <p:cNvPr id="90115" name="Rectangle 3"/>
          <p:cNvSpPr>
            <a:spLocks noGrp="1" noRot="1"/>
          </p:cNvSpPr>
          <p:nvPr>
            <p:ph idx="1" hasCustomPrompt="1"/>
          </p:nvPr>
        </p:nvSpPr>
        <p:spPr>
          <a:xfrm>
            <a:off x="1595120" y="1450975"/>
            <a:ext cx="9679940" cy="4545330"/>
          </a:xfrm>
        </p:spPr>
        <p:txBody>
          <a:bodyPr wrap="square" lIns="91440" tIns="45720" rIns="91440" bIns="45720" anchor="t" anchorCtr="0"/>
          <a:lstStyle/>
          <a:p>
            <a:pPr eaLnBrk="1" hangingPunct="1">
              <a:buClr>
                <a:srgbClr val="DC5900"/>
              </a:buClr>
              <a:buNone/>
            </a:pP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         登临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送目，正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故国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晚秋，天气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初肃。千里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en-US" altLang="zh-CN" sz="3600" b="1">
                <a:latin typeface="宋体" panose="02010600030101010101" pitchFamily="2" charset="-122"/>
              </a:rPr>
              <a:t> 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澄</a:t>
            </a:r>
            <a:r>
              <a:rPr lang="en-US" altLang="zh-CN" sz="2400">
                <a:solidFill>
                  <a:srgbClr val="FF0000"/>
                </a:solidFill>
                <a:ea typeface="华文行楷" panose="02010800040101010101" pitchFamily="2" charset="-122"/>
              </a:rPr>
              <a:t>(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chéng</a:t>
            </a:r>
            <a:r>
              <a:rPr lang="en-US" altLang="zh-CN" sz="2400">
                <a:solidFill>
                  <a:srgbClr val="FF0000"/>
                </a:solidFill>
                <a:ea typeface="华文行楷" panose="02010800040101010101" pitchFamily="2" charset="-122"/>
              </a:rPr>
              <a:t>)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江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似练，翠峰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如簇。归帆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去棹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(zhào ) 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斜阳里，背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西风，酒旗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斜矗。彩舟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云淡，星河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鹭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(lù) 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起，画图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难足。</a:t>
            </a:r>
            <a:endParaRPr lang="zh-CN" altLang="en-US" sz="3600">
              <a:solidFill>
                <a:srgbClr val="000000"/>
              </a:solidFill>
              <a:ea typeface="华文行楷" panose="02010800040101010101" pitchFamily="2" charset="-122"/>
            </a:endParaRPr>
          </a:p>
          <a:p>
            <a:pPr eaLnBrk="1" hangingPunct="1">
              <a:buClr>
                <a:srgbClr val="DC5900"/>
              </a:buClr>
              <a:buNone/>
            </a:pP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         念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往昔、繁华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竞逐，叹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门外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楼头，悲恨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相续。千古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凭高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对此，漫嗟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(jiē)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荣辱。六朝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旧事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随流水，但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寒烟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衰草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凝绿。至今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商女，时时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犹唱，《后庭》</a:t>
            </a:r>
            <a:r>
              <a:rPr lang="zh-CN" altLang="en-US" sz="3600">
                <a:solidFill>
                  <a:srgbClr val="3366FF"/>
                </a:solidFill>
                <a:ea typeface="华文行楷" panose="02010800040101010101" pitchFamily="2" charset="-122"/>
              </a:rPr>
              <a:t>/</a:t>
            </a:r>
            <a:r>
              <a:rPr lang="zh-CN" altLang="en-US" sz="3600">
                <a:solidFill>
                  <a:srgbClr val="000000"/>
                </a:solidFill>
                <a:ea typeface="华文行楷" panose="02010800040101010101" pitchFamily="2" charset="-122"/>
              </a:rPr>
              <a:t>遗曲。</a:t>
            </a:r>
            <a:endParaRPr lang="zh-CN" altLang="en-US" sz="3600">
              <a:solidFill>
                <a:srgbClr val="00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3186" name="Picture 2" descr="夜宿山寺  李白"/>
          <p:cNvPicPr>
            <a:picLocks noChangeAspect="1"/>
          </p:cNvPicPr>
          <p:nvPr/>
        </p:nvPicPr>
        <p:blipFill>
          <a:blip r:embed="rId2">
            <a:clrChange>
              <a:clrFrom>
                <a:srgbClr val="E9E4E1"/>
              </a:clrFrom>
              <a:clrTo>
                <a:srgbClr val="E9E4E1">
                  <a:alpha val="0"/>
                </a:srgbClr>
              </a:clrTo>
            </a:clrChange>
          </a:blip>
          <a:srcRect l="31094" t="14948" r="32291" b="13853"/>
          <a:stretch>
            <a:fillRect/>
          </a:stretch>
        </p:blipFill>
        <p:spPr>
          <a:xfrm>
            <a:off x="1524000" y="2355850"/>
            <a:ext cx="2708275" cy="4486275"/>
          </a:xfrm>
          <a:prstGeom prst="rect">
            <a:avLst/>
          </a:prstGeom>
          <a:noFill/>
          <a:ln w="22225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3187" name="Text Box 3"/>
          <p:cNvSpPr/>
          <p:nvPr/>
        </p:nvSpPr>
        <p:spPr>
          <a:xfrm>
            <a:off x="1524000" y="0"/>
            <a:ext cx="3035300" cy="76835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zh-CN" sz="4400">
                <a:solidFill>
                  <a:srgbClr val="007A77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上片：写景</a:t>
            </a:r>
            <a:endParaRPr lang="zh-CN" altLang="zh-CN" sz="4400">
              <a:solidFill>
                <a:srgbClr val="007A77"/>
              </a:solidFill>
              <a:latin typeface="Verdana" panose="020b0604030504040204" pitchFamily="34" charset="0"/>
              <a:ea typeface="华文楷体" panose="02010600040101010101" pitchFamily="2" charset="-122"/>
            </a:endParaRPr>
          </a:p>
        </p:txBody>
      </p:sp>
      <p:sp>
        <p:nvSpPr>
          <p:cNvPr id="93188" name="Rectangle 4"/>
          <p:cNvSpPr/>
          <p:nvPr/>
        </p:nvSpPr>
        <p:spPr>
          <a:xfrm>
            <a:off x="2640013" y="1302385"/>
            <a:ext cx="7880350" cy="706755"/>
          </a:xfrm>
          <a:prstGeom prst="rect">
            <a:avLst/>
          </a:prstGeom>
          <a:solidFill>
            <a:schemeClr val="bg1"/>
          </a:solidFill>
          <a:ln w="31750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登临送目</a:t>
            </a:r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，正故国晚秋，天气</a:t>
            </a:r>
            <a:r>
              <a:rPr lang="zh-CN" altLang="zh-CN" sz="40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初肃</a:t>
            </a:r>
            <a:r>
              <a:rPr lang="zh-CN" altLang="zh-CN" sz="4000">
                <a:solidFill>
                  <a:srgbClr val="007A77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。</a:t>
            </a:r>
            <a:r>
              <a:rPr lang="zh-CN" altLang="zh-CN" sz="4000">
                <a:solidFill>
                  <a:srgbClr val="007A77"/>
                </a:solidFill>
                <a:latin typeface="Verdana" panose="020b0604030504040204" pitchFamily="34" charset="0"/>
              </a:rPr>
              <a:t> </a:t>
            </a:r>
            <a:endParaRPr lang="zh-CN" altLang="zh-CN" sz="4000">
              <a:solidFill>
                <a:srgbClr val="007A77"/>
              </a:solidFill>
              <a:latin typeface="Verdana" panose="020b0604030504040204" pitchFamily="34" charset="0"/>
            </a:endParaRPr>
          </a:p>
        </p:txBody>
      </p:sp>
      <p:sp>
        <p:nvSpPr>
          <p:cNvPr id="93189" name="AutoShape 5"/>
          <p:cNvSpPr/>
          <p:nvPr/>
        </p:nvSpPr>
        <p:spPr>
          <a:xfrm>
            <a:off x="4873625" y="404813"/>
            <a:ext cx="1873250" cy="719137"/>
          </a:xfrm>
          <a:prstGeom prst="cloudCallout">
            <a:avLst>
              <a:gd name="adj1" fmla="val -100713"/>
              <a:gd name="adj2" fmla="val 69352"/>
            </a:avLst>
          </a:prstGeom>
          <a:solidFill>
            <a:srgbClr val="CCFFFF"/>
          </a:solidFill>
          <a:ln w="28575" cap="flat" cmpd="sng">
            <a:solidFill>
              <a:srgbClr val="003D3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zh-CN" sz="2000">
                <a:solidFill>
                  <a:srgbClr val="080808"/>
                </a:solidFill>
                <a:latin typeface="Verdana" panose="020b0604030504040204" pitchFamily="34" charset="0"/>
                <a:ea typeface="华文仿宋" panose="02010600040101010101" pitchFamily="2" charset="-122"/>
              </a:rPr>
              <a:t>登高远眺</a:t>
            </a:r>
            <a:endParaRPr lang="zh-CN" altLang="zh-CN" sz="2000">
              <a:solidFill>
                <a:srgbClr val="080808"/>
              </a:solidFill>
              <a:latin typeface="Verdana" panose="020b0604030504040204" pitchFamily="34" charset="0"/>
              <a:ea typeface="华文仿宋" panose="02010600040101010101" pitchFamily="2" charset="-122"/>
            </a:endParaRPr>
          </a:p>
        </p:txBody>
      </p:sp>
      <p:sp>
        <p:nvSpPr>
          <p:cNvPr id="93191" name="Text Box 7"/>
          <p:cNvSpPr/>
          <p:nvPr/>
        </p:nvSpPr>
        <p:spPr>
          <a:xfrm>
            <a:off x="4845050" y="2185988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时令：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3192" name="Text Box 8"/>
          <p:cNvSpPr/>
          <p:nvPr/>
        </p:nvSpPr>
        <p:spPr>
          <a:xfrm>
            <a:off x="4845050" y="2847975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地点：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3193" name="Text Box 9"/>
          <p:cNvSpPr/>
          <p:nvPr/>
        </p:nvSpPr>
        <p:spPr>
          <a:xfrm>
            <a:off x="4810125" y="358775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人物：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3194" name="Text Box 10"/>
          <p:cNvSpPr/>
          <p:nvPr/>
        </p:nvSpPr>
        <p:spPr>
          <a:xfrm>
            <a:off x="4810125" y="4243388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方式：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3195" name="Text Box 11"/>
          <p:cNvSpPr/>
          <p:nvPr/>
        </p:nvSpPr>
        <p:spPr>
          <a:xfrm>
            <a:off x="6067425" y="2182813"/>
            <a:ext cx="96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Verdana" panose="020b0604030504040204" pitchFamily="34" charset="0"/>
              </a:rPr>
              <a:t>晚秋</a:t>
            </a:r>
            <a:endParaRPr lang="zh-CN" altLang="zh-CN" sz="2800" b="1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93196" name="Text Box 12"/>
          <p:cNvSpPr/>
          <p:nvPr/>
        </p:nvSpPr>
        <p:spPr>
          <a:xfrm>
            <a:off x="5997575" y="2847975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Verdana" panose="020b0604030504040204" pitchFamily="34" charset="0"/>
              </a:rPr>
              <a:t>故国高处</a:t>
            </a:r>
            <a:endParaRPr lang="zh-CN" altLang="zh-CN" sz="2800" b="1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93197" name="Text Box 13"/>
          <p:cNvSpPr/>
          <p:nvPr/>
        </p:nvSpPr>
        <p:spPr>
          <a:xfrm>
            <a:off x="5997575" y="3587750"/>
            <a:ext cx="96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Verdana" panose="020b0604030504040204" pitchFamily="34" charset="0"/>
              </a:rPr>
              <a:t>自己</a:t>
            </a:r>
            <a:endParaRPr lang="zh-CN" altLang="zh-CN" sz="2800" b="1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93198" name="Text Box 14"/>
          <p:cNvSpPr/>
          <p:nvPr/>
        </p:nvSpPr>
        <p:spPr>
          <a:xfrm>
            <a:off x="5997575" y="4240213"/>
            <a:ext cx="10064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Verdana" panose="020b0604030504040204" pitchFamily="34" charset="0"/>
              </a:rPr>
              <a:t>登临</a:t>
            </a:r>
            <a:endParaRPr lang="zh-CN" altLang="zh-CN" sz="2800" b="1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93199" name="Text Box 15"/>
          <p:cNvSpPr/>
          <p:nvPr/>
        </p:nvSpPr>
        <p:spPr>
          <a:xfrm>
            <a:off x="4559300" y="5022850"/>
            <a:ext cx="5708650" cy="829945"/>
          </a:xfrm>
          <a:prstGeom prst="rect">
            <a:avLst/>
          </a:prstGeom>
          <a:noFill/>
          <a:ln w="28575" cap="flat" cmpd="sng">
            <a:solidFill>
              <a:srgbClr val="ADB6B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</a:rPr>
              <a:t>译：我登高临水，极目远望，金陵古都正值晚秋时节，气候开始萧条冷落起来了。</a:t>
            </a:r>
            <a:endParaRPr lang="zh-CN" altLang="zh-CN" sz="2400" b="1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200" name="矩形 14"/>
          <p:cNvSpPr/>
          <p:nvPr/>
        </p:nvSpPr>
        <p:spPr>
          <a:xfrm>
            <a:off x="9888538" y="6565900"/>
            <a:ext cx="774700" cy="27305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1200">
                <a:latin typeface="Arial" panose="020b0604020202020204" pitchFamily="34" charset="0"/>
              </a:rPr>
              <a:t>第</a:t>
            </a:r>
            <a:r>
              <a:rPr lang="en-US" altLang="zh-CN" sz="1200">
                <a:latin typeface="Arial" panose="020b0604020202020204" pitchFamily="34" charset="0"/>
              </a:rPr>
              <a:t>10</a:t>
            </a:r>
            <a:r>
              <a:rPr lang="zh-CN" altLang="en-US" sz="1200">
                <a:latin typeface="Arial" panose="020b0604020202020204" pitchFamily="34" charset="0"/>
              </a:rPr>
              <a:t>页</a:t>
            </a:r>
            <a:endParaRPr lang="zh-CN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 fill="hold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 fill="hold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 fill="hold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 fill="hold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 fill="hold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1" grpId="0"/>
      <p:bldP spid="93192" grpId="0"/>
      <p:bldP spid="93193" grpId="0"/>
      <p:bldP spid="93194" grpId="0"/>
      <p:bldP spid="93195" grpId="0"/>
      <p:bldP spid="93196" grpId="0"/>
      <p:bldP spid="93197" grpId="0"/>
      <p:bldP spid="93198" grpId="0"/>
      <p:bldP spid="931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2706" name="Picture 2" descr="001a"/>
          <p:cNvPicPr>
            <a:picLocks noChangeAspect="1"/>
          </p:cNvPicPr>
          <p:nvPr/>
        </p:nvPicPr>
        <p:blipFill>
          <a:blip r:embed="rId2">
            <a:lum bright="13998"/>
          </a:blip>
          <a:srcRect l="5191" t="4625" r="23882" b="7515"/>
          <a:stretch>
            <a:fillRect/>
          </a:stretch>
        </p:blipFill>
        <p:spPr>
          <a:xfrm>
            <a:off x="7032625" y="1628775"/>
            <a:ext cx="3635375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Rectangle 4"/>
          <p:cNvSpPr/>
          <p:nvPr/>
        </p:nvSpPr>
        <p:spPr>
          <a:xfrm>
            <a:off x="1524000" y="635"/>
            <a:ext cx="9144000" cy="706755"/>
          </a:xfrm>
          <a:prstGeom prst="rect">
            <a:avLst/>
          </a:prstGeom>
          <a:noFill/>
          <a:ln w="28575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4000" b="1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千里澄江似</a:t>
            </a:r>
            <a:r>
              <a:rPr lang="zh-CN" altLang="zh-CN" sz="4000" b="1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练</a:t>
            </a:r>
            <a:r>
              <a:rPr lang="zh-CN" altLang="zh-CN" sz="4000" b="1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，翠峰如</a:t>
            </a:r>
            <a:r>
              <a:rPr lang="zh-CN" altLang="zh-CN" sz="4000" b="1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簇</a:t>
            </a:r>
            <a:r>
              <a:rPr lang="zh-CN" altLang="zh-CN" sz="4000" b="1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。</a:t>
            </a:r>
            <a:r>
              <a:rPr lang="zh-CN" altLang="zh-CN" b="1">
                <a:latin typeface="Verdana" panose="020b0604030504040204" pitchFamily="34" charset="0"/>
              </a:rPr>
              <a:t> </a:t>
            </a:r>
            <a:endParaRPr lang="zh-CN" altLang="zh-CN" b="1">
              <a:latin typeface="Verdana" panose="020b0604030504040204" pitchFamily="34" charset="0"/>
            </a:endParaRPr>
          </a:p>
        </p:txBody>
      </p:sp>
      <p:sp>
        <p:nvSpPr>
          <p:cNvPr id="72708" name="Text Box 8"/>
          <p:cNvSpPr/>
          <p:nvPr/>
        </p:nvSpPr>
        <p:spPr>
          <a:xfrm>
            <a:off x="1524000" y="1628775"/>
            <a:ext cx="52562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-34290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练：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白色绸缎，写出江水之纯净。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-34290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簇：</a:t>
            </a:r>
            <a:r>
              <a:rPr lang="zh-CN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箭头，写山峰之陡峭。</a:t>
            </a:r>
            <a:endParaRPr lang="zh-CN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709" name="Text Box 13"/>
          <p:cNvSpPr/>
          <p:nvPr/>
        </p:nvSpPr>
        <p:spPr>
          <a:xfrm>
            <a:off x="1524000" y="765175"/>
            <a:ext cx="9144000" cy="829945"/>
          </a:xfrm>
          <a:prstGeom prst="rect">
            <a:avLst/>
          </a:prstGeom>
          <a:noFill/>
          <a:ln w="28575" cap="flat" cmpd="sng">
            <a:solidFill>
              <a:srgbClr val="ADB6BC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奔腾千里的长江澄澈得好像一条白练，青翠的山峰俊伟峭拔犹如一束束的箭簇。</a:t>
            </a:r>
            <a:endParaRPr lang="zh-CN" altLang="zh-CN" sz="2800" b="1">
              <a:latin typeface="Verdana" panose="020b0604030504040204" pitchFamily="34" charset="0"/>
            </a:endParaRPr>
          </a:p>
        </p:txBody>
      </p:sp>
      <p:sp>
        <p:nvSpPr>
          <p:cNvPr id="72710" name="Text Box 14"/>
          <p:cNvSpPr/>
          <p:nvPr/>
        </p:nvSpPr>
        <p:spPr>
          <a:xfrm>
            <a:off x="7319963" y="1844675"/>
            <a:ext cx="31781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sz="36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charset="-122"/>
              </a:rPr>
              <a:t>远</a:t>
            </a:r>
            <a:r>
              <a:rPr lang="zh-CN" altLang="en-US" sz="36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charset="-122"/>
              </a:rPr>
              <a:t>景</a:t>
            </a:r>
            <a:r>
              <a:rPr lang="en-US" altLang="zh-CN" sz="36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charset="-122"/>
              </a:rPr>
              <a:t>     </a:t>
            </a:r>
            <a:r>
              <a:rPr lang="zh-CN" altLang="zh-CN" sz="3600" b="1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charset="-122"/>
              </a:rPr>
              <a:t>静景</a:t>
            </a:r>
            <a:endParaRPr lang="zh-CN" altLang="zh-CN" sz="3600" b="1">
              <a:solidFill>
                <a:srgbClr val="FF0000"/>
              </a:solidFill>
              <a:latin typeface="Verdan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72711" name="Text Box 14"/>
          <p:cNvSpPr/>
          <p:nvPr/>
        </p:nvSpPr>
        <p:spPr>
          <a:xfrm>
            <a:off x="1524000" y="6021388"/>
            <a:ext cx="5254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1D31"/>
                </a:solidFill>
                <a:latin typeface="Verdana" panose="020b0604030504040204" pitchFamily="34" charset="0"/>
                <a:ea typeface="楷体_GB2312"/>
              </a:rPr>
              <a:t>对山水的静态描绘：澄澈、峭拔</a:t>
            </a:r>
            <a:endParaRPr lang="zh-CN" altLang="en-US" sz="2800" b="1">
              <a:solidFill>
                <a:srgbClr val="001D31"/>
              </a:solidFill>
              <a:latin typeface="Verdana" panose="020b0604030504040204" pitchFamily="34" charset="0"/>
              <a:ea typeface="楷体_GB2312"/>
            </a:endParaRPr>
          </a:p>
        </p:txBody>
      </p:sp>
      <p:sp>
        <p:nvSpPr>
          <p:cNvPr id="72712" name="TextBox 13"/>
          <p:cNvSpPr/>
          <p:nvPr/>
        </p:nvSpPr>
        <p:spPr>
          <a:xfrm>
            <a:off x="1113790" y="2643505"/>
            <a:ext cx="56642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比喻：</a:t>
            </a:r>
            <a:r>
              <a:rPr lang="zh-CN" altLang="zh-CN" sz="24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贴切、形象、逼真、明丽。</a:t>
            </a:r>
            <a:endParaRPr lang="en-US" altLang="zh-CN" sz="2400" b="1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用典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化用诗句：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zh-CN" sz="24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澄江静如练</a:t>
            </a:r>
            <a:endParaRPr lang="en-US" altLang="zh-CN" sz="2400" b="1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zh-CN" sz="2400" b="1">
                <a:solidFill>
                  <a:srgbClr val="08080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—谢朓《晚登三山还望京邑》</a:t>
            </a:r>
            <a:endParaRPr lang="zh-CN" altLang="zh-CN" sz="2400" b="1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72708" grpId="0"/>
      <p:bldP spid="72712" grpId="0"/>
      <p:bldP spid="72711" grpId="0"/>
      <p:bldP spid="727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5234" name="Picture 2" descr="隋宫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2"/>
              </a:clrFrom>
              <a:clrTo>
                <a:srgbClr val="FDFF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0" y="1485900"/>
            <a:ext cx="2209800" cy="4527550"/>
          </a:xfrm>
          <a:prstGeom prst="rect">
            <a:avLst/>
          </a:prstGeom>
          <a:noFill/>
          <a:ln w="6350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5235" name="Picture 3" descr="隋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8"/>
              </a:clrFrom>
              <a:clrTo>
                <a:srgbClr val="FFFFF8">
                  <a:alpha val="0"/>
                </a:srgbClr>
              </a:clrTo>
            </a:clrChange>
          </a:blip>
          <a:srcRect l="78004" t="17134" r="780" b="56041"/>
          <a:stretch>
            <a:fillRect/>
          </a:stretch>
        </p:blipFill>
        <p:spPr>
          <a:xfrm>
            <a:off x="8686800" y="2419350"/>
            <a:ext cx="647700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6" name="Picture 4" descr="隋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8"/>
              </a:clrFrom>
              <a:clrTo>
                <a:srgbClr val="FFFFF8">
                  <a:alpha val="0"/>
                </a:srgbClr>
              </a:clrTo>
            </a:clrChange>
          </a:blip>
          <a:srcRect l="77968" t="18584" r="781" b="57133"/>
          <a:stretch>
            <a:fillRect/>
          </a:stretch>
        </p:blipFill>
        <p:spPr>
          <a:xfrm>
            <a:off x="8472488" y="1484313"/>
            <a:ext cx="495300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7" name="Rectangle 5"/>
          <p:cNvSpPr/>
          <p:nvPr/>
        </p:nvSpPr>
        <p:spPr>
          <a:xfrm>
            <a:off x="1677988" y="342741"/>
            <a:ext cx="8075612" cy="706755"/>
          </a:xfrm>
          <a:prstGeom prst="rect">
            <a:avLst/>
          </a:prstGeom>
          <a:noFill/>
          <a:ln w="28575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征</a:t>
            </a:r>
            <a:r>
              <a:rPr lang="zh-CN" altLang="zh-CN" sz="40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帆</a:t>
            </a:r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去</a:t>
            </a:r>
            <a:r>
              <a:rPr lang="zh-CN" altLang="zh-CN" sz="4000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棹</a:t>
            </a:r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残阳里，背</a:t>
            </a:r>
            <a:r>
              <a:rPr lang="zh-CN" altLang="zh-CN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西风酒旗</a:t>
            </a:r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斜</a:t>
            </a:r>
            <a:r>
              <a:rPr lang="zh-CN" altLang="zh-CN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矗</a:t>
            </a:r>
            <a:r>
              <a:rPr lang="zh-CN" altLang="zh-CN" sz="4000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。</a:t>
            </a:r>
            <a:r>
              <a:rPr lang="zh-CN" altLang="zh-CN" sz="4000">
                <a:solidFill>
                  <a:srgbClr val="007A7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zh-CN" sz="4000">
              <a:solidFill>
                <a:srgbClr val="007A7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5238" name="Text Box 6"/>
          <p:cNvSpPr/>
          <p:nvPr/>
        </p:nvSpPr>
        <p:spPr>
          <a:xfrm>
            <a:off x="4729163" y="1992313"/>
            <a:ext cx="34559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Verdana" panose="020b0604030504040204" pitchFamily="34" charset="0"/>
                <a:ea typeface="华文仿宋" panose="02010600040101010101" pitchFamily="2" charset="-122"/>
              </a:rPr>
              <a:t>照应上文的</a:t>
            </a:r>
            <a:r>
              <a:rPr lang="zh-CN" altLang="zh-CN" sz="28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Verdana" panose="020b0604030504040204" pitchFamily="34" charset="0"/>
                <a:ea typeface="华文仿宋" panose="02010600040101010101" pitchFamily="2" charset="-122"/>
              </a:rPr>
              <a:t>晚秋</a:t>
            </a:r>
            <a:r>
              <a:rPr lang="zh-CN" altLang="zh-CN" sz="28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”</a:t>
            </a:r>
            <a:endParaRPr lang="zh-CN" altLang="zh-CN" sz="2800" b="1">
              <a:solidFill>
                <a:srgbClr val="FF0000"/>
              </a:solidFill>
              <a:latin typeface="Verdana" panose="020b0604030504040204" pitchFamily="34" charset="0"/>
              <a:ea typeface="华文仿宋" panose="02010600040101010101" pitchFamily="2" charset="-122"/>
            </a:endParaRPr>
          </a:p>
        </p:txBody>
      </p:sp>
      <p:sp>
        <p:nvSpPr>
          <p:cNvPr id="95239" name="Text Box 7"/>
          <p:cNvSpPr/>
          <p:nvPr/>
        </p:nvSpPr>
        <p:spPr>
          <a:xfrm>
            <a:off x="3349625" y="1323975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帆、棹：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5240" name="Text Box 8"/>
          <p:cNvSpPr/>
          <p:nvPr/>
        </p:nvSpPr>
        <p:spPr>
          <a:xfrm>
            <a:off x="4718050" y="1323975"/>
            <a:ext cx="1438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代指船。</a:t>
            </a:r>
            <a:endParaRPr lang="zh-CN" altLang="zh-CN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5241" name="Text Box 9"/>
          <p:cNvSpPr/>
          <p:nvPr/>
        </p:nvSpPr>
        <p:spPr>
          <a:xfrm>
            <a:off x="3359150" y="1968500"/>
            <a:ext cx="10255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西风：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5242" name="Text Box 10"/>
          <p:cNvSpPr/>
          <p:nvPr/>
        </p:nvSpPr>
        <p:spPr>
          <a:xfrm>
            <a:off x="3359150" y="2698750"/>
            <a:ext cx="11445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酒旗：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5243" name="Text Box 11"/>
          <p:cNvSpPr/>
          <p:nvPr/>
        </p:nvSpPr>
        <p:spPr>
          <a:xfrm>
            <a:off x="4656138" y="2709863"/>
            <a:ext cx="2155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卖酒的旗帜。</a:t>
            </a:r>
            <a:endParaRPr lang="zh-CN" altLang="zh-CN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5244" name="Text Box 12"/>
          <p:cNvSpPr/>
          <p:nvPr/>
        </p:nvSpPr>
        <p:spPr>
          <a:xfrm>
            <a:off x="3359150" y="3321050"/>
            <a:ext cx="7635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zh-CN" sz="2800">
                <a:solidFill>
                  <a:srgbClr val="080808"/>
                </a:solidFill>
                <a:latin typeface="Verdana" panose="020b0604030504040204" pitchFamily="34" charset="0"/>
              </a:rPr>
              <a:t>矗：</a:t>
            </a:r>
            <a:endParaRPr lang="zh-CN" altLang="zh-CN" sz="2800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5245" name="Text Box 13"/>
          <p:cNvSpPr/>
          <p:nvPr/>
        </p:nvSpPr>
        <p:spPr>
          <a:xfrm>
            <a:off x="4656138" y="3394075"/>
            <a:ext cx="14430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竖起来。</a:t>
            </a:r>
            <a:endParaRPr lang="zh-CN" altLang="zh-CN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95246" name="Text Box 14"/>
          <p:cNvSpPr/>
          <p:nvPr/>
        </p:nvSpPr>
        <p:spPr>
          <a:xfrm>
            <a:off x="2228850" y="4006850"/>
            <a:ext cx="5473700" cy="645160"/>
          </a:xfrm>
          <a:prstGeom prst="rect">
            <a:avLst/>
          </a:prstGeom>
          <a:noFill/>
          <a:ln w="28575" cap="flat" cmpd="sng">
            <a:solidFill>
              <a:srgbClr val="ADB6B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80808"/>
                </a:solidFill>
                <a:latin typeface="Verdana" panose="020b0604030504040204" pitchFamily="34" charset="0"/>
              </a:rPr>
              <a:t>译：在斜阳的余晖中，江面上千船万帆来来往往，酒楼上悬挂着的卖酒的招牌在西风中飘扬着。</a:t>
            </a:r>
            <a:endParaRPr lang="zh-CN" altLang="zh-CN">
              <a:solidFill>
                <a:srgbClr val="080808"/>
              </a:solidFill>
              <a:latin typeface="Verdana" panose="020b0604030504040204" pitchFamily="34" charset="0"/>
            </a:endParaRPr>
          </a:p>
        </p:txBody>
      </p:sp>
      <p:sp>
        <p:nvSpPr>
          <p:cNvPr id="95247" name="Rectangle 15"/>
          <p:cNvSpPr/>
          <p:nvPr/>
        </p:nvSpPr>
        <p:spPr>
          <a:xfrm>
            <a:off x="3216275" y="5519738"/>
            <a:ext cx="29387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5400" b="1">
                <a:solidFill>
                  <a:srgbClr val="3333FF"/>
                </a:solidFill>
                <a:latin typeface="Arial" panose="020b0604020202020204" pitchFamily="34" charset="0"/>
              </a:rPr>
              <a:t>近观动景</a:t>
            </a:r>
            <a:endParaRPr lang="zh-CN" altLang="zh-CN" sz="5400" b="1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95248" name="矩形 14"/>
          <p:cNvSpPr/>
          <p:nvPr/>
        </p:nvSpPr>
        <p:spPr>
          <a:xfrm>
            <a:off x="9848850" y="6578600"/>
            <a:ext cx="814388" cy="26035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0" hangingPunct="0"/>
            <a:r>
              <a:rPr lang="zh-CN" altLang="en-US" sz="1200">
                <a:latin typeface="Arial" panose="020b0604020202020204" pitchFamily="34" charset="0"/>
              </a:rPr>
              <a:t>第</a:t>
            </a:r>
            <a:r>
              <a:rPr lang="en-US" altLang="zh-CN" sz="1200">
                <a:latin typeface="Arial" panose="020b0604020202020204" pitchFamily="34" charset="0"/>
              </a:rPr>
              <a:t>12</a:t>
            </a:r>
            <a:r>
              <a:rPr lang="zh-CN" altLang="en-US" sz="1200">
                <a:latin typeface="Arial" panose="020b0604020202020204" pitchFamily="34" charset="0"/>
              </a:rPr>
              <a:t>页</a:t>
            </a:r>
            <a:endParaRPr lang="zh-CN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 fill="hold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 fill="hold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38" grpId="0"/>
      <p:bldP spid="95239" grpId="0"/>
      <p:bldP spid="95240" grpId="0"/>
      <p:bldP spid="95241" grpId="0"/>
      <p:bldP spid="95242" grpId="0"/>
      <p:bldP spid="95243" grpId="0"/>
      <p:bldP spid="95244" grpId="0"/>
      <p:bldP spid="95245" grpId="0"/>
      <p:bldP spid="95246" grpId="0"/>
      <p:bldP spid="95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4" name="Rectangle 2"/>
          <p:cNvSpPr/>
          <p:nvPr/>
        </p:nvSpPr>
        <p:spPr>
          <a:xfrm>
            <a:off x="1524000" y="-158"/>
            <a:ext cx="7683500" cy="706755"/>
          </a:xfrm>
          <a:prstGeom prst="rect">
            <a:avLst/>
          </a:prstGeom>
          <a:noFill/>
          <a:ln w="28575" cap="flat" cmpd="sng">
            <a:solidFill>
              <a:srgbClr val="080808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4000" b="1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彩舟</a:t>
            </a:r>
            <a:r>
              <a:rPr lang="zh-CN" altLang="zh-CN" sz="4000" b="1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云淡，</a:t>
            </a:r>
            <a:r>
              <a:rPr lang="zh-CN" altLang="zh-CN" sz="4000" b="1">
                <a:solidFill>
                  <a:srgbClr val="FF0000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星河</a:t>
            </a:r>
            <a:r>
              <a:rPr lang="zh-CN" altLang="zh-CN" sz="4000" b="1">
                <a:solidFill>
                  <a:srgbClr val="080808"/>
                </a:solidFill>
                <a:latin typeface="Verdana" panose="020b0604030504040204" pitchFamily="34" charset="0"/>
                <a:ea typeface="华文楷体" panose="02010600040101010101" pitchFamily="2" charset="-122"/>
              </a:rPr>
              <a:t>鹭起，画图难足</a:t>
            </a:r>
            <a:endParaRPr lang="zh-CN" altLang="zh-CN" sz="4000" b="1">
              <a:solidFill>
                <a:srgbClr val="080808"/>
              </a:solidFill>
              <a:latin typeface="Verdana" panose="020b0604030504040204" pitchFamily="34" charset="0"/>
              <a:ea typeface="华文楷体" panose="02010600040101010101" pitchFamily="2" charset="-122"/>
            </a:endParaRPr>
          </a:p>
        </p:txBody>
      </p:sp>
      <p:sp>
        <p:nvSpPr>
          <p:cNvPr id="74755" name="Text Box 3"/>
          <p:cNvSpPr/>
          <p:nvPr/>
        </p:nvSpPr>
        <p:spPr>
          <a:xfrm>
            <a:off x="1919288" y="1700213"/>
            <a:ext cx="78486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</a:rPr>
              <a:t>彩舟：</a:t>
            </a:r>
            <a:r>
              <a:rPr lang="zh-CN" altLang="zh-CN" sz="2400" b="1"/>
              <a:t>画船、兰舟。船的美称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</a:rPr>
              <a:t>星河：</a:t>
            </a:r>
            <a:r>
              <a:rPr lang="zh-CN" altLang="zh-CN" sz="2400" b="1"/>
              <a:t>本指银河，这里指长江</a:t>
            </a:r>
            <a:endParaRPr lang="zh-CN" altLang="zh-CN" sz="2400" b="1"/>
          </a:p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0091F9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74756" name="Text Box 7"/>
          <p:cNvSpPr/>
          <p:nvPr/>
        </p:nvSpPr>
        <p:spPr>
          <a:xfrm>
            <a:off x="1522413" y="765175"/>
            <a:ext cx="9145587" cy="82994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华丽的画船如同在淡云中浮游，江中洲上的白鹭时而停歇时而飞起，这清丽的景色就是丹青妙笔也难描画。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4757" name="Picture 5" descr="200511162159251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508500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8" name="Rectangle 16"/>
          <p:cNvSpPr/>
          <p:nvPr/>
        </p:nvSpPr>
        <p:spPr>
          <a:xfrm>
            <a:off x="1524000" y="2883059"/>
            <a:ext cx="783463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Verdana" panose="020b0604030504040204" pitchFamily="34" charset="0"/>
              </a:rPr>
              <a:t>    化用诗句</a:t>
            </a:r>
            <a:endParaRPr lang="zh-CN" altLang="en-US" sz="2400" b="1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Verdana" panose="020b0604030504040204" pitchFamily="34" charset="0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Verdana" panose="020b0604030504040204" pitchFamily="34" charset="0"/>
              </a:rPr>
              <a:t>滕王阁序</a:t>
            </a:r>
            <a:r>
              <a:rPr lang="en-US" altLang="zh-CN" sz="2400" b="1">
                <a:solidFill>
                  <a:srgbClr val="000000"/>
                </a:solidFill>
                <a:latin typeface="Verdana" panose="020b0604030504040204" pitchFamily="34" charset="0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Verdana" panose="020b0604030504040204" pitchFamily="34" charset="0"/>
              </a:rPr>
              <a:t>：</a:t>
            </a:r>
            <a:r>
              <a:rPr lang="zh-CN" altLang="en-US" sz="2400" b="1">
                <a:solidFill>
                  <a:srgbClr val="000000"/>
                </a:solidFill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Verdana" panose="020b0604030504040204" pitchFamily="34" charset="0"/>
              </a:rPr>
              <a:t>落霞与孤鹜齐飞，秋水共长天一色。”</a:t>
            </a:r>
            <a:endParaRPr lang="en-US" altLang="zh-CN" sz="2400" b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74759" name="Picture 6" descr="U68P2T1D452448F2755DT20041102151036"/>
          <p:cNvPicPr>
            <a:picLocks noChangeAspect="1"/>
          </p:cNvPicPr>
          <p:nvPr/>
        </p:nvPicPr>
        <p:blipFill>
          <a:blip r:embed="rId3">
            <a:clrChange>
              <a:clrFrom>
                <a:srgbClr val="AAA69D"/>
              </a:clrFrom>
              <a:clrTo>
                <a:srgbClr val="AAA69D">
                  <a:alpha val="0"/>
                </a:srgbClr>
              </a:clrTo>
            </a:clrChange>
            <a:lum bright="13998"/>
          </a:blip>
          <a:srcRect l="23811" t="45967" r="59131" b="43839"/>
          <a:stretch>
            <a:fillRect/>
          </a:stretch>
        </p:blipFill>
        <p:spPr>
          <a:xfrm rot="780000">
            <a:off x="5978525" y="5480050"/>
            <a:ext cx="431800" cy="26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0" name="Picture 8" descr="U68P2T1D452448F2755DT20041102151036"/>
          <p:cNvPicPr>
            <a:picLocks noChangeAspect="1"/>
          </p:cNvPicPr>
          <p:nvPr/>
        </p:nvPicPr>
        <p:blipFill>
          <a:blip r:embed="rId3">
            <a:clrChange>
              <a:clrFrom>
                <a:srgbClr val="ABA79B"/>
              </a:clrFrom>
              <a:clrTo>
                <a:srgbClr val="ABA79B">
                  <a:alpha val="0"/>
                </a:srgbClr>
              </a:clrTo>
            </a:clrChange>
            <a:lum bright="9998"/>
          </a:blip>
          <a:srcRect l="70299" t="45967" r="5840" b="28517"/>
          <a:stretch>
            <a:fillRect/>
          </a:stretch>
        </p:blipFill>
        <p:spPr>
          <a:xfrm>
            <a:off x="7275513" y="6054725"/>
            <a:ext cx="938212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1" name="Picture 12" descr="U68P2T1D452448F2755DT20041102151036"/>
          <p:cNvPicPr>
            <a:picLocks noChangeAspect="1"/>
          </p:cNvPicPr>
          <p:nvPr/>
        </p:nvPicPr>
        <p:blipFill>
          <a:blip r:embed="rId3">
            <a:clrChange>
              <a:clrFrom>
                <a:srgbClr val="AAA69D"/>
              </a:clrFrom>
              <a:clrTo>
                <a:srgbClr val="AAA69D">
                  <a:alpha val="0"/>
                </a:srgbClr>
              </a:clrTo>
            </a:clrChange>
            <a:lum bright="13998"/>
          </a:blip>
          <a:srcRect l="23811" t="45967" r="59131" b="43839"/>
          <a:stretch>
            <a:fillRect/>
          </a:stretch>
        </p:blipFill>
        <p:spPr>
          <a:xfrm>
            <a:off x="6699250" y="5838825"/>
            <a:ext cx="647700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62" name="Picture 13" descr="U68P2T1D452448F2755DT20041102151036"/>
          <p:cNvPicPr>
            <a:picLocks noChangeAspect="1"/>
          </p:cNvPicPr>
          <p:nvPr/>
        </p:nvPicPr>
        <p:blipFill>
          <a:blip r:embed="rId3">
            <a:clrChange>
              <a:clrFrom>
                <a:srgbClr val="AAA69D"/>
              </a:clrFrom>
              <a:clrTo>
                <a:srgbClr val="AAA69D">
                  <a:alpha val="0"/>
                </a:srgbClr>
              </a:clrTo>
            </a:clrChange>
            <a:lum bright="13998"/>
          </a:blip>
          <a:srcRect l="23811" t="45967" r="59131" b="43839"/>
          <a:stretch>
            <a:fillRect/>
          </a:stretch>
        </p:blipFill>
        <p:spPr>
          <a:xfrm rot="1500000">
            <a:off x="6338888" y="5695950"/>
            <a:ext cx="431800" cy="26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63" name="矩形 11"/>
          <p:cNvSpPr/>
          <p:nvPr/>
        </p:nvSpPr>
        <p:spPr>
          <a:xfrm>
            <a:off x="4367213" y="4581525"/>
            <a:ext cx="43926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32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8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4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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  <a:defRPr kumimoji="0" sz="2000" b="0" u="none" kern="1200" baseline="0">
                <a:solidFill>
                  <a:srgbClr val="007A77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远景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动景</a:t>
            </a:r>
            <a:endParaRPr lang="en-US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色彩对比</a:t>
            </a:r>
            <a:endParaRPr lang="zh-CN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74763" grpId="0"/>
    </p:bldLst>
  </p:timing>
</p:sld>
</file>

<file path=ppt/tags/tag1.xml><?xml version="1.0" encoding="utf-8"?>
<p:tagLst xmlns:p="http://schemas.openxmlformats.org/presentationml/2006/main">
  <p:tag name="TIMING" val="|0.8|0.8|0.4|0.5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YyYzQxODEwZjFiZWU3MTRiMjFiZTIyMzA5NWRhM2IifQ=="/>
</p:tagLst>
</file>

<file path=ppt/theme/theme1.xml><?xml version="1.0" encoding="utf-8"?>
<a:theme xmlns:r="http://schemas.openxmlformats.org/officeDocument/2006/relationships" xmlns:a="http://schemas.openxmlformats.org/drawingml/2006/main" name="蛋破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130</Paragraphs>
  <Slides>19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40">
      <vt:lpstr>Arial</vt:lpstr>
      <vt:lpstr>等线 Light</vt:lpstr>
      <vt:lpstr>等线</vt:lpstr>
      <vt:lpstr>华文中宋</vt:lpstr>
      <vt:lpstr>楷体</vt:lpstr>
      <vt:lpstr>楷体_GB2312</vt:lpstr>
      <vt:lpstr>隶书</vt:lpstr>
      <vt:lpstr>汉仪秦川飞影W</vt:lpstr>
      <vt:lpstr>宋体</vt:lpstr>
      <vt:lpstr>微软雅黑</vt:lpstr>
      <vt:lpstr>华文行楷</vt:lpstr>
      <vt:lpstr>Verdana</vt:lpstr>
      <vt:lpstr>华文楷体</vt:lpstr>
      <vt:lpstr>华文仿宋</vt:lpstr>
      <vt:lpstr>Wingdings</vt:lpstr>
      <vt:lpstr>Times New Roman</vt:lpstr>
      <vt:lpstr>黑体</vt:lpstr>
      <vt:lpstr>仿宋</vt:lpstr>
      <vt:lpstr>新宋体</vt:lpstr>
      <vt:lpstr>书体坊郭小语钢笔楷体</vt:lpstr>
      <vt:lpstr>蛋破壳</vt:lpstr>
      <vt:lpstr>PowerPoint Presentation</vt:lpstr>
      <vt:lpstr>PowerPoint Presentation</vt:lpstr>
      <vt:lpstr>PowerPoint Presentation</vt:lpstr>
      <vt:lpstr>PowerPoint Presentation</vt:lpstr>
      <vt:lpstr>桂枝香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2022-05-23T16:57:55.676</cp:lastPrinted>
  <dcterms:created xsi:type="dcterms:W3CDTF">2022-05-23T16:57:55Z</dcterms:created>
  <dcterms:modified xsi:type="dcterms:W3CDTF">2022-05-23T08:57:57Z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