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6" r:id="rId3"/>
    <p:sldId id="257" r:id="rId4"/>
    <p:sldId id="314" r:id="rId5"/>
    <p:sldId id="339" r:id="rId6"/>
    <p:sldId id="261" r:id="rId7"/>
    <p:sldId id="258" r:id="rId8"/>
    <p:sldId id="277" r:id="rId9"/>
    <p:sldId id="315" r:id="rId10"/>
    <p:sldId id="263" r:id="rId11"/>
    <p:sldId id="264" r:id="rId12"/>
    <p:sldId id="262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316" r:id="rId21"/>
    <p:sldId id="336" r:id="rId22"/>
    <p:sldId id="273" r:id="rId23"/>
    <p:sldId id="274" r:id="rId24"/>
    <p:sldId id="337" r:id="rId25"/>
    <p:sldId id="276" r:id="rId26"/>
    <p:sldId id="338" r:id="rId27"/>
    <p:sldId id="340" r:id="rId28"/>
    <p:sldId id="275" r:id="rId29"/>
  </p:sldIdLst>
  <p:sldSz cx="9144000" cy="6858000" type="screen4x3"/>
  <p:notesSz cx="6858000" cy="9144000"/>
  <p:custDataLst>
    <p:tags r:id="rId3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SzTx/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SzTx/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SzTx/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SzTx/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SzTx/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SzTx/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SzTx/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SzTx/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SzTx/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500"/>
  </p:normalViewPr>
  <p:slideViewPr>
    <p:cSldViewPr showGuides="1">
      <p:cViewPr>
        <p:scale>
          <a:sx n="106" d="100"/>
          <a:sy n="106" d="100"/>
        </p:scale>
        <p:origin x="-1764" y="-72"/>
      </p:cViewPr>
      <p:guideLst>
        <p:guide orient="horz" pos="2160"/>
        <p:guide pos="286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tags" Target="tags/tag1.xml" /><Relationship Id="rId31" Type="http://schemas.openxmlformats.org/officeDocument/2006/relationships/presProps" Target="presProps.xml" /><Relationship Id="rId32" Type="http://schemas.openxmlformats.org/officeDocument/2006/relationships/viewProps" Target="viewProps.xml" /><Relationship Id="rId33" Type="http://schemas.openxmlformats.org/officeDocument/2006/relationships/theme" Target="theme/theme1.xml" /><Relationship Id="rId34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png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showMasterPhAnim="0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50" name="组合 50177"/>
          <p:cNvGrpSpPr/>
          <p:nvPr/>
        </p:nvGrpSpPr>
        <p:grpSpPr>
          <a:xfrm>
            <a:off x="1658938" y="1600200"/>
            <a:ext cx="6837362" cy="3200400"/>
            <a:chOff x="1045" y="1008"/>
            <a:chExt cx="4307" cy="2016"/>
          </a:xfrm>
        </p:grpSpPr>
        <p:sp>
          <p:nvSpPr>
            <p:cNvPr id="2051" name="椭圆 50178"/>
            <p:cNvSpPr/>
            <p:nvPr/>
          </p:nvSpPr>
          <p:spPr>
            <a:xfrm flipH="1">
              <a:off x="4392" y="1008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lstStyle/>
            <a:p>
              <a:pPr lvl="0" indent="0" algn="ctr">
                <a:buClr>
                  <a:schemeClr val="bg1"/>
                </a:buClr>
              </a:pPr>
              <a:endParaRPr lang="zh-CN" altLang="en-US" sz="240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052" name="椭圆 50179"/>
            <p:cNvSpPr/>
            <p:nvPr/>
          </p:nvSpPr>
          <p:spPr>
            <a:xfrm flipH="1">
              <a:off x="3264" y="1008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lstStyle/>
            <a:p>
              <a:pPr lvl="0" indent="0" algn="ctr">
                <a:buClr>
                  <a:schemeClr val="bg1"/>
                </a:buClr>
              </a:pPr>
              <a:endParaRPr lang="zh-CN" altLang="en-US" sz="240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053" name="椭圆 50180"/>
            <p:cNvSpPr/>
            <p:nvPr/>
          </p:nvSpPr>
          <p:spPr>
            <a:xfrm flipH="1">
              <a:off x="2136" y="1008"/>
              <a:ext cx="960" cy="960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indent="0" algn="ctr">
                <a:buClr>
                  <a:schemeClr val="bg1"/>
                </a:buClr>
              </a:pPr>
              <a:endParaRPr lang="zh-CN" altLang="en-US" sz="240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054" name="椭圆 50181"/>
            <p:cNvSpPr/>
            <p:nvPr/>
          </p:nvSpPr>
          <p:spPr>
            <a:xfrm flipH="1">
              <a:off x="2136" y="2064"/>
              <a:ext cx="960" cy="960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txBody>
            <a:bodyPr wrap="none" anchor="ctr"/>
            <a:lstStyle/>
            <a:p>
              <a:pPr lvl="0" indent="0" algn="ctr">
                <a:buClr>
                  <a:schemeClr val="bg1"/>
                </a:buClr>
              </a:pPr>
              <a:endParaRPr lang="zh-CN" altLang="en-US" sz="240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055" name="椭圆 50182"/>
            <p:cNvSpPr/>
            <p:nvPr/>
          </p:nvSpPr>
          <p:spPr>
            <a:xfrm flipH="1">
              <a:off x="1045" y="2064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lstStyle/>
            <a:p>
              <a:pPr lvl="0" indent="0" algn="ctr">
                <a:buClr>
                  <a:schemeClr val="bg1"/>
                </a:buClr>
              </a:pPr>
              <a:endParaRPr lang="zh-CN" altLang="en-US" sz="240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056" name="椭圆 50183"/>
            <p:cNvSpPr/>
            <p:nvPr/>
          </p:nvSpPr>
          <p:spPr>
            <a:xfrm flipH="1">
              <a:off x="4392" y="2064"/>
              <a:ext cx="960" cy="960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indent="0" algn="ctr">
                <a:buClr>
                  <a:schemeClr val="bg1"/>
                </a:buClr>
              </a:pPr>
              <a:endParaRPr lang="zh-CN" altLang="en-US" sz="2400">
                <a:latin typeface="Times New Roman" pitchFamily="18" charset="0"/>
                <a:ea typeface="宋体" pitchFamily="2" charset="-122"/>
              </a:endParaRPr>
            </a:p>
          </p:txBody>
        </p:sp>
      </p:grpSp>
      <p:sp>
        <p:nvSpPr>
          <p:cNvPr id="50188" name="标题 50187"/>
          <p:cNvSpPr>
            <a:spLocks noGrp="1"/>
          </p:cNvSpPr>
          <p:nvPr>
            <p:ph type="ctrTitle"/>
          </p:nvPr>
        </p:nvSpPr>
        <p:spPr>
          <a:xfrm>
            <a:off x="685800" y="1219200"/>
            <a:ext cx="7772400" cy="193357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 algn="r">
              <a:defRPr sz="4400"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50189" name="副标题 50188"/>
          <p:cNvSpPr>
            <a:spLocks noGrp="1"/>
          </p:cNvSpPr>
          <p:nvPr>
            <p:ph type="subTitle" idx="1"/>
          </p:nvPr>
        </p:nvSpPr>
        <p:spPr>
          <a:xfrm>
            <a:off x="2057400" y="3505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50185" name="日期占位符 50184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000">
                <a:latin typeface="Arial" pitchFamily="34" charset="0"/>
              </a:defRPr>
            </a:lvl1pPr>
          </a:lstStyle>
          <a:p>
            <a:pPr eaLnBrk="1" fontAlgn="base" hangingPunct="1">
              <a:buClrTx/>
            </a:pPr>
            <a:endParaRPr lang="zh-CN" altLang="en-US" strike="noStrike" noProof="1">
              <a:latin typeface="Tahoma" pitchFamily="34" charset="0"/>
            </a:endParaRPr>
          </a:p>
        </p:txBody>
      </p:sp>
      <p:sp>
        <p:nvSpPr>
          <p:cNvPr id="50186" name="页脚占位符 50185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000">
                <a:latin typeface="Arial" pitchFamily="34" charset="0"/>
              </a:defRPr>
            </a:lvl1pPr>
          </a:lstStyle>
          <a:p>
            <a:pPr eaLnBrk="1" fontAlgn="base" hangingPunct="1">
              <a:buClrTx/>
            </a:pPr>
            <a:endParaRPr lang="zh-CN" altLang="en-US" strike="noStrike" noProof="1"/>
          </a:p>
        </p:txBody>
      </p:sp>
      <p:sp>
        <p:nvSpPr>
          <p:cNvPr id="50187" name="灯片编号占位符 50186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000">
                <a:latin typeface="Arial" pitchFamily="34" charset="0"/>
              </a:defRPr>
            </a:lvl1pPr>
          </a:lstStyle>
          <a:p>
            <a:pPr eaLnBrk="1" fontAlgn="base" hangingPunct="1">
              <a:buClrTx/>
            </a:pPr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Tahoma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>
              <a:buClrTx/>
            </a:pPr>
            <a:endParaRPr lang="zh-CN" altLang="en-US" strike="noStrike" noProof="1">
              <a:latin typeface="Tahoma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>
              <a:buClrTx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ClrTx/>
            </a:pPr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Tahoma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6287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6287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>
              <a:buClrTx/>
            </a:pPr>
            <a:endParaRPr lang="zh-CN" altLang="en-US" strike="noStrike" noProof="1">
              <a:latin typeface="Tahoma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>
              <a:buClrTx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ClrTx/>
            </a:pPr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Tahoma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>
              <a:buClrTx/>
            </a:pPr>
            <a:endParaRPr lang="zh-CN" altLang="en-US" strike="noStrike" noProof="1">
              <a:latin typeface="Tahoma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>
              <a:buClrTx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ClrTx/>
            </a:pPr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Tahoma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>
              <a:buClrTx/>
            </a:pPr>
            <a:endParaRPr lang="zh-CN" altLang="en-US" strike="noStrike" noProof="1">
              <a:latin typeface="Tahoma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>
              <a:buClrTx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ClrTx/>
            </a:pPr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Tahoma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07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07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>
              <a:buClrTx/>
            </a:pPr>
            <a:endParaRPr lang="zh-CN" altLang="en-US" strike="noStrike" noProof="1">
              <a:latin typeface="Tahoma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>
              <a:buClrTx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ClrTx/>
            </a:pPr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Tahoma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>
              <a:buClrTx/>
            </a:pPr>
            <a:endParaRPr lang="zh-CN" altLang="en-US" strike="noStrike" noProof="1">
              <a:latin typeface="Tahoma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>
              <a:buClrTx/>
            </a:pPr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ClrTx/>
            </a:pPr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Tahoma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>
              <a:buClrTx/>
            </a:pPr>
            <a:endParaRPr lang="zh-CN" altLang="en-US" strike="noStrike" noProof="1">
              <a:latin typeface="Tahoma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>
              <a:buClrTx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ClrTx/>
            </a:pPr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Tahoma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>
              <a:buClrTx/>
            </a:pPr>
            <a:endParaRPr lang="zh-CN" altLang="en-US" strike="noStrike" noProof="1">
              <a:latin typeface="Tahoma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>
              <a:buClrTx/>
            </a:pP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ClrTx/>
            </a:pPr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Tahoma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>
              <a:buClrTx/>
            </a:pPr>
            <a:endParaRPr lang="zh-CN" altLang="en-US" strike="noStrike" noProof="1">
              <a:latin typeface="Tahoma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>
              <a:buClrTx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ClrTx/>
            </a:pPr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Tahoma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>
              <a:buClrTx/>
            </a:pPr>
            <a:endParaRPr lang="zh-CN" altLang="en-US" strike="noStrike" noProof="1">
              <a:latin typeface="Tahoma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>
              <a:buClrTx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ClrTx/>
            </a:pPr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Tahoma" pitchFamily="34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26" name="组合 49153"/>
          <p:cNvGrpSpPr/>
          <p:nvPr/>
        </p:nvGrpSpPr>
        <p:grpSpPr>
          <a:xfrm>
            <a:off x="1071563" y="304800"/>
            <a:ext cx="7615237" cy="1106488"/>
            <a:chOff x="675" y="192"/>
            <a:chExt cx="4797" cy="697"/>
          </a:xfrm>
        </p:grpSpPr>
        <p:sp>
          <p:nvSpPr>
            <p:cNvPr id="1027" name="椭圆 49154"/>
            <p:cNvSpPr/>
            <p:nvPr/>
          </p:nvSpPr>
          <p:spPr>
            <a:xfrm flipH="1">
              <a:off x="3067" y="192"/>
              <a:ext cx="696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txBody>
            <a:bodyPr wrap="none" anchor="ctr"/>
            <a:lstStyle/>
            <a:p>
              <a:pPr lvl="0" indent="0" algn="ctr">
                <a:buClr>
                  <a:schemeClr val="bg1"/>
                </a:buClr>
              </a:pPr>
              <a:endParaRPr lang="zh-CN" altLang="en-US" sz="240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028" name="椭圆 49155"/>
            <p:cNvSpPr/>
            <p:nvPr/>
          </p:nvSpPr>
          <p:spPr>
            <a:xfrm flipH="1">
              <a:off x="4777" y="192"/>
              <a:ext cx="695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txBody>
            <a:bodyPr wrap="none" anchor="ctr"/>
            <a:lstStyle/>
            <a:p>
              <a:pPr lvl="0" indent="0" algn="ctr">
                <a:buClr>
                  <a:schemeClr val="bg1"/>
                </a:buClr>
              </a:pPr>
              <a:endParaRPr lang="zh-CN" altLang="en-US" sz="240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029" name="椭圆 49156"/>
            <p:cNvSpPr/>
            <p:nvPr/>
          </p:nvSpPr>
          <p:spPr>
            <a:xfrm flipH="1">
              <a:off x="675" y="193"/>
              <a:ext cx="695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txBody>
            <a:bodyPr wrap="none" anchor="ctr"/>
            <a:lstStyle/>
            <a:p>
              <a:pPr lvl="0" indent="0" algn="ctr">
                <a:buClr>
                  <a:schemeClr val="bg1"/>
                </a:buClr>
              </a:pPr>
              <a:endParaRPr lang="zh-CN" altLang="en-US" sz="240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030" name="椭圆 49157"/>
            <p:cNvSpPr/>
            <p:nvPr/>
          </p:nvSpPr>
          <p:spPr>
            <a:xfrm flipH="1">
              <a:off x="3984" y="192"/>
              <a:ext cx="695" cy="696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indent="0" algn="ctr">
                <a:buClr>
                  <a:schemeClr val="bg1"/>
                </a:buClr>
              </a:pPr>
              <a:endParaRPr lang="zh-CN" altLang="en-US" sz="240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031" name="椭圆 49158"/>
            <p:cNvSpPr/>
            <p:nvPr/>
          </p:nvSpPr>
          <p:spPr>
            <a:xfrm flipH="1">
              <a:off x="1486" y="192"/>
              <a:ext cx="695" cy="696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indent="0" algn="ctr">
                <a:buClr>
                  <a:schemeClr val="bg1"/>
                </a:buClr>
              </a:pPr>
              <a:endParaRPr lang="zh-CN" altLang="en-US" sz="2400">
                <a:latin typeface="Times New Roman" pitchFamily="18" charset="0"/>
                <a:ea typeface="宋体" pitchFamily="2" charset="-122"/>
              </a:endParaRPr>
            </a:p>
          </p:txBody>
        </p:sp>
      </p:grpSp>
      <p:sp>
        <p:nvSpPr>
          <p:cNvPr id="1032" name="文本占位符 49159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9161" name="日期占位符 49160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>
                <a:latin typeface="Arial" pitchFamily="34" charset="0"/>
              </a:defRPr>
            </a:lvl1pPr>
          </a:lstStyle>
          <a:p>
            <a:pPr lvl="0" eaLnBrk="1" fontAlgn="base" hangingPunct="1">
              <a:buClrTx/>
            </a:pPr>
            <a:endParaRPr lang="zh-CN" altLang="en-US" strike="noStrike" noProof="1">
              <a:latin typeface="Tahoma" pitchFamily="34" charset="0"/>
            </a:endParaRPr>
          </a:p>
        </p:txBody>
      </p:sp>
      <p:sp>
        <p:nvSpPr>
          <p:cNvPr id="49162" name="页脚占位符 49161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>
                <a:latin typeface="Arial" pitchFamily="34" charset="0"/>
              </a:defRPr>
            </a:lvl1pPr>
          </a:lstStyle>
          <a:p>
            <a:pPr lvl="0" eaLnBrk="1" fontAlgn="base" hangingPunct="1">
              <a:buClrTx/>
            </a:pPr>
            <a:endParaRPr lang="zh-CN" altLang="en-US" strike="noStrike" noProof="1"/>
          </a:p>
        </p:txBody>
      </p:sp>
      <p:sp>
        <p:nvSpPr>
          <p:cNvPr id="49163" name="灯片编号占位符 49162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>
                <a:latin typeface="Arial" pitchFamily="34" charset="0"/>
              </a:defRPr>
            </a:lvl1pPr>
          </a:lstStyle>
          <a:p>
            <a:pPr lvl="0" eaLnBrk="1" fontAlgn="base" hangingPunct="1">
              <a:buClrTx/>
            </a:pPr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Tahoma" pitchFamily="34" charset="0"/>
            </a:endParaRPr>
          </a:p>
        </p:txBody>
      </p:sp>
      <p:sp>
        <p:nvSpPr>
          <p:cNvPr id="1036" name="标题 49163"/>
          <p:cNvSpPr>
            <a:spLocks noGrp="1"/>
          </p:cNvSpPr>
          <p:nvPr>
            <p:ph type="title" idx="5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Tx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Tx/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Tx/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Tx/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Tx/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Tx/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Tx/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Tx/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Tx/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oleObject" Target="../embeddings/oleObject1.bin" TargetMode="Internal" /><Relationship Id="rId3" Type="http://schemas.openxmlformats.org/officeDocument/2006/relationships/image" Target="../media/image3.emf" /><Relationship Id="rId4" Type="http://schemas.openxmlformats.org/officeDocument/2006/relationships/audio" Target="NULL" /><Relationship Id="rId5" Type="http://schemas.microsoft.com/office/2007/relationships/media" Target="file:///D:\Download\zmj-9278-43309\&#26757;&#23725;&#19977;&#31456;&#26391;&#35835;.MP3" TargetMode="External" /><Relationship Id="rId6" Type="http://schemas.openxmlformats.org/officeDocument/2006/relationships/vmlDrawing" Target="../drawings/vmlDrawing1.v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emf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slide" Target="slide14.xml" TargetMode="Interna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3" name="图片 3073" descr="chenyi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8006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文本框 3074"/>
          <p:cNvSpPr txBox="1"/>
          <p:nvPr/>
        </p:nvSpPr>
        <p:spPr>
          <a:xfrm>
            <a:off x="8610600" y="685800"/>
            <a:ext cx="533400" cy="6477000"/>
          </a:xfrm>
          <a:prstGeom prst="rect">
            <a:avLst/>
          </a:prstGeom>
          <a:noFill/>
          <a:ln w="12700">
            <a:noFill/>
          </a:ln>
        </p:spPr>
        <p:txBody>
          <a:bodyPr vert="eaVert" anchor="t"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zh-CN" altLang="en-US" sz="2400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3076" name="文本框 3075"/>
          <p:cNvSpPr txBox="1"/>
          <p:nvPr/>
        </p:nvSpPr>
        <p:spPr>
          <a:xfrm>
            <a:off x="6804025" y="1052513"/>
            <a:ext cx="1525588" cy="5410200"/>
          </a:xfrm>
          <a:prstGeom prst="rect">
            <a:avLst/>
          </a:prstGeom>
          <a:noFill/>
          <a:ln w="12700">
            <a:noFill/>
          </a:ln>
        </p:spPr>
        <p:txBody>
          <a:bodyPr vert="eaVert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8800" b="1">
                <a:solidFill>
                  <a:schemeClr val="folHlink"/>
                </a:solidFill>
                <a:latin typeface="Times New Roman" pitchFamily="18" charset="0"/>
                <a:ea typeface="华文彩云" panose="02010800040101010101" pitchFamily="2" charset="-122"/>
              </a:rPr>
              <a:t>梅岭三章</a:t>
            </a:r>
            <a:endParaRPr lang="zh-CN" altLang="en-US" sz="8800" b="1">
              <a:solidFill>
                <a:schemeClr val="folHlink"/>
              </a:solidFill>
              <a:latin typeface="Times New Roman" pitchFamily="18" charset="0"/>
              <a:ea typeface="华文彩云" panose="02010800040101010101" pitchFamily="2" charset="-122"/>
            </a:endParaRPr>
          </a:p>
        </p:txBody>
      </p:sp>
      <p:sp>
        <p:nvSpPr>
          <p:cNvPr id="3077" name="文本框 3076"/>
          <p:cNvSpPr txBox="1"/>
          <p:nvPr/>
        </p:nvSpPr>
        <p:spPr>
          <a:xfrm>
            <a:off x="5364163" y="3860800"/>
            <a:ext cx="733425" cy="2463800"/>
          </a:xfrm>
          <a:prstGeom prst="rect">
            <a:avLst/>
          </a:prstGeom>
          <a:noFill/>
          <a:ln w="12700">
            <a:noFill/>
          </a:ln>
        </p:spPr>
        <p:txBody>
          <a:bodyPr vert="eaVert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>
                <a:solidFill>
                  <a:schemeClr val="folHlink"/>
                </a:solidFill>
                <a:latin typeface="Times New Roman" pitchFamily="18" charset="0"/>
                <a:ea typeface="宋体" pitchFamily="2" charset="-122"/>
              </a:rPr>
              <a:t>陈    毅</a:t>
            </a:r>
            <a:endParaRPr lang="zh-CN" altLang="en-US" sz="3600" b="1">
              <a:solidFill>
                <a:schemeClr val="folHlink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" name="任意多边形 3077" descr="时间:Wed Apr 10 16:49:42 CST 2013&#10;作者:hs&#10;"/>
          <p:cNvSpPr/>
          <p:nvPr/>
        </p:nvSpPr>
        <p:spPr>
          <a:xfrm flipH="1">
            <a:off x="6002338" y="2767013"/>
            <a:ext cx="0" cy="9525"/>
          </a:xfrm>
          <a:custGeom>
            <a:rect l="0" t="0" r="0" b="0"/>
            <a:pathLst>
              <a:path w="1" h="14">
                <a:moveTo>
                  <a:pt x="0" y="0"/>
                </a:moveTo>
                <a:lnTo>
                  <a:pt x="0" y="14"/>
                </a:lnTo>
                <a:lnTo>
                  <a:pt x="0" y="14"/>
                </a:lnTo>
              </a:path>
            </a:pathLst>
          </a:custGeom>
          <a:noFill/>
          <a:ln w="19049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8" name="任意多边形 3078" descr="时间:Wed Apr 10 16:50:03 CST 2013&#10;作者:hs&#10;"/>
          <p:cNvSpPr/>
          <p:nvPr/>
        </p:nvSpPr>
        <p:spPr>
          <a:xfrm>
            <a:off x="746125" y="6837363"/>
            <a:ext cx="7938" cy="0"/>
          </a:xfrm>
          <a:custGeom>
            <a:rect l="0" t="0" r="0" b="0"/>
            <a:pathLst>
              <a:path w="14" h="1">
                <a:moveTo>
                  <a:pt x="0" y="0"/>
                </a:moveTo>
                <a:lnTo>
                  <a:pt x="14" y="0"/>
                </a:lnTo>
                <a:lnTo>
                  <a:pt x="14" y="0"/>
                </a:lnTo>
              </a:path>
            </a:pathLst>
          </a:custGeom>
          <a:noFill/>
          <a:ln w="19049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9" name="任意多边形 3079" descr="时间:Wed Apr 10 16:50:15 CST 2013&#10;作者:hs&#10;"/>
          <p:cNvSpPr/>
          <p:nvPr/>
        </p:nvSpPr>
        <p:spPr>
          <a:xfrm flipH="1">
            <a:off x="4772025" y="6650038"/>
            <a:ext cx="0" cy="0"/>
          </a:xfrm>
          <a:custGeom>
            <a:rect l="0" t="0" r="0" b="0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w="19049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0" name="任意多边形 3080" descr="时间:Wed Apr 10 16:50:16 CST 2013&#10;作者:hs&#10;"/>
          <p:cNvSpPr/>
          <p:nvPr/>
        </p:nvSpPr>
        <p:spPr>
          <a:xfrm>
            <a:off x="4806950" y="6694488"/>
            <a:ext cx="9525" cy="0"/>
          </a:xfrm>
          <a:custGeom>
            <a:rect l="0" t="0" r="0" b="0"/>
            <a:pathLst>
              <a:path w="14" h="1">
                <a:moveTo>
                  <a:pt x="0" y="0"/>
                </a:moveTo>
                <a:lnTo>
                  <a:pt x="14" y="0"/>
                </a:lnTo>
                <a:lnTo>
                  <a:pt x="14" y="0"/>
                </a:lnTo>
              </a:path>
            </a:pathLst>
          </a:custGeom>
          <a:noFill/>
          <a:ln w="19049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1" name="任意多边形 3081" descr="时间:Wed Apr 10 16:50:16 CST 2013&#10;作者:hs&#10;"/>
          <p:cNvSpPr/>
          <p:nvPr/>
        </p:nvSpPr>
        <p:spPr>
          <a:xfrm flipH="1">
            <a:off x="4816475" y="6694488"/>
            <a:ext cx="0" cy="0"/>
          </a:xfrm>
          <a:custGeom>
            <a:rect l="0" t="0" r="0" b="0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w="19049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2" name="任意多边形 3082" descr="时间:Wed Apr 10 16:50:25 CST 2013&#10;作者:hs&#10;"/>
          <p:cNvSpPr/>
          <p:nvPr/>
        </p:nvSpPr>
        <p:spPr>
          <a:xfrm flipH="1">
            <a:off x="4806950" y="6738938"/>
            <a:ext cx="0" cy="0"/>
          </a:xfrm>
          <a:custGeom>
            <a:rect l="0" t="0" r="0" b="0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w="19049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3" name="任意多边形 3083" descr="时间:Wed Apr 10 16:50:29 CST 2013&#10;作者:hs&#10;"/>
          <p:cNvSpPr/>
          <p:nvPr/>
        </p:nvSpPr>
        <p:spPr>
          <a:xfrm>
            <a:off x="71438" y="6856413"/>
            <a:ext cx="9525" cy="0"/>
          </a:xfrm>
          <a:custGeom>
            <a:rect l="0" t="0" r="0" b="0"/>
            <a:pathLst>
              <a:path w="14" h="1">
                <a:moveTo>
                  <a:pt x="0" y="0"/>
                </a:moveTo>
                <a:lnTo>
                  <a:pt x="14" y="0"/>
                </a:lnTo>
                <a:lnTo>
                  <a:pt x="14" y="0"/>
                </a:lnTo>
              </a:path>
            </a:pathLst>
          </a:custGeom>
          <a:noFill/>
          <a:ln w="19049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4" name="任意多边形 3084" descr="时间:Wed Apr 10 16:50:29 CST 2013&#10;作者:hs&#10;"/>
          <p:cNvSpPr/>
          <p:nvPr/>
        </p:nvSpPr>
        <p:spPr>
          <a:xfrm flipH="1">
            <a:off x="206375" y="6802438"/>
            <a:ext cx="0" cy="0"/>
          </a:xfrm>
          <a:custGeom>
            <a:rect l="0" t="0" r="0" b="0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w="19049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5" name="任意多边形 3085" descr="时间:Wed Apr 10 16:50:33 CST 2013&#10;作者:hs&#10;"/>
          <p:cNvSpPr/>
          <p:nvPr/>
        </p:nvSpPr>
        <p:spPr>
          <a:xfrm flipH="1">
            <a:off x="9112250" y="17463"/>
            <a:ext cx="0" cy="0"/>
          </a:xfrm>
          <a:custGeom>
            <a:rect l="0" t="0" r="0" b="0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w="19049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6" name="任意多边形 3086" descr="时间:Wed Apr 10 16:50:35 CST 2013&#10;作者:hs&#10;"/>
          <p:cNvSpPr/>
          <p:nvPr/>
        </p:nvSpPr>
        <p:spPr>
          <a:xfrm flipH="1">
            <a:off x="8950325" y="3665538"/>
            <a:ext cx="0" cy="0"/>
          </a:xfrm>
          <a:custGeom>
            <a:rect l="0" t="0" r="0" b="0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w="19049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7" name="任意多边形 3087" descr="时间:Wed Apr 10 16:50:43 CST 2013&#10;作者:hs&#10;"/>
          <p:cNvSpPr/>
          <p:nvPr/>
        </p:nvSpPr>
        <p:spPr>
          <a:xfrm flipH="1">
            <a:off x="6065838" y="4492625"/>
            <a:ext cx="0" cy="0"/>
          </a:xfrm>
          <a:custGeom>
            <a:rect l="0" t="0" r="0" b="0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w="19049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8" name="任意多边形 3088" descr="时间:Wed Apr 10 16:50:45 CST 2013&#10;作者:hs&#10;"/>
          <p:cNvSpPr/>
          <p:nvPr/>
        </p:nvSpPr>
        <p:spPr>
          <a:xfrm flipH="1">
            <a:off x="6326188" y="4546600"/>
            <a:ext cx="0" cy="9525"/>
          </a:xfrm>
          <a:custGeom>
            <a:rect l="0" t="0" r="0" b="0"/>
            <a:pathLst>
              <a:path w="1" h="14">
                <a:moveTo>
                  <a:pt x="0" y="0"/>
                </a:moveTo>
                <a:lnTo>
                  <a:pt x="0" y="14"/>
                </a:lnTo>
                <a:lnTo>
                  <a:pt x="0" y="14"/>
                </a:lnTo>
              </a:path>
            </a:pathLst>
          </a:custGeom>
          <a:noFill/>
          <a:ln w="19049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9" name="任意多边形 3089" descr="时间:Wed Apr 10 16:50:46 CST 2013&#10;作者:hs&#10;"/>
          <p:cNvSpPr/>
          <p:nvPr/>
        </p:nvSpPr>
        <p:spPr>
          <a:xfrm flipH="1">
            <a:off x="6299200" y="4556125"/>
            <a:ext cx="0" cy="0"/>
          </a:xfrm>
          <a:custGeom>
            <a:rect l="0" t="0" r="0" b="0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w="19049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90" name="任意多边形 3090" descr="时间:Wed Apr 10 16:50:46 CST 2013&#10;作者:hs&#10;"/>
          <p:cNvSpPr/>
          <p:nvPr/>
        </p:nvSpPr>
        <p:spPr>
          <a:xfrm flipH="1">
            <a:off x="6281738" y="4556125"/>
            <a:ext cx="0" cy="0"/>
          </a:xfrm>
          <a:custGeom>
            <a:rect l="0" t="0" r="0" b="0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w="19049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  <p:bldP spid="3077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89" name="标题 11265"/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endParaRPr lang="zh-CN" altLang="en-US"/>
          </a:p>
        </p:txBody>
      </p:sp>
      <p:pic>
        <p:nvPicPr>
          <p:cNvPr id="12290" name="图片 11266" descr="bj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文本框 11267"/>
          <p:cNvSpPr txBox="1"/>
          <p:nvPr/>
        </p:nvSpPr>
        <p:spPr>
          <a:xfrm>
            <a:off x="1476375" y="2205038"/>
            <a:ext cx="7416800" cy="38385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457200" indent="-457200">
              <a:spcBef>
                <a:spcPct val="50000"/>
              </a:spcBef>
              <a:buClrTx/>
              <a:buAutoNum type="arabicPlain"/>
            </a:pPr>
            <a:r>
              <a:rPr lang="zh-CN" altLang="en-US" sz="4400" b="1">
                <a:latin typeface="Times New Roman" pitchFamily="18" charset="0"/>
                <a:ea typeface="黑体" pitchFamily="49" charset="-122"/>
              </a:rPr>
              <a:t>交代时间、地点、事件的原因和结果。</a:t>
            </a:r>
            <a:endParaRPr lang="zh-CN" altLang="en-US" sz="4400" b="1">
              <a:latin typeface="Times New Roman" pitchFamily="18" charset="0"/>
              <a:ea typeface="黑体" pitchFamily="49" charset="-122"/>
            </a:endParaRPr>
          </a:p>
          <a:p>
            <a:pPr marL="457200" indent="-457200">
              <a:spcBef>
                <a:spcPct val="50000"/>
              </a:spcBef>
              <a:buClrTx/>
              <a:buAutoNum type="arabicPlain"/>
            </a:pPr>
            <a:r>
              <a:rPr lang="zh-CN" altLang="en-US" sz="4400" b="1">
                <a:latin typeface="Times New Roman" pitchFamily="18" charset="0"/>
                <a:ea typeface="黑体" pitchFamily="49" charset="-122"/>
              </a:rPr>
              <a:t>交代了环境、背景。是“绝命诗”</a:t>
            </a:r>
            <a:endParaRPr lang="zh-CN" altLang="en-US" sz="4400" b="1">
              <a:latin typeface="Times New Roman" pitchFamily="18" charset="0"/>
              <a:ea typeface="黑体" pitchFamily="49" charset="-122"/>
            </a:endParaRPr>
          </a:p>
          <a:p>
            <a:pPr marL="457200" indent="-457200">
              <a:spcBef>
                <a:spcPct val="50000"/>
              </a:spcBef>
              <a:buClrTx/>
              <a:buAutoNum type="arabicPlain"/>
            </a:pPr>
            <a:endParaRPr lang="zh-CN" altLang="en-US" sz="3200" b="1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2292" name="矩形 11268"/>
          <p:cNvSpPr/>
          <p:nvPr/>
        </p:nvSpPr>
        <p:spPr>
          <a:xfrm>
            <a:off x="1042988" y="188913"/>
            <a:ext cx="2881312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12700" cap="flat" cmpd="sng">
                  <a:solidFill>
                    <a:srgbClr val="3333CC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黑体" pitchFamily="49" charset="-122"/>
                <a:ea typeface="黑体" pitchFamily="49" charset="-122"/>
              </a:rPr>
              <a:t>明确问题</a:t>
            </a:r>
            <a:endParaRPr lang="zh-CN" altLang="en-US" sz="3600">
              <a:ln w="12700" cap="flat" cmpd="sng">
                <a:solidFill>
                  <a:srgbClr val="3333CC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8" name="矩形 9217"/>
          <p:cNvSpPr/>
          <p:nvPr/>
        </p:nvSpPr>
        <p:spPr>
          <a:xfrm>
            <a:off x="635" y="304800"/>
            <a:ext cx="4436110" cy="20574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lnSpc>
                <a:spcPct val="130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rgbClr val="FF9900"/>
                </a:solidFill>
                <a:latin typeface="方正楷体简体" pitchFamily="2" charset="-122"/>
                <a:ea typeface="方正楷体简体" pitchFamily="2" charset="-122"/>
              </a:rPr>
              <a:t>    </a:t>
            </a:r>
            <a:r>
              <a:rPr lang="en-US" altLang="zh-CN" sz="2800" b="1">
                <a:solidFill>
                  <a:schemeClr val="tx1"/>
                </a:solidFill>
                <a:latin typeface="宋体" pitchFamily="2" charset="-122"/>
                <a:cs typeface="宋体" pitchFamily="2" charset="-122"/>
              </a:rPr>
              <a:t>1</a:t>
            </a:r>
            <a:r>
              <a:rPr lang="zh-CN" altLang="zh-CN" sz="2800" b="1">
                <a:solidFill>
                  <a:schemeClr val="tx1"/>
                </a:solidFill>
                <a:latin typeface="宋体" pitchFamily="2" charset="-122"/>
                <a:cs typeface="宋体" pitchFamily="2" charset="-122"/>
              </a:rPr>
              <a:t>、</a:t>
            </a:r>
            <a:r>
              <a:rPr sz="2800" b="1">
                <a:solidFill>
                  <a:schemeClr val="tx1"/>
                </a:solidFill>
                <a:latin typeface="宋体" pitchFamily="2" charset="-122"/>
                <a:cs typeface="宋体" pitchFamily="2" charset="-122"/>
              </a:rPr>
              <a:t>朗读这三首诗，理解诗歌的主要内容,给每首诗起一个小标题</a:t>
            </a:r>
            <a:r>
              <a:rPr lang="zh-CN" sz="2800" b="1">
                <a:solidFill>
                  <a:schemeClr val="tx1"/>
                </a:solidFill>
                <a:latin typeface="宋体" pitchFamily="2" charset="-122"/>
                <a:cs typeface="宋体" pitchFamily="2" charset="-122"/>
              </a:rPr>
              <a:t>。</a:t>
            </a:r>
            <a:endParaRPr lang="zh-CN" sz="2800" b="1">
              <a:solidFill>
                <a:schemeClr val="tx1"/>
              </a:solidFill>
              <a:latin typeface="宋体" pitchFamily="2" charset="-122"/>
              <a:cs typeface="宋体" pitchFamily="2" charset="-122"/>
            </a:endParaRPr>
          </a:p>
        </p:txBody>
      </p:sp>
      <p:graphicFrame>
        <p:nvGraphicFramePr>
          <p:cNvPr id="10242" name="对象 9218" descr="6709738911365583768918"/>
          <p:cNvGraphicFramePr>
            <a:graphicFrameLocks noChangeAspect="1"/>
          </p:cNvGraphicFramePr>
          <p:nvPr/>
        </p:nvGraphicFramePr>
        <p:xfrm>
          <a:off x="990600" y="2438400"/>
          <a:ext cx="2895600" cy="36576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r:id="rId2" imgW="290220524" imgH="290221566" progId="PBrush">
                  <p:embed/>
                </p:oleObj>
              </mc:Choice>
              <mc:Fallback>
                <p:oleObj r:id="rId2" imgW="290220524" imgH="290221566" progId="PBrush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90600" y="2438400"/>
                        <a:ext cx="2895600" cy="3657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0" name="矩形 9219"/>
          <p:cNvSpPr/>
          <p:nvPr/>
        </p:nvSpPr>
        <p:spPr>
          <a:xfrm>
            <a:off x="5003800" y="1052513"/>
            <a:ext cx="2759075" cy="1539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断头今日意如何？</a:t>
            </a:r>
            <a:endParaRPr lang="zh-CN" altLang="en-US" sz="2400" b="1">
              <a:solidFill>
                <a:schemeClr val="tx2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2400" b="1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创业艰难百战多。</a:t>
            </a:r>
            <a:endParaRPr lang="zh-CN" altLang="en-US" sz="2400" b="1">
              <a:solidFill>
                <a:schemeClr val="tx2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2400" b="1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此去</a:t>
            </a:r>
            <a:r>
              <a:rPr lang="zh-CN" altLang="en-US" sz="2400" b="1" u="sng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泉台</a:t>
            </a:r>
            <a:r>
              <a:rPr lang="zh-CN" altLang="en-US" sz="2400" b="1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招旧部</a:t>
            </a:r>
            <a:endParaRPr lang="zh-CN" altLang="en-US" sz="2400" b="1">
              <a:solidFill>
                <a:schemeClr val="tx2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2400" b="1" u="sng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旌旗</a:t>
            </a:r>
            <a:r>
              <a:rPr lang="zh-CN" altLang="en-US" sz="2400" b="1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十万斩</a:t>
            </a:r>
            <a:r>
              <a:rPr lang="zh-CN" altLang="en-US" sz="2400" b="1" u="sng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阎罗</a:t>
            </a:r>
            <a:r>
              <a:rPr lang="zh-CN" altLang="en-US" sz="2400" b="1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b="1">
              <a:solidFill>
                <a:schemeClr val="tx2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221" name="文本框 9220"/>
          <p:cNvSpPr txBox="1"/>
          <p:nvPr/>
        </p:nvSpPr>
        <p:spPr>
          <a:xfrm>
            <a:off x="5003800" y="2852738"/>
            <a:ext cx="2819400" cy="1539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u="sng">
                <a:solidFill>
                  <a:srgbClr val="660033"/>
                </a:solidFill>
                <a:latin typeface="宋体" pitchFamily="2" charset="-122"/>
                <a:ea typeface="宋体" pitchFamily="2" charset="-122"/>
              </a:rPr>
              <a:t>南国</a:t>
            </a:r>
            <a:r>
              <a:rPr lang="zh-CN" altLang="en-US" sz="2400" b="1" u="sng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烽烟</a:t>
            </a:r>
            <a:r>
              <a:rPr lang="zh-CN" altLang="en-US" sz="2400" b="1" u="sng">
                <a:solidFill>
                  <a:srgbClr val="660033"/>
                </a:solidFill>
                <a:latin typeface="宋体" pitchFamily="2" charset="-122"/>
                <a:ea typeface="宋体" pitchFamily="2" charset="-122"/>
              </a:rPr>
              <a:t>正</a:t>
            </a:r>
            <a:r>
              <a:rPr lang="zh-CN" altLang="en-US" sz="2400" b="1">
                <a:solidFill>
                  <a:srgbClr val="660033"/>
                </a:solidFill>
                <a:latin typeface="宋体" pitchFamily="2" charset="-122"/>
                <a:ea typeface="宋体" pitchFamily="2" charset="-122"/>
              </a:rPr>
              <a:t>十年，此头须向</a:t>
            </a:r>
            <a:r>
              <a:rPr lang="zh-CN" altLang="en-US" sz="2400" b="1" u="sng">
                <a:solidFill>
                  <a:srgbClr val="660033"/>
                </a:solidFill>
                <a:latin typeface="宋体" pitchFamily="2" charset="-122"/>
                <a:ea typeface="宋体" pitchFamily="2" charset="-122"/>
              </a:rPr>
              <a:t>国门</a:t>
            </a:r>
            <a:r>
              <a:rPr lang="zh-CN" altLang="en-US" sz="2400" b="1">
                <a:solidFill>
                  <a:srgbClr val="660033"/>
                </a:solidFill>
                <a:latin typeface="宋体" pitchFamily="2" charset="-122"/>
                <a:ea typeface="宋体" pitchFamily="2" charset="-122"/>
              </a:rPr>
              <a:t>悬。后死</a:t>
            </a:r>
            <a:r>
              <a:rPr lang="zh-CN" altLang="en-US" sz="2400" b="1" u="sng">
                <a:solidFill>
                  <a:srgbClr val="660033"/>
                </a:solidFill>
                <a:latin typeface="宋体" pitchFamily="2" charset="-122"/>
                <a:ea typeface="宋体" pitchFamily="2" charset="-122"/>
              </a:rPr>
              <a:t>诸君</a:t>
            </a:r>
            <a:r>
              <a:rPr lang="zh-CN" altLang="en-US" sz="2400" b="1">
                <a:solidFill>
                  <a:srgbClr val="660033"/>
                </a:solidFill>
                <a:latin typeface="宋体" pitchFamily="2" charset="-122"/>
                <a:ea typeface="宋体" pitchFamily="2" charset="-122"/>
              </a:rPr>
              <a:t>多努力，</a:t>
            </a:r>
            <a:r>
              <a:rPr lang="zh-CN" altLang="en-US" sz="2400" b="1" u="sng">
                <a:solidFill>
                  <a:srgbClr val="660033"/>
                </a:solidFill>
                <a:latin typeface="宋体" pitchFamily="2" charset="-122"/>
                <a:ea typeface="宋体" pitchFamily="2" charset="-122"/>
              </a:rPr>
              <a:t>捷报</a:t>
            </a:r>
            <a:r>
              <a:rPr lang="zh-CN" altLang="en-US" sz="2400" b="1">
                <a:solidFill>
                  <a:srgbClr val="660033"/>
                </a:solidFill>
                <a:latin typeface="宋体" pitchFamily="2" charset="-122"/>
                <a:ea typeface="宋体" pitchFamily="2" charset="-122"/>
              </a:rPr>
              <a:t>飞来当纸钱。 </a:t>
            </a:r>
            <a:endParaRPr lang="zh-CN" altLang="en-US" sz="2400" b="1">
              <a:solidFill>
                <a:srgbClr val="660033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222" name="文本框 9221"/>
          <p:cNvSpPr txBox="1"/>
          <p:nvPr/>
        </p:nvSpPr>
        <p:spPr>
          <a:xfrm>
            <a:off x="4932363" y="4652963"/>
            <a:ext cx="2895600" cy="1539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投身革命即为家，</a:t>
            </a:r>
            <a:r>
              <a:rPr lang="zh-CN" altLang="en-US" sz="2400" b="1" u="sng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血雨腥风</a:t>
            </a:r>
            <a:r>
              <a:rPr lang="zh-CN" altLang="en-US" sz="2400" b="1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应有</a:t>
            </a:r>
            <a:r>
              <a:rPr lang="zh-CN" altLang="en-US" sz="2400" b="1" u="sng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涯</a:t>
            </a:r>
            <a:r>
              <a:rPr lang="zh-CN" altLang="en-US" sz="2400" b="1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。</a:t>
            </a:r>
            <a:r>
              <a:rPr lang="zh-CN" altLang="en-US" sz="2400" b="1" u="sng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取义成仁</a:t>
            </a:r>
            <a:r>
              <a:rPr lang="zh-CN" altLang="en-US" sz="2400" b="1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今日事，人间遍种</a:t>
            </a:r>
            <a:r>
              <a:rPr lang="zh-CN" altLang="en-US" sz="2400" b="1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自由花</a:t>
            </a:r>
            <a:r>
              <a:rPr lang="zh-CN" altLang="en-US" sz="2400" b="1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b="1">
              <a:solidFill>
                <a:schemeClr val="tx2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0246" name="文本框 9222"/>
          <p:cNvSpPr txBox="1"/>
          <p:nvPr/>
        </p:nvSpPr>
        <p:spPr>
          <a:xfrm>
            <a:off x="4859338" y="260350"/>
            <a:ext cx="2743200" cy="635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Times New Roman" pitchFamily="18" charset="0"/>
                <a:ea typeface="华文隶书" panose="02010800040101010101" pitchFamily="2" charset="-122"/>
              </a:rPr>
              <a:t>梅岭三章</a:t>
            </a:r>
            <a:r>
              <a:rPr lang="zh-CN" altLang="en-US" sz="2800" b="1">
                <a:solidFill>
                  <a:srgbClr val="0000FF"/>
                </a:solidFill>
                <a:latin typeface="Times New Roman" pitchFamily="18" charset="0"/>
                <a:ea typeface="华文隶书" panose="02010800040101010101" pitchFamily="2" charset="-122"/>
              </a:rPr>
              <a:t>  </a:t>
            </a:r>
            <a:r>
              <a:rPr lang="zh-CN" altLang="en-US" sz="2000" b="1">
                <a:solidFill>
                  <a:srgbClr val="0000FF"/>
                </a:solidFill>
                <a:latin typeface="Times New Roman" pitchFamily="18" charset="0"/>
                <a:ea typeface="华文行楷" panose="02010800040101010101" pitchFamily="2" charset="-122"/>
              </a:rPr>
              <a:t>陈毅</a:t>
            </a:r>
            <a:endParaRPr lang="zh-CN" altLang="en-US" sz="2000" b="1">
              <a:solidFill>
                <a:srgbClr val="0000FF"/>
              </a:solidFill>
              <a:latin typeface="Times New Roman" pitchFamily="18" charset="0"/>
              <a:ea typeface="华文行楷" panose="02010800040101010101" pitchFamily="2" charset="-122"/>
            </a:endParaRPr>
          </a:p>
        </p:txBody>
      </p:sp>
      <p:pic>
        <p:nvPicPr>
          <p:cNvPr id="9224" name="梅岭三章朗读.MP3" descr="8609380571365583769027">
            <a:hlinkClick action="ppaction://media"/>
          </p:cNvPr>
          <p:cNvPicPr>
            <a:picLocks noRot="1"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8388350" y="6308725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81025" y="2737485"/>
            <a:ext cx="427863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/>
              <a:t>2</a:t>
            </a:r>
            <a:r>
              <a:rPr lang="zh-CN" altLang="en-US" sz="2800" b="1"/>
              <a:t>、比较三首诗的内容，并比较分析其各有侧重的思想感情。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384810" y="4768215"/>
            <a:ext cx="43160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/>
              <a:t>3</a:t>
            </a:r>
            <a:r>
              <a:rPr lang="zh-CN" altLang="en-US" sz="2800"/>
              <a:t>、</a:t>
            </a:r>
            <a:r>
              <a:rPr lang="zh-CN" altLang="en-US" sz="2800" b="1"/>
              <a:t>再读课文，说说这三首诗表现的思想感情</a:t>
            </a:r>
            <a:endParaRPr lang="zh-CN" altLang="en-US" sz="28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0" presetID="7" presetClass="entr" presetSubtype="4" fill="hold" grpId="1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15" presetID="7" presetClass="entr" presetSubtype="4" fill="hold" grpId="2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0000"/>
                            </p:stCondLst>
                            <p:childTnLst>
                              <p:par>
                                <p:cTn id="20" presetID="7" presetClass="entr" presetSubtype="4" fill="hold" grpId="3" nodeType="after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2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80327" fill="hold"/>
                                        <p:tgtEl>
                                          <p:spTgt spid="92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4"/>
                  </p:tgtEl>
                </p:cond>
              </p:nextCondLst>
            </p:seq>
            <p:audio>
              <p:cMediaNode>
                <p:cTn id="2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24"/>
                </p:tgtEl>
              </p:cMediaNode>
            </p:audio>
          </p:childTnLst>
        </p:cTn>
      </p:par>
    </p:tnLst>
    <p:bldLst>
      <p:bldP spid="9218" grpId="0" build="p" advAuto="1000"/>
      <p:bldP spid="9220" grpId="1"/>
      <p:bldP spid="9221" grpId="2"/>
      <p:bldP spid="9222" grpId="3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5" name="竖卷形 12294"/>
          <p:cNvSpPr/>
          <p:nvPr/>
        </p:nvSpPr>
        <p:spPr>
          <a:xfrm rot="-154609" flipV="1">
            <a:off x="-50800" y="1471613"/>
            <a:ext cx="4476750" cy="5183187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10800000" vert="eaVert" wrap="none" anchor="ctr"/>
          <a:lstStyle/>
          <a:p>
            <a:pPr algn="ctr"/>
            <a:r>
              <a:rPr lang="zh-CN" altLang="en-US" sz="2400" b="1">
                <a:latin typeface="Arial" pitchFamily="34" charset="0"/>
                <a:ea typeface="宋体" pitchFamily="2" charset="-122"/>
              </a:rPr>
              <a:t>借代：                                               </a:t>
            </a:r>
            <a:endParaRPr lang="zh-CN" altLang="en-US" sz="2400" b="1">
              <a:latin typeface="Arial" pitchFamily="34" charset="0"/>
              <a:ea typeface="宋体" pitchFamily="2" charset="-122"/>
            </a:endParaRPr>
          </a:p>
          <a:p>
            <a:pPr algn="ctr"/>
            <a:r>
              <a:rPr lang="zh-CN" altLang="en-US" sz="2400" b="1">
                <a:latin typeface="Arial" pitchFamily="34" charset="0"/>
                <a:ea typeface="宋体" pitchFamily="2" charset="-122"/>
              </a:rPr>
              <a:t>   不直接把所要说的事物</a:t>
            </a:r>
            <a:endParaRPr lang="zh-CN" altLang="en-US" sz="2400" b="1">
              <a:latin typeface="Arial" pitchFamily="34" charset="0"/>
              <a:ea typeface="宋体" pitchFamily="2" charset="-122"/>
            </a:endParaRPr>
          </a:p>
          <a:p>
            <a:pPr algn="ctr"/>
            <a:r>
              <a:rPr lang="zh-CN" altLang="en-US" sz="2400" b="1">
                <a:latin typeface="Arial" pitchFamily="34" charset="0"/>
                <a:ea typeface="宋体" pitchFamily="2" charset="-122"/>
              </a:rPr>
              <a:t>名称说出来，</a:t>
            </a:r>
            <a:endParaRPr lang="zh-CN" altLang="en-US" sz="2400" b="1">
              <a:latin typeface="Arial" pitchFamily="34" charset="0"/>
              <a:ea typeface="宋体" pitchFamily="2" charset="-122"/>
            </a:endParaRPr>
          </a:p>
          <a:p>
            <a:pPr algn="ctr"/>
            <a:r>
              <a:rPr lang="zh-CN" altLang="en-US" sz="2400" b="1">
                <a:latin typeface="Arial" pitchFamily="34" charset="0"/>
                <a:ea typeface="宋体" pitchFamily="2" charset="-122"/>
              </a:rPr>
              <a:t>而用跟它有关系的另一</a:t>
            </a:r>
            <a:endParaRPr lang="zh-CN" altLang="en-US" sz="2400" b="1">
              <a:latin typeface="Arial" pitchFamily="34" charset="0"/>
              <a:ea typeface="宋体" pitchFamily="2" charset="-122"/>
            </a:endParaRPr>
          </a:p>
          <a:p>
            <a:pPr algn="ctr"/>
            <a:r>
              <a:rPr lang="zh-CN" altLang="en-US" sz="2400" b="1">
                <a:latin typeface="Arial" pitchFamily="34" charset="0"/>
                <a:ea typeface="宋体" pitchFamily="2" charset="-122"/>
              </a:rPr>
              <a:t>事物名称代替它。</a:t>
            </a:r>
            <a:endParaRPr lang="zh-CN" altLang="en-US" sz="2400" b="1">
              <a:latin typeface="Arial" pitchFamily="34" charset="0"/>
              <a:ea typeface="宋体" pitchFamily="2" charset="-122"/>
            </a:endParaRPr>
          </a:p>
          <a:p>
            <a:pPr algn="ctr"/>
            <a:r>
              <a:rPr lang="zh-CN" altLang="en-US" sz="2400" b="1">
                <a:latin typeface="Arial" pitchFamily="34" charset="0"/>
                <a:ea typeface="宋体" pitchFamily="2" charset="-122"/>
              </a:rPr>
              <a:t>如“红领巾参加植</a:t>
            </a:r>
            <a:endParaRPr lang="zh-CN" altLang="en-US" sz="2400" b="1">
              <a:latin typeface="Arial" pitchFamily="34" charset="0"/>
              <a:ea typeface="宋体" pitchFamily="2" charset="-122"/>
            </a:endParaRPr>
          </a:p>
          <a:p>
            <a:pPr algn="ctr"/>
            <a:r>
              <a:rPr lang="zh-CN" altLang="en-US" sz="2400" b="1">
                <a:latin typeface="Arial" pitchFamily="34" charset="0"/>
                <a:ea typeface="宋体" pitchFamily="2" charset="-122"/>
              </a:rPr>
              <a:t>树劳动”中的“红领巾”代替“</a:t>
            </a:r>
            <a:endParaRPr lang="zh-CN" altLang="en-US" sz="2400" b="1">
              <a:latin typeface="Arial" pitchFamily="34" charset="0"/>
              <a:ea typeface="宋体" pitchFamily="2" charset="-122"/>
            </a:endParaRPr>
          </a:p>
          <a:p>
            <a:pPr algn="ctr"/>
            <a:r>
              <a:rPr lang="zh-CN" altLang="en-US" sz="2400" b="1">
                <a:latin typeface="Arial" pitchFamily="34" charset="0"/>
                <a:ea typeface="宋体" pitchFamily="2" charset="-122"/>
              </a:rPr>
              <a:t>少先队员。” </a:t>
            </a:r>
            <a:endParaRPr lang="zh-CN" altLang="en-US" sz="2400">
              <a:latin typeface="Arial" pitchFamily="34" charset="0"/>
              <a:ea typeface="宋体" pitchFamily="2" charset="-122"/>
            </a:endParaRPr>
          </a:p>
          <a:p>
            <a:pPr algn="ctr">
              <a:buClrTx/>
            </a:pPr>
            <a:endParaRPr lang="zh-CN" altLang="en-US" sz="2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290" name="矩形 12289"/>
          <p:cNvSpPr/>
          <p:nvPr/>
        </p:nvSpPr>
        <p:spPr>
          <a:xfrm>
            <a:off x="5219700" y="620713"/>
            <a:ext cx="3671888" cy="20612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断头今日意如何？</a:t>
            </a:r>
            <a:endParaRPr lang="zh-CN" altLang="en-US" sz="3200" b="1">
              <a:solidFill>
                <a:schemeClr val="tx2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3200" b="1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创业艰难百战多。</a:t>
            </a:r>
            <a:endParaRPr lang="zh-CN" altLang="en-US" sz="3200" b="1">
              <a:solidFill>
                <a:schemeClr val="tx2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3200" b="1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此去</a:t>
            </a:r>
            <a:r>
              <a:rPr lang="zh-CN" altLang="en-US" sz="3200" b="1" u="sng">
                <a:solidFill>
                  <a:srgbClr val="CC00CC"/>
                </a:solidFill>
                <a:latin typeface="宋体" pitchFamily="2" charset="-122"/>
                <a:ea typeface="宋体" pitchFamily="2" charset="-122"/>
              </a:rPr>
              <a:t>泉台</a:t>
            </a:r>
            <a:r>
              <a:rPr lang="zh-CN" altLang="en-US" sz="3200" b="1">
                <a:solidFill>
                  <a:srgbClr val="FF3300"/>
                </a:solidFill>
                <a:uFillTx/>
                <a:latin typeface="宋体" pitchFamily="2" charset="-122"/>
                <a:ea typeface="宋体" pitchFamily="2" charset="-122"/>
              </a:rPr>
              <a:t>招</a:t>
            </a:r>
            <a:r>
              <a:rPr lang="zh-CN" altLang="en-US" sz="3200" b="1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旧部</a:t>
            </a:r>
            <a:endParaRPr lang="zh-CN" altLang="en-US" sz="3200" b="1">
              <a:solidFill>
                <a:schemeClr val="tx2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3200" b="1" u="sng">
                <a:solidFill>
                  <a:srgbClr val="CC00CC"/>
                </a:solidFill>
                <a:latin typeface="宋体" pitchFamily="2" charset="-122"/>
                <a:ea typeface="宋体" pitchFamily="2" charset="-122"/>
              </a:rPr>
              <a:t>旌旗</a:t>
            </a:r>
            <a:r>
              <a:rPr lang="zh-CN" altLang="en-US" sz="3200" b="1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十万</a:t>
            </a:r>
            <a:r>
              <a:rPr lang="zh-CN" altLang="en-US" sz="3200" b="1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斩</a:t>
            </a:r>
            <a:r>
              <a:rPr lang="zh-CN" altLang="en-US" sz="3200" b="1" u="sng">
                <a:solidFill>
                  <a:srgbClr val="CC00CC"/>
                </a:solidFill>
                <a:latin typeface="宋体" pitchFamily="2" charset="-122"/>
                <a:ea typeface="宋体" pitchFamily="2" charset="-122"/>
              </a:rPr>
              <a:t>阎罗</a:t>
            </a:r>
            <a:r>
              <a:rPr lang="zh-CN" altLang="en-US" sz="3200" b="1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3200" b="1">
              <a:solidFill>
                <a:schemeClr val="tx2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2292" name="文本框 12291"/>
          <p:cNvSpPr txBox="1"/>
          <p:nvPr/>
        </p:nvSpPr>
        <p:spPr>
          <a:xfrm>
            <a:off x="4028440" y="3058160"/>
            <a:ext cx="511492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660033"/>
                </a:solidFill>
                <a:latin typeface="Times New Roman" pitchFamily="18" charset="0"/>
                <a:ea typeface="宋体" pitchFamily="2" charset="-122"/>
              </a:rPr>
              <a:t>1</a:t>
            </a:r>
            <a:r>
              <a:rPr sz="2800" b="1">
                <a:solidFill>
                  <a:srgbClr val="660033"/>
                </a:solidFill>
                <a:latin typeface="Times New Roman" pitchFamily="18" charset="0"/>
                <a:ea typeface="宋体" pitchFamily="2" charset="-122"/>
              </a:rPr>
              <a:t>品析诗</a:t>
            </a:r>
            <a:r>
              <a:rPr lang="zh-CN" sz="2800" b="1">
                <a:solidFill>
                  <a:srgbClr val="660033"/>
                </a:solidFill>
                <a:latin typeface="Times New Roman" pitchFamily="18" charset="0"/>
                <a:ea typeface="宋体" pitchFamily="2" charset="-122"/>
              </a:rPr>
              <a:t>后两</a:t>
            </a:r>
            <a:r>
              <a:rPr sz="2800" b="1">
                <a:solidFill>
                  <a:srgbClr val="660033"/>
                </a:solidFill>
                <a:latin typeface="Times New Roman" pitchFamily="18" charset="0"/>
                <a:ea typeface="宋体" pitchFamily="2" charset="-122"/>
              </a:rPr>
              <a:t>句加点词及修辞表达效果</a:t>
            </a:r>
            <a:r>
              <a:rPr lang="zh-CN" altLang="en-US" sz="2800" b="1">
                <a:solidFill>
                  <a:srgbClr val="660033"/>
                </a:solidFill>
                <a:latin typeface="Times New Roman" pitchFamily="18" charset="0"/>
                <a:ea typeface="宋体" pitchFamily="2" charset="-122"/>
              </a:rPr>
              <a:t>？</a:t>
            </a:r>
            <a:endParaRPr lang="zh-CN" altLang="en-US" sz="2800" b="1">
              <a:solidFill>
                <a:srgbClr val="660033"/>
              </a:solidFill>
              <a:latin typeface="Times New Roman" pitchFamily="18" charset="0"/>
              <a:ea typeface="宋体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660033"/>
                </a:solidFill>
                <a:latin typeface="Times New Roman" pitchFamily="18" charset="0"/>
                <a:ea typeface="宋体" pitchFamily="2" charset="-122"/>
              </a:rPr>
              <a:t>2 </a:t>
            </a:r>
            <a:r>
              <a:rPr lang="zh-CN" altLang="en-US" sz="2800" b="1">
                <a:solidFill>
                  <a:srgbClr val="660033"/>
                </a:solidFill>
                <a:latin typeface="Times New Roman" pitchFamily="18" charset="0"/>
                <a:ea typeface="宋体" pitchFamily="2" charset="-122"/>
              </a:rPr>
              <a:t>第三、四句运用“泉台”“阎罗”的传说有什么作用？？</a:t>
            </a:r>
            <a:endParaRPr lang="zh-CN" altLang="en-US" sz="2800" b="1">
              <a:solidFill>
                <a:srgbClr val="660033"/>
              </a:solidFill>
              <a:latin typeface="Times New Roman" pitchFamily="18" charset="0"/>
              <a:ea typeface="宋体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660033"/>
                </a:solidFill>
                <a:latin typeface="Times New Roman" pitchFamily="18" charset="0"/>
                <a:ea typeface="宋体" pitchFamily="2" charset="-122"/>
              </a:rPr>
              <a:t>3</a:t>
            </a:r>
            <a:r>
              <a:rPr lang="zh-CN" altLang="en-US" sz="2800" b="1">
                <a:solidFill>
                  <a:srgbClr val="660033"/>
                </a:solidFill>
                <a:latin typeface="Times New Roman" pitchFamily="18" charset="0"/>
                <a:ea typeface="宋体" pitchFamily="2" charset="-122"/>
              </a:rPr>
              <a:t>表现了诗人什么精神？</a:t>
            </a:r>
            <a:endParaRPr lang="zh-CN" altLang="en-US" sz="2800" b="1">
              <a:solidFill>
                <a:srgbClr val="660033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2293" name="文本框 12292"/>
          <p:cNvSpPr txBox="1"/>
          <p:nvPr/>
        </p:nvSpPr>
        <p:spPr>
          <a:xfrm>
            <a:off x="2324100" y="732473"/>
            <a:ext cx="2519363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>
                <a:solidFill>
                  <a:schemeClr val="accent1">
                    <a:lumMod val="50000"/>
                  </a:schemeClr>
                </a:solidFill>
                <a:latin typeface="微软雅黑" charset="-122"/>
                <a:ea typeface="微软雅黑" charset="-122"/>
              </a:rPr>
              <a:t>学习第一首</a:t>
            </a:r>
            <a:endParaRPr lang="zh-CN" altLang="en-US" sz="3600" b="1">
              <a:solidFill>
                <a:schemeClr val="accent1">
                  <a:lumMod val="50000"/>
                </a:schemeClr>
              </a:solidFill>
              <a:latin typeface="微软雅黑" charset="-122"/>
              <a:ea typeface="微软雅黑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8615" y="87630"/>
            <a:ext cx="84124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微软雅黑" charset="-122"/>
                <a:ea typeface="微软雅黑" charset="-122"/>
                <a:sym typeface="+mn-ea"/>
              </a:rPr>
              <a:t>目标三：精读诗歌，品析诗句，学习修辞</a:t>
            </a:r>
            <a:endParaRPr lang="zh-CN" altLang="en-US" sz="3600" b="1">
              <a:solidFill>
                <a:srgbClr val="FF0000"/>
              </a:solidFill>
              <a:latin typeface="微软雅黑" charset="-122"/>
              <a:ea typeface="微软雅黑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7" name="标题 13313"/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endParaRPr lang="zh-CN" altLang="en-US"/>
          </a:p>
        </p:txBody>
      </p:sp>
      <p:sp>
        <p:nvSpPr>
          <p:cNvPr id="14338" name="文本框 13314"/>
          <p:cNvSpPr txBox="1"/>
          <p:nvPr/>
        </p:nvSpPr>
        <p:spPr>
          <a:xfrm>
            <a:off x="990600" y="990600"/>
            <a:ext cx="6172200" cy="454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400">
              <a:latin typeface="Times New Roman" pitchFamily="18" charset="0"/>
              <a:ea typeface="宋体" pitchFamily="2" charset="-122"/>
            </a:endParaRPr>
          </a:p>
        </p:txBody>
      </p:sp>
      <p:pic>
        <p:nvPicPr>
          <p:cNvPr id="14339" name="图片 13315" descr="bj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文本框 13316"/>
          <p:cNvSpPr txBox="1"/>
          <p:nvPr/>
        </p:nvSpPr>
        <p:spPr>
          <a:xfrm>
            <a:off x="900113" y="1628775"/>
            <a:ext cx="8243887" cy="41497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457200" indent="-457200">
              <a:spcBef>
                <a:spcPct val="50000"/>
              </a:spcBef>
            </a:pP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1   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总领全诗</a:t>
            </a:r>
            <a:endParaRPr lang="zh-CN" altLang="en-US" sz="2800" b="1">
              <a:latin typeface="黑体" pitchFamily="49" charset="-122"/>
              <a:ea typeface="黑体" pitchFamily="49" charset="-122"/>
            </a:endParaRPr>
          </a:p>
          <a:p>
            <a:pPr marL="457200" indent="-457200"/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2   </a:t>
            </a:r>
            <a:r>
              <a:rPr lang="zh-CN" altLang="en-US" sz="2800" b="1">
                <a:solidFill>
                  <a:schemeClr val="folHlink"/>
                </a:solidFill>
                <a:latin typeface="黑体" pitchFamily="49" charset="-122"/>
                <a:ea typeface="黑体" pitchFamily="49" charset="-122"/>
              </a:rPr>
              <a:t>借代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 “旌旗”原意是旗帜，诗中指部队，用了借代的修辞手法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2800" b="1">
              <a:latin typeface="黑体" pitchFamily="49" charset="-122"/>
              <a:ea typeface="黑体" pitchFamily="49" charset="-122"/>
            </a:endParaRPr>
          </a:p>
          <a:p>
            <a:pPr marL="457200" indent="-457200"/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800" b="1">
                <a:solidFill>
                  <a:schemeClr val="folHlink"/>
                </a:solidFill>
                <a:latin typeface="黑体" pitchFamily="49" charset="-122"/>
                <a:ea typeface="黑体" pitchFamily="49" charset="-122"/>
              </a:rPr>
              <a:t>比喻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 “泉台”、“阎罗”虽是迷信中阴间的事物，却把作者要革命到底的思想形象化了，表现出继续战斗、虽死不渝的革命精神。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2800" b="1">
              <a:latin typeface="黑体" pitchFamily="49" charset="-122"/>
              <a:ea typeface="黑体" pitchFamily="49" charset="-122"/>
            </a:endParaRPr>
          </a:p>
          <a:p>
            <a:pPr marL="457200" indent="-457200"/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800" b="1">
                <a:solidFill>
                  <a:schemeClr val="folHlink"/>
                </a:solidFill>
                <a:latin typeface="黑体" pitchFamily="49" charset="-122"/>
                <a:ea typeface="黑体" pitchFamily="49" charset="-122"/>
              </a:rPr>
              <a:t>设问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  表现出诗人感觉到了必死的险恶处境，并且能够英勇地面对。 </a:t>
            </a:r>
            <a:endParaRPr lang="zh-CN" altLang="en-US" sz="2800" b="1">
              <a:latin typeface="黑体" pitchFamily="49" charset="-122"/>
              <a:ea typeface="黑体" pitchFamily="49" charset="-122"/>
            </a:endParaRPr>
          </a:p>
          <a:p>
            <a:pPr marL="457200" indent="-457200">
              <a:spcBef>
                <a:spcPct val="50000"/>
              </a:spcBef>
            </a:pP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3  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至死不渝，与反动派血战到底的精神。</a:t>
            </a:r>
            <a:endParaRPr lang="zh-CN" altLang="en-US" sz="2800" b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341" name="矩形 13317"/>
          <p:cNvSpPr/>
          <p:nvPr/>
        </p:nvSpPr>
        <p:spPr>
          <a:xfrm>
            <a:off x="1042988" y="476250"/>
            <a:ext cx="3024187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12700" cap="flat" cmpd="sng">
                  <a:solidFill>
                    <a:srgbClr val="3333CC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黑体" pitchFamily="49" charset="-122"/>
                <a:ea typeface="黑体" pitchFamily="49" charset="-122"/>
              </a:rPr>
              <a:t>明确问题（师生探究）</a:t>
            </a:r>
            <a:endParaRPr lang="zh-CN" altLang="en-US" sz="3600">
              <a:ln w="12700" cap="flat" cmpd="sng">
                <a:solidFill>
                  <a:srgbClr val="3333CC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文本框 14337"/>
          <p:cNvSpPr txBox="1"/>
          <p:nvPr/>
        </p:nvSpPr>
        <p:spPr>
          <a:xfrm>
            <a:off x="4787900" y="765175"/>
            <a:ext cx="4248150" cy="24431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u="sng">
                <a:solidFill>
                  <a:srgbClr val="660033"/>
                </a:solidFill>
                <a:latin typeface="宋体" pitchFamily="2" charset="-122"/>
                <a:ea typeface="宋体" pitchFamily="2" charset="-122"/>
              </a:rPr>
              <a:t>南国</a:t>
            </a:r>
            <a:r>
              <a:rPr lang="zh-CN" altLang="en-US" sz="2800" b="1" u="sng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烽烟</a:t>
            </a:r>
            <a:r>
              <a:rPr lang="zh-CN" altLang="en-US" sz="2800" b="1" u="sng">
                <a:solidFill>
                  <a:srgbClr val="660033"/>
                </a:solidFill>
                <a:latin typeface="宋体" pitchFamily="2" charset="-122"/>
                <a:ea typeface="宋体" pitchFamily="2" charset="-122"/>
              </a:rPr>
              <a:t>正</a:t>
            </a:r>
            <a:r>
              <a:rPr lang="zh-CN" altLang="en-US" sz="2800" b="1">
                <a:solidFill>
                  <a:srgbClr val="660033"/>
                </a:solidFill>
                <a:latin typeface="宋体" pitchFamily="2" charset="-122"/>
                <a:ea typeface="宋体" pitchFamily="2" charset="-122"/>
              </a:rPr>
              <a:t>十年，</a:t>
            </a:r>
            <a:endParaRPr lang="zh-CN" altLang="en-US" sz="2800" b="1">
              <a:solidFill>
                <a:srgbClr val="660033"/>
              </a:solidFill>
              <a:latin typeface="宋体" pitchFamily="2" charset="-122"/>
              <a:ea typeface="宋体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660033"/>
                </a:solidFill>
                <a:latin typeface="宋体" pitchFamily="2" charset="-122"/>
                <a:ea typeface="宋体" pitchFamily="2" charset="-122"/>
              </a:rPr>
              <a:t>此头须向</a:t>
            </a:r>
            <a:r>
              <a:rPr lang="zh-CN" altLang="en-US" sz="2800" b="1" u="sng">
                <a:solidFill>
                  <a:srgbClr val="660033"/>
                </a:solidFill>
                <a:latin typeface="宋体" pitchFamily="2" charset="-122"/>
                <a:ea typeface="宋体" pitchFamily="2" charset="-122"/>
              </a:rPr>
              <a:t>国门</a:t>
            </a:r>
            <a:r>
              <a:rPr lang="zh-CN" altLang="en-US" sz="2800" b="1">
                <a:solidFill>
                  <a:srgbClr val="660033"/>
                </a:solidFill>
                <a:latin typeface="宋体" pitchFamily="2" charset="-122"/>
                <a:ea typeface="宋体" pitchFamily="2" charset="-122"/>
              </a:rPr>
              <a:t>悬。</a:t>
            </a:r>
            <a:endParaRPr lang="zh-CN" altLang="en-US" sz="2800" b="1">
              <a:solidFill>
                <a:srgbClr val="660033"/>
              </a:solidFill>
              <a:latin typeface="宋体" pitchFamily="2" charset="-122"/>
              <a:ea typeface="宋体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660033"/>
                </a:solidFill>
                <a:latin typeface="宋体" pitchFamily="2" charset="-122"/>
                <a:ea typeface="宋体" pitchFamily="2" charset="-122"/>
              </a:rPr>
              <a:t>后死</a:t>
            </a:r>
            <a:r>
              <a:rPr lang="zh-CN" altLang="en-US" sz="2800" b="1" u="sng">
                <a:solidFill>
                  <a:srgbClr val="660033"/>
                </a:solidFill>
                <a:latin typeface="宋体" pitchFamily="2" charset="-122"/>
                <a:ea typeface="宋体" pitchFamily="2" charset="-122"/>
              </a:rPr>
              <a:t>诸君</a:t>
            </a:r>
            <a:r>
              <a:rPr lang="zh-CN" altLang="en-US" sz="2800" b="1">
                <a:solidFill>
                  <a:srgbClr val="660033"/>
                </a:solidFill>
                <a:latin typeface="宋体" pitchFamily="2" charset="-122"/>
                <a:ea typeface="宋体" pitchFamily="2" charset="-122"/>
              </a:rPr>
              <a:t>多努力，</a:t>
            </a:r>
            <a:endParaRPr lang="zh-CN" altLang="en-US" sz="2800" b="1">
              <a:solidFill>
                <a:srgbClr val="660033"/>
              </a:solidFill>
              <a:latin typeface="宋体" pitchFamily="2" charset="-122"/>
              <a:ea typeface="宋体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u="sng">
                <a:solidFill>
                  <a:srgbClr val="660033"/>
                </a:solidFill>
                <a:latin typeface="宋体" pitchFamily="2" charset="-122"/>
                <a:ea typeface="宋体" pitchFamily="2" charset="-122"/>
              </a:rPr>
              <a:t>捷报</a:t>
            </a:r>
            <a:r>
              <a:rPr lang="zh-CN" altLang="en-US" sz="2800" b="1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飞</a:t>
            </a:r>
            <a:r>
              <a:rPr lang="zh-CN" altLang="en-US" sz="2800" b="1">
                <a:solidFill>
                  <a:srgbClr val="660033"/>
                </a:solidFill>
                <a:latin typeface="宋体" pitchFamily="2" charset="-122"/>
                <a:ea typeface="宋体" pitchFamily="2" charset="-122"/>
              </a:rPr>
              <a:t>来当纸钱。 </a:t>
            </a:r>
            <a:endParaRPr lang="zh-CN" altLang="en-US" sz="2800" b="1">
              <a:solidFill>
                <a:srgbClr val="660033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4340" name="文本框 14339"/>
          <p:cNvSpPr txBox="1"/>
          <p:nvPr/>
        </p:nvSpPr>
        <p:spPr>
          <a:xfrm>
            <a:off x="2713355" y="3571875"/>
            <a:ext cx="620649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黑体" pitchFamily="49" charset="-122"/>
                <a:ea typeface="黑体" pitchFamily="49" charset="-122"/>
              </a:rPr>
              <a:t>1“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烽烟”“国门悬”应用什么修辞手法有什么作用？？</a:t>
            </a:r>
            <a:endParaRPr lang="zh-CN" altLang="en-US" sz="3200" b="1"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>
                <a:latin typeface="黑体" pitchFamily="49" charset="-122"/>
                <a:ea typeface="黑体" pitchFamily="49" charset="-122"/>
              </a:rPr>
              <a:t>2 捷报飞来当纸钱。(句中的“飞”能否换成“飘”或“传”？为什么？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表现了诗人什么精神？</a:t>
            </a:r>
            <a:endParaRPr lang="zh-CN" altLang="en-US" sz="3200" b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341" name="文本框 14340"/>
          <p:cNvSpPr txBox="1"/>
          <p:nvPr/>
        </p:nvSpPr>
        <p:spPr>
          <a:xfrm>
            <a:off x="2180590" y="185738"/>
            <a:ext cx="2519363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>
                <a:solidFill>
                  <a:schemeClr val="accent1">
                    <a:lumMod val="50000"/>
                  </a:schemeClr>
                </a:solidFill>
                <a:latin typeface="微软雅黑" charset="-122"/>
                <a:ea typeface="微软雅黑" charset="-122"/>
              </a:rPr>
              <a:t>学习第二首</a:t>
            </a:r>
            <a:endParaRPr lang="zh-CN" altLang="en-US" sz="3600" b="1">
              <a:solidFill>
                <a:schemeClr val="accent1">
                  <a:lumMod val="50000"/>
                </a:schemeClr>
              </a:solidFill>
              <a:latin typeface="微软雅黑" charset="-122"/>
              <a:ea typeface="微软雅黑" charset="-122"/>
            </a:endParaRPr>
          </a:p>
        </p:txBody>
      </p:sp>
      <p:grpSp>
        <p:nvGrpSpPr>
          <p:cNvPr id="14346" name="组合 14345"/>
          <p:cNvGrpSpPr/>
          <p:nvPr/>
        </p:nvGrpSpPr>
        <p:grpSpPr>
          <a:xfrm>
            <a:off x="0" y="1052195"/>
            <a:ext cx="3528695" cy="3139440"/>
            <a:chOff x="113" y="1434"/>
            <a:chExt cx="2903" cy="2404"/>
          </a:xfrm>
        </p:grpSpPr>
        <p:sp>
          <p:nvSpPr>
            <p:cNvPr id="15365" name="云形标注 14343"/>
            <p:cNvSpPr/>
            <p:nvPr/>
          </p:nvSpPr>
          <p:spPr>
            <a:xfrm>
              <a:off x="113" y="1434"/>
              <a:ext cx="2903" cy="2404"/>
            </a:xfrm>
            <a:prstGeom prst="cloudCallout">
              <a:avLst>
                <a:gd name="adj1" fmla="val -47866"/>
                <a:gd name="adj2" fmla="val 50375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pPr algn="ctr">
                <a:buClrTx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5366" name="矩形 14344"/>
            <p:cNvSpPr/>
            <p:nvPr/>
          </p:nvSpPr>
          <p:spPr>
            <a:xfrm>
              <a:off x="295" y="2341"/>
              <a:ext cx="2540" cy="9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400" b="1">
                  <a:latin typeface="Tahoma" pitchFamily="34" charset="0"/>
                  <a:ea typeface="宋体" pitchFamily="2" charset="-122"/>
                </a:rPr>
                <a:t>典故：</a:t>
              </a:r>
              <a:r>
                <a:rPr lang="en-US" altLang="zh-CN" sz="2400" b="1">
                  <a:latin typeface="Tahoma" pitchFamily="34" charset="0"/>
                  <a:ea typeface="宋体" pitchFamily="2" charset="-122"/>
                </a:rPr>
                <a:t>(</a:t>
              </a:r>
              <a:r>
                <a:rPr lang="zh-CN" altLang="en-US" sz="2400" b="1">
                  <a:latin typeface="Tahoma" pitchFamily="34" charset="0"/>
                  <a:ea typeface="宋体" pitchFamily="2" charset="-122"/>
                </a:rPr>
                <a:t>名</a:t>
              </a:r>
              <a:r>
                <a:rPr lang="en-US" altLang="zh-CN" sz="2400" b="1">
                  <a:latin typeface="Tahoma" pitchFamily="34" charset="0"/>
                  <a:ea typeface="宋体" pitchFamily="2" charset="-122"/>
                </a:rPr>
                <a:t>)</a:t>
              </a:r>
              <a:r>
                <a:rPr lang="zh-CN" altLang="en-US" sz="2400" b="1">
                  <a:latin typeface="Tahoma" pitchFamily="34" charset="0"/>
                  <a:ea typeface="宋体" pitchFamily="2" charset="-122"/>
                </a:rPr>
                <a:t>诗文里引用的古书中的故事或词句。</a:t>
              </a:r>
              <a:endParaRPr lang="zh-CN" altLang="en-US" sz="2400" b="1">
                <a:latin typeface="Tahoma" pitchFamily="34" charset="0"/>
                <a:ea typeface="宋体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40" grpId="1"/>
      <p:bldP spid="14341" grpId="2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5" name="标题 15361"/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endParaRPr lang="zh-CN" altLang="en-US"/>
          </a:p>
        </p:txBody>
      </p:sp>
      <p:pic>
        <p:nvPicPr>
          <p:cNvPr id="16386" name="图片 15362" descr="bj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-1587"/>
            <a:ext cx="9144000" cy="6859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文本框 15363"/>
          <p:cNvSpPr txBox="1"/>
          <p:nvPr/>
        </p:nvSpPr>
        <p:spPr>
          <a:xfrm>
            <a:off x="1042988" y="1052513"/>
            <a:ext cx="8101012" cy="5308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Times New Roman" pitchFamily="18" charset="0"/>
                <a:ea typeface="宋体" pitchFamily="2" charset="-122"/>
              </a:rPr>
              <a:t>1 </a:t>
            </a:r>
            <a:r>
              <a:rPr lang="en-US" altLang="zh-CN" sz="3600" b="1">
                <a:solidFill>
                  <a:srgbClr val="CC0000"/>
                </a:solidFill>
                <a:latin typeface="Times New Roman" pitchFamily="18" charset="0"/>
                <a:ea typeface="宋体" pitchFamily="2" charset="-122"/>
              </a:rPr>
              <a:t>“</a:t>
            </a:r>
            <a:r>
              <a:rPr lang="zh-CN" altLang="en-US" sz="3600" b="1">
                <a:solidFill>
                  <a:srgbClr val="CC0000"/>
                </a:solidFill>
                <a:latin typeface="Times New Roman" pitchFamily="18" charset="0"/>
                <a:ea typeface="宋体" pitchFamily="2" charset="-122"/>
              </a:rPr>
              <a:t>烽烟”</a:t>
            </a:r>
            <a:r>
              <a:rPr lang="zh-CN" altLang="en-US" sz="2800" b="1">
                <a:latin typeface="Times New Roman" pitchFamily="18" charset="0"/>
                <a:ea typeface="黑体" pitchFamily="49" charset="-122"/>
              </a:rPr>
              <a:t>借代战争。</a:t>
            </a:r>
            <a:r>
              <a:rPr lang="zh-CN" altLang="en-US" sz="2000" b="1">
                <a:latin typeface="Arial" pitchFamily="34" charset="0"/>
                <a:ea typeface="宋体" pitchFamily="2" charset="-122"/>
              </a:rPr>
              <a:t> </a:t>
            </a:r>
            <a:endParaRPr lang="zh-CN" altLang="en-US" sz="2000" b="1">
              <a:latin typeface="Arial" pitchFamily="34" charset="0"/>
              <a:ea typeface="宋体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latin typeface="Arial" pitchFamily="34" charset="0"/>
                <a:ea typeface="宋体" pitchFamily="2" charset="-122"/>
              </a:rPr>
              <a:t>   </a:t>
            </a:r>
            <a:r>
              <a:rPr lang="zh-CN" altLang="en-US" sz="3600" b="1">
                <a:solidFill>
                  <a:srgbClr val="CC0000"/>
                </a:solidFill>
                <a:latin typeface="Arial" pitchFamily="34" charset="0"/>
                <a:ea typeface="宋体" pitchFamily="2" charset="-122"/>
              </a:rPr>
              <a:t>“</a:t>
            </a:r>
            <a:r>
              <a:rPr lang="zh-CN" altLang="en-US" sz="3600" b="1">
                <a:solidFill>
                  <a:srgbClr val="CC0000"/>
                </a:solidFill>
                <a:latin typeface="Arial" pitchFamily="34" charset="0"/>
                <a:ea typeface="黑体" pitchFamily="49" charset="-122"/>
              </a:rPr>
              <a:t>头悬国门</a:t>
            </a:r>
            <a:r>
              <a:rPr lang="zh-CN" altLang="en-US" sz="3600" b="1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en-US" altLang="zh-CN" b="1">
                <a:latin typeface="Arial" pitchFamily="34" charset="0"/>
                <a:ea typeface="宋体" pitchFamily="2" charset="-122"/>
              </a:rPr>
              <a:t>《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史记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·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伍子胥列传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：伍子胥为吴将，屡建战功。他先劝吴王夫差乘打败越国之机灭掉越国，未被采纳；后又谏阻夫差举兵攻齐，要他警惕越王勾践报仇，夫差听信谗言，逼他自杀。伍子胥临死前说：“抉（剜出）吾眼悬吴东门之上，以观越寇之入灭吴也”。后吴国被越灭。</a:t>
            </a:r>
            <a:endParaRPr lang="zh-CN" altLang="en-US" sz="2800" b="1">
              <a:latin typeface="黑体" pitchFamily="49" charset="-122"/>
              <a:ea typeface="黑体" pitchFamily="49" charset="-122"/>
            </a:endParaRPr>
          </a:p>
          <a:p>
            <a:pPr>
              <a:buClrTx/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　“此头须向国门悬”，表现出即使死后仍然一心关注革命，死不暝目，要眼看同志们怎样取得战斗的胜利，敌人怎样遭到失败</a:t>
            </a:r>
            <a:endParaRPr lang="zh-CN" altLang="en-US" sz="2800" b="1">
              <a:latin typeface="黑体" pitchFamily="49" charset="-122"/>
              <a:ea typeface="黑体" pitchFamily="49" charset="-122"/>
            </a:endParaRPr>
          </a:p>
          <a:p>
            <a:pPr>
              <a:buClrTx/>
            </a:pP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2 </a:t>
            </a:r>
            <a:r>
              <a:rPr lang="zh-CN" altLang="en-US" sz="2800" b="1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表现了诗人关心国家命运，盼望祖国解放的精神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2800" b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388" name="矩形 15364"/>
          <p:cNvSpPr/>
          <p:nvPr/>
        </p:nvSpPr>
        <p:spPr>
          <a:xfrm>
            <a:off x="1042988" y="0"/>
            <a:ext cx="3146425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12700" cap="flat" cmpd="sng">
                  <a:solidFill>
                    <a:srgbClr val="3333CC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黑体" pitchFamily="49" charset="-122"/>
                <a:ea typeface="黑体" pitchFamily="49" charset="-122"/>
              </a:rPr>
              <a:t>明确问题</a:t>
            </a:r>
            <a:endParaRPr lang="zh-CN" altLang="en-US" sz="3600">
              <a:ln w="12700" cap="flat" cmpd="sng">
                <a:solidFill>
                  <a:srgbClr val="3333CC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09" name="标题 16385"/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endParaRPr lang="zh-CN" altLang="en-US"/>
          </a:p>
        </p:txBody>
      </p:sp>
      <p:sp>
        <p:nvSpPr>
          <p:cNvPr id="17410" name="文本框 16386"/>
          <p:cNvSpPr txBox="1"/>
          <p:nvPr/>
        </p:nvSpPr>
        <p:spPr>
          <a:xfrm>
            <a:off x="2743200" y="1524000"/>
            <a:ext cx="2895600" cy="1539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宋体" pitchFamily="2" charset="-122"/>
                <a:ea typeface="宋体" pitchFamily="2" charset="-122"/>
              </a:rPr>
              <a:t>投身革命即为家，</a:t>
            </a:r>
            <a:r>
              <a:rPr lang="zh-CN" altLang="en-US" sz="2400" u="sng">
                <a:latin typeface="宋体" pitchFamily="2" charset="-122"/>
                <a:ea typeface="宋体" pitchFamily="2" charset="-122"/>
              </a:rPr>
              <a:t>血雨腥风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应有</a:t>
            </a:r>
            <a:r>
              <a:rPr lang="zh-CN" altLang="en-US" sz="2400" u="sng">
                <a:latin typeface="宋体" pitchFamily="2" charset="-122"/>
                <a:ea typeface="宋体" pitchFamily="2" charset="-122"/>
              </a:rPr>
              <a:t>涯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。</a:t>
            </a:r>
            <a:r>
              <a:rPr lang="zh-CN" altLang="en-US" sz="2400" u="sng">
                <a:latin typeface="宋体" pitchFamily="2" charset="-122"/>
                <a:ea typeface="宋体" pitchFamily="2" charset="-122"/>
              </a:rPr>
              <a:t>取义成仁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今日事，人间遍种自由花。</a:t>
            </a:r>
            <a:endParaRPr lang="zh-CN" altLang="en-US" sz="2400">
              <a:latin typeface="Times New Roman" pitchFamily="18" charset="0"/>
              <a:ea typeface="宋体" pitchFamily="2" charset="-122"/>
            </a:endParaRPr>
          </a:p>
        </p:txBody>
      </p:sp>
      <p:pic>
        <p:nvPicPr>
          <p:cNvPr id="17411" name="图片 16387" descr="bj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38200" y="0"/>
            <a:ext cx="9982200" cy="6915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9" name="文本框 16388"/>
          <p:cNvSpPr txBox="1"/>
          <p:nvPr/>
        </p:nvSpPr>
        <p:spPr>
          <a:xfrm>
            <a:off x="468313" y="836613"/>
            <a:ext cx="7705725" cy="20300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>
                <a:solidFill>
                  <a:schemeClr val="accent1">
                    <a:lumMod val="75000"/>
                  </a:schemeClr>
                </a:solidFill>
                <a:latin typeface="微软雅黑" charset="-122"/>
                <a:ea typeface="微软雅黑" charset="-122"/>
              </a:rPr>
              <a:t>学习第三首</a:t>
            </a:r>
            <a:endParaRPr lang="zh-CN" altLang="en-US" sz="360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latin typeface="宋体" pitchFamily="2" charset="-122"/>
                <a:ea typeface="宋体" pitchFamily="2" charset="-122"/>
              </a:rPr>
              <a:t>投身革命</a:t>
            </a:r>
            <a:r>
              <a:rPr lang="zh-CN" altLang="en-US" sz="3600" b="1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即</a:t>
            </a:r>
            <a:r>
              <a:rPr lang="zh-CN" altLang="en-US" sz="3600" b="1">
                <a:latin typeface="宋体" pitchFamily="2" charset="-122"/>
                <a:ea typeface="宋体" pitchFamily="2" charset="-122"/>
              </a:rPr>
              <a:t>为家，</a:t>
            </a:r>
            <a:r>
              <a:rPr lang="zh-CN" altLang="en-US" sz="3600" b="1" u="sng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血雨腥风</a:t>
            </a:r>
            <a:r>
              <a:rPr lang="zh-CN" altLang="en-US" sz="3600" b="1">
                <a:latin typeface="宋体" pitchFamily="2" charset="-122"/>
                <a:ea typeface="宋体" pitchFamily="2" charset="-122"/>
              </a:rPr>
              <a:t>应有</a:t>
            </a:r>
            <a:r>
              <a:rPr lang="zh-CN" altLang="en-US" sz="3600" b="1" u="sng">
                <a:latin typeface="宋体" pitchFamily="2" charset="-122"/>
                <a:ea typeface="宋体" pitchFamily="2" charset="-122"/>
              </a:rPr>
              <a:t>涯</a:t>
            </a:r>
            <a:r>
              <a:rPr lang="zh-CN" altLang="en-US" sz="3600" b="1">
                <a:latin typeface="宋体" pitchFamily="2" charset="-122"/>
                <a:ea typeface="宋体" pitchFamily="2" charset="-122"/>
              </a:rPr>
              <a:t>。</a:t>
            </a:r>
            <a:r>
              <a:rPr lang="zh-CN" altLang="en-US" sz="3600" b="1" u="sng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取义成仁</a:t>
            </a:r>
            <a:r>
              <a:rPr lang="zh-CN" altLang="en-US" sz="3600" b="1">
                <a:latin typeface="宋体" pitchFamily="2" charset="-122"/>
                <a:ea typeface="宋体" pitchFamily="2" charset="-122"/>
              </a:rPr>
              <a:t>今日事，人间遍种</a:t>
            </a:r>
            <a:r>
              <a:rPr lang="zh-CN" altLang="en-US" sz="3600" b="1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自由花</a:t>
            </a:r>
            <a:r>
              <a:rPr lang="zh-CN" altLang="en-US" sz="3600" b="1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3600" b="1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6390" name="文本框 16389"/>
          <p:cNvSpPr txBox="1"/>
          <p:nvPr/>
        </p:nvSpPr>
        <p:spPr>
          <a:xfrm>
            <a:off x="150495" y="3387725"/>
            <a:ext cx="495046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1 投身革命即为家，血雨腥风应有涯。取义成仁今日事，人间遍种自由花。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采用了什么修辞手法？</a:t>
            </a:r>
            <a:endParaRPr lang="zh-CN" altLang="en-US" sz="2800" b="1"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2 第三首前两句中“投身”“应有涯”有什么含义？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表现了作者什么精神？</a:t>
            </a:r>
            <a:endParaRPr lang="zh-CN" altLang="en-US" sz="2800" b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392" name="爆炸形 2 16391"/>
          <p:cNvSpPr/>
          <p:nvPr/>
        </p:nvSpPr>
        <p:spPr>
          <a:xfrm>
            <a:off x="4726940" y="2924175"/>
            <a:ext cx="4417060" cy="4250055"/>
          </a:xfrm>
          <a:prstGeom prst="irregularSeal2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buClrTx/>
            </a:pPr>
            <a:r>
              <a:rPr lang="zh-CN" altLang="en-US" b="1">
                <a:latin typeface="Arial" pitchFamily="34" charset="0"/>
                <a:ea typeface="宋体" pitchFamily="2" charset="-122"/>
              </a:rPr>
              <a:t>借喻：</a:t>
            </a:r>
            <a:endParaRPr lang="zh-CN" altLang="en-US" b="1">
              <a:latin typeface="Arial" pitchFamily="34" charset="0"/>
              <a:ea typeface="宋体" pitchFamily="2" charset="-122"/>
            </a:endParaRPr>
          </a:p>
          <a:p>
            <a:pPr algn="ctr">
              <a:buClrTx/>
            </a:pPr>
            <a:r>
              <a:rPr lang="zh-CN" altLang="en-US" b="1">
                <a:latin typeface="Arial" pitchFamily="34" charset="0"/>
                <a:ea typeface="宋体" pitchFamily="2" charset="-122"/>
              </a:rPr>
              <a:t>比喻的一种，直接</a:t>
            </a:r>
            <a:endParaRPr lang="zh-CN" altLang="en-US" b="1">
              <a:latin typeface="Arial" pitchFamily="34" charset="0"/>
              <a:ea typeface="宋体" pitchFamily="2" charset="-122"/>
            </a:endParaRPr>
          </a:p>
          <a:p>
            <a:pPr algn="ctr">
              <a:buClrTx/>
            </a:pPr>
            <a:r>
              <a:rPr lang="zh-CN" altLang="en-US" b="1">
                <a:latin typeface="Arial" pitchFamily="34" charset="0"/>
                <a:ea typeface="宋体" pitchFamily="2" charset="-122"/>
              </a:rPr>
              <a:t>借比喻的事物来代替被比喻</a:t>
            </a:r>
            <a:endParaRPr lang="zh-CN" altLang="en-US" b="1">
              <a:latin typeface="Arial" pitchFamily="34" charset="0"/>
              <a:ea typeface="宋体" pitchFamily="2" charset="-122"/>
            </a:endParaRPr>
          </a:p>
          <a:p>
            <a:pPr algn="ctr">
              <a:buClrTx/>
            </a:pPr>
            <a:r>
              <a:rPr lang="zh-CN" altLang="en-US" b="1">
                <a:latin typeface="Arial" pitchFamily="34" charset="0"/>
                <a:ea typeface="宋体" pitchFamily="2" charset="-122"/>
              </a:rPr>
              <a:t>的事物，被比喻的事物和比喻</a:t>
            </a:r>
            <a:endParaRPr lang="zh-CN" altLang="en-US" b="1">
              <a:latin typeface="Arial" pitchFamily="34" charset="0"/>
              <a:ea typeface="宋体" pitchFamily="2" charset="-122"/>
            </a:endParaRPr>
          </a:p>
          <a:p>
            <a:pPr algn="ctr">
              <a:buClrTx/>
            </a:pPr>
            <a:r>
              <a:rPr lang="zh-CN" altLang="en-US" b="1">
                <a:latin typeface="Arial" pitchFamily="34" charset="0"/>
                <a:ea typeface="宋体" pitchFamily="2" charset="-122"/>
              </a:rPr>
              <a:t>词都不出现。如“惊涛拍岸，</a:t>
            </a:r>
            <a:endParaRPr lang="zh-CN" altLang="en-US" b="1">
              <a:latin typeface="Arial" pitchFamily="34" charset="0"/>
              <a:ea typeface="宋体" pitchFamily="2" charset="-122"/>
            </a:endParaRPr>
          </a:p>
          <a:p>
            <a:pPr algn="ctr">
              <a:buClrTx/>
            </a:pPr>
            <a:r>
              <a:rPr lang="zh-CN" altLang="en-US" b="1">
                <a:latin typeface="Arial" pitchFamily="34" charset="0"/>
                <a:ea typeface="宋体" pitchFamily="2" charset="-122"/>
              </a:rPr>
              <a:t>举起千堆雪</a:t>
            </a:r>
            <a:endParaRPr lang="zh-CN" altLang="en-US" b="1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  <p:bldP spid="16390" grpId="1"/>
      <p:bldP spid="16392" grpId="2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3" name="标题 17409"/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endParaRPr lang="zh-CN" altLang="en-US"/>
          </a:p>
        </p:txBody>
      </p:sp>
      <p:pic>
        <p:nvPicPr>
          <p:cNvPr id="18434" name="图片 17410" descr="bj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文本框 17411"/>
          <p:cNvSpPr txBox="1"/>
          <p:nvPr/>
        </p:nvSpPr>
        <p:spPr>
          <a:xfrm>
            <a:off x="1547813" y="2060575"/>
            <a:ext cx="6170612" cy="41195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Times New Roman" pitchFamily="18" charset="0"/>
                <a:ea typeface="宋体" pitchFamily="2" charset="-122"/>
              </a:rPr>
              <a:t>1 </a:t>
            </a:r>
            <a:r>
              <a:rPr lang="zh-CN" altLang="en-US" sz="3600" b="1">
                <a:solidFill>
                  <a:srgbClr val="CC0000"/>
                </a:solidFill>
                <a:latin typeface="Times New Roman" pitchFamily="18" charset="0"/>
                <a:ea typeface="宋体" pitchFamily="2" charset="-122"/>
              </a:rPr>
              <a:t>借喻</a:t>
            </a:r>
            <a:r>
              <a:rPr lang="zh-CN" altLang="en-US" sz="3600" b="1">
                <a:latin typeface="Times New Roman" pitchFamily="18" charset="0"/>
                <a:ea typeface="宋体" pitchFamily="2" charset="-122"/>
              </a:rPr>
              <a:t> </a:t>
            </a:r>
            <a:r>
              <a:rPr lang="zh-CN" altLang="en-US" sz="2800" b="1">
                <a:latin typeface="Arial" pitchFamily="34" charset="0"/>
                <a:ea typeface="黑体" pitchFamily="49" charset="-122"/>
              </a:rPr>
              <a:t>：“血雨腥风”借喻战争，“自由花”借喻革命成功。</a:t>
            </a:r>
            <a:endParaRPr lang="zh-CN" altLang="en-US" sz="2800" b="1">
              <a:latin typeface="Arial" pitchFamily="34" charset="0"/>
              <a:ea typeface="黑体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itchFamily="18" charset="0"/>
                <a:ea typeface="宋体" pitchFamily="2" charset="-122"/>
              </a:rPr>
              <a:t>   </a:t>
            </a:r>
            <a:r>
              <a:rPr lang="zh-CN" altLang="en-US" sz="3600" b="1">
                <a:solidFill>
                  <a:srgbClr val="CC0000"/>
                </a:solidFill>
                <a:latin typeface="Times New Roman" pitchFamily="18" charset="0"/>
                <a:ea typeface="宋体" pitchFamily="2" charset="-122"/>
              </a:rPr>
              <a:t>用典</a:t>
            </a:r>
            <a:r>
              <a:rPr lang="zh-CN" altLang="en-US" sz="3600" b="1">
                <a:latin typeface="Times New Roman" pitchFamily="18" charset="0"/>
                <a:ea typeface="宋体" pitchFamily="2" charset="-122"/>
              </a:rPr>
              <a:t>：</a:t>
            </a:r>
            <a:r>
              <a:rPr lang="zh-CN" altLang="en-US" sz="2800" b="1">
                <a:latin typeface="Times New Roman" pitchFamily="18" charset="0"/>
                <a:ea typeface="黑体" pitchFamily="49" charset="-122"/>
              </a:rPr>
              <a:t>取义成仁”引用</a:t>
            </a:r>
            <a:r>
              <a:rPr lang="en-US" altLang="zh-CN" sz="2800" b="1">
                <a:latin typeface="Times New Roman" pitchFamily="18" charset="0"/>
                <a:ea typeface="黑体" pitchFamily="49" charset="-122"/>
              </a:rPr>
              <a:t>《</a:t>
            </a:r>
            <a:r>
              <a:rPr lang="zh-CN" altLang="en-US" sz="2800" b="1">
                <a:latin typeface="Times New Roman" pitchFamily="18" charset="0"/>
                <a:ea typeface="黑体" pitchFamily="49" charset="-122"/>
              </a:rPr>
              <a:t>论语</a:t>
            </a:r>
            <a:r>
              <a:rPr lang="en-US" altLang="zh-CN" sz="2800" b="1">
                <a:latin typeface="Times New Roman" pitchFamily="18" charset="0"/>
                <a:ea typeface="黑体" pitchFamily="49" charset="-122"/>
              </a:rPr>
              <a:t>》《</a:t>
            </a:r>
            <a:r>
              <a:rPr lang="zh-CN" altLang="en-US" sz="2800" b="1">
                <a:latin typeface="Times New Roman" pitchFamily="18" charset="0"/>
                <a:ea typeface="黑体" pitchFamily="49" charset="-122"/>
              </a:rPr>
              <a:t>孟子</a:t>
            </a:r>
            <a:r>
              <a:rPr lang="en-US" altLang="zh-CN" sz="2800" b="1">
                <a:latin typeface="Times New Roman" pitchFamily="18" charset="0"/>
                <a:ea typeface="黑体" pitchFamily="49" charset="-122"/>
              </a:rPr>
              <a:t>》</a:t>
            </a:r>
            <a:r>
              <a:rPr lang="zh-CN" altLang="en-US" sz="2800" b="1">
                <a:latin typeface="Times New Roman" pitchFamily="18" charset="0"/>
                <a:ea typeface="黑体" pitchFamily="49" charset="-122"/>
              </a:rPr>
              <a:t>杀身以成仁，舍生而取义。的典故</a:t>
            </a:r>
            <a:endParaRPr lang="zh-CN" altLang="en-US" sz="2800" b="1">
              <a:latin typeface="Times New Roman" pitchFamily="18" charset="0"/>
              <a:ea typeface="黑体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>
                <a:latin typeface="Times New Roman" pitchFamily="18" charset="0"/>
                <a:ea typeface="宋体" pitchFamily="2" charset="-122"/>
              </a:rPr>
              <a:t>2 </a:t>
            </a:r>
            <a:r>
              <a:rPr lang="zh-CN" altLang="en-US" sz="3600" b="1">
                <a:solidFill>
                  <a:srgbClr val="CC0000"/>
                </a:solidFill>
                <a:latin typeface="Times New Roman" pitchFamily="18" charset="0"/>
                <a:ea typeface="宋体" pitchFamily="2" charset="-122"/>
              </a:rPr>
              <a:t>坚定的革命信念，为实现共产主义甘愿献身的精神。</a:t>
            </a:r>
            <a:endParaRPr lang="zh-CN" altLang="en-US" sz="3600" b="1">
              <a:solidFill>
                <a:srgbClr val="CC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8436" name="矩形 17412"/>
          <p:cNvSpPr/>
          <p:nvPr/>
        </p:nvSpPr>
        <p:spPr>
          <a:xfrm>
            <a:off x="1619250" y="549275"/>
            <a:ext cx="2736850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12700" cap="flat" cmpd="sng">
                  <a:solidFill>
                    <a:srgbClr val="3333CC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黑体" pitchFamily="49" charset="-122"/>
                <a:ea typeface="黑体" pitchFamily="49" charset="-122"/>
              </a:rPr>
              <a:t>明确问题</a:t>
            </a:r>
            <a:endParaRPr lang="zh-CN" altLang="en-US" sz="3600">
              <a:ln w="12700" cap="flat" cmpd="sng">
                <a:solidFill>
                  <a:srgbClr val="3333CC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7" name="标题 18433"/>
          <p:cNvSpPr>
            <a:spLocks noGrp="1"/>
          </p:cNvSpPr>
          <p:nvPr>
            <p:ph type="title"/>
          </p:nvPr>
        </p:nvSpPr>
        <p:spPr>
          <a:xfrm>
            <a:off x="2771775" y="260350"/>
            <a:ext cx="3167063" cy="1143000"/>
          </a:xfrm>
        </p:spPr>
        <p:txBody>
          <a:bodyPr anchor="b"/>
          <a:lstStyle/>
          <a:p>
            <a:pPr algn="ctr"/>
            <a:r>
              <a:rPr lang="zh-CN" altLang="en-US" sz="4800" b="1">
                <a:solidFill>
                  <a:srgbClr val="FF0000"/>
                </a:solidFill>
                <a:ea typeface="楷体_GB2312" pitchFamily="49" charset="-122"/>
              </a:rPr>
              <a:t>板书</a:t>
            </a:r>
            <a:endParaRPr lang="zh-CN" altLang="en-US" sz="4800" b="1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19458" name="矩形 18434"/>
          <p:cNvSpPr/>
          <p:nvPr/>
        </p:nvSpPr>
        <p:spPr>
          <a:xfrm>
            <a:off x="0" y="1916113"/>
            <a:ext cx="9144000" cy="3505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zh-CN" altLang="en-US" sz="2400">
              <a:solidFill>
                <a:schemeClr val="tx2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600">
                <a:latin typeface="黑体" pitchFamily="49" charset="-122"/>
                <a:ea typeface="黑体" pitchFamily="49" charset="-122"/>
              </a:rPr>
              <a:t>一：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追忆往昔</a:t>
            </a:r>
            <a:r>
              <a:rPr lang="en-US" altLang="zh-CN" sz="400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创业未成，死而不已</a:t>
            </a:r>
            <a:endParaRPr lang="zh-CN" altLang="en-US" sz="4000">
              <a:latin typeface="黑体" pitchFamily="49" charset="-122"/>
              <a:ea typeface="黑体" pitchFamily="49" charset="-122"/>
            </a:endParaRPr>
          </a:p>
          <a:p>
            <a:endParaRPr lang="zh-CN" altLang="en-US" sz="4000" u="sng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4000">
                <a:latin typeface="黑体" pitchFamily="49" charset="-122"/>
                <a:ea typeface="黑体" pitchFamily="49" charset="-122"/>
              </a:rPr>
              <a:t>二：面对当今</a:t>
            </a:r>
            <a:r>
              <a:rPr lang="en-US" altLang="zh-CN" sz="400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死不瞑目，勉励战友 </a:t>
            </a:r>
            <a:endParaRPr lang="zh-CN" altLang="en-US" sz="4000">
              <a:latin typeface="黑体" pitchFamily="49" charset="-122"/>
              <a:ea typeface="黑体" pitchFamily="49" charset="-122"/>
            </a:endParaRPr>
          </a:p>
          <a:p>
            <a:endParaRPr lang="zh-CN" altLang="en-US" sz="400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4000">
                <a:latin typeface="黑体" pitchFamily="49" charset="-122"/>
                <a:ea typeface="黑体" pitchFamily="49" charset="-122"/>
              </a:rPr>
              <a:t>三：展望未来</a:t>
            </a:r>
            <a:r>
              <a:rPr lang="en-US" altLang="zh-CN" sz="400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甘愿献身，预言必胜</a:t>
            </a:r>
            <a:endParaRPr lang="zh-CN" altLang="en-US" sz="400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915795"/>
            <a:ext cx="7772400" cy="1933575"/>
          </a:xfrm>
        </p:spPr>
        <p:txBody>
          <a:bodyPr/>
          <a:lstStyle/>
          <a:p>
            <a:pPr algn="ctr"/>
            <a:r>
              <a:rPr lang="zh-CN" altLang="en-US" sz="4800" b="1">
                <a:latin typeface="微软雅黑" charset="-122"/>
                <a:ea typeface="微软雅黑" charset="-122"/>
                <a:cs typeface="微软雅黑" charset="-122"/>
              </a:rPr>
              <a:t>第三环节</a:t>
            </a:r>
            <a:r>
              <a:rPr lang="zh-CN" altLang="en-US" sz="4800" b="1">
                <a:latin typeface="微软雅黑" charset="-122"/>
                <a:ea typeface="微软雅黑" charset="-122"/>
                <a:cs typeface="微软雅黑" charset="-122"/>
                <a:sym typeface="+mn-ea"/>
              </a:rPr>
              <a:t>主旨探究</a:t>
            </a:r>
            <a:r>
              <a:rPr lang="zh-CN" altLang="en-US" sz="4800">
                <a:latin typeface="微软雅黑" charset="-122"/>
                <a:ea typeface="微软雅黑" charset="-122"/>
                <a:cs typeface="微软雅黑" charset="-122"/>
              </a:rPr>
              <a:t>（</a:t>
            </a:r>
            <a:r>
              <a:rPr lang="en-US" altLang="zh-CN" sz="4800">
                <a:latin typeface="微软雅黑" charset="-122"/>
                <a:ea typeface="微软雅黑" charset="-122"/>
                <a:cs typeface="微软雅黑" charset="-122"/>
              </a:rPr>
              <a:t>5</a:t>
            </a:r>
            <a:r>
              <a:rPr lang="zh-CN" altLang="en-US" sz="4800">
                <a:latin typeface="微软雅黑" charset="-122"/>
                <a:ea typeface="微软雅黑" charset="-122"/>
                <a:cs typeface="微软雅黑" charset="-122"/>
              </a:rPr>
              <a:t>分钟）</a:t>
            </a:r>
            <a:endParaRPr lang="zh-CN" altLang="en-US" sz="4800">
              <a:latin typeface="微软雅黑" charset="-122"/>
              <a:ea typeface="微软雅黑" charset="-122"/>
              <a:cs typeface="微软雅黑" charset="-122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1" name="矩形 4097"/>
          <p:cNvSpPr/>
          <p:nvPr/>
        </p:nvSpPr>
        <p:spPr>
          <a:xfrm>
            <a:off x="539750" y="1381125"/>
            <a:ext cx="8353425" cy="48164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00025">
              <a:lnSpc>
                <a:spcPct val="80000"/>
              </a:lnSpc>
              <a:spcBef>
                <a:spcPct val="20000"/>
              </a:spcBef>
            </a:pP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3600" b="1">
                <a:latin typeface="Tahoma" pitchFamily="34" charset="0"/>
                <a:ea typeface="宋体" pitchFamily="2" charset="-122"/>
              </a:rPr>
              <a:t>了解作者和写作背景等相关知识</a:t>
            </a:r>
            <a:r>
              <a:rPr lang="zh-CN" altLang="en-US" sz="3600">
                <a:latin typeface="Tahoma" pitchFamily="34" charset="0"/>
                <a:ea typeface="宋体" pitchFamily="2" charset="-122"/>
              </a:rPr>
              <a:t> </a:t>
            </a:r>
            <a:endParaRPr lang="zh-CN" altLang="en-US" sz="3600">
              <a:latin typeface="Tahoma" pitchFamily="34" charset="0"/>
              <a:ea typeface="宋体" pitchFamily="2" charset="-122"/>
            </a:endParaRPr>
          </a:p>
          <a:p>
            <a:pPr indent="200025">
              <a:lnSpc>
                <a:spcPct val="80000"/>
              </a:lnSpc>
              <a:spcBef>
                <a:spcPct val="20000"/>
              </a:spcBef>
            </a:pPr>
            <a:r>
              <a:rPr lang="zh-CN" altLang="en-US" sz="3600">
                <a:latin typeface="Tahoma" pitchFamily="34" charset="0"/>
                <a:ea typeface="宋体" pitchFamily="2" charset="-122"/>
              </a:rPr>
              <a:t>                        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               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pPr indent="200025">
              <a:lnSpc>
                <a:spcPct val="80000"/>
              </a:lnSpc>
              <a:spcBef>
                <a:spcPct val="20000"/>
              </a:spcBef>
            </a:pP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反复朗诵这三首诗，能说出三首诗 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pPr indent="200025">
              <a:lnSpc>
                <a:spcPct val="80000"/>
              </a:lnSpc>
              <a:spcBef>
                <a:spcPct val="20000"/>
              </a:spcBef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 的大意，体会诗中作者的情感。     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pPr indent="200025">
              <a:lnSpc>
                <a:spcPct val="80000"/>
              </a:lnSpc>
              <a:spcBef>
                <a:spcPct val="20000"/>
              </a:spcBef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                       </a:t>
            </a:r>
            <a:r>
              <a:rPr lang="zh-CN" altLang="en-US" sz="36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（重点）</a:t>
            </a:r>
            <a:endParaRPr lang="zh-CN" altLang="en-US" sz="3600" b="1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200025">
              <a:lnSpc>
                <a:spcPct val="80000"/>
              </a:lnSpc>
              <a:spcBef>
                <a:spcPct val="20000"/>
              </a:spcBef>
            </a:pP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3600" b="1">
                <a:latin typeface="Tahoma" pitchFamily="34" charset="0"/>
                <a:ea typeface="宋体" pitchFamily="2" charset="-122"/>
              </a:rPr>
              <a:t>体会本文比喻、借代等修辞方法的作用</a:t>
            </a:r>
            <a:r>
              <a:rPr lang="zh-CN" altLang="en-US" sz="3600">
                <a:latin typeface="Tahoma" pitchFamily="34" charset="0"/>
                <a:ea typeface="宋体" pitchFamily="2" charset="-122"/>
              </a:rPr>
              <a:t> 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pPr indent="200025">
              <a:lnSpc>
                <a:spcPct val="80000"/>
              </a:lnSpc>
              <a:spcBef>
                <a:spcPct val="20000"/>
              </a:spcBef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                       </a:t>
            </a:r>
            <a:r>
              <a:rPr lang="zh-CN" altLang="en-US" sz="36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（重、难点）</a:t>
            </a:r>
            <a:endParaRPr lang="zh-CN" altLang="en-US" sz="3600" b="1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200025">
              <a:lnSpc>
                <a:spcPct val="80000"/>
              </a:lnSpc>
              <a:spcBef>
                <a:spcPct val="20000"/>
              </a:spcBef>
            </a:pP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．背诵并默写这三首诗</a:t>
            </a:r>
            <a:r>
              <a:rPr lang="zh-CN" altLang="en-US" sz="36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。（重点）</a:t>
            </a:r>
            <a:endParaRPr lang="zh-CN" altLang="en-US" sz="3600" b="1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122" name="文本框 4098"/>
          <p:cNvSpPr txBox="1"/>
          <p:nvPr/>
        </p:nvSpPr>
        <p:spPr>
          <a:xfrm>
            <a:off x="179388" y="404813"/>
            <a:ext cx="2952750" cy="12493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838200" indent="-838200" algn="ctr">
              <a:lnSpc>
                <a:spcPct val="80000"/>
              </a:lnSpc>
              <a:spcBef>
                <a:spcPct val="50000"/>
              </a:spcBef>
            </a:pPr>
            <a:r>
              <a:rPr lang="zh-CN" altLang="en-US" sz="4800" b="1">
                <a:solidFill>
                  <a:srgbClr val="970000"/>
                </a:solidFill>
                <a:latin typeface="楷体_GB2312" pitchFamily="49" charset="-122"/>
                <a:ea typeface="楷体_GB2312" pitchFamily="49" charset="-122"/>
              </a:rPr>
              <a:t>学习目标：</a:t>
            </a:r>
            <a:endParaRPr lang="zh-CN" altLang="en-US" sz="4800" b="1">
              <a:solidFill>
                <a:srgbClr val="97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副标题 2"/>
          <p:cNvSpPr>
            <a:spLocks noGrp="1"/>
          </p:cNvSpPr>
          <p:nvPr/>
        </p:nvSpPr>
        <p:spPr>
          <a:xfrm>
            <a:off x="560705" y="0"/>
            <a:ext cx="802259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27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23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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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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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  <a:p>
            <a:pPr algn="ctr"/>
            <a:r>
              <a:rPr lang="zh-CN" altLang="en-US" sz="4000" b="1">
                <a:solidFill>
                  <a:srgbClr val="FF0000"/>
                </a:solidFill>
                <a:latin typeface="微软雅黑" charset="-122"/>
                <a:ea typeface="微软雅黑" charset="-122"/>
                <a:cs typeface="微软雅黑" charset="-122"/>
              </a:rPr>
              <a:t>目标四：读诗歌  学想象  知主旨</a:t>
            </a:r>
            <a:endParaRPr lang="zh-CN" altLang="en-US" sz="4000" b="1">
              <a:solidFill>
                <a:srgbClr val="FF0000"/>
              </a:solidFill>
              <a:latin typeface="微软雅黑" charset="-122"/>
              <a:ea typeface="微软雅黑" charset="-122"/>
              <a:cs typeface="微软雅黑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57225" y="1998345"/>
            <a:ext cx="829881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sz="3600">
                <a:latin typeface="Calibri"/>
                <a:ea typeface="宋体" pitchFamily="2" charset="-122"/>
                <a:cs typeface="Times New Roman" pitchFamily="18" charset="0"/>
              </a:rPr>
              <a:t> 1</a:t>
            </a:r>
            <a:r>
              <a:rPr lang="zh-CN" sz="3600">
                <a:latin typeface="Calibri"/>
                <a:ea typeface="宋体" pitchFamily="2" charset="-122"/>
              </a:rPr>
              <a:t>、在</a:t>
            </a:r>
            <a:r>
              <a:rPr lang="zh-CN" sz="3600">
                <a:ea typeface="宋体" pitchFamily="2" charset="-122"/>
              </a:rPr>
              <a:t>理解</a:t>
            </a:r>
            <a:r>
              <a:rPr lang="zh-CN" sz="3600">
                <a:latin typeface="Calibri"/>
                <a:ea typeface="宋体" pitchFamily="2" charset="-122"/>
              </a:rPr>
              <a:t>基础上</a:t>
            </a:r>
            <a:r>
              <a:rPr lang="zh-CN" sz="3600">
                <a:ea typeface="宋体" pitchFamily="2" charset="-122"/>
              </a:rPr>
              <a:t>，自由朗读课文，合作探究本课的写作特点。</a:t>
            </a:r>
            <a:r>
              <a:rPr lang="en-US" sz="3600">
                <a:latin typeface="Calibri"/>
                <a:ea typeface="宋体" pitchFamily="2" charset="-122"/>
                <a:cs typeface="Times New Roman" pitchFamily="18" charset="0"/>
              </a:rPr>
              <a:t> </a:t>
            </a:r>
            <a:r>
              <a:rPr lang="zh-CN" sz="3600">
                <a:ea typeface="宋体" pitchFamily="2" charset="-122"/>
              </a:rPr>
              <a:t>（讨论交流）</a:t>
            </a:r>
            <a:endParaRPr lang="zh-CN" sz="3600">
              <a:ea typeface="宋体" pitchFamily="2" charset="-122"/>
            </a:endParaRPr>
          </a:p>
          <a:p>
            <a:pPr indent="266700"/>
            <a:endParaRPr lang="zh-CN" sz="3600">
              <a:ea typeface="宋体" pitchFamily="2" charset="-122"/>
            </a:endParaRPr>
          </a:p>
          <a:p>
            <a:pPr indent="266700"/>
            <a:r>
              <a:rPr lang="en-US" altLang="zh-CN" sz="3600">
                <a:ea typeface="宋体" pitchFamily="2" charset="-122"/>
              </a:rPr>
              <a:t>  2</a:t>
            </a:r>
            <a:r>
              <a:rPr lang="zh-CN" sz="3600">
                <a:ea typeface="宋体" pitchFamily="2" charset="-122"/>
              </a:rPr>
              <a:t>、请同学们齐读三首诗，试结合写作背景归纳本文的主旨。</a:t>
            </a:r>
            <a:endParaRPr lang="zh-CN" altLang="en-US" sz="3600"/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3" name="副标题 20482"/>
          <p:cNvSpPr>
            <a:spLocks noGrp="1"/>
          </p:cNvSpPr>
          <p:nvPr>
            <p:ph type="subTitle"/>
          </p:nvPr>
        </p:nvSpPr>
        <p:spPr>
          <a:xfrm>
            <a:off x="0" y="0"/>
            <a:ext cx="9144000" cy="6686550"/>
          </a:xfrm>
        </p:spPr>
        <p:txBody>
          <a:bodyPr anchor="t"/>
          <a:lstStyle>
            <a:lvl1pPr marL="0" lvl="0" indent="0" algn="ctr">
              <a:defRPr/>
            </a:lvl1pPr>
            <a:lvl2pPr marL="457200" lvl="1" indent="0" algn="ctr">
              <a:defRPr/>
            </a:lvl2pPr>
            <a:lvl3pPr marL="914400" lvl="2" indent="0" algn="ctr">
              <a:defRPr/>
            </a:lvl3pPr>
            <a:lvl4pPr marL="1371600" lvl="3" indent="0" algn="ctr">
              <a:defRPr/>
            </a:lvl4pPr>
            <a:lvl5pPr marL="1828800" lvl="4" indent="0" algn="ctr">
              <a:defRPr/>
            </a:lvl5pPr>
          </a:lstStyle>
          <a:p>
            <a:pPr marL="0" lvl="0" indent="0" algn="l">
              <a:buNone/>
            </a:pPr>
            <a:endParaRPr lang="zh-CN" altLang="en-US"/>
          </a:p>
          <a:p>
            <a:pPr marL="0" lvl="0" indent="0" algn="r">
              <a:buNone/>
            </a:pPr>
            <a:endParaRPr lang="zh-CN" altLang="en-US"/>
          </a:p>
          <a:p>
            <a:pPr marL="0" lvl="0" indent="0" algn="l">
              <a:buNone/>
            </a:pPr>
            <a:r>
              <a:rPr lang="en-US" altLang="zh-CN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．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我们从诗中看到了诗人为理想献身、视死如归的崇高品质，同学们要学习这种精神。 </a:t>
            </a:r>
            <a:endParaRPr lang="zh-CN" altLang="en-US" b="1">
              <a:latin typeface="黑体" pitchFamily="49" charset="-122"/>
              <a:ea typeface="黑体" pitchFamily="49" charset="-122"/>
            </a:endParaRPr>
          </a:p>
          <a:p>
            <a:pPr marL="0" lvl="0" indent="0" algn="l">
              <a:buNone/>
            </a:pPr>
            <a:endParaRPr lang="zh-CN" altLang="en-US" b="1">
              <a:latin typeface="黑体" pitchFamily="49" charset="-122"/>
              <a:ea typeface="黑体" pitchFamily="49" charset="-122"/>
            </a:endParaRPr>
          </a:p>
          <a:p>
            <a:pPr marL="0" lvl="0" indent="0" algn="l">
              <a:buNone/>
            </a:pPr>
            <a:r>
              <a:rPr lang="en-US" altLang="zh-CN" b="1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．古往今来，许多前人都有这样的品质，值得我们借鉴和学习。 </a:t>
            </a:r>
            <a:endParaRPr lang="zh-CN" altLang="en-US" b="1">
              <a:latin typeface="黑体" pitchFamily="49" charset="-122"/>
              <a:ea typeface="黑体" pitchFamily="49" charset="-122"/>
            </a:endParaRPr>
          </a:p>
          <a:p>
            <a:pPr marL="0" lvl="0" indent="0" algn="l">
              <a:buNone/>
            </a:pPr>
            <a:r>
              <a:rPr lang="zh-CN" altLang="en-US" b="1">
                <a:latin typeface="黑体" pitchFamily="49" charset="-122"/>
                <a:ea typeface="黑体" pitchFamily="49" charset="-122"/>
              </a:rPr>
              <a:t>   如</a:t>
            </a:r>
            <a:r>
              <a:rPr lang="en-US" altLang="zh-CN" b="1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b="1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示儿</a:t>
            </a:r>
            <a:r>
              <a:rPr lang="en-US" altLang="zh-CN" b="1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中的“王师北定中原日，家祭无忘告乃翁。”（</a:t>
            </a:r>
            <a:r>
              <a:rPr lang="zh-CN" altLang="en-US" b="1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陆游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） </a:t>
            </a:r>
            <a:endParaRPr lang="zh-CN" altLang="en-US" b="1">
              <a:latin typeface="黑体" pitchFamily="49" charset="-122"/>
              <a:ea typeface="黑体" pitchFamily="49" charset="-122"/>
            </a:endParaRPr>
          </a:p>
          <a:p>
            <a:pPr marL="0" lvl="0" indent="0" algn="l">
              <a:buNone/>
            </a:pPr>
            <a:r>
              <a:rPr lang="zh-CN" altLang="en-US" b="1">
                <a:latin typeface="黑体" pitchFamily="49" charset="-122"/>
                <a:ea typeface="黑体" pitchFamily="49" charset="-122"/>
              </a:rPr>
              <a:t>   如</a:t>
            </a:r>
            <a:r>
              <a:rPr lang="en-US" altLang="zh-CN" b="1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b="1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乌江</a:t>
            </a:r>
            <a:r>
              <a:rPr lang="en-US" altLang="zh-CN" b="1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中的“生当作人杰，死亦为鬼雄。至今思项羽，不肯过江东。”</a:t>
            </a:r>
            <a:r>
              <a:rPr lang="en-US" altLang="zh-CN" b="1"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b="1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李清照</a:t>
            </a:r>
            <a:r>
              <a:rPr lang="en-US" altLang="zh-CN" b="1">
                <a:latin typeface="黑体" pitchFamily="49" charset="-122"/>
                <a:ea typeface="黑体" pitchFamily="49" charset="-122"/>
              </a:rPr>
              <a:t>)</a:t>
            </a:r>
            <a:endParaRPr lang="en-US" altLang="zh-CN" b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482" name="标题 20481"/>
          <p:cNvSpPr>
            <a:spLocks noGrp="1"/>
          </p:cNvSpPr>
          <p:nvPr>
            <p:ph type="ctrTitle"/>
          </p:nvPr>
        </p:nvSpPr>
        <p:spPr>
          <a:xfrm>
            <a:off x="2555875" y="188913"/>
            <a:ext cx="3384550" cy="863600"/>
          </a:xfrm>
        </p:spPr>
        <p:txBody>
          <a:bodyPr anchor="b"/>
          <a:lstStyle>
            <a:lvl1pPr lvl="0">
              <a:defRPr/>
            </a:lvl1pPr>
          </a:lstStyle>
          <a:p>
            <a:pPr lvl="0" indent="0" algn="ctr"/>
            <a:r>
              <a:rPr lang="zh-CN" altLang="en-US" sz="4800" b="1">
                <a:solidFill>
                  <a:srgbClr val="CC0000"/>
                </a:solidFill>
                <a:ea typeface="楷体" pitchFamily="49" charset="-122"/>
              </a:rPr>
              <a:t>总结扩展</a:t>
            </a:r>
            <a:endParaRPr lang="zh-CN" altLang="en-US" sz="4800" b="1">
              <a:solidFill>
                <a:srgbClr val="CC0000"/>
              </a:solidFill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5" name="文本框 21505"/>
          <p:cNvSpPr txBox="1"/>
          <p:nvPr/>
        </p:nvSpPr>
        <p:spPr>
          <a:xfrm>
            <a:off x="157480" y="289560"/>
            <a:ext cx="8829040" cy="35617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838200" indent="-838200" algn="ctr">
              <a:lnSpc>
                <a:spcPct val="80000"/>
              </a:lnSpc>
              <a:spcBef>
                <a:spcPct val="50000"/>
              </a:spcBef>
            </a:pPr>
            <a:endParaRPr lang="zh-CN" altLang="en-US" sz="4800" b="1">
              <a:solidFill>
                <a:srgbClr val="97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838200" indent="-838200" algn="ctr">
              <a:lnSpc>
                <a:spcPct val="80000"/>
              </a:lnSpc>
              <a:spcBef>
                <a:spcPct val="50000"/>
              </a:spcBef>
            </a:pPr>
            <a:endParaRPr lang="zh-CN" altLang="en-US" sz="4800" b="1">
              <a:solidFill>
                <a:srgbClr val="97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838200" indent="-838200" algn="ctr">
              <a:lnSpc>
                <a:spcPct val="80000"/>
              </a:lnSpc>
              <a:spcBef>
                <a:spcPct val="50000"/>
              </a:spcBef>
            </a:pPr>
            <a:r>
              <a:rPr lang="zh-CN" altLang="en-US" sz="4800" b="1">
                <a:solidFill>
                  <a:schemeClr val="tx1"/>
                </a:solidFill>
                <a:latin typeface="微软雅黑" charset="-122"/>
                <a:ea typeface="微软雅黑" charset="-122"/>
                <a:cs typeface="微软雅黑" charset="-122"/>
              </a:rPr>
              <a:t>第四环节课中检测（</a:t>
            </a:r>
            <a:r>
              <a:rPr lang="en-US" altLang="zh-CN" sz="4800" b="1">
                <a:solidFill>
                  <a:schemeClr val="tx1"/>
                </a:solidFill>
                <a:latin typeface="微软雅黑" charset="-122"/>
                <a:ea typeface="微软雅黑" charset="-122"/>
                <a:cs typeface="微软雅黑" charset="-122"/>
              </a:rPr>
              <a:t>10</a:t>
            </a:r>
            <a:r>
              <a:rPr lang="zh-CN" altLang="en-US" sz="4800" b="1">
                <a:solidFill>
                  <a:schemeClr val="tx1"/>
                </a:solidFill>
                <a:latin typeface="微软雅黑" charset="-122"/>
                <a:ea typeface="微软雅黑" charset="-122"/>
                <a:cs typeface="微软雅黑" charset="-122"/>
              </a:rPr>
              <a:t>分钟）</a:t>
            </a:r>
            <a:endParaRPr lang="zh-CN" altLang="en-US" sz="4800" b="1">
              <a:solidFill>
                <a:schemeClr val="tx1"/>
              </a:solidFill>
              <a:latin typeface="微软雅黑" charset="-122"/>
              <a:ea typeface="微软雅黑" charset="-122"/>
              <a:cs typeface="微软雅黑" charset="-122"/>
            </a:endParaRPr>
          </a:p>
          <a:p>
            <a:pPr marL="838200" indent="-838200" algn="ctr">
              <a:lnSpc>
                <a:spcPct val="80000"/>
              </a:lnSpc>
              <a:spcBef>
                <a:spcPct val="50000"/>
              </a:spcBef>
            </a:pPr>
            <a:r>
              <a:rPr lang="zh-CN" altLang="en-US" sz="4800" b="1">
                <a:solidFill>
                  <a:schemeClr val="tx1"/>
                </a:solidFill>
                <a:latin typeface="微软雅黑" charset="-122"/>
                <a:ea typeface="微软雅黑" charset="-122"/>
                <a:cs typeface="微软雅黑" charset="-122"/>
              </a:rPr>
              <a:t>（指向总目标）</a:t>
            </a:r>
            <a:endParaRPr lang="zh-CN" altLang="en-US" sz="4800" b="1">
              <a:solidFill>
                <a:schemeClr val="tx1"/>
              </a:solidFill>
              <a:latin typeface="微软雅黑" charset="-122"/>
              <a:ea typeface="微软雅黑" charset="-122"/>
              <a:cs typeface="微软雅黑" charset="-122"/>
            </a:endParaRP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116205" y="0"/>
            <a:ext cx="8912225" cy="76009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01320"/>
            <a:r>
              <a:rPr lang="zh-CN" sz="3600" b="1">
                <a:solidFill>
                  <a:srgbClr val="FF0000"/>
                </a:solidFill>
                <a:latin typeface="微软雅黑" charset="-122"/>
                <a:ea typeface="微软雅黑" charset="-122"/>
                <a:cs typeface="微软雅黑" charset="-122"/>
              </a:rPr>
              <a:t>活动六当堂达标：把考点</a:t>
            </a:r>
            <a:r>
              <a:rPr lang="en-US" sz="3600" b="1">
                <a:solidFill>
                  <a:srgbClr val="FF0000"/>
                </a:solidFill>
                <a:latin typeface="微软雅黑" charset="-122"/>
                <a:ea typeface="微软雅黑" charset="-122"/>
                <a:cs typeface="微软雅黑" charset="-122"/>
              </a:rPr>
              <a:t>  </a:t>
            </a:r>
            <a:r>
              <a:rPr lang="zh-CN" sz="3600" b="1">
                <a:solidFill>
                  <a:srgbClr val="FF0000"/>
                </a:solidFill>
                <a:latin typeface="微软雅黑" charset="-122"/>
                <a:ea typeface="微软雅黑" charset="-122"/>
                <a:cs typeface="微软雅黑" charset="-122"/>
              </a:rPr>
              <a:t>当堂测</a:t>
            </a:r>
            <a:r>
              <a:rPr lang="en-US" sz="3600" b="1">
                <a:solidFill>
                  <a:srgbClr val="FF0000"/>
                </a:solidFill>
                <a:latin typeface="微软雅黑" charset="-122"/>
                <a:ea typeface="微软雅黑" charset="-122"/>
                <a:cs typeface="微软雅黑" charset="-122"/>
              </a:rPr>
              <a:t>  </a:t>
            </a:r>
            <a:r>
              <a:rPr lang="zh-CN" sz="3600" b="1">
                <a:solidFill>
                  <a:srgbClr val="FF0000"/>
                </a:solidFill>
                <a:latin typeface="微软雅黑" charset="-122"/>
                <a:ea typeface="微软雅黑" charset="-122"/>
                <a:cs typeface="微软雅黑" charset="-122"/>
              </a:rPr>
              <a:t>抓落实</a:t>
            </a:r>
            <a:endParaRPr lang="zh-CN" sz="3600" b="1">
              <a:solidFill>
                <a:srgbClr val="FF0000"/>
              </a:solidFill>
              <a:latin typeface="微软雅黑" charset="-122"/>
              <a:ea typeface="微软雅黑" charset="-122"/>
              <a:cs typeface="微软雅黑" charset="-122"/>
            </a:endParaRPr>
          </a:p>
          <a:p>
            <a:pPr indent="401320"/>
            <a:endParaRPr lang="zh-CN" sz="3600" b="1">
              <a:solidFill>
                <a:srgbClr val="FF0000"/>
              </a:solidFill>
              <a:latin typeface="微软雅黑" charset="-122"/>
              <a:ea typeface="微软雅黑" charset="-122"/>
              <a:cs typeface="微软雅黑" charset="-122"/>
            </a:endParaRPr>
          </a:p>
          <a:p>
            <a:pPr indent="401320"/>
            <a:r>
              <a:rPr lang="zh-CN" sz="3200" b="1">
                <a:ea typeface="宋体" pitchFamily="2" charset="-122"/>
              </a:rPr>
              <a:t>一.填空辨析</a:t>
            </a:r>
            <a:endParaRPr lang="zh-CN" sz="3200">
              <a:solidFill>
                <a:srgbClr val="000000"/>
              </a:solidFill>
              <a:cs typeface="瀹嬩綋" charset="0"/>
              <a:sym typeface="+mn-ea"/>
            </a:endParaRPr>
          </a:p>
          <a:p>
            <a:pPr indent="401320">
              <a:lnSpc>
                <a:spcPct val="150000"/>
              </a:lnSpc>
            </a:pPr>
            <a:r>
              <a:rPr lang="zh-CN" sz="3200">
                <a:solidFill>
                  <a:srgbClr val="000000"/>
                </a:solidFill>
                <a:sym typeface="+mn-ea"/>
              </a:rPr>
              <a:t>根据拼音写汉字或给加粗字注音。</a:t>
            </a:r>
            <a:r>
              <a:rPr lang="zh-CN" sz="3200">
                <a:solidFill>
                  <a:srgbClr val="000000"/>
                </a:solidFill>
                <a:sym typeface="+mn-ea"/>
              </a:rPr>
              <a:t>当战争的</a:t>
            </a:r>
            <a:r>
              <a:rPr lang="en-US" sz="3200">
                <a:solidFill>
                  <a:srgbClr val="000000"/>
                </a:solidFill>
                <a:latin typeface="楷体" pitchFamily="49" charset="-122"/>
                <a:cs typeface="瀹嬩綋" charset="0"/>
                <a:sym typeface="+mn-ea"/>
              </a:rPr>
              <a:t>fēng(   </a:t>
            </a:r>
            <a:r>
              <a:rPr lang="zh-CN" sz="3200">
                <a:solidFill>
                  <a:srgbClr val="000000"/>
                </a:solidFill>
                <a:cs typeface="瀹嬩綋" charset="0"/>
                <a:sym typeface="+mn-ea"/>
              </a:rPr>
              <a:t>)烟燃起时,每一个人都有参</a:t>
            </a:r>
            <a:r>
              <a:rPr lang="zh-CN" sz="3200" b="1">
                <a:solidFill>
                  <a:srgbClr val="000000"/>
                </a:solidFill>
                <a:sym typeface="+mn-ea"/>
              </a:rPr>
              <a:t>与</a:t>
            </a:r>
            <a:r>
              <a:rPr lang="en-US" sz="3200">
                <a:solidFill>
                  <a:srgbClr val="000000"/>
                </a:solidFill>
                <a:latin typeface="楷体" pitchFamily="49" charset="-122"/>
                <a:cs typeface="瀹嬩綋" charset="0"/>
                <a:sym typeface="+mn-ea"/>
              </a:rPr>
              <a:t>(   </a:t>
            </a:r>
            <a:r>
              <a:rPr lang="zh-CN" sz="3200">
                <a:solidFill>
                  <a:srgbClr val="000000"/>
                </a:solidFill>
                <a:cs typeface="瀹嬩綋" charset="0"/>
                <a:sym typeface="+mn-ea"/>
              </a:rPr>
              <a:t>)其中的责任。敌人好似</a:t>
            </a:r>
            <a:r>
              <a:rPr lang="zh-CN" sz="3200" b="1">
                <a:solidFill>
                  <a:srgbClr val="000000"/>
                </a:solidFill>
                <a:sym typeface="+mn-ea"/>
              </a:rPr>
              <a:t>阎</a:t>
            </a:r>
            <a:r>
              <a:rPr lang="en-US" sz="3200">
                <a:solidFill>
                  <a:srgbClr val="000000"/>
                </a:solidFill>
                <a:latin typeface="楷体" pitchFamily="49" charset="-122"/>
                <a:cs typeface="瀹嬩綋" charset="0"/>
                <a:sym typeface="+mn-ea"/>
              </a:rPr>
              <a:t>(   </a:t>
            </a:r>
            <a:r>
              <a:rPr lang="zh-CN" sz="3200">
                <a:solidFill>
                  <a:srgbClr val="000000"/>
                </a:solidFill>
                <a:cs typeface="瀹嬩綋" charset="0"/>
                <a:sym typeface="+mn-ea"/>
              </a:rPr>
              <a:t>)罗,你不拿起武器去斩杀他的头lú(</a:t>
            </a:r>
            <a:r>
              <a:rPr lang="en-US" sz="3200">
                <a:solidFill>
                  <a:srgbClr val="000000"/>
                </a:solidFill>
                <a:latin typeface="楷体" pitchFamily="49" charset="-122"/>
                <a:cs typeface="瀹嬩綋" charset="0"/>
                <a:sym typeface="+mn-ea"/>
              </a:rPr>
              <a:t>   </a:t>
            </a:r>
            <a:r>
              <a:rPr lang="zh-CN" sz="3200">
                <a:solidFill>
                  <a:srgbClr val="000000"/>
                </a:solidFill>
                <a:cs typeface="瀹嬩綋" charset="0"/>
                <a:sym typeface="+mn-ea"/>
              </a:rPr>
              <a:t>),就会成为他的刀下鬼魂。看</a:t>
            </a:r>
            <a:r>
              <a:rPr lang="en-US" sz="3200">
                <a:solidFill>
                  <a:srgbClr val="000000"/>
                </a:solidFill>
                <a:latin typeface="楷体" pitchFamily="49" charset="-122"/>
                <a:cs typeface="瀹嬩綋" charset="0"/>
                <a:sym typeface="+mn-ea"/>
              </a:rPr>
              <a:t>,</a:t>
            </a:r>
            <a:r>
              <a:rPr lang="zh-CN" sz="3200" b="1">
                <a:solidFill>
                  <a:srgbClr val="000000"/>
                </a:solidFill>
                <a:sym typeface="+mn-ea"/>
              </a:rPr>
              <a:t>旌</a:t>
            </a:r>
            <a:r>
              <a:rPr lang="en-US" sz="3200">
                <a:solidFill>
                  <a:srgbClr val="000000"/>
                </a:solidFill>
                <a:latin typeface="楷体" pitchFamily="49" charset="-122"/>
                <a:cs typeface="瀹嬩綋" charset="0"/>
                <a:sym typeface="+mn-ea"/>
              </a:rPr>
              <a:t>(   </a:t>
            </a:r>
            <a:r>
              <a:rPr lang="zh-CN" sz="3200">
                <a:solidFill>
                  <a:srgbClr val="000000"/>
                </a:solidFill>
                <a:cs typeface="瀹嬩綋" charset="0"/>
                <a:sym typeface="+mn-ea"/>
              </a:rPr>
              <a:t>)旗飘飘;听,战鼓雷雷——奋起吧,热血勇士,生也无yá(</a:t>
            </a:r>
            <a:r>
              <a:rPr lang="en-US" sz="3200">
                <a:solidFill>
                  <a:srgbClr val="000000"/>
                </a:solidFill>
                <a:latin typeface="楷体" pitchFamily="49" charset="-122"/>
                <a:cs typeface="瀹嬩綋" charset="0"/>
                <a:sym typeface="+mn-ea"/>
              </a:rPr>
              <a:t>   </a:t>
            </a:r>
            <a:r>
              <a:rPr lang="zh-CN" sz="3200">
                <a:solidFill>
                  <a:srgbClr val="000000"/>
                </a:solidFill>
                <a:cs typeface="瀹嬩綋" charset="0"/>
                <a:sym typeface="+mn-ea"/>
              </a:rPr>
              <a:t>),为国牺牲之意无尽。</a:t>
            </a:r>
            <a:r>
              <a:rPr lang="zh-CN" sz="3200">
                <a:solidFill>
                  <a:srgbClr val="000000"/>
                </a:solidFill>
                <a:cs typeface="瀹嬩綋" charset="0"/>
                <a:sym typeface="+mn-ea"/>
              </a:rPr>
              <a:t>
</a:t>
            </a:r>
            <a:endParaRPr lang="zh-CN" sz="3200" b="1">
              <a:sym typeface="+mn-ea"/>
            </a:endParaRPr>
          </a:p>
          <a:p>
            <a:pPr indent="401320">
              <a:lnSpc>
                <a:spcPct val="150000"/>
              </a:lnSpc>
            </a:pPr>
            <a:endParaRPr lang="zh-CN" sz="3200">
              <a:solidFill>
                <a:srgbClr val="000000"/>
              </a:solidFill>
              <a:ea typeface="宋体" pitchFamily="2" charset="-122"/>
              <a:cs typeface="瀹嬩綋" charset="0"/>
            </a:endParaRPr>
          </a:p>
          <a:p>
            <a:pPr indent="401320">
              <a:lnSpc>
                <a:spcPct val="150000"/>
              </a:lnSpc>
            </a:pPr>
            <a:r>
              <a:rPr lang="en-US" sz="3200" b="1">
                <a:latin typeface="宋体" pitchFamily="2" charset="-122"/>
                <a:ea typeface="宋体" pitchFamily="2" charset="-122"/>
              </a:rPr>
              <a:t>  </a:t>
            </a:r>
            <a:endParaRPr lang="zh-CN" altLang="en-US" sz="3200"/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3" name="标题 23553"/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r>
              <a:rPr lang="zh-CN" altLang="en-US" sz="4400">
                <a:solidFill>
                  <a:srgbClr val="CC0000"/>
                </a:solidFill>
                <a:ea typeface="黑体" pitchFamily="49" charset="-122"/>
              </a:rPr>
              <a:t>辨析练习</a:t>
            </a:r>
            <a:endParaRPr lang="zh-CN" altLang="en-US" sz="4400">
              <a:solidFill>
                <a:srgbClr val="CC0000"/>
              </a:solidFill>
              <a:ea typeface="黑体" pitchFamily="49" charset="-122"/>
            </a:endParaRPr>
          </a:p>
        </p:txBody>
      </p:sp>
      <p:sp>
        <p:nvSpPr>
          <p:cNvPr id="23554" name="文本占位符 23554"/>
          <p:cNvSpPr>
            <a:spLocks noGrp="1"/>
          </p:cNvSpPr>
          <p:nvPr>
            <p:ph type="body"/>
          </p:nvPr>
        </p:nvSpPr>
        <p:spPr/>
        <p:txBody>
          <a:bodyPr anchor="t"/>
          <a:lstStyle/>
          <a:p>
            <a:pPr>
              <a:lnSpc>
                <a:spcPct val="90000"/>
              </a:lnSpc>
            </a:pPr>
            <a:r>
              <a:rPr lang="zh-CN" altLang="en-US"/>
              <a:t>指出下列诗句使用了什么修辞手法？</a:t>
            </a:r>
            <a:endParaRPr lang="zh-CN" altLang="en-US"/>
          </a:p>
          <a:p>
            <a:pPr>
              <a:lnSpc>
                <a:spcPct val="90000"/>
              </a:lnSpc>
            </a:pPr>
            <a:r>
              <a:rPr lang="en-US" altLang="zh-CN"/>
              <a:t>A</a:t>
            </a:r>
            <a:r>
              <a:rPr lang="zh-CN" altLang="en-US"/>
              <a:t>。断头今日意如何？创业艰难百战（   ）</a:t>
            </a:r>
            <a:endParaRPr lang="zh-CN" altLang="en-US"/>
          </a:p>
          <a:p>
            <a:pPr>
              <a:lnSpc>
                <a:spcPct val="90000"/>
              </a:lnSpc>
            </a:pPr>
            <a:r>
              <a:rPr lang="en-US" altLang="zh-CN"/>
              <a:t>B</a:t>
            </a:r>
            <a:r>
              <a:rPr lang="zh-CN" altLang="en-US"/>
              <a:t>。旌旗十万斩阎罗。（   ）</a:t>
            </a:r>
            <a:endParaRPr lang="zh-CN" altLang="en-US"/>
          </a:p>
          <a:p>
            <a:pPr>
              <a:lnSpc>
                <a:spcPct val="90000"/>
              </a:lnSpc>
            </a:pPr>
            <a:r>
              <a:rPr lang="en-US" altLang="zh-CN"/>
              <a:t>C</a:t>
            </a:r>
            <a:r>
              <a:rPr lang="zh-CN" altLang="en-US"/>
              <a:t>。南国烽烟正十年。（   ）</a:t>
            </a:r>
            <a:endParaRPr lang="zh-CN" altLang="en-US"/>
          </a:p>
          <a:p>
            <a:pPr>
              <a:lnSpc>
                <a:spcPct val="90000"/>
              </a:lnSpc>
            </a:pPr>
            <a:r>
              <a:rPr lang="en-US" altLang="zh-CN"/>
              <a:t>D</a:t>
            </a:r>
            <a:r>
              <a:rPr lang="zh-CN" altLang="en-US"/>
              <a:t>。此头须像国门悬。（   ）</a:t>
            </a:r>
            <a:endParaRPr lang="zh-CN" altLang="en-US"/>
          </a:p>
          <a:p>
            <a:pPr>
              <a:lnSpc>
                <a:spcPct val="90000"/>
              </a:lnSpc>
            </a:pPr>
            <a:r>
              <a:rPr lang="en-US" altLang="zh-CN"/>
              <a:t>E</a:t>
            </a:r>
            <a:r>
              <a:rPr lang="zh-CN" altLang="en-US"/>
              <a:t>。血雨腥风应有涯。（   ）</a:t>
            </a:r>
            <a:endParaRPr lang="zh-CN" altLang="en-US"/>
          </a:p>
          <a:p>
            <a:pPr>
              <a:lnSpc>
                <a:spcPct val="90000"/>
              </a:lnSpc>
            </a:pPr>
            <a:r>
              <a:rPr lang="en-US" altLang="zh-CN"/>
              <a:t>F</a:t>
            </a:r>
            <a:r>
              <a:rPr lang="zh-CN" altLang="en-US"/>
              <a:t>。取义成仁今日事。（   ）</a:t>
            </a:r>
            <a:endParaRPr lang="zh-CN" altLang="en-US"/>
          </a:p>
          <a:p>
            <a:pPr>
              <a:lnSpc>
                <a:spcPct val="90000"/>
              </a:lnSpc>
            </a:pPr>
            <a:r>
              <a:rPr lang="en-US" altLang="zh-CN"/>
              <a:t>G</a:t>
            </a:r>
            <a:r>
              <a:rPr lang="zh-CN" altLang="en-US"/>
              <a:t>。人间遍种自由花。（   ）</a:t>
            </a:r>
            <a:endParaRPr lang="zh-CN" altLang="en-US"/>
          </a:p>
          <a:p>
            <a:pPr>
              <a:lnSpc>
                <a:spcPct val="90000"/>
              </a:lnSpc>
            </a:pPr>
            <a:endParaRPr lang="zh-CN" altLang="en-US"/>
          </a:p>
        </p:txBody>
      </p:sp>
      <p:pic>
        <p:nvPicPr>
          <p:cNvPr id="23555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357100" y="124460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4135" y="344805"/>
            <a:ext cx="9016365" cy="5507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sz="3200" b="1">
                <a:sym typeface="+mn-ea"/>
              </a:rPr>
              <a:t>二、阅读理解</a:t>
            </a:r>
            <a:r>
              <a:rPr lang="zh-CN" sz="3200">
                <a:sym typeface="+mn-ea"/>
              </a:rPr>
              <a:t>1．诗前的小序是什么意思？有什么作用？</a:t>
            </a:r>
            <a:r>
              <a:rPr lang="zh-CN" sz="3200">
                <a:sym typeface="+mn-ea"/>
              </a:rPr>
              <a:t>2．第一首用</a:t>
            </a:r>
            <a:r>
              <a:rPr lang="zh-CN" sz="3200">
                <a:cs typeface="Times New Roman" pitchFamily="18" charset="0"/>
                <a:sym typeface="+mn-ea"/>
              </a:rPr>
              <a:t>“泉台”“阎罗”的传说有什么作用？</a:t>
            </a:r>
            <a:r>
              <a:rPr lang="zh-CN" sz="3200">
                <a:sym typeface="+mn-ea"/>
              </a:rPr>
              <a:t>3．分析</a:t>
            </a:r>
            <a:r>
              <a:rPr lang="zh-CN" sz="3200">
                <a:cs typeface="Times New Roman" pitchFamily="18" charset="0"/>
                <a:sym typeface="+mn-ea"/>
              </a:rPr>
              <a:t>“此头须向国门悬”运用</a:t>
            </a:r>
            <a:r>
              <a:rPr lang="zh-CN" sz="3200">
                <a:sym typeface="+mn-ea"/>
              </a:rPr>
              <a:t>的手法及其作用？</a:t>
            </a:r>
            <a:r>
              <a:rPr lang="zh-CN" sz="3200">
                <a:sym typeface="+mn-ea"/>
              </a:rPr>
              <a:t>4．捷报飞来当纸钱。</a:t>
            </a:r>
            <a:r>
              <a:rPr lang="zh-CN" sz="3200">
                <a:cs typeface="Times New Roman" pitchFamily="18" charset="0"/>
                <a:sym typeface="+mn-ea"/>
              </a:rPr>
              <a:t>(句中的“飞”能否换成“飘”或“传”？为什么？)</a:t>
            </a:r>
            <a:r>
              <a:rPr lang="en-US" sz="3200">
                <a:latin typeface="宋体" pitchFamily="2" charset="-122"/>
                <a:cs typeface="Times New Roman" pitchFamily="18" charset="0"/>
                <a:sym typeface="+mn-ea"/>
              </a:rPr>
              <a:t>5.</a:t>
            </a:r>
            <a:r>
              <a:rPr lang="zh-CN" sz="3200">
                <a:sym typeface="+mn-ea"/>
              </a:rPr>
              <a:t>将</a:t>
            </a:r>
            <a:r>
              <a:rPr lang="zh-CN" sz="3200">
                <a:cs typeface="Times New Roman" pitchFamily="18" charset="0"/>
                <a:sym typeface="+mn-ea"/>
              </a:rPr>
              <a:t>“血雨腥风应有涯”中的“应”换成“该”可以吗？为什么？</a:t>
            </a:r>
            <a:r>
              <a:rPr lang="en-US" sz="3200">
                <a:latin typeface="宋体" pitchFamily="2" charset="-122"/>
                <a:cs typeface="Times New Roman" pitchFamily="18" charset="0"/>
                <a:sym typeface="+mn-ea"/>
              </a:rPr>
              <a:t>6.</a:t>
            </a:r>
            <a:r>
              <a:rPr lang="zh-CN" sz="3200">
                <a:sym typeface="+mn-ea"/>
              </a:rPr>
              <a:t>投身革命即为家，血雨腥风应有涯。取义成仁今日事，人间遍种自由花。</a:t>
            </a:r>
            <a:r>
              <a:rPr lang="zh-CN" sz="3200">
                <a:cs typeface="Times New Roman" pitchFamily="18" charset="0"/>
                <a:sym typeface="+mn-ea"/>
              </a:rPr>
              <a:t>(从修辞的角度赏析)</a:t>
            </a:r>
            <a:r>
              <a:rPr lang="en-US" sz="3200">
                <a:latin typeface="宋体" pitchFamily="2" charset="-122"/>
                <a:cs typeface="Times New Roman" pitchFamily="18" charset="0"/>
                <a:sym typeface="+mn-ea"/>
              </a:rPr>
              <a:t>7.</a:t>
            </a:r>
            <a:r>
              <a:rPr lang="zh-CN" sz="3200">
                <a:cs typeface="Times New Roman" pitchFamily="18" charset="0"/>
                <a:sym typeface="+mn-ea"/>
              </a:rPr>
              <a:t>“人间遍种自由花”表达了诗人怎样的感情？</a:t>
            </a:r>
            <a:r>
              <a:rPr lang="zh-CN" sz="3200">
                <a:cs typeface="Times New Roman" pitchFamily="18" charset="0"/>
                <a:sym typeface="+mn-ea"/>
              </a:rPr>
              <a:t>
</a:t>
            </a:r>
            <a:endParaRPr lang="zh-CN" altLang="en-US" sz="3200"/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24155" y="2630170"/>
            <a:ext cx="909320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800" b="1">
                <a:solidFill>
                  <a:schemeClr val="tx1"/>
                </a:solidFill>
                <a:latin typeface="微软雅黑" charset="-122"/>
                <a:ea typeface="微软雅黑" charset="-122"/>
                <a:cs typeface="微软雅黑" charset="-122"/>
              </a:rPr>
              <a:t>第五环节</a:t>
            </a:r>
            <a:r>
              <a:rPr lang="zh-CN" altLang="en-US" sz="4800" b="1">
                <a:solidFill>
                  <a:schemeClr val="tx1"/>
                </a:solidFill>
                <a:latin typeface="微软雅黑" charset="-122"/>
                <a:ea typeface="微软雅黑" charset="-122"/>
                <a:cs typeface="微软雅黑" charset="-122"/>
                <a:sym typeface="+mn-ea"/>
              </a:rPr>
              <a:t>课后素养提升（</a:t>
            </a:r>
            <a:r>
              <a:rPr lang="en-US" altLang="zh-CN" sz="4800" b="1">
                <a:solidFill>
                  <a:schemeClr val="tx1"/>
                </a:solidFill>
                <a:latin typeface="微软雅黑" charset="-122"/>
                <a:ea typeface="微软雅黑" charset="-122"/>
                <a:cs typeface="微软雅黑" charset="-122"/>
                <a:sym typeface="+mn-ea"/>
              </a:rPr>
              <a:t>6</a:t>
            </a:r>
            <a:r>
              <a:rPr lang="zh-CN" altLang="en-US" sz="4800" b="1">
                <a:solidFill>
                  <a:schemeClr val="tx1"/>
                </a:solidFill>
                <a:latin typeface="微软雅黑" charset="-122"/>
                <a:ea typeface="微软雅黑" charset="-122"/>
                <a:cs typeface="微软雅黑" charset="-122"/>
                <a:sym typeface="+mn-ea"/>
              </a:rPr>
              <a:t>分钟）</a:t>
            </a:r>
            <a:endParaRPr lang="zh-CN" altLang="en-US" sz="4800" b="1">
              <a:solidFill>
                <a:schemeClr val="tx1"/>
              </a:solidFill>
              <a:latin typeface="微软雅黑" charset="-122"/>
              <a:ea typeface="微软雅黑" charset="-122"/>
              <a:cs typeface="微软雅黑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1" name="文本框 22531"/>
          <p:cNvSpPr txBox="1"/>
          <p:nvPr/>
        </p:nvSpPr>
        <p:spPr>
          <a:xfrm>
            <a:off x="1132205" y="3737610"/>
            <a:ext cx="6920865" cy="6324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838200" indent="-838200">
              <a:lnSpc>
                <a:spcPct val="80000"/>
              </a:lnSpc>
              <a:spcBef>
                <a:spcPct val="50000"/>
              </a:spcBef>
            </a:pP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要求</a:t>
            </a:r>
            <a:r>
              <a:rPr lang="zh-CN" altLang="en-US" sz="4400" b="1">
                <a:latin typeface="楷体_GB2312" pitchFamily="49" charset="-122"/>
                <a:ea typeface="楷体_GB2312" pitchFamily="49" charset="-122"/>
              </a:rPr>
              <a:t>： </a:t>
            </a: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准确、工整、迅速。</a:t>
            </a:r>
            <a:endParaRPr lang="zh-CN" altLang="en-US" sz="4000" b="1">
              <a:latin typeface="楷体_GB2312" pitchFamily="49" charset="-122"/>
              <a:ea typeface="楷体_GB2312" pitchFamily="49" charset="-122"/>
            </a:endParaRPr>
          </a:p>
        </p:txBody>
      </p:sp>
      <p:sp useBgFill="1">
        <p:nvSpPr>
          <p:cNvPr id="22533" name="矩形 22533"/>
          <p:cNvSpPr/>
          <p:nvPr/>
        </p:nvSpPr>
        <p:spPr>
          <a:xfrm>
            <a:off x="1419225" y="1140460"/>
            <a:ext cx="6163945" cy="147891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dist="35921" dir="2699999" algn="ctr" rotWithShape="0">
                    <a:srgbClr val="990000"/>
                  </a:outerShdw>
                </a:effectLst>
                <a:latin typeface="宋体" pitchFamily="2" charset="-122"/>
                <a:ea typeface="宋体" pitchFamily="2" charset="-122"/>
              </a:rPr>
              <a:t>背诵默写诗歌</a:t>
            </a:r>
            <a:endParaRPr lang="zh-CN" altLang="en-US" sz="3600">
              <a:ln w="19050" cap="flat" cmpd="sng">
                <a:solidFill>
                  <a:srgbClr val="99CC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C00000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dist="35921" dir="2699999" algn="ctr" rotWithShape="0">
                  <a:srgbClr val="990000"/>
                </a:outerShdw>
              </a:effectLst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2534" name="矩形 22534"/>
          <p:cNvSpPr/>
          <p:nvPr/>
        </p:nvSpPr>
        <p:spPr>
          <a:xfrm rot="5840844">
            <a:off x="5183188" y="3173413"/>
            <a:ext cx="5762625" cy="650875"/>
          </a:xfrm>
          <a:prstGeom prst="rect">
            <a:avLst/>
          </a:prstGeom>
        </p:spPr>
        <p:txBody>
          <a:bodyPr vert="eaVert"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lstStyle/>
          <a:p>
            <a:pPr algn="ctr"/>
            <a:r>
              <a:rPr lang="zh-CN" altLang="en-US" sz="3600" i="1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B2B2B2">
                      <a:alpha val="50000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比一比，赛一赛，看谁写的好又快！</a:t>
            </a:r>
            <a:endParaRPr lang="zh-CN" altLang="en-US" sz="3600" i="1">
              <a:ln w="9525" cap="flat" cmpd="sng">
                <a:solidFill>
                  <a:srgbClr val="8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algn="ctr" rotWithShape="0">
                  <a:srgbClr val="B2B2B2">
                    <a:alpha val="50000"/>
                  </a:srgbClr>
                </a:outerShdw>
              </a:effectLst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22535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747500" y="110998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219200"/>
            <a:ext cx="8319770" cy="1933575"/>
          </a:xfrm>
        </p:spPr>
        <p:txBody>
          <a:bodyPr/>
          <a:lstStyle/>
          <a:p>
            <a:pPr algn="ctr"/>
            <a:r>
              <a:rPr lang="zh-CN" altLang="en-US" sz="4800" b="1">
                <a:latin typeface="微软雅黑" charset="-122"/>
                <a:ea typeface="微软雅黑" charset="-122"/>
                <a:cs typeface="微软雅黑" charset="-122"/>
              </a:rPr>
              <a:t>第一环节自主预习（</a:t>
            </a:r>
            <a:r>
              <a:rPr lang="en-US" altLang="zh-CN" sz="4800" b="1">
                <a:latin typeface="微软雅黑" charset="-122"/>
                <a:ea typeface="微软雅黑" charset="-122"/>
                <a:cs typeface="微软雅黑" charset="-122"/>
              </a:rPr>
              <a:t>5</a:t>
            </a:r>
            <a:r>
              <a:rPr lang="zh-CN" altLang="en-US" sz="4800" b="1">
                <a:latin typeface="微软雅黑" charset="-122"/>
                <a:ea typeface="微软雅黑" charset="-122"/>
                <a:cs typeface="微软雅黑" charset="-122"/>
              </a:rPr>
              <a:t>分钟）</a:t>
            </a:r>
            <a:endParaRPr lang="zh-CN" altLang="en-US" sz="4800" b="1">
              <a:latin typeface="微软雅黑" charset="-122"/>
              <a:ea typeface="微软雅黑" charset="-122"/>
              <a:cs typeface="微软雅黑" charset="-122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19175" y="130493"/>
            <a:ext cx="8229600" cy="1143000"/>
          </a:xfrm>
        </p:spPr>
        <p:txBody>
          <a:bodyPr/>
          <a:lstStyle/>
          <a:p>
            <a:r>
              <a:rPr lang="zh-CN" altLang="en-US" sz="5400" b="1">
                <a:solidFill>
                  <a:srgbClr val="FF0000"/>
                </a:solidFill>
                <a:latin typeface="微软雅黑" charset="-122"/>
                <a:ea typeface="微软雅黑" charset="-122"/>
                <a:cs typeface="微软雅黑" charset="-122"/>
                <a:sym typeface="+mn-ea"/>
              </a:rPr>
              <a:t>目标导学一：忆文体 </a:t>
            </a:r>
            <a:endParaRPr lang="zh-CN" altLang="en-US" sz="5400" b="1">
              <a:solidFill>
                <a:srgbClr val="FF0000"/>
              </a:solidFill>
              <a:latin typeface="微软雅黑" charset="-122"/>
              <a:ea typeface="微软雅黑" charset="-122"/>
              <a:cs typeface="微软雅黑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417955"/>
            <a:ext cx="9248775" cy="5321935"/>
          </a:xfrm>
        </p:spPr>
        <p:txBody>
          <a:bodyPr/>
          <a:lstStyle/>
          <a:p>
            <a:r>
              <a:rPr lang="zh-CN" altLang="en-US"/>
              <a:t>诗歌的表现手法很多，我国最早流行而至今仍常使用的传统表现手法有“____、 _____ 、____。</a:t>
            </a:r>
            <a:endParaRPr lang="zh-CN" altLang="en-US"/>
          </a:p>
          <a:p>
            <a:r>
              <a:rPr lang="zh-CN" altLang="en-US"/>
              <a:t>诗按音律分，可分为____和 _____ 两类。这是唐代形成的概念，是从诗的音律角度来划分的。</a:t>
            </a:r>
            <a:endParaRPr lang="zh-CN" altLang="en-US"/>
          </a:p>
          <a:p>
            <a:r>
              <a:rPr lang="zh-CN" altLang="en-US"/>
              <a:t>古体诗：包括古____、____、____ 。“歌”“引”“曲”“呤”等古诗体裁的诗歌也属古体诗。</a:t>
            </a:r>
            <a:endParaRPr lang="zh-CN" altLang="en-US"/>
          </a:p>
          <a:p>
            <a:r>
              <a:rPr lang="zh-CN" altLang="en-US"/>
              <a:t>近体诗：与古体诗相对的近体诗又称今体诗，是唐代形成的一种格律体诗，分为两种_____和____ 。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4" name="文本框 8193"/>
          <p:cNvSpPr txBox="1"/>
          <p:nvPr/>
        </p:nvSpPr>
        <p:spPr>
          <a:xfrm>
            <a:off x="796925" y="2462213"/>
            <a:ext cx="7086600" cy="34150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latin typeface="黑体" pitchFamily="49" charset="-122"/>
                <a:ea typeface="黑体" pitchFamily="49" charset="-122"/>
              </a:rPr>
              <a:t>莽</a:t>
            </a:r>
            <a:r>
              <a:rPr lang="en-US" altLang="zh-CN" sz="5400" b="1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mǎng</a:t>
            </a:r>
            <a:r>
              <a:rPr lang="en-US" altLang="zh-CN" sz="5400" b="1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5400" b="1">
                <a:latin typeface="黑体" pitchFamily="49" charset="-122"/>
                <a:ea typeface="黑体" pitchFamily="49" charset="-122"/>
              </a:rPr>
              <a:t>旌旗</a:t>
            </a:r>
            <a:r>
              <a:rPr lang="en-US" altLang="zh-CN" sz="5400" b="1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jīng</a:t>
            </a:r>
            <a:r>
              <a:rPr lang="en-US" altLang="zh-CN" sz="5400" b="1">
                <a:latin typeface="黑体" pitchFamily="49" charset="-122"/>
                <a:ea typeface="黑体" pitchFamily="49" charset="-122"/>
              </a:rPr>
              <a:t>        </a:t>
            </a:r>
            <a:r>
              <a:rPr lang="zh-CN" altLang="en-US" sz="5400" b="1">
                <a:latin typeface="黑体" pitchFamily="49" charset="-122"/>
                <a:ea typeface="黑体" pitchFamily="49" charset="-122"/>
              </a:rPr>
              <a:t>腥</a:t>
            </a:r>
            <a:r>
              <a:rPr lang="en-US" altLang="zh-CN" sz="5400" b="1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xīng</a:t>
            </a:r>
            <a:r>
              <a:rPr lang="en-US" altLang="zh-CN" sz="5400" b="1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5400" b="1">
                <a:latin typeface="黑体" pitchFamily="49" charset="-122"/>
                <a:ea typeface="黑体" pitchFamily="49" charset="-122"/>
              </a:rPr>
              <a:t>悬 </a:t>
            </a:r>
            <a:r>
              <a:rPr lang="en-US" altLang="zh-CN" sz="5400" b="1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xu</a:t>
            </a:r>
            <a:r>
              <a:rPr lang="en-US" altLang="zh-CN" sz="5400" b="1">
                <a:solidFill>
                  <a:srgbClr val="CC0000"/>
                </a:solidFill>
                <a:latin typeface="Times New Roman" pitchFamily="18" charset="0"/>
                <a:ea typeface="黑体" pitchFamily="49" charset="-122"/>
              </a:rPr>
              <a:t>á</a:t>
            </a:r>
            <a:r>
              <a:rPr lang="en-US" altLang="zh-CN" sz="5400" b="1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n</a:t>
            </a:r>
            <a:r>
              <a:rPr lang="en-US" altLang="zh-CN" sz="5400" b="1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5400" b="1">
                <a:latin typeface="黑体" pitchFamily="49" charset="-122"/>
                <a:ea typeface="黑体" pitchFamily="49" charset="-122"/>
              </a:rPr>
              <a:t>应有涯</a:t>
            </a:r>
            <a:r>
              <a:rPr lang="en-US" altLang="zh-CN" sz="5400" b="1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yīng  y</a:t>
            </a:r>
            <a:r>
              <a:rPr lang="en-US" altLang="zh-CN" sz="5400" b="1">
                <a:solidFill>
                  <a:srgbClr val="CC0000"/>
                </a:solidFill>
                <a:latin typeface="Times New Roman" pitchFamily="18" charset="0"/>
                <a:ea typeface="黑体" pitchFamily="49" charset="-122"/>
              </a:rPr>
              <a:t>á</a:t>
            </a:r>
            <a:r>
              <a:rPr lang="en-US" altLang="zh-CN" sz="5400" b="1">
                <a:latin typeface="黑体" pitchFamily="49" charset="-122"/>
                <a:ea typeface="黑体" pitchFamily="49" charset="-122"/>
              </a:rPr>
              <a:t>        </a:t>
            </a:r>
            <a:r>
              <a:rPr lang="zh-CN" altLang="en-US" sz="5400" b="1">
                <a:latin typeface="黑体" pitchFamily="49" charset="-122"/>
                <a:ea typeface="黑体" pitchFamily="49" charset="-122"/>
              </a:rPr>
              <a:t>阎</a:t>
            </a:r>
            <a:r>
              <a:rPr lang="en-US" altLang="zh-CN" sz="5400" b="1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y</a:t>
            </a:r>
            <a:r>
              <a:rPr lang="en-US" altLang="zh-CN" sz="5400" b="1">
                <a:solidFill>
                  <a:srgbClr val="CC0000"/>
                </a:solidFill>
                <a:latin typeface="Times New Roman" pitchFamily="18" charset="0"/>
                <a:ea typeface="黑体" pitchFamily="49" charset="-122"/>
              </a:rPr>
              <a:t>á</a:t>
            </a:r>
            <a:r>
              <a:rPr lang="en-US" altLang="zh-CN" sz="5400" b="1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n</a:t>
            </a:r>
            <a:r>
              <a:rPr lang="en-US" altLang="zh-CN" sz="5400" b="1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5400" b="1">
                <a:latin typeface="黑体" pitchFamily="49" charset="-122"/>
                <a:ea typeface="黑体" pitchFamily="49" charset="-122"/>
              </a:rPr>
              <a:t>当纸钱</a:t>
            </a:r>
            <a:r>
              <a:rPr lang="en-US" altLang="zh-CN" sz="5400" b="1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d</a:t>
            </a:r>
            <a:r>
              <a:rPr lang="en-US" altLang="zh-CN" sz="5400" b="1">
                <a:solidFill>
                  <a:srgbClr val="CC0000"/>
                </a:solidFill>
                <a:latin typeface="微软雅黑" charset="-122"/>
                <a:ea typeface="微软雅黑" charset="-122"/>
              </a:rPr>
              <a:t>ā</a:t>
            </a:r>
            <a:r>
              <a:rPr lang="en-US" altLang="zh-CN" sz="5400" b="1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ng</a:t>
            </a:r>
            <a:endParaRPr lang="en-US" altLang="zh-CN" sz="5400" b="1">
              <a:solidFill>
                <a:srgbClr val="CC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23975" y="621030"/>
            <a:ext cx="655955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5400" b="1">
                <a:solidFill>
                  <a:srgbClr val="FF0000"/>
                </a:solidFill>
                <a:latin typeface="微软雅黑" charset="-122"/>
                <a:ea typeface="微软雅黑" charset="-122"/>
                <a:cs typeface="微软雅黑" charset="-122"/>
                <a:sym typeface="+mn-ea"/>
              </a:rPr>
              <a:t>目标导学一： 圈字词</a:t>
            </a:r>
            <a:endParaRPr lang="zh-CN" altLang="en-US" sz="5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993775" y="128270"/>
            <a:ext cx="77450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  <a:latin typeface="微软雅黑" charset="-122"/>
                <a:ea typeface="微软雅黑" charset="-122"/>
                <a:cs typeface="微软雅黑" charset="-122"/>
                <a:sym typeface="+mn-ea"/>
              </a:rPr>
              <a:t>目标导学一： 知</a:t>
            </a:r>
            <a:r>
              <a:rPr lang="zh-CN" altLang="en-US" sz="5400" b="1">
                <a:solidFill>
                  <a:srgbClr val="FF0000"/>
                </a:solidFill>
                <a:latin typeface="微软雅黑" charset="-122"/>
                <a:ea typeface="微软雅黑" charset="-122"/>
                <a:cs typeface="微软雅黑" charset="-122"/>
              </a:rPr>
              <a:t>作家</a:t>
            </a:r>
            <a:endParaRPr lang="zh-CN" altLang="en-US" sz="5400" b="1">
              <a:solidFill>
                <a:srgbClr val="FF0000"/>
              </a:solidFill>
              <a:latin typeface="微软雅黑" charset="-122"/>
              <a:ea typeface="微软雅黑" charset="-122"/>
              <a:cs typeface="微软雅黑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5440" y="997585"/>
            <a:ext cx="8798560" cy="5507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/>
              <a:t>    </a:t>
            </a:r>
            <a:r>
              <a:rPr lang="zh-CN" altLang="en-US" sz="3200"/>
              <a:t>《梅岭三章》是______在1936年写的，当时作者正处于在______和______被敌人围困九死一生的险境。“留衣底”表明作者为_______献身的决心和视死如归的英雄气概。</a:t>
            </a:r>
            <a:endParaRPr lang="zh-CN" altLang="en-US" sz="3200"/>
          </a:p>
          <a:p>
            <a:endParaRPr lang="zh-CN" altLang="en-US" sz="3200"/>
          </a:p>
          <a:p>
            <a:r>
              <a:rPr lang="zh-CN" altLang="en-US" sz="3200"/>
              <a:t>    《梅岭三章》的序言是全诗的重要组成部分,它交代了__________、__________、__________,说明了本诗的背景。</a:t>
            </a:r>
            <a:endParaRPr lang="zh-CN" altLang="en-US" sz="3200"/>
          </a:p>
          <a:p>
            <a:endParaRPr lang="zh-CN" altLang="en-US" sz="3200"/>
          </a:p>
          <a:p>
            <a:r>
              <a:rPr lang="zh-CN" altLang="en-US" sz="3200"/>
              <a:t>      本诗第二首的韵脚(诗人句末押韵的字)____、___、_____,押的韵(指韵脚字的韵母)是_____。</a:t>
            </a:r>
            <a:endParaRPr lang="zh-CN" altLang="en-US" sz="3200"/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9" name="标题 51212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941705"/>
          </a:xfrm>
        </p:spPr>
        <p:txBody>
          <a:bodyPr anchor="ctr"/>
          <a:lstStyle/>
          <a:p>
            <a:r>
              <a:rPr lang="en-US" altLang="zh-CN" b="1">
                <a:solidFill>
                  <a:srgbClr val="CC0000"/>
                </a:solidFill>
                <a:ea typeface="黑体" pitchFamily="49" charset="-122"/>
              </a:rPr>
              <a:t>                  </a:t>
            </a:r>
            <a:r>
              <a:rPr lang="zh-CN" altLang="en-US" sz="4800" b="1">
                <a:solidFill>
                  <a:srgbClr val="CC0000"/>
                </a:solidFill>
                <a:ea typeface="黑体" pitchFamily="49" charset="-122"/>
              </a:rPr>
              <a:t>背景回放</a:t>
            </a:r>
            <a:endParaRPr lang="zh-CN" altLang="en-US" sz="4800" b="1">
              <a:solidFill>
                <a:srgbClr val="CC0000"/>
              </a:solidFill>
              <a:ea typeface="黑体" pitchFamily="49" charset="-122"/>
            </a:endParaRPr>
          </a:p>
        </p:txBody>
      </p:sp>
      <p:sp>
        <p:nvSpPr>
          <p:cNvPr id="7170" name="文本占位符 51213"/>
          <p:cNvSpPr>
            <a:spLocks noGrp="1"/>
          </p:cNvSpPr>
          <p:nvPr>
            <p:ph idx="1"/>
          </p:nvPr>
        </p:nvSpPr>
        <p:spPr>
          <a:xfrm>
            <a:off x="97790" y="1600200"/>
            <a:ext cx="9046845" cy="4530725"/>
          </a:xfrm>
        </p:spPr>
        <p:txBody>
          <a:bodyPr anchor="t"/>
          <a:lstStyle/>
          <a:p>
            <a:pPr>
              <a:lnSpc>
                <a:spcPct val="90000"/>
              </a:lnSpc>
            </a:pP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1934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10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月，红军开始长征。当时陈毅同志身负重伤，留在中央苏区坚持斗争。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1935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年春，陈毅同志率部队在敌人重点围攻下从中央苏区突围，转移到赣南地区进行游击战争，坚持了将近三个年头。这三年游击战争，是他们在革命斗争中所经历的最艰苦最困难的阶段。</a:t>
            </a:r>
            <a:r>
              <a:rPr lang="en-US" altLang="zh-CN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1936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年冬天，陈毅同志在梅山被敌人包围。陈毅同志带着伤病伏在密密的草丛中</a:t>
            </a:r>
            <a:r>
              <a:rPr lang="en-US" altLang="zh-CN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20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多天。考虑到难以脱身，便写了三首诗藏在衣袋里。不久，敌人一无所获，便悻悻解围而去。今天，我们学习的</a:t>
            </a:r>
            <a:r>
              <a:rPr lang="en-US" altLang="zh-CN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梅岭三章</a:t>
            </a:r>
            <a:r>
              <a:rPr lang="en-US" altLang="zh-CN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便是陈毅同志当时写的“绝命诗” </a:t>
            </a:r>
            <a:endParaRPr lang="zh-CN" altLang="en-US" sz="28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zh-CN" altLang="en-US" sz="4800" b="1">
                <a:latin typeface="微软雅黑" charset="-122"/>
                <a:ea typeface="微软雅黑" charset="-122"/>
                <a:cs typeface="微软雅黑" charset="-122"/>
              </a:rPr>
              <a:t>第二环节自主感知（</a:t>
            </a:r>
            <a:r>
              <a:rPr lang="en-US" altLang="zh-CN" sz="4800" b="1">
                <a:latin typeface="微软雅黑" charset="-122"/>
                <a:ea typeface="微软雅黑" charset="-122"/>
                <a:cs typeface="微软雅黑" charset="-122"/>
              </a:rPr>
              <a:t>20</a:t>
            </a:r>
            <a:r>
              <a:rPr lang="zh-CN" altLang="en-US" sz="4800" b="1">
                <a:latin typeface="微软雅黑" charset="-122"/>
                <a:ea typeface="微软雅黑" charset="-122"/>
                <a:cs typeface="微软雅黑" charset="-122"/>
              </a:rPr>
              <a:t>分钟）</a:t>
            </a:r>
            <a:endParaRPr lang="zh-CN" altLang="en-US" sz="4800" b="1">
              <a:latin typeface="微软雅黑" charset="-122"/>
              <a:ea typeface="微软雅黑" charset="-122"/>
              <a:cs typeface="微软雅黑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-135255" y="3505200"/>
            <a:ext cx="9279255" cy="1752600"/>
          </a:xfrm>
        </p:spPr>
        <p:txBody>
          <a:bodyPr/>
          <a:lstStyle/>
          <a:p>
            <a:pPr algn="just">
              <a:spcBef>
                <a:spcPct val="0"/>
              </a:spcBef>
            </a:pPr>
            <a:r>
              <a:rPr lang="en-US" altLang="zh-CN"/>
              <a:t>     </a:t>
            </a:r>
            <a:endParaRPr lang="zh-CN" altLang="en-US" b="1">
              <a:solidFill>
                <a:srgbClr val="FF0000"/>
              </a:solidFill>
            </a:endParaRPr>
          </a:p>
          <a:p>
            <a:pPr algn="just">
              <a:spcBef>
                <a:spcPct val="0"/>
              </a:spcBef>
            </a:pPr>
            <a:r>
              <a:rPr lang="zh-CN" altLang="en-US" b="1">
                <a:solidFill>
                  <a:srgbClr val="FF0000"/>
                </a:solidFill>
              </a:rPr>
              <a:t>     。</a:t>
            </a:r>
            <a:endParaRPr lang="zh-CN" altLang="en-US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5" name="标题 10241"/>
          <p:cNvSpPr>
            <a:spLocks noGrp="1"/>
          </p:cNvSpPr>
          <p:nvPr>
            <p:ph type="title"/>
          </p:nvPr>
        </p:nvSpPr>
        <p:spPr>
          <a:xfrm>
            <a:off x="266700" y="76835"/>
            <a:ext cx="9334500" cy="1143000"/>
          </a:xfrm>
        </p:spPr>
        <p:txBody>
          <a:bodyPr anchor="b"/>
          <a:lstStyle/>
          <a:p>
            <a:r>
              <a:rPr lang="zh-CN" altLang="en-US" b="1">
                <a:solidFill>
                  <a:srgbClr val="FF0000"/>
                </a:solidFill>
                <a:latin typeface="微软雅黑" charset="-122"/>
                <a:ea typeface="微软雅黑" charset="-122"/>
                <a:sym typeface="+mn-ea"/>
              </a:rPr>
              <a:t>目标二：朗读诗歌，理解内容，体会精神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  </a:t>
            </a:r>
            <a:endParaRPr lang="zh-CN" altLang="en-US"/>
          </a:p>
        </p:txBody>
      </p:sp>
      <p:sp>
        <p:nvSpPr>
          <p:cNvPr id="11268" name="矩形 10244"/>
          <p:cNvSpPr/>
          <p:nvPr/>
        </p:nvSpPr>
        <p:spPr>
          <a:xfrm>
            <a:off x="969645" y="3032760"/>
            <a:ext cx="8288655" cy="136588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lnSpc>
                <a:spcPct val="130000"/>
              </a:lnSpc>
              <a:spcBef>
                <a:spcPct val="20000"/>
              </a:spcBef>
            </a:pPr>
            <a:r>
              <a:rPr lang="zh-CN" altLang="en-US" sz="2800" b="1">
                <a:latin typeface="方正楷体简体" pitchFamily="2" charset="-122"/>
                <a:ea typeface="方正楷体简体" pitchFamily="2" charset="-122"/>
              </a:rPr>
              <a:t>    </a:t>
            </a:r>
            <a:r>
              <a:rPr lang="en-US" altLang="zh-CN" sz="2800" b="1">
                <a:solidFill>
                  <a:srgbClr val="FF3300"/>
                </a:solidFill>
                <a:latin typeface="方正楷体简体" pitchFamily="2" charset="-122"/>
                <a:ea typeface="方正楷体简体" pitchFamily="2" charset="-122"/>
              </a:rPr>
              <a:t>1936</a:t>
            </a:r>
            <a:r>
              <a:rPr lang="zh-CN" altLang="en-US" sz="2800" b="1">
                <a:latin typeface="方正楷体简体" pitchFamily="2" charset="-122"/>
                <a:ea typeface="方正楷体简体" pitchFamily="2" charset="-122"/>
              </a:rPr>
              <a:t>年冬，</a:t>
            </a:r>
            <a:r>
              <a:rPr lang="zh-CN" altLang="en-US" sz="2800" b="1">
                <a:solidFill>
                  <a:srgbClr val="FF3300"/>
                </a:solidFill>
                <a:latin typeface="方正楷体简体" pitchFamily="2" charset="-122"/>
                <a:ea typeface="方正楷体简体" pitchFamily="2" charset="-122"/>
                <a:hlinkClick r:id="rId2" action="ppaction://hlinksldjump"/>
              </a:rPr>
              <a:t>梅山</a:t>
            </a:r>
            <a:r>
              <a:rPr lang="zh-CN" altLang="en-US" sz="2800" b="1">
                <a:latin typeface="方正楷体简体" pitchFamily="2" charset="-122"/>
                <a:ea typeface="方正楷体简体" pitchFamily="2" charset="-122"/>
              </a:rPr>
              <a:t>被围。余</a:t>
            </a:r>
            <a:r>
              <a:rPr lang="zh-CN" altLang="en-US" sz="2800" b="1">
                <a:solidFill>
                  <a:srgbClr val="FF3300"/>
                </a:solidFill>
                <a:latin typeface="方正楷体简体" pitchFamily="2" charset="-122"/>
                <a:ea typeface="方正楷体简体" pitchFamily="2" charset="-122"/>
              </a:rPr>
              <a:t>伤病</a:t>
            </a:r>
            <a:r>
              <a:rPr lang="zh-CN" altLang="en-US" sz="2800" b="1">
                <a:latin typeface="方正楷体简体" pitchFamily="2" charset="-122"/>
                <a:ea typeface="方正楷体简体" pitchFamily="2" charset="-122"/>
              </a:rPr>
              <a:t>伏</a:t>
            </a:r>
            <a:r>
              <a:rPr lang="zh-CN" altLang="en-US" sz="2800" b="1">
                <a:latin typeface="方正楷体简体" pitchFamily="2" charset="-122"/>
                <a:ea typeface="方正楷体简体" pitchFamily="2" charset="-122"/>
                <a:hlinkClick r:id="rId2" action="ppaction://hlinksldjump"/>
              </a:rPr>
              <a:t>丛莽</a:t>
            </a:r>
            <a:r>
              <a:rPr lang="zh-CN" altLang="en-US" sz="2800" b="1">
                <a:latin typeface="方正楷体简体" pitchFamily="2" charset="-122"/>
                <a:ea typeface="方正楷体简体" pitchFamily="2" charset="-122"/>
              </a:rPr>
              <a:t>间</a:t>
            </a:r>
            <a:r>
              <a:rPr lang="en-US" altLang="zh-CN" sz="2800" b="1">
                <a:latin typeface="方正楷体简体" pitchFamily="2" charset="-122"/>
                <a:ea typeface="方正楷体简体" pitchFamily="2" charset="-122"/>
              </a:rPr>
              <a:t>20</a:t>
            </a:r>
            <a:r>
              <a:rPr lang="zh-CN" altLang="en-US" sz="2800" b="1">
                <a:latin typeface="方正楷体简体" pitchFamily="2" charset="-122"/>
                <a:ea typeface="方正楷体简体" pitchFamily="2" charset="-122"/>
              </a:rPr>
              <a:t>余日。</a:t>
            </a:r>
            <a:r>
              <a:rPr lang="zh-CN" altLang="en-US" sz="2800" b="1">
                <a:latin typeface="方正楷体简体" pitchFamily="2" charset="-122"/>
                <a:ea typeface="方正楷体简体" pitchFamily="2" charset="-122"/>
                <a:hlinkClick r:id="rId2" action="ppaction://hlinksldjump"/>
              </a:rPr>
              <a:t>虑不得脱</a:t>
            </a:r>
            <a:r>
              <a:rPr lang="zh-CN" altLang="en-US" sz="2800" b="1">
                <a:latin typeface="方正楷体简体" pitchFamily="2" charset="-122"/>
                <a:ea typeface="方正楷体简体" pitchFamily="2" charset="-122"/>
              </a:rPr>
              <a:t>，</a:t>
            </a:r>
            <a:r>
              <a:rPr lang="zh-CN" altLang="en-US" sz="2800" b="1">
                <a:latin typeface="方正楷体简体" pitchFamily="2" charset="-122"/>
                <a:ea typeface="方正楷体简体" pitchFamily="2" charset="-122"/>
                <a:hlinkClick r:id="rId2" action="ppaction://hlinksldjump"/>
              </a:rPr>
              <a:t>得</a:t>
            </a:r>
            <a:r>
              <a:rPr lang="zh-CN" altLang="en-US" sz="2800" b="1">
                <a:latin typeface="方正楷体简体" pitchFamily="2" charset="-122"/>
                <a:ea typeface="方正楷体简体" pitchFamily="2" charset="-122"/>
              </a:rPr>
              <a:t>诗 三首留衣底。</a:t>
            </a:r>
            <a:r>
              <a:rPr lang="zh-CN" altLang="en-US" sz="2800" b="1">
                <a:solidFill>
                  <a:srgbClr val="FF3300"/>
                </a:solidFill>
                <a:latin typeface="方正楷体简体" pitchFamily="2" charset="-122"/>
                <a:ea typeface="方正楷体简体" pitchFamily="2" charset="-122"/>
                <a:hlinkClick r:id="rId2" action="ppaction://hlinksldjump"/>
              </a:rPr>
              <a:t>旋</a:t>
            </a:r>
            <a:r>
              <a:rPr lang="zh-CN" altLang="en-US" sz="2800" b="1">
                <a:solidFill>
                  <a:srgbClr val="FF3300"/>
                </a:solidFill>
                <a:latin typeface="方正楷体简体" pitchFamily="2" charset="-122"/>
                <a:ea typeface="方正楷体简体" pitchFamily="2" charset="-122"/>
              </a:rPr>
              <a:t>围解</a:t>
            </a:r>
            <a:r>
              <a:rPr lang="zh-CN" altLang="en-US" sz="2800" b="1">
                <a:latin typeface="方正楷体简体" pitchFamily="2" charset="-122"/>
                <a:ea typeface="方正楷体简体" pitchFamily="2" charset="-122"/>
              </a:rPr>
              <a:t>。 </a:t>
            </a:r>
            <a:endParaRPr lang="zh-CN" altLang="en-US" sz="2800" b="1">
              <a:latin typeface="方正楷体简体" pitchFamily="2" charset="-122"/>
              <a:ea typeface="方正楷体简体" pitchFamily="2" charset="-122"/>
            </a:endParaRPr>
          </a:p>
        </p:txBody>
      </p:sp>
      <p:sp>
        <p:nvSpPr>
          <p:cNvPr id="11269" name="文本框 10245"/>
          <p:cNvSpPr txBox="1"/>
          <p:nvPr/>
        </p:nvSpPr>
        <p:spPr>
          <a:xfrm>
            <a:off x="1243965" y="4883468"/>
            <a:ext cx="72009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chemeClr val="folHlink"/>
                </a:solidFill>
                <a:latin typeface="Times New Roman" pitchFamily="18" charset="0"/>
                <a:ea typeface="黑体" pitchFamily="49" charset="-122"/>
              </a:rPr>
              <a:t>从小序中可以获得哪些信息？</a:t>
            </a:r>
            <a:endParaRPr lang="zh-CN" altLang="en-US" sz="4000" b="1">
              <a:solidFill>
                <a:schemeClr val="folHlink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8193" name="文本框 7169"/>
          <p:cNvSpPr txBox="1"/>
          <p:nvPr/>
        </p:nvSpPr>
        <p:spPr>
          <a:xfrm>
            <a:off x="266700" y="1874520"/>
            <a:ext cx="8585200" cy="6819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838200" indent="-838200" algn="l">
              <a:lnSpc>
                <a:spcPct val="80000"/>
              </a:lnSpc>
              <a:spcBef>
                <a:spcPct val="50000"/>
              </a:spcBef>
            </a:pPr>
            <a:r>
              <a:rPr lang="en-US" altLang="zh-CN" sz="4800" b="1">
                <a:solidFill>
                  <a:srgbClr val="97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200" b="1">
                <a:solidFill>
                  <a:srgbClr val="970000"/>
                </a:solidFill>
                <a:latin typeface="楷体_GB2312" pitchFamily="49" charset="-122"/>
                <a:ea typeface="楷体_GB2312" pitchFamily="49" charset="-122"/>
              </a:rPr>
              <a:t>活动三初读感知，理解诗歌的主要内容。</a:t>
            </a:r>
            <a:endParaRPr lang="zh-CN" altLang="en-US" sz="3200" b="1">
              <a:solidFill>
                <a:srgbClr val="97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Watermark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129</Paragraphs>
  <Slides>27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baseType="lpstr" size="44">
      <vt:lpstr>Arial</vt:lpstr>
      <vt:lpstr>宋体</vt:lpstr>
      <vt:lpstr>Times New Roman</vt:lpstr>
      <vt:lpstr>Tahoma</vt:lpstr>
      <vt:lpstr>Wingdings</vt:lpstr>
      <vt:lpstr>Calibri Light</vt:lpstr>
      <vt:lpstr>Calibri</vt:lpstr>
      <vt:lpstr>华文彩云</vt:lpstr>
      <vt:lpstr>楷体_GB2312</vt:lpstr>
      <vt:lpstr>微软雅黑</vt:lpstr>
      <vt:lpstr>黑体</vt:lpstr>
      <vt:lpstr>方正楷体简体</vt:lpstr>
      <vt:lpstr>华文隶书</vt:lpstr>
      <vt:lpstr>华文行楷</vt:lpstr>
      <vt:lpstr>楷体</vt:lpstr>
      <vt:lpstr>瀹嬩綋</vt:lpstr>
      <vt:lpstr>Watermark</vt:lpstr>
      <vt:lpstr>PowerPoint Presentation</vt:lpstr>
      <vt:lpstr>PowerPoint Presentation</vt:lpstr>
      <vt:lpstr>第一环节自主预习（5分钟）</vt:lpstr>
      <vt:lpstr>目标导学一：忆文体 </vt:lpstr>
      <vt:lpstr>PowerPoint Presentation</vt:lpstr>
      <vt:lpstr>PowerPoint Presentation</vt:lpstr>
      <vt:lpstr>                  背景回放</vt:lpstr>
      <vt:lpstr>第二环节自主感知（20分钟）</vt:lpstr>
      <vt:lpstr>目标二：朗读诗歌，理解内容，体会精神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板书</vt:lpstr>
      <vt:lpstr>第三环节主旨探究（5分钟）</vt:lpstr>
      <vt:lpstr>PowerPoint Presentation</vt:lpstr>
      <vt:lpstr>总结扩展</vt:lpstr>
      <vt:lpstr>PowerPoint Presentation</vt:lpstr>
      <vt:lpstr>PowerPoint Presentation</vt:lpstr>
      <vt:lpstr>辨析练习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2021-02-26T18:07:26.849</cp:lastPrinted>
  <dcterms:created xsi:type="dcterms:W3CDTF">2021-02-26T18:07:26Z</dcterms:created>
  <dcterms:modified xsi:type="dcterms:W3CDTF">2021-02-26T10:07:32Z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