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3" r:id="rId6"/>
    <p:sldId id="261" r:id="rId7"/>
    <p:sldId id="268" r:id="rId8"/>
    <p:sldId id="269" r:id="rId9"/>
    <p:sldId id="264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5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2" b="56135"/>
          <a:stretch>
            <a:fillRect/>
          </a:stretch>
        </p:blipFill>
        <p:spPr>
          <a:xfrm>
            <a:off x="6885527" y="0"/>
            <a:ext cx="5306473" cy="3273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4" t="19529" r="2507" b="56135"/>
          <a:stretch>
            <a:fillRect/>
          </a:stretch>
        </p:blipFill>
        <p:spPr>
          <a:xfrm flipH="1" flipV="1">
            <a:off x="0" y="5111575"/>
            <a:ext cx="3419062" cy="17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992559">
            <a:off x="5100482" y="1392383"/>
            <a:ext cx="3164926" cy="3174452"/>
            <a:chOff x="3524250" y="533400"/>
            <a:chExt cx="4219576" cy="4232276"/>
          </a:xfrm>
        </p:grpSpPr>
        <p:sp>
          <p:nvSpPr>
            <p:cNvPr id="8" name="弧形 7"/>
            <p:cNvSpPr/>
            <p:nvPr/>
          </p:nvSpPr>
          <p:spPr>
            <a:xfrm>
              <a:off x="3524250" y="533400"/>
              <a:ext cx="4219576" cy="4219576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9" name="椭圆 8"/>
            <p:cNvSpPr/>
            <p:nvPr/>
          </p:nvSpPr>
          <p:spPr>
            <a:xfrm>
              <a:off x="5993606" y="466407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672806" y="449262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90795" y="1560830"/>
            <a:ext cx="3170555" cy="304609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项脊轩志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730" y="1979595"/>
            <a:ext cx="4624465" cy="298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680690"/>
            <a:ext cx="12192000" cy="1955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76" y="1530090"/>
            <a:ext cx="3977645" cy="3977645"/>
          </a:xfrm>
          <a:prstGeom prst="ellipse">
            <a:avLst/>
          </a:prstGeom>
        </p:spPr>
      </p:pic>
      <p:sp>
        <p:nvSpPr>
          <p:cNvPr id="5" name="矩形 18"/>
          <p:cNvSpPr>
            <a:spLocks noChangeArrowheads="1"/>
          </p:cNvSpPr>
          <p:nvPr/>
        </p:nvSpPr>
        <p:spPr bwMode="auto">
          <a:xfrm>
            <a:off x="4941511" y="2463828"/>
            <a:ext cx="5902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祖母的三句话有着怎样的情感变化？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4941570" y="3992880"/>
            <a:ext cx="6617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看似责备实则疼爱</a:t>
            </a:r>
            <a:r>
              <a:rPr lang="zh-CN" altLang="en-US" sz="2800" b="1" dirty="0">
                <a:solidFill>
                  <a:srgbClr val="FFC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→热切期待→积极鼓励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26509" y="1980704"/>
            <a:ext cx="3117204" cy="312870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18"/>
          <p:cNvSpPr>
            <a:spLocks noChangeArrowheads="1"/>
          </p:cNvSpPr>
          <p:nvPr/>
        </p:nvSpPr>
        <p:spPr bwMode="auto">
          <a:xfrm>
            <a:off x="624840" y="752475"/>
            <a:ext cx="109486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象笏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710565" y="5387340"/>
            <a:ext cx="109486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古代臣下上殿面君时的工具。古时候文武大臣朝见君王时，双手执笏以记录君命或旨意，亦可以将要对君王上奏的话记在笏板上，以防止遗忘。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timg[1]"/>
          <p:cNvPicPr>
            <a:picLocks noChangeAspect="1"/>
          </p:cNvPicPr>
          <p:nvPr/>
        </p:nvPicPr>
        <p:blipFill>
          <a:blip r:embed="rId1"/>
          <a:srcRect t="6913"/>
          <a:stretch>
            <a:fillRect/>
          </a:stretch>
        </p:blipFill>
        <p:spPr>
          <a:xfrm>
            <a:off x="4626610" y="1980565"/>
            <a:ext cx="3116580" cy="312102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60375" y="1875155"/>
            <a:ext cx="11179175" cy="310769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项脊：因江苏太仓项脊泾得名，他远祖曾居住于此，把它用来作书斋名有纪念远祖的意思。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轩：本指前面高有帷幕的车子，今天轩用来指有窗的廊子或小屋，多用于书斋茶馆。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中国历史上有不少文人的别号与自己的书斋名相关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，你还知道哪些？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00"/>
          <a:stretch>
            <a:fillRect/>
          </a:stretch>
        </p:blipFill>
        <p:spPr>
          <a:xfrm>
            <a:off x="7413674" y="-1"/>
            <a:ext cx="4778326" cy="686022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42620" y="2090420"/>
            <a:ext cx="5528310" cy="267652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在追忆完祖母之后，作者用一句话直接抒发了自己的感情：“瞻顾遗迹，如在昨日，令人长号不自禁。”对母亲的追思和对祖母的追忆同样感人，为何作者会在写到这里时“长号不自禁”呢？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5028" y="1814968"/>
            <a:ext cx="4496972" cy="5043032"/>
          </a:xfrm>
          <a:prstGeom prst="rect">
            <a:avLst/>
          </a:prstGeom>
        </p:spPr>
      </p:pic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1877996" y="1353303"/>
            <a:ext cx="4799725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作者写第三段的作用是什么呢？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7996" y="2306527"/>
            <a:ext cx="581703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229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“</a:t>
            </a:r>
            <a:r>
              <a:rPr lang="zh-CN" altLang="en-US"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久之，能以足音辨人。</a:t>
            </a:r>
            <a:r>
              <a:rPr lang="en-US" altLang="zh-CN"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”</a:t>
            </a:r>
            <a:endParaRPr lang="en-US" altLang="zh-CN" sz="24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992559">
            <a:off x="8128109" y="1078984"/>
            <a:ext cx="2338494" cy="2345533"/>
            <a:chOff x="3524250" y="533400"/>
            <a:chExt cx="4219576" cy="4232276"/>
          </a:xfrm>
        </p:grpSpPr>
        <p:sp>
          <p:nvSpPr>
            <p:cNvPr id="4" name="弧形 3"/>
            <p:cNvSpPr/>
            <p:nvPr/>
          </p:nvSpPr>
          <p:spPr>
            <a:xfrm>
              <a:off x="3524250" y="533400"/>
              <a:ext cx="4219576" cy="4219576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椭圆 4"/>
            <p:cNvSpPr/>
            <p:nvPr/>
          </p:nvSpPr>
          <p:spPr>
            <a:xfrm>
              <a:off x="5993606" y="466407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672806" y="449262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135620" y="1094740"/>
            <a:ext cx="2326640" cy="230695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夫妻恩爱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262" y="972087"/>
            <a:ext cx="4624465" cy="2987405"/>
          </a:xfrm>
          <a:prstGeom prst="rect">
            <a:avLst/>
          </a:prstGeom>
        </p:spPr>
      </p:pic>
      <p:sp>
        <p:nvSpPr>
          <p:cNvPr id="10" name="文本框 63"/>
          <p:cNvSpPr/>
          <p:nvPr/>
        </p:nvSpPr>
        <p:spPr>
          <a:xfrm>
            <a:off x="401955" y="1167765"/>
            <a:ext cx="5354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通过文字，可以看出文章最后两段为原作的补记，作者是通过哪几个片段表现自己与妻子的恩爱深情的呢？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256" y="3149172"/>
            <a:ext cx="5817032" cy="2861310"/>
          </a:xfrm>
          <a:prstGeom prst="rect">
            <a:avLst/>
          </a:prstGeom>
        </p:spPr>
        <p:txBody>
          <a:bodyPr wrap="square">
            <a:spAutoFit/>
          </a:bodyPr>
          <a:p>
            <a:pPr defTabSz="1812290" fontAlgn="auto">
              <a:lnSpc>
                <a:spcPct val="150000"/>
              </a:lnSpc>
            </a:pPr>
            <a:r>
              <a:rPr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正面描写：“时至轩中，从余问古事，或凭几学书。”</a:t>
            </a:r>
            <a:endParaRPr sz="24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endParaRPr sz="24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r>
              <a:rPr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侧面描写：“吾妻归宁，述诸小妹语曰：‘闻姊家有阁子，且和谓阁子也？’”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 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680690"/>
            <a:ext cx="12192000" cy="1955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76" y="1530090"/>
            <a:ext cx="3977645" cy="3977645"/>
          </a:xfrm>
          <a:prstGeom prst="ellipse">
            <a:avLst/>
          </a:prstGeom>
        </p:spPr>
      </p:pic>
      <p:sp>
        <p:nvSpPr>
          <p:cNvPr id="5" name="矩形 18"/>
          <p:cNvSpPr>
            <a:spLocks noChangeArrowheads="1"/>
          </p:cNvSpPr>
          <p:nvPr/>
        </p:nvSpPr>
        <p:spPr bwMode="auto">
          <a:xfrm>
            <a:off x="4895215" y="2296795"/>
            <a:ext cx="661733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在对于与妻子的事情的记述中，作者没有像之前那样直接表达自己的情感，但是我们可以从中体会到他的感情吗？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4941570" y="3992880"/>
            <a:ext cx="661733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“其后六年，吾妻死，室坏不修。”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“庭有批把树，吾妻死之年所手植也，今已亭亭如盖矣。”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3"/>
          <p:cNvSpPr txBox="1"/>
          <p:nvPr/>
        </p:nvSpPr>
        <p:spPr>
          <a:xfrm>
            <a:off x="777875" y="1767840"/>
            <a:ext cx="105956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江城子·乙卯正月二十日夜记梦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ctr"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（宋）苏轼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l"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    十年生死两茫茫。不思量，自难忘。千里孤坟，无处话凄凉。纵使相逢应不识，尘满面，鬓如霜。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algn="l"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    夜来幽梦忽还乡。小轩窗，正梳妆。相顾无言，惟有泪千行。料得年年断肠处，明月夜，短松冈。 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4" t="19529" r="2507" b="56135"/>
          <a:stretch>
            <a:fillRect/>
          </a:stretch>
        </p:blipFill>
        <p:spPr>
          <a:xfrm flipH="1">
            <a:off x="-160629" y="141"/>
            <a:ext cx="4616071" cy="235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5028" y="1814968"/>
            <a:ext cx="4496972" cy="5043032"/>
          </a:xfrm>
          <a:prstGeom prst="rect">
            <a:avLst/>
          </a:prstGeom>
        </p:spPr>
      </p:pic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1872281" y="2414388"/>
            <a:ext cx="4799725" cy="20300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l" defTabSz="1812290">
              <a:lnSpc>
                <a:spcPct val="150000"/>
              </a:lnSpc>
              <a:buClrTx/>
              <a:buSzTx/>
              <a:buFontTx/>
            </a:pPr>
            <a:r>
              <a:rPr sz="2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明人王锡爵评：无意于感人，而欢愉惨恻之思，溢于言语之外。</a:t>
            </a:r>
            <a:endParaRPr sz="2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992559">
            <a:off x="8128109" y="1078984"/>
            <a:ext cx="2338494" cy="2345533"/>
            <a:chOff x="3524250" y="533400"/>
            <a:chExt cx="4219576" cy="4232276"/>
          </a:xfrm>
        </p:grpSpPr>
        <p:sp>
          <p:nvSpPr>
            <p:cNvPr id="4" name="弧形 3"/>
            <p:cNvSpPr/>
            <p:nvPr/>
          </p:nvSpPr>
          <p:spPr>
            <a:xfrm>
              <a:off x="3524250" y="533400"/>
              <a:ext cx="4219576" cy="4219576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椭圆 4"/>
            <p:cNvSpPr/>
            <p:nvPr/>
          </p:nvSpPr>
          <p:spPr>
            <a:xfrm>
              <a:off x="5993606" y="466407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672806" y="449262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135620" y="1094740"/>
            <a:ext cx="2326640" cy="230695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课后作业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262" y="972087"/>
            <a:ext cx="4624465" cy="2987405"/>
          </a:xfrm>
          <a:prstGeom prst="rect">
            <a:avLst/>
          </a:prstGeom>
        </p:spPr>
      </p:pic>
      <p:sp>
        <p:nvSpPr>
          <p:cNvPr id="10" name="文本框 63"/>
          <p:cNvSpPr/>
          <p:nvPr/>
        </p:nvSpPr>
        <p:spPr>
          <a:xfrm>
            <a:off x="401955" y="1167765"/>
            <a:ext cx="53543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1、背诵并默写重要文言字词。</a:t>
            </a:r>
            <a:endParaRPr sz="2400" dirty="0"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2、以《看见它我就想起了你》为题写一篇随笔，要求以一件</a:t>
            </a:r>
            <a:r>
              <a:rPr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具体的物件</a:t>
            </a:r>
            <a:r>
              <a:rPr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为依托，分享自己与题目中的“你”之间动人的小故事，灵活运用</a:t>
            </a:r>
            <a:r>
              <a:rPr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语言、动作等细节的描写</a:t>
            </a:r>
            <a:r>
              <a:rPr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，让读这篇文章的人在心里逐渐勾画出“你”的形象。</a:t>
            </a:r>
            <a:endParaRPr sz="2400" dirty="0"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7520" y="2829560"/>
            <a:ext cx="2994025" cy="119888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归有光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248785" y="797560"/>
            <a:ext cx="71247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字熙甫，号震川，世称震川先生，明代散文家。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defTabSz="1812290">
              <a:lnSpc>
                <a:spcPct val="150000"/>
              </a:lnSpc>
            </a:pP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归有光崇尚唐宋古文，其散文风格朴实，感情真挚，是明代“唐宋派”代表作家。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defTabSz="1812290">
              <a:lnSpc>
                <a:spcPct val="150000"/>
              </a:lnSpc>
            </a:pP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  <a:p>
            <a:pPr defTabSz="1812290">
              <a:lnSpc>
                <a:spcPct val="150000"/>
              </a:lnSpc>
            </a:pP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他九岁能文，但</a:t>
            </a:r>
            <a:r>
              <a:rPr sz="28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科考坎坷</a:t>
            </a:r>
            <a:r>
              <a:rPr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，参加会试八次落第。 </a:t>
            </a:r>
            <a:endParaRPr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4" t="19529" r="2507" b="56135"/>
          <a:stretch>
            <a:fillRect/>
          </a:stretch>
        </p:blipFill>
        <p:spPr>
          <a:xfrm flipH="1">
            <a:off x="-160629" y="141"/>
            <a:ext cx="4616071" cy="235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2" b="56135"/>
          <a:stretch>
            <a:fillRect/>
          </a:stretch>
        </p:blipFill>
        <p:spPr>
          <a:xfrm>
            <a:off x="6885527" y="0"/>
            <a:ext cx="5306473" cy="3273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4" t="19529" r="2507" b="56135"/>
          <a:stretch>
            <a:fillRect/>
          </a:stretch>
        </p:blipFill>
        <p:spPr>
          <a:xfrm flipH="1" flipV="1">
            <a:off x="0" y="5111575"/>
            <a:ext cx="3419062" cy="174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992559">
            <a:off x="5100482" y="1392383"/>
            <a:ext cx="3164926" cy="3174452"/>
            <a:chOff x="3524250" y="533400"/>
            <a:chExt cx="4219576" cy="4232276"/>
          </a:xfrm>
        </p:grpSpPr>
        <p:sp>
          <p:nvSpPr>
            <p:cNvPr id="8" name="弧形 7"/>
            <p:cNvSpPr/>
            <p:nvPr/>
          </p:nvSpPr>
          <p:spPr>
            <a:xfrm>
              <a:off x="3524250" y="533400"/>
              <a:ext cx="4219576" cy="4219576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9" name="椭圆 8"/>
            <p:cNvSpPr/>
            <p:nvPr/>
          </p:nvSpPr>
          <p:spPr>
            <a:xfrm>
              <a:off x="5993606" y="466407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672806" y="449262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750140" y="1587337"/>
            <a:ext cx="1339152" cy="156966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謝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0841" y="2653691"/>
            <a:ext cx="1556217" cy="156966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謝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730" y="1979595"/>
            <a:ext cx="4624465" cy="298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3"/>
          <p:cNvSpPr/>
          <p:nvPr/>
        </p:nvSpPr>
        <p:spPr>
          <a:xfrm>
            <a:off x="378460" y="320675"/>
            <a:ext cx="345249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sz="2400" dirty="0">
                <a:solidFill>
                  <a:schemeClr val="bg2">
                    <a:lumMod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室仅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方丈</a:t>
            </a:r>
            <a:endParaRPr lang="zh-CN" sz="2400" dirty="0">
              <a:solidFill>
                <a:srgbClr val="FF0000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雨泽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下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注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顾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视无可置者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使不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上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漏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5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室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始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洞然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6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亦遂增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胜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7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珊珊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可爱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8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先是庭中通南北为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一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9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迨诸父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异爨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10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往往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而是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11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客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逾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庖而宴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</p:txBody>
      </p:sp>
      <p:sp>
        <p:nvSpPr>
          <p:cNvPr id="2" name="文本框 63"/>
          <p:cNvSpPr/>
          <p:nvPr/>
        </p:nvSpPr>
        <p:spPr>
          <a:xfrm>
            <a:off x="3830955" y="336550"/>
            <a:ext cx="330327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12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乳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二世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13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妪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每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谓余曰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14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而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母立于兹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15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余自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束发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读书轩中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16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大母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过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余曰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17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何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竟日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默默在此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18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大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类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女郎也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19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比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去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20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则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可待乎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21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轩东</a:t>
            </a:r>
            <a:r>
              <a:rPr lang="zh-CN" alt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故</a:t>
            </a:r>
            <a:r>
              <a:rPr lang="zh-CN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尝为厨</a:t>
            </a:r>
            <a:endParaRPr lang="zh-CN" altLang="zh-CN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22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余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扃牖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而居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</p:txBody>
      </p:sp>
      <p:sp>
        <p:nvSpPr>
          <p:cNvPr id="11" name="文本框 63"/>
          <p:cNvSpPr/>
          <p:nvPr/>
        </p:nvSpPr>
        <p:spPr>
          <a:xfrm>
            <a:off x="7134225" y="3107055"/>
            <a:ext cx="29381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23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轩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凡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四遭火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24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殆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有神护者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25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吾妻来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归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26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或凭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几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学书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27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吾妻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归宁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28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其</a:t>
            </a:r>
            <a:r>
              <a:rPr lang="zh-CN" altLang="en-US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制</a:t>
            </a:r>
            <a:r>
              <a:rPr lang="zh-CN" altLang="en-US" sz="2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稍异于前</a:t>
            </a:r>
            <a:endParaRPr lang="zh-CN" altLang="en-US" sz="2400" dirty="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32195" y="108585"/>
            <a:ext cx="5527675" cy="2987675"/>
            <a:chOff x="7778" y="1531"/>
            <a:chExt cx="8705" cy="4705"/>
          </a:xfrm>
        </p:grpSpPr>
        <p:grpSp>
          <p:nvGrpSpPr>
            <p:cNvPr id="21" name="组合 20"/>
            <p:cNvGrpSpPr/>
            <p:nvPr/>
          </p:nvGrpSpPr>
          <p:grpSpPr>
            <a:xfrm rot="992559">
              <a:off x="12800" y="1699"/>
              <a:ext cx="3683" cy="3694"/>
              <a:chOff x="3524250" y="533400"/>
              <a:chExt cx="4219576" cy="4232276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3524250" y="533400"/>
                <a:ext cx="4219576" cy="4219576"/>
              </a:xfrm>
              <a:prstGeom prst="arc">
                <a:avLst>
                  <a:gd name="adj1" fmla="val 6904399"/>
                  <a:gd name="adj2" fmla="val 4749740"/>
                </a:avLst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993606" y="466407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 dirty="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672806" y="449262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2811" y="1724"/>
              <a:ext cx="3664" cy="3633"/>
            </a:xfrm>
            <a:prstGeom prst="rect">
              <a:avLst/>
            </a:prstGeom>
            <a:noFill/>
            <a:ln w="19050">
              <a:noFill/>
              <a:prstDash val="dash"/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新蒂文徵明體" panose="03000409000000000000" pitchFamily="65" charset="-120"/>
                  <a:ea typeface="新蒂文徵明體" panose="03000409000000000000" pitchFamily="65" charset="-120"/>
                </a:rPr>
                <a:t>文言字词</a:t>
              </a:r>
              <a:endPara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" y="1531"/>
              <a:ext cx="7283" cy="470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680690"/>
            <a:ext cx="12192000" cy="1955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76" y="1530090"/>
            <a:ext cx="3977645" cy="3977645"/>
          </a:xfrm>
          <a:prstGeom prst="ellipse">
            <a:avLst/>
          </a:prstGeom>
        </p:spPr>
      </p:pic>
      <p:sp>
        <p:nvSpPr>
          <p:cNvPr id="5" name="矩形 18"/>
          <p:cNvSpPr>
            <a:spLocks noChangeArrowheads="1"/>
          </p:cNvSpPr>
          <p:nvPr/>
        </p:nvSpPr>
        <p:spPr bwMode="auto">
          <a:xfrm>
            <a:off x="4941511" y="2463828"/>
            <a:ext cx="66179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全文中哪一句话最能集中表达作者情感？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4941570" y="3992880"/>
            <a:ext cx="6617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然余居于此，多可喜，亦多可悲。</a:t>
            </a:r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32195" y="108585"/>
            <a:ext cx="5527675" cy="2987675"/>
            <a:chOff x="7778" y="1531"/>
            <a:chExt cx="8705" cy="4705"/>
          </a:xfrm>
        </p:grpSpPr>
        <p:grpSp>
          <p:nvGrpSpPr>
            <p:cNvPr id="21" name="组合 20"/>
            <p:cNvGrpSpPr/>
            <p:nvPr/>
          </p:nvGrpSpPr>
          <p:grpSpPr>
            <a:xfrm rot="992559">
              <a:off x="12800" y="1699"/>
              <a:ext cx="3683" cy="3694"/>
              <a:chOff x="3524250" y="533400"/>
              <a:chExt cx="4219576" cy="4232276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3524250" y="533400"/>
                <a:ext cx="4219576" cy="4219576"/>
              </a:xfrm>
              <a:prstGeom prst="arc">
                <a:avLst>
                  <a:gd name="adj1" fmla="val 6904399"/>
                  <a:gd name="adj2" fmla="val 4749740"/>
                </a:avLst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993606" y="466407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 dirty="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672806" y="449262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2811" y="1724"/>
              <a:ext cx="3664" cy="3633"/>
            </a:xfrm>
            <a:prstGeom prst="rect">
              <a:avLst/>
            </a:prstGeom>
            <a:noFill/>
            <a:ln w="19050">
              <a:noFill/>
              <a:prstDash val="dash"/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新蒂文徵明體" panose="03000409000000000000" pitchFamily="65" charset="-120"/>
                  <a:ea typeface="新蒂文徵明體" panose="03000409000000000000" pitchFamily="65" charset="-120"/>
                </a:rPr>
                <a:t>整体感知</a:t>
              </a:r>
              <a:endPara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" y="1531"/>
              <a:ext cx="7283" cy="470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26509" y="1980704"/>
            <a:ext cx="3117204" cy="312870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949568" y="2436796"/>
            <a:ext cx="29896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r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修葺前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933" y="2898461"/>
            <a:ext cx="330533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狭小</a:t>
            </a:r>
            <a:endParaRPr lang="zh-CN" altLang="en-US" sz="2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algn="r"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破漏</a:t>
            </a:r>
            <a:endParaRPr lang="zh-CN" altLang="en-US" sz="2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algn="r"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阴暗</a:t>
            </a:r>
            <a:endParaRPr lang="zh-CN" altLang="en-US" sz="2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8267846" y="2436796"/>
            <a:ext cx="29896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修葺后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7846" y="2898461"/>
            <a:ext cx="330533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明亮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宁静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雅致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209" y="2026224"/>
            <a:ext cx="4132947" cy="2938732"/>
          </a:xfrm>
          <a:prstGeom prst="rect">
            <a:avLst/>
          </a:prstGeom>
        </p:spPr>
      </p:pic>
      <p:sp>
        <p:nvSpPr>
          <p:cNvPr id="8" name="矩形 18"/>
          <p:cNvSpPr>
            <a:spLocks noChangeArrowheads="1"/>
          </p:cNvSpPr>
          <p:nvPr/>
        </p:nvSpPr>
        <p:spPr bwMode="auto">
          <a:xfrm>
            <a:off x="3044190" y="758190"/>
            <a:ext cx="61042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根据文本内容概况，作者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喜”从何来？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8"/>
          <p:cNvSpPr>
            <a:spLocks noChangeArrowheads="1"/>
          </p:cNvSpPr>
          <p:nvPr/>
        </p:nvSpPr>
        <p:spPr bwMode="auto">
          <a:xfrm>
            <a:off x="710565" y="5387340"/>
            <a:ext cx="1094867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作者写自己在轩中读书怡然自乐的情景，雅静的环境，快乐的读书生活，给作者带来无限的乐趣。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32195" y="108585"/>
            <a:ext cx="5527675" cy="2987675"/>
            <a:chOff x="7778" y="1531"/>
            <a:chExt cx="8705" cy="4705"/>
          </a:xfrm>
        </p:grpSpPr>
        <p:grpSp>
          <p:nvGrpSpPr>
            <p:cNvPr id="21" name="组合 20"/>
            <p:cNvGrpSpPr/>
            <p:nvPr/>
          </p:nvGrpSpPr>
          <p:grpSpPr>
            <a:xfrm rot="992559">
              <a:off x="12800" y="1699"/>
              <a:ext cx="3683" cy="3694"/>
              <a:chOff x="3524250" y="533400"/>
              <a:chExt cx="4219576" cy="4232276"/>
            </a:xfrm>
          </p:grpSpPr>
          <p:sp>
            <p:nvSpPr>
              <p:cNvPr id="22" name="弧形 21"/>
              <p:cNvSpPr/>
              <p:nvPr/>
            </p:nvSpPr>
            <p:spPr>
              <a:xfrm>
                <a:off x="3524250" y="533400"/>
                <a:ext cx="4219576" cy="4219576"/>
              </a:xfrm>
              <a:prstGeom prst="arc">
                <a:avLst>
                  <a:gd name="adj1" fmla="val 6904399"/>
                  <a:gd name="adj2" fmla="val 4749740"/>
                </a:avLst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993606" y="466407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 dirty="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672806" y="4492626"/>
                <a:ext cx="101600" cy="1016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015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2811" y="1724"/>
              <a:ext cx="3664" cy="3633"/>
            </a:xfrm>
            <a:prstGeom prst="rect">
              <a:avLst/>
            </a:prstGeom>
            <a:noFill/>
            <a:ln w="19050">
              <a:noFill/>
              <a:prstDash val="dash"/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新蒂文徵明體" panose="03000409000000000000" pitchFamily="65" charset="-120"/>
                  <a:ea typeface="新蒂文徵明體" panose="03000409000000000000" pitchFamily="65" charset="-120"/>
                </a:rPr>
                <a:t>研习文本</a:t>
              </a:r>
              <a:endPara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8" y="1531"/>
              <a:ext cx="7283" cy="470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3" grpId="1"/>
      <p:bldP spid="5" grpId="0"/>
      <p:bldP spid="5" grpId="1"/>
      <p:bldP spid="4" grpId="0"/>
      <p:bldP spid="4" grpId="1"/>
      <p:bldP spid="6" grpId="0"/>
      <p:bldP spid="6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5946676" y="1480194"/>
            <a:ext cx="408800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）大家庭的衰败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5946676" y="2985047"/>
            <a:ext cx="408800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）幼年丧母的悲痛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5956300" y="4490085"/>
            <a:ext cx="42957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）未达成</a:t>
            </a:r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祖母的期盼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5310" y="2985135"/>
            <a:ext cx="2853055" cy="52197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在何处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8" grpId="1"/>
      <p:bldP spid="10" grpId="0"/>
      <p:bldP spid="10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00"/>
          <a:stretch>
            <a:fillRect/>
          </a:stretch>
        </p:blipFill>
        <p:spPr>
          <a:xfrm>
            <a:off x="7413674" y="-1"/>
            <a:ext cx="4778326" cy="686022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516880" y="1392555"/>
            <a:ext cx="648335" cy="2452370"/>
            <a:chOff x="8688" y="2193"/>
            <a:chExt cx="1021" cy="3862"/>
          </a:xfrm>
        </p:grpSpPr>
        <p:grpSp>
          <p:nvGrpSpPr>
            <p:cNvPr id="3" name="组合 2"/>
            <p:cNvGrpSpPr/>
            <p:nvPr/>
          </p:nvGrpSpPr>
          <p:grpSpPr>
            <a:xfrm>
              <a:off x="8765" y="2193"/>
              <a:ext cx="944" cy="3862"/>
              <a:chOff x="8826441" y="1348674"/>
              <a:chExt cx="443134" cy="296980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8859794" y="1404931"/>
                <a:ext cx="384048" cy="2868395"/>
                <a:chOff x="8087888" y="1408741"/>
                <a:chExt cx="384048" cy="2868395"/>
              </a:xfrm>
            </p:grpSpPr>
            <p:sp>
              <p:nvSpPr>
                <p:cNvPr id="8" name="任意多边形 34"/>
                <p:cNvSpPr/>
                <p:nvPr/>
              </p:nvSpPr>
              <p:spPr>
                <a:xfrm rot="10800000">
                  <a:off x="8087888" y="1408741"/>
                  <a:ext cx="384048" cy="1443149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任意多边形 34"/>
                <p:cNvSpPr/>
                <p:nvPr/>
              </p:nvSpPr>
              <p:spPr>
                <a:xfrm>
                  <a:off x="8087888" y="2833987"/>
                  <a:ext cx="384048" cy="1443149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5875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8826441" y="1348674"/>
                <a:ext cx="443134" cy="2969808"/>
                <a:chOff x="8826441" y="1348674"/>
                <a:chExt cx="443134" cy="2969808"/>
              </a:xfrm>
            </p:grpSpPr>
            <p:sp>
              <p:nvSpPr>
                <p:cNvPr id="6" name="任意多边形 33"/>
                <p:cNvSpPr/>
                <p:nvPr/>
              </p:nvSpPr>
              <p:spPr>
                <a:xfrm rot="10800000">
                  <a:off x="8826441" y="1348674"/>
                  <a:ext cx="443134" cy="1484495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" name="任意多边形 33"/>
                <p:cNvSpPr/>
                <p:nvPr/>
              </p:nvSpPr>
              <p:spPr>
                <a:xfrm>
                  <a:off x="8826441" y="2833987"/>
                  <a:ext cx="443134" cy="1484495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10" name="文本框 9"/>
            <p:cNvSpPr txBox="1"/>
            <p:nvPr/>
          </p:nvSpPr>
          <p:spPr>
            <a:xfrm>
              <a:off x="8688" y="2285"/>
              <a:ext cx="966" cy="37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动 作 上</a:t>
              </a:r>
              <a:endParaRPr lang="zh-CN" altLang="en-US" sz="28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91554" y="2579133"/>
            <a:ext cx="1290320" cy="3287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表现出了母亲的焦急而小心翼翼</a:t>
            </a:r>
            <a:endParaRPr lang="zh-CN" altLang="en-US" sz="2400" b="1" kern="0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02865" y="1392555"/>
            <a:ext cx="648335" cy="2452370"/>
            <a:chOff x="4099" y="2193"/>
            <a:chExt cx="1021" cy="3862"/>
          </a:xfrm>
        </p:grpSpPr>
        <p:grpSp>
          <p:nvGrpSpPr>
            <p:cNvPr id="12" name="组合 11"/>
            <p:cNvGrpSpPr/>
            <p:nvPr/>
          </p:nvGrpSpPr>
          <p:grpSpPr>
            <a:xfrm>
              <a:off x="4176" y="2193"/>
              <a:ext cx="944" cy="3862"/>
              <a:chOff x="8826441" y="1348674"/>
              <a:chExt cx="443134" cy="296980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8859794" y="1404931"/>
                <a:ext cx="384048" cy="2868395"/>
                <a:chOff x="8087888" y="1408741"/>
                <a:chExt cx="384048" cy="2868395"/>
              </a:xfrm>
            </p:grpSpPr>
            <p:sp>
              <p:nvSpPr>
                <p:cNvPr id="17" name="任意多边形 34"/>
                <p:cNvSpPr/>
                <p:nvPr/>
              </p:nvSpPr>
              <p:spPr>
                <a:xfrm rot="10800000">
                  <a:off x="8087888" y="1408741"/>
                  <a:ext cx="384048" cy="1443149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任意多边形 34"/>
                <p:cNvSpPr/>
                <p:nvPr/>
              </p:nvSpPr>
              <p:spPr>
                <a:xfrm>
                  <a:off x="8087888" y="2833987"/>
                  <a:ext cx="384048" cy="1443149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15875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8826441" y="1348674"/>
                <a:ext cx="443134" cy="2969808"/>
                <a:chOff x="8826441" y="1348674"/>
                <a:chExt cx="443134" cy="2969808"/>
              </a:xfrm>
            </p:grpSpPr>
            <p:sp>
              <p:nvSpPr>
                <p:cNvPr id="15" name="任意多边形 33"/>
                <p:cNvSpPr/>
                <p:nvPr/>
              </p:nvSpPr>
              <p:spPr>
                <a:xfrm rot="10800000">
                  <a:off x="8826441" y="1348674"/>
                  <a:ext cx="443134" cy="1484495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" name="任意多边形 33"/>
                <p:cNvSpPr/>
                <p:nvPr/>
              </p:nvSpPr>
              <p:spPr>
                <a:xfrm>
                  <a:off x="8826441" y="2833987"/>
                  <a:ext cx="443134" cy="1484495"/>
                </a:xfrm>
                <a:custGeom>
                  <a:avLst/>
                  <a:gdLst>
                    <a:gd name="connsiteX0" fmla="*/ 0 w 834945"/>
                    <a:gd name="connsiteY0" fmla="*/ 0 h 2744554"/>
                    <a:gd name="connsiteX1" fmla="*/ 834945 w 834945"/>
                    <a:gd name="connsiteY1" fmla="*/ 0 h 2744554"/>
                    <a:gd name="connsiteX2" fmla="*/ 834945 w 834945"/>
                    <a:gd name="connsiteY2" fmla="*/ 2199607 h 2744554"/>
                    <a:gd name="connsiteX3" fmla="*/ 834944 w 834945"/>
                    <a:gd name="connsiteY3" fmla="*/ 2199607 h 2744554"/>
                    <a:gd name="connsiteX4" fmla="*/ 834944 w 834945"/>
                    <a:gd name="connsiteY4" fmla="*/ 2470390 h 2744554"/>
                    <a:gd name="connsiteX5" fmla="*/ 823358 w 834945"/>
                    <a:gd name="connsiteY5" fmla="*/ 2486401 h 2744554"/>
                    <a:gd name="connsiteX6" fmla="*/ 781123 w 834945"/>
                    <a:gd name="connsiteY6" fmla="*/ 2536714 h 2744554"/>
                    <a:gd name="connsiteX7" fmla="*/ 710968 w 834945"/>
                    <a:gd name="connsiteY7" fmla="*/ 2548682 h 2744554"/>
                    <a:gd name="connsiteX8" fmla="*/ 643862 w 834945"/>
                    <a:gd name="connsiteY8" fmla="*/ 2656396 h 2744554"/>
                    <a:gd name="connsiteX9" fmla="*/ 527953 w 834945"/>
                    <a:gd name="connsiteY9" fmla="*/ 2668364 h 2744554"/>
                    <a:gd name="connsiteX10" fmla="*/ 425008 w 834945"/>
                    <a:gd name="connsiteY10" fmla="*/ 2733441 h 2744554"/>
                    <a:gd name="connsiteX11" fmla="*/ 417472 w 834945"/>
                    <a:gd name="connsiteY11" fmla="*/ 2744554 h 2744554"/>
                    <a:gd name="connsiteX12" fmla="*/ 409936 w 834945"/>
                    <a:gd name="connsiteY12" fmla="*/ 2733441 h 2744554"/>
                    <a:gd name="connsiteX13" fmla="*/ 306991 w 834945"/>
                    <a:gd name="connsiteY13" fmla="*/ 2668364 h 2744554"/>
                    <a:gd name="connsiteX14" fmla="*/ 191082 w 834945"/>
                    <a:gd name="connsiteY14" fmla="*/ 2656396 h 2744554"/>
                    <a:gd name="connsiteX15" fmla="*/ 123977 w 834945"/>
                    <a:gd name="connsiteY15" fmla="*/ 2548682 h 2744554"/>
                    <a:gd name="connsiteX16" fmla="*/ 53821 w 834945"/>
                    <a:gd name="connsiteY16" fmla="*/ 2536714 h 2744554"/>
                    <a:gd name="connsiteX17" fmla="*/ 11586 w 834945"/>
                    <a:gd name="connsiteY17" fmla="*/ 2486401 h 2744554"/>
                    <a:gd name="connsiteX18" fmla="*/ 0 w 834945"/>
                    <a:gd name="connsiteY18" fmla="*/ 2470390 h 2744554"/>
                    <a:gd name="connsiteX19" fmla="*/ 0 w 834945"/>
                    <a:gd name="connsiteY19" fmla="*/ 2199607 h 2744554"/>
                    <a:gd name="connsiteX20" fmla="*/ 0 w 834945"/>
                    <a:gd name="connsiteY20" fmla="*/ 2153669 h 274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4945" h="2744554">
                      <a:moveTo>
                        <a:pt x="0" y="0"/>
                      </a:moveTo>
                      <a:lnTo>
                        <a:pt x="834945" y="0"/>
                      </a:lnTo>
                      <a:lnTo>
                        <a:pt x="834945" y="2199607"/>
                      </a:lnTo>
                      <a:lnTo>
                        <a:pt x="834944" y="2199607"/>
                      </a:lnTo>
                      <a:lnTo>
                        <a:pt x="834944" y="2470390"/>
                      </a:lnTo>
                      <a:lnTo>
                        <a:pt x="823358" y="2486401"/>
                      </a:lnTo>
                      <a:cubicBezTo>
                        <a:pt x="811393" y="2504278"/>
                        <a:pt x="800485" y="2522707"/>
                        <a:pt x="781123" y="2536714"/>
                      </a:cubicBezTo>
                      <a:cubicBezTo>
                        <a:pt x="759241" y="2552496"/>
                        <a:pt x="734353" y="2544692"/>
                        <a:pt x="710968" y="2548682"/>
                      </a:cubicBezTo>
                      <a:cubicBezTo>
                        <a:pt x="688599" y="2584587"/>
                        <a:pt x="688773" y="2622457"/>
                        <a:pt x="643862" y="2656396"/>
                      </a:cubicBezTo>
                      <a:cubicBezTo>
                        <a:pt x="603724" y="2676110"/>
                        <a:pt x="566590" y="2664375"/>
                        <a:pt x="527953" y="2668364"/>
                      </a:cubicBezTo>
                      <a:cubicBezTo>
                        <a:pt x="492855" y="2673673"/>
                        <a:pt x="449468" y="2701957"/>
                        <a:pt x="425008" y="2733441"/>
                      </a:cubicBezTo>
                      <a:lnTo>
                        <a:pt x="417472" y="2744554"/>
                      </a:lnTo>
                      <a:lnTo>
                        <a:pt x="409936" y="2733441"/>
                      </a:lnTo>
                      <a:cubicBezTo>
                        <a:pt x="385477" y="2701957"/>
                        <a:pt x="342089" y="2673673"/>
                        <a:pt x="306991" y="2668364"/>
                      </a:cubicBezTo>
                      <a:cubicBezTo>
                        <a:pt x="268355" y="2664375"/>
                        <a:pt x="231221" y="2676110"/>
                        <a:pt x="191082" y="2656396"/>
                      </a:cubicBezTo>
                      <a:cubicBezTo>
                        <a:pt x="146172" y="2622457"/>
                        <a:pt x="146345" y="2584587"/>
                        <a:pt x="123977" y="2548682"/>
                      </a:cubicBezTo>
                      <a:cubicBezTo>
                        <a:pt x="100592" y="2544692"/>
                        <a:pt x="75703" y="2552496"/>
                        <a:pt x="53821" y="2536714"/>
                      </a:cubicBezTo>
                      <a:cubicBezTo>
                        <a:pt x="34460" y="2522707"/>
                        <a:pt x="23551" y="2504278"/>
                        <a:pt x="11586" y="2486401"/>
                      </a:cubicBezTo>
                      <a:lnTo>
                        <a:pt x="0" y="2470390"/>
                      </a:lnTo>
                      <a:lnTo>
                        <a:pt x="0" y="2199607"/>
                      </a:lnTo>
                      <a:lnTo>
                        <a:pt x="0" y="2153669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7C7C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4099" y="2285"/>
              <a:ext cx="966" cy="37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语 言 上</a:t>
              </a:r>
              <a:endParaRPr lang="zh-CN" altLang="en-US" sz="28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9637" y="2579133"/>
            <a:ext cx="2398395" cy="3287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把母亲在世时对孩子关心爱护、嘘寒问暖的神情形象惟妙惟肖地表现了出来</a:t>
            </a:r>
            <a:endParaRPr lang="zh-CN" altLang="en-US" sz="2400" b="1" kern="0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6905" y="439420"/>
            <a:ext cx="5528310" cy="95313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从哪些细节可以看出母亲的慈爱关怀？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5028" y="1814968"/>
            <a:ext cx="4496972" cy="5043032"/>
          </a:xfrm>
          <a:prstGeom prst="rect">
            <a:avLst/>
          </a:prstGeom>
        </p:spPr>
      </p:pic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1877996" y="1353303"/>
            <a:ext cx="4799725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怀念母亲，为什么要通过家中老妪的回忆，从自己的角度情感岂不更加真挚？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2286" y="2737057"/>
            <a:ext cx="581703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2290" fontAlgn="auto">
              <a:lnSpc>
                <a:spcPct val="15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归有光《先妣事略》：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先妣周孺人，弘治元年二月二十一日生。年十六年来归。逾年生女淑静，淑静者大姊也；期而生有光；……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 defTabSz="1812290" fontAlgn="auto">
              <a:lnSpc>
                <a:spcPct val="150000"/>
              </a:lnSpc>
            </a:pP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正德八年五月二十三日，孺人卒。诸儿见家人泣，则随之泣。然犹以为母寝也，伤哉！……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992559">
            <a:off x="8128109" y="1078984"/>
            <a:ext cx="2338494" cy="2345533"/>
            <a:chOff x="3524250" y="533400"/>
            <a:chExt cx="4219576" cy="4232276"/>
          </a:xfrm>
        </p:grpSpPr>
        <p:sp>
          <p:nvSpPr>
            <p:cNvPr id="4" name="弧形 3"/>
            <p:cNvSpPr/>
            <p:nvPr/>
          </p:nvSpPr>
          <p:spPr>
            <a:xfrm>
              <a:off x="3524250" y="533400"/>
              <a:ext cx="4219576" cy="4219576"/>
            </a:xfrm>
            <a:prstGeom prst="arc">
              <a:avLst>
                <a:gd name="adj1" fmla="val 6904399"/>
                <a:gd name="adj2" fmla="val 4749740"/>
              </a:avLst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椭圆 4"/>
            <p:cNvSpPr/>
            <p:nvPr/>
          </p:nvSpPr>
          <p:spPr>
            <a:xfrm>
              <a:off x="5993606" y="466407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672806" y="4492626"/>
              <a:ext cx="101600" cy="1016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100060" y="1649095"/>
            <a:ext cx="2326640" cy="119888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志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262" y="972087"/>
            <a:ext cx="4624465" cy="2987405"/>
          </a:xfrm>
          <a:prstGeom prst="rect">
            <a:avLst/>
          </a:prstGeom>
        </p:spPr>
      </p:pic>
      <p:sp>
        <p:nvSpPr>
          <p:cNvPr id="10" name="文本框 63"/>
          <p:cNvSpPr/>
          <p:nvPr/>
        </p:nvSpPr>
        <p:spPr>
          <a:xfrm>
            <a:off x="401955" y="1167765"/>
            <a:ext cx="5354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    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“志”这种文体，记述的一般是历史事实和现状，以及事物的发展过程。它的特点是其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真实性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，绝对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不允许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有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任何的虚构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和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些许的虚假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，也不允许有所谓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“合理想象”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。志的原则是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“述而不论”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。作者对客观状况所持的观点和倾向性，应在事实的记述中</a:t>
            </a:r>
            <a:r>
              <a:rPr lang="zh-CN" sz="2400" dirty="0">
                <a:solidFill>
                  <a:srgbClr val="FF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自然地流露</a:t>
            </a:r>
            <a:r>
              <a:rPr lang="zh-CN" sz="2400" dirty="0">
                <a:latin typeface="汉仪PP体简" panose="00020600040101010101" pitchFamily="18" charset="-122"/>
                <a:ea typeface="汉仪PP体简" panose="00020600040101010101" pitchFamily="18" charset="-122"/>
                <a:sym typeface="+mn-ea"/>
              </a:rPr>
              <a:t>出来。</a:t>
            </a:r>
            <a:endParaRPr lang="zh-CN" sz="2400" dirty="0">
              <a:latin typeface="汉仪PP体简" panose="00020600040101010101" pitchFamily="18" charset="-122"/>
              <a:ea typeface="汉仪PP体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1566</Words>
  <Application>WPS 演示</Application>
  <PresentationFormat>宽屏</PresentationFormat>
  <Paragraphs>144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新蒂文徵明體</vt:lpstr>
      <vt:lpstr>MingLiU-ExtB</vt:lpstr>
      <vt:lpstr>全字库正楷体</vt:lpstr>
      <vt:lpstr>汉仪PP体简</vt:lpstr>
      <vt:lpstr>Calibri</vt:lpstr>
      <vt:lpstr>楷体</vt:lpstr>
      <vt:lpstr>微软雅黑</vt:lpstr>
      <vt:lpstr>汉仪良品线简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H-小桐</cp:lastModifiedBy>
  <cp:revision>52</cp:revision>
  <dcterms:created xsi:type="dcterms:W3CDTF">2018-05-29T12:08:00Z</dcterms:created>
  <dcterms:modified xsi:type="dcterms:W3CDTF">2020-05-24T07:05:57Z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