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  <p:sldMasterId id="2147483720" r:id="rId8"/>
    <p:sldMasterId id="2147483732" r:id="rId9"/>
  </p:sldMasterIdLst>
  <p:notesMasterIdLst>
    <p:notesMasterId r:id="rId64"/>
  </p:notesMasterIdLst>
  <p:sldIdLst>
    <p:sldId id="657" r:id="rId10"/>
    <p:sldId id="656" r:id="rId11"/>
    <p:sldId id="658" r:id="rId12"/>
    <p:sldId id="659" r:id="rId13"/>
    <p:sldId id="660" r:id="rId14"/>
    <p:sldId id="661" r:id="rId15"/>
    <p:sldId id="662" r:id="rId16"/>
    <p:sldId id="357" r:id="rId17"/>
    <p:sldId id="358" r:id="rId18"/>
    <p:sldId id="309" r:id="rId19"/>
    <p:sldId id="460" r:id="rId20"/>
    <p:sldId id="359" r:id="rId21"/>
    <p:sldId id="360" r:id="rId22"/>
    <p:sldId id="466" r:id="rId23"/>
    <p:sldId id="361" r:id="rId24"/>
    <p:sldId id="362" r:id="rId25"/>
    <p:sldId id="313" r:id="rId26"/>
    <p:sldId id="364" r:id="rId27"/>
    <p:sldId id="472" r:id="rId28"/>
    <p:sldId id="577" r:id="rId29"/>
    <p:sldId id="473" r:id="rId30"/>
    <p:sldId id="474" r:id="rId31"/>
    <p:sldId id="476" r:id="rId32"/>
    <p:sldId id="365" r:id="rId33"/>
    <p:sldId id="367" r:id="rId34"/>
    <p:sldId id="366" r:id="rId35"/>
    <p:sldId id="576" r:id="rId36"/>
    <p:sldId id="480" r:id="rId37"/>
    <p:sldId id="481" r:id="rId38"/>
    <p:sldId id="368" r:id="rId39"/>
    <p:sldId id="369" r:id="rId40"/>
    <p:sldId id="712" r:id="rId41"/>
    <p:sldId id="711" r:id="rId42"/>
    <p:sldId id="482" r:id="rId43"/>
    <p:sldId id="579" r:id="rId44"/>
    <p:sldId id="370" r:id="rId45"/>
    <p:sldId id="373" r:id="rId46"/>
    <p:sldId id="371" r:id="rId47"/>
    <p:sldId id="374" r:id="rId48"/>
    <p:sldId id="494" r:id="rId49"/>
    <p:sldId id="486" r:id="rId50"/>
    <p:sldId id="319" r:id="rId51"/>
    <p:sldId id="493" r:id="rId52"/>
    <p:sldId id="375" r:id="rId53"/>
    <p:sldId id="376" r:id="rId54"/>
    <p:sldId id="496" r:id="rId55"/>
    <p:sldId id="459" r:id="rId56"/>
    <p:sldId id="497" r:id="rId57"/>
    <p:sldId id="498" r:id="rId58"/>
    <p:sldId id="499" r:id="rId59"/>
    <p:sldId id="500" r:id="rId60"/>
    <p:sldId id="501" r:id="rId61"/>
    <p:sldId id="502" r:id="rId62"/>
    <p:sldId id="505" r:id="rId63"/>
  </p:sldIdLst>
  <p:sldSz cx="9144000" cy="6858000" type="screen4x3"/>
  <p:notesSz cx="6858000" cy="9144000"/>
  <p:custDataLst>
    <p:tags r:id="rId6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33"/>
    <a:srgbClr val="00CC99"/>
    <a:srgbClr val="FFFF66"/>
    <a:srgbClr val="008000"/>
    <a:srgbClr val="0000FF"/>
    <a:srgbClr val="66FF66"/>
    <a:srgbClr val="FF3300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25"/>
    <p:restoredTop sz="94660"/>
  </p:normalViewPr>
  <p:slideViewPr>
    <p:cSldViewPr showGuides="1">
      <p:cViewPr varScale="1">
        <p:scale>
          <a:sx n="71" d="100"/>
          <a:sy n="71" d="100"/>
        </p:scale>
        <p:origin x="-1134" y="-90"/>
      </p:cViewPr>
      <p:guideLst>
        <p:guide orient="horz" pos="2072"/>
        <p:guide pos="29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8" Type="http://schemas.openxmlformats.org/officeDocument/2006/relationships/tags" Target="tags/tag1.xml"/><Relationship Id="rId67" Type="http://schemas.openxmlformats.org/officeDocument/2006/relationships/tableStyles" Target="tableStyles.xml"/><Relationship Id="rId66" Type="http://schemas.openxmlformats.org/officeDocument/2006/relationships/viewProps" Target="viewProps.xml"/><Relationship Id="rId65" Type="http://schemas.openxmlformats.org/officeDocument/2006/relationships/presProps" Target="presProps.xml"/><Relationship Id="rId64" Type="http://schemas.openxmlformats.org/officeDocument/2006/relationships/notesMaster" Target="notesMasters/notesMaster1.xml"/><Relationship Id="rId63" Type="http://schemas.openxmlformats.org/officeDocument/2006/relationships/slide" Target="slides/slide54.xml"/><Relationship Id="rId62" Type="http://schemas.openxmlformats.org/officeDocument/2006/relationships/slide" Target="slides/slide53.xml"/><Relationship Id="rId61" Type="http://schemas.openxmlformats.org/officeDocument/2006/relationships/slide" Target="slides/slide52.xml"/><Relationship Id="rId60" Type="http://schemas.openxmlformats.org/officeDocument/2006/relationships/slide" Target="slides/slide51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50.xml"/><Relationship Id="rId58" Type="http://schemas.openxmlformats.org/officeDocument/2006/relationships/slide" Target="slides/slide49.xml"/><Relationship Id="rId57" Type="http://schemas.openxmlformats.org/officeDocument/2006/relationships/slide" Target="slides/slide48.xml"/><Relationship Id="rId56" Type="http://schemas.openxmlformats.org/officeDocument/2006/relationships/slide" Target="slides/slide47.xml"/><Relationship Id="rId55" Type="http://schemas.openxmlformats.org/officeDocument/2006/relationships/slide" Target="slides/slide46.xml"/><Relationship Id="rId54" Type="http://schemas.openxmlformats.org/officeDocument/2006/relationships/slide" Target="slides/slide45.xml"/><Relationship Id="rId53" Type="http://schemas.openxmlformats.org/officeDocument/2006/relationships/slide" Target="slides/slide44.xml"/><Relationship Id="rId52" Type="http://schemas.openxmlformats.org/officeDocument/2006/relationships/slide" Target="slides/slide43.xml"/><Relationship Id="rId51" Type="http://schemas.openxmlformats.org/officeDocument/2006/relationships/slide" Target="slides/slide42.xml"/><Relationship Id="rId50" Type="http://schemas.openxmlformats.org/officeDocument/2006/relationships/slide" Target="slides/slide41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0.xml"/><Relationship Id="rId48" Type="http://schemas.openxmlformats.org/officeDocument/2006/relationships/slide" Target="slides/slide39.xml"/><Relationship Id="rId47" Type="http://schemas.openxmlformats.org/officeDocument/2006/relationships/slide" Target="slides/slide38.xml"/><Relationship Id="rId46" Type="http://schemas.openxmlformats.org/officeDocument/2006/relationships/slide" Target="slides/slide37.xml"/><Relationship Id="rId45" Type="http://schemas.openxmlformats.org/officeDocument/2006/relationships/slide" Target="slides/slide36.xml"/><Relationship Id="rId44" Type="http://schemas.openxmlformats.org/officeDocument/2006/relationships/slide" Target="slides/slide35.xml"/><Relationship Id="rId43" Type="http://schemas.openxmlformats.org/officeDocument/2006/relationships/slide" Target="slides/slide34.xml"/><Relationship Id="rId42" Type="http://schemas.openxmlformats.org/officeDocument/2006/relationships/slide" Target="slides/slide33.xml"/><Relationship Id="rId41" Type="http://schemas.openxmlformats.org/officeDocument/2006/relationships/slide" Target="slides/slide32.xml"/><Relationship Id="rId40" Type="http://schemas.openxmlformats.org/officeDocument/2006/relationships/slide" Target="slides/slide31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0.xml"/><Relationship Id="rId38" Type="http://schemas.openxmlformats.org/officeDocument/2006/relationships/slide" Target="slides/slide29.xml"/><Relationship Id="rId37" Type="http://schemas.openxmlformats.org/officeDocument/2006/relationships/slide" Target="slides/slide28.xml"/><Relationship Id="rId36" Type="http://schemas.openxmlformats.org/officeDocument/2006/relationships/slide" Target="slides/slide27.xml"/><Relationship Id="rId35" Type="http://schemas.openxmlformats.org/officeDocument/2006/relationships/slide" Target="slides/slide26.xml"/><Relationship Id="rId34" Type="http://schemas.openxmlformats.org/officeDocument/2006/relationships/slide" Target="slides/slide25.xml"/><Relationship Id="rId33" Type="http://schemas.openxmlformats.org/officeDocument/2006/relationships/slide" Target="slides/slide24.xml"/><Relationship Id="rId32" Type="http://schemas.openxmlformats.org/officeDocument/2006/relationships/slide" Target="slides/slide23.xml"/><Relationship Id="rId31" Type="http://schemas.openxmlformats.org/officeDocument/2006/relationships/slide" Target="slides/slide22.xml"/><Relationship Id="rId30" Type="http://schemas.openxmlformats.org/officeDocument/2006/relationships/slide" Target="slides/slide2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0.xml"/><Relationship Id="rId28" Type="http://schemas.openxmlformats.org/officeDocument/2006/relationships/slide" Target="slides/slide19.xml"/><Relationship Id="rId27" Type="http://schemas.openxmlformats.org/officeDocument/2006/relationships/slide" Target="slides/slide18.xml"/><Relationship Id="rId26" Type="http://schemas.openxmlformats.org/officeDocument/2006/relationships/slide" Target="slides/slide17.xml"/><Relationship Id="rId25" Type="http://schemas.openxmlformats.org/officeDocument/2006/relationships/slide" Target="slides/slide16.xml"/><Relationship Id="rId24" Type="http://schemas.openxmlformats.org/officeDocument/2006/relationships/slide" Target="slides/slide15.xml"/><Relationship Id="rId23" Type="http://schemas.openxmlformats.org/officeDocument/2006/relationships/slide" Target="slides/slide14.xml"/><Relationship Id="rId22" Type="http://schemas.openxmlformats.org/officeDocument/2006/relationships/slide" Target="slides/slide13.xml"/><Relationship Id="rId21" Type="http://schemas.openxmlformats.org/officeDocument/2006/relationships/slide" Target="slides/slide12.xml"/><Relationship Id="rId20" Type="http://schemas.openxmlformats.org/officeDocument/2006/relationships/slide" Target="slides/slide11.xml"/><Relationship Id="rId2" Type="http://schemas.openxmlformats.org/officeDocument/2006/relationships/theme" Target="theme/theme1.xml"/><Relationship Id="rId19" Type="http://schemas.openxmlformats.org/officeDocument/2006/relationships/slide" Target="slides/slide10.xml"/><Relationship Id="rId18" Type="http://schemas.openxmlformats.org/officeDocument/2006/relationships/slide" Target="slides/slide9.xml"/><Relationship Id="rId17" Type="http://schemas.openxmlformats.org/officeDocument/2006/relationships/slide" Target="slides/slide8.xml"/><Relationship Id="rId16" Type="http://schemas.openxmlformats.org/officeDocument/2006/relationships/slide" Target="slides/slide7.xml"/><Relationship Id="rId15" Type="http://schemas.openxmlformats.org/officeDocument/2006/relationships/slide" Target="slides/slide6.xml"/><Relationship Id="rId14" Type="http://schemas.openxmlformats.org/officeDocument/2006/relationships/slide" Target="slides/slide5.xml"/><Relationship Id="rId13" Type="http://schemas.openxmlformats.org/officeDocument/2006/relationships/slide" Target="slides/slide4.xml"/><Relationship Id="rId12" Type="http://schemas.openxmlformats.org/officeDocument/2006/relationships/slide" Target="slides/slide3.xml"/><Relationship Id="rId11" Type="http://schemas.openxmlformats.org/officeDocument/2006/relationships/slide" Target="slides/slide2.xml"/><Relationship Id="rId10" Type="http://schemas.openxmlformats.org/officeDocument/2006/relationships/slide" Target="slides/slid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Times New Roman" panose="02020603050405020304" pitchFamily="18" charset="0"/>
                <a:ea typeface="方正姚体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strike="noStrike" kern="1200" cap="none" spc="0" normalizeH="0" baseline="0" noProof="0">
              <a:latin typeface="Times New Roman" panose="02020603050405020304" pitchFamily="18" charset="0"/>
              <a:ea typeface="方正姚体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方正姚体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2" Type="http://schemas.openxmlformats.org/officeDocument/2006/relationships/theme" Target="../theme/theme6.xml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5.xml"/><Relationship Id="rId8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9.xml"/><Relationship Id="rId2" Type="http://schemas.openxmlformats.org/officeDocument/2006/relationships/slideLayout" Target="../slideLayouts/slideLayout68.xml"/><Relationship Id="rId12" Type="http://schemas.openxmlformats.org/officeDocument/2006/relationships/theme" Target="../theme/theme7.xml"/><Relationship Id="rId11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67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3.xml"/><Relationship Id="rId5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9.xml"/><Relationship Id="rId13" Type="http://schemas.openxmlformats.org/officeDocument/2006/relationships/theme" Target="../theme/theme8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7.xml"/><Relationship Id="rId1" Type="http://schemas.openxmlformats.org/officeDocument/2006/relationships/slideLayout" Target="../slideLayouts/slideLayout7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171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195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43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2291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4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3315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9.xml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1.xml"/><Relationship Id="rId1" Type="http://schemas.openxmlformats.org/officeDocument/2006/relationships/image" Target="../media/image4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9.xml"/><Relationship Id="rId1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8.xml"/><Relationship Id="rId1" Type="http://schemas.openxmlformats.org/officeDocument/2006/relationships/audio" Target="../media/audio1.wav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8.xml"/><Relationship Id="rId1" Type="http://schemas.openxmlformats.org/officeDocument/2006/relationships/audio" Target="../media/audio1.wav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8.xml"/><Relationship Id="rId1" Type="http://schemas.openxmlformats.org/officeDocument/2006/relationships/audio" Target="../media/audio1.wav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8.xml"/><Relationship Id="rId1" Type="http://schemas.openxmlformats.org/officeDocument/2006/relationships/audio" Target="../media/audio1.wav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3.xml"/><Relationship Id="rId1" Type="http://schemas.openxmlformats.org/officeDocument/2006/relationships/audio" Target="../media/audio1.wav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9.xml"/><Relationship Id="rId1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0529" name="Rectangle 3"/>
          <p:cNvSpPr>
            <a:spLocks noGrp="1"/>
          </p:cNvSpPr>
          <p:nvPr>
            <p:ph idx="1"/>
          </p:nvPr>
        </p:nvSpPr>
        <p:spPr>
          <a:xfrm>
            <a:off x="38100" y="1176338"/>
            <a:ext cx="4568825" cy="5033962"/>
          </a:xfrm>
        </p:spPr>
        <p:txBody>
          <a:bodyPr wrap="square" lIns="91440" tIns="45720" rIns="91440" bIns="45720" anchor="t"/>
          <a:p>
            <a:pPr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结发为夫妻，恩爱两不疑。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欢娱在今夕，嬿婉（yàn wǎn）及良时。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征夫怀远路，起视夜何其？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参（shēn）辰皆已没，去去从此辞。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行役在战场，相见未有期。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握手一长叹，泪为生别滋。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努力爱春华，莫忘欢乐时。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生当复来归，死当长相思。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0530" name="Text Box 4"/>
          <p:cNvSpPr txBox="1"/>
          <p:nvPr/>
        </p:nvSpPr>
        <p:spPr>
          <a:xfrm>
            <a:off x="608013" y="273050"/>
            <a:ext cx="2001837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rPr>
              <a:t>留别妻</a:t>
            </a:r>
            <a:endParaRPr lang="zh-CN" altLang="en-US" sz="40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50531" name="文本框 1"/>
          <p:cNvSpPr txBox="1"/>
          <p:nvPr/>
        </p:nvSpPr>
        <p:spPr>
          <a:xfrm>
            <a:off x="4483100" y="273050"/>
            <a:ext cx="4251325" cy="59388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和你结发成为夫妻，就从没怀疑与你恩爱到老。</a:t>
            </a:r>
            <a:endParaRPr lang="zh-CN" altLang="en-US" sz="20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和你相爱缠绵陶醉在今夜幸福的时刻，多么美好的时光呀!</a:t>
            </a:r>
            <a:endParaRPr lang="zh-CN" altLang="en-US" sz="20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可是明天我就要为国远行，不得不起来看看天亮没亮是什么时候了。</a:t>
            </a:r>
            <a:endParaRPr lang="zh-CN" altLang="en-US" sz="20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当星辰隐没在天边时，我就不得不与你辞别了，</a:t>
            </a:r>
            <a:endParaRPr lang="zh-CN" altLang="en-US" sz="20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因为要到战场上这一走不知道什么时候才能与你团聚。</a:t>
            </a:r>
            <a:endParaRPr lang="zh-CN" altLang="en-US" sz="20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与你依依不舍长时间的握着手也是幸福的，相互不由自主的流泪是因为这可能是你我今生的最后一面。</a:t>
            </a:r>
            <a:endParaRPr lang="zh-CN" altLang="en-US" sz="20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我倍加珍惜现在幸福的每分每秒，我永远也不会忘了和你相爱，这么幸福欢乐的时光。</a:t>
            </a:r>
            <a:endParaRPr lang="zh-CN" altLang="en-US" sz="20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如果我有幸能活着，一定会回到你身边。如果我不幸死了，也会永远想你……</a:t>
            </a:r>
            <a:endParaRPr lang="zh-CN" altLang="en-US" sz="20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8721" name="Text Box 2"/>
          <p:cNvSpPr txBox="1"/>
          <p:nvPr/>
        </p:nvSpPr>
        <p:spPr>
          <a:xfrm>
            <a:off x="0" y="0"/>
            <a:ext cx="39624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第一段重点词句</a:t>
            </a:r>
            <a:endParaRPr lang="zh-CN" altLang="en-US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8722" name="Text Box 3"/>
          <p:cNvSpPr txBox="1"/>
          <p:nvPr/>
        </p:nvSpPr>
        <p:spPr>
          <a:xfrm>
            <a:off x="0" y="1125538"/>
            <a:ext cx="5463540" cy="50774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、武</a:t>
            </a:r>
            <a:r>
              <a:rPr lang="en-US" altLang="zh-CN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字子卿，少</a:t>
            </a:r>
            <a:r>
              <a:rPr lang="zh-CN" altLang="en-US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父任</a:t>
            </a:r>
            <a:endParaRPr lang="zh-CN" altLang="en-US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、汉天子我</a:t>
            </a:r>
            <a:r>
              <a:rPr lang="zh-CN" altLang="en-US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丈人</a:t>
            </a:r>
            <a:r>
              <a:rPr lang="zh-CN" altLang="en-US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行也</a:t>
            </a:r>
            <a:endParaRPr lang="zh-CN" altLang="en-US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、尽</a:t>
            </a:r>
            <a:r>
              <a:rPr lang="zh-CN" altLang="en-US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归</a:t>
            </a:r>
            <a:r>
              <a:rPr lang="zh-CN" altLang="en-US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汉使路充国等</a:t>
            </a:r>
            <a:endParaRPr lang="zh-CN" altLang="en-US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、乃遣武</a:t>
            </a:r>
            <a:r>
              <a:rPr lang="zh-CN" altLang="en-US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中郎将使持节</a:t>
            </a:r>
            <a:endParaRPr lang="zh-CN" altLang="en-US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送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匈奴使留在汉者。</a:t>
            </a:r>
            <a:endParaRPr lang="zh-CN" altLang="en-US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、置币</a:t>
            </a:r>
            <a:r>
              <a:rPr lang="zh-CN" altLang="en-US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遗</a:t>
            </a:r>
            <a:r>
              <a:rPr lang="zh-CN" altLang="en-US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单于</a:t>
            </a:r>
            <a:endParaRPr lang="zh-CN" altLang="en-US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、百余人</a:t>
            </a:r>
            <a:r>
              <a:rPr lang="zh-CN" altLang="en-US" b="1" u="sng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俱（出使）</a:t>
            </a:r>
            <a:endParaRPr lang="zh-CN" altLang="en-US" b="1" u="sng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、单于益骄，非汉所望也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396" name="Text Box 4"/>
          <p:cNvSpPr txBox="1"/>
          <p:nvPr/>
        </p:nvSpPr>
        <p:spPr>
          <a:xfrm>
            <a:off x="5943600" y="1125538"/>
            <a:ext cx="32004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介词，表原因</a:t>
            </a:r>
            <a:endParaRPr lang="zh-CN" altLang="en-US" b="1" dirty="0">
              <a:solidFill>
                <a:srgbClr val="CC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397" name="Text Box 5"/>
          <p:cNvSpPr txBox="1"/>
          <p:nvPr/>
        </p:nvSpPr>
        <p:spPr>
          <a:xfrm>
            <a:off x="5003800" y="1628775"/>
            <a:ext cx="41402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对男子长辈的尊称</a:t>
            </a:r>
            <a:endParaRPr lang="zh-CN" altLang="en-US" b="1" dirty="0">
              <a:solidFill>
                <a:srgbClr val="CC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398" name="Text Box 6"/>
          <p:cNvSpPr txBox="1"/>
          <p:nvPr/>
        </p:nvSpPr>
        <p:spPr>
          <a:xfrm>
            <a:off x="4572000" y="2205038"/>
            <a:ext cx="45720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使动用法，使</a:t>
            </a:r>
            <a:r>
              <a:rPr lang="en-US" altLang="zh-CN" b="1" dirty="0">
                <a:solidFill>
                  <a:srgbClr val="CC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·····</a:t>
            </a:r>
            <a:r>
              <a:rPr lang="zh-CN" altLang="en-US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归</a:t>
            </a:r>
            <a:endParaRPr lang="zh-CN" altLang="en-US" b="1" dirty="0">
              <a:solidFill>
                <a:srgbClr val="CC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399" name="Text Box 7"/>
          <p:cNvSpPr txBox="1"/>
          <p:nvPr/>
        </p:nvSpPr>
        <p:spPr>
          <a:xfrm>
            <a:off x="5651500" y="2781300"/>
            <a:ext cx="253047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en-US" altLang="zh-CN" b="1" dirty="0">
                <a:solidFill>
                  <a:srgbClr val="CC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·····</a:t>
            </a:r>
            <a:r>
              <a:rPr lang="zh-CN" altLang="en-US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身份</a:t>
            </a:r>
            <a:endParaRPr lang="zh-CN" altLang="en-US" b="1" dirty="0">
              <a:solidFill>
                <a:srgbClr val="CC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400" name="Text Box 8"/>
          <p:cNvSpPr txBox="1"/>
          <p:nvPr/>
        </p:nvSpPr>
        <p:spPr>
          <a:xfrm>
            <a:off x="3059113" y="3860800"/>
            <a:ext cx="6389687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zh-CN" b="1" dirty="0">
              <a:solidFill>
                <a:srgbClr val="CC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401" name="Text Box 9"/>
          <p:cNvSpPr txBox="1"/>
          <p:nvPr/>
        </p:nvSpPr>
        <p:spPr>
          <a:xfrm>
            <a:off x="3276600" y="3933825"/>
            <a:ext cx="18288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赠送</a:t>
            </a:r>
            <a:endParaRPr lang="zh-CN" altLang="en-US" b="1" dirty="0">
              <a:solidFill>
                <a:srgbClr val="CC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402" name="AutoShape 10"/>
          <p:cNvSpPr/>
          <p:nvPr/>
        </p:nvSpPr>
        <p:spPr>
          <a:xfrm>
            <a:off x="5508625" y="0"/>
            <a:ext cx="2447925" cy="765175"/>
          </a:xfrm>
          <a:prstGeom prst="wedgeRoundRectCallout">
            <a:avLst>
              <a:gd name="adj1" fmla="val -100583"/>
              <a:gd name="adj2" fmla="val 213694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判断句</a:t>
            </a:r>
            <a:endParaRPr lang="zh-CN" altLang="en-US" b="1" dirty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403" name="AutoShape 11"/>
          <p:cNvSpPr/>
          <p:nvPr/>
        </p:nvSpPr>
        <p:spPr>
          <a:xfrm>
            <a:off x="6011863" y="3284538"/>
            <a:ext cx="2843212" cy="647700"/>
          </a:xfrm>
          <a:prstGeom prst="wedgeRoundRectCallout">
            <a:avLst>
              <a:gd name="adj1" fmla="val -129116"/>
              <a:gd name="adj2" fmla="val 9560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定语后置</a:t>
            </a:r>
            <a:endParaRPr lang="zh-CN" altLang="en-US" b="1" dirty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405" name="AutoShape 13"/>
          <p:cNvSpPr/>
          <p:nvPr/>
        </p:nvSpPr>
        <p:spPr>
          <a:xfrm>
            <a:off x="4711383" y="4816793"/>
            <a:ext cx="2808287" cy="574675"/>
          </a:xfrm>
          <a:prstGeom prst="wedgeRoundRectCallout">
            <a:avLst>
              <a:gd name="adj1" fmla="val -66847"/>
              <a:gd name="adj2" fmla="val 25139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省略句</a:t>
            </a:r>
            <a:endParaRPr lang="zh-CN" altLang="en-US" b="1" dirty="0">
              <a:solidFill>
                <a:srgbClr val="008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406" name="AutoShape 14"/>
          <p:cNvSpPr/>
          <p:nvPr/>
        </p:nvSpPr>
        <p:spPr>
          <a:xfrm>
            <a:off x="5867400" y="6092825"/>
            <a:ext cx="2808288" cy="765175"/>
          </a:xfrm>
          <a:prstGeom prst="wedgeEllipseCallout">
            <a:avLst>
              <a:gd name="adj1" fmla="val -144403"/>
              <a:gd name="adj2" fmla="val -61412"/>
            </a:avLst>
          </a:prstGeom>
          <a:solidFill>
            <a:schemeClr val="bg1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判断句</a:t>
            </a:r>
            <a:endParaRPr lang="zh-CN" altLang="en-US" b="1" dirty="0">
              <a:solidFill>
                <a:srgbClr val="008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39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39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9398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9398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939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939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9400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9400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940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940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9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9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 build="p"/>
      <p:bldP spid="59397" grpId="0" build="p"/>
      <p:bldP spid="59398" grpId="0" build="p"/>
      <p:bldP spid="59399" grpId="0" build="p"/>
      <p:bldP spid="59400" grpId="0" build="p"/>
      <p:bldP spid="59401" grpId="0" build="p"/>
      <p:bldP spid="59402" grpId="0" animBg="1"/>
      <p:bldP spid="59403" grpId="0" animBg="1"/>
      <p:bldP spid="59405" grpId="0" bldLvl="0" animBg="1"/>
      <p:bldP spid="5940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5" name="Text Box 3"/>
          <p:cNvSpPr txBox="1"/>
          <p:nvPr/>
        </p:nvSpPr>
        <p:spPr>
          <a:xfrm>
            <a:off x="285750" y="301625"/>
            <a:ext cx="8715375" cy="61239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1</a:t>
            </a:r>
            <a:r>
              <a:rPr lang="zh-CN" altLang="en-US" sz="2800" b="1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、苏武出使匈奴的背景怎样？出使的任务是什么？（用原文回答）</a:t>
            </a:r>
            <a:endParaRPr lang="zh-CN" altLang="en-US" sz="2800" b="1" noProof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“时汉连伐胡，数通使相窥观。匈奴留汉使郭吉、路充国等前后十余辈。匈奴使来，汉亦留之以相当。”</a:t>
            </a:r>
            <a:endParaRPr lang="zh-CN" altLang="en-US" sz="2800" b="1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28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“</a:t>
            </a:r>
            <a:r>
              <a:rPr lang="zh-CN" altLang="en-US" sz="28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送匈奴使留在汉者</a:t>
            </a:r>
            <a:r>
              <a:rPr lang="zh-CN" altLang="en-US" sz="28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”</a:t>
            </a:r>
            <a:endParaRPr lang="zh-CN" altLang="en-US" sz="2800" b="1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28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“</a:t>
            </a:r>
            <a:r>
              <a:rPr lang="zh-CN" altLang="en-US" sz="28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厚赂单于，答其善意</a:t>
            </a:r>
            <a:r>
              <a:rPr lang="zh-CN" altLang="en-US" sz="28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”</a:t>
            </a:r>
            <a:endParaRPr lang="zh-CN" altLang="en-US" sz="2800" b="1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en-US" altLang="zh-CN" sz="2800" b="1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2</a:t>
            </a:r>
            <a:r>
              <a:rPr lang="zh-CN" altLang="en-US" sz="2800" b="1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、这样的背景暗示了什么？</a:t>
            </a:r>
            <a:endParaRPr lang="zh-CN" altLang="en-US" sz="2800" b="1" noProof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noProof="1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  </a:t>
            </a:r>
            <a:r>
              <a:rPr lang="zh-CN" altLang="en-US" sz="28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苏武出使匈奴的这一背景，表明苏武出使时的</a:t>
            </a:r>
            <a:r>
              <a:rPr lang="zh-CN" altLang="en-US" sz="2800" b="1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严酷历史环境</a:t>
            </a:r>
            <a:r>
              <a:rPr lang="zh-CN" altLang="en-US" sz="28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，同时交代了匈奴尽管</a:t>
            </a:r>
            <a:r>
              <a:rPr lang="zh-CN" altLang="en-US" sz="28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“</a:t>
            </a:r>
            <a:r>
              <a:rPr lang="zh-CN" altLang="en-US" sz="28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尽归汉使路充国等</a:t>
            </a:r>
            <a:r>
              <a:rPr lang="zh-CN" altLang="en-US" sz="28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”</a:t>
            </a:r>
            <a:r>
              <a:rPr lang="zh-CN" altLang="en-US" sz="28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却只是因为</a:t>
            </a:r>
            <a:r>
              <a:rPr lang="zh-CN" altLang="en-US" sz="28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“</a:t>
            </a:r>
            <a:r>
              <a:rPr lang="zh-CN" altLang="en-US" sz="28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单于初立，恐汉袭之</a:t>
            </a:r>
            <a:r>
              <a:rPr lang="zh-CN" altLang="en-US" sz="28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”</a:t>
            </a:r>
            <a:r>
              <a:rPr lang="zh-CN" altLang="en-US" sz="28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的</a:t>
            </a:r>
            <a:r>
              <a:rPr lang="zh-CN" altLang="en-US" sz="2800" b="1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缓兵之计</a:t>
            </a:r>
            <a:r>
              <a:rPr lang="zh-CN" altLang="en-US" sz="28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，并非真心和好。所以当汉武帝派苏武护送扣留在汉朝的匈奴使者还朝，并</a:t>
            </a:r>
            <a:r>
              <a:rPr lang="zh-CN" altLang="en-US" sz="28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“</a:t>
            </a:r>
            <a:r>
              <a:rPr lang="zh-CN" altLang="en-US" sz="28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厚赂单于</a:t>
            </a:r>
            <a:r>
              <a:rPr lang="zh-CN" altLang="en-US" sz="28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”</a:t>
            </a:r>
            <a:r>
              <a:rPr lang="zh-CN" altLang="en-US" sz="28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时，</a:t>
            </a:r>
            <a:r>
              <a:rPr lang="zh-CN" altLang="en-US" sz="28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“</a:t>
            </a:r>
            <a:r>
              <a:rPr lang="zh-CN" altLang="en-US" sz="2800" b="1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单于益骄</a:t>
            </a:r>
            <a:r>
              <a:rPr lang="zh-CN" altLang="en-US" sz="28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”</a:t>
            </a:r>
            <a:r>
              <a:rPr lang="zh-CN" altLang="en-US" sz="28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，这也是后来单于敢扣留苏武一行的原因。</a:t>
            </a:r>
            <a:endParaRPr lang="zh-CN" altLang="en-US" sz="2800" b="1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800" b="1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31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charRg st="31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78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555">
                                            <p:txEl>
                                              <p:charRg st="78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89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23555">
                                            <p:txEl>
                                              <p:charRg st="89" end="1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101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23555">
                                            <p:txEl>
                                              <p:charRg st="101" end="1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115" end="2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23555">
                                            <p:txEl>
                                              <p:charRg st="115" end="2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7938" name="Rectangle 3"/>
          <p:cNvSpPr/>
          <p:nvPr/>
        </p:nvSpPr>
        <p:spPr>
          <a:xfrm>
            <a:off x="1403350" y="281940"/>
            <a:ext cx="7056438" cy="590677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27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方欲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发使送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武等，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会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缑王与长水虞常等谋反匈奴中。缑王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者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，昆邪（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hún yé）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王姊子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也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，与昆邪王俱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降汉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，后随浞野侯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没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胡中，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及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卫律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将降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者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阴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相与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谋劫单于母阏氏归汉。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3910" name="Text Box 6"/>
          <p:cNvSpPr txBox="1">
            <a:spLocks noChangeArrowheads="1"/>
          </p:cNvSpPr>
          <p:nvPr/>
        </p:nvSpPr>
        <p:spPr bwMode="auto">
          <a:xfrm>
            <a:off x="-61912" y="1628775"/>
            <a:ext cx="733425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   二   段</a:t>
            </a:r>
            <a:endParaRPr kumimoji="0" lang="zh-CN" altLang="en-US" b="1" kern="1200" cap="none" spc="0" normalizeH="0" baseline="0" noProof="0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3911" name="AutoShape 7"/>
          <p:cNvSpPr>
            <a:spLocks noChangeArrowheads="1"/>
          </p:cNvSpPr>
          <p:nvPr/>
        </p:nvSpPr>
        <p:spPr bwMode="auto">
          <a:xfrm>
            <a:off x="2412683" y="227330"/>
            <a:ext cx="3816350" cy="609600"/>
          </a:xfrm>
          <a:prstGeom prst="wedgeRoundRectCallout">
            <a:avLst>
              <a:gd name="adj1" fmla="val -26430"/>
              <a:gd name="adj2" fmla="val 87187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都是动词，打发派送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3912" name="AutoShape 8"/>
          <p:cNvSpPr>
            <a:spLocks noChangeArrowheads="1"/>
          </p:cNvSpPr>
          <p:nvPr/>
        </p:nvSpPr>
        <p:spPr bwMode="auto">
          <a:xfrm>
            <a:off x="7091680" y="281623"/>
            <a:ext cx="1368425" cy="609600"/>
          </a:xfrm>
          <a:prstGeom prst="wedgeRoundRectCallout">
            <a:avLst>
              <a:gd name="adj1" fmla="val -189118"/>
              <a:gd name="adj2" fmla="val 8348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适逢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3915" name="AutoShape 11"/>
          <p:cNvSpPr>
            <a:spLocks noChangeArrowheads="1"/>
          </p:cNvSpPr>
          <p:nvPr/>
        </p:nvSpPr>
        <p:spPr bwMode="auto">
          <a:xfrm>
            <a:off x="3384233" y="3739515"/>
            <a:ext cx="1873250" cy="609600"/>
          </a:xfrm>
          <a:prstGeom prst="wedgeRoundRectCallout">
            <a:avLst>
              <a:gd name="adj1" fmla="val 10255"/>
              <a:gd name="adj2" fmla="val -7161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投降汉朝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3916" name="AutoShape 12"/>
          <p:cNvSpPr>
            <a:spLocks noChangeArrowheads="1"/>
          </p:cNvSpPr>
          <p:nvPr/>
        </p:nvSpPr>
        <p:spPr bwMode="auto">
          <a:xfrm>
            <a:off x="6312853" y="2566988"/>
            <a:ext cx="1512888" cy="574675"/>
          </a:xfrm>
          <a:prstGeom prst="wedgeRoundRectCallout">
            <a:avLst>
              <a:gd name="adj1" fmla="val 25130"/>
              <a:gd name="adj2" fmla="val 8094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陷没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3917" name="AutoShape 13"/>
          <p:cNvSpPr>
            <a:spLocks noChangeArrowheads="1"/>
          </p:cNvSpPr>
          <p:nvPr/>
        </p:nvSpPr>
        <p:spPr bwMode="auto">
          <a:xfrm>
            <a:off x="4000500" y="5117783"/>
            <a:ext cx="2520950" cy="609600"/>
          </a:xfrm>
          <a:prstGeom prst="wedgeRoundRectCallout">
            <a:avLst>
              <a:gd name="adj1" fmla="val -30780"/>
              <a:gd name="adj2" fmla="val -12338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暗地里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一起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3924" name="AutoShape 20"/>
          <p:cNvSpPr>
            <a:spLocks noChangeArrowheads="1"/>
          </p:cNvSpPr>
          <p:nvPr/>
        </p:nvSpPr>
        <p:spPr bwMode="auto">
          <a:xfrm>
            <a:off x="900430" y="3739515"/>
            <a:ext cx="2160588" cy="609600"/>
          </a:xfrm>
          <a:prstGeom prst="wedgeRoundRectCallout">
            <a:avLst>
              <a:gd name="adj1" fmla="val -12145"/>
              <a:gd name="adj2" fmla="val 7510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以及，还有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3925" name="AutoShape 21"/>
          <p:cNvSpPr/>
          <p:nvPr/>
        </p:nvSpPr>
        <p:spPr>
          <a:xfrm>
            <a:off x="900430" y="1446213"/>
            <a:ext cx="2663825" cy="503237"/>
          </a:xfrm>
          <a:prstGeom prst="wedgeRoundRectCallout">
            <a:avLst>
              <a:gd name="adj1" fmla="val -30810"/>
              <a:gd name="adj2" fmla="val 74921"/>
              <a:gd name="adj3" fmla="val 16667"/>
            </a:avLst>
          </a:prstGeom>
          <a:solidFill>
            <a:srgbClr val="FFFF66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8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省略句，状后</a:t>
            </a:r>
            <a:endParaRPr lang="zh-CN" altLang="en-US" sz="2800" b="1" dirty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3928" name="Text Box 24"/>
          <p:cNvSpPr txBox="1">
            <a:spLocks noChangeArrowheads="1"/>
          </p:cNvSpPr>
          <p:nvPr/>
        </p:nvSpPr>
        <p:spPr bwMode="auto">
          <a:xfrm>
            <a:off x="671513" y="2622233"/>
            <a:ext cx="1250950" cy="519113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（于）</a:t>
            </a:r>
            <a:endParaRPr kumimoji="0" lang="zh-CN" altLang="en-US" sz="2800" b="1" kern="1200" cap="none" spc="0" normalizeH="0" baseline="0" noProof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2" name="Group 27"/>
          <p:cNvGrpSpPr/>
          <p:nvPr/>
        </p:nvGrpSpPr>
        <p:grpSpPr>
          <a:xfrm>
            <a:off x="1765618" y="2047558"/>
            <a:ext cx="1582737" cy="576262"/>
            <a:chOff x="1520" y="2296"/>
            <a:chExt cx="997" cy="363"/>
          </a:xfrm>
        </p:grpSpPr>
        <p:sp>
          <p:nvSpPr>
            <p:cNvPr id="167952" name="Line 28"/>
            <p:cNvSpPr/>
            <p:nvPr/>
          </p:nvSpPr>
          <p:spPr>
            <a:xfrm>
              <a:off x="1520" y="2296"/>
              <a:ext cx="317" cy="0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7953" name="Line 29"/>
            <p:cNvSpPr/>
            <p:nvPr/>
          </p:nvSpPr>
          <p:spPr>
            <a:xfrm flipH="1">
              <a:off x="1835" y="2296"/>
              <a:ext cx="1" cy="362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7954" name="Line 30"/>
            <p:cNvSpPr/>
            <p:nvPr/>
          </p:nvSpPr>
          <p:spPr>
            <a:xfrm>
              <a:off x="1837" y="2659"/>
              <a:ext cx="680" cy="0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23937" name="AutoShape 33"/>
          <p:cNvSpPr>
            <a:spLocks noChangeArrowheads="1"/>
          </p:cNvSpPr>
          <p:nvPr/>
        </p:nvSpPr>
        <p:spPr bwMode="auto">
          <a:xfrm>
            <a:off x="347980" y="4993005"/>
            <a:ext cx="3450590" cy="523875"/>
          </a:xfrm>
          <a:prstGeom prst="wedgeRoundRectCallout">
            <a:avLst>
              <a:gd name="adj1" fmla="val 37307"/>
              <a:gd name="adj2" fmla="val -98927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动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+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者，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……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的人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23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"/>
                                        <p:tgtEl>
                                          <p:spTgt spid="123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3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3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500"/>
                                        <p:tgtEl>
                                          <p:spTgt spid="123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3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3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500"/>
                                        <p:tgtEl>
                                          <p:spTgt spid="123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3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3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500"/>
                                        <p:tgtEl>
                                          <p:spTgt spid="123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3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3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500"/>
                                        <p:tgtEl>
                                          <p:spTgt spid="123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3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3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500"/>
                                        <p:tgtEl>
                                          <p:spTgt spid="123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3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3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500"/>
                                        <p:tgtEl>
                                          <p:spTgt spid="123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11" grpId="0" bldLvl="0" animBg="1"/>
      <p:bldP spid="123912" grpId="0" bldLvl="0" animBg="1"/>
      <p:bldP spid="123915" grpId="0" bldLvl="0" animBg="1"/>
      <p:bldP spid="123916" grpId="0" bldLvl="0" animBg="1"/>
      <p:bldP spid="123917" grpId="0" bldLvl="0" animBg="1"/>
      <p:bldP spid="123924" grpId="0" bldLvl="0" animBg="1"/>
      <p:bldP spid="123925" grpId="0" bldLvl="0" animBg="1"/>
      <p:bldP spid="123928" grpId="0" bldLvl="0" animBg="1"/>
      <p:bldP spid="12393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4931" name="Rectangle 3"/>
          <p:cNvSpPr>
            <a:spLocks noChangeArrowheads="1"/>
          </p:cNvSpPr>
          <p:nvPr/>
        </p:nvSpPr>
        <p:spPr bwMode="auto">
          <a:xfrm>
            <a:off x="1187450" y="579438"/>
            <a:ext cx="7885113" cy="5216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3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会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武等至匈奴。虞常在汉时，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素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与副张胜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相知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私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候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胜曰：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闻汉天子甚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怨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卫律，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常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能为汉伏弩射杀之，吾母与弟在汉，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幸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蒙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其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赏赐。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”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张胜许之，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以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货物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与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常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4934" name="Text Box 6"/>
          <p:cNvSpPr txBox="1">
            <a:spLocks noChangeArrowheads="1"/>
          </p:cNvSpPr>
          <p:nvPr/>
        </p:nvSpPr>
        <p:spPr bwMode="auto">
          <a:xfrm>
            <a:off x="-61912" y="1628775"/>
            <a:ext cx="733425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   二   段</a:t>
            </a:r>
            <a:endParaRPr kumimoji="0" lang="zh-CN" altLang="en-US" b="1" kern="1200" cap="none" spc="0" normalizeH="0" baseline="0" noProof="0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4942" name="AutoShape 14"/>
          <p:cNvSpPr>
            <a:spLocks noChangeArrowheads="1"/>
          </p:cNvSpPr>
          <p:nvPr/>
        </p:nvSpPr>
        <p:spPr bwMode="auto">
          <a:xfrm>
            <a:off x="3924300" y="621030"/>
            <a:ext cx="2160905" cy="609600"/>
          </a:xfrm>
          <a:prstGeom prst="wedgeRoundRectCallout">
            <a:avLst>
              <a:gd name="adj1" fmla="val 57134"/>
              <a:gd name="adj2" fmla="val 8333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向来，以前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4943" name="AutoShape 15"/>
          <p:cNvSpPr>
            <a:spLocks noChangeArrowheads="1"/>
          </p:cNvSpPr>
          <p:nvPr/>
        </p:nvSpPr>
        <p:spPr bwMode="auto">
          <a:xfrm>
            <a:off x="6084888" y="549275"/>
            <a:ext cx="2517775" cy="682625"/>
          </a:xfrm>
          <a:prstGeom prst="wedgeRoundRectCallout">
            <a:avLst>
              <a:gd name="adj1" fmla="val 27301"/>
              <a:gd name="adj2" fmla="val 8000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相识，有交情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4944" name="AutoShape 16"/>
          <p:cNvSpPr>
            <a:spLocks noChangeArrowheads="1"/>
          </p:cNvSpPr>
          <p:nvPr/>
        </p:nvSpPr>
        <p:spPr bwMode="auto">
          <a:xfrm>
            <a:off x="1403350" y="1844675"/>
            <a:ext cx="2520950" cy="609600"/>
          </a:xfrm>
          <a:prstGeom prst="wedgeRoundRectCallout">
            <a:avLst>
              <a:gd name="adj1" fmla="val -38097"/>
              <a:gd name="adj2" fmla="val 7708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私自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拜访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4945" name="AutoShape 17"/>
          <p:cNvSpPr>
            <a:spLocks noChangeArrowheads="1"/>
          </p:cNvSpPr>
          <p:nvPr/>
        </p:nvSpPr>
        <p:spPr bwMode="auto">
          <a:xfrm>
            <a:off x="4572000" y="1844675"/>
            <a:ext cx="1584325" cy="609600"/>
          </a:xfrm>
          <a:prstGeom prst="wedgeRoundRectCallout">
            <a:avLst>
              <a:gd name="adj1" fmla="val -9819"/>
              <a:gd name="adj2" fmla="val 8333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痛恨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4946" name="AutoShape 18"/>
          <p:cNvSpPr>
            <a:spLocks noChangeArrowheads="1"/>
          </p:cNvSpPr>
          <p:nvPr/>
        </p:nvSpPr>
        <p:spPr bwMode="auto">
          <a:xfrm>
            <a:off x="4572000" y="3141663"/>
            <a:ext cx="1871663" cy="609600"/>
          </a:xfrm>
          <a:prstGeom prst="wedgeRoundRectCallout">
            <a:avLst>
              <a:gd name="adj1" fmla="val -18194"/>
              <a:gd name="adj2" fmla="val 9114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希望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得到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4947" name="AutoShape 19"/>
          <p:cNvSpPr>
            <a:spLocks noChangeArrowheads="1"/>
          </p:cNvSpPr>
          <p:nvPr/>
        </p:nvSpPr>
        <p:spPr bwMode="auto">
          <a:xfrm>
            <a:off x="1547813" y="4437063"/>
            <a:ext cx="914400" cy="609600"/>
          </a:xfrm>
          <a:prstGeom prst="wedgeRoundRectCallout">
            <a:avLst>
              <a:gd name="adj1" fmla="val 11909"/>
              <a:gd name="adj2" fmla="val 10588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把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4948" name="AutoShape 20"/>
          <p:cNvSpPr>
            <a:spLocks noChangeArrowheads="1"/>
          </p:cNvSpPr>
          <p:nvPr/>
        </p:nvSpPr>
        <p:spPr bwMode="auto">
          <a:xfrm>
            <a:off x="971550" y="620713"/>
            <a:ext cx="2952750" cy="609600"/>
          </a:xfrm>
          <a:prstGeom prst="wedgeRoundRectCallout">
            <a:avLst>
              <a:gd name="adj1" fmla="val -32042"/>
              <a:gd name="adj2" fmla="val 7369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适逢，正好碰上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4949" name="AutoShape 21"/>
          <p:cNvSpPr>
            <a:spLocks noChangeArrowheads="1"/>
          </p:cNvSpPr>
          <p:nvPr/>
        </p:nvSpPr>
        <p:spPr bwMode="auto">
          <a:xfrm>
            <a:off x="6227763" y="1844675"/>
            <a:ext cx="1584325" cy="609600"/>
          </a:xfrm>
          <a:prstGeom prst="wedgeRoundRectCallout">
            <a:avLst>
              <a:gd name="adj1" fmla="val -22847"/>
              <a:gd name="adj2" fmla="val 7838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虞常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4950" name="AutoShape 22"/>
          <p:cNvSpPr>
            <a:spLocks noChangeArrowheads="1"/>
          </p:cNvSpPr>
          <p:nvPr/>
        </p:nvSpPr>
        <p:spPr bwMode="auto">
          <a:xfrm>
            <a:off x="2268538" y="5805488"/>
            <a:ext cx="3598863" cy="609600"/>
          </a:xfrm>
          <a:prstGeom prst="wedgeRoundRectCallout">
            <a:avLst>
              <a:gd name="adj1" fmla="val -42862"/>
              <a:gd name="adj2" fmla="val -10734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财物（古今异义）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4951" name="AutoShape 23"/>
          <p:cNvSpPr>
            <a:spLocks noChangeArrowheads="1"/>
          </p:cNvSpPr>
          <p:nvPr/>
        </p:nvSpPr>
        <p:spPr bwMode="auto">
          <a:xfrm>
            <a:off x="5292725" y="4508500"/>
            <a:ext cx="2519680" cy="1007745"/>
          </a:xfrm>
          <a:prstGeom prst="wedgeRoundRectCallout">
            <a:avLst>
              <a:gd name="adj1" fmla="val -31602"/>
              <a:gd name="adj2" fmla="val -8020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希望得到皇帝的赏赐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4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4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4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4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4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24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4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4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24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4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4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24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4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4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24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4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4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24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4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4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24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4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4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24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4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4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24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4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4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24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42" grpId="0" bldLvl="0" animBg="1"/>
      <p:bldP spid="124943" grpId="0" animBg="1"/>
      <p:bldP spid="124944" grpId="0" animBg="1"/>
      <p:bldP spid="124945" grpId="0" animBg="1"/>
      <p:bldP spid="124946" grpId="0" animBg="1"/>
      <p:bldP spid="124947" grpId="0" bldLvl="0" animBg="1"/>
      <p:bldP spid="124948" grpId="0" animBg="1"/>
      <p:bldP spid="124949" grpId="0" animBg="1"/>
      <p:bldP spid="124950" grpId="0" bldLvl="0" animBg="1"/>
      <p:bldP spid="12495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9985" name="文本框 71681"/>
          <p:cNvSpPr txBox="1"/>
          <p:nvPr/>
        </p:nvSpPr>
        <p:spPr>
          <a:xfrm>
            <a:off x="533400" y="304800"/>
            <a:ext cx="39624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b="1" dirty="0">
                <a:solidFill>
                  <a:srgbClr val="003399"/>
                </a:solidFill>
                <a:latin typeface="Times New Roman" panose="02020603050405020304" pitchFamily="18" charset="0"/>
                <a:ea typeface="楷体_GB2312" pitchFamily="49" charset="-122"/>
              </a:rPr>
              <a:t>第二段重点词句</a:t>
            </a:r>
            <a:endParaRPr lang="zh-CN" altLang="en-US" b="1" dirty="0">
              <a:solidFill>
                <a:srgbClr val="0033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1683" name="文本框 71682"/>
          <p:cNvSpPr txBox="1"/>
          <p:nvPr/>
        </p:nvSpPr>
        <p:spPr>
          <a:xfrm>
            <a:off x="304800" y="1600200"/>
            <a:ext cx="6553200" cy="3749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  <a:scene3d>
              <a:camera prst="orthographicFront"/>
              <a:lightRig rig="threePt" dir="t"/>
            </a:scene3d>
          </a:bodyPr>
          <a:p>
            <a:pPr>
              <a:buClrTx/>
            </a:pPr>
            <a:r>
              <a:rPr lang="en-US" altLang="zh-CN" sz="40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sz="40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、</a:t>
            </a:r>
            <a:r>
              <a:rPr lang="zh-CN" altLang="en-US" sz="4000" b="1" u="sng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会</a:t>
            </a:r>
            <a:r>
              <a:rPr lang="zh-CN" altLang="en-US" sz="40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缑王与长水虞常等</a:t>
            </a:r>
            <a:endParaRPr lang="zh-CN" altLang="en-US" sz="4000" b="1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ClrTx/>
            </a:pPr>
            <a:r>
              <a:rPr lang="zh-CN" altLang="en-US" sz="40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谋反匈奴中</a:t>
            </a:r>
            <a:endParaRPr lang="zh-CN" altLang="en-US" sz="4000" b="1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ClrTx/>
            </a:pPr>
            <a:r>
              <a:rPr lang="en-US" altLang="zh-CN" sz="40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sz="40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、</a:t>
            </a:r>
            <a:r>
              <a:rPr lang="zh-CN" altLang="en-US" sz="4000" b="1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所将降者</a:t>
            </a:r>
            <a:endParaRPr lang="zh-CN" altLang="en-US" sz="4000" b="1" noProof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ClrTx/>
            </a:pPr>
            <a:r>
              <a:rPr lang="en-US" altLang="zh-CN" sz="40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3</a:t>
            </a:r>
            <a:r>
              <a:rPr lang="zh-CN" altLang="en-US" sz="40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、</a:t>
            </a:r>
            <a:r>
              <a:rPr lang="zh-CN" altLang="en-US" sz="4000" b="1" u="sng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以货物</a:t>
            </a:r>
            <a:r>
              <a:rPr lang="zh-CN" altLang="en-US" sz="40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与常</a:t>
            </a:r>
            <a:endParaRPr lang="zh-CN" altLang="en-US" sz="4000" b="1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ClrTx/>
            </a:pPr>
            <a:r>
              <a:rPr lang="en-US" altLang="zh-CN" sz="40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4</a:t>
            </a:r>
            <a:r>
              <a:rPr lang="zh-CN" altLang="en-US" sz="40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、私</a:t>
            </a:r>
            <a:r>
              <a:rPr lang="zh-CN" altLang="en-US" sz="4000" b="1" u="sng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候</a:t>
            </a:r>
            <a:r>
              <a:rPr lang="zh-CN" altLang="en-US" sz="40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胜曰</a:t>
            </a:r>
            <a:endParaRPr lang="zh-CN" altLang="en-US" sz="4000" b="1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ClrTx/>
            </a:pPr>
            <a:r>
              <a:rPr lang="en-US" altLang="zh-CN" sz="40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5</a:t>
            </a:r>
            <a:r>
              <a:rPr lang="zh-CN" altLang="en-US" sz="40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、缑王</a:t>
            </a:r>
            <a:r>
              <a:rPr lang="zh-CN" altLang="en-US" sz="4000" b="1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者</a:t>
            </a:r>
            <a:r>
              <a:rPr lang="zh-CN" altLang="en-US" sz="40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，昆邪王姊子</a:t>
            </a:r>
            <a:r>
              <a:rPr lang="zh-CN" altLang="en-US" sz="4000" b="1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也</a:t>
            </a:r>
            <a:r>
              <a:rPr lang="zh-CN" altLang="en-US" sz="40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。</a:t>
            </a:r>
            <a:endParaRPr lang="zh-CN" altLang="en-US" sz="4000" b="1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684" name="文本框 71683"/>
          <p:cNvSpPr txBox="1"/>
          <p:nvPr/>
        </p:nvSpPr>
        <p:spPr>
          <a:xfrm>
            <a:off x="6019800" y="1676400"/>
            <a:ext cx="31242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刚好，恰逢</a:t>
            </a:r>
            <a:endParaRPr lang="zh-CN" altLang="en-US" sz="320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1685" name="文本框 71684"/>
          <p:cNvSpPr txBox="1"/>
          <p:nvPr/>
        </p:nvSpPr>
        <p:spPr>
          <a:xfrm>
            <a:off x="4267200" y="3505200"/>
            <a:ext cx="59213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把</a:t>
            </a:r>
            <a:endParaRPr lang="zh-CN" altLang="en-US" sz="320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1686" name="文本框 71685"/>
          <p:cNvSpPr txBox="1"/>
          <p:nvPr/>
        </p:nvSpPr>
        <p:spPr>
          <a:xfrm>
            <a:off x="5791200" y="3505200"/>
            <a:ext cx="13773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财物</a:t>
            </a:r>
            <a:endParaRPr lang="zh-CN" altLang="en-US" sz="320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1687" name="文本框 71686"/>
          <p:cNvSpPr txBox="1"/>
          <p:nvPr/>
        </p:nvSpPr>
        <p:spPr>
          <a:xfrm>
            <a:off x="3429000" y="2895600"/>
            <a:ext cx="30289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带领的投降的人</a:t>
            </a:r>
            <a:endParaRPr lang="zh-CN" altLang="en-US" sz="320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1689" name="圆角矩形标注 71688"/>
          <p:cNvSpPr/>
          <p:nvPr/>
        </p:nvSpPr>
        <p:spPr>
          <a:xfrm>
            <a:off x="4495800" y="304165"/>
            <a:ext cx="4267200" cy="1143635"/>
          </a:xfrm>
          <a:prstGeom prst="wedgeRoundRectCallout">
            <a:avLst>
              <a:gd name="adj1" fmla="val -120922"/>
              <a:gd name="adj2" fmla="val 141726"/>
              <a:gd name="adj3" fmla="val 16667"/>
            </a:avLst>
          </a:prstGeom>
          <a:solidFill>
            <a:srgbClr val="00CC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800" b="1" dirty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省略句，“谋反”后省“于”</a:t>
            </a:r>
            <a:endParaRPr lang="zh-CN" altLang="en-US" sz="2800" b="1" dirty="0">
              <a:solidFill>
                <a:srgbClr val="0066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691" name="文本框 71690"/>
          <p:cNvSpPr txBox="1"/>
          <p:nvPr/>
        </p:nvSpPr>
        <p:spPr>
          <a:xfrm>
            <a:off x="4267200" y="41148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noProof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cs"/>
              </a:rPr>
              <a:t>拜访</a:t>
            </a:r>
            <a:endParaRPr lang="zh-CN" altLang="en-US" sz="3200" b="1" noProof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1692" name="圆角矩形标注 71691"/>
          <p:cNvSpPr/>
          <p:nvPr/>
        </p:nvSpPr>
        <p:spPr>
          <a:xfrm>
            <a:off x="5638800" y="5867400"/>
            <a:ext cx="2514600" cy="533400"/>
          </a:xfrm>
          <a:prstGeom prst="wedgeRoundRectCallout">
            <a:avLst>
              <a:gd name="adj1" fmla="val -134282"/>
              <a:gd name="adj2" fmla="val -132144"/>
              <a:gd name="adj3" fmla="val 16667"/>
            </a:avLst>
          </a:prstGeom>
          <a:solidFill>
            <a:srgbClr val="00CC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800" b="1" dirty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判断句</a:t>
            </a:r>
            <a:endParaRPr lang="zh-CN" altLang="en-US" sz="2800" b="1" dirty="0">
              <a:solidFill>
                <a:srgbClr val="0066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68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68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68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68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68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68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68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68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1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71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71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 build="p"/>
      <p:bldP spid="71685" grpId="0" build="p"/>
      <p:bldP spid="71686" grpId="0" build="p"/>
      <p:bldP spid="71687" grpId="0" build="p"/>
      <p:bldP spid="71689" grpId="0" bldLvl="0" animBg="1"/>
      <p:bldP spid="71691" grpId="0"/>
      <p:bldP spid="7169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5955" name="Text Box 3"/>
          <p:cNvSpPr txBox="1">
            <a:spLocks noChangeArrowheads="1"/>
          </p:cNvSpPr>
          <p:nvPr/>
        </p:nvSpPr>
        <p:spPr bwMode="auto">
          <a:xfrm>
            <a:off x="1116013" y="444500"/>
            <a:ext cx="7561263" cy="5216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lnSpc>
                <a:spcPct val="300000"/>
              </a:lnSpc>
              <a:buClrTx/>
              <a:buSzTx/>
              <a:buFontTx/>
              <a:defRPr/>
            </a:pPr>
            <a:r>
              <a:rPr kumimoji="0" lang="en-US" altLang="zh-CN" sz="2800" b="1" kern="1200" cap="none" spc="0" normalizeH="0" baseline="0" noProof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0" lang="zh-CN" altLang="en-US" sz="2800" b="1" kern="1200" cap="none" spc="0" normalizeH="0" baseline="0" noProof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后月余，单于出猎，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独</a:t>
            </a:r>
            <a:r>
              <a:rPr kumimoji="0" lang="zh-CN" altLang="en-US" sz="2800" b="1" kern="1200" cap="none" spc="0" normalizeH="0" baseline="0" noProof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阏氏子弟在。虞常等七十余人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欲</a:t>
            </a:r>
            <a:r>
              <a:rPr kumimoji="0" lang="zh-CN" altLang="en-US" sz="2800" b="1" u="sng" kern="1200" cap="none" spc="0" normalizeH="0" baseline="0" noProof="0">
                <a:solidFill>
                  <a:srgbClr val="33CC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发</a:t>
            </a:r>
            <a:r>
              <a:rPr kumimoji="0" lang="zh-CN" altLang="en-US" sz="2800" b="1" kern="1200" cap="none" spc="0" normalizeH="0" baseline="0" noProof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其</a:t>
            </a:r>
            <a:r>
              <a:rPr kumimoji="0" lang="zh-CN" altLang="en-US" sz="2800" b="1" kern="1200" cap="none" spc="0" normalizeH="0" baseline="0" noProof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一人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夜</a:t>
            </a:r>
            <a:r>
              <a:rPr kumimoji="0" lang="zh-CN" altLang="en-US" sz="2800" b="1" kern="1200" cap="none" spc="0" normalizeH="0" baseline="0" noProof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亡</a:t>
            </a:r>
            <a:r>
              <a:rPr kumimoji="0" lang="zh-CN" altLang="en-US" sz="2800" b="1" kern="1200" cap="none" spc="0" normalizeH="0" baseline="0" noProof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</a:t>
            </a:r>
            <a:r>
              <a:rPr kumimoji="0" lang="zh-CN" altLang="en-US" sz="2800" b="1" kern="1200" cap="none" spc="0" normalizeH="0" baseline="0" noProof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告</a:t>
            </a:r>
            <a:r>
              <a:rPr kumimoji="0" lang="zh-CN" altLang="en-US" sz="2800" b="1" kern="1200" cap="none" spc="0" normalizeH="0" baseline="0" noProof="0">
                <a:solidFill>
                  <a:srgbClr val="00CC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之</a:t>
            </a:r>
            <a:r>
              <a:rPr kumimoji="0" lang="zh-CN" altLang="en-US" sz="2800" b="1" kern="1200" cap="none" spc="0" normalizeH="0" baseline="0" noProof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。单于子弟</a:t>
            </a:r>
            <a:r>
              <a:rPr kumimoji="0" lang="zh-CN" altLang="en-US" sz="2800" b="1" u="sng" kern="1200" cap="none" spc="0" normalizeH="0" baseline="0" noProof="0">
                <a:solidFill>
                  <a:srgbClr val="33CC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发</a:t>
            </a:r>
            <a:r>
              <a:rPr kumimoji="0" lang="zh-CN" altLang="en-US" sz="2800" b="1" kern="1200" cap="none" spc="0" normalizeH="0" baseline="0" noProof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兵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与</a:t>
            </a:r>
            <a:r>
              <a:rPr kumimoji="0" lang="zh-CN" altLang="en-US" sz="2800" b="1" kern="1200" cap="none" spc="0" normalizeH="0" baseline="0" noProof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战，缑王等皆死，虞常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生得</a:t>
            </a:r>
            <a:r>
              <a:rPr kumimoji="0" lang="zh-CN" altLang="en-US" sz="2800" b="1" kern="1200" cap="none" spc="0" normalizeH="0" baseline="0" noProof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。单于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使</a:t>
            </a:r>
            <a:r>
              <a:rPr kumimoji="0" lang="zh-CN" altLang="en-US" sz="2800" b="1" kern="1200" cap="none" spc="0" normalizeH="0" baseline="0" noProof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卫律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治</a:t>
            </a:r>
            <a:r>
              <a:rPr kumimoji="0" lang="zh-CN" altLang="en-US" sz="2800" b="1" kern="1200" cap="none" spc="0" normalizeH="0" baseline="0" noProof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其事</a:t>
            </a:r>
            <a:r>
              <a:rPr kumimoji="0" lang="zh-CN" altLang="en-US" sz="2800" b="1" kern="1200" cap="none" spc="0" normalizeH="0" baseline="0" noProof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。张胜闻之，恐前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语</a:t>
            </a:r>
            <a:r>
              <a:rPr kumimoji="0" lang="zh-CN" altLang="en-US" sz="2800" b="1" u="sng" kern="1200" cap="none" spc="0" normalizeH="0" baseline="0" noProof="0">
                <a:solidFill>
                  <a:srgbClr val="33CC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发</a:t>
            </a:r>
            <a:r>
              <a:rPr kumimoji="0" lang="zh-CN" altLang="en-US" sz="2800" b="1" kern="1200" cap="none" spc="0" normalizeH="0" baseline="0" noProof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以状</a:t>
            </a:r>
            <a:r>
              <a:rPr kumimoji="0" lang="zh-CN" altLang="en-US" sz="2800" b="1" kern="1200" cap="none" spc="0" normalizeH="0" baseline="0" noProof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语</a:t>
            </a:r>
            <a:r>
              <a:rPr kumimoji="0" lang="zh-CN" altLang="en-US" sz="2800" b="1" kern="1200" cap="none" spc="0" normalizeH="0" baseline="0" noProof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武。</a:t>
            </a:r>
            <a:endParaRPr kumimoji="0" lang="zh-CN" altLang="en-US" sz="2800" b="1" kern="1200" cap="none" spc="0" normalizeH="0" baseline="0" noProof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5956" name="Text Box 4"/>
          <p:cNvSpPr txBox="1">
            <a:spLocks noChangeArrowheads="1"/>
          </p:cNvSpPr>
          <p:nvPr/>
        </p:nvSpPr>
        <p:spPr bwMode="auto">
          <a:xfrm>
            <a:off x="-61912" y="1628775"/>
            <a:ext cx="733425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   三   段</a:t>
            </a:r>
            <a:endParaRPr kumimoji="0" lang="zh-CN" altLang="en-US" b="1" kern="1200" cap="none" spc="0" normalizeH="0" baseline="0" noProof="0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5957" name="AutoShape 5"/>
          <p:cNvSpPr>
            <a:spLocks noChangeArrowheads="1"/>
          </p:cNvSpPr>
          <p:nvPr/>
        </p:nvSpPr>
        <p:spPr bwMode="auto">
          <a:xfrm>
            <a:off x="4572000" y="476250"/>
            <a:ext cx="1584325" cy="609600"/>
          </a:xfrm>
          <a:prstGeom prst="wedgeRoundRectCallout">
            <a:avLst>
              <a:gd name="adj1" fmla="val -16134"/>
              <a:gd name="adj2" fmla="val 8150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只有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5958" name="AutoShape 6"/>
          <p:cNvSpPr>
            <a:spLocks noChangeArrowheads="1"/>
          </p:cNvSpPr>
          <p:nvPr/>
        </p:nvSpPr>
        <p:spPr bwMode="auto">
          <a:xfrm>
            <a:off x="900113" y="1700213"/>
            <a:ext cx="1871663" cy="609600"/>
          </a:xfrm>
          <a:prstGeom prst="wedgeRoundRectCallout">
            <a:avLst>
              <a:gd name="adj1" fmla="val 56278"/>
              <a:gd name="adj2" fmla="val 9062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准备动手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5959" name="AutoShape 7"/>
          <p:cNvSpPr>
            <a:spLocks noChangeArrowheads="1"/>
          </p:cNvSpPr>
          <p:nvPr/>
        </p:nvSpPr>
        <p:spPr bwMode="auto">
          <a:xfrm>
            <a:off x="5940108" y="1700213"/>
            <a:ext cx="3097213" cy="576263"/>
          </a:xfrm>
          <a:prstGeom prst="wedgeRoundRectCallout">
            <a:avLst>
              <a:gd name="adj1" fmla="val -80784"/>
              <a:gd name="adj2" fmla="val 11589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[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在夜里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]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跑出来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5960" name="AutoShape 8"/>
          <p:cNvSpPr>
            <a:spLocks noChangeArrowheads="1"/>
          </p:cNvSpPr>
          <p:nvPr/>
        </p:nvSpPr>
        <p:spPr bwMode="auto">
          <a:xfrm>
            <a:off x="1692275" y="3141663"/>
            <a:ext cx="1943100" cy="504825"/>
          </a:xfrm>
          <a:prstGeom prst="wedgeRoundRectCallout">
            <a:avLst>
              <a:gd name="adj1" fmla="val -25815"/>
              <a:gd name="adj2" fmla="val 10282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与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（之）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5961" name="AutoShape 9"/>
          <p:cNvSpPr>
            <a:spLocks noChangeArrowheads="1"/>
          </p:cNvSpPr>
          <p:nvPr/>
        </p:nvSpPr>
        <p:spPr bwMode="auto">
          <a:xfrm>
            <a:off x="5292725" y="2997200"/>
            <a:ext cx="1657350" cy="609600"/>
          </a:xfrm>
          <a:prstGeom prst="wedgeRoundRectCallout">
            <a:avLst>
              <a:gd name="adj1" fmla="val 2588"/>
              <a:gd name="adj2" fmla="val 9114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被活捉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5962" name="AutoShape 10"/>
          <p:cNvSpPr>
            <a:spLocks noChangeArrowheads="1"/>
          </p:cNvSpPr>
          <p:nvPr/>
        </p:nvSpPr>
        <p:spPr bwMode="auto">
          <a:xfrm>
            <a:off x="1331913" y="5732463"/>
            <a:ext cx="2736850" cy="576263"/>
          </a:xfrm>
          <a:prstGeom prst="wedgeRoundRectCallout">
            <a:avLst>
              <a:gd name="adj1" fmla="val -21866"/>
              <a:gd name="adj2" fmla="val -9022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审理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这个案件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5963" name="AutoShape 11"/>
          <p:cNvSpPr>
            <a:spLocks noChangeArrowheads="1"/>
          </p:cNvSpPr>
          <p:nvPr/>
        </p:nvSpPr>
        <p:spPr bwMode="auto">
          <a:xfrm>
            <a:off x="3995738" y="4292600"/>
            <a:ext cx="1635125" cy="609600"/>
          </a:xfrm>
          <a:prstGeom prst="wedgeRoundRectCallout">
            <a:avLst>
              <a:gd name="adj1" fmla="val 54370"/>
              <a:gd name="adj2" fmla="val 8775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n.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谈话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5964" name="AutoShape 12"/>
          <p:cNvSpPr>
            <a:spLocks noChangeArrowheads="1"/>
          </p:cNvSpPr>
          <p:nvPr/>
        </p:nvSpPr>
        <p:spPr bwMode="auto">
          <a:xfrm>
            <a:off x="5795963" y="4365625"/>
            <a:ext cx="1728788" cy="549275"/>
          </a:xfrm>
          <a:prstGeom prst="wedgeRoundRectCallout">
            <a:avLst>
              <a:gd name="adj1" fmla="val -31634"/>
              <a:gd name="adj2" fmla="val 82079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被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揭露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5965" name="AutoShape 13"/>
          <p:cNvSpPr>
            <a:spLocks noChangeArrowheads="1"/>
          </p:cNvSpPr>
          <p:nvPr/>
        </p:nvSpPr>
        <p:spPr bwMode="auto">
          <a:xfrm>
            <a:off x="5940425" y="5734050"/>
            <a:ext cx="2808605" cy="901065"/>
          </a:xfrm>
          <a:prstGeom prst="wedgeRoundRectCallout">
            <a:avLst>
              <a:gd name="adj1" fmla="val -16421"/>
              <a:gd name="adj2" fmla="val -8489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把情况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告诉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,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语：动词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.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5975" name="AutoShape 23"/>
          <p:cNvSpPr>
            <a:spLocks noChangeArrowheads="1"/>
          </p:cNvSpPr>
          <p:nvPr/>
        </p:nvSpPr>
        <p:spPr bwMode="auto">
          <a:xfrm>
            <a:off x="2973705" y="1733550"/>
            <a:ext cx="2442210" cy="576580"/>
          </a:xfrm>
          <a:prstGeom prst="wedgeRoundRectCallout">
            <a:avLst>
              <a:gd name="adj1" fmla="val -10452"/>
              <a:gd name="adj2" fmla="val 9548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他们（当中）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5977" name="AutoShape 25"/>
          <p:cNvSpPr>
            <a:spLocks noChangeArrowheads="1"/>
          </p:cNvSpPr>
          <p:nvPr/>
        </p:nvSpPr>
        <p:spPr bwMode="auto">
          <a:xfrm>
            <a:off x="7164388" y="2997200"/>
            <a:ext cx="1223963" cy="609600"/>
          </a:xfrm>
          <a:prstGeom prst="wedgeRoundRectCallout">
            <a:avLst>
              <a:gd name="adj1" fmla="val 5773"/>
              <a:gd name="adj2" fmla="val 79167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派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5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25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5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5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25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25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25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25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5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5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25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25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25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25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125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7" grpId="0" animBg="1"/>
      <p:bldP spid="125958" grpId="0" animBg="1"/>
      <p:bldP spid="125959" grpId="0" bldLvl="0" animBg="1"/>
      <p:bldP spid="125960" grpId="0" animBg="1"/>
      <p:bldP spid="125961" grpId="0" animBg="1"/>
      <p:bldP spid="125962" grpId="0" animBg="1"/>
      <p:bldP spid="125963" grpId="0" animBg="1"/>
      <p:bldP spid="125964" grpId="0" animBg="1"/>
      <p:bldP spid="125965" grpId="0" bldLvl="0" animBg="1"/>
      <p:bldP spid="125975" grpId="0" bldLvl="0" animBg="1"/>
      <p:bldP spid="12597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82" name="Text Box 3"/>
          <p:cNvSpPr txBox="1"/>
          <p:nvPr/>
        </p:nvSpPr>
        <p:spPr>
          <a:xfrm>
            <a:off x="1042988" y="404813"/>
            <a:ext cx="7561262" cy="5216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30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武曰：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事如此，此必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及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我，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见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犯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乃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死，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负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国！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欲自杀，胜、惠共止之。虞常果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引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张胜。单于怒，召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诸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贵人议，欲杀汉使者。左伊秩訾曰：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即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谋单于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何以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？宜皆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降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之。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6980" name="Text Box 4"/>
          <p:cNvSpPr txBox="1">
            <a:spLocks noChangeArrowheads="1"/>
          </p:cNvSpPr>
          <p:nvPr/>
        </p:nvSpPr>
        <p:spPr bwMode="auto">
          <a:xfrm>
            <a:off x="-61912" y="1628775"/>
            <a:ext cx="733425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   三   段</a:t>
            </a:r>
            <a:endParaRPr kumimoji="0" lang="zh-CN" altLang="en-US" b="1" kern="1200" cap="none" spc="0" normalizeH="0" baseline="0" noProof="0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6990" name="AutoShape 14"/>
          <p:cNvSpPr>
            <a:spLocks noChangeArrowheads="1"/>
          </p:cNvSpPr>
          <p:nvPr/>
        </p:nvSpPr>
        <p:spPr bwMode="auto">
          <a:xfrm>
            <a:off x="3708400" y="333375"/>
            <a:ext cx="1512888" cy="609600"/>
          </a:xfrm>
          <a:prstGeom prst="wedgeRoundRectCallout">
            <a:avLst>
              <a:gd name="adj1" fmla="val 17051"/>
              <a:gd name="adj2" fmla="val 8333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牵连到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6991" name="AutoShape 15"/>
          <p:cNvSpPr>
            <a:spLocks noChangeArrowheads="1"/>
          </p:cNvSpPr>
          <p:nvPr/>
        </p:nvSpPr>
        <p:spPr bwMode="auto">
          <a:xfrm>
            <a:off x="5364163" y="333375"/>
            <a:ext cx="2879725" cy="609600"/>
          </a:xfrm>
          <a:prstGeom prst="wedgeRoundRectCallout">
            <a:avLst>
              <a:gd name="adj1" fmla="val -30375"/>
              <a:gd name="adj2" fmla="val 8594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被羞辱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、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被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侮辱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6992" name="AutoShape 16"/>
          <p:cNvSpPr>
            <a:spLocks noChangeArrowheads="1"/>
          </p:cNvSpPr>
          <p:nvPr/>
        </p:nvSpPr>
        <p:spPr bwMode="auto">
          <a:xfrm>
            <a:off x="5724525" y="1773238"/>
            <a:ext cx="1439863" cy="576263"/>
          </a:xfrm>
          <a:prstGeom prst="wedgeRoundRectCallout">
            <a:avLst>
              <a:gd name="adj1" fmla="val 70065"/>
              <a:gd name="adj2" fmla="val -10537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更加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6993" name="AutoShape 17"/>
          <p:cNvSpPr>
            <a:spLocks noChangeArrowheads="1"/>
          </p:cNvSpPr>
          <p:nvPr/>
        </p:nvSpPr>
        <p:spPr bwMode="auto">
          <a:xfrm>
            <a:off x="6588125" y="3068955"/>
            <a:ext cx="2109470" cy="609600"/>
          </a:xfrm>
          <a:prstGeom prst="wedgeRoundRectCallout">
            <a:avLst>
              <a:gd name="adj1" fmla="val -15623"/>
              <a:gd name="adj2" fmla="val -10322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牵攀，招供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6994" name="AutoShape 18"/>
          <p:cNvSpPr>
            <a:spLocks noChangeArrowheads="1"/>
          </p:cNvSpPr>
          <p:nvPr/>
        </p:nvSpPr>
        <p:spPr bwMode="auto">
          <a:xfrm>
            <a:off x="671830" y="4259580"/>
            <a:ext cx="2483485" cy="609600"/>
          </a:xfrm>
          <a:prstGeom prst="wedgeRoundRectCallout">
            <a:avLst>
              <a:gd name="adj1" fmla="val 25074"/>
              <a:gd name="adj2" fmla="val 7630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假使谋杀单于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6995" name="AutoShape 19"/>
          <p:cNvSpPr>
            <a:spLocks noChangeArrowheads="1"/>
          </p:cNvSpPr>
          <p:nvPr/>
        </p:nvSpPr>
        <p:spPr bwMode="auto">
          <a:xfrm>
            <a:off x="3348355" y="4221480"/>
            <a:ext cx="4896485" cy="609600"/>
          </a:xfrm>
          <a:prstGeom prst="wedgeRoundRectCallout">
            <a:avLst>
              <a:gd name="adj1" fmla="val -15451"/>
              <a:gd name="adj2" fmla="val 8833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以何”用什么更重的处罚呢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6996" name="AutoShape 20"/>
          <p:cNvSpPr>
            <a:spLocks noChangeArrowheads="1"/>
          </p:cNvSpPr>
          <p:nvPr/>
        </p:nvSpPr>
        <p:spPr bwMode="auto">
          <a:xfrm>
            <a:off x="5435600" y="5589588"/>
            <a:ext cx="2736850" cy="935038"/>
          </a:xfrm>
          <a:prstGeom prst="wedgeRoundRectCallout">
            <a:avLst>
              <a:gd name="adj1" fmla="val -14153"/>
              <a:gd name="adj2" fmla="val -7733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使动用法，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让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…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投降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74091" name="Line 21"/>
          <p:cNvSpPr/>
          <p:nvPr/>
        </p:nvSpPr>
        <p:spPr>
          <a:xfrm>
            <a:off x="3851275" y="5445125"/>
            <a:ext cx="1584325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6998" name="AutoShape 22"/>
          <p:cNvSpPr>
            <a:spLocks noChangeArrowheads="1"/>
          </p:cNvSpPr>
          <p:nvPr/>
        </p:nvSpPr>
        <p:spPr bwMode="auto">
          <a:xfrm>
            <a:off x="1042988" y="5589588"/>
            <a:ext cx="2520950" cy="968375"/>
          </a:xfrm>
          <a:prstGeom prst="cloudCallout">
            <a:avLst>
              <a:gd name="adj1" fmla="val 70718"/>
              <a:gd name="adj2" fmla="val -66884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宾语前置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6999" name="AutoShape 23"/>
          <p:cNvSpPr>
            <a:spLocks noChangeArrowheads="1"/>
          </p:cNvSpPr>
          <p:nvPr/>
        </p:nvSpPr>
        <p:spPr bwMode="auto">
          <a:xfrm>
            <a:off x="3779838" y="1773238"/>
            <a:ext cx="792163" cy="576263"/>
          </a:xfrm>
          <a:prstGeom prst="wedgeRoundRectCallout">
            <a:avLst>
              <a:gd name="adj1" fmla="val 284468"/>
              <a:gd name="adj2" fmla="val -10013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才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7000" name="AutoShape 24"/>
          <p:cNvSpPr>
            <a:spLocks noChangeArrowheads="1"/>
          </p:cNvSpPr>
          <p:nvPr/>
        </p:nvSpPr>
        <p:spPr bwMode="auto">
          <a:xfrm>
            <a:off x="7451725" y="1773238"/>
            <a:ext cx="1439863" cy="576263"/>
          </a:xfrm>
          <a:prstGeom prst="wedgeRoundRectCallout">
            <a:avLst>
              <a:gd name="adj1" fmla="val -4310"/>
              <a:gd name="adj2" fmla="val -11264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对不起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7001" name="AutoShape 25"/>
          <p:cNvSpPr>
            <a:spLocks noChangeArrowheads="1"/>
          </p:cNvSpPr>
          <p:nvPr/>
        </p:nvSpPr>
        <p:spPr bwMode="auto">
          <a:xfrm>
            <a:off x="2484438" y="3068638"/>
            <a:ext cx="1511300" cy="609600"/>
          </a:xfrm>
          <a:prstGeom prst="wedgeRoundRectCallout">
            <a:avLst>
              <a:gd name="adj1" fmla="val -13551"/>
              <a:gd name="adj2" fmla="val 7213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众多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7002" name="AutoShape 26"/>
          <p:cNvSpPr>
            <a:spLocks noChangeArrowheads="1"/>
          </p:cNvSpPr>
          <p:nvPr/>
        </p:nvSpPr>
        <p:spPr bwMode="auto">
          <a:xfrm>
            <a:off x="6443663" y="115888"/>
            <a:ext cx="2700338" cy="1009650"/>
          </a:xfrm>
          <a:prstGeom prst="cloudCallout">
            <a:avLst>
              <a:gd name="adj1" fmla="val -70458"/>
              <a:gd name="adj2" fmla="val 55819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见”表被动，被动句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7003" name="Line 27"/>
          <p:cNvSpPr/>
          <p:nvPr/>
        </p:nvSpPr>
        <p:spPr>
          <a:xfrm>
            <a:off x="5508625" y="1557338"/>
            <a:ext cx="1584325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6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6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26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6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6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"/>
                                        <p:tgtEl>
                                          <p:spTgt spid="126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500"/>
                                        <p:tgtEl>
                                          <p:spTgt spid="127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7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7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500"/>
                                        <p:tgtEl>
                                          <p:spTgt spid="127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6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6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500"/>
                                        <p:tgtEl>
                                          <p:spTgt spid="126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6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6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500"/>
                                        <p:tgtEl>
                                          <p:spTgt spid="126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7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7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500"/>
                                        <p:tgtEl>
                                          <p:spTgt spid="127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6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6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500"/>
                                        <p:tgtEl>
                                          <p:spTgt spid="126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7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7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500"/>
                                        <p:tgtEl>
                                          <p:spTgt spid="127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7" dur="500"/>
                                        <p:tgtEl>
                                          <p:spTgt spid="126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2" dur="500"/>
                                        <p:tgtEl>
                                          <p:spTgt spid="126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6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6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500"/>
                                        <p:tgtEl>
                                          <p:spTgt spid="126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26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90" grpId="0" animBg="1"/>
      <p:bldP spid="126991" grpId="0" animBg="1"/>
      <p:bldP spid="126992" grpId="0" animBg="1"/>
      <p:bldP spid="126993" grpId="0" bldLvl="0" animBg="1"/>
      <p:bldP spid="126994" grpId="0" bldLvl="0" animBg="1"/>
      <p:bldP spid="126995" grpId="0" bldLvl="0" animBg="1"/>
      <p:bldP spid="126996" grpId="0" animBg="1"/>
      <p:bldP spid="126998" grpId="0" animBg="1"/>
      <p:bldP spid="126999" grpId="0" animBg="1"/>
      <p:bldP spid="127000" grpId="0" bldLvl="0" animBg="1"/>
      <p:bldP spid="127001" grpId="0" animBg="1"/>
      <p:bldP spid="12700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6129" name="Picture 2" descr="gh_suwum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4226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63" name="Text Box 3"/>
          <p:cNvSpPr txBox="1"/>
          <p:nvPr/>
        </p:nvSpPr>
        <p:spPr>
          <a:xfrm>
            <a:off x="3408363" y="765175"/>
            <a:ext cx="5897562" cy="6683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简述缑王、虞常谋反的经过。</a:t>
            </a:r>
            <a:endParaRPr lang="zh-CN" altLang="en-US" b="1" u="sng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勾结卫律的部属</a:t>
            </a:r>
            <a:endParaRPr lang="zh-CN" altLang="en-US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私候张胜，得到张胜的支持</a:t>
            </a:r>
            <a:endParaRPr lang="zh-CN" altLang="en-US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趁单于出猎准备起事</a:t>
            </a:r>
            <a:endParaRPr lang="zh-CN" altLang="en-US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被人告发，起事失败</a:t>
            </a:r>
            <a:endParaRPr lang="zh-CN" altLang="en-US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6564" name="AutoShape 4"/>
          <p:cNvSpPr/>
          <p:nvPr/>
        </p:nvSpPr>
        <p:spPr>
          <a:xfrm>
            <a:off x="4859338" y="2997200"/>
            <a:ext cx="406400" cy="576263"/>
          </a:xfrm>
          <a:prstGeom prst="downArrow">
            <a:avLst>
              <a:gd name="adj1" fmla="val 50000"/>
              <a:gd name="adj2" fmla="val 3539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endParaRPr lang="zh-CN" altLang="en-US" dirty="0">
              <a:latin typeface="Times New Roman" panose="02020603050405020304" pitchFamily="18" charset="0"/>
              <a:ea typeface="方正姚体" pitchFamily="2" charset="-122"/>
            </a:endParaRPr>
          </a:p>
        </p:txBody>
      </p:sp>
      <p:sp>
        <p:nvSpPr>
          <p:cNvPr id="66565" name="AutoShape 5"/>
          <p:cNvSpPr/>
          <p:nvPr/>
        </p:nvSpPr>
        <p:spPr>
          <a:xfrm>
            <a:off x="4859338" y="4149725"/>
            <a:ext cx="406400" cy="576263"/>
          </a:xfrm>
          <a:prstGeom prst="downArrow">
            <a:avLst>
              <a:gd name="adj1" fmla="val 50000"/>
              <a:gd name="adj2" fmla="val 3539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endParaRPr lang="zh-CN" altLang="en-US" dirty="0">
              <a:latin typeface="Times New Roman" panose="02020603050405020304" pitchFamily="18" charset="0"/>
              <a:ea typeface="方正姚体" pitchFamily="2" charset="-122"/>
            </a:endParaRPr>
          </a:p>
        </p:txBody>
      </p:sp>
      <p:sp>
        <p:nvSpPr>
          <p:cNvPr id="66566" name="AutoShape 6"/>
          <p:cNvSpPr/>
          <p:nvPr/>
        </p:nvSpPr>
        <p:spPr>
          <a:xfrm>
            <a:off x="4859338" y="5229225"/>
            <a:ext cx="406400" cy="576263"/>
          </a:xfrm>
          <a:prstGeom prst="downArrow">
            <a:avLst>
              <a:gd name="adj1" fmla="val 50000"/>
              <a:gd name="adj2" fmla="val 3539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endParaRPr lang="zh-CN" altLang="en-US" dirty="0">
              <a:latin typeface="Times New Roman" panose="02020603050405020304" pitchFamily="18" charset="0"/>
              <a:ea typeface="方正姚体" pitchFamily="2" charset="-122"/>
            </a:endParaRPr>
          </a:p>
        </p:txBody>
      </p:sp>
      <p:sp>
        <p:nvSpPr>
          <p:cNvPr id="176134" name="Text Box 7"/>
          <p:cNvSpPr txBox="1"/>
          <p:nvPr/>
        </p:nvSpPr>
        <p:spPr>
          <a:xfrm>
            <a:off x="3408363" y="0"/>
            <a:ext cx="26035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—</a:t>
            </a:r>
            <a:r>
              <a:rPr lang="en-US" altLang="zh-CN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段</a:t>
            </a:r>
            <a:endParaRPr lang="zh-CN" altLang="en-US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6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charRg st="19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66563">
                                            <p:txEl>
                                              <p:charRg st="19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charRg st="28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500"/>
                                        <p:tgtEl>
                                          <p:spTgt spid="66563">
                                            <p:txEl>
                                              <p:charRg st="28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charRg st="42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500"/>
                                        <p:tgtEl>
                                          <p:spTgt spid="66563">
                                            <p:txEl>
                                              <p:charRg st="42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charRg st="53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5" dur="500"/>
                                        <p:tgtEl>
                                          <p:spTgt spid="66563">
                                            <p:txEl>
                                              <p:charRg st="53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4" grpId="0" animBg="1"/>
      <p:bldP spid="66565" grpId="0" animBg="1"/>
      <p:bldP spid="6656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9026" name="Rectangle 2"/>
          <p:cNvSpPr>
            <a:spLocks noChangeArrowheads="1"/>
          </p:cNvSpPr>
          <p:nvPr/>
        </p:nvSpPr>
        <p:spPr bwMode="auto">
          <a:xfrm>
            <a:off x="755650" y="-584517"/>
            <a:ext cx="8388350" cy="74777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单于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使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卫律召武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受辞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。武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谓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惠等：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屈节辱命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，虽生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何面目以归汉？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”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引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佩刀自刺。卫律惊，自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抱持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武，驰召医。凿地为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坎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置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煴火，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覆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武其上，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蹈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其背，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以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出血。武气绝，半日复息。惠等哭，</a:t>
            </a:r>
            <a:r>
              <a:rPr kumimoji="0" lang="zh-CN" altLang="en-US" sz="3200" b="1" i="0" u="sng" strike="noStrike" kern="1200" cap="none" spc="0" normalizeH="0" baseline="0" noProof="0">
                <a:ln>
                  <a:noFill/>
                </a:ln>
                <a:solidFill>
                  <a:srgbClr val="33CC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舆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归营。单于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壮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其节，朝夕遣人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候问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武，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而</a:t>
            </a:r>
            <a:r>
              <a:rPr kumimoji="0" lang="zh-CN" altLang="en-US" sz="3200" b="1" i="0" u="sng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收</a:t>
            </a:r>
            <a:r>
              <a:rPr kumimoji="0" lang="zh-CN" altLang="en-US" sz="3200" b="1" i="0" u="sng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系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张胜。 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9028" name="Text Box 4"/>
          <p:cNvSpPr txBox="1">
            <a:spLocks noChangeArrowheads="1"/>
          </p:cNvSpPr>
          <p:nvPr/>
        </p:nvSpPr>
        <p:spPr bwMode="auto">
          <a:xfrm>
            <a:off x="-61912" y="1628775"/>
            <a:ext cx="733425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   四   段</a:t>
            </a:r>
            <a:endParaRPr kumimoji="0" lang="zh-CN" altLang="en-US" b="1" kern="1200" cap="none" spc="0" normalizeH="0" baseline="0" noProof="0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9029" name="AutoShape 5"/>
          <p:cNvSpPr>
            <a:spLocks noChangeArrowheads="1"/>
          </p:cNvSpPr>
          <p:nvPr/>
        </p:nvSpPr>
        <p:spPr bwMode="auto">
          <a:xfrm>
            <a:off x="3743325" y="620713"/>
            <a:ext cx="1657350" cy="609600"/>
          </a:xfrm>
          <a:prstGeom prst="wedgeRoundRectCallout">
            <a:avLst>
              <a:gd name="adj1" fmla="val 29120"/>
              <a:gd name="adj2" fmla="val -6875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受审讯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9030" name="Line 6"/>
          <p:cNvSpPr/>
          <p:nvPr/>
        </p:nvSpPr>
        <p:spPr>
          <a:xfrm flipV="1">
            <a:off x="2484438" y="1844675"/>
            <a:ext cx="2519362" cy="0"/>
          </a:xfrm>
          <a:prstGeom prst="line">
            <a:avLst/>
          </a:prstGeom>
          <a:ln w="38100" cap="flat" cmpd="sng">
            <a:solidFill>
              <a:srgbClr val="CC00CC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9031" name="Oval 7"/>
          <p:cNvSpPr/>
          <p:nvPr/>
        </p:nvSpPr>
        <p:spPr>
          <a:xfrm>
            <a:off x="2844165" y="1268730"/>
            <a:ext cx="1294765" cy="575945"/>
          </a:xfrm>
          <a:prstGeom prst="ellipse">
            <a:avLst/>
          </a:prstGeom>
          <a:noFill/>
          <a:ln w="28575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  <a:ea typeface="方正姚体" pitchFamily="2" charset="-122"/>
            </a:endParaRPr>
          </a:p>
        </p:txBody>
      </p:sp>
      <p:sp>
        <p:nvSpPr>
          <p:cNvPr id="129032" name="AutoShape 8"/>
          <p:cNvSpPr/>
          <p:nvPr/>
        </p:nvSpPr>
        <p:spPr>
          <a:xfrm>
            <a:off x="2700338" y="1700213"/>
            <a:ext cx="1193800" cy="142875"/>
          </a:xfrm>
          <a:prstGeom prst="leftArrow">
            <a:avLst>
              <a:gd name="adj1" fmla="val 50000"/>
              <a:gd name="adj2" fmla="val 208579"/>
            </a:avLst>
          </a:prstGeom>
          <a:noFill/>
          <a:ln w="2857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  <a:ea typeface="方正姚体" pitchFamily="2" charset="-122"/>
            </a:endParaRPr>
          </a:p>
        </p:txBody>
      </p:sp>
      <p:sp>
        <p:nvSpPr>
          <p:cNvPr id="129033" name="AutoShape 9"/>
          <p:cNvSpPr>
            <a:spLocks noChangeArrowheads="1"/>
          </p:cNvSpPr>
          <p:nvPr/>
        </p:nvSpPr>
        <p:spPr bwMode="auto">
          <a:xfrm>
            <a:off x="230505" y="453390"/>
            <a:ext cx="3333115" cy="777240"/>
          </a:xfrm>
          <a:prstGeom prst="wedgeRoundRectCallout">
            <a:avLst>
              <a:gd name="adj1" fmla="val -15421"/>
              <a:gd name="adj2" fmla="val 7745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于节操有亏，又辜负了使命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9034" name="AutoShape 10"/>
          <p:cNvSpPr>
            <a:spLocks noChangeArrowheads="1"/>
          </p:cNvSpPr>
          <p:nvPr/>
        </p:nvSpPr>
        <p:spPr bwMode="auto">
          <a:xfrm>
            <a:off x="3563938" y="1844675"/>
            <a:ext cx="2809875" cy="792163"/>
          </a:xfrm>
          <a:prstGeom prst="cloudCallout">
            <a:avLst>
              <a:gd name="adj1" fmla="val -24634"/>
              <a:gd name="adj2" fmla="val -72644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宾语前置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9035" name="AutoShape 11"/>
          <p:cNvSpPr>
            <a:spLocks noChangeArrowheads="1"/>
          </p:cNvSpPr>
          <p:nvPr/>
        </p:nvSpPr>
        <p:spPr bwMode="auto">
          <a:xfrm>
            <a:off x="1763713" y="1811338"/>
            <a:ext cx="2016125" cy="609600"/>
          </a:xfrm>
          <a:prstGeom prst="wedgeRoundRectCallout">
            <a:avLst>
              <a:gd name="adj1" fmla="val -5763"/>
              <a:gd name="adj2" fmla="val 8703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抱住扶好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9036" name="AutoShape 12"/>
          <p:cNvSpPr>
            <a:spLocks noChangeArrowheads="1"/>
          </p:cNvSpPr>
          <p:nvPr/>
        </p:nvSpPr>
        <p:spPr bwMode="auto">
          <a:xfrm>
            <a:off x="7402830" y="1844675"/>
            <a:ext cx="1262063" cy="504825"/>
          </a:xfrm>
          <a:prstGeom prst="wedgeRoundRectCallout">
            <a:avLst>
              <a:gd name="adj1" fmla="val 4440"/>
              <a:gd name="adj2" fmla="val 10069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放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9037" name="AutoShape 13"/>
          <p:cNvSpPr>
            <a:spLocks noChangeArrowheads="1"/>
          </p:cNvSpPr>
          <p:nvPr/>
        </p:nvSpPr>
        <p:spPr bwMode="auto">
          <a:xfrm>
            <a:off x="4500880" y="3141980"/>
            <a:ext cx="4261485" cy="504825"/>
          </a:xfrm>
          <a:prstGeom prst="wedgeRoundRectCallout">
            <a:avLst>
              <a:gd name="adj1" fmla="val -43488"/>
              <a:gd name="adj2" fmla="val 10018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来（使他），表目的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9038" name="AutoShape 14"/>
          <p:cNvSpPr>
            <a:spLocks noChangeArrowheads="1"/>
          </p:cNvSpPr>
          <p:nvPr/>
        </p:nvSpPr>
        <p:spPr bwMode="auto">
          <a:xfrm>
            <a:off x="971550" y="4365625"/>
            <a:ext cx="4248150" cy="503238"/>
          </a:xfrm>
          <a:prstGeom prst="wedgeRoundRectCallout">
            <a:avLst>
              <a:gd name="adj1" fmla="val 11657"/>
              <a:gd name="adj2" fmla="val 95741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用舆，轿，抬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扛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9039" name="AutoShape 15"/>
          <p:cNvSpPr>
            <a:spLocks noChangeArrowheads="1"/>
          </p:cNvSpPr>
          <p:nvPr/>
        </p:nvSpPr>
        <p:spPr bwMode="auto">
          <a:xfrm>
            <a:off x="5651500" y="4365625"/>
            <a:ext cx="3240088" cy="503238"/>
          </a:xfrm>
          <a:prstGeom prst="wedgeRoundRectCallout">
            <a:avLst>
              <a:gd name="adj1" fmla="val -40102"/>
              <a:gd name="adj2" fmla="val 84699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意动，认为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…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壮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9040" name="AutoShape 16"/>
          <p:cNvSpPr>
            <a:spLocks noChangeArrowheads="1"/>
          </p:cNvSpPr>
          <p:nvPr/>
        </p:nvSpPr>
        <p:spPr bwMode="auto">
          <a:xfrm>
            <a:off x="4716463" y="5516563"/>
            <a:ext cx="2232025" cy="609600"/>
          </a:xfrm>
          <a:prstGeom prst="wedgeRoundRectCallout">
            <a:avLst>
              <a:gd name="adj1" fmla="val -89120"/>
              <a:gd name="adj2" fmla="val 7474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逮捕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监禁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9041" name="AutoShape 17"/>
          <p:cNvSpPr>
            <a:spLocks noChangeArrowheads="1"/>
          </p:cNvSpPr>
          <p:nvPr/>
        </p:nvSpPr>
        <p:spPr bwMode="auto">
          <a:xfrm>
            <a:off x="5580063" y="692150"/>
            <a:ext cx="2232025" cy="576263"/>
          </a:xfrm>
          <a:prstGeom prst="wedgeRoundRectCallout">
            <a:avLst>
              <a:gd name="adj1" fmla="val -17951"/>
              <a:gd name="adj2" fmla="val 85647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拔出、拿出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9042" name="AutoShape 18"/>
          <p:cNvSpPr>
            <a:spLocks noChangeArrowheads="1"/>
          </p:cNvSpPr>
          <p:nvPr/>
        </p:nvSpPr>
        <p:spPr bwMode="auto">
          <a:xfrm>
            <a:off x="827088" y="3141663"/>
            <a:ext cx="1944688" cy="503238"/>
          </a:xfrm>
          <a:prstGeom prst="wedgeRoundRectCallout">
            <a:avLst>
              <a:gd name="adj1" fmla="val -37509"/>
              <a:gd name="adj2" fmla="val 8848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使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…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覆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9043" name="AutoShape 19"/>
          <p:cNvSpPr>
            <a:spLocks noChangeArrowheads="1"/>
          </p:cNvSpPr>
          <p:nvPr/>
        </p:nvSpPr>
        <p:spPr bwMode="auto">
          <a:xfrm>
            <a:off x="6011863" y="1916113"/>
            <a:ext cx="1081088" cy="504825"/>
          </a:xfrm>
          <a:prstGeom prst="wedgeRoundRectCallout">
            <a:avLst>
              <a:gd name="adj1" fmla="val 40895"/>
              <a:gd name="adj2" fmla="val 9459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坑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9044" name="AutoShape 20"/>
          <p:cNvSpPr>
            <a:spLocks noChangeArrowheads="1"/>
          </p:cNvSpPr>
          <p:nvPr/>
        </p:nvSpPr>
        <p:spPr bwMode="auto">
          <a:xfrm>
            <a:off x="2843213" y="3141663"/>
            <a:ext cx="1150938" cy="504825"/>
          </a:xfrm>
          <a:prstGeom prst="wedgeRoundRectCallout">
            <a:avLst>
              <a:gd name="adj1" fmla="val -33861"/>
              <a:gd name="adj2" fmla="val 8868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踩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9045" name="AutoShape 21"/>
          <p:cNvSpPr>
            <a:spLocks noChangeArrowheads="1"/>
          </p:cNvSpPr>
          <p:nvPr/>
        </p:nvSpPr>
        <p:spPr bwMode="auto">
          <a:xfrm>
            <a:off x="827088" y="5445125"/>
            <a:ext cx="1368425" cy="609600"/>
          </a:xfrm>
          <a:prstGeom prst="wedgeRoundRectCallout">
            <a:avLst>
              <a:gd name="adj1" fmla="val 7079"/>
              <a:gd name="adj2" fmla="val 8645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问候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9046" name="AutoShape 22"/>
          <p:cNvSpPr>
            <a:spLocks noChangeArrowheads="1"/>
          </p:cNvSpPr>
          <p:nvPr/>
        </p:nvSpPr>
        <p:spPr bwMode="auto">
          <a:xfrm>
            <a:off x="2484438" y="5516563"/>
            <a:ext cx="1368425" cy="609600"/>
          </a:xfrm>
          <a:prstGeom prst="wedgeRoundRectCallout">
            <a:avLst>
              <a:gd name="adj1" fmla="val -3829"/>
              <a:gd name="adj2" fmla="val 7448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却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9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29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29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29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29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9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9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29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9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9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129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129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9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9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129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9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9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129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9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9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1000"/>
                                        <p:tgtEl>
                                          <p:spTgt spid="129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9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9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3" dur="1000"/>
                                        <p:tgtEl>
                                          <p:spTgt spid="129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9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9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0" dur="1000"/>
                                        <p:tgtEl>
                                          <p:spTgt spid="129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29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29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7" dur="1000"/>
                                        <p:tgtEl>
                                          <p:spTgt spid="129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29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29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4" dur="1000"/>
                                        <p:tgtEl>
                                          <p:spTgt spid="129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29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29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1" dur="1000"/>
                                        <p:tgtEl>
                                          <p:spTgt spid="129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29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29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8" dur="1000"/>
                                        <p:tgtEl>
                                          <p:spTgt spid="129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29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29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5" dur="1000"/>
                                        <p:tgtEl>
                                          <p:spTgt spid="129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9" grpId="0" bldLvl="0" animBg="1"/>
      <p:bldP spid="129031" grpId="0" bldLvl="0" animBg="1"/>
      <p:bldP spid="129032" grpId="0" animBg="1"/>
      <p:bldP spid="129033" grpId="0" bldLvl="0" animBg="1"/>
      <p:bldP spid="129034" grpId="0" animBg="1"/>
      <p:bldP spid="129035" grpId="0" bldLvl="0" animBg="1"/>
      <p:bldP spid="129036" grpId="0" bldLvl="0" animBg="1"/>
      <p:bldP spid="129037" grpId="0" bldLvl="0" animBg="1"/>
      <p:bldP spid="129038" grpId="0" animBg="1"/>
      <p:bldP spid="129039" grpId="0" animBg="1"/>
      <p:bldP spid="129040" grpId="0" animBg="1"/>
      <p:bldP spid="129041" grpId="0" bldLvl="0" animBg="1"/>
      <p:bldP spid="129042" grpId="0" animBg="1"/>
      <p:bldP spid="129043" grpId="0" bldLvl="0" animBg="1"/>
      <p:bldP spid="129044" grpId="0" animBg="1"/>
      <p:bldP spid="129045" grpId="0" animBg="1"/>
      <p:bldP spid="12904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/>
              <a:t>归纳苏武形象及精神特质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286000"/>
          </a:xfrm>
        </p:spPr>
        <p:txBody>
          <a:bodyPr anchor="t"/>
          <a:p>
            <a:pPr fontAlgn="base"/>
            <a:r>
              <a:rPr lang="zh-CN" altLang="en-US" strike="noStrike" noProof="1"/>
              <a:t>通过阅读，我们看到，苏武的形象在这两段中是通过两次自杀表现出来的，</a:t>
            </a:r>
            <a:r>
              <a:rPr lang="zh-CN" altLang="en-US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自杀的情节，在文中是哪几句话？</a:t>
            </a:r>
            <a:endParaRPr lang="zh-CN" altLang="en-US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738" y="4005263"/>
            <a:ext cx="5360987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欲自杀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；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引佩刀自刺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en-US" altLang="zh-CN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950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8225" y="4310063"/>
            <a:ext cx="2517775" cy="2547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9506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162" y="0"/>
            <a:ext cx="33369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9507" name="Rectangle 4"/>
          <p:cNvSpPr/>
          <p:nvPr/>
        </p:nvSpPr>
        <p:spPr>
          <a:xfrm>
            <a:off x="3678238" y="1701800"/>
            <a:ext cx="5264150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8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80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苏武传</a:t>
            </a:r>
            <a:r>
              <a:rPr lang="en-US" altLang="zh-CN" sz="8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endParaRPr lang="en-US" altLang="zh-CN" sz="8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9201" name="Picture 2" descr="1070001268218108211161"/>
          <p:cNvPicPr>
            <a:picLocks noChangeAspect="1"/>
          </p:cNvPicPr>
          <p:nvPr/>
        </p:nvPicPr>
        <p:blipFill>
          <a:blip r:embed="rId1"/>
          <a:srcRect l="15826" t="-2068" r="6902" b="24242"/>
          <a:stretch>
            <a:fillRect/>
          </a:stretch>
        </p:blipFill>
        <p:spPr>
          <a:xfrm>
            <a:off x="0" y="-171450"/>
            <a:ext cx="3714750" cy="702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9202" name="Text Box 3"/>
          <p:cNvSpPr txBox="1"/>
          <p:nvPr/>
        </p:nvSpPr>
        <p:spPr>
          <a:xfrm>
            <a:off x="4213225" y="625475"/>
            <a:ext cx="4700588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zh-CN" sz="1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9636" name="Text Box 4"/>
          <p:cNvSpPr txBox="1"/>
          <p:nvPr/>
        </p:nvSpPr>
        <p:spPr>
          <a:xfrm>
            <a:off x="3714750" y="1916113"/>
            <a:ext cx="5429250" cy="4486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b="1" u="sng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b="1" u="sng" dirty="0">
                <a:latin typeface="微软雅黑" panose="020B0503020204020204" charset="-122"/>
                <a:ea typeface="微软雅黑" panose="020B0503020204020204" charset="-122"/>
              </a:rPr>
              <a:t>从苏武“引佩刀自刺”的行为中可以看出苏武什么品质？</a:t>
            </a:r>
            <a:endParaRPr lang="zh-CN" altLang="en-US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忠贞爱国</a:t>
            </a:r>
            <a:endParaRPr lang="zh-CN" altLang="en-US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舍生取义</a:t>
            </a:r>
            <a:endParaRPr lang="zh-CN" altLang="en-US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以死明志</a:t>
            </a:r>
            <a:endParaRPr lang="zh-CN" altLang="en-US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9204" name="Text Box 5"/>
          <p:cNvSpPr txBox="1"/>
          <p:nvPr/>
        </p:nvSpPr>
        <p:spPr>
          <a:xfrm>
            <a:off x="3851275" y="1052513"/>
            <a:ext cx="1884363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段</a:t>
            </a:r>
            <a:endParaRPr lang="zh-CN" altLang="en-US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36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charRg st="3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69636">
                                            <p:txEl>
                                              <p:charRg st="30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charRg st="41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1000"/>
                                        <p:tgtEl>
                                          <p:spTgt spid="69636">
                                            <p:txEl>
                                              <p:charRg st="41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charRg st="52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1000"/>
                                        <p:tgtEl>
                                          <p:spTgt spid="69636">
                                            <p:txEl>
                                              <p:charRg st="52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274638"/>
            <a:ext cx="8509000" cy="1143000"/>
          </a:xfrm>
        </p:spPr>
        <p:txBody>
          <a:bodyPr anchor="ctr"/>
          <a:p>
            <a:r>
              <a:rPr lang="zh-CN" altLang="en-US"/>
              <a:t>他自杀的原因是什么？</a:t>
            </a:r>
            <a:br>
              <a:rPr lang="zh-CN" altLang="en-US"/>
            </a:br>
            <a:r>
              <a:rPr lang="zh-CN" altLang="en-US"/>
              <a:t>（找原文）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617855"/>
          </a:xfrm>
        </p:spPr>
        <p:txBody>
          <a:bodyPr/>
          <a:p>
            <a:pPr marL="0" indent="0" fontAlgn="base">
              <a:buNone/>
            </a:pPr>
            <a:r>
              <a:rPr lang="en-US" altLang="zh-CN" strike="noStrike" noProof="1"/>
              <a:t>“</a:t>
            </a:r>
            <a:r>
              <a:rPr lang="zh-CN" altLang="en-US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事如此，此必及我，见犯乃死，重负国。</a:t>
            </a:r>
            <a:r>
              <a:rPr lang="en-US" altLang="zh-CN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”</a:t>
            </a:r>
            <a:endParaRPr lang="en-US" altLang="zh-CN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indent="0" fontAlgn="base">
              <a:buNone/>
            </a:pPr>
            <a:endParaRPr lang="en-US" altLang="zh-CN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177800" y="3646805"/>
            <a:ext cx="8229600" cy="61785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fontAlgn="base">
              <a:buNone/>
            </a:pPr>
            <a:r>
              <a:rPr lang="en-US" altLang="zh-CN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“</a:t>
            </a:r>
            <a:r>
              <a:rPr lang="zh-CN" altLang="en-US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屈节辱命，虽生，何面目以归汉！</a:t>
            </a:r>
            <a:r>
              <a:rPr lang="en-US" altLang="zh-CN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”</a:t>
            </a:r>
            <a:endParaRPr lang="en-US" altLang="zh-CN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457200" y="2434590"/>
            <a:ext cx="8229600" cy="730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fontAlgn="base">
              <a:buNone/>
            </a:pP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第一次是</a:t>
            </a: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苏武敏地察觉到，自己一定会受此事牵连，因为不想国家尊严受辱而自杀。</a:t>
            </a:r>
            <a:endParaRPr lang="zh-CN" altLang="en-US" sz="28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457200" y="4427220"/>
            <a:ext cx="8229600" cy="61785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fontAlgn="base">
              <a:buNone/>
            </a:pPr>
            <a:r>
              <a:rPr lang="zh-CN" altLang="en-US" sz="2800" b="1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第二次是面对卫律的讯问，为了维护国家尊严，引刀自刺</a:t>
            </a:r>
            <a:endParaRPr lang="zh-CN" altLang="en-US" sz="2800" b="1" strike="noStrike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2" grpId="0"/>
      <p:bldP spid="3" grpId="0" build="p"/>
      <p:bldP spid="5" grpId="0"/>
      <p:bldP spid="4" grpId="0"/>
      <p:bldP spid="6" grpId="1" bldLvl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4000"/>
              <a:t>此时遇到意外的变故，他为什么说是“负国”呢？</a:t>
            </a:r>
            <a:endParaRPr lang="zh-CN" altLang="en-US" sz="4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 fontAlgn="base">
              <a:buNone/>
            </a:pPr>
            <a:r>
              <a:rPr lang="zh-CN" altLang="en-US" strike="noStrike" noProof="1"/>
              <a:t>（1）</a:t>
            </a:r>
            <a:r>
              <a:rPr lang="zh-CN" altLang="en-US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手下人勾结匈奴叛乱 </a:t>
            </a:r>
            <a:r>
              <a:rPr lang="zh-CN" altLang="en-US" strike="noStrike" noProof="1"/>
              <a:t> </a:t>
            </a:r>
            <a:endParaRPr lang="zh-CN" altLang="en-US" strike="noStrike" noProof="1"/>
          </a:p>
          <a:p>
            <a:pPr fontAlgn="base"/>
            <a:endParaRPr lang="zh-CN" altLang="en-US" strike="noStrike" noProof="1"/>
          </a:p>
          <a:p>
            <a:pPr marL="0" indent="0" fontAlgn="base">
              <a:buNone/>
            </a:pPr>
            <a:r>
              <a:rPr lang="zh-CN" altLang="en-US" strike="noStrike" noProof="1"/>
              <a:t>（2）</a:t>
            </a:r>
            <a:r>
              <a:rPr lang="zh-CN" altLang="en-US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作为汉使，任务未完成，有愧于国家</a:t>
            </a:r>
            <a:r>
              <a:rPr lang="zh-CN" altLang="en-US" strike="noStrike" noProof="1"/>
              <a:t>（苏武作为代表团的正使，副使出现问题了，这是他严重失职。）</a:t>
            </a:r>
            <a:endParaRPr lang="zh-CN" altLang="en-US" strike="noStrike" noProof="1"/>
          </a:p>
          <a:p>
            <a:pPr fontAlgn="base"/>
            <a:endParaRPr lang="zh-CN" altLang="en-US" strike="noStrike" noProof="1"/>
          </a:p>
          <a:p>
            <a:pPr marL="0" indent="0" fontAlgn="base">
              <a:buNone/>
            </a:pPr>
            <a:r>
              <a:rPr lang="zh-CN" altLang="en-US" strike="noStrike" noProof="1"/>
              <a:t>（3）</a:t>
            </a:r>
            <a:r>
              <a:rPr lang="zh-CN" altLang="en-US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处理不好会引发两国的矛盾</a:t>
            </a:r>
            <a:r>
              <a:rPr lang="zh-CN" altLang="en-US" strike="noStrike" noProof="1"/>
              <a:t>。（很有可能汉匈的战争就会因此而起）</a:t>
            </a:r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6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16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6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charRg st="66" end="1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3600"/>
              <a:t>他的自杀行为，产生了什么样的反响？</a:t>
            </a: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979488"/>
          </a:xfrm>
        </p:spPr>
        <p:txBody>
          <a:bodyPr anchor="t"/>
          <a:p>
            <a:r>
              <a:rPr lang="zh-CN" altLang="en-US"/>
              <a:t>卫律</a:t>
            </a:r>
            <a:r>
              <a:rPr lang="zh-CN" altLang="en-US">
                <a:solidFill>
                  <a:srgbClr val="FF0000"/>
                </a:solidFill>
              </a:rPr>
              <a:t>惊</a:t>
            </a:r>
            <a:r>
              <a:rPr lang="zh-CN" altLang="en-US"/>
              <a:t>；惠等</a:t>
            </a:r>
            <a:r>
              <a:rPr lang="zh-CN" altLang="en-US">
                <a:solidFill>
                  <a:srgbClr val="FF0000"/>
                </a:solidFill>
              </a:rPr>
              <a:t>哭</a:t>
            </a:r>
            <a:r>
              <a:rPr lang="zh-CN" altLang="en-US"/>
              <a:t>；单于</a:t>
            </a:r>
            <a:r>
              <a:rPr lang="zh-CN" altLang="en-US">
                <a:solidFill>
                  <a:srgbClr val="FF0000"/>
                </a:solidFill>
              </a:rPr>
              <a:t>壮</a:t>
            </a:r>
            <a:r>
              <a:rPr lang="zh-CN" altLang="en-US"/>
              <a:t>其节。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62025" y="2579688"/>
            <a:ext cx="7600950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忠贞的魅力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8417" name="Rectangle 2"/>
          <p:cNvSpPr/>
          <p:nvPr/>
        </p:nvSpPr>
        <p:spPr>
          <a:xfrm>
            <a:off x="755650" y="-47625"/>
            <a:ext cx="8137525" cy="60690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28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武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益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愈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。单于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使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使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晓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武，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会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论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虞常，欲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因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此时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降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武。剑斩虞常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已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，律曰：“汉使张胜谋杀单于近臣，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当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死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；单于募</a:t>
            </a:r>
            <a:r>
              <a:rPr lang="zh-CN" altLang="en-US" sz="2800" b="1" u="sng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降</a:t>
            </a:r>
            <a:r>
              <a:rPr lang="zh-CN" altLang="en-US" sz="2800" b="1" u="sng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者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赦罪。”举剑欲击之，胜请降。律谓武曰：“副有罪，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当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相坐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。”武曰：“本无谋，又非亲属，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何谓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相坐？”复举剑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拟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之，武不动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2100" name="Text Box 4"/>
          <p:cNvSpPr txBox="1">
            <a:spLocks noChangeArrowheads="1"/>
          </p:cNvSpPr>
          <p:nvPr/>
        </p:nvSpPr>
        <p:spPr bwMode="auto">
          <a:xfrm>
            <a:off x="-61912" y="1628775"/>
            <a:ext cx="733425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   五   段</a:t>
            </a:r>
            <a:endParaRPr kumimoji="0" lang="zh-CN" altLang="en-US" b="1" kern="1200" cap="none" spc="0" normalizeH="0" baseline="0" noProof="0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2101" name="AutoShape 5"/>
          <p:cNvSpPr>
            <a:spLocks noChangeArrowheads="1"/>
          </p:cNvSpPr>
          <p:nvPr/>
        </p:nvSpPr>
        <p:spPr bwMode="auto">
          <a:xfrm>
            <a:off x="1763713" y="549275"/>
            <a:ext cx="1800225" cy="609600"/>
          </a:xfrm>
          <a:prstGeom prst="wedgeRoundRectCallout">
            <a:avLst>
              <a:gd name="adj1" fmla="val -17550"/>
              <a:gd name="adj2" fmla="val -7291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渐渐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痊愈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2102" name="AutoShape 6"/>
          <p:cNvSpPr>
            <a:spLocks noChangeArrowheads="1"/>
          </p:cNvSpPr>
          <p:nvPr/>
        </p:nvSpPr>
        <p:spPr bwMode="auto">
          <a:xfrm>
            <a:off x="3563938" y="404813"/>
            <a:ext cx="1274763" cy="609600"/>
          </a:xfrm>
          <a:prstGeom prst="wedgeRoundRectCallout">
            <a:avLst>
              <a:gd name="adj1" fmla="val 20361"/>
              <a:gd name="adj2" fmla="val -72917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通知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2103" name="AutoShape 7"/>
          <p:cNvSpPr>
            <a:spLocks noChangeArrowheads="1"/>
          </p:cNvSpPr>
          <p:nvPr/>
        </p:nvSpPr>
        <p:spPr bwMode="auto">
          <a:xfrm>
            <a:off x="4859338" y="476250"/>
            <a:ext cx="2736850" cy="609600"/>
          </a:xfrm>
          <a:prstGeom prst="wedgeRoundRectCallout">
            <a:avLst>
              <a:gd name="adj1" fmla="val -23667"/>
              <a:gd name="adj2" fmla="val -7994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会同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判定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…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的罪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2104" name="AutoShape 8"/>
          <p:cNvSpPr>
            <a:spLocks noChangeArrowheads="1"/>
          </p:cNvSpPr>
          <p:nvPr/>
        </p:nvSpPr>
        <p:spPr bwMode="auto">
          <a:xfrm>
            <a:off x="827088" y="1628775"/>
            <a:ext cx="1800225" cy="503238"/>
          </a:xfrm>
          <a:prstGeom prst="wedgeRoundRectCallout">
            <a:avLst>
              <a:gd name="adj1" fmla="val -40653"/>
              <a:gd name="adj2" fmla="val -80917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使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…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投降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2105" name="AutoShape 9"/>
          <p:cNvSpPr>
            <a:spLocks noChangeArrowheads="1"/>
          </p:cNvSpPr>
          <p:nvPr/>
        </p:nvSpPr>
        <p:spPr bwMode="auto">
          <a:xfrm>
            <a:off x="3203575" y="1700213"/>
            <a:ext cx="914400" cy="504825"/>
          </a:xfrm>
          <a:prstGeom prst="wedgeRoundRectCallout">
            <a:avLst>
              <a:gd name="adj1" fmla="val -2602"/>
              <a:gd name="adj2" fmla="val -8679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后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2106" name="AutoShape 10"/>
          <p:cNvSpPr>
            <a:spLocks noChangeArrowheads="1"/>
          </p:cNvSpPr>
          <p:nvPr/>
        </p:nvSpPr>
        <p:spPr bwMode="auto">
          <a:xfrm>
            <a:off x="1403350" y="2924175"/>
            <a:ext cx="2077720" cy="504825"/>
          </a:xfrm>
          <a:prstGeom prst="wedgeRoundRectCallout">
            <a:avLst>
              <a:gd name="adj1" fmla="val -19454"/>
              <a:gd name="adj2" fmla="val -9150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判处死罪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2107" name="AutoShape 11"/>
          <p:cNvSpPr>
            <a:spLocks noChangeArrowheads="1"/>
          </p:cNvSpPr>
          <p:nvPr/>
        </p:nvSpPr>
        <p:spPr bwMode="auto">
          <a:xfrm>
            <a:off x="953135" y="4076700"/>
            <a:ext cx="7464425" cy="748665"/>
          </a:xfrm>
          <a:prstGeom prst="wedgeRoundRectCallout">
            <a:avLst>
              <a:gd name="adj1" fmla="val 13709"/>
              <a:gd name="adj2" fmla="val -69847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相连坐罪（治罪），有关的人连同治罪，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连坐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”“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相坐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”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2108" name="AutoShape 12"/>
          <p:cNvSpPr>
            <a:spLocks noChangeArrowheads="1"/>
          </p:cNvSpPr>
          <p:nvPr/>
        </p:nvSpPr>
        <p:spPr bwMode="auto">
          <a:xfrm>
            <a:off x="2124075" y="5661025"/>
            <a:ext cx="3024188" cy="609600"/>
          </a:xfrm>
          <a:prstGeom prst="wedgeRoundRectCallout">
            <a:avLst>
              <a:gd name="adj1" fmla="val 11889"/>
              <a:gd name="adj2" fmla="val -87500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谓何”，说什么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2109" name="AutoShape 13"/>
          <p:cNvSpPr>
            <a:spLocks noChangeArrowheads="1"/>
          </p:cNvSpPr>
          <p:nvPr/>
        </p:nvSpPr>
        <p:spPr bwMode="auto">
          <a:xfrm>
            <a:off x="6301105" y="5374005"/>
            <a:ext cx="2827020" cy="609600"/>
          </a:xfrm>
          <a:prstGeom prst="wedgeRoundRectCallout">
            <a:avLst>
              <a:gd name="adj1" fmla="val -25944"/>
              <a:gd name="adj2" fmla="val -7994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做要砍的样子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2115" name="AutoShape 19"/>
          <p:cNvSpPr>
            <a:spLocks noChangeArrowheads="1"/>
          </p:cNvSpPr>
          <p:nvPr/>
        </p:nvSpPr>
        <p:spPr bwMode="auto">
          <a:xfrm>
            <a:off x="7740650" y="549275"/>
            <a:ext cx="863600" cy="504825"/>
          </a:xfrm>
          <a:prstGeom prst="wedgeRoundRectCallout">
            <a:avLst>
              <a:gd name="adj1" fmla="val -62134"/>
              <a:gd name="adj2" fmla="val -10094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趁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2116" name="AutoShape 20"/>
          <p:cNvSpPr>
            <a:spLocks noChangeArrowheads="1"/>
          </p:cNvSpPr>
          <p:nvPr/>
        </p:nvSpPr>
        <p:spPr bwMode="auto">
          <a:xfrm>
            <a:off x="4211955" y="2924175"/>
            <a:ext cx="3731895" cy="504825"/>
          </a:xfrm>
          <a:prstGeom prst="wedgeRoundRectCallout">
            <a:avLst>
              <a:gd name="adj1" fmla="val -47889"/>
              <a:gd name="adj2" fmla="val -9433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招募投降的人就免罪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2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32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32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2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2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32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32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32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2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2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32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2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2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32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2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2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32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2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2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32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2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2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132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1" grpId="0" animBg="1"/>
      <p:bldP spid="132102" grpId="0" animBg="1"/>
      <p:bldP spid="132103" grpId="0" animBg="1"/>
      <p:bldP spid="132104" grpId="0" animBg="1"/>
      <p:bldP spid="132105" grpId="0" animBg="1"/>
      <p:bldP spid="132106" grpId="0" bldLvl="0" animBg="1"/>
      <p:bldP spid="132107" grpId="0" bldLvl="0" animBg="1"/>
      <p:bldP spid="132108" grpId="0" animBg="1"/>
      <p:bldP spid="132109" grpId="0" bldLvl="0" animBg="1"/>
      <p:bldP spid="132115" grpId="0" animBg="1"/>
      <p:bldP spid="13211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9441" name="Rectangle 2"/>
          <p:cNvSpPr/>
          <p:nvPr/>
        </p:nvSpPr>
        <p:spPr>
          <a:xfrm>
            <a:off x="1187450" y="-30162"/>
            <a:ext cx="7705725" cy="60007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30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律曰：“苏君，律前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负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汉归匈奴，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幸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蒙大恩，赐号称王，拥众数万，马畜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弥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山，富贵如此。苏君今日降，明日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复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然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空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以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身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膏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草野，谁复知之？”武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不应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4148" name="Text Box 4"/>
          <p:cNvSpPr txBox="1">
            <a:spLocks noChangeArrowheads="1"/>
          </p:cNvSpPr>
          <p:nvPr/>
        </p:nvSpPr>
        <p:spPr bwMode="auto">
          <a:xfrm>
            <a:off x="-61912" y="1628775"/>
            <a:ext cx="733425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   五   段</a:t>
            </a:r>
            <a:endParaRPr kumimoji="0" lang="zh-CN" altLang="en-US" b="1" kern="1200" cap="none" spc="0" normalizeH="0" baseline="0" noProof="0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4158" name="AutoShape 14"/>
          <p:cNvSpPr>
            <a:spLocks noChangeArrowheads="1"/>
          </p:cNvSpPr>
          <p:nvPr/>
        </p:nvSpPr>
        <p:spPr bwMode="auto">
          <a:xfrm>
            <a:off x="4932363" y="1524000"/>
            <a:ext cx="1584325" cy="609600"/>
          </a:xfrm>
          <a:prstGeom prst="wedgeRoundRectCallout">
            <a:avLst>
              <a:gd name="adj1" fmla="val -28356"/>
              <a:gd name="adj2" fmla="val -9427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背叛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4159" name="AutoShape 15"/>
          <p:cNvSpPr>
            <a:spLocks noChangeArrowheads="1"/>
          </p:cNvSpPr>
          <p:nvPr/>
        </p:nvSpPr>
        <p:spPr bwMode="auto">
          <a:xfrm>
            <a:off x="6443663" y="3141663"/>
            <a:ext cx="914400" cy="503238"/>
          </a:xfrm>
          <a:prstGeom prst="wedgeRoundRectCallout">
            <a:avLst>
              <a:gd name="adj1" fmla="val 72222"/>
              <a:gd name="adj2" fmla="val -11561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满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4160" name="AutoShape 16"/>
          <p:cNvSpPr>
            <a:spLocks noChangeArrowheads="1"/>
          </p:cNvSpPr>
          <p:nvPr/>
        </p:nvSpPr>
        <p:spPr bwMode="auto">
          <a:xfrm>
            <a:off x="7308850" y="4437063"/>
            <a:ext cx="1439863" cy="609600"/>
          </a:xfrm>
          <a:prstGeom prst="wedgeRoundRectCallout">
            <a:avLst>
              <a:gd name="adj1" fmla="val -27949"/>
              <a:gd name="adj2" fmla="val -7578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白白地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4161" name="AutoShape 17"/>
          <p:cNvSpPr>
            <a:spLocks noChangeArrowheads="1"/>
          </p:cNvSpPr>
          <p:nvPr/>
        </p:nvSpPr>
        <p:spPr bwMode="auto">
          <a:xfrm>
            <a:off x="7885113" y="2924175"/>
            <a:ext cx="914400" cy="609600"/>
          </a:xfrm>
          <a:prstGeom prst="wedgeRoundRectCallout">
            <a:avLst>
              <a:gd name="adj1" fmla="val -39407"/>
              <a:gd name="adj2" fmla="val 11224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把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4162" name="AutoShape 18"/>
          <p:cNvSpPr>
            <a:spLocks noChangeArrowheads="1"/>
          </p:cNvSpPr>
          <p:nvPr/>
        </p:nvSpPr>
        <p:spPr bwMode="auto">
          <a:xfrm>
            <a:off x="1476375" y="5876925"/>
            <a:ext cx="4105275" cy="609600"/>
          </a:xfrm>
          <a:prstGeom prst="wedgeRoundRectCallout">
            <a:avLst>
              <a:gd name="adj1" fmla="val -37625"/>
              <a:gd name="adj2" fmla="val -8619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膏，肥沃，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使动，使野草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滋润肥美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4163" name="AutoShape 19"/>
          <p:cNvSpPr>
            <a:spLocks noChangeArrowheads="1"/>
          </p:cNvSpPr>
          <p:nvPr/>
        </p:nvSpPr>
        <p:spPr bwMode="auto">
          <a:xfrm>
            <a:off x="7235825" y="1557338"/>
            <a:ext cx="1584325" cy="609600"/>
          </a:xfrm>
          <a:prstGeom prst="wedgeRoundRectCallout">
            <a:avLst>
              <a:gd name="adj1" fmla="val -23648"/>
              <a:gd name="adj2" fmla="val -10234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幸而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4164" name="AutoShape 20"/>
          <p:cNvSpPr>
            <a:spLocks noChangeArrowheads="1"/>
          </p:cNvSpPr>
          <p:nvPr/>
        </p:nvSpPr>
        <p:spPr bwMode="auto">
          <a:xfrm>
            <a:off x="5003800" y="4508500"/>
            <a:ext cx="2089150" cy="503238"/>
          </a:xfrm>
          <a:prstGeom prst="wedgeRoundRectCallout">
            <a:avLst>
              <a:gd name="adj1" fmla="val 25912"/>
              <a:gd name="adj2" fmla="val -9605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也会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这样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AutoShape 18"/>
          <p:cNvSpPr>
            <a:spLocks noChangeArrowheads="1"/>
          </p:cNvSpPr>
          <p:nvPr/>
        </p:nvSpPr>
        <p:spPr bwMode="auto">
          <a:xfrm>
            <a:off x="5970270" y="5876925"/>
            <a:ext cx="1598295" cy="609600"/>
          </a:xfrm>
          <a:prstGeom prst="wedgeRoundRectCallout">
            <a:avLst>
              <a:gd name="adj1" fmla="val -25069"/>
              <a:gd name="adj2" fmla="val -8854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不理睬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4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4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4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4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34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4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4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34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4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4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34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4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4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34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4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4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34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4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4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34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58" grpId="0" animBg="1"/>
      <p:bldP spid="134159" grpId="0" animBg="1"/>
      <p:bldP spid="134160" grpId="0" animBg="1"/>
      <p:bldP spid="134161" grpId="0" animBg="1"/>
      <p:bldP spid="134162" grpId="0" animBg="1"/>
      <p:bldP spid="134163" grpId="0" animBg="1"/>
      <p:bldP spid="134164" grpId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22" name="Rectangle 2"/>
          <p:cNvSpPr>
            <a:spLocks noChangeArrowheads="1"/>
          </p:cNvSpPr>
          <p:nvPr/>
        </p:nvSpPr>
        <p:spPr bwMode="auto">
          <a:xfrm>
            <a:off x="900113" y="-242887"/>
            <a:ext cx="8066088" cy="6502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律曰：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君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因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我降，与君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为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兄弟；今不听吾计，后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虽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复欲见我，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可得乎？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”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武骂律曰：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28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汝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为人臣子，不顾恩义，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畔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主背亲，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为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降虏于蛮夷，何以汝</a:t>
            </a:r>
            <a:r>
              <a:rPr kumimoji="0" lang="zh-CN" altLang="en-US" sz="28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为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见？且单于信汝，</a:t>
            </a:r>
            <a:r>
              <a:rPr kumimoji="0" lang="zh-CN" altLang="en-US" sz="28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使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决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人死生，不平心持正，反欲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斗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两主，观祸败。</a:t>
            </a:r>
            <a:r>
              <a:rPr kumimoji="0" lang="zh-CN" altLang="en-US" sz="28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若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知我不降明，欲令两国相攻，匈奴之祸，从我始矣！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”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3124" name="Text Box 4"/>
          <p:cNvSpPr txBox="1">
            <a:spLocks noChangeArrowheads="1"/>
          </p:cNvSpPr>
          <p:nvPr/>
        </p:nvSpPr>
        <p:spPr bwMode="auto">
          <a:xfrm>
            <a:off x="-61912" y="1628775"/>
            <a:ext cx="733425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   五   段</a:t>
            </a:r>
            <a:endParaRPr kumimoji="0" lang="zh-CN" altLang="en-US" b="1" kern="1200" cap="none" spc="0" normalizeH="0" baseline="0" noProof="0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3125" name="Line 5"/>
          <p:cNvSpPr/>
          <p:nvPr/>
        </p:nvSpPr>
        <p:spPr>
          <a:xfrm flipV="1">
            <a:off x="5292725" y="2924175"/>
            <a:ext cx="2159000" cy="0"/>
          </a:xfrm>
          <a:prstGeom prst="line">
            <a:avLst/>
          </a:prstGeom>
          <a:ln w="38100" cap="flat" cmpd="sng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3128" name="Line 8"/>
          <p:cNvSpPr/>
          <p:nvPr/>
        </p:nvSpPr>
        <p:spPr>
          <a:xfrm>
            <a:off x="4211638" y="5084763"/>
            <a:ext cx="2160587" cy="0"/>
          </a:xfrm>
          <a:prstGeom prst="line">
            <a:avLst/>
          </a:prstGeom>
          <a:ln w="38100" cap="flat" cmpd="sng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3133" name="AutoShape 13"/>
          <p:cNvSpPr>
            <a:spLocks noChangeArrowheads="1"/>
          </p:cNvSpPr>
          <p:nvPr/>
        </p:nvSpPr>
        <p:spPr bwMode="auto">
          <a:xfrm>
            <a:off x="2195513" y="836613"/>
            <a:ext cx="1368425" cy="609600"/>
          </a:xfrm>
          <a:prstGeom prst="wedgeRoundRectCallout">
            <a:avLst>
              <a:gd name="adj1" fmla="val -9861"/>
              <a:gd name="adj2" fmla="val -6796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通过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3134" name="AutoShape 14"/>
          <p:cNvSpPr>
            <a:spLocks noChangeArrowheads="1"/>
          </p:cNvSpPr>
          <p:nvPr/>
        </p:nvSpPr>
        <p:spPr bwMode="auto">
          <a:xfrm>
            <a:off x="3851275" y="836613"/>
            <a:ext cx="2447925" cy="504825"/>
          </a:xfrm>
          <a:prstGeom prst="wedgeRoundRectCallout">
            <a:avLst>
              <a:gd name="adj1" fmla="val -5255"/>
              <a:gd name="adj2" fmla="val -7704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做，结交为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3135" name="AutoShape 15"/>
          <p:cNvSpPr>
            <a:spLocks noChangeArrowheads="1"/>
          </p:cNvSpPr>
          <p:nvPr/>
        </p:nvSpPr>
        <p:spPr bwMode="auto">
          <a:xfrm>
            <a:off x="2268538" y="1916113"/>
            <a:ext cx="2160588" cy="503238"/>
          </a:xfrm>
          <a:prstGeom prst="wedgeRoundRectCallout">
            <a:avLst>
              <a:gd name="adj1" fmla="val 8264"/>
              <a:gd name="adj2" fmla="val -9290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哪，怎么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3136" name="AutoShape 16"/>
          <p:cNvSpPr>
            <a:spLocks noChangeArrowheads="1"/>
          </p:cNvSpPr>
          <p:nvPr/>
        </p:nvSpPr>
        <p:spPr bwMode="auto">
          <a:xfrm>
            <a:off x="7380288" y="765175"/>
            <a:ext cx="914400" cy="503238"/>
          </a:xfrm>
          <a:prstGeom prst="wedgeRoundRectCallout">
            <a:avLst>
              <a:gd name="adj1" fmla="val -61111"/>
              <a:gd name="adj2" fmla="val 9227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你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3137" name="AutoShape 17"/>
          <p:cNvSpPr>
            <a:spLocks noChangeArrowheads="1"/>
          </p:cNvSpPr>
          <p:nvPr/>
        </p:nvSpPr>
        <p:spPr bwMode="auto">
          <a:xfrm>
            <a:off x="1410970" y="2997200"/>
            <a:ext cx="4507230" cy="503555"/>
          </a:xfrm>
          <a:prstGeom prst="wedgeRoundRectCallout">
            <a:avLst>
              <a:gd name="adj1" fmla="val 8559"/>
              <a:gd name="adj2" fmla="val -8392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同“叛”背叛主上，离弃双亲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3138" name="AutoShape 18"/>
          <p:cNvSpPr>
            <a:spLocks noChangeArrowheads="1"/>
          </p:cNvSpPr>
          <p:nvPr/>
        </p:nvSpPr>
        <p:spPr bwMode="auto">
          <a:xfrm>
            <a:off x="5003800" y="1844675"/>
            <a:ext cx="914400" cy="609600"/>
          </a:xfrm>
          <a:prstGeom prst="wedgeRoundRectCallout">
            <a:avLst>
              <a:gd name="adj1" fmla="val -11977"/>
              <a:gd name="adj2" fmla="val 7005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做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3139" name="AutoShape 19"/>
          <p:cNvSpPr>
            <a:spLocks noChangeArrowheads="1"/>
          </p:cNvSpPr>
          <p:nvPr/>
        </p:nvSpPr>
        <p:spPr bwMode="auto">
          <a:xfrm>
            <a:off x="6588125" y="1773238"/>
            <a:ext cx="2305050" cy="719138"/>
          </a:xfrm>
          <a:prstGeom prst="cloudCallout">
            <a:avLst>
              <a:gd name="adj1" fmla="val -69773"/>
              <a:gd name="adj2" fmla="val 64792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状语后置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3140" name="AutoShape 20"/>
          <p:cNvSpPr>
            <a:spLocks noChangeArrowheads="1"/>
          </p:cNvSpPr>
          <p:nvPr/>
        </p:nvSpPr>
        <p:spPr bwMode="auto">
          <a:xfrm>
            <a:off x="971550" y="4005263"/>
            <a:ext cx="1368425" cy="503238"/>
          </a:xfrm>
          <a:prstGeom prst="wedgeRoundRectCallout">
            <a:avLst>
              <a:gd name="adj1" fmla="val -38514"/>
              <a:gd name="adj2" fmla="val -8974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语气词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3141" name="AutoShape 21"/>
          <p:cNvSpPr>
            <a:spLocks noChangeArrowheads="1"/>
          </p:cNvSpPr>
          <p:nvPr/>
        </p:nvSpPr>
        <p:spPr bwMode="auto">
          <a:xfrm>
            <a:off x="4716463" y="4076700"/>
            <a:ext cx="2159000" cy="504825"/>
          </a:xfrm>
          <a:prstGeom prst="wedgeRoundRectCallout">
            <a:avLst>
              <a:gd name="adj1" fmla="val -46616"/>
              <a:gd name="adj2" fmla="val -7326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决定，判定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3142" name="AutoShape 22"/>
          <p:cNvSpPr>
            <a:spLocks noChangeArrowheads="1"/>
          </p:cNvSpPr>
          <p:nvPr/>
        </p:nvSpPr>
        <p:spPr bwMode="auto">
          <a:xfrm>
            <a:off x="1042988" y="5230813"/>
            <a:ext cx="1584325" cy="430213"/>
          </a:xfrm>
          <a:prstGeom prst="wedgeRoundRectCallout">
            <a:avLst>
              <a:gd name="adj1" fmla="val -20042"/>
              <a:gd name="adj2" fmla="val -10092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使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…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斗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3143" name="AutoShape 23"/>
          <p:cNvSpPr>
            <a:spLocks noChangeArrowheads="1"/>
          </p:cNvSpPr>
          <p:nvPr/>
        </p:nvSpPr>
        <p:spPr bwMode="auto">
          <a:xfrm>
            <a:off x="3492500" y="5229225"/>
            <a:ext cx="914400" cy="503238"/>
          </a:xfrm>
          <a:prstGeom prst="wedgeRoundRectCallout">
            <a:avLst>
              <a:gd name="adj1" fmla="val 31250"/>
              <a:gd name="adj2" fmla="val -8817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你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3144" name="AutoShape 24"/>
          <p:cNvSpPr>
            <a:spLocks noChangeArrowheads="1"/>
          </p:cNvSpPr>
          <p:nvPr/>
        </p:nvSpPr>
        <p:spPr bwMode="auto">
          <a:xfrm>
            <a:off x="5867400" y="5373688"/>
            <a:ext cx="2428875" cy="720725"/>
          </a:xfrm>
          <a:prstGeom prst="cloudCallout">
            <a:avLst>
              <a:gd name="adj1" fmla="val -84801"/>
              <a:gd name="adj2" fmla="val -93833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状语后置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2" name="Group 29"/>
          <p:cNvGrpSpPr/>
          <p:nvPr/>
        </p:nvGrpSpPr>
        <p:grpSpPr>
          <a:xfrm>
            <a:off x="1042988" y="2924175"/>
            <a:ext cx="7848600" cy="1081088"/>
            <a:chOff x="657" y="1842"/>
            <a:chExt cx="4944" cy="681"/>
          </a:xfrm>
        </p:grpSpPr>
        <p:sp>
          <p:nvSpPr>
            <p:cNvPr id="191507" name="Line 25"/>
            <p:cNvSpPr/>
            <p:nvPr/>
          </p:nvSpPr>
          <p:spPr>
            <a:xfrm>
              <a:off x="4830" y="1842"/>
              <a:ext cx="771" cy="1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1508" name="Line 26"/>
            <p:cNvSpPr/>
            <p:nvPr/>
          </p:nvSpPr>
          <p:spPr>
            <a:xfrm>
              <a:off x="657" y="2523"/>
              <a:ext cx="499" cy="0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33147" name="AutoShape 27"/>
          <p:cNvSpPr>
            <a:spLocks noChangeArrowheads="1"/>
          </p:cNvSpPr>
          <p:nvPr/>
        </p:nvSpPr>
        <p:spPr bwMode="auto">
          <a:xfrm>
            <a:off x="6084888" y="2924175"/>
            <a:ext cx="2349500" cy="649288"/>
          </a:xfrm>
          <a:prstGeom prst="cloudCallout">
            <a:avLst>
              <a:gd name="adj1" fmla="val 66806"/>
              <a:gd name="adj2" fmla="val -51222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宾语前置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3148" name="AutoShape 28"/>
          <p:cNvSpPr>
            <a:spLocks noChangeArrowheads="1"/>
          </p:cNvSpPr>
          <p:nvPr/>
        </p:nvSpPr>
        <p:spPr bwMode="auto">
          <a:xfrm>
            <a:off x="3563938" y="4078288"/>
            <a:ext cx="914400" cy="503238"/>
          </a:xfrm>
          <a:prstGeom prst="wedgeRoundRectCallout">
            <a:avLst>
              <a:gd name="adj1" fmla="val 30556"/>
              <a:gd name="adj2" fmla="val -7460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让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33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3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"/>
                                        <p:tgtEl>
                                          <p:spTgt spid="13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3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3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133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3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500"/>
                                        <p:tgtEl>
                                          <p:spTgt spid="133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3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3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500"/>
                                        <p:tgtEl>
                                          <p:spTgt spid="133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3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3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500"/>
                                        <p:tgtEl>
                                          <p:spTgt spid="133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3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3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500"/>
                                        <p:tgtEl>
                                          <p:spTgt spid="133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3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3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500"/>
                                        <p:tgtEl>
                                          <p:spTgt spid="13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3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3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500"/>
                                        <p:tgtEl>
                                          <p:spTgt spid="133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3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3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3" dur="500"/>
                                        <p:tgtEl>
                                          <p:spTgt spid="133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3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3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0" dur="500"/>
                                        <p:tgtEl>
                                          <p:spTgt spid="133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3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3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7" dur="500"/>
                                        <p:tgtEl>
                                          <p:spTgt spid="133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33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33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4" dur="500"/>
                                        <p:tgtEl>
                                          <p:spTgt spid="133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9" dur="500"/>
                                        <p:tgtEl>
                                          <p:spTgt spid="13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33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33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6" dur="500"/>
                                        <p:tgtEl>
                                          <p:spTgt spid="133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3" grpId="0" animBg="1"/>
      <p:bldP spid="133134" grpId="0" animBg="1"/>
      <p:bldP spid="133135" grpId="0" animBg="1"/>
      <p:bldP spid="133136" grpId="0" animBg="1"/>
      <p:bldP spid="133137" grpId="0" bldLvl="0" animBg="1"/>
      <p:bldP spid="133138" grpId="0" animBg="1"/>
      <p:bldP spid="133139" grpId="0" bldLvl="0" animBg="1"/>
      <p:bldP spid="133140" grpId="0" animBg="1"/>
      <p:bldP spid="133141" grpId="0" animBg="1"/>
      <p:bldP spid="133142" grpId="0" animBg="1"/>
      <p:bldP spid="133143" grpId="0" animBg="1"/>
      <p:bldP spid="133144" grpId="0" bldLvl="0" animBg="1"/>
      <p:bldP spid="133147" grpId="0" bldLvl="0" animBg="1"/>
      <p:bldP spid="13314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2513" name="Text Box 3"/>
          <p:cNvSpPr txBox="1"/>
          <p:nvPr/>
        </p:nvSpPr>
        <p:spPr>
          <a:xfrm>
            <a:off x="0" y="0"/>
            <a:ext cx="3132138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charset="-122"/>
              </a:rPr>
              <a:t>第五段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92514" name="Text Box 4"/>
          <p:cNvSpPr txBox="1"/>
          <p:nvPr/>
        </p:nvSpPr>
        <p:spPr>
          <a:xfrm>
            <a:off x="177800" y="1274763"/>
            <a:ext cx="142875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709" name="Text Box 5"/>
          <p:cNvSpPr txBox="1"/>
          <p:nvPr/>
        </p:nvSpPr>
        <p:spPr>
          <a:xfrm>
            <a:off x="504825" y="908050"/>
            <a:ext cx="8675688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匈奴派卫律招降苏武，招降的说辞是什么？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                              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40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2710" name="Line 6"/>
          <p:cNvSpPr/>
          <p:nvPr/>
        </p:nvSpPr>
        <p:spPr>
          <a:xfrm flipV="1">
            <a:off x="1619250" y="1989138"/>
            <a:ext cx="554038" cy="43180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2711" name="Line 7"/>
          <p:cNvSpPr/>
          <p:nvPr/>
        </p:nvSpPr>
        <p:spPr>
          <a:xfrm>
            <a:off x="1619250" y="2420938"/>
            <a:ext cx="498475" cy="503237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" name="文本框 1"/>
          <p:cNvSpPr txBox="1"/>
          <p:nvPr/>
        </p:nvSpPr>
        <p:spPr>
          <a:xfrm>
            <a:off x="2173605" y="1776095"/>
            <a:ext cx="6278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威逼：“当死，单于募降者赦罪”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1970" y="1989455"/>
            <a:ext cx="10972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软硬</a:t>
            </a:r>
            <a:endParaRPr lang="zh-CN" altLang="en-US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兼施</a:t>
            </a:r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2117725" y="2721610"/>
            <a:ext cx="646557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利诱：“苏君今日降，明日复然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endParaRPr lang="en-US" altLang="zh-CN"/>
          </a:p>
        </p:txBody>
      </p:sp>
      <p:sp>
        <p:nvSpPr>
          <p:cNvPr id="5" name="文本框 4"/>
          <p:cNvSpPr txBox="1"/>
          <p:nvPr/>
        </p:nvSpPr>
        <p:spPr>
          <a:xfrm>
            <a:off x="222250" y="4505960"/>
            <a:ext cx="89363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气焰嚣张、傲慢自大、阴险狡诈，卖国求荣 　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97230" y="3584575"/>
            <a:ext cx="6431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zh-CN" altLang="en-US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从中可见卫律是怎样的人？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2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2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13" grpId="0"/>
      <p:bldP spid="72709" grpId="0"/>
      <p:bldP spid="2" grpId="0"/>
      <p:bldP spid="4" grpId="0"/>
      <p:bldP spid="3" grpId="0"/>
      <p:bldP spid="6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7633" name="标题 6451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br>
              <a:rPr lang="zh-CN" altLang="en-US" sz="4000" dirty="0"/>
            </a:br>
            <a:r>
              <a:rPr lang="zh-CN" altLang="en-US" sz="4000" dirty="0"/>
              <a:t>对卫律的劝降，苏武的回答在措辞和态度上是怎样的？</a:t>
            </a:r>
            <a:br>
              <a:rPr lang="zh-CN" altLang="en-US" sz="4000" dirty="0"/>
            </a:br>
            <a:endParaRPr lang="zh-CN" altLang="en-US" sz="4000" dirty="0"/>
          </a:p>
        </p:txBody>
      </p:sp>
      <p:sp>
        <p:nvSpPr>
          <p:cNvPr id="81922" name="文本占位符 64514"/>
          <p:cNvSpPr>
            <a:spLocks noGrp="1"/>
          </p:cNvSpPr>
          <p:nvPr>
            <p:ph idx="1"/>
          </p:nvPr>
        </p:nvSpPr>
        <p:spPr/>
        <p:txBody>
          <a:bodyPr anchor="t"/>
          <a:p>
            <a:r>
              <a:rPr lang="en-US" altLang="zh-CN" sz="2800" b="1" dirty="0"/>
              <a:t>      </a:t>
            </a:r>
            <a:r>
              <a:rPr lang="zh-CN" altLang="en-US" sz="2800" b="1" dirty="0"/>
              <a:t>卫律手段卑鄙，态度傲慢，</a:t>
            </a:r>
            <a:r>
              <a:rPr lang="zh-CN" altLang="en-US" sz="2800" b="1" dirty="0">
                <a:solidFill>
                  <a:srgbClr val="FF0000"/>
                </a:solidFill>
              </a:rPr>
              <a:t>苏武对其威逼“不动”，对其利诱则“不应”</a:t>
            </a:r>
            <a:r>
              <a:rPr lang="zh-CN" altLang="en-US" sz="2800" b="1" dirty="0"/>
              <a:t>，表现对其为人的鄙夷。当他说出“与君为兄弟”的话后，</a:t>
            </a:r>
            <a:r>
              <a:rPr lang="zh-CN" altLang="en-US" sz="2800" b="1" dirty="0">
                <a:sym typeface="宋体" panose="02010600030101010101" pitchFamily="2" charset="-122"/>
              </a:rPr>
              <a:t>苏武终于忍无可忍，“骂律”，自始至终都以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强硬的姿态抵抗。</a:t>
            </a:r>
            <a:endParaRPr lang="zh-CN" altLang="en-US" sz="2800" b="1" dirty="0">
              <a:solidFill>
                <a:srgbClr val="FF0000"/>
              </a:solidFill>
              <a:sym typeface="宋体" panose="02010600030101010101" pitchFamily="2" charset="-122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sym typeface="宋体" panose="02010600030101010101" pitchFamily="2" charset="-122"/>
              </a:rPr>
              <a:t>立场坚定、大义凛然的品格</a:t>
            </a:r>
            <a:r>
              <a:rPr lang="zh-CN" altLang="en-US" sz="2800" b="1" dirty="0">
                <a:sym typeface="宋体" panose="02010600030101010101" pitchFamily="2" charset="-122"/>
              </a:rPr>
              <a:t>。</a:t>
            </a:r>
            <a:endParaRPr lang="zh-CN" altLang="en-US" sz="2800" b="1" dirty="0"/>
          </a:p>
          <a:p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22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charRg st="93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22">
                                            <p:txEl>
                                              <p:charRg st="93" end="1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5" name="文本框 38914"/>
          <p:cNvSpPr txBox="1"/>
          <p:nvPr/>
        </p:nvSpPr>
        <p:spPr>
          <a:xfrm>
            <a:off x="838200" y="1143000"/>
            <a:ext cx="4724400" cy="5794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一、张胜与苏武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8916" name="矩形 38915"/>
          <p:cNvSpPr/>
          <p:nvPr/>
        </p:nvSpPr>
        <p:spPr>
          <a:xfrm>
            <a:off x="304800" y="1828800"/>
            <a:ext cx="8534400" cy="22272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fontAlgn="base"/>
            <a:r>
              <a:rPr lang="en-US" altLang="zh-CN" sz="28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cs typeface="+mn-cs"/>
              </a:rPr>
              <a:t>        </a:t>
            </a:r>
            <a:r>
              <a:rPr lang="zh-CN" altLang="en-US" sz="2800" b="1" strike="noStrike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cs"/>
              </a:rPr>
              <a:t>张胜糊涂地帮助了缑王的谋反，事情败露后又经受不住考验，叛变投降。而苏武清醒地认识到使节行为不当会引起两国纷争，欲以死息祸；面对匈奴的劝降始终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cs"/>
              </a:rPr>
              <a:t>保持着可贵的民族气节</a:t>
            </a:r>
            <a:r>
              <a:rPr lang="zh-CN" altLang="en-US" sz="2800" b="1" strike="noStrike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cs"/>
              </a:rPr>
              <a:t>。</a:t>
            </a:r>
            <a:endParaRPr lang="zh-CN" altLang="en-US" sz="2800" b="1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  <a:p>
            <a:pPr fontAlgn="base"/>
            <a:endParaRPr lang="zh-CN" altLang="en-US" sz="2800" b="1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8917" name="文本框 38916"/>
          <p:cNvSpPr txBox="1"/>
          <p:nvPr/>
        </p:nvSpPr>
        <p:spPr>
          <a:xfrm>
            <a:off x="838200" y="3886200"/>
            <a:ext cx="4038600" cy="5794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二、卫律与苏武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8918" name="文本框 38917"/>
          <p:cNvSpPr txBox="1"/>
          <p:nvPr/>
        </p:nvSpPr>
        <p:spPr>
          <a:xfrm>
            <a:off x="457200" y="4648200"/>
            <a:ext cx="8221663" cy="18002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noProof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   </a:t>
            </a:r>
            <a:r>
              <a:rPr lang="en-US" altLang="zh-CN" sz="2800" b="1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r>
              <a:rPr lang="zh-CN" altLang="en-US" sz="2800" b="1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卫律卖国求荣，阴险狡诈，气焰嚣张，不可一</a:t>
            </a:r>
            <a:endParaRPr lang="zh-CN" altLang="en-US" sz="2800" b="1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世，而苏武</a:t>
            </a:r>
            <a:r>
              <a:rPr lang="zh-CN" altLang="en-US" sz="2800" b="1" noProof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为国效命，忠贞不二，不卑不亢 一身正</a:t>
            </a:r>
            <a:endParaRPr lang="zh-CN" altLang="en-US" sz="2800" b="1" noProof="1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noProof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气，光明磊落。</a:t>
            </a:r>
            <a:r>
              <a:rPr lang="zh-CN" altLang="en-US" sz="2800" b="1" noProof="1" dirty="0"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endParaRPr lang="zh-CN" altLang="en-US" sz="2800" b="1" noProof="1" dirty="0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2800" noProof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8661" name="文本框 38918"/>
          <p:cNvSpPr txBox="1"/>
          <p:nvPr/>
        </p:nvSpPr>
        <p:spPr>
          <a:xfrm>
            <a:off x="304800" y="304800"/>
            <a:ext cx="4760913" cy="6397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u="sng" dirty="0">
                <a:latin typeface="Arial" panose="020B0604020202020204" pitchFamily="34" charset="0"/>
                <a:ea typeface="华文新魏" pitchFamily="2" charset="-122"/>
              </a:rPr>
              <a:t>对比映衬的效果分析：</a:t>
            </a:r>
            <a:endParaRPr lang="zh-CN" altLang="en-US" b="1" u="sng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ldLvl="0" animBg="1"/>
      <p:bldP spid="38916" grpId="0" bldLvl="0" animBg="1"/>
      <p:bldP spid="38917" grpId="0" bldLvl="0" animBg="1"/>
      <p:bldP spid="389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1553" name="Picture 2" descr="gh_suwum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81625" y="762000"/>
            <a:ext cx="3194050" cy="487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1554" name="Rectangle 3"/>
          <p:cNvSpPr>
            <a:spLocks noGrp="1"/>
          </p:cNvSpPr>
          <p:nvPr>
            <p:ph idx="1"/>
          </p:nvPr>
        </p:nvSpPr>
        <p:spPr>
          <a:xfrm>
            <a:off x="236538" y="215900"/>
            <a:ext cx="4767262" cy="5784850"/>
          </a:xfrm>
        </p:spPr>
        <p:txBody>
          <a:bodyPr wrap="square" lIns="91440" tIns="45720" rIns="91440" bIns="45720" anchor="t"/>
          <a:p>
            <a:pPr>
              <a:buNone/>
            </a:pPr>
            <a:r>
              <a:rPr lang="zh-CN" altLang="en-US" sz="2000" b="1" dirty="0">
                <a:solidFill>
                  <a:srgbClr val="006600"/>
                </a:solidFill>
                <a:ea typeface="幼圆" pitchFamily="1" charset="-122"/>
              </a:rPr>
              <a:t>　　　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汉书 苏武传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载： 天汉元年（公元前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100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年），苏武奉命出使匈奴被扣，匈奴贵族多方威胁诱降未遂，又将他迁至北海（今贝加尔湖）边牧羊，苏武坚持十九年不屈。始元六年（公元前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81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年），因匈奴与汉和好，方被遣回朝。苏武决不背叛祖国的气节，流芳百世，传唱千古。</a:t>
            </a:r>
            <a:r>
              <a:rPr lang="zh-CN" altLang="en-US" sz="2800" dirty="0">
                <a:solidFill>
                  <a:srgbClr val="CC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CC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endParaRPr lang="zh-CN" altLang="en-US" sz="2800" b="1" dirty="0">
              <a:solidFill>
                <a:srgbClr val="CC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9682" name="Text Box 3"/>
          <p:cNvSpPr txBox="1"/>
          <p:nvPr/>
        </p:nvSpPr>
        <p:spPr>
          <a:xfrm>
            <a:off x="468313" y="-242887"/>
            <a:ext cx="8856662" cy="65544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30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律知武终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不可胁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，白单于。单于愈益欲降之，乃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幽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武置大窖中，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绝不饮食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。天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雨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雪，武卧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啮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雪，与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旃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毛并咽之，数日不死。匈奴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以为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神，乃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徙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武北海上无人处，使牧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羝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。羝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乳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乃得归。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别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其官属常惠等各置他所。武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既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至海上，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廪食不至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，掘野鼠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去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草实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而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食之。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6196" name="Text Box 4"/>
          <p:cNvSpPr txBox="1">
            <a:spLocks noChangeArrowheads="1"/>
          </p:cNvSpPr>
          <p:nvPr/>
        </p:nvSpPr>
        <p:spPr bwMode="auto">
          <a:xfrm>
            <a:off x="-61912" y="1628775"/>
            <a:ext cx="733425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   六   段</a:t>
            </a:r>
            <a:endParaRPr kumimoji="0" lang="zh-CN" altLang="en-US" b="1" kern="1200" cap="none" spc="0" normalizeH="0" baseline="0" noProof="0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6197" name="AutoShape 5"/>
          <p:cNvSpPr>
            <a:spLocks noChangeArrowheads="1"/>
          </p:cNvSpPr>
          <p:nvPr/>
        </p:nvSpPr>
        <p:spPr bwMode="auto">
          <a:xfrm>
            <a:off x="1467485" y="1019175"/>
            <a:ext cx="3021965" cy="455930"/>
          </a:xfrm>
          <a:prstGeom prst="wedgeRoundRectCallout">
            <a:avLst>
              <a:gd name="adj1" fmla="val -3509"/>
              <a:gd name="adj2" fmla="val -8385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不因威胁而屈服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6198" name="AutoShape 6"/>
          <p:cNvSpPr>
            <a:spLocks noChangeArrowheads="1"/>
          </p:cNvSpPr>
          <p:nvPr/>
        </p:nvSpPr>
        <p:spPr bwMode="auto">
          <a:xfrm>
            <a:off x="7596188" y="1125538"/>
            <a:ext cx="1150938" cy="609600"/>
          </a:xfrm>
          <a:prstGeom prst="wedgeRoundRectCallout">
            <a:avLst>
              <a:gd name="adj1" fmla="val 51102"/>
              <a:gd name="adj2" fmla="val -9296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囚禁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6199" name="AutoShape 7"/>
          <p:cNvSpPr>
            <a:spLocks noChangeArrowheads="1"/>
          </p:cNvSpPr>
          <p:nvPr/>
        </p:nvSpPr>
        <p:spPr bwMode="auto">
          <a:xfrm>
            <a:off x="3313430" y="2276475"/>
            <a:ext cx="2085975" cy="485140"/>
          </a:xfrm>
          <a:prstGeom prst="wedgeRoundRectCallout">
            <a:avLst>
              <a:gd name="adj1" fmla="val 39254"/>
              <a:gd name="adj2" fmla="val -85471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名作动，下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6200" name="AutoShape 8"/>
          <p:cNvSpPr>
            <a:spLocks noChangeArrowheads="1"/>
          </p:cNvSpPr>
          <p:nvPr/>
        </p:nvSpPr>
        <p:spPr bwMode="auto">
          <a:xfrm>
            <a:off x="5508625" y="2276475"/>
            <a:ext cx="1689735" cy="485140"/>
          </a:xfrm>
          <a:prstGeom prst="wedgeRoundRectCallout">
            <a:avLst>
              <a:gd name="adj1" fmla="val 25074"/>
              <a:gd name="adj2" fmla="val -8020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咬，嚼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6201" name="AutoShape 9"/>
          <p:cNvSpPr>
            <a:spLocks noChangeArrowheads="1"/>
          </p:cNvSpPr>
          <p:nvPr/>
        </p:nvSpPr>
        <p:spPr bwMode="auto">
          <a:xfrm>
            <a:off x="7704138" y="2276475"/>
            <a:ext cx="1439863" cy="609600"/>
          </a:xfrm>
          <a:prstGeom prst="wedgeRoundRectCallout">
            <a:avLst>
              <a:gd name="adj1" fmla="val -3912"/>
              <a:gd name="adj2" fmla="val -81509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同“毡”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6202" name="AutoShape 10"/>
          <p:cNvSpPr>
            <a:spLocks noChangeArrowheads="1"/>
          </p:cNvSpPr>
          <p:nvPr/>
        </p:nvSpPr>
        <p:spPr bwMode="auto">
          <a:xfrm>
            <a:off x="3203575" y="3716338"/>
            <a:ext cx="2303463" cy="433388"/>
          </a:xfrm>
          <a:prstGeom prst="wedgeRoundRectCallout">
            <a:avLst>
              <a:gd name="adj1" fmla="val 13199"/>
              <a:gd name="adj2" fmla="val -14011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把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……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当作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6203" name="AutoShape 11"/>
          <p:cNvSpPr>
            <a:spLocks noChangeArrowheads="1"/>
          </p:cNvSpPr>
          <p:nvPr/>
        </p:nvSpPr>
        <p:spPr bwMode="auto">
          <a:xfrm>
            <a:off x="5867400" y="3573463"/>
            <a:ext cx="1655763" cy="609600"/>
          </a:xfrm>
          <a:prstGeom prst="wedgeRoundRectCallout">
            <a:avLst>
              <a:gd name="adj1" fmla="val -31306"/>
              <a:gd name="adj2" fmla="val -9349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流放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6204" name="AutoShape 12"/>
          <p:cNvSpPr>
            <a:spLocks noChangeArrowheads="1"/>
          </p:cNvSpPr>
          <p:nvPr/>
        </p:nvSpPr>
        <p:spPr bwMode="auto">
          <a:xfrm>
            <a:off x="1043940" y="3573780"/>
            <a:ext cx="1149985" cy="536575"/>
          </a:xfrm>
          <a:prstGeom prst="wedgeRoundRectCallout">
            <a:avLst>
              <a:gd name="adj1" fmla="val -4347"/>
              <a:gd name="adj2" fmla="val 9895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公羊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6205" name="AutoShape 13"/>
          <p:cNvSpPr>
            <a:spLocks noChangeArrowheads="1"/>
          </p:cNvSpPr>
          <p:nvPr/>
        </p:nvSpPr>
        <p:spPr bwMode="auto">
          <a:xfrm>
            <a:off x="1042988" y="4868863"/>
            <a:ext cx="2592388" cy="609600"/>
          </a:xfrm>
          <a:prstGeom prst="wedgeRoundRectCallout">
            <a:avLst>
              <a:gd name="adj1" fmla="val 6218"/>
              <a:gd name="adj2" fmla="val -89324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名作动，生子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6206" name="AutoShape 14"/>
          <p:cNvSpPr>
            <a:spLocks noChangeArrowheads="1"/>
          </p:cNvSpPr>
          <p:nvPr/>
        </p:nvSpPr>
        <p:spPr bwMode="auto">
          <a:xfrm>
            <a:off x="3851275" y="4755515"/>
            <a:ext cx="2954655" cy="921385"/>
          </a:xfrm>
          <a:prstGeom prst="wedgeRoundRectCallout">
            <a:avLst>
              <a:gd name="adj1" fmla="val -33365"/>
              <a:gd name="adj2" fmla="val -5916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分开他的随从官吏常惠等人，分别投放到另外的地方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6207" name="AutoShape 15"/>
          <p:cNvSpPr>
            <a:spLocks noChangeArrowheads="1"/>
          </p:cNvSpPr>
          <p:nvPr/>
        </p:nvSpPr>
        <p:spPr bwMode="auto">
          <a:xfrm>
            <a:off x="4787900" y="6248400"/>
            <a:ext cx="3744913" cy="609600"/>
          </a:xfrm>
          <a:prstGeom prst="wedgeRoundRectCallout">
            <a:avLst>
              <a:gd name="adj1" fmla="val -42582"/>
              <a:gd name="adj2" fmla="val -91407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同“弆”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方正姚体" pitchFamily="2" charset="-122"/>
                <a:cs typeface="+mn-cs"/>
              </a:rPr>
              <a:t>j</a:t>
            </a:r>
            <a:r>
              <a:rPr kumimoji="0" lang="en-US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方正姚体" pitchFamily="2" charset="-122"/>
                <a:cs typeface="+mn-cs"/>
              </a:rPr>
              <a:t>ǔ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，收藏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6217" name="Text Box 25"/>
          <p:cNvSpPr txBox="1">
            <a:spLocks noChangeArrowheads="1"/>
          </p:cNvSpPr>
          <p:nvPr/>
        </p:nvSpPr>
        <p:spPr bwMode="auto">
          <a:xfrm>
            <a:off x="4356100" y="3357563"/>
            <a:ext cx="539750" cy="519113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之</a:t>
            </a:r>
            <a:endParaRPr kumimoji="0" lang="zh-CN" altLang="en-US" sz="2800" b="1" kern="1200" cap="none" spc="0" normalizeH="0" baseline="0" noProof="0" dirty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6218" name="Line 26"/>
          <p:cNvSpPr/>
          <p:nvPr/>
        </p:nvSpPr>
        <p:spPr>
          <a:xfrm>
            <a:off x="4474210" y="2985135"/>
            <a:ext cx="14605" cy="27305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6219" name="AutoShape 27"/>
          <p:cNvSpPr>
            <a:spLocks noChangeArrowheads="1"/>
          </p:cNvSpPr>
          <p:nvPr/>
        </p:nvSpPr>
        <p:spPr bwMode="auto">
          <a:xfrm>
            <a:off x="7199630" y="4911408"/>
            <a:ext cx="1547813" cy="609600"/>
          </a:xfrm>
          <a:prstGeom prst="wedgeRoundRectCallout">
            <a:avLst>
              <a:gd name="adj1" fmla="val 58921"/>
              <a:gd name="adj2" fmla="val -9400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…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之后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AutoShape 6"/>
          <p:cNvSpPr>
            <a:spLocks noChangeArrowheads="1"/>
          </p:cNvSpPr>
          <p:nvPr/>
        </p:nvSpPr>
        <p:spPr bwMode="auto">
          <a:xfrm>
            <a:off x="330835" y="2276475"/>
            <a:ext cx="2982595" cy="708025"/>
          </a:xfrm>
          <a:prstGeom prst="wedgeRoundRectCallout">
            <a:avLst>
              <a:gd name="adj1" fmla="val 47613"/>
              <a:gd name="adj2" fmla="val -7422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断绝供应，不给他吃的、喝的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AutoShape 27"/>
          <p:cNvSpPr>
            <a:spLocks noChangeArrowheads="1"/>
          </p:cNvSpPr>
          <p:nvPr/>
        </p:nvSpPr>
        <p:spPr bwMode="auto">
          <a:xfrm>
            <a:off x="671830" y="6248400"/>
            <a:ext cx="3684270" cy="609600"/>
          </a:xfrm>
          <a:prstGeom prst="wedgeRoundRectCallout">
            <a:avLst>
              <a:gd name="adj1" fmla="val 4409"/>
              <a:gd name="adj2" fmla="val -8249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公家发给的粮食不来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AutoShape 27"/>
          <p:cNvSpPr>
            <a:spLocks noChangeArrowheads="1"/>
          </p:cNvSpPr>
          <p:nvPr/>
        </p:nvSpPr>
        <p:spPr bwMode="auto">
          <a:xfrm>
            <a:off x="7423785" y="5702300"/>
            <a:ext cx="1720850" cy="609600"/>
          </a:xfrm>
          <a:prstGeom prst="wedgeRoundRectCallout">
            <a:avLst>
              <a:gd name="adj1" fmla="val -150811"/>
              <a:gd name="adj2" fmla="val -1406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野生果实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6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6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6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6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6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6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6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6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6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6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6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36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36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36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7" grpId="0" bldLvl="0" animBg="1"/>
      <p:bldP spid="136198" grpId="0" animBg="1"/>
      <p:bldP spid="2" grpId="0" bldLvl="0" animBg="1"/>
      <p:bldP spid="136199" grpId="0" bldLvl="0" animBg="1"/>
      <p:bldP spid="136200" grpId="0" bldLvl="0" animBg="1"/>
      <p:bldP spid="136201" grpId="0" animBg="1"/>
      <p:bldP spid="136217" grpId="0" animBg="1"/>
      <p:bldP spid="136202" grpId="0" animBg="1"/>
      <p:bldP spid="136203" grpId="0" animBg="1"/>
      <p:bldP spid="136204" grpId="0" bldLvl="0" animBg="1"/>
      <p:bldP spid="136205" grpId="0" animBg="1"/>
      <p:bldP spid="136206" grpId="0" bldLvl="0" animBg="1"/>
      <p:bldP spid="136219" grpId="0" animBg="1"/>
      <p:bldP spid="3" grpId="0" animBg="1"/>
      <p:bldP spid="136207" grpId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0706" name="Text Box 3"/>
          <p:cNvSpPr txBox="1"/>
          <p:nvPr/>
        </p:nvSpPr>
        <p:spPr>
          <a:xfrm>
            <a:off x="900113" y="0"/>
            <a:ext cx="8064500" cy="65544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300000"/>
              </a:lnSpc>
            </a:pP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杖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汉节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牧羊，卧起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操持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节旄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尽落。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积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五六年，单于弟</a:t>
            </a:r>
            <a:r>
              <a:rPr lang="zh-CN" altLang="en-US" sz="2800" b="1" u="sng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於靬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wūji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ā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n</a:t>
            </a:r>
            <a:r>
              <a:rPr lang="zh-CN" altLang="en-US" sz="2800" b="1" u="sng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王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弋射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海上。武能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网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纺缴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檠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弓弩，於靬王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爱之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给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其衣食。三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岁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余，王病，赐武马畜、服匿、穹庐。王死后，人众徙去。其冬，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丁令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盗武牛羊，武复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穷厄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7220" name="Text Box 4"/>
          <p:cNvSpPr txBox="1">
            <a:spLocks noChangeArrowheads="1"/>
          </p:cNvSpPr>
          <p:nvPr/>
        </p:nvSpPr>
        <p:spPr bwMode="auto">
          <a:xfrm>
            <a:off x="-61912" y="1628775"/>
            <a:ext cx="733425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   六   段</a:t>
            </a:r>
            <a:endParaRPr kumimoji="0" lang="zh-CN" altLang="en-US" b="1" kern="1200" cap="none" spc="0" normalizeH="0" baseline="0" noProof="0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7232" name="AutoShape 16"/>
          <p:cNvSpPr>
            <a:spLocks noChangeArrowheads="1"/>
          </p:cNvSpPr>
          <p:nvPr/>
        </p:nvSpPr>
        <p:spPr bwMode="auto">
          <a:xfrm>
            <a:off x="827088" y="1341438"/>
            <a:ext cx="2592388" cy="609600"/>
          </a:xfrm>
          <a:prstGeom prst="wedgeRoundRectCallout">
            <a:avLst>
              <a:gd name="adj1" fmla="val -37690"/>
              <a:gd name="adj2" fmla="val -82292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名作动，拄着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7233" name="AutoShape 17"/>
          <p:cNvSpPr>
            <a:spLocks noChangeArrowheads="1"/>
          </p:cNvSpPr>
          <p:nvPr/>
        </p:nvSpPr>
        <p:spPr bwMode="auto">
          <a:xfrm>
            <a:off x="3851275" y="1341438"/>
            <a:ext cx="1366838" cy="609600"/>
          </a:xfrm>
          <a:prstGeom prst="wedgeRoundRectCallout">
            <a:avLst>
              <a:gd name="adj1" fmla="val -24218"/>
              <a:gd name="adj2" fmla="val -8125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拿着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7234" name="AutoShape 18"/>
          <p:cNvSpPr>
            <a:spLocks noChangeArrowheads="1"/>
          </p:cNvSpPr>
          <p:nvPr/>
        </p:nvSpPr>
        <p:spPr bwMode="auto">
          <a:xfrm>
            <a:off x="5799773" y="1341438"/>
            <a:ext cx="1368425" cy="609600"/>
          </a:xfrm>
          <a:prstGeom prst="wedgeRoundRectCallout">
            <a:avLst>
              <a:gd name="adj1" fmla="val 31879"/>
              <a:gd name="adj2" fmla="val -10234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过了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7235" name="AutoShape 19"/>
          <p:cNvSpPr>
            <a:spLocks noChangeArrowheads="1"/>
          </p:cNvSpPr>
          <p:nvPr/>
        </p:nvSpPr>
        <p:spPr bwMode="auto">
          <a:xfrm>
            <a:off x="1692275" y="2708275"/>
            <a:ext cx="1366838" cy="609600"/>
          </a:xfrm>
          <a:prstGeom prst="wedgeRoundRectCallout">
            <a:avLst>
              <a:gd name="adj1" fmla="val 118037"/>
              <a:gd name="adj2" fmla="val -12833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打猎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7236" name="AutoShape 20"/>
          <p:cNvSpPr>
            <a:spLocks noChangeArrowheads="1"/>
          </p:cNvSpPr>
          <p:nvPr/>
        </p:nvSpPr>
        <p:spPr bwMode="auto">
          <a:xfrm>
            <a:off x="3851275" y="2636838"/>
            <a:ext cx="2520950" cy="609600"/>
          </a:xfrm>
          <a:prstGeom prst="wedgeRoundRectCallout">
            <a:avLst>
              <a:gd name="adj1" fmla="val 51687"/>
              <a:gd name="adj2" fmla="val -106614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名作动，结网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7237" name="AutoShape 21"/>
          <p:cNvSpPr>
            <a:spLocks noChangeArrowheads="1"/>
          </p:cNvSpPr>
          <p:nvPr/>
        </p:nvSpPr>
        <p:spPr bwMode="auto">
          <a:xfrm>
            <a:off x="7320280" y="1341755"/>
            <a:ext cx="1866900" cy="609600"/>
          </a:xfrm>
          <a:prstGeom prst="wedgeRoundRectCallout">
            <a:avLst>
              <a:gd name="adj1" fmla="val -17040"/>
              <a:gd name="adj2" fmla="val 74375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名作动，矫正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7238" name="AutoShape 22"/>
          <p:cNvSpPr>
            <a:spLocks noChangeArrowheads="1"/>
          </p:cNvSpPr>
          <p:nvPr/>
        </p:nvSpPr>
        <p:spPr bwMode="auto">
          <a:xfrm>
            <a:off x="2764790" y="3933825"/>
            <a:ext cx="1871345" cy="609600"/>
          </a:xfrm>
          <a:prstGeom prst="wedgeRoundRectCallout">
            <a:avLst>
              <a:gd name="adj1" fmla="val -18476"/>
              <a:gd name="adj2" fmla="val -97187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供给（jǐ）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7239" name="AutoShape 23"/>
          <p:cNvSpPr>
            <a:spLocks noChangeArrowheads="1"/>
          </p:cNvSpPr>
          <p:nvPr/>
        </p:nvSpPr>
        <p:spPr bwMode="auto">
          <a:xfrm>
            <a:off x="4885373" y="3933825"/>
            <a:ext cx="914400" cy="609600"/>
          </a:xfrm>
          <a:prstGeom prst="wedgeRoundRectCallout">
            <a:avLst>
              <a:gd name="adj1" fmla="val 14479"/>
              <a:gd name="adj2" fmla="val -9989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年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7240" name="AutoShape 24"/>
          <p:cNvSpPr>
            <a:spLocks noChangeArrowheads="1"/>
          </p:cNvSpPr>
          <p:nvPr/>
        </p:nvSpPr>
        <p:spPr bwMode="auto">
          <a:xfrm>
            <a:off x="3708400" y="5876925"/>
            <a:ext cx="1871663" cy="609600"/>
          </a:xfrm>
          <a:prstGeom prst="wedgeRoundRectCallout">
            <a:avLst>
              <a:gd name="adj1" fmla="val -74088"/>
              <a:gd name="adj2" fmla="val -1926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陷于困境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7241" name="Text Box 25"/>
          <p:cNvSpPr txBox="1">
            <a:spLocks noChangeArrowheads="1"/>
          </p:cNvSpPr>
          <p:nvPr/>
        </p:nvSpPr>
        <p:spPr bwMode="auto">
          <a:xfrm>
            <a:off x="3203575" y="2565400"/>
            <a:ext cx="539750" cy="519113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于</a:t>
            </a:r>
            <a:endParaRPr kumimoji="0" lang="zh-CN" altLang="en-US" sz="2800" b="1" kern="1200" cap="none" spc="0" normalizeH="0" baseline="0" noProof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7242" name="Line 26"/>
          <p:cNvSpPr/>
          <p:nvPr/>
        </p:nvSpPr>
        <p:spPr>
          <a:xfrm flipH="1">
            <a:off x="3562985" y="2205355"/>
            <a:ext cx="1073150" cy="50292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7243" name="AutoShape 27"/>
          <p:cNvSpPr>
            <a:spLocks noChangeArrowheads="1"/>
          </p:cNvSpPr>
          <p:nvPr/>
        </p:nvSpPr>
        <p:spPr bwMode="auto">
          <a:xfrm>
            <a:off x="6588125" y="5445125"/>
            <a:ext cx="2730500" cy="1290320"/>
          </a:xfrm>
          <a:prstGeom prst="wedgeRoundRectCallout">
            <a:avLst>
              <a:gd name="adj1" fmla="val -7372"/>
              <a:gd name="adj2" fmla="val -85137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卫律被封为丁灵王，盗羊也许是他指使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AutoShape 17"/>
          <p:cNvSpPr>
            <a:spLocks noChangeArrowheads="1"/>
          </p:cNvSpPr>
          <p:nvPr/>
        </p:nvSpPr>
        <p:spPr bwMode="auto">
          <a:xfrm>
            <a:off x="1969770" y="105410"/>
            <a:ext cx="2242185" cy="609600"/>
          </a:xfrm>
          <a:prstGeom prst="wedgeRoundRectCallout">
            <a:avLst>
              <a:gd name="adj1" fmla="val -55154"/>
              <a:gd name="adj2" fmla="val 6937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汉朝的旄节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AutoShape 17"/>
          <p:cNvSpPr>
            <a:spLocks noChangeArrowheads="1"/>
          </p:cNvSpPr>
          <p:nvPr/>
        </p:nvSpPr>
        <p:spPr bwMode="auto">
          <a:xfrm>
            <a:off x="5126990" y="105410"/>
            <a:ext cx="3838575" cy="609600"/>
          </a:xfrm>
          <a:prstGeom prst="wedgeRoundRectCallout">
            <a:avLst>
              <a:gd name="adj1" fmla="val -41033"/>
              <a:gd name="adj2" fmla="val 8989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节上牦牛尾的毛全部脱落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AutoShape 19"/>
          <p:cNvSpPr>
            <a:spLocks noChangeArrowheads="1"/>
          </p:cNvSpPr>
          <p:nvPr/>
        </p:nvSpPr>
        <p:spPr bwMode="auto">
          <a:xfrm>
            <a:off x="6372225" y="2445385"/>
            <a:ext cx="2593340" cy="872490"/>
          </a:xfrm>
          <a:prstGeom prst="wedgeRoundRectCallout">
            <a:avLst>
              <a:gd name="adj1" fmla="val -14152"/>
              <a:gd name="adj2" fmla="val -6390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纺制系在箭尾的丝绳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AutoShape 27"/>
          <p:cNvSpPr>
            <a:spLocks noChangeArrowheads="1"/>
          </p:cNvSpPr>
          <p:nvPr/>
        </p:nvSpPr>
        <p:spPr bwMode="auto">
          <a:xfrm>
            <a:off x="104140" y="5099685"/>
            <a:ext cx="2482850" cy="609600"/>
          </a:xfrm>
          <a:prstGeom prst="wedgeRoundRectCallout">
            <a:avLst>
              <a:gd name="adj1" fmla="val -1253"/>
              <a:gd name="adj2" fmla="val -8812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盛酒酪的瓦器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AutoShape 27"/>
          <p:cNvSpPr>
            <a:spLocks noChangeArrowheads="1"/>
          </p:cNvSpPr>
          <p:nvPr/>
        </p:nvSpPr>
        <p:spPr bwMode="auto">
          <a:xfrm>
            <a:off x="2691130" y="5099685"/>
            <a:ext cx="3681095" cy="777240"/>
          </a:xfrm>
          <a:prstGeom prst="wedgeRoundRectCallout">
            <a:avLst>
              <a:gd name="adj1" fmla="val -60076"/>
              <a:gd name="adj2" fmla="val -8812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古代游牧民族居住的毡帐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AutoShape 22"/>
          <p:cNvSpPr>
            <a:spLocks noChangeArrowheads="1"/>
          </p:cNvSpPr>
          <p:nvPr/>
        </p:nvSpPr>
        <p:spPr bwMode="auto">
          <a:xfrm>
            <a:off x="449580" y="3933825"/>
            <a:ext cx="2093595" cy="609600"/>
          </a:xfrm>
          <a:prstGeom prst="wedgeRoundRectCallout">
            <a:avLst>
              <a:gd name="adj1" fmla="val 32796"/>
              <a:gd name="adj2" fmla="val -9947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怜惜，怜悯，同情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7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7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7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7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7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7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7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7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7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7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7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7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7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7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7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7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7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7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7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37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37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37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37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37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32" grpId="0" animBg="1"/>
      <p:bldP spid="2" grpId="0" animBg="1"/>
      <p:bldP spid="137233" grpId="0" animBg="1"/>
      <p:bldP spid="3" grpId="0" animBg="1"/>
      <p:bldP spid="137234" grpId="0" bldLvl="0" animBg="1"/>
      <p:bldP spid="137235" grpId="0" animBg="1"/>
      <p:bldP spid="137241" grpId="0" animBg="1"/>
      <p:bldP spid="137236" grpId="0" animBg="1"/>
      <p:bldP spid="4" grpId="0" animBg="1"/>
      <p:bldP spid="137237" grpId="0" animBg="1"/>
      <p:bldP spid="8" grpId="0" animBg="1"/>
      <p:bldP spid="137238" grpId="0" animBg="1"/>
      <p:bldP spid="137239" grpId="0" animBg="1"/>
      <p:bldP spid="5" grpId="0" animBg="1"/>
      <p:bldP spid="6" grpId="0" animBg="1"/>
      <p:bldP spid="137243" grpId="0" animBg="1"/>
      <p:bldP spid="13724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990" y="193675"/>
            <a:ext cx="5496560" cy="40405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142990" y="2594610"/>
            <a:ext cx="120396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弋射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90" y="4768215"/>
            <a:ext cx="1336675" cy="1866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4700" y="4768215"/>
            <a:ext cx="3752850" cy="18669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180" y="201930"/>
            <a:ext cx="5250815" cy="61753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345555" y="2413635"/>
            <a:ext cx="120396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旄节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1729" name="文本框 99329"/>
          <p:cNvSpPr txBox="1"/>
          <p:nvPr/>
        </p:nvSpPr>
        <p:spPr>
          <a:xfrm>
            <a:off x="228600" y="-76200"/>
            <a:ext cx="39624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b="1" dirty="0">
                <a:solidFill>
                  <a:srgbClr val="003399"/>
                </a:solidFill>
                <a:latin typeface="Times New Roman" panose="02020603050405020304" pitchFamily="18" charset="0"/>
                <a:ea typeface="楷体_GB2312" pitchFamily="49" charset="-122"/>
              </a:rPr>
              <a:t>第六段重点词句</a:t>
            </a:r>
            <a:endParaRPr lang="zh-CN" altLang="en-US" b="1" dirty="0">
              <a:solidFill>
                <a:srgbClr val="0033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9331" name="文本框 99330"/>
          <p:cNvSpPr txBox="1"/>
          <p:nvPr/>
        </p:nvSpPr>
        <p:spPr>
          <a:xfrm>
            <a:off x="76200" y="609600"/>
            <a:ext cx="7543800" cy="314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en-US" altLang="zh-CN" sz="40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sz="40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、</a:t>
            </a:r>
            <a:r>
              <a:rPr lang="zh-CN" altLang="en-US" sz="4000" b="1" u="sng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白</a:t>
            </a:r>
            <a:r>
              <a:rPr lang="zh-CN" altLang="en-US" sz="40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单于</a:t>
            </a:r>
            <a:endParaRPr lang="zh-CN" altLang="en-US" sz="4000" b="1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ClrTx/>
            </a:pPr>
            <a:r>
              <a:rPr lang="en-US" altLang="zh-CN" sz="40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sz="40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、天</a:t>
            </a:r>
            <a:r>
              <a:rPr lang="zh-CN" altLang="en-US" sz="4000" b="1" u="sng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雨</a:t>
            </a:r>
            <a:r>
              <a:rPr lang="zh-CN" altLang="en-US" sz="40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雪</a:t>
            </a:r>
            <a:endParaRPr lang="zh-CN" altLang="en-US" sz="4000" b="1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ClrTx/>
            </a:pPr>
            <a:r>
              <a:rPr lang="en-US" altLang="zh-CN" sz="40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3</a:t>
            </a:r>
            <a:r>
              <a:rPr lang="zh-CN" altLang="en-US" sz="40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、匈奴</a:t>
            </a:r>
            <a:r>
              <a:rPr lang="zh-CN" altLang="en-US" sz="4000" b="1" u="sng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以为</a:t>
            </a:r>
            <a:r>
              <a:rPr lang="zh-CN" altLang="en-US" sz="40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神</a:t>
            </a:r>
            <a:endParaRPr lang="zh-CN" altLang="en-US" sz="4000" b="1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ClrTx/>
            </a:pPr>
            <a:r>
              <a:rPr lang="en-US" altLang="zh-CN" sz="40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4</a:t>
            </a:r>
            <a:r>
              <a:rPr lang="zh-CN" altLang="en-US" sz="40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、羝</a:t>
            </a:r>
            <a:r>
              <a:rPr lang="zh-CN" altLang="en-US" sz="4000" b="1" u="sng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乳乃</a:t>
            </a:r>
            <a:r>
              <a:rPr lang="zh-CN" altLang="en-US" sz="40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得归</a:t>
            </a:r>
            <a:endParaRPr lang="zh-CN" altLang="en-US" sz="4000" b="1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ClrTx/>
            </a:pPr>
            <a:r>
              <a:rPr lang="en-US" altLang="zh-CN" sz="40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5</a:t>
            </a:r>
            <a:r>
              <a:rPr lang="zh-CN" altLang="en-US" sz="40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、</a:t>
            </a:r>
            <a:r>
              <a:rPr lang="zh-CN" altLang="en-US" sz="4000" b="1" u="sng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别</a:t>
            </a:r>
            <a:r>
              <a:rPr lang="zh-CN" altLang="en-US" sz="40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其官属常惠等，各置</a:t>
            </a:r>
            <a:r>
              <a:rPr lang="zh-CN" altLang="en-US" sz="4000" b="1" u="sng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他</a:t>
            </a:r>
            <a:r>
              <a:rPr lang="zh-CN" altLang="en-US" sz="40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所</a:t>
            </a:r>
            <a:endParaRPr lang="zh-CN" altLang="en-US" sz="4000" b="1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9332" name="文本框 99331"/>
          <p:cNvSpPr txBox="1"/>
          <p:nvPr/>
        </p:nvSpPr>
        <p:spPr>
          <a:xfrm>
            <a:off x="2743200" y="685800"/>
            <a:ext cx="184467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告诉</a:t>
            </a:r>
            <a:endParaRPr lang="zh-CN" altLang="en-US" sz="320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9333" name="文本框 99332"/>
          <p:cNvSpPr txBox="1"/>
          <p:nvPr/>
        </p:nvSpPr>
        <p:spPr>
          <a:xfrm>
            <a:off x="2590800" y="1219200"/>
            <a:ext cx="22161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名作动，下</a:t>
            </a:r>
            <a:endParaRPr lang="zh-CN" altLang="en-US" sz="320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9334" name="文本框 99333"/>
          <p:cNvSpPr txBox="1"/>
          <p:nvPr/>
        </p:nvSpPr>
        <p:spPr>
          <a:xfrm>
            <a:off x="3565525" y="1952625"/>
            <a:ext cx="22161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把</a:t>
            </a:r>
            <a:r>
              <a:rPr lang="en-US" altLang="zh-CN" sz="32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……</a:t>
            </a:r>
            <a:r>
              <a:rPr lang="zh-CN" altLang="en-US" sz="32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当作</a:t>
            </a:r>
            <a:endParaRPr lang="zh-CN" altLang="en-US" sz="320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9335" name="文本框 99334"/>
          <p:cNvSpPr txBox="1"/>
          <p:nvPr/>
        </p:nvSpPr>
        <p:spPr>
          <a:xfrm>
            <a:off x="3505200" y="2514600"/>
            <a:ext cx="37338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名作动，生育</a:t>
            </a:r>
            <a:endParaRPr lang="zh-CN" altLang="en-US" sz="320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9336" name="文本框 99335"/>
          <p:cNvSpPr txBox="1"/>
          <p:nvPr/>
        </p:nvSpPr>
        <p:spPr>
          <a:xfrm>
            <a:off x="7239000" y="2514600"/>
            <a:ext cx="12954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才</a:t>
            </a:r>
            <a:endParaRPr lang="zh-CN" altLang="en-US" sz="320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9337" name="文本框 99336"/>
          <p:cNvSpPr txBox="1"/>
          <p:nvPr/>
        </p:nvSpPr>
        <p:spPr>
          <a:xfrm>
            <a:off x="914400" y="3733800"/>
            <a:ext cx="10668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隔离</a:t>
            </a:r>
            <a:endParaRPr lang="zh-CN" altLang="en-US" sz="320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9338" name="文本框 99337"/>
          <p:cNvSpPr txBox="1"/>
          <p:nvPr/>
        </p:nvSpPr>
        <p:spPr>
          <a:xfrm>
            <a:off x="5867400" y="3733800"/>
            <a:ext cx="18288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别的</a:t>
            </a:r>
            <a:endParaRPr lang="zh-CN" altLang="en-US" sz="320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9340" name="文本框 99339"/>
          <p:cNvSpPr txBox="1"/>
          <p:nvPr/>
        </p:nvSpPr>
        <p:spPr>
          <a:xfrm>
            <a:off x="76200" y="4162425"/>
            <a:ext cx="4572000" cy="2771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en-US" altLang="zh-CN" sz="44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6</a:t>
            </a:r>
            <a:r>
              <a:rPr lang="zh-CN" altLang="en-US" sz="44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、掘野鼠</a:t>
            </a:r>
            <a:r>
              <a:rPr lang="zh-CN" altLang="en-US" sz="4400" b="1" u="sng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去</a:t>
            </a:r>
            <a:r>
              <a:rPr lang="zh-CN" altLang="en-US" sz="44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草实</a:t>
            </a:r>
            <a:endParaRPr lang="zh-CN" altLang="en-US" sz="4400" b="1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ClrTx/>
            </a:pPr>
            <a:r>
              <a:rPr lang="en-US" altLang="zh-CN" sz="44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7</a:t>
            </a:r>
            <a:r>
              <a:rPr lang="zh-CN" altLang="en-US" sz="44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、</a:t>
            </a:r>
            <a:r>
              <a:rPr lang="zh-CN" altLang="en-US" sz="4400" b="1" u="sng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杖</a:t>
            </a:r>
            <a:r>
              <a:rPr lang="zh-CN" altLang="en-US" sz="44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汉节牧羊</a:t>
            </a:r>
            <a:endParaRPr lang="zh-CN" altLang="en-US" sz="4400" b="1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ClrTx/>
            </a:pPr>
            <a:r>
              <a:rPr lang="en-US" altLang="zh-CN" sz="44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8</a:t>
            </a:r>
            <a:r>
              <a:rPr lang="zh-CN" altLang="en-US" sz="44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、</a:t>
            </a:r>
            <a:r>
              <a:rPr lang="zh-CN" altLang="en-US" sz="4400" b="1" u="sng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檠</a:t>
            </a:r>
            <a:r>
              <a:rPr lang="zh-CN" altLang="en-US" sz="44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弓弩</a:t>
            </a:r>
            <a:endParaRPr lang="zh-CN" altLang="en-US" sz="4400" b="1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ClrTx/>
            </a:pPr>
            <a:r>
              <a:rPr lang="en-US" altLang="zh-CN" sz="44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9</a:t>
            </a:r>
            <a:r>
              <a:rPr lang="zh-CN" altLang="en-US" sz="44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、武复</a:t>
            </a:r>
            <a:r>
              <a:rPr lang="zh-CN" altLang="en-US" sz="4400" b="1" u="sng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穷厄</a:t>
            </a:r>
            <a:endParaRPr lang="zh-CN" altLang="en-US" sz="4400" b="1" u="sng" noProof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9341" name="文本框 99340"/>
          <p:cNvSpPr txBox="1"/>
          <p:nvPr/>
        </p:nvSpPr>
        <p:spPr>
          <a:xfrm>
            <a:off x="4191000" y="4227195"/>
            <a:ext cx="472122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通“弆”（jǔ），收藏</a:t>
            </a:r>
            <a:endParaRPr lang="zh-CN" altLang="en-US" b="1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01740" name="文本框 99341"/>
          <p:cNvSpPr txBox="1"/>
          <p:nvPr/>
        </p:nvSpPr>
        <p:spPr>
          <a:xfrm>
            <a:off x="3581400" y="4872038"/>
            <a:ext cx="1841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9343" name="文本框 99342"/>
          <p:cNvSpPr txBox="1"/>
          <p:nvPr/>
        </p:nvSpPr>
        <p:spPr>
          <a:xfrm>
            <a:off x="3870325" y="4892675"/>
            <a:ext cx="489267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名作动，手中拿着</a:t>
            </a:r>
            <a:endParaRPr lang="zh-CN" altLang="en-US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9344" name="文本框 99343"/>
          <p:cNvSpPr txBox="1"/>
          <p:nvPr/>
        </p:nvSpPr>
        <p:spPr>
          <a:xfrm>
            <a:off x="3032125" y="5502275"/>
            <a:ext cx="580707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名作动，用檠校正弓弩</a:t>
            </a:r>
            <a:endParaRPr lang="zh-CN" altLang="en-US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9345" name="文本框 99344"/>
          <p:cNvSpPr txBox="1"/>
          <p:nvPr/>
        </p:nvSpPr>
        <p:spPr>
          <a:xfrm>
            <a:off x="3489325" y="6188075"/>
            <a:ext cx="565467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失意，古今异义；困窘</a:t>
            </a:r>
            <a:endParaRPr lang="zh-CN" altLang="en-US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933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33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933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933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933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933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933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933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933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933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933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933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933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933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1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9341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9341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934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934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934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934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934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934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2" grpId="0" build="p"/>
      <p:bldP spid="99333" grpId="0" build="p"/>
      <p:bldP spid="99334" grpId="0" build="p"/>
      <p:bldP spid="99335" grpId="0" build="p"/>
      <p:bldP spid="99336" grpId="0" build="p"/>
      <p:bldP spid="99337" grpId="0" build="p"/>
      <p:bldP spid="99338" grpId="0" build="p"/>
      <p:bldP spid="99341" grpId="0" build="p"/>
      <p:bldP spid="99343" grpId="0" build="p"/>
      <p:bldP spid="99344" grpId="0" build="p"/>
      <p:bldP spid="99345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Text Box 2"/>
          <p:cNvSpPr txBox="1"/>
          <p:nvPr/>
        </p:nvSpPr>
        <p:spPr>
          <a:xfrm>
            <a:off x="138113" y="0"/>
            <a:ext cx="6018212" cy="63392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段</a:t>
            </a:r>
            <a:endParaRPr lang="zh-CN" altLang="en-US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200" b="1" u="sng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200" b="1" u="sng" dirty="0">
                <a:latin typeface="微软雅黑" panose="020B0503020204020204" charset="-122"/>
                <a:ea typeface="微软雅黑" panose="020B0503020204020204" charset="-122"/>
              </a:rPr>
              <a:t>、苏武不愿意投降，匈奴是怎样对待他的？</a:t>
            </a:r>
            <a:endParaRPr lang="zh-CN" altLang="en-US" sz="3200" b="1" u="sng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）肉体折磨：“幽武”、“置大窖中，绝不饮食”、“啮雪，咽毡毛”、“掘野鼠去草实而食之”等。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）精神折磨：“羝乳乃得归”、“别其官属常惠等”等。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3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32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32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180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03778" name="Picture 3" descr="gh_suwum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0788" y="0"/>
            <a:ext cx="2843212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charRg st="4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778">
                                            <p:txEl>
                                              <p:charRg st="4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charRg st="25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75778">
                                            <p:txEl>
                                              <p:charRg st="25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charRg st="73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1000"/>
                                        <p:tgtEl>
                                          <p:spTgt spid="75778">
                                            <p:txEl>
                                              <p:charRg st="73" end="1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8897" name="Rectangle 2"/>
          <p:cNvSpPr/>
          <p:nvPr/>
        </p:nvSpPr>
        <p:spPr>
          <a:xfrm>
            <a:off x="611188" y="-171450"/>
            <a:ext cx="8281987" cy="64976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30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 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初，武与李陵俱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为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侍中。武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使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匈奴，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明年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，陵降，不敢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求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武。久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之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，单于使陵至海上，为武置酒设乐。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因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谓武曰：“单于闻陵与子卿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素厚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，故使陵来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说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足下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虚心欲相待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。终不得归汉，空自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苦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亡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人之地，信义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安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所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见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乎？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8244" name="Text Box 4"/>
          <p:cNvSpPr txBox="1">
            <a:spLocks noChangeArrowheads="1"/>
          </p:cNvSpPr>
          <p:nvPr/>
        </p:nvSpPr>
        <p:spPr bwMode="auto">
          <a:xfrm>
            <a:off x="-61912" y="1628775"/>
            <a:ext cx="733425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   七   段</a:t>
            </a:r>
            <a:endParaRPr kumimoji="0" lang="zh-CN" altLang="en-US" b="1" kern="1200" cap="none" spc="0" normalizeH="0" baseline="0" noProof="0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8245" name="Line 5"/>
          <p:cNvSpPr/>
          <p:nvPr/>
        </p:nvSpPr>
        <p:spPr>
          <a:xfrm>
            <a:off x="1476375" y="6165850"/>
            <a:ext cx="2087563" cy="71438"/>
          </a:xfrm>
          <a:prstGeom prst="line">
            <a:avLst/>
          </a:prstGeom>
          <a:ln w="38100" cap="flat" cmpd="sng">
            <a:solidFill>
              <a:srgbClr val="CC00CC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8247" name="AutoShape 7"/>
          <p:cNvSpPr>
            <a:spLocks noChangeArrowheads="1"/>
          </p:cNvSpPr>
          <p:nvPr/>
        </p:nvSpPr>
        <p:spPr bwMode="auto">
          <a:xfrm>
            <a:off x="6732588" y="1196975"/>
            <a:ext cx="1511300" cy="609600"/>
          </a:xfrm>
          <a:prstGeom prst="wedgeRoundRectCallout">
            <a:avLst>
              <a:gd name="adj1" fmla="val -208"/>
              <a:gd name="adj2" fmla="val -8724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第二年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8248" name="AutoShape 8"/>
          <p:cNvSpPr>
            <a:spLocks noChangeArrowheads="1"/>
          </p:cNvSpPr>
          <p:nvPr/>
        </p:nvSpPr>
        <p:spPr bwMode="auto">
          <a:xfrm>
            <a:off x="2195513" y="2492375"/>
            <a:ext cx="1511300" cy="609600"/>
          </a:xfrm>
          <a:prstGeom prst="wedgeRoundRectCallout">
            <a:avLst>
              <a:gd name="adj1" fmla="val -40440"/>
              <a:gd name="adj2" fmla="val -7578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访求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8249" name="AutoShape 9"/>
          <p:cNvSpPr>
            <a:spLocks noChangeArrowheads="1"/>
          </p:cNvSpPr>
          <p:nvPr/>
        </p:nvSpPr>
        <p:spPr bwMode="auto">
          <a:xfrm>
            <a:off x="2051050" y="3716338"/>
            <a:ext cx="1295400" cy="609600"/>
          </a:xfrm>
          <a:prstGeom prst="wedgeRoundRectCallout">
            <a:avLst>
              <a:gd name="adj1" fmla="val -50120"/>
              <a:gd name="adj2" fmla="val -7760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趁机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8250" name="AutoShape 10"/>
          <p:cNvSpPr>
            <a:spLocks noChangeArrowheads="1"/>
          </p:cNvSpPr>
          <p:nvPr/>
        </p:nvSpPr>
        <p:spPr bwMode="auto">
          <a:xfrm>
            <a:off x="5580063" y="3716338"/>
            <a:ext cx="2663825" cy="609600"/>
          </a:xfrm>
          <a:prstGeom prst="wedgeRoundRectCallout">
            <a:avLst>
              <a:gd name="adj1" fmla="val -9236"/>
              <a:gd name="adj2" fmla="val -8958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一向关系很好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8251" name="AutoShape 11"/>
          <p:cNvSpPr>
            <a:spLocks noChangeArrowheads="1"/>
          </p:cNvSpPr>
          <p:nvPr/>
        </p:nvSpPr>
        <p:spPr bwMode="auto">
          <a:xfrm>
            <a:off x="684213" y="3611563"/>
            <a:ext cx="1079500" cy="609600"/>
          </a:xfrm>
          <a:prstGeom prst="wedgeRoundRectCallout">
            <a:avLst>
              <a:gd name="adj1" fmla="val -3617"/>
              <a:gd name="adj2" fmla="val 9828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劝说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8252" name="AutoShape 12"/>
          <p:cNvSpPr>
            <a:spLocks noChangeArrowheads="1"/>
          </p:cNvSpPr>
          <p:nvPr/>
        </p:nvSpPr>
        <p:spPr bwMode="auto">
          <a:xfrm>
            <a:off x="827088" y="4941888"/>
            <a:ext cx="1800225" cy="576263"/>
          </a:xfrm>
          <a:prstGeom prst="wedgeRoundRectCallout">
            <a:avLst>
              <a:gd name="adj1" fmla="val -8380"/>
              <a:gd name="adj2" fmla="val -72037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尊称，你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8253" name="AutoShape 13"/>
          <p:cNvSpPr>
            <a:spLocks noChangeArrowheads="1"/>
          </p:cNvSpPr>
          <p:nvPr/>
        </p:nvSpPr>
        <p:spPr bwMode="auto">
          <a:xfrm>
            <a:off x="5580063" y="5013325"/>
            <a:ext cx="1296988" cy="609600"/>
          </a:xfrm>
          <a:prstGeom prst="wedgeRoundRectCallout">
            <a:avLst>
              <a:gd name="adj1" fmla="val 83903"/>
              <a:gd name="adj2" fmla="val -7786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受苦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8254" name="AutoShape 14"/>
          <p:cNvSpPr>
            <a:spLocks noChangeArrowheads="1"/>
          </p:cNvSpPr>
          <p:nvPr/>
        </p:nvSpPr>
        <p:spPr bwMode="auto">
          <a:xfrm>
            <a:off x="7812088" y="4941888"/>
            <a:ext cx="1584325" cy="609600"/>
          </a:xfrm>
          <a:prstGeom prst="wedgeRoundRectCallout">
            <a:avLst>
              <a:gd name="adj1" fmla="val -30963"/>
              <a:gd name="adj2" fmla="val -8073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同“无”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8255" name="AutoShape 15"/>
          <p:cNvSpPr>
            <a:spLocks noChangeArrowheads="1"/>
          </p:cNvSpPr>
          <p:nvPr/>
        </p:nvSpPr>
        <p:spPr bwMode="auto">
          <a:xfrm>
            <a:off x="2916238" y="5013325"/>
            <a:ext cx="1150938" cy="609600"/>
          </a:xfrm>
          <a:prstGeom prst="wedgeRoundRectCallout">
            <a:avLst>
              <a:gd name="adj1" fmla="val -74358"/>
              <a:gd name="adj2" fmla="val 8875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哪里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8256" name="AutoShape 16"/>
          <p:cNvSpPr>
            <a:spLocks noChangeArrowheads="1"/>
          </p:cNvSpPr>
          <p:nvPr/>
        </p:nvSpPr>
        <p:spPr bwMode="auto">
          <a:xfrm>
            <a:off x="1300480" y="6326505"/>
            <a:ext cx="2263775" cy="609600"/>
          </a:xfrm>
          <a:prstGeom prst="wedgeRoundRectCallout">
            <a:avLst>
              <a:gd name="adj1" fmla="val 35145"/>
              <a:gd name="adj2" fmla="val -11552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同“现”表现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8259" name="AutoShape 19"/>
          <p:cNvSpPr>
            <a:spLocks noChangeArrowheads="1"/>
          </p:cNvSpPr>
          <p:nvPr/>
        </p:nvSpPr>
        <p:spPr bwMode="auto">
          <a:xfrm>
            <a:off x="7308850" y="5551488"/>
            <a:ext cx="2303463" cy="792163"/>
          </a:xfrm>
          <a:prstGeom prst="cloudCallout">
            <a:avLst>
              <a:gd name="adj1" fmla="val -22917"/>
              <a:gd name="adj2" fmla="val -135569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C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状语后置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CC00CC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8270" name="AutoShape 30"/>
          <p:cNvSpPr>
            <a:spLocks noChangeArrowheads="1"/>
          </p:cNvSpPr>
          <p:nvPr/>
        </p:nvSpPr>
        <p:spPr bwMode="auto">
          <a:xfrm>
            <a:off x="5076825" y="1196975"/>
            <a:ext cx="1295400" cy="609600"/>
          </a:xfrm>
          <a:prstGeom prst="wedgeRoundRectCallout">
            <a:avLst>
              <a:gd name="adj1" fmla="val 8088"/>
              <a:gd name="adj2" fmla="val -8724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出使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8271" name="AutoShape 31"/>
          <p:cNvSpPr>
            <a:spLocks noChangeArrowheads="1"/>
          </p:cNvSpPr>
          <p:nvPr/>
        </p:nvSpPr>
        <p:spPr bwMode="auto">
          <a:xfrm>
            <a:off x="1619250" y="1125538"/>
            <a:ext cx="2736850" cy="609600"/>
          </a:xfrm>
          <a:prstGeom prst="wedgeRoundRectCallout">
            <a:avLst>
              <a:gd name="adj1" fmla="val 28944"/>
              <a:gd name="adj2" fmla="val 8359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音节助词，不译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8272" name="AutoShape 32"/>
          <p:cNvSpPr>
            <a:spLocks noChangeArrowheads="1"/>
          </p:cNvSpPr>
          <p:nvPr/>
        </p:nvSpPr>
        <p:spPr bwMode="auto">
          <a:xfrm>
            <a:off x="3779838" y="5157788"/>
            <a:ext cx="2159000" cy="792163"/>
          </a:xfrm>
          <a:prstGeom prst="cloudCallout">
            <a:avLst>
              <a:gd name="adj1" fmla="val -56102"/>
              <a:gd name="adj2" fmla="val 56815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C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宾语前置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CC00CC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2" name="Group 34"/>
          <p:cNvGrpSpPr/>
          <p:nvPr/>
        </p:nvGrpSpPr>
        <p:grpSpPr>
          <a:xfrm>
            <a:off x="720408" y="4941888"/>
            <a:ext cx="7775575" cy="1295400"/>
            <a:chOff x="431" y="3113"/>
            <a:chExt cx="4898" cy="816"/>
          </a:xfrm>
        </p:grpSpPr>
        <p:sp>
          <p:nvSpPr>
            <p:cNvPr id="208916" name="Line 6"/>
            <p:cNvSpPr/>
            <p:nvPr/>
          </p:nvSpPr>
          <p:spPr>
            <a:xfrm>
              <a:off x="4059" y="3113"/>
              <a:ext cx="1270" cy="0"/>
            </a:xfrm>
            <a:prstGeom prst="line">
              <a:avLst/>
            </a:prstGeom>
            <a:ln w="38100" cap="flat" cmpd="sng">
              <a:solidFill>
                <a:srgbClr val="CC00CC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08917" name="Line 33"/>
            <p:cNvSpPr/>
            <p:nvPr/>
          </p:nvSpPr>
          <p:spPr>
            <a:xfrm>
              <a:off x="431" y="3929"/>
              <a:ext cx="317" cy="0"/>
            </a:xfrm>
            <a:prstGeom prst="line">
              <a:avLst/>
            </a:prstGeom>
            <a:ln w="38100" cap="flat" cmpd="sng">
              <a:solidFill>
                <a:srgbClr val="CC00CC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3" name="AutoShape 12"/>
          <p:cNvSpPr>
            <a:spLocks noChangeArrowheads="1"/>
          </p:cNvSpPr>
          <p:nvPr/>
        </p:nvSpPr>
        <p:spPr bwMode="auto">
          <a:xfrm>
            <a:off x="3346450" y="3506470"/>
            <a:ext cx="1800225" cy="960120"/>
          </a:xfrm>
          <a:prstGeom prst="wedgeRoundRectCallout">
            <a:avLst>
              <a:gd name="adj1" fmla="val -37760"/>
              <a:gd name="adj2" fmla="val 6600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单于准备以礼相待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AutoShape 16"/>
          <p:cNvSpPr>
            <a:spLocks noChangeArrowheads="1"/>
          </p:cNvSpPr>
          <p:nvPr/>
        </p:nvSpPr>
        <p:spPr bwMode="auto">
          <a:xfrm>
            <a:off x="4067810" y="6165850"/>
            <a:ext cx="3629025" cy="609600"/>
          </a:xfrm>
          <a:prstGeom prst="wedgeRoundRectCallout">
            <a:avLst>
              <a:gd name="adj1" fmla="val -51877"/>
              <a:gd name="adj2" fmla="val -9499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您对汉朝的）信义表现在哪里呢？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38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38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38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138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138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138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8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8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38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8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8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8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8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8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8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8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38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38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38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38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38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7" grpId="0" animBg="1"/>
      <p:bldP spid="138248" grpId="0" animBg="1"/>
      <p:bldP spid="138249" grpId="0" animBg="1"/>
      <p:bldP spid="138250" grpId="0" animBg="1"/>
      <p:bldP spid="138251" grpId="0" bldLvl="0" animBg="1"/>
      <p:bldP spid="138270" grpId="0" animBg="1"/>
      <p:bldP spid="138271" grpId="0" animBg="1"/>
      <p:bldP spid="138252" grpId="0" animBg="1"/>
      <p:bldP spid="3" grpId="0" animBg="1"/>
      <p:bldP spid="138253" grpId="0" animBg="1"/>
      <p:bldP spid="138254" grpId="0" animBg="1"/>
      <p:bldP spid="138259" grpId="0" animBg="1"/>
      <p:bldP spid="138255" grpId="0" animBg="1"/>
      <p:bldP spid="138256" grpId="0" animBg="1"/>
      <p:bldP spid="4" grpId="0" animBg="1"/>
      <p:bldP spid="13827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9921" name="Rectangle 2"/>
          <p:cNvSpPr/>
          <p:nvPr/>
        </p:nvSpPr>
        <p:spPr>
          <a:xfrm>
            <a:off x="900113" y="-490220"/>
            <a:ext cx="7775575" cy="707009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p>
            <a:pPr>
              <a:lnSpc>
                <a:spcPct val="27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前</a:t>
            </a:r>
            <a:r>
              <a:rPr lang="zh-CN" altLang="en-US" sz="2800" b="1" u="sng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长君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为奉车，从至雍棫阳宫，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扶辇下除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，触柱折辕，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劾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大不敬，伏剑自刎，赐钱二百万以葬。</a:t>
            </a:r>
            <a:r>
              <a:rPr lang="zh-CN" altLang="en-US" sz="2800" b="1" u="sng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孺卿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从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祠</a:t>
            </a:r>
            <a:r>
              <a:rPr lang="zh-CN" altLang="en-US" sz="2800" b="1" dirty="0">
                <a:solidFill>
                  <a:srgbClr val="00CC99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河东后土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，宦骑与黄门驸马争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船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，推堕驸马河中溺死，宦骑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亡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诏使孺卿逐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捕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，不得，惶恐饮药而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死。来时太夫人已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不幸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，陵送葬至阳陵。</a:t>
            </a:r>
            <a:r>
              <a:rPr lang="zh-CN" altLang="en-US" sz="2800" b="1" u="sng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子卿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妇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年少，闻已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更嫁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矣。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1316" name="Text Box 4"/>
          <p:cNvSpPr txBox="1">
            <a:spLocks noChangeArrowheads="1"/>
          </p:cNvSpPr>
          <p:nvPr/>
        </p:nvSpPr>
        <p:spPr bwMode="auto">
          <a:xfrm>
            <a:off x="-61912" y="1628775"/>
            <a:ext cx="733425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   七   段</a:t>
            </a:r>
            <a:endParaRPr kumimoji="0" lang="zh-CN" altLang="en-US" b="1" kern="1200" cap="none" spc="0" normalizeH="0" baseline="0" noProof="0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1333" name="AutoShape 21"/>
          <p:cNvSpPr>
            <a:spLocks noChangeArrowheads="1"/>
          </p:cNvSpPr>
          <p:nvPr/>
        </p:nvSpPr>
        <p:spPr bwMode="auto">
          <a:xfrm>
            <a:off x="1618615" y="1916430"/>
            <a:ext cx="2089785" cy="432435"/>
          </a:xfrm>
          <a:prstGeom prst="wedgeRoundRectCallout">
            <a:avLst>
              <a:gd name="adj1" fmla="val -23667"/>
              <a:gd name="adj2" fmla="val -75259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被弹劾指控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1334" name="AutoShape 22"/>
          <p:cNvSpPr>
            <a:spLocks noChangeArrowheads="1"/>
          </p:cNvSpPr>
          <p:nvPr/>
        </p:nvSpPr>
        <p:spPr bwMode="auto">
          <a:xfrm>
            <a:off x="1042988" y="3068638"/>
            <a:ext cx="1150938" cy="504825"/>
          </a:xfrm>
          <a:prstGeom prst="wedgeRoundRectCallout">
            <a:avLst>
              <a:gd name="adj1" fmla="val 28069"/>
              <a:gd name="adj2" fmla="val -8962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跟随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1335" name="AutoShape 23"/>
          <p:cNvSpPr>
            <a:spLocks noChangeArrowheads="1"/>
          </p:cNvSpPr>
          <p:nvPr/>
        </p:nvSpPr>
        <p:spPr bwMode="auto">
          <a:xfrm>
            <a:off x="7019925" y="2997200"/>
            <a:ext cx="1296988" cy="609600"/>
          </a:xfrm>
          <a:prstGeom prst="wedgeRoundRectCallout">
            <a:avLst>
              <a:gd name="adj1" fmla="val -25273"/>
              <a:gd name="adj2" fmla="val -6354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上船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1336" name="AutoShape 24"/>
          <p:cNvSpPr>
            <a:spLocks noChangeArrowheads="1"/>
          </p:cNvSpPr>
          <p:nvPr/>
        </p:nvSpPr>
        <p:spPr bwMode="auto">
          <a:xfrm>
            <a:off x="3995738" y="4221163"/>
            <a:ext cx="1150938" cy="609600"/>
          </a:xfrm>
          <a:prstGeom prst="wedgeRoundRectCallout">
            <a:avLst>
              <a:gd name="adj1" fmla="val -12208"/>
              <a:gd name="adj2" fmla="val -8229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逃跑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1337" name="AutoShape 25"/>
          <p:cNvSpPr>
            <a:spLocks noChangeArrowheads="1"/>
          </p:cNvSpPr>
          <p:nvPr/>
        </p:nvSpPr>
        <p:spPr bwMode="auto">
          <a:xfrm>
            <a:off x="5781040" y="4149725"/>
            <a:ext cx="2700655" cy="609600"/>
          </a:xfrm>
          <a:prstGeom prst="wedgeRoundRectCallout">
            <a:avLst>
              <a:gd name="adj1" fmla="val -28963"/>
              <a:gd name="adj2" fmla="val -6588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皇帝命令苏贤追捕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1339" name="AutoShape 27"/>
          <p:cNvSpPr>
            <a:spLocks noChangeArrowheads="1"/>
          </p:cNvSpPr>
          <p:nvPr/>
        </p:nvSpPr>
        <p:spPr bwMode="auto">
          <a:xfrm>
            <a:off x="5435600" y="5373688"/>
            <a:ext cx="1512888" cy="609600"/>
          </a:xfrm>
          <a:prstGeom prst="wedgeRoundRectCallout">
            <a:avLst>
              <a:gd name="adj1" fmla="val -17051"/>
              <a:gd name="adj2" fmla="val -7760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去世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1340" name="AutoShape 28"/>
          <p:cNvSpPr>
            <a:spLocks noChangeArrowheads="1"/>
          </p:cNvSpPr>
          <p:nvPr/>
        </p:nvSpPr>
        <p:spPr bwMode="auto">
          <a:xfrm>
            <a:off x="2339975" y="5267325"/>
            <a:ext cx="1511300" cy="609600"/>
          </a:xfrm>
          <a:prstGeom prst="wedgeRoundRectCallout">
            <a:avLst>
              <a:gd name="adj1" fmla="val -26995"/>
              <a:gd name="adj2" fmla="val 7448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妻子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1341" name="AutoShape 29"/>
          <p:cNvSpPr>
            <a:spLocks noChangeArrowheads="1"/>
          </p:cNvSpPr>
          <p:nvPr/>
        </p:nvSpPr>
        <p:spPr bwMode="auto">
          <a:xfrm>
            <a:off x="4211638" y="5267325"/>
            <a:ext cx="1130300" cy="609600"/>
          </a:xfrm>
          <a:prstGeom prst="wedgeRoundRectCallout">
            <a:avLst>
              <a:gd name="adj1" fmla="val 20366"/>
              <a:gd name="adj2" fmla="val 7942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改嫁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1342" name="AutoShape 30"/>
          <p:cNvSpPr>
            <a:spLocks noChangeArrowheads="1"/>
          </p:cNvSpPr>
          <p:nvPr/>
        </p:nvSpPr>
        <p:spPr bwMode="auto">
          <a:xfrm>
            <a:off x="3924300" y="838200"/>
            <a:ext cx="4558030" cy="503555"/>
          </a:xfrm>
          <a:prstGeom prst="wedgeRoundRectCallout">
            <a:avLst>
              <a:gd name="adj1" fmla="val 17915"/>
              <a:gd name="adj2" fmla="val -10725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扶着皇帝的车子下殿阶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1343" name="Text Box 31"/>
          <p:cNvSpPr txBox="1">
            <a:spLocks noChangeArrowheads="1"/>
          </p:cNvSpPr>
          <p:nvPr/>
        </p:nvSpPr>
        <p:spPr bwMode="auto">
          <a:xfrm>
            <a:off x="2195513" y="2997200"/>
            <a:ext cx="539750" cy="519113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于</a:t>
            </a:r>
            <a:endParaRPr kumimoji="0" lang="zh-CN" altLang="en-US" sz="2800" b="1" kern="1200" cap="none" spc="0" normalizeH="0" baseline="0" noProof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1344" name="Line 32"/>
          <p:cNvSpPr/>
          <p:nvPr/>
        </p:nvSpPr>
        <p:spPr>
          <a:xfrm>
            <a:off x="2447925" y="2443480"/>
            <a:ext cx="635" cy="350520"/>
          </a:xfrm>
          <a:prstGeom prst="line">
            <a:avLst/>
          </a:prstGeom>
          <a:ln w="57150" cap="flat" cmpd="sng">
            <a:solidFill>
              <a:srgbClr val="FF33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41345" name="AutoShape 33"/>
          <p:cNvSpPr>
            <a:spLocks noChangeArrowheads="1"/>
          </p:cNvSpPr>
          <p:nvPr/>
        </p:nvSpPr>
        <p:spPr bwMode="auto">
          <a:xfrm>
            <a:off x="2843213" y="3068638"/>
            <a:ext cx="1150938" cy="504825"/>
          </a:xfrm>
          <a:prstGeom prst="wedgeRoundRectCallout">
            <a:avLst>
              <a:gd name="adj1" fmla="val -90278"/>
              <a:gd name="adj2" fmla="val -8113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祭祀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1346" name="AutoShape 34"/>
          <p:cNvSpPr>
            <a:spLocks noChangeArrowheads="1"/>
          </p:cNvSpPr>
          <p:nvPr/>
        </p:nvSpPr>
        <p:spPr bwMode="auto">
          <a:xfrm>
            <a:off x="3708400" y="1773238"/>
            <a:ext cx="4032250" cy="647700"/>
          </a:xfrm>
          <a:prstGeom prst="cloudCallout">
            <a:avLst>
              <a:gd name="adj1" fmla="val -59014"/>
              <a:gd name="adj2" fmla="val 71569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省略句，状语后置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1347" name="Line 35"/>
          <p:cNvSpPr/>
          <p:nvPr/>
        </p:nvSpPr>
        <p:spPr>
          <a:xfrm>
            <a:off x="989330" y="2997200"/>
            <a:ext cx="2952750" cy="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1348" name="AutoShape 36"/>
          <p:cNvSpPr>
            <a:spLocks noChangeArrowheads="1"/>
          </p:cNvSpPr>
          <p:nvPr/>
        </p:nvSpPr>
        <p:spPr bwMode="auto">
          <a:xfrm>
            <a:off x="1258888" y="5300663"/>
            <a:ext cx="792163" cy="609600"/>
          </a:xfrm>
          <a:prstGeom prst="wedgeRoundRectCallout">
            <a:avLst>
              <a:gd name="adj1" fmla="val 58819"/>
              <a:gd name="adj2" fmla="val 6614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你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AutoShape 30"/>
          <p:cNvSpPr>
            <a:spLocks noChangeArrowheads="1"/>
          </p:cNvSpPr>
          <p:nvPr/>
        </p:nvSpPr>
        <p:spPr bwMode="auto">
          <a:xfrm>
            <a:off x="267970" y="612140"/>
            <a:ext cx="3440430" cy="729615"/>
          </a:xfrm>
          <a:prstGeom prst="wedgeRoundRectCallout">
            <a:avLst>
              <a:gd name="adj1" fmla="val 1255"/>
              <a:gd name="adj2" fmla="val -5948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长君称别人的兄长,此处指苏武兄苏嘉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25315" y="-181610"/>
            <a:ext cx="7264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/>
              <a:t>yù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1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1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1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1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1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1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1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1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1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1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1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1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1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1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1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1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1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1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1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1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1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1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1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1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41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41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41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41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41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1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1342" grpId="0" animBg="1"/>
      <p:bldP spid="141333" grpId="0" animBg="1"/>
      <p:bldP spid="141334" grpId="0" animBg="1"/>
      <p:bldP spid="141345" grpId="0" animBg="1"/>
      <p:bldP spid="141343" grpId="0" animBg="1"/>
      <p:bldP spid="141346" grpId="0" animBg="1"/>
      <p:bldP spid="141335" grpId="0" animBg="1"/>
      <p:bldP spid="141336" grpId="0" animBg="1"/>
      <p:bldP spid="141337" grpId="0" animBg="1"/>
      <p:bldP spid="141339" grpId="0" animBg="1"/>
      <p:bldP spid="141348" grpId="0" animBg="1"/>
      <p:bldP spid="141340" grpId="0" animBg="1"/>
      <p:bldP spid="14134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1970" name="Rectangle 3"/>
          <p:cNvSpPr/>
          <p:nvPr/>
        </p:nvSpPr>
        <p:spPr>
          <a:xfrm>
            <a:off x="827088" y="-242887"/>
            <a:ext cx="7993062" cy="64976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300000"/>
              </a:lnSpc>
            </a:pP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独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女弟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二人，两女一男，今复十余年，存亡不可知。人生如朝露，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何久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苦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如此？陵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始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降时，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忽忽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如狂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自痛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负汉；加以老母系保宫。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子卿不欲降，何以过陵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？且陛下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春秋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，法令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亡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常，大臣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亡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罪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夷灭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者数十家，安危不可知。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9268" name="Text Box 4"/>
          <p:cNvSpPr txBox="1">
            <a:spLocks noChangeArrowheads="1"/>
          </p:cNvSpPr>
          <p:nvPr/>
        </p:nvSpPr>
        <p:spPr bwMode="auto">
          <a:xfrm>
            <a:off x="-61912" y="1628775"/>
            <a:ext cx="733425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   七   段</a:t>
            </a:r>
            <a:endParaRPr kumimoji="0" lang="zh-CN" altLang="en-US" b="1" kern="1200" cap="none" spc="0" normalizeH="0" baseline="0" noProof="0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9273" name="AutoShape 9"/>
          <p:cNvSpPr>
            <a:spLocks noChangeArrowheads="1"/>
          </p:cNvSpPr>
          <p:nvPr/>
        </p:nvSpPr>
        <p:spPr bwMode="auto">
          <a:xfrm>
            <a:off x="1692275" y="1052513"/>
            <a:ext cx="1368425" cy="609600"/>
          </a:xfrm>
          <a:prstGeom prst="wedgeRoundRectCallout">
            <a:avLst>
              <a:gd name="adj1" fmla="val -23435"/>
              <a:gd name="adj2" fmla="val -7187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妹妹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9274" name="AutoShape 10"/>
          <p:cNvSpPr>
            <a:spLocks noChangeArrowheads="1"/>
          </p:cNvSpPr>
          <p:nvPr/>
        </p:nvSpPr>
        <p:spPr bwMode="auto">
          <a:xfrm>
            <a:off x="4067175" y="2420938"/>
            <a:ext cx="2305050" cy="609600"/>
          </a:xfrm>
          <a:prstGeom prst="wedgeRoundRectCallout">
            <a:avLst>
              <a:gd name="adj1" fmla="val -24657"/>
              <a:gd name="adj2" fmla="val -8671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何必久久的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9275" name="AutoShape 11"/>
          <p:cNvSpPr>
            <a:spLocks noChangeArrowheads="1"/>
          </p:cNvSpPr>
          <p:nvPr/>
        </p:nvSpPr>
        <p:spPr bwMode="auto">
          <a:xfrm>
            <a:off x="682625" y="3583940"/>
            <a:ext cx="2212340" cy="742315"/>
          </a:xfrm>
          <a:prstGeom prst="wedgeRoundRectCallout">
            <a:avLst>
              <a:gd name="adj1" fmla="val -18227"/>
              <a:gd name="adj2" fmla="val -8177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精神恍惚，好像发狂一样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9276" name="AutoShape 12"/>
          <p:cNvSpPr>
            <a:spLocks noChangeArrowheads="1"/>
          </p:cNvSpPr>
          <p:nvPr/>
        </p:nvSpPr>
        <p:spPr bwMode="auto">
          <a:xfrm>
            <a:off x="3637280" y="3583940"/>
            <a:ext cx="2159000" cy="742315"/>
          </a:xfrm>
          <a:prstGeom prst="wedgeRoundRectCallout">
            <a:avLst>
              <a:gd name="adj1" fmla="val -45366"/>
              <a:gd name="adj2" fmla="val -8489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痛心自己对不起汉朝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9277" name="AutoShape 13"/>
          <p:cNvSpPr>
            <a:spLocks noChangeArrowheads="1"/>
          </p:cNvSpPr>
          <p:nvPr/>
        </p:nvSpPr>
        <p:spPr bwMode="auto">
          <a:xfrm>
            <a:off x="321310" y="4942205"/>
            <a:ext cx="3100070" cy="609600"/>
          </a:xfrm>
          <a:prstGeom prst="wedgeRoundRectCallout">
            <a:avLst>
              <a:gd name="adj1" fmla="val 8954"/>
              <a:gd name="adj2" fmla="val -7083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您不肯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投降的心情，怎么可能超过当时的我？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9278" name="AutoShape 14"/>
          <p:cNvSpPr>
            <a:spLocks noChangeArrowheads="1"/>
          </p:cNvSpPr>
          <p:nvPr/>
        </p:nvSpPr>
        <p:spPr bwMode="auto">
          <a:xfrm>
            <a:off x="4572000" y="4941888"/>
            <a:ext cx="1439863" cy="609600"/>
          </a:xfrm>
          <a:prstGeom prst="wedgeRoundRectCallout">
            <a:avLst>
              <a:gd name="adj1" fmla="val -3694"/>
              <a:gd name="adj2" fmla="val -7994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年纪老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9279" name="AutoShape 15"/>
          <p:cNvSpPr>
            <a:spLocks noChangeArrowheads="1"/>
          </p:cNvSpPr>
          <p:nvPr/>
        </p:nvSpPr>
        <p:spPr bwMode="auto">
          <a:xfrm>
            <a:off x="2700338" y="6248400"/>
            <a:ext cx="3095625" cy="609600"/>
          </a:xfrm>
          <a:prstGeom prst="wedgeRoundRectCallout">
            <a:avLst>
              <a:gd name="adj1" fmla="val -58306"/>
              <a:gd name="adj2" fmla="val -84898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被消灭，全家杀尽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9289" name="AutoShape 25"/>
          <p:cNvSpPr>
            <a:spLocks noChangeArrowheads="1"/>
          </p:cNvSpPr>
          <p:nvPr/>
        </p:nvSpPr>
        <p:spPr bwMode="auto">
          <a:xfrm>
            <a:off x="6588125" y="2420938"/>
            <a:ext cx="1152525" cy="609600"/>
          </a:xfrm>
          <a:prstGeom prst="wedgeRoundRectCallout">
            <a:avLst>
              <a:gd name="adj1" fmla="val -4134"/>
              <a:gd name="adj2" fmla="val -7760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刚刚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9290" name="AutoShape 26"/>
          <p:cNvSpPr>
            <a:spLocks noChangeArrowheads="1"/>
          </p:cNvSpPr>
          <p:nvPr/>
        </p:nvSpPr>
        <p:spPr bwMode="auto">
          <a:xfrm>
            <a:off x="6965633" y="4773613"/>
            <a:ext cx="1584325" cy="609600"/>
          </a:xfrm>
          <a:prstGeom prst="wedgeRoundRectCallout">
            <a:avLst>
              <a:gd name="adj1" fmla="val -29899"/>
              <a:gd name="adj2" fmla="val -6255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同“无”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9291" name="AutoShape 27"/>
          <p:cNvSpPr>
            <a:spLocks noChangeArrowheads="1"/>
          </p:cNvSpPr>
          <p:nvPr/>
        </p:nvSpPr>
        <p:spPr bwMode="auto">
          <a:xfrm>
            <a:off x="827088" y="6248400"/>
            <a:ext cx="1584325" cy="609600"/>
          </a:xfrm>
          <a:prstGeom prst="wedgeRoundRectCallout">
            <a:avLst>
              <a:gd name="adj1" fmla="val -5611"/>
              <a:gd name="adj2" fmla="val -8020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同“无”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9292" name="AutoShape 28"/>
          <p:cNvSpPr>
            <a:spLocks noChangeArrowheads="1"/>
          </p:cNvSpPr>
          <p:nvPr/>
        </p:nvSpPr>
        <p:spPr bwMode="auto">
          <a:xfrm>
            <a:off x="4859338" y="981075"/>
            <a:ext cx="2881313" cy="609600"/>
          </a:xfrm>
          <a:prstGeom prst="wedgeRoundRectCallout">
            <a:avLst>
              <a:gd name="adj1" fmla="val -30111"/>
              <a:gd name="adj2" fmla="val 96875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使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……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受苦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AutoShape 12"/>
          <p:cNvSpPr>
            <a:spLocks noChangeArrowheads="1"/>
          </p:cNvSpPr>
          <p:nvPr/>
        </p:nvSpPr>
        <p:spPr bwMode="auto">
          <a:xfrm>
            <a:off x="6012180" y="3583940"/>
            <a:ext cx="2159000" cy="742315"/>
          </a:xfrm>
          <a:prstGeom prst="wedgeRoundRectCallout">
            <a:avLst>
              <a:gd name="adj1" fmla="val -45366"/>
              <a:gd name="adj2" fmla="val -8489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关押在保宫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AutoShape 26"/>
          <p:cNvSpPr>
            <a:spLocks noChangeArrowheads="1"/>
          </p:cNvSpPr>
          <p:nvPr/>
        </p:nvSpPr>
        <p:spPr bwMode="auto">
          <a:xfrm>
            <a:off x="6588125" y="5516880"/>
            <a:ext cx="2602230" cy="1499870"/>
          </a:xfrm>
          <a:prstGeom prst="wedgeRoundRectCallout">
            <a:avLst>
              <a:gd name="adj1" fmla="val -55319"/>
              <a:gd name="adj2" fmla="val -10351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法令没有定规，意思是随意变更法令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9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9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9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39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9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9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39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9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9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39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9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9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39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9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9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9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9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39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9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39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9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73" grpId="0" animBg="1"/>
      <p:bldP spid="139274" grpId="0" animBg="1"/>
      <p:bldP spid="139275" grpId="0" bldLvl="0" animBg="1"/>
      <p:bldP spid="139289" grpId="0" animBg="1"/>
      <p:bldP spid="139292" grpId="0" animBg="1"/>
      <p:bldP spid="139276" grpId="0" animBg="1"/>
      <p:bldP spid="2" grpId="0" animBg="1"/>
      <p:bldP spid="139277" grpId="0" animBg="1"/>
      <p:bldP spid="139278" grpId="0" animBg="1"/>
      <p:bldP spid="139290" grpId="0" animBg="1"/>
      <p:bldP spid="3" grpId="0" bldLvl="0" animBg="1"/>
      <p:bldP spid="139291" grpId="0" animBg="1"/>
      <p:bldP spid="13927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2994" name="Rectangle 3"/>
          <p:cNvSpPr/>
          <p:nvPr/>
        </p:nvSpPr>
        <p:spPr>
          <a:xfrm>
            <a:off x="827088" y="100013"/>
            <a:ext cx="8137525" cy="65544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30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子卿尚复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谁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为乎？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愿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听陵计，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勿复有云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！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武曰：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武父子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亡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功德，皆  陛下  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成就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位列将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爵通侯，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兄弟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亲近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，常愿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肝脑涂地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。今得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杀身自效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虽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蒙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斧钺汤镬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诚甘乐之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。臣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君，犹子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父也。子为父死，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亡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所恨，愿无复再言。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2340" name="Text Box 4"/>
          <p:cNvSpPr txBox="1">
            <a:spLocks noChangeArrowheads="1"/>
          </p:cNvSpPr>
          <p:nvPr/>
        </p:nvSpPr>
        <p:spPr bwMode="auto">
          <a:xfrm>
            <a:off x="-61912" y="1628775"/>
            <a:ext cx="733425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   七   段</a:t>
            </a:r>
            <a:endParaRPr kumimoji="0" lang="zh-CN" altLang="en-US" b="1" kern="1200" cap="none" spc="0" normalizeH="0" baseline="0" noProof="0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2341" name="Line 5"/>
          <p:cNvSpPr/>
          <p:nvPr/>
        </p:nvSpPr>
        <p:spPr>
          <a:xfrm flipV="1">
            <a:off x="3599498" y="2565400"/>
            <a:ext cx="2592387" cy="0"/>
          </a:xfrm>
          <a:prstGeom prst="line">
            <a:avLst/>
          </a:prstGeom>
          <a:ln w="38100" cap="flat" cmpd="sng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2342" name="Rectangle 6"/>
          <p:cNvSpPr/>
          <p:nvPr/>
        </p:nvSpPr>
        <p:spPr>
          <a:xfrm>
            <a:off x="2339975" y="765175"/>
            <a:ext cx="431800" cy="504825"/>
          </a:xfrm>
          <a:prstGeom prst="rect">
            <a:avLst/>
          </a:prstGeom>
          <a:noFill/>
          <a:ln w="38100" cap="flat" cmpd="sng">
            <a:solidFill>
              <a:srgbClr val="CC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  <a:ea typeface="方正姚体" pitchFamily="2" charset="-122"/>
            </a:endParaRPr>
          </a:p>
        </p:txBody>
      </p:sp>
      <p:sp>
        <p:nvSpPr>
          <p:cNvPr id="142343" name="AutoShape 7"/>
          <p:cNvSpPr/>
          <p:nvPr/>
        </p:nvSpPr>
        <p:spPr>
          <a:xfrm>
            <a:off x="2437130" y="612140"/>
            <a:ext cx="648335" cy="333375"/>
          </a:xfrm>
          <a:prstGeom prst="curvedDownArrow">
            <a:avLst>
              <a:gd name="adj1" fmla="val 40176"/>
              <a:gd name="adj2" fmla="val 80353"/>
              <a:gd name="adj3" fmla="val 33296"/>
            </a:avLst>
          </a:prstGeom>
          <a:solidFill>
            <a:srgbClr val="CC00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  <a:ea typeface="方正姚体" pitchFamily="2" charset="-122"/>
            </a:endParaRPr>
          </a:p>
        </p:txBody>
      </p:sp>
      <p:sp>
        <p:nvSpPr>
          <p:cNvPr id="142344" name="Line 8"/>
          <p:cNvSpPr/>
          <p:nvPr/>
        </p:nvSpPr>
        <p:spPr>
          <a:xfrm flipV="1">
            <a:off x="971550" y="1268413"/>
            <a:ext cx="2519363" cy="0"/>
          </a:xfrm>
          <a:prstGeom prst="line">
            <a:avLst/>
          </a:prstGeom>
          <a:ln w="38100" cap="flat" cmpd="sng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2352" name="AutoShape 16"/>
          <p:cNvSpPr>
            <a:spLocks noChangeArrowheads="1"/>
          </p:cNvSpPr>
          <p:nvPr/>
        </p:nvSpPr>
        <p:spPr bwMode="auto">
          <a:xfrm>
            <a:off x="91440" y="100330"/>
            <a:ext cx="2248535" cy="609600"/>
          </a:xfrm>
          <a:prstGeom prst="wedgeRoundRectCallout">
            <a:avLst>
              <a:gd name="adj1" fmla="val 22380"/>
              <a:gd name="adj2" fmla="val 10375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还又为谁守节呢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2353" name="AutoShape 17"/>
          <p:cNvSpPr>
            <a:spLocks noChangeArrowheads="1"/>
          </p:cNvSpPr>
          <p:nvPr/>
        </p:nvSpPr>
        <p:spPr bwMode="auto">
          <a:xfrm>
            <a:off x="1475423" y="1484630"/>
            <a:ext cx="2160588" cy="576263"/>
          </a:xfrm>
          <a:prstGeom prst="cloudCallout">
            <a:avLst>
              <a:gd name="adj1" fmla="val -19139"/>
              <a:gd name="adj2" fmla="val -69833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CC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宾语前置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CC00CC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2354" name="AutoShape 18"/>
          <p:cNvSpPr>
            <a:spLocks noChangeArrowheads="1"/>
          </p:cNvSpPr>
          <p:nvPr/>
        </p:nvSpPr>
        <p:spPr bwMode="auto">
          <a:xfrm>
            <a:off x="3779838" y="155575"/>
            <a:ext cx="1441450" cy="609600"/>
          </a:xfrm>
          <a:prstGeom prst="wedgeRoundRectCallout">
            <a:avLst>
              <a:gd name="adj1" fmla="val -35969"/>
              <a:gd name="adj2" fmla="val 7031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希望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2355" name="AutoShape 19"/>
          <p:cNvSpPr>
            <a:spLocks noChangeArrowheads="1"/>
          </p:cNvSpPr>
          <p:nvPr/>
        </p:nvSpPr>
        <p:spPr bwMode="auto">
          <a:xfrm>
            <a:off x="5307965" y="100330"/>
            <a:ext cx="3511550" cy="610235"/>
          </a:xfrm>
          <a:prstGeom prst="wedgeRoundRectCallout">
            <a:avLst>
              <a:gd name="adj1" fmla="val -17576"/>
              <a:gd name="adj2" fmla="val 8642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不要再有什么话说了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2357" name="AutoShape 21"/>
          <p:cNvSpPr>
            <a:spLocks noChangeArrowheads="1"/>
          </p:cNvSpPr>
          <p:nvPr/>
        </p:nvSpPr>
        <p:spPr bwMode="auto">
          <a:xfrm>
            <a:off x="3780155" y="1395730"/>
            <a:ext cx="2232025" cy="647700"/>
          </a:xfrm>
          <a:prstGeom prst="cloudCallout">
            <a:avLst>
              <a:gd name="adj1" fmla="val -21266"/>
              <a:gd name="adj2" fmla="val 99803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C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被动句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CC00CC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2358" name="AutoShape 22"/>
          <p:cNvSpPr>
            <a:spLocks noChangeArrowheads="1"/>
          </p:cNvSpPr>
          <p:nvPr/>
        </p:nvSpPr>
        <p:spPr bwMode="auto">
          <a:xfrm>
            <a:off x="1101725" y="3849370"/>
            <a:ext cx="2259330" cy="836930"/>
          </a:xfrm>
          <a:prstGeom prst="wedgeRoundRectCallout">
            <a:avLst>
              <a:gd name="adj1" fmla="val 11129"/>
              <a:gd name="adj2" fmla="val -7481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成为皇帝的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亲近之臣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2359" name="AutoShape 23"/>
          <p:cNvSpPr>
            <a:spLocks noChangeArrowheads="1"/>
          </p:cNvSpPr>
          <p:nvPr/>
        </p:nvSpPr>
        <p:spPr bwMode="auto">
          <a:xfrm>
            <a:off x="6614160" y="3933190"/>
            <a:ext cx="2205990" cy="753110"/>
          </a:xfrm>
          <a:prstGeom prst="wedgeRoundRectCallout">
            <a:avLst>
              <a:gd name="adj1" fmla="val -8769"/>
              <a:gd name="adj2" fmla="val -8984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牺牲自己报效朝廷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2360" name="AutoShape 24"/>
          <p:cNvSpPr>
            <a:spLocks noChangeArrowheads="1"/>
          </p:cNvSpPr>
          <p:nvPr/>
        </p:nvSpPr>
        <p:spPr bwMode="auto">
          <a:xfrm>
            <a:off x="5795963" y="5300663"/>
            <a:ext cx="1584325" cy="609600"/>
          </a:xfrm>
          <a:prstGeom prst="wedgeRoundRectCallout">
            <a:avLst>
              <a:gd name="adj1" fmla="val -75750"/>
              <a:gd name="adj2" fmla="val -6796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侍奉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2361" name="AutoShape 25"/>
          <p:cNvSpPr>
            <a:spLocks noChangeArrowheads="1"/>
          </p:cNvSpPr>
          <p:nvPr/>
        </p:nvSpPr>
        <p:spPr bwMode="auto">
          <a:xfrm>
            <a:off x="7596188" y="2708275"/>
            <a:ext cx="1296988" cy="609600"/>
          </a:xfrm>
          <a:prstGeom prst="wedgeRoundRectCallout">
            <a:avLst>
              <a:gd name="adj1" fmla="val 26255"/>
              <a:gd name="adj2" fmla="val 8229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即使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2362" name="AutoShape 26"/>
          <p:cNvSpPr>
            <a:spLocks noChangeArrowheads="1"/>
          </p:cNvSpPr>
          <p:nvPr/>
        </p:nvSpPr>
        <p:spPr bwMode="auto">
          <a:xfrm>
            <a:off x="2195830" y="5229225"/>
            <a:ext cx="2581910" cy="609600"/>
          </a:xfrm>
          <a:prstGeom prst="wedgeRoundRectCallout">
            <a:avLst>
              <a:gd name="adj1" fmla="val 9519"/>
              <a:gd name="adj2" fmla="val -7317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的确甘心乐意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2363" name="AutoShape 27"/>
          <p:cNvSpPr>
            <a:spLocks noChangeArrowheads="1"/>
          </p:cNvSpPr>
          <p:nvPr/>
        </p:nvSpPr>
        <p:spPr bwMode="auto">
          <a:xfrm>
            <a:off x="5940425" y="6248400"/>
            <a:ext cx="1584325" cy="609600"/>
          </a:xfrm>
          <a:prstGeom prst="wedgeRoundRectCallout">
            <a:avLst>
              <a:gd name="adj1" fmla="val -264227"/>
              <a:gd name="adj2" fmla="val -4453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同“无”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96055" y="2043430"/>
            <a:ext cx="5314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为 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21275" y="2094230"/>
            <a:ext cx="5314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所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" name="AutoShape 20"/>
          <p:cNvSpPr>
            <a:spLocks noChangeArrowheads="1"/>
          </p:cNvSpPr>
          <p:nvPr/>
        </p:nvSpPr>
        <p:spPr bwMode="auto">
          <a:xfrm>
            <a:off x="4198620" y="2781300"/>
            <a:ext cx="2376488" cy="609600"/>
          </a:xfrm>
          <a:prstGeom prst="wedgeRoundRectCallout">
            <a:avLst>
              <a:gd name="adj1" fmla="val 19472"/>
              <a:gd name="adj2" fmla="val -10072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栽培，提拔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AutoShape 20"/>
          <p:cNvSpPr>
            <a:spLocks noChangeArrowheads="1"/>
          </p:cNvSpPr>
          <p:nvPr/>
        </p:nvSpPr>
        <p:spPr bwMode="auto">
          <a:xfrm>
            <a:off x="6191885" y="1484630"/>
            <a:ext cx="2773045" cy="609600"/>
          </a:xfrm>
          <a:prstGeom prst="wedgeRoundRectCallout">
            <a:avLst>
              <a:gd name="adj1" fmla="val -13901"/>
              <a:gd name="adj2" fmla="val 6583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官职升到列将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AutoShape 20"/>
          <p:cNvSpPr>
            <a:spLocks noChangeArrowheads="1"/>
          </p:cNvSpPr>
          <p:nvPr/>
        </p:nvSpPr>
        <p:spPr bwMode="auto">
          <a:xfrm>
            <a:off x="91440" y="2781300"/>
            <a:ext cx="2773045" cy="609600"/>
          </a:xfrm>
          <a:prstGeom prst="wedgeRoundRectCallout">
            <a:avLst>
              <a:gd name="adj1" fmla="val -13901"/>
              <a:gd name="adj2" fmla="val 6583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爵位封为通侯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AutoShape 23"/>
          <p:cNvSpPr>
            <a:spLocks noChangeArrowheads="1"/>
          </p:cNvSpPr>
          <p:nvPr/>
        </p:nvSpPr>
        <p:spPr bwMode="auto">
          <a:xfrm>
            <a:off x="3806190" y="3933190"/>
            <a:ext cx="2205990" cy="875665"/>
          </a:xfrm>
          <a:prstGeom prst="wedgeRoundRectCallout">
            <a:avLst>
              <a:gd name="adj1" fmla="val -6246"/>
              <a:gd name="adj2" fmla="val -7073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常常希望为朝廷献出生命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AutoShape 26"/>
          <p:cNvSpPr>
            <a:spLocks noChangeArrowheads="1"/>
          </p:cNvSpPr>
          <p:nvPr/>
        </p:nvSpPr>
        <p:spPr bwMode="auto">
          <a:xfrm>
            <a:off x="672465" y="5229225"/>
            <a:ext cx="967740" cy="609600"/>
          </a:xfrm>
          <a:prstGeom prst="wedgeRoundRectCallout">
            <a:avLst>
              <a:gd name="adj1" fmla="val 32480"/>
              <a:gd name="adj2" fmla="val -8229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被杀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2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2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2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2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2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2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2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2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2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2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42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42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42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42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42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42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42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42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42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42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42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42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52" grpId="0" animBg="1"/>
      <p:bldP spid="142342" grpId="0" animBg="1"/>
      <p:bldP spid="142343" grpId="0" animBg="1"/>
      <p:bldP spid="142353" grpId="0" animBg="1"/>
      <p:bldP spid="142354" grpId="0" animBg="1"/>
      <p:bldP spid="142355" grpId="0" animBg="1"/>
      <p:bldP spid="4" grpId="0" bldLvl="0" animBg="1"/>
      <p:bldP spid="2" grpId="0"/>
      <p:bldP spid="3" grpId="0"/>
      <p:bldP spid="142357" grpId="0" animBg="1"/>
      <p:bldP spid="5" grpId="0" animBg="1"/>
      <p:bldP spid="6" grpId="0" animBg="1"/>
      <p:bldP spid="142358" grpId="0" bldLvl="0" animBg="1"/>
      <p:bldP spid="7" grpId="0" animBg="1"/>
      <p:bldP spid="142359" grpId="0" animBg="1"/>
      <p:bldP spid="142361" grpId="0" animBg="1"/>
      <p:bldP spid="8" grpId="0" animBg="1"/>
      <p:bldP spid="142362" grpId="0" animBg="1"/>
      <p:bldP spid="142360" grpId="0" animBg="1"/>
      <p:bldP spid="14236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/>
          <p:nvPr/>
        </p:nvSpPr>
        <p:spPr>
          <a:xfrm>
            <a:off x="304800" y="1143000"/>
            <a:ext cx="5051425" cy="53276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90000"/>
              </a:lnSpc>
              <a:spcBef>
                <a:spcPct val="20000"/>
              </a:spcBef>
              <a:buSzPct val="85000"/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班固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孟坚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扶风安陵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今陕西咸阳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东汉著名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史学家</a:t>
            </a:r>
            <a:r>
              <a:rPr lang="en-US" altLang="zh-CN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文学家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。青年时代在太学读书，后继承父亲班彪之志，续写《史记后传》，被人告发篡改国史入狱。汉明帝读其原稿颇为赞赏，召为兰台令，奉诏修史，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历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余年基本完成《汉书》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。晚年因窦宪之祸牵连入狱而死，一部分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志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由其妹班昭续写。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SzPct val="85000"/>
            </a:pPr>
            <a:r>
              <a:rPr lang="en-US" altLang="zh-CN" sz="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en-US" altLang="zh-CN" sz="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9219" name="Picture 3" descr="b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37213" y="1322388"/>
            <a:ext cx="3209925" cy="496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579" name="Text Box 5"/>
          <p:cNvSpPr txBox="1"/>
          <p:nvPr/>
        </p:nvSpPr>
        <p:spPr>
          <a:xfrm>
            <a:off x="395288" y="260350"/>
            <a:ext cx="2376487" cy="711200"/>
          </a:xfrm>
          <a:prstGeom prst="rect">
            <a:avLst/>
          </a:prstGeom>
          <a:solidFill>
            <a:srgbClr val="F1F1AD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zh-CN" altLang="en-US" sz="4000" b="1" dirty="0">
                <a:latin typeface="Times New Roman" panose="02020603050405020304" pitchFamily="18" charset="0"/>
                <a:ea typeface="微软雅黑" panose="020B0503020204020204" charset="-122"/>
              </a:rPr>
              <a:t>了解作者</a:t>
            </a:r>
            <a:endParaRPr lang="zh-CN" altLang="en-US" sz="4000" b="1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1" name="Rectangle 2"/>
          <p:cNvSpPr/>
          <p:nvPr/>
        </p:nvSpPr>
        <p:spPr>
          <a:xfrm>
            <a:off x="1258888" y="-201454"/>
            <a:ext cx="7416800" cy="655447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30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陵与武饮数日，复曰：“子卿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壹听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陵言。”武曰：“自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分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已死久矣！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王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必欲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降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武，请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毕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今日之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驩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效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死于前！”陵见其至诚，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喟然叹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曰：“嗟呼！义士！陵与卫律之罪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上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通于天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！”因泣下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霑衿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，与武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决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去。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0292" name="Text Box 4"/>
          <p:cNvSpPr txBox="1">
            <a:spLocks noChangeArrowheads="1"/>
          </p:cNvSpPr>
          <p:nvPr/>
        </p:nvSpPr>
        <p:spPr bwMode="auto">
          <a:xfrm>
            <a:off x="-61912" y="1628775"/>
            <a:ext cx="733425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   八   段</a:t>
            </a:r>
            <a:endParaRPr kumimoji="0" lang="zh-CN" altLang="en-US" b="1" kern="1200" cap="none" spc="0" normalizeH="0" baseline="0" noProof="0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0296" name="AutoShape 8"/>
          <p:cNvSpPr>
            <a:spLocks noChangeArrowheads="1"/>
          </p:cNvSpPr>
          <p:nvPr/>
        </p:nvSpPr>
        <p:spPr bwMode="auto">
          <a:xfrm>
            <a:off x="5510530" y="-317"/>
            <a:ext cx="1511300" cy="609600"/>
          </a:xfrm>
          <a:prstGeom prst="wedgeRoundRectCallout">
            <a:avLst>
              <a:gd name="adj1" fmla="val 16092"/>
              <a:gd name="adj2" fmla="val 64947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听一听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0297" name="AutoShape 9"/>
          <p:cNvSpPr>
            <a:spLocks noChangeArrowheads="1"/>
          </p:cNvSpPr>
          <p:nvPr/>
        </p:nvSpPr>
        <p:spPr bwMode="auto">
          <a:xfrm>
            <a:off x="2197100" y="1191260"/>
            <a:ext cx="2303463" cy="609600"/>
          </a:xfrm>
          <a:prstGeom prst="wedgeRoundRectCallout">
            <a:avLst>
              <a:gd name="adj1" fmla="val -3962"/>
              <a:gd name="adj2" fmla="val 6635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料想，断定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0298" name="AutoShape 10"/>
          <p:cNvSpPr>
            <a:spLocks noChangeArrowheads="1"/>
          </p:cNvSpPr>
          <p:nvPr/>
        </p:nvSpPr>
        <p:spPr bwMode="auto">
          <a:xfrm>
            <a:off x="8018145" y="1107440"/>
            <a:ext cx="1092835" cy="609600"/>
          </a:xfrm>
          <a:prstGeom prst="wedgeRoundRectCallout">
            <a:avLst>
              <a:gd name="adj1" fmla="val -45061"/>
              <a:gd name="adj2" fmla="val 8437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尽，结束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0299" name="AutoShape 11"/>
          <p:cNvSpPr>
            <a:spLocks noChangeArrowheads="1"/>
          </p:cNvSpPr>
          <p:nvPr/>
        </p:nvSpPr>
        <p:spPr bwMode="auto">
          <a:xfrm>
            <a:off x="997585" y="2460625"/>
            <a:ext cx="2575560" cy="609600"/>
          </a:xfrm>
          <a:prstGeom prst="wedgeRoundRectCallout">
            <a:avLst>
              <a:gd name="adj1" fmla="val -5448"/>
              <a:gd name="adj2" fmla="val 9312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通“欢”，欢聚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0300" name="AutoShape 12"/>
          <p:cNvSpPr>
            <a:spLocks noChangeArrowheads="1"/>
          </p:cNvSpPr>
          <p:nvPr/>
        </p:nvSpPr>
        <p:spPr bwMode="auto">
          <a:xfrm>
            <a:off x="1846263" y="3682683"/>
            <a:ext cx="1439863" cy="609600"/>
          </a:xfrm>
          <a:prstGeom prst="wedgeRoundRectCallout">
            <a:avLst>
              <a:gd name="adj1" fmla="val 20143"/>
              <a:gd name="adj2" fmla="val -8703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献出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0301" name="AutoShape 13"/>
          <p:cNvSpPr>
            <a:spLocks noChangeArrowheads="1"/>
          </p:cNvSpPr>
          <p:nvPr/>
        </p:nvSpPr>
        <p:spPr bwMode="auto">
          <a:xfrm>
            <a:off x="4500563" y="2349500"/>
            <a:ext cx="2087563" cy="720725"/>
          </a:xfrm>
          <a:prstGeom prst="cloudCallout">
            <a:avLst>
              <a:gd name="adj1" fmla="val -95477"/>
              <a:gd name="adj2" fmla="val 60352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状语后置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0302" name="AutoShape 14"/>
          <p:cNvSpPr>
            <a:spLocks noChangeArrowheads="1"/>
          </p:cNvSpPr>
          <p:nvPr/>
        </p:nvSpPr>
        <p:spPr bwMode="auto">
          <a:xfrm>
            <a:off x="6589713" y="3683000"/>
            <a:ext cx="1295400" cy="609600"/>
          </a:xfrm>
          <a:prstGeom prst="wedgeRoundRectCallout">
            <a:avLst>
              <a:gd name="adj1" fmla="val 5710"/>
              <a:gd name="adj2" fmla="val -8499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感叹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0303" name="AutoShape 15"/>
          <p:cNvSpPr>
            <a:spLocks noChangeArrowheads="1"/>
          </p:cNvSpPr>
          <p:nvPr/>
        </p:nvSpPr>
        <p:spPr bwMode="auto">
          <a:xfrm>
            <a:off x="1979613" y="4941888"/>
            <a:ext cx="4681538" cy="576263"/>
          </a:xfrm>
          <a:prstGeom prst="wedgeRoundRectCallout">
            <a:avLst>
              <a:gd name="adj1" fmla="val -42810"/>
              <a:gd name="adj2" fmla="val 97106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同“沾襟”，沾湿了衣襟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0304" name="AutoShape 16"/>
          <p:cNvSpPr>
            <a:spLocks noChangeArrowheads="1"/>
          </p:cNvSpPr>
          <p:nvPr/>
        </p:nvSpPr>
        <p:spPr bwMode="auto">
          <a:xfrm>
            <a:off x="3779838" y="6248400"/>
            <a:ext cx="3241675" cy="609600"/>
          </a:xfrm>
          <a:prstGeom prst="wedgeRoundRectCallout">
            <a:avLst>
              <a:gd name="adj1" fmla="val -55532"/>
              <a:gd name="adj2" fmla="val -61199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同“诀”，辞别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0305" name="Line 17"/>
          <p:cNvSpPr/>
          <p:nvPr/>
        </p:nvSpPr>
        <p:spPr>
          <a:xfrm flipV="1">
            <a:off x="2947035" y="3558540"/>
            <a:ext cx="1553845" cy="28575"/>
          </a:xfrm>
          <a:prstGeom prst="line">
            <a:avLst/>
          </a:prstGeom>
          <a:ln w="57150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" name="AutoShape 10"/>
          <p:cNvSpPr>
            <a:spLocks noChangeArrowheads="1"/>
          </p:cNvSpPr>
          <p:nvPr/>
        </p:nvSpPr>
        <p:spPr bwMode="auto">
          <a:xfrm>
            <a:off x="4652645" y="1019175"/>
            <a:ext cx="1556385" cy="609600"/>
          </a:xfrm>
          <a:prstGeom prst="wedgeRoundRectCallout">
            <a:avLst>
              <a:gd name="adj1" fmla="val -3325"/>
              <a:gd name="adj2" fmla="val 10489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指李陵，被封为右校王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AutoShape 10"/>
          <p:cNvSpPr>
            <a:spLocks noChangeArrowheads="1"/>
          </p:cNvSpPr>
          <p:nvPr/>
        </p:nvSpPr>
        <p:spPr bwMode="auto">
          <a:xfrm>
            <a:off x="6209030" y="1019175"/>
            <a:ext cx="1675765" cy="697865"/>
          </a:xfrm>
          <a:prstGeom prst="wedgeRoundRectCallout">
            <a:avLst>
              <a:gd name="adj1" fmla="val -32698"/>
              <a:gd name="adj2" fmla="val 7775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使动，使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...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投降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3573145" y="3683000"/>
            <a:ext cx="2482850" cy="609600"/>
          </a:xfrm>
          <a:prstGeom prst="wedgeRoundRectCallout">
            <a:avLst>
              <a:gd name="adj1" fmla="val -31058"/>
              <a:gd name="adj2" fmla="val -68697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在您面前死去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AutoShape 14"/>
          <p:cNvSpPr>
            <a:spLocks noChangeArrowheads="1"/>
          </p:cNvSpPr>
          <p:nvPr/>
        </p:nvSpPr>
        <p:spPr bwMode="auto">
          <a:xfrm>
            <a:off x="6722745" y="4942205"/>
            <a:ext cx="2158365" cy="956945"/>
          </a:xfrm>
          <a:prstGeom prst="wedgeRoundRectCallout">
            <a:avLst>
              <a:gd name="adj1" fmla="val -26593"/>
              <a:gd name="adj2" fmla="val -8281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罪行严重，无以复加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0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0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0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40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0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0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0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0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0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0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0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0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0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0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0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0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40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40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40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40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6" grpId="0" bldLvl="0" animBg="1"/>
      <p:bldP spid="140297" grpId="0" bldLvl="0" animBg="1"/>
      <p:bldP spid="2" grpId="0" animBg="1"/>
      <p:bldP spid="3" grpId="0" animBg="1"/>
      <p:bldP spid="140298" grpId="0" animBg="1"/>
      <p:bldP spid="140299" grpId="0" animBg="1"/>
      <p:bldP spid="140300" grpId="0" bldLvl="0" animBg="1"/>
      <p:bldP spid="4" grpId="0" bldLvl="0" animBg="1"/>
      <p:bldP spid="140301" grpId="0" animBg="1"/>
      <p:bldP spid="140302" grpId="0" bldLvl="0" animBg="1"/>
      <p:bldP spid="5" grpId="0" bldLvl="0" animBg="1"/>
      <p:bldP spid="140303" grpId="0" animBg="1"/>
      <p:bldP spid="14030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8113" name="文本框 108545"/>
          <p:cNvSpPr txBox="1"/>
          <p:nvPr/>
        </p:nvSpPr>
        <p:spPr>
          <a:xfrm>
            <a:off x="228600" y="228600"/>
            <a:ext cx="51054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b="1" dirty="0">
                <a:solidFill>
                  <a:srgbClr val="003399"/>
                </a:solidFill>
                <a:latin typeface="Times New Roman" panose="02020603050405020304" pitchFamily="18" charset="0"/>
                <a:ea typeface="楷体_GB2312" pitchFamily="49" charset="-122"/>
              </a:rPr>
              <a:t>第七、八段重点词句</a:t>
            </a:r>
            <a:endParaRPr lang="zh-CN" altLang="en-US" b="1" dirty="0">
              <a:solidFill>
                <a:srgbClr val="0033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18114" name="文本框 108546"/>
          <p:cNvSpPr txBox="1"/>
          <p:nvPr/>
        </p:nvSpPr>
        <p:spPr>
          <a:xfrm>
            <a:off x="228600" y="917575"/>
            <a:ext cx="6705600" cy="59404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、武使匈奴，</a:t>
            </a:r>
            <a:r>
              <a:rPr lang="zh-CN" altLang="en-US" sz="3200" b="1" u="sng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明年</a:t>
            </a:r>
            <a:endParaRPr lang="zh-CN" altLang="en-US" sz="3200" b="1" u="sng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、不敢</a:t>
            </a:r>
            <a:r>
              <a:rPr lang="zh-CN" altLang="en-US" sz="3200" b="1" u="sng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求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武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、故使陵来</a:t>
            </a:r>
            <a:r>
              <a:rPr lang="zh-CN" altLang="en-US" sz="3200" b="1" u="sng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说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足下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、空自苦</a:t>
            </a:r>
            <a:r>
              <a:rPr lang="zh-CN" altLang="en-US" sz="3200" b="1" u="sng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亡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人之地，信义安所</a:t>
            </a:r>
            <a:r>
              <a:rPr lang="zh-CN" altLang="en-US" sz="3200" b="1" u="sng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见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？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、扶辇下</a:t>
            </a:r>
            <a:r>
              <a:rPr lang="zh-CN" altLang="en-US" sz="3200" b="1" u="sng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除</a:t>
            </a:r>
            <a:endParaRPr lang="zh-CN" altLang="en-US" sz="3200" b="1" u="sng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、子卿</a:t>
            </a:r>
            <a:r>
              <a:rPr lang="zh-CN" altLang="en-US" sz="3200" b="1" u="sng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尚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复谁为乎？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、皆为陛下所</a:t>
            </a:r>
            <a:r>
              <a:rPr lang="zh-CN" altLang="en-US" sz="3200" b="1" u="sng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成就</a:t>
            </a:r>
            <a:endParaRPr lang="zh-CN" altLang="en-US" sz="3200" b="1" u="sng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、兄弟</a:t>
            </a:r>
            <a:r>
              <a:rPr lang="zh-CN" altLang="en-US" sz="3200" b="1" u="sng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亲近</a:t>
            </a:r>
            <a:endParaRPr lang="zh-CN" altLang="en-US" sz="3200" b="1" u="sng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、子卿</a:t>
            </a:r>
            <a:r>
              <a:rPr lang="zh-CN" altLang="en-US" sz="3200" b="1" u="sng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壹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听陵言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、自</a:t>
            </a:r>
            <a:r>
              <a:rPr lang="zh-CN" altLang="en-US" sz="3200" b="1" u="sng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分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已死久矣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11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、因泣下</a:t>
            </a:r>
            <a:r>
              <a:rPr lang="zh-CN" altLang="en-US" sz="3200" b="1" u="sng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霑衿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，与武</a:t>
            </a:r>
            <a:r>
              <a:rPr lang="zh-CN" altLang="en-US" sz="3200" b="1" u="sng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决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去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8548" name="文本框 108547"/>
          <p:cNvSpPr txBox="1"/>
          <p:nvPr/>
        </p:nvSpPr>
        <p:spPr>
          <a:xfrm>
            <a:off x="3794125" y="935038"/>
            <a:ext cx="169227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第二年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8549" name="文本框 108548"/>
          <p:cNvSpPr txBox="1"/>
          <p:nvPr/>
        </p:nvSpPr>
        <p:spPr>
          <a:xfrm>
            <a:off x="2955925" y="1392238"/>
            <a:ext cx="146367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访求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8550" name="文本框 108549"/>
          <p:cNvSpPr txBox="1"/>
          <p:nvPr/>
        </p:nvSpPr>
        <p:spPr>
          <a:xfrm>
            <a:off x="4022725" y="1849438"/>
            <a:ext cx="131127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劝说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8551" name="文本框 108550"/>
          <p:cNvSpPr txBox="1"/>
          <p:nvPr/>
        </p:nvSpPr>
        <p:spPr>
          <a:xfrm>
            <a:off x="6515100" y="2449830"/>
            <a:ext cx="30460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通“无”，“现”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8552" name="文本框 108551"/>
          <p:cNvSpPr txBox="1"/>
          <p:nvPr/>
        </p:nvSpPr>
        <p:spPr>
          <a:xfrm>
            <a:off x="2895600" y="2922588"/>
            <a:ext cx="27241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殿阶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古今异义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8553" name="文本框 108552"/>
          <p:cNvSpPr txBox="1"/>
          <p:nvPr/>
        </p:nvSpPr>
        <p:spPr>
          <a:xfrm>
            <a:off x="4343400" y="3352800"/>
            <a:ext cx="10668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还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8554" name="文本框 108553"/>
          <p:cNvSpPr txBox="1"/>
          <p:nvPr/>
        </p:nvSpPr>
        <p:spPr>
          <a:xfrm>
            <a:off x="4022725" y="3830638"/>
            <a:ext cx="161607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提拔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8555" name="文本框 108554"/>
          <p:cNvSpPr txBox="1"/>
          <p:nvPr/>
        </p:nvSpPr>
        <p:spPr>
          <a:xfrm>
            <a:off x="2879725" y="4364038"/>
            <a:ext cx="34480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成为皇帝亲近之臣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8556" name="文本框 108555"/>
          <p:cNvSpPr txBox="1"/>
          <p:nvPr/>
        </p:nvSpPr>
        <p:spPr>
          <a:xfrm>
            <a:off x="3641725" y="4821555"/>
            <a:ext cx="17691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一定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8557" name="文本框 108556"/>
          <p:cNvSpPr txBox="1"/>
          <p:nvPr/>
        </p:nvSpPr>
        <p:spPr>
          <a:xfrm>
            <a:off x="3946525" y="5278438"/>
            <a:ext cx="153987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料定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8558" name="文本框 108557"/>
          <p:cNvSpPr txBox="1"/>
          <p:nvPr/>
        </p:nvSpPr>
        <p:spPr>
          <a:xfrm>
            <a:off x="5394325" y="5832475"/>
            <a:ext cx="36582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通“沾襟”，“诀”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8559" name="圆角矩形标注 108558"/>
          <p:cNvSpPr/>
          <p:nvPr/>
        </p:nvSpPr>
        <p:spPr>
          <a:xfrm>
            <a:off x="5249545" y="1715135"/>
            <a:ext cx="3657600" cy="534035"/>
          </a:xfrm>
          <a:prstGeom prst="wedgeRoundRectCallout">
            <a:avLst>
              <a:gd name="adj1" fmla="val -42899"/>
              <a:gd name="adj2" fmla="val 109453"/>
              <a:gd name="adj3" fmla="val 16667"/>
            </a:avLst>
          </a:prstGeom>
          <a:solidFill>
            <a:srgbClr val="00CC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800" b="1" dirty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宾语前置</a:t>
            </a:r>
            <a:endParaRPr lang="zh-CN" altLang="en-US" sz="2800" b="1" dirty="0">
              <a:solidFill>
                <a:srgbClr val="0066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8560" name="圆角矩形标注 108559"/>
          <p:cNvSpPr/>
          <p:nvPr/>
        </p:nvSpPr>
        <p:spPr>
          <a:xfrm>
            <a:off x="5394325" y="2971800"/>
            <a:ext cx="3657600" cy="533400"/>
          </a:xfrm>
          <a:prstGeom prst="wedgeRoundRectCallout">
            <a:avLst>
              <a:gd name="adj1" fmla="val -78778"/>
              <a:gd name="adj2" fmla="val 60713"/>
              <a:gd name="adj3" fmla="val 16667"/>
            </a:avLst>
          </a:prstGeom>
          <a:solidFill>
            <a:srgbClr val="00CC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800" b="1" dirty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宾语前置</a:t>
            </a:r>
            <a:endParaRPr lang="zh-CN" altLang="en-US" sz="2800" b="1" dirty="0">
              <a:solidFill>
                <a:srgbClr val="0066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8561" name="圆角矩形标注 108560"/>
          <p:cNvSpPr/>
          <p:nvPr/>
        </p:nvSpPr>
        <p:spPr>
          <a:xfrm>
            <a:off x="5181600" y="3886200"/>
            <a:ext cx="3657600" cy="533400"/>
          </a:xfrm>
          <a:prstGeom prst="wedgeRoundRectCallout">
            <a:avLst>
              <a:gd name="adj1" fmla="val -107421"/>
              <a:gd name="adj2" fmla="val -14287"/>
              <a:gd name="adj3" fmla="val 16667"/>
            </a:avLst>
          </a:prstGeom>
          <a:solidFill>
            <a:srgbClr val="00CC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800" b="1" dirty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被动句</a:t>
            </a:r>
            <a:endParaRPr lang="zh-CN" altLang="en-US" sz="2800" b="1" dirty="0">
              <a:solidFill>
                <a:srgbClr val="0066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8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8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8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8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8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8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8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8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8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8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8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8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8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8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8" grpId="0"/>
      <p:bldP spid="108550" grpId="0"/>
      <p:bldP spid="108551" grpId="0"/>
      <p:bldP spid="108559" grpId="0" animBg="1"/>
      <p:bldP spid="108552" grpId="0"/>
      <p:bldP spid="108553" grpId="0"/>
      <p:bldP spid="108560" grpId="0" animBg="1"/>
      <p:bldP spid="108554" grpId="0"/>
      <p:bldP spid="108561" grpId="0" animBg="1"/>
      <p:bldP spid="108555" grpId="0"/>
      <p:bldP spid="108556" grpId="0"/>
      <p:bldP spid="108557" grpId="0"/>
      <p:bldP spid="10855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1" name="Text Box 3"/>
          <p:cNvSpPr txBox="1"/>
          <p:nvPr/>
        </p:nvSpPr>
        <p:spPr>
          <a:xfrm>
            <a:off x="0" y="0"/>
            <a:ext cx="29591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段：</a:t>
            </a:r>
            <a:endParaRPr lang="en-US" altLang="zh-CN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7090" name="Text Box 4"/>
          <p:cNvSpPr txBox="1"/>
          <p:nvPr/>
        </p:nvSpPr>
        <p:spPr>
          <a:xfrm>
            <a:off x="3741738" y="981075"/>
            <a:ext cx="2936875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zh-CN" sz="1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6215" y="645160"/>
            <a:ext cx="528764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 u="sng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</a:t>
            </a:r>
            <a:r>
              <a:rPr lang="zh-CN" altLang="en-US" sz="3200" b="1" u="sng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、李陵是怎样劝说苏武的？</a:t>
            </a:r>
            <a:endParaRPr lang="zh-CN" altLang="en-US" sz="3200" b="1" u="sng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6215" y="1224280"/>
            <a:ext cx="32461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）终不得归；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23335" y="1152525"/>
            <a:ext cx="40627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）家人不幸遭遇：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9755" y="1681480"/>
            <a:ext cx="7124065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①长兄苏嘉（长君），伏剑自刎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②弟弟苏贤（孺卿），饮药而死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③母亲已死，妻子改嫁，儿女生死未卜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885" y="3249930"/>
            <a:ext cx="80924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）自己投降的经历；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/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4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）现在的皇帝不值得为他守节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9755" y="4254500"/>
            <a:ext cx="528764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 u="sng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3200" b="1" u="sng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、苏武是怎样反驳李陵的？</a:t>
            </a:r>
            <a:endParaRPr lang="zh-CN" altLang="en-US" sz="3200" b="1" u="sng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3875" y="4878070"/>
            <a:ext cx="6104255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）蒙受国家大恩，愿报恩；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）从君臣关系看，也应如此。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/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81" name="Text Box 6"/>
          <p:cNvSpPr txBox="1"/>
          <p:nvPr/>
        </p:nvSpPr>
        <p:spPr>
          <a:xfrm>
            <a:off x="636588" y="620713"/>
            <a:ext cx="442912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282" name="Text Box 7"/>
          <p:cNvSpPr txBox="1"/>
          <p:nvPr/>
        </p:nvSpPr>
        <p:spPr>
          <a:xfrm>
            <a:off x="527050" y="476250"/>
            <a:ext cx="18415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8" name="Rectangle 16"/>
          <p:cNvSpPr/>
          <p:nvPr/>
        </p:nvSpPr>
        <p:spPr>
          <a:xfrm>
            <a:off x="0" y="357188"/>
            <a:ext cx="9144000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fontAlgn="base">
              <a:spcBef>
                <a:spcPct val="50000"/>
              </a:spcBef>
            </a:pPr>
            <a:r>
              <a:rPr lang="en-US" altLang="zh-CN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1</a:t>
            </a:r>
            <a:r>
              <a:rPr lang="zh-CN" altLang="en-US" sz="2400" b="1" strike="noStrike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、匈奴派卫律和李陵招降苏武，招降的情形和说辞有什么不同？从中可见他们是怎样的人？</a:t>
            </a:r>
            <a:endParaRPr lang="zh-CN" altLang="en-US" sz="2400" b="1" strike="noStrike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89" name="Text Box 17"/>
          <p:cNvSpPr txBox="1"/>
          <p:nvPr/>
        </p:nvSpPr>
        <p:spPr>
          <a:xfrm>
            <a:off x="500063" y="1143000"/>
            <a:ext cx="7056438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b="1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卫律：威逼利诱  软硬兼施 （逼降、诱降）</a:t>
            </a:r>
            <a:endParaRPr lang="zh-CN" altLang="en-US" sz="2400" b="1" noProof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“</a:t>
            </a:r>
            <a:r>
              <a:rPr lang="zh-CN" altLang="en-US" sz="24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当死，单于募降者赦罪</a:t>
            </a:r>
            <a:r>
              <a:rPr lang="zh-CN" altLang="en-US" sz="24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”</a:t>
            </a:r>
            <a:endParaRPr lang="zh-CN" altLang="en-US" sz="2400" b="1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24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“</a:t>
            </a:r>
            <a:r>
              <a:rPr lang="zh-CN" altLang="en-US" sz="24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苏君今日降，明日复然</a:t>
            </a:r>
            <a:r>
              <a:rPr lang="zh-CN" altLang="en-US" sz="24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”</a:t>
            </a:r>
            <a:endParaRPr lang="zh-CN" altLang="en-US" sz="2400" b="1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8690" name="Text Box 18"/>
          <p:cNvSpPr txBox="1"/>
          <p:nvPr/>
        </p:nvSpPr>
        <p:spPr>
          <a:xfrm>
            <a:off x="571500" y="2286000"/>
            <a:ext cx="7580313" cy="193802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b="1" noProof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李陵：动之以情   晓之以理      （劝降者攻心为上，字字诛心</a:t>
            </a:r>
            <a:r>
              <a:rPr lang="zh-CN" altLang="en-US" sz="2400" b="1" noProof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）</a:t>
            </a:r>
            <a:endParaRPr lang="zh-CN" altLang="en-US" sz="2400" b="1" noProof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24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先告知家人的不幸遭遇；</a:t>
            </a:r>
            <a:endParaRPr lang="zh-CN" altLang="en-US" sz="2400" b="1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24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再以切身体会诉说同感；</a:t>
            </a:r>
            <a:endParaRPr lang="zh-CN" altLang="en-US" sz="2400" b="1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2400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最后指出汉朝法令无常，“安危不可知”。</a:t>
            </a:r>
            <a:endParaRPr lang="zh-CN" altLang="en-US" sz="2400" b="1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494" name="矩形 8"/>
          <p:cNvSpPr/>
          <p:nvPr/>
        </p:nvSpPr>
        <p:spPr>
          <a:xfrm>
            <a:off x="356553" y="4223703"/>
            <a:ext cx="8786813" cy="2676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fontAlgn="base"/>
            <a:r>
              <a:rPr lang="zh-CN" altLang="en-US" sz="2400" b="1" strike="noStrike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卫律：气焰嚣张、傲慢自大、阴险狡诈，卖国求荣 　　 </a:t>
            </a:r>
            <a:b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400" b="1" strike="noStrike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李陵：为一己之私而叛国，懦弱，意志不坚，矛盾，痛苦</a:t>
            </a:r>
            <a:endParaRPr lang="zh-CN" altLang="en-US" sz="2400" b="1" strike="noStrike" noProof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 fontAlgn="base"/>
            <a:r>
              <a:rPr lang="zh-CN" altLang="en-US" sz="2400" b="1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    </a:t>
            </a:r>
            <a:r>
              <a:rPr lang="zh-CN" altLang="en-US" sz="2400" b="1" strike="noStrike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李陵和卫律不一样，他不是彻底的卖国之人。他对汉朝还有感情，对自己叛国的行为也深感羞愧，但他意志不够坚定，对国家不够忠诚，因为一己之私背叛祖国而投靠匈奴，而后又后悔不已，说明这个人物的懦弱和意志的不坚定。 </a:t>
            </a:r>
            <a:b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2400" b="1" strike="noStrike" noProof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9" grpId="0"/>
      <p:bldP spid="28690" grpId="0" bldLvl="0" animBg="1"/>
      <p:bldP spid="6349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6305" name="Rectangle 2"/>
          <p:cNvSpPr/>
          <p:nvPr/>
        </p:nvSpPr>
        <p:spPr>
          <a:xfrm>
            <a:off x="900113" y="-450850"/>
            <a:ext cx="7920037" cy="72644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28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昭帝即位。数年，匈奴与汉和亲。汉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求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武等。匈奴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诡言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武死。后汉使复至匈奴。常惠请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</a:t>
            </a:r>
            <a:r>
              <a:rPr lang="zh-CN" altLang="en-US" sz="2800" b="1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守</a:t>
            </a:r>
            <a:r>
              <a:rPr lang="zh-CN" altLang="en-US" sz="2800" b="1" u="sng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者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与俱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，得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夜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见汉使，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具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陈道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。教使者谓单于，言：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天子射上林中，得雁，足有系帛书，言武等在某泽中。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使者大喜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惠语以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单于。单于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视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左右而惊，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谢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汉使曰：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武等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实在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364" name="Text Box 4"/>
          <p:cNvSpPr txBox="1">
            <a:spLocks noChangeArrowheads="1"/>
          </p:cNvSpPr>
          <p:nvPr/>
        </p:nvSpPr>
        <p:spPr bwMode="auto">
          <a:xfrm>
            <a:off x="-61912" y="1628775"/>
            <a:ext cx="733425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   九   段</a:t>
            </a:r>
            <a:endParaRPr kumimoji="0" lang="zh-CN" altLang="en-US" b="1" kern="1200" cap="none" spc="0" normalizeH="0" baseline="0" noProof="0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6308" name="Line 7"/>
          <p:cNvSpPr/>
          <p:nvPr/>
        </p:nvSpPr>
        <p:spPr>
          <a:xfrm>
            <a:off x="2627313" y="4292600"/>
            <a:ext cx="1152525" cy="0"/>
          </a:xfrm>
          <a:prstGeom prst="line">
            <a:avLst/>
          </a:prstGeom>
          <a:ln w="38100" cap="flat" cmpd="sng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3368" name="AutoShape 8"/>
          <p:cNvSpPr>
            <a:spLocks noChangeArrowheads="1"/>
          </p:cNvSpPr>
          <p:nvPr/>
        </p:nvSpPr>
        <p:spPr bwMode="auto">
          <a:xfrm>
            <a:off x="2124075" y="765175"/>
            <a:ext cx="1943100" cy="503238"/>
          </a:xfrm>
          <a:prstGeom prst="wedgeRoundRectCallout">
            <a:avLst>
              <a:gd name="adj1" fmla="val -38315"/>
              <a:gd name="adj2" fmla="val 10110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欺骗说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3369" name="AutoShape 9"/>
          <p:cNvSpPr>
            <a:spLocks noChangeArrowheads="1"/>
          </p:cNvSpPr>
          <p:nvPr/>
        </p:nvSpPr>
        <p:spPr bwMode="auto">
          <a:xfrm>
            <a:off x="1979613" y="1916113"/>
            <a:ext cx="3600450" cy="504825"/>
          </a:xfrm>
          <a:prstGeom prst="wedgeRoundRectCallout">
            <a:avLst>
              <a:gd name="adj1" fmla="val -62875"/>
              <a:gd name="adj2" fmla="val 9276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同他一起去（省略句）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3370" name="AutoShape 10"/>
          <p:cNvSpPr>
            <a:spLocks noChangeArrowheads="1"/>
          </p:cNvSpPr>
          <p:nvPr/>
        </p:nvSpPr>
        <p:spPr bwMode="auto">
          <a:xfrm>
            <a:off x="3419475" y="3213100"/>
            <a:ext cx="1152525" cy="431800"/>
          </a:xfrm>
          <a:prstGeom prst="wedgeRoundRectCallout">
            <a:avLst>
              <a:gd name="adj1" fmla="val 35537"/>
              <a:gd name="adj2" fmla="val -10294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详细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3371" name="AutoShape 11"/>
          <p:cNvSpPr>
            <a:spLocks noChangeArrowheads="1"/>
          </p:cNvSpPr>
          <p:nvPr/>
        </p:nvSpPr>
        <p:spPr bwMode="auto">
          <a:xfrm>
            <a:off x="6227763" y="1989138"/>
            <a:ext cx="1871663" cy="503238"/>
          </a:xfrm>
          <a:prstGeom prst="wedgeRoundRectCallout">
            <a:avLst>
              <a:gd name="adj1" fmla="val -94870"/>
              <a:gd name="adj2" fmla="val 8754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陈述说明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3372" name="Text Box 12"/>
          <p:cNvSpPr txBox="1">
            <a:spLocks noChangeArrowheads="1"/>
          </p:cNvSpPr>
          <p:nvPr/>
        </p:nvSpPr>
        <p:spPr bwMode="auto">
          <a:xfrm>
            <a:off x="2411413" y="4422775"/>
            <a:ext cx="1250950" cy="519113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（于）</a:t>
            </a:r>
            <a:endParaRPr kumimoji="0" lang="zh-CN" altLang="en-US" sz="2800" b="1" kern="1200" cap="none" spc="0" normalizeH="0" baseline="0" noProof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3373" name="Rectangle 13"/>
          <p:cNvSpPr/>
          <p:nvPr/>
        </p:nvSpPr>
        <p:spPr>
          <a:xfrm>
            <a:off x="2987675" y="3716338"/>
            <a:ext cx="1008063" cy="504825"/>
          </a:xfrm>
          <a:prstGeom prst="rect">
            <a:avLst/>
          </a:prstGeom>
          <a:noFill/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zh-CN" b="1" dirty="0">
              <a:solidFill>
                <a:srgbClr val="0000FF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  <p:sp>
        <p:nvSpPr>
          <p:cNvPr id="143374" name="AutoShape 14"/>
          <p:cNvSpPr>
            <a:spLocks noChangeArrowheads="1"/>
          </p:cNvSpPr>
          <p:nvPr/>
        </p:nvSpPr>
        <p:spPr bwMode="auto">
          <a:xfrm>
            <a:off x="5003800" y="3141663"/>
            <a:ext cx="3095625" cy="609600"/>
          </a:xfrm>
          <a:prstGeom prst="cloudCallout">
            <a:avLst>
              <a:gd name="adj1" fmla="val -81486"/>
              <a:gd name="adj2" fmla="val 60676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省略句、状后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3375" name="AutoShape 15"/>
          <p:cNvSpPr>
            <a:spLocks noChangeArrowheads="1"/>
          </p:cNvSpPr>
          <p:nvPr/>
        </p:nvSpPr>
        <p:spPr bwMode="auto">
          <a:xfrm>
            <a:off x="4500563" y="4292600"/>
            <a:ext cx="2159000" cy="504825"/>
          </a:xfrm>
          <a:prstGeom prst="wedgeRoundRectCallout">
            <a:avLst>
              <a:gd name="adj1" fmla="val -7102"/>
              <a:gd name="adj2" fmla="val 11075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依照，按照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3376" name="AutoShape 16"/>
          <p:cNvSpPr>
            <a:spLocks noChangeArrowheads="1"/>
          </p:cNvSpPr>
          <p:nvPr/>
        </p:nvSpPr>
        <p:spPr bwMode="auto">
          <a:xfrm>
            <a:off x="5508625" y="5516563"/>
            <a:ext cx="1109663" cy="503238"/>
          </a:xfrm>
          <a:prstGeom prst="wedgeRoundRectCallout">
            <a:avLst>
              <a:gd name="adj1" fmla="val 63476"/>
              <a:gd name="adj2" fmla="val -83501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责备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3377" name="AutoShape 17"/>
          <p:cNvSpPr>
            <a:spLocks noChangeArrowheads="1"/>
          </p:cNvSpPr>
          <p:nvPr/>
        </p:nvSpPr>
        <p:spPr bwMode="auto">
          <a:xfrm>
            <a:off x="7108825" y="4292600"/>
            <a:ext cx="1855788" cy="503238"/>
          </a:xfrm>
          <a:prstGeom prst="wedgeRoundRectCallout">
            <a:avLst>
              <a:gd name="adj1" fmla="val 24338"/>
              <a:gd name="adj2" fmla="val 9542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看，环顾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3378" name="AutoShape 18"/>
          <p:cNvSpPr>
            <a:spLocks noChangeArrowheads="1"/>
          </p:cNvSpPr>
          <p:nvPr/>
        </p:nvSpPr>
        <p:spPr bwMode="auto">
          <a:xfrm>
            <a:off x="6943090" y="5589270"/>
            <a:ext cx="1604963" cy="503238"/>
          </a:xfrm>
          <a:prstGeom prst="wedgeRoundRectCallout">
            <a:avLst>
              <a:gd name="adj1" fmla="val -87903"/>
              <a:gd name="adj2" fmla="val 8817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确实活着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3379" name="Line 19"/>
          <p:cNvSpPr/>
          <p:nvPr/>
        </p:nvSpPr>
        <p:spPr>
          <a:xfrm>
            <a:off x="3059113" y="3430588"/>
            <a:ext cx="0" cy="503237"/>
          </a:xfrm>
          <a:prstGeom prst="line">
            <a:avLst/>
          </a:prstGeom>
          <a:ln w="57150" cap="flat" cmpd="sng">
            <a:solidFill>
              <a:srgbClr val="FF3300"/>
            </a:solidFill>
            <a:prstDash val="solid"/>
            <a:round/>
            <a:headEnd type="none" w="med" len="med"/>
            <a:tailEnd type="triangle" w="med" len="med"/>
          </a:ln>
        </p:spPr>
      </p:sp>
      <p:grpSp>
        <p:nvGrpSpPr>
          <p:cNvPr id="2" name="Group 23"/>
          <p:cNvGrpSpPr/>
          <p:nvPr/>
        </p:nvGrpSpPr>
        <p:grpSpPr>
          <a:xfrm>
            <a:off x="2484438" y="3644900"/>
            <a:ext cx="1582737" cy="576263"/>
            <a:chOff x="1520" y="2296"/>
            <a:chExt cx="997" cy="363"/>
          </a:xfrm>
        </p:grpSpPr>
        <p:sp>
          <p:nvSpPr>
            <p:cNvPr id="226322" name="Line 20"/>
            <p:cNvSpPr/>
            <p:nvPr/>
          </p:nvSpPr>
          <p:spPr>
            <a:xfrm>
              <a:off x="1520" y="2296"/>
              <a:ext cx="317" cy="0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26323" name="Line 21"/>
            <p:cNvSpPr/>
            <p:nvPr/>
          </p:nvSpPr>
          <p:spPr>
            <a:xfrm>
              <a:off x="1837" y="2296"/>
              <a:ext cx="0" cy="363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26324" name="Line 22"/>
            <p:cNvSpPr/>
            <p:nvPr/>
          </p:nvSpPr>
          <p:spPr>
            <a:xfrm>
              <a:off x="1837" y="2659"/>
              <a:ext cx="680" cy="0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43384" name="AutoShape 24"/>
          <p:cNvSpPr>
            <a:spLocks noChangeArrowheads="1"/>
          </p:cNvSpPr>
          <p:nvPr/>
        </p:nvSpPr>
        <p:spPr bwMode="auto">
          <a:xfrm>
            <a:off x="2724468" y="5588953"/>
            <a:ext cx="1604963" cy="503238"/>
          </a:xfrm>
          <a:prstGeom prst="wedgeRoundRectCallout">
            <a:avLst>
              <a:gd name="adj1" fmla="val -546"/>
              <a:gd name="adj2" fmla="val 7933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道歉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3385" name="AutoShape 25"/>
          <p:cNvSpPr>
            <a:spLocks noChangeArrowheads="1"/>
          </p:cNvSpPr>
          <p:nvPr/>
        </p:nvSpPr>
        <p:spPr bwMode="auto">
          <a:xfrm>
            <a:off x="6659563" y="908050"/>
            <a:ext cx="1558925" cy="503238"/>
          </a:xfrm>
          <a:prstGeom prst="wedgeRoundRectCallout">
            <a:avLst>
              <a:gd name="adj1" fmla="val -815"/>
              <a:gd name="adj2" fmla="val -9731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寻求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3386" name="Text Box 26"/>
          <p:cNvSpPr txBox="1">
            <a:spLocks noChangeArrowheads="1"/>
          </p:cNvSpPr>
          <p:nvPr/>
        </p:nvSpPr>
        <p:spPr bwMode="auto">
          <a:xfrm>
            <a:off x="1042988" y="3068638"/>
            <a:ext cx="549275" cy="528638"/>
          </a:xfrm>
          <a:prstGeom prst="rect">
            <a:avLst/>
          </a:prstGeom>
          <a:solidFill>
            <a:srgbClr val="FFFF66"/>
          </a:solidFill>
          <a:ln w="9525">
            <a:solidFill>
              <a:schemeClr val="tx2"/>
            </a:solidFill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之</a:t>
            </a:r>
            <a:endParaRPr kumimoji="0" lang="zh-CN" altLang="en-US" sz="2800" b="1" kern="1200" cap="none" spc="0" normalizeH="0" baseline="0" noProof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3387" name="Line 27"/>
          <p:cNvSpPr/>
          <p:nvPr/>
        </p:nvSpPr>
        <p:spPr>
          <a:xfrm>
            <a:off x="1331913" y="2349500"/>
            <a:ext cx="0" cy="503238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43388" name="Text Box 28"/>
          <p:cNvSpPr txBox="1">
            <a:spLocks noChangeArrowheads="1"/>
          </p:cNvSpPr>
          <p:nvPr/>
        </p:nvSpPr>
        <p:spPr bwMode="auto">
          <a:xfrm>
            <a:off x="1619250" y="3068638"/>
            <a:ext cx="549275" cy="528638"/>
          </a:xfrm>
          <a:prstGeom prst="rect">
            <a:avLst/>
          </a:prstGeom>
          <a:solidFill>
            <a:srgbClr val="FFFF66"/>
          </a:solidFill>
          <a:ln w="9525">
            <a:solidFill>
              <a:schemeClr val="tx2"/>
            </a:solidFill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往</a:t>
            </a:r>
            <a:endParaRPr kumimoji="0" lang="zh-CN" altLang="en-US" sz="2800" b="1" kern="1200" cap="none" spc="0" normalizeH="0" baseline="0" noProof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3389" name="Line 29"/>
          <p:cNvSpPr/>
          <p:nvPr/>
        </p:nvSpPr>
        <p:spPr>
          <a:xfrm>
            <a:off x="1763713" y="2349500"/>
            <a:ext cx="0" cy="503238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" name="AutoShape 24"/>
          <p:cNvSpPr>
            <a:spLocks noChangeArrowheads="1"/>
          </p:cNvSpPr>
          <p:nvPr/>
        </p:nvSpPr>
        <p:spPr bwMode="auto">
          <a:xfrm>
            <a:off x="462915" y="5589270"/>
            <a:ext cx="1814195" cy="503555"/>
          </a:xfrm>
          <a:prstGeom prst="wedgeRoundRectCallout">
            <a:avLst>
              <a:gd name="adj1" fmla="val -546"/>
              <a:gd name="adj2" fmla="val 7933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惊讶地看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3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43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43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43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3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3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43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43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3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3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143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3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3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143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3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3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143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3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3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143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3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3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143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" presetClass="entr" presetSubtype="1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143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3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3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5" dur="1000"/>
                                        <p:tgtEl>
                                          <p:spTgt spid="143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4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4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2" dur="1000"/>
                                        <p:tgtEl>
                                          <p:spTgt spid="143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43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43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9" dur="1000"/>
                                        <p:tgtEl>
                                          <p:spTgt spid="143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43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43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6" dur="1000"/>
                                        <p:tgtEl>
                                          <p:spTgt spid="143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43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43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43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43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8" grpId="0" animBg="1"/>
      <p:bldP spid="143369" grpId="0" animBg="1"/>
      <p:bldP spid="143370" grpId="0" animBg="1"/>
      <p:bldP spid="143371" grpId="0" animBg="1"/>
      <p:bldP spid="143372" grpId="0" animBg="1"/>
      <p:bldP spid="143373" grpId="0" animBg="1"/>
      <p:bldP spid="143374" grpId="0" animBg="1"/>
      <p:bldP spid="143375" grpId="0" bldLvl="0" animBg="1"/>
      <p:bldP spid="143376" grpId="0" bldLvl="0" animBg="1"/>
      <p:bldP spid="143377" grpId="0" animBg="1"/>
      <p:bldP spid="143385" grpId="0" animBg="1"/>
      <p:bldP spid="143386" grpId="0" animBg="1"/>
      <p:bldP spid="143388" grpId="0" animBg="1"/>
      <p:bldP spid="3" grpId="0" animBg="1"/>
      <p:bldP spid="143384" grpId="0" animBg="1"/>
      <p:bldP spid="14337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4386" name="Rectangle 2"/>
          <p:cNvSpPr>
            <a:spLocks noChangeArrowheads="1"/>
          </p:cNvSpPr>
          <p:nvPr/>
        </p:nvSpPr>
        <p:spPr bwMode="auto">
          <a:xfrm>
            <a:off x="1476375" y="-30162"/>
            <a:ext cx="6985000" cy="60007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3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单于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召会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武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官属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，前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以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降及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物故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</a:t>
            </a:r>
            <a:r>
              <a:rPr kumimoji="0" lang="zh-CN" altLang="en-US" sz="3200" b="1" i="1" u="sng" strike="noStrike" kern="1200" cap="none" spc="0" normalizeH="0" baseline="0" noProof="0">
                <a:ln>
                  <a:noFill/>
                </a:ln>
                <a:solidFill>
                  <a:srgbClr val="33CC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凡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随武还者九人。武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以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始元六年春至京师。武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留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匈奴</a:t>
            </a:r>
            <a:r>
              <a:rPr kumimoji="0" lang="zh-CN" altLang="en-US" sz="3200" b="1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凡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十九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岁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始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以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强壮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出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及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还，须发尽白。 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4388" name="Text Box 4"/>
          <p:cNvSpPr txBox="1">
            <a:spLocks noChangeArrowheads="1"/>
          </p:cNvSpPr>
          <p:nvPr/>
        </p:nvSpPr>
        <p:spPr bwMode="auto">
          <a:xfrm>
            <a:off x="-61912" y="1628775"/>
            <a:ext cx="733425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   十   段</a:t>
            </a:r>
            <a:endParaRPr kumimoji="0" lang="zh-CN" altLang="en-US" b="1" kern="1200" cap="none" spc="0" normalizeH="0" baseline="0" noProof="0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4389" name="AutoShape 5"/>
          <p:cNvSpPr>
            <a:spLocks noChangeArrowheads="1"/>
          </p:cNvSpPr>
          <p:nvPr/>
        </p:nvSpPr>
        <p:spPr bwMode="auto">
          <a:xfrm>
            <a:off x="1974850" y="307340"/>
            <a:ext cx="1373188" cy="503238"/>
          </a:xfrm>
          <a:prstGeom prst="wedgeRoundRectCallout">
            <a:avLst>
              <a:gd name="adj1" fmla="val 49144"/>
              <a:gd name="adj2" fmla="val 97507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召集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4390" name="AutoShape 6"/>
          <p:cNvSpPr>
            <a:spLocks noChangeArrowheads="1"/>
          </p:cNvSpPr>
          <p:nvPr/>
        </p:nvSpPr>
        <p:spPr bwMode="auto">
          <a:xfrm>
            <a:off x="3563938" y="210185"/>
            <a:ext cx="2016125" cy="503238"/>
          </a:xfrm>
          <a:prstGeom prst="wedgeRoundRectCallout">
            <a:avLst>
              <a:gd name="adj1" fmla="val -4913"/>
              <a:gd name="adj2" fmla="val 9788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随行官员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4391" name="AutoShape 7"/>
          <p:cNvSpPr>
            <a:spLocks noChangeArrowheads="1"/>
          </p:cNvSpPr>
          <p:nvPr/>
        </p:nvSpPr>
        <p:spPr bwMode="auto">
          <a:xfrm>
            <a:off x="7366318" y="307023"/>
            <a:ext cx="1558925" cy="503238"/>
          </a:xfrm>
          <a:prstGeom prst="wedgeRoundRectCallout">
            <a:avLst>
              <a:gd name="adj1" fmla="val -26558"/>
              <a:gd name="adj2" fmla="val 8154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死亡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4394" name="AutoShape 10"/>
          <p:cNvSpPr>
            <a:spLocks noChangeArrowheads="1"/>
          </p:cNvSpPr>
          <p:nvPr/>
        </p:nvSpPr>
        <p:spPr bwMode="auto">
          <a:xfrm>
            <a:off x="2724468" y="3177540"/>
            <a:ext cx="1871663" cy="503238"/>
          </a:xfrm>
          <a:prstGeom prst="wedgeRoundRectCallout">
            <a:avLst>
              <a:gd name="adj1" fmla="val -13443"/>
              <a:gd name="adj2" fmla="val 71388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被扣留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4395" name="AutoShape 11"/>
          <p:cNvSpPr>
            <a:spLocks noChangeArrowheads="1"/>
          </p:cNvSpPr>
          <p:nvPr/>
        </p:nvSpPr>
        <p:spPr bwMode="auto">
          <a:xfrm>
            <a:off x="6348413" y="3177540"/>
            <a:ext cx="1247775" cy="503238"/>
          </a:xfrm>
          <a:prstGeom prst="wedgeRoundRectCallout">
            <a:avLst>
              <a:gd name="adj1" fmla="val -28447"/>
              <a:gd name="adj2" fmla="val 7088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当初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4397" name="AutoShape 13"/>
          <p:cNvSpPr>
            <a:spLocks noChangeArrowheads="1"/>
          </p:cNvSpPr>
          <p:nvPr/>
        </p:nvSpPr>
        <p:spPr bwMode="auto">
          <a:xfrm>
            <a:off x="1331913" y="6021388"/>
            <a:ext cx="1223963" cy="503238"/>
          </a:xfrm>
          <a:prstGeom prst="wedgeRoundRectCallout">
            <a:avLst>
              <a:gd name="adj1" fmla="val -6292"/>
              <a:gd name="adj2" fmla="val -10299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出使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4398" name="AutoShape 14"/>
          <p:cNvSpPr>
            <a:spLocks noChangeArrowheads="1"/>
          </p:cNvSpPr>
          <p:nvPr/>
        </p:nvSpPr>
        <p:spPr bwMode="auto">
          <a:xfrm>
            <a:off x="4822825" y="1628775"/>
            <a:ext cx="3352165" cy="503555"/>
          </a:xfrm>
          <a:prstGeom prst="wedgeRoundRectCallout">
            <a:avLst>
              <a:gd name="adj1" fmla="val -26700"/>
              <a:gd name="adj2" fmla="val 10132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相当于“于”，在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4400" name="AutoShape 16"/>
          <p:cNvSpPr>
            <a:spLocks noChangeArrowheads="1"/>
          </p:cNvSpPr>
          <p:nvPr/>
        </p:nvSpPr>
        <p:spPr bwMode="auto">
          <a:xfrm>
            <a:off x="1381125" y="1628458"/>
            <a:ext cx="2182813" cy="503238"/>
          </a:xfrm>
          <a:prstGeom prst="wedgeRoundRectCallout">
            <a:avLst>
              <a:gd name="adj1" fmla="val -25592"/>
              <a:gd name="adj2" fmla="val 9580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总共，一共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4401" name="AutoShape 17"/>
          <p:cNvSpPr>
            <a:spLocks noChangeArrowheads="1"/>
          </p:cNvSpPr>
          <p:nvPr/>
        </p:nvSpPr>
        <p:spPr bwMode="auto">
          <a:xfrm>
            <a:off x="5348605" y="3177540"/>
            <a:ext cx="792163" cy="503238"/>
          </a:xfrm>
          <a:prstGeom prst="wedgeRoundRectCallout">
            <a:avLst>
              <a:gd name="adj1" fmla="val 18216"/>
              <a:gd name="adj2" fmla="val 7378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年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4402" name="AutoShape 18"/>
          <p:cNvSpPr>
            <a:spLocks noChangeArrowheads="1"/>
          </p:cNvSpPr>
          <p:nvPr/>
        </p:nvSpPr>
        <p:spPr bwMode="auto">
          <a:xfrm>
            <a:off x="5664200" y="307340"/>
            <a:ext cx="1558925" cy="503238"/>
          </a:xfrm>
          <a:prstGeom prst="wedgeRoundRectCallout">
            <a:avLst>
              <a:gd name="adj1" fmla="val -21201"/>
              <a:gd name="adj2" fmla="val 73280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同“已”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4403" name="AutoShape 19"/>
          <p:cNvSpPr>
            <a:spLocks noChangeArrowheads="1"/>
          </p:cNvSpPr>
          <p:nvPr/>
        </p:nvSpPr>
        <p:spPr bwMode="auto">
          <a:xfrm>
            <a:off x="3132138" y="6021388"/>
            <a:ext cx="1558925" cy="503238"/>
          </a:xfrm>
          <a:prstGeom prst="wedgeRoundRectCallout">
            <a:avLst>
              <a:gd name="adj1" fmla="val -81977"/>
              <a:gd name="adj2" fmla="val -11750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等到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AutoShape 11"/>
          <p:cNvSpPr>
            <a:spLocks noChangeArrowheads="1"/>
          </p:cNvSpPr>
          <p:nvPr/>
        </p:nvSpPr>
        <p:spPr bwMode="auto">
          <a:xfrm>
            <a:off x="7677468" y="3176905"/>
            <a:ext cx="1247775" cy="503238"/>
          </a:xfrm>
          <a:prstGeom prst="wedgeRoundRectCallout">
            <a:avLst>
              <a:gd name="adj1" fmla="val -84173"/>
              <a:gd name="adj2" fmla="val 7921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在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4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44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4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4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44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44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4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4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4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4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4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4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4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4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4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4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4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4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9" grpId="0" bldLvl="0" animBg="1"/>
      <p:bldP spid="144390" grpId="0" bldLvl="0" animBg="1"/>
      <p:bldP spid="144391" grpId="0" bldLvl="0" animBg="1"/>
      <p:bldP spid="144402" grpId="0" bldLvl="0" animBg="1"/>
      <p:bldP spid="144400" grpId="0" animBg="1"/>
      <p:bldP spid="144398" grpId="0" animBg="1"/>
      <p:bldP spid="144394" grpId="0" animBg="1"/>
      <p:bldP spid="144401" grpId="0" animBg="1"/>
      <p:bldP spid="144395" grpId="0" animBg="1"/>
      <p:bldP spid="2" grpId="0" animBg="1"/>
      <p:bldP spid="144397" grpId="0" animBg="1"/>
      <p:bldP spid="14440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0401" name="文本框 133121"/>
          <p:cNvSpPr txBox="1"/>
          <p:nvPr/>
        </p:nvSpPr>
        <p:spPr>
          <a:xfrm>
            <a:off x="228600" y="287338"/>
            <a:ext cx="60960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400" b="1" dirty="0">
                <a:solidFill>
                  <a:srgbClr val="003399"/>
                </a:solidFill>
                <a:latin typeface="Times New Roman" panose="02020603050405020304" pitchFamily="18" charset="0"/>
                <a:ea typeface="楷体_GB2312" pitchFamily="49" charset="-122"/>
              </a:rPr>
              <a:t>第九、十段重点词句</a:t>
            </a:r>
            <a:endParaRPr lang="zh-CN" altLang="en-US" sz="4400" b="1" dirty="0">
              <a:solidFill>
                <a:srgbClr val="0033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3123" name="文本框 133122"/>
          <p:cNvSpPr txBox="1"/>
          <p:nvPr/>
        </p:nvSpPr>
        <p:spPr>
          <a:xfrm>
            <a:off x="457200" y="1154109"/>
            <a:ext cx="7270750" cy="55848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  <a:scene3d>
              <a:camera prst="orthographicFront"/>
              <a:lightRig rig="threePt" dir="t"/>
            </a:scene3d>
          </a:bodyPr>
          <a:p>
            <a:pPr>
              <a:buClrTx/>
            </a:pPr>
            <a:r>
              <a:rPr lang="en-US" altLang="zh-CN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、汉</a:t>
            </a:r>
            <a:r>
              <a:rPr lang="zh-CN" altLang="en-US" b="1" u="sng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求</a:t>
            </a:r>
            <a:r>
              <a:rPr lang="zh-CN" altLang="en-US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武等</a:t>
            </a:r>
            <a:endParaRPr lang="zh-CN" altLang="en-US" b="1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ClrTx/>
            </a:pPr>
            <a:r>
              <a:rPr lang="en-US" altLang="zh-CN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、得</a:t>
            </a:r>
            <a:r>
              <a:rPr lang="zh-CN" altLang="en-US" b="1" u="sng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夜</a:t>
            </a:r>
            <a:r>
              <a:rPr lang="zh-CN" altLang="en-US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见汉使</a:t>
            </a:r>
            <a:endParaRPr lang="zh-CN" altLang="en-US" b="1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ClrTx/>
            </a:pPr>
            <a:r>
              <a:rPr lang="en-US" altLang="zh-CN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3</a:t>
            </a:r>
            <a:r>
              <a:rPr lang="zh-CN" altLang="en-US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、如惠语以</a:t>
            </a:r>
            <a:r>
              <a:rPr lang="zh-CN" altLang="en-US" b="1" u="sng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让</a:t>
            </a:r>
            <a:r>
              <a:rPr lang="zh-CN" altLang="en-US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单于</a:t>
            </a:r>
            <a:endParaRPr lang="zh-CN" altLang="en-US" b="1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ClrTx/>
            </a:pPr>
            <a:r>
              <a:rPr lang="en-US" altLang="zh-CN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4</a:t>
            </a:r>
            <a:r>
              <a:rPr lang="zh-CN" altLang="en-US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、</a:t>
            </a:r>
            <a:r>
              <a:rPr lang="zh-CN" altLang="en-US" b="1" u="sng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谢</a:t>
            </a:r>
            <a:r>
              <a:rPr lang="zh-CN" altLang="en-US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汉使曰：“武等</a:t>
            </a:r>
            <a:r>
              <a:rPr lang="zh-CN" altLang="en-US" b="1" u="sng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实在</a:t>
            </a:r>
            <a:r>
              <a:rPr lang="zh-CN" altLang="en-US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。”</a:t>
            </a:r>
            <a:endParaRPr lang="zh-CN" altLang="en-US" b="1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ClrTx/>
            </a:pPr>
            <a:endParaRPr lang="zh-CN" altLang="en-US" b="1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ClrTx/>
            </a:pPr>
            <a:r>
              <a:rPr lang="en-US" altLang="zh-CN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5</a:t>
            </a:r>
            <a:r>
              <a:rPr lang="zh-CN" altLang="en-US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、前</a:t>
            </a:r>
            <a:r>
              <a:rPr lang="zh-CN" altLang="en-US" b="1" u="sng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以</a:t>
            </a:r>
            <a:r>
              <a:rPr lang="zh-CN" altLang="en-US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降及物故，</a:t>
            </a:r>
            <a:r>
              <a:rPr lang="zh-CN" altLang="en-US" b="1" u="sng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凡</a:t>
            </a:r>
            <a:r>
              <a:rPr lang="zh-CN" altLang="en-US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随武还者九人</a:t>
            </a:r>
            <a:endParaRPr lang="zh-CN" altLang="en-US" b="1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ClrTx/>
            </a:pPr>
            <a:r>
              <a:rPr lang="en-US" altLang="zh-CN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6</a:t>
            </a:r>
            <a:r>
              <a:rPr lang="zh-CN" altLang="en-US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、武</a:t>
            </a:r>
            <a:r>
              <a:rPr lang="zh-CN" altLang="en-US" b="1" u="sng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以</a:t>
            </a:r>
            <a:r>
              <a:rPr lang="zh-CN" altLang="en-US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始元六年春至京师</a:t>
            </a:r>
            <a:endParaRPr lang="zh-CN" altLang="en-US" b="1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ClrTx/>
            </a:pPr>
            <a:r>
              <a:rPr lang="zh-CN" altLang="en-US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     始</a:t>
            </a:r>
            <a:r>
              <a:rPr lang="zh-CN" altLang="en-US" b="1" u="sng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以强壮</a:t>
            </a:r>
            <a:r>
              <a:rPr lang="zh-CN" altLang="en-US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出</a:t>
            </a:r>
            <a:endParaRPr lang="zh-CN" altLang="en-US" b="1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ClrTx/>
            </a:pPr>
            <a:r>
              <a:rPr lang="en-US" altLang="zh-CN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7</a:t>
            </a:r>
            <a:r>
              <a:rPr lang="zh-CN" altLang="en-US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、武</a:t>
            </a:r>
            <a:r>
              <a:rPr lang="zh-CN" altLang="en-US" b="1" u="sng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留</a:t>
            </a:r>
            <a:r>
              <a:rPr lang="zh-CN" altLang="en-US" b="1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匈奴凡十九岁</a:t>
            </a:r>
            <a:endParaRPr lang="zh-CN" altLang="en-US" b="1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ClrTx/>
            </a:pPr>
            <a:endParaRPr lang="zh-CN" altLang="en-US" b="1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0403" name="文本框 133123"/>
          <p:cNvSpPr txBox="1"/>
          <p:nvPr/>
        </p:nvSpPr>
        <p:spPr>
          <a:xfrm>
            <a:off x="2895600" y="1096963"/>
            <a:ext cx="1841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25" name="文本框 133124"/>
          <p:cNvSpPr txBox="1"/>
          <p:nvPr/>
        </p:nvSpPr>
        <p:spPr>
          <a:xfrm>
            <a:off x="3657600" y="1117600"/>
            <a:ext cx="16637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noProof="1" dirty="0">
                <a:solidFill>
                  <a:srgbClr val="CC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寻求</a:t>
            </a:r>
            <a:endParaRPr lang="zh-CN" altLang="en-US" sz="3200" b="1" noProof="1" dirty="0">
              <a:solidFill>
                <a:srgbClr val="CC33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3126" name="文本框 133125"/>
          <p:cNvSpPr txBox="1"/>
          <p:nvPr/>
        </p:nvSpPr>
        <p:spPr>
          <a:xfrm>
            <a:off x="4114800" y="1643063"/>
            <a:ext cx="5410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noProof="1" dirty="0">
                <a:solidFill>
                  <a:srgbClr val="CC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名词作状语，在夜里</a:t>
            </a:r>
            <a:endParaRPr lang="zh-CN" altLang="en-US" sz="3200" b="1" noProof="1" dirty="0">
              <a:solidFill>
                <a:srgbClr val="CC33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3127" name="文本框 133126"/>
          <p:cNvSpPr txBox="1"/>
          <p:nvPr/>
        </p:nvSpPr>
        <p:spPr>
          <a:xfrm>
            <a:off x="5013325" y="2268538"/>
            <a:ext cx="41306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noProof="1" dirty="0">
                <a:solidFill>
                  <a:srgbClr val="CC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责备，古今异义</a:t>
            </a:r>
            <a:endParaRPr lang="zh-CN" altLang="en-US" sz="3200" b="1" noProof="1" dirty="0">
              <a:solidFill>
                <a:srgbClr val="CC33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3128" name="文本框 133127"/>
          <p:cNvSpPr txBox="1"/>
          <p:nvPr/>
        </p:nvSpPr>
        <p:spPr>
          <a:xfrm>
            <a:off x="1143000" y="3352800"/>
            <a:ext cx="4343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noProof="1" dirty="0">
                <a:solidFill>
                  <a:srgbClr val="CC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道歉，古今异义</a:t>
            </a:r>
            <a:endParaRPr lang="zh-CN" altLang="en-US" sz="3200" b="1" noProof="1" dirty="0">
              <a:solidFill>
                <a:srgbClr val="CC33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3129" name="文本框 133128"/>
          <p:cNvSpPr txBox="1"/>
          <p:nvPr/>
        </p:nvSpPr>
        <p:spPr>
          <a:xfrm>
            <a:off x="4648200" y="3429000"/>
            <a:ext cx="4495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noProof="1" dirty="0">
                <a:solidFill>
                  <a:srgbClr val="CC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确实活着，古今异义</a:t>
            </a:r>
            <a:endParaRPr lang="zh-CN" altLang="en-US" sz="3200" b="1" noProof="1" dirty="0">
              <a:solidFill>
                <a:srgbClr val="CC33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30409" name="文本框 133129"/>
          <p:cNvSpPr txBox="1"/>
          <p:nvPr/>
        </p:nvSpPr>
        <p:spPr>
          <a:xfrm>
            <a:off x="1981200" y="6583363"/>
            <a:ext cx="1841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31" name="文本框 133130"/>
          <p:cNvSpPr txBox="1"/>
          <p:nvPr/>
        </p:nvSpPr>
        <p:spPr>
          <a:xfrm>
            <a:off x="7315200" y="3886200"/>
            <a:ext cx="99853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32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已”</a:t>
            </a:r>
            <a:endParaRPr lang="zh-CN" altLang="en-US" sz="320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3132" name="文本框 133131"/>
          <p:cNvSpPr txBox="1"/>
          <p:nvPr/>
        </p:nvSpPr>
        <p:spPr>
          <a:xfrm>
            <a:off x="8170863" y="3886200"/>
            <a:ext cx="973137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r>
              <a:rPr lang="zh-CN" altLang="en-US" sz="32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共</a:t>
            </a:r>
            <a:endParaRPr lang="zh-CN" altLang="en-US" sz="320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3134" name="文本框 133133"/>
          <p:cNvSpPr txBox="1"/>
          <p:nvPr/>
        </p:nvSpPr>
        <p:spPr>
          <a:xfrm>
            <a:off x="6096000" y="4419600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noProof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cs"/>
              </a:rPr>
              <a:t>在</a:t>
            </a:r>
            <a:endParaRPr lang="zh-CN" altLang="en-US" sz="3200" b="1" noProof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33135" name="文本框 133134"/>
          <p:cNvSpPr txBox="1"/>
          <p:nvPr/>
        </p:nvSpPr>
        <p:spPr>
          <a:xfrm>
            <a:off x="3810000" y="5029200"/>
            <a:ext cx="59213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noProof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cs"/>
              </a:rPr>
              <a:t>在</a:t>
            </a:r>
            <a:endParaRPr lang="zh-CN" altLang="en-US" sz="3200" b="1" noProof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33136" name="文本框 133135"/>
          <p:cNvSpPr txBox="1"/>
          <p:nvPr/>
        </p:nvSpPr>
        <p:spPr>
          <a:xfrm>
            <a:off x="5029200" y="5029200"/>
            <a:ext cx="34480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noProof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cs"/>
              </a:rPr>
              <a:t>强壮的时候，壮年</a:t>
            </a:r>
            <a:endParaRPr lang="zh-CN" altLang="en-US" sz="3200" b="1" noProof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30415" name="文本框 133136"/>
          <p:cNvSpPr txBox="1"/>
          <p:nvPr/>
        </p:nvSpPr>
        <p:spPr>
          <a:xfrm>
            <a:off x="5089525" y="59658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38" name="圆角矩形标注 133137"/>
          <p:cNvSpPr/>
          <p:nvPr/>
        </p:nvSpPr>
        <p:spPr>
          <a:xfrm>
            <a:off x="5486400" y="5943600"/>
            <a:ext cx="3657600" cy="533400"/>
          </a:xfrm>
          <a:prstGeom prst="wedgeRoundRectCallout">
            <a:avLst>
              <a:gd name="adj1" fmla="val -97005"/>
              <a:gd name="adj2" fmla="val -42856"/>
              <a:gd name="adj3" fmla="val 16667"/>
            </a:avLst>
          </a:prstGeom>
          <a:solidFill>
            <a:srgbClr val="00CC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800" b="1" dirty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被动句</a:t>
            </a:r>
            <a:endParaRPr lang="zh-CN" altLang="en-US" sz="2800" b="1" dirty="0">
              <a:solidFill>
                <a:srgbClr val="0066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2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2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2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2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12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12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312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312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312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312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313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313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313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313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3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33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33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3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3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5" grpId="0" build="p"/>
      <p:bldP spid="133126" grpId="0" build="p"/>
      <p:bldP spid="133127" grpId="0" build="p"/>
      <p:bldP spid="133128" grpId="0" build="p"/>
      <p:bldP spid="133129" grpId="0" build="p"/>
      <p:bldP spid="133131" grpId="0" build="p"/>
      <p:bldP spid="133132" grpId="0" build="p"/>
      <p:bldP spid="133134" grpId="0"/>
      <p:bldP spid="133135" grpId="0"/>
      <p:bldP spid="133136" grpId="0"/>
      <p:bldP spid="133138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标题 69633"/>
          <p:cNvSpPr>
            <a:spLocks noGrp="1"/>
          </p:cNvSpPr>
          <p:nvPr>
            <p:ph type="title"/>
          </p:nvPr>
        </p:nvSpPr>
        <p:spPr>
          <a:xfrm>
            <a:off x="2339975" y="476250"/>
            <a:ext cx="5327650" cy="762000"/>
          </a:xfrm>
        </p:spPr>
        <p:txBody>
          <a:bodyPr anchor="b"/>
          <a:p>
            <a:r>
              <a:rPr lang="zh-CN" altLang="en-US" dirty="0"/>
              <a:t>梳理文章脉络</a:t>
            </a:r>
            <a:endParaRPr lang="zh-CN" altLang="en-US" dirty="0"/>
          </a:p>
        </p:txBody>
      </p:sp>
      <p:sp>
        <p:nvSpPr>
          <p:cNvPr id="69635" name="内容占位符 69634"/>
          <p:cNvSpPr>
            <a:spLocks noGrp="1"/>
          </p:cNvSpPr>
          <p:nvPr>
            <p:ph idx="1"/>
          </p:nvPr>
        </p:nvSpPr>
        <p:spPr>
          <a:xfrm>
            <a:off x="0" y="1905000"/>
            <a:ext cx="9144000" cy="4191000"/>
          </a:xfrm>
        </p:spPr>
        <p:txBody>
          <a:bodyPr anchor="t"/>
          <a:p>
            <a:r>
              <a:rPr lang="zh-CN" altLang="en-US" dirty="0"/>
              <a:t>（一）缘由：奉命出使匈奴，以通和好（</a:t>
            </a:r>
            <a:r>
              <a:rPr lang="en-US" altLang="zh-CN"/>
              <a:t>1</a:t>
            </a:r>
            <a:r>
              <a:rPr lang="zh-CN" altLang="en-US" dirty="0"/>
              <a:t>）</a:t>
            </a:r>
            <a:endParaRPr lang="zh-CN" altLang="en-US" dirty="0"/>
          </a:p>
          <a:p>
            <a:r>
              <a:rPr lang="zh-CN" altLang="en-US" dirty="0"/>
              <a:t>（二）遭遇</a:t>
            </a:r>
            <a:r>
              <a:rPr lang="zh-CN" altLang="en-US" dirty="0">
                <a:sym typeface="Wingdings" panose="05000000000000000000" pitchFamily="2" charset="2"/>
              </a:rPr>
              <a:t>：</a:t>
            </a:r>
            <a:endParaRPr lang="zh-CN" altLang="en-US" dirty="0">
              <a:sym typeface="Wingdings" panose="05000000000000000000" pitchFamily="2" charset="2"/>
            </a:endParaRPr>
          </a:p>
          <a:p>
            <a:r>
              <a:rPr lang="zh-CN" altLang="en-US" dirty="0">
                <a:sym typeface="Wingdings" panose="05000000000000000000" pitchFamily="2" charset="2"/>
              </a:rPr>
              <a:t>（</a:t>
            </a:r>
            <a:r>
              <a:rPr lang="en-US" altLang="zh-CN">
                <a:sym typeface="Wingdings" panose="05000000000000000000" pitchFamily="2" charset="2"/>
              </a:rPr>
              <a:t>1</a:t>
            </a:r>
            <a:r>
              <a:rPr lang="zh-CN" altLang="en-US" dirty="0">
                <a:sym typeface="Wingdings" panose="05000000000000000000" pitchFamily="2" charset="2"/>
              </a:rPr>
              <a:t>）虞常谋反，牵涉苏武（</a:t>
            </a:r>
            <a:r>
              <a:rPr lang="en-US" altLang="zh-CN">
                <a:sym typeface="Wingdings" panose="05000000000000000000" pitchFamily="2" charset="2"/>
              </a:rPr>
              <a:t>2—3</a:t>
            </a:r>
            <a:r>
              <a:rPr lang="zh-CN" altLang="en-US" dirty="0">
                <a:sym typeface="Wingdings" panose="05000000000000000000" pitchFamily="2" charset="2"/>
              </a:rPr>
              <a:t>）</a:t>
            </a:r>
            <a:endParaRPr lang="zh-CN" altLang="en-US" dirty="0">
              <a:sym typeface="Wingdings" panose="05000000000000000000" pitchFamily="2" charset="2"/>
            </a:endParaRPr>
          </a:p>
          <a:p>
            <a:r>
              <a:rPr lang="zh-CN" altLang="en-US" dirty="0">
                <a:sym typeface="Wingdings" panose="05000000000000000000" pitchFamily="2" charset="2"/>
              </a:rPr>
              <a:t>（</a:t>
            </a:r>
            <a:r>
              <a:rPr lang="en-US" altLang="zh-CN">
                <a:sym typeface="Wingdings" panose="05000000000000000000" pitchFamily="2" charset="2"/>
              </a:rPr>
              <a:t>2</a:t>
            </a:r>
            <a:r>
              <a:rPr lang="zh-CN" altLang="en-US" dirty="0">
                <a:sym typeface="Wingdings" panose="05000000000000000000" pitchFamily="2" charset="2"/>
              </a:rPr>
              <a:t>）卫律逼降，苏武不屈（</a:t>
            </a:r>
            <a:r>
              <a:rPr lang="en-US" altLang="zh-CN">
                <a:sym typeface="Wingdings" panose="05000000000000000000" pitchFamily="2" charset="2"/>
              </a:rPr>
              <a:t>4—5</a:t>
            </a:r>
            <a:r>
              <a:rPr lang="zh-CN" altLang="en-US" dirty="0">
                <a:sym typeface="Wingdings" panose="05000000000000000000" pitchFamily="2" charset="2"/>
              </a:rPr>
              <a:t>）</a:t>
            </a:r>
            <a:endParaRPr lang="zh-CN" altLang="en-US" dirty="0">
              <a:sym typeface="Wingdings" panose="05000000000000000000" pitchFamily="2" charset="2"/>
            </a:endParaRPr>
          </a:p>
          <a:p>
            <a:r>
              <a:rPr lang="zh-CN" altLang="en-US" dirty="0">
                <a:sym typeface="Wingdings" panose="05000000000000000000" pitchFamily="2" charset="2"/>
              </a:rPr>
              <a:t>（</a:t>
            </a:r>
            <a:r>
              <a:rPr lang="en-US" altLang="zh-CN">
                <a:sym typeface="Wingdings" panose="05000000000000000000" pitchFamily="2" charset="2"/>
              </a:rPr>
              <a:t>3</a:t>
            </a:r>
            <a:r>
              <a:rPr lang="zh-CN" altLang="en-US" dirty="0">
                <a:sym typeface="Wingdings" panose="05000000000000000000" pitchFamily="2" charset="2"/>
              </a:rPr>
              <a:t>）流放北海，杖节牧羊（</a:t>
            </a:r>
            <a:r>
              <a:rPr lang="en-US" altLang="zh-CN">
                <a:sym typeface="Wingdings" panose="05000000000000000000" pitchFamily="2" charset="2"/>
              </a:rPr>
              <a:t>6</a:t>
            </a:r>
            <a:r>
              <a:rPr lang="zh-CN" altLang="en-US" dirty="0">
                <a:sym typeface="Wingdings" panose="05000000000000000000" pitchFamily="2" charset="2"/>
              </a:rPr>
              <a:t>）</a:t>
            </a:r>
            <a:endParaRPr lang="zh-CN" altLang="en-US" dirty="0">
              <a:sym typeface="Wingdings" panose="05000000000000000000" pitchFamily="2" charset="2"/>
            </a:endParaRPr>
          </a:p>
          <a:p>
            <a:r>
              <a:rPr lang="zh-CN" altLang="en-US" dirty="0">
                <a:sym typeface="Wingdings" panose="05000000000000000000" pitchFamily="2" charset="2"/>
              </a:rPr>
              <a:t>（</a:t>
            </a:r>
            <a:r>
              <a:rPr lang="en-US" altLang="zh-CN">
                <a:sym typeface="Wingdings" panose="05000000000000000000" pitchFamily="2" charset="2"/>
              </a:rPr>
              <a:t>4</a:t>
            </a:r>
            <a:r>
              <a:rPr lang="zh-CN" altLang="en-US" dirty="0">
                <a:sym typeface="Wingdings" panose="05000000000000000000" pitchFamily="2" charset="2"/>
              </a:rPr>
              <a:t>）李陵劝降，完全失败（</a:t>
            </a:r>
            <a:r>
              <a:rPr lang="en-US" altLang="zh-CN">
                <a:sym typeface="Wingdings" panose="05000000000000000000" pitchFamily="2" charset="2"/>
              </a:rPr>
              <a:t>7—8</a:t>
            </a:r>
            <a:r>
              <a:rPr lang="zh-CN" altLang="en-US" dirty="0">
                <a:sym typeface="Wingdings" panose="05000000000000000000" pitchFamily="2" charset="2"/>
              </a:rPr>
              <a:t>）</a:t>
            </a:r>
            <a:endParaRPr lang="zh-CN" altLang="en-US" dirty="0">
              <a:sym typeface="Wingdings" panose="05000000000000000000" pitchFamily="2" charset="2"/>
            </a:endParaRPr>
          </a:p>
          <a:p>
            <a:r>
              <a:rPr lang="zh-CN" altLang="en-US" dirty="0">
                <a:sym typeface="Wingdings" panose="05000000000000000000" pitchFamily="2" charset="2"/>
              </a:rPr>
              <a:t>（三）结局：历尽磨难，终归汉朝（</a:t>
            </a:r>
            <a:r>
              <a:rPr lang="en-US" altLang="zh-CN">
                <a:sym typeface="Wingdings" panose="05000000000000000000" pitchFamily="2" charset="2"/>
              </a:rPr>
              <a:t>9—10</a:t>
            </a:r>
            <a:r>
              <a:rPr lang="zh-CN" altLang="en-US" dirty="0">
                <a:sym typeface="Wingdings" panose="05000000000000000000" pitchFamily="2" charset="2"/>
              </a:rPr>
              <a:t>）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963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963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charRg st="21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9635">
                                            <p:txEl>
                                              <p:charRg st="21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9635">
                                            <p:txEl>
                                              <p:charRg st="21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charRg st="28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9635">
                                            <p:txEl>
                                              <p:charRg st="28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9635">
                                            <p:txEl>
                                              <p:charRg st="28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charRg st="46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9635">
                                            <p:txEl>
                                              <p:charRg st="46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9635">
                                            <p:txEl>
                                              <p:charRg st="46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charRg st="64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9635">
                                            <p:txEl>
                                              <p:charRg st="64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9635">
                                            <p:txEl>
                                              <p:charRg st="64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charRg st="80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9635">
                                            <p:txEl>
                                              <p:charRg st="80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9635">
                                            <p:txEl>
                                              <p:charRg st="80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charRg st="98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9635">
                                            <p:txEl>
                                              <p:charRg st="98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9635">
                                            <p:txEl>
                                              <p:charRg st="98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/>
      <p:bldP spid="69635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2449" name="文本框 49154"/>
          <p:cNvSpPr txBox="1"/>
          <p:nvPr/>
        </p:nvSpPr>
        <p:spPr>
          <a:xfrm>
            <a:off x="838200" y="1219200"/>
            <a:ext cx="8305800" cy="5175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幼圆" pitchFamily="1" charset="-122"/>
                <a:ea typeface="幼圆" pitchFamily="1" charset="-122"/>
              </a:rPr>
              <a:t>苏武</a:t>
            </a:r>
            <a:r>
              <a:rPr lang="en-US" altLang="zh-CN" sz="2800" b="1" dirty="0">
                <a:latin typeface="幼圆" pitchFamily="1" charset="-122"/>
                <a:ea typeface="幼圆" pitchFamily="1" charset="-122"/>
              </a:rPr>
              <a:t>“</a:t>
            </a:r>
            <a:r>
              <a:rPr lang="zh-CN" altLang="en-US" sz="2800" b="1" dirty="0">
                <a:latin typeface="幼圆" pitchFamily="1" charset="-122"/>
                <a:ea typeface="幼圆" pitchFamily="1" charset="-122"/>
              </a:rPr>
              <a:t>留匈凡十九岁</a:t>
            </a:r>
            <a:r>
              <a:rPr lang="en-US" altLang="zh-CN" sz="2800" b="1" dirty="0">
                <a:latin typeface="幼圆" pitchFamily="1" charset="-122"/>
                <a:ea typeface="幼圆" pitchFamily="1" charset="-122"/>
              </a:rPr>
              <a:t>”</a:t>
            </a:r>
            <a:r>
              <a:rPr lang="zh-CN" altLang="en-US" sz="2800" b="1" dirty="0">
                <a:latin typeface="幼圆" pitchFamily="1" charset="-122"/>
                <a:ea typeface="幼圆" pitchFamily="1" charset="-122"/>
              </a:rPr>
              <a:t>，靠的是什么？</a:t>
            </a:r>
            <a:endParaRPr lang="zh-CN" altLang="en-US" sz="2800" b="1" dirty="0">
              <a:latin typeface="幼圆" pitchFamily="1" charset="-122"/>
              <a:ea typeface="幼圆" pitchFamily="1" charset="-122"/>
            </a:endParaRPr>
          </a:p>
        </p:txBody>
      </p:sp>
      <p:sp>
        <p:nvSpPr>
          <p:cNvPr id="49156" name="文本框 49155"/>
          <p:cNvSpPr txBox="1"/>
          <p:nvPr/>
        </p:nvSpPr>
        <p:spPr>
          <a:xfrm>
            <a:off x="609600" y="3124200"/>
            <a:ext cx="7924800" cy="11906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r>
              <a:rPr lang="en-US" altLang="zh-CN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</a:t>
            </a:r>
            <a:r>
              <a:rPr lang="zh-CN" altLang="en-US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崇高的民族气节、强烈的爱国意识、艰苦卓绝的斗争精神。</a:t>
            </a:r>
            <a:endParaRPr lang="zh-CN" altLang="en-US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9157" name="文本框 49156"/>
          <p:cNvSpPr txBox="1"/>
          <p:nvPr/>
        </p:nvSpPr>
        <p:spPr>
          <a:xfrm>
            <a:off x="1447800" y="2209800"/>
            <a:ext cx="3124200" cy="641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r>
              <a:rPr lang="zh-CN" altLang="en-US" b="1" dirty="0">
                <a:solidFill>
                  <a:srgbClr val="003399"/>
                </a:solidFill>
                <a:latin typeface="Times New Roman" panose="02020603050405020304" pitchFamily="18" charset="0"/>
                <a:ea typeface="华文行楷" pitchFamily="2" charset="-122"/>
              </a:rPr>
              <a:t>信念与意志</a:t>
            </a:r>
            <a:endParaRPr lang="zh-CN" altLang="en-US" b="1" dirty="0">
              <a:solidFill>
                <a:srgbClr val="003399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49158" name="矩形 49157"/>
          <p:cNvSpPr/>
          <p:nvPr/>
        </p:nvSpPr>
        <p:spPr>
          <a:xfrm>
            <a:off x="1447800" y="4800600"/>
            <a:ext cx="6477000" cy="830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CC33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忠诚，对国家、民族的忠诚</a:t>
            </a:r>
            <a:endParaRPr lang="zh-CN" altLang="en-US" sz="3600">
              <a:ln w="12700" cap="flat" cmpd="sng">
                <a:solidFill>
                  <a:srgbClr val="CC33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2453" name="文本框 49158"/>
          <p:cNvSpPr txBox="1"/>
          <p:nvPr/>
        </p:nvSpPr>
        <p:spPr>
          <a:xfrm>
            <a:off x="228600" y="304800"/>
            <a:ext cx="2012950" cy="641350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u="sng" dirty="0">
                <a:latin typeface="Times New Roman" panose="02020603050405020304" pitchFamily="18" charset="0"/>
                <a:ea typeface="华文行楷" pitchFamily="2" charset="-122"/>
              </a:rPr>
              <a:t>文本思考</a:t>
            </a:r>
            <a:endParaRPr lang="zh-CN" altLang="en-US" b="1" u="sng" dirty="0"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15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15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156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9156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 build="p"/>
      <p:bldP spid="49157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3473" name="标题 1"/>
          <p:cNvSpPr>
            <a:spLocks noGrp="1"/>
          </p:cNvSpPr>
          <p:nvPr>
            <p:ph type="title"/>
          </p:nvPr>
        </p:nvSpPr>
        <p:spPr>
          <a:xfrm>
            <a:off x="331788" y="638175"/>
            <a:ext cx="8229600" cy="1143000"/>
          </a:xfrm>
        </p:spPr>
        <p:txBody>
          <a:bodyPr anchor="ctr"/>
          <a:p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始以强壮出，及还，须发尽白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包含着作者怎样的感情？</a:t>
            </a:r>
            <a:b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2450" name="内容占位符 2"/>
          <p:cNvSpPr>
            <a:spLocks noGrp="1"/>
          </p:cNvSpPr>
          <p:nvPr>
            <p:ph idx="1"/>
          </p:nvPr>
        </p:nvSpPr>
        <p:spPr>
          <a:xfrm>
            <a:off x="331788" y="2084388"/>
            <a:ext cx="8229600" cy="2690812"/>
          </a:xfrm>
        </p:spPr>
        <p:txBody>
          <a:bodyPr anchor="t"/>
          <a:p>
            <a:pPr>
              <a:lnSpc>
                <a:spcPct val="90000"/>
              </a:lnSpc>
            </a:pPr>
            <a:r>
              <a:rPr lang="zh-CN" altLang="en-US" b="1" dirty="0">
                <a:latin typeface="黑体" panose="02010609060101010101" pitchFamily="49" charset="-122"/>
              </a:rPr>
              <a:t>（</a:t>
            </a:r>
            <a:r>
              <a:rPr lang="en-US" altLang="zh-CN" b="1">
                <a:latin typeface="黑体" panose="02010609060101010101" pitchFamily="49" charset="-122"/>
              </a:rPr>
              <a:t>1</a:t>
            </a:r>
            <a:r>
              <a:rPr lang="zh-CN" altLang="en-US" b="1" dirty="0">
                <a:latin typeface="黑体" panose="02010609060101010101" pitchFamily="49" charset="-122"/>
              </a:rPr>
              <a:t>）感叹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</a:rPr>
              <a:t>、敬佩</a:t>
            </a:r>
            <a:r>
              <a:rPr lang="zh-CN" altLang="en-US" b="1" dirty="0">
                <a:latin typeface="黑体" panose="02010609060101010101" pitchFamily="49" charset="-122"/>
              </a:rPr>
              <a:t>之情溢于言表：一生大好时光都在煎熬中过去；坚守信念，维护了国家尊严，保持了民族气节。</a:t>
            </a:r>
            <a:endParaRPr lang="zh-CN" altLang="en-US" b="1" dirty="0">
              <a:latin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b="1" dirty="0">
                <a:latin typeface="黑体" panose="02010609060101010101" pitchFamily="49" charset="-122"/>
              </a:rPr>
              <a:t>（</a:t>
            </a:r>
            <a:r>
              <a:rPr lang="en-US" altLang="zh-CN" b="1">
                <a:latin typeface="黑体" panose="02010609060101010101" pitchFamily="49" charset="-122"/>
              </a:rPr>
              <a:t>2</a:t>
            </a:r>
            <a:r>
              <a:rPr lang="zh-CN" altLang="en-US" b="1" dirty="0">
                <a:latin typeface="黑体" panose="02010609060101010101" pitchFamily="49" charset="-122"/>
              </a:rPr>
              <a:t>）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</a:rPr>
              <a:t>欣慰</a:t>
            </a:r>
            <a:r>
              <a:rPr lang="zh-CN" altLang="en-US" b="1" dirty="0">
                <a:latin typeface="黑体" panose="02010609060101010101" pitchFamily="49" charset="-122"/>
              </a:rPr>
              <a:t>之感也显而易见：历尽磨难，终于完成了使者的任务，荣归故里。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0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2450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0">
                                            <p:txEl>
                                              <p:charRg st="51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2450">
                                            <p:txEl>
                                              <p:charRg st="51" end="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450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01" name="Rectangle 2"/>
          <p:cNvSpPr>
            <a:spLocks noGrp="1"/>
          </p:cNvSpPr>
          <p:nvPr>
            <p:ph idx="1"/>
          </p:nvPr>
        </p:nvSpPr>
        <p:spPr>
          <a:xfrm>
            <a:off x="611188" y="333375"/>
            <a:ext cx="8229600" cy="5792788"/>
          </a:xfrm>
        </p:spPr>
        <p:txBody>
          <a:bodyPr wrap="square" lIns="91440" tIns="45720" rIns="91440" bIns="45720" anchor="t"/>
          <a:p>
            <a:pPr>
              <a:buNone/>
            </a:pPr>
            <a:endParaRPr lang="en-US" altLang="zh-CN"/>
          </a:p>
          <a:p>
            <a:pPr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家庭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     父亲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:   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班彪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       弟弟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:   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班超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投笔从戎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)  </a:t>
            </a:r>
            <a:endParaRPr lang="en-US" altLang="zh-CN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None/>
            </a:pP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妹妹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:   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班昭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续写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汉书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》)</a:t>
            </a:r>
            <a:endParaRPr lang="en-US" altLang="zh-CN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None/>
            </a:pPr>
            <a:endParaRPr lang="en-US" altLang="zh-CN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班固作品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  史书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:   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汉书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endParaRPr lang="en-US" altLang="zh-CN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None/>
            </a:pP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辞赋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:   《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两都赋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》</a:t>
            </a:r>
            <a:endParaRPr lang="en-US" altLang="zh-CN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None/>
            </a:pP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诗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:     《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咏史诗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》</a:t>
            </a:r>
            <a:endParaRPr lang="en-US" altLang="zh-CN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4497" name="文本框 37889"/>
          <p:cNvSpPr txBox="1"/>
          <p:nvPr/>
        </p:nvSpPr>
        <p:spPr>
          <a:xfrm>
            <a:off x="152400" y="228600"/>
            <a:ext cx="2012950" cy="641350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u="sng" dirty="0">
                <a:latin typeface="Times New Roman" panose="02020603050405020304" pitchFamily="18" charset="0"/>
                <a:ea typeface="华文行楷" pitchFamily="2" charset="-122"/>
              </a:rPr>
              <a:t>文章主题</a:t>
            </a:r>
            <a:endParaRPr lang="zh-CN" altLang="en-US" b="1" u="sng" dirty="0"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37897" name="文本框 37896"/>
          <p:cNvSpPr txBox="1"/>
          <p:nvPr/>
        </p:nvSpPr>
        <p:spPr>
          <a:xfrm>
            <a:off x="304800" y="1600200"/>
            <a:ext cx="8626475" cy="22256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dirty="0">
                <a:latin typeface="Arial" panose="020B0604020202020204" pitchFamily="34" charset="0"/>
                <a:ea typeface="楷体_GB2312" pitchFamily="49" charset="-122"/>
              </a:rPr>
              <a:t>          《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苏武传</a:t>
            </a:r>
            <a:r>
              <a:rPr lang="en-US" altLang="zh-CN" sz="2800" b="1" dirty="0">
                <a:latin typeface="Arial" panose="020B0604020202020204" pitchFamily="34" charset="0"/>
                <a:ea typeface="楷体_GB2312" pitchFamily="49" charset="-122"/>
              </a:rPr>
              <a:t>》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集中写了苏武出使匈奴被扣留期间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            的事迹，颂扬了他在敌人面前</a:t>
            </a:r>
            <a:r>
              <a:rPr lang="zh-CN" altLang="en-US" sz="2800" b="1" u="sng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富贵不能淫</a:t>
            </a:r>
            <a:r>
              <a:rPr lang="zh-CN" altLang="en-US" sz="2800" b="1" u="sng" dirty="0">
                <a:latin typeface="Arial" panose="020B0604020202020204" pitchFamily="34" charset="0"/>
                <a:ea typeface="楷体_GB2312" pitchFamily="49" charset="-122"/>
              </a:rPr>
              <a:t>，</a:t>
            </a:r>
            <a:r>
              <a:rPr lang="zh-CN" altLang="en-US" sz="2800" b="1" u="sng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贫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            </a:t>
            </a:r>
            <a:r>
              <a:rPr lang="zh-CN" altLang="en-US" sz="2800" b="1" u="sng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贱不能移</a:t>
            </a:r>
            <a:r>
              <a:rPr lang="zh-CN" altLang="en-US" sz="2800" b="1" u="sng" dirty="0">
                <a:latin typeface="Arial" panose="020B0604020202020204" pitchFamily="34" charset="0"/>
                <a:ea typeface="楷体_GB2312" pitchFamily="49" charset="-122"/>
              </a:rPr>
              <a:t>，</a:t>
            </a:r>
            <a:r>
              <a:rPr lang="zh-CN" altLang="en-US" sz="2800" b="1" u="sng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威武不能屈</a:t>
            </a:r>
            <a:r>
              <a:rPr lang="zh-CN" altLang="en-US" sz="2800" b="1" u="sng" dirty="0">
                <a:latin typeface="Arial" panose="020B0604020202020204" pitchFamily="34" charset="0"/>
                <a:ea typeface="楷体_GB2312" pitchFamily="49" charset="-122"/>
              </a:rPr>
              <a:t>，</a:t>
            </a:r>
            <a:r>
              <a:rPr lang="zh-CN" altLang="en-US" sz="2800" b="1" u="sng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饥寒压不倒</a:t>
            </a:r>
            <a:r>
              <a:rPr lang="zh-CN" altLang="en-US" sz="2800" b="1" u="sng" dirty="0">
                <a:latin typeface="Arial" panose="020B0604020202020204" pitchFamily="34" charset="0"/>
                <a:ea typeface="楷体_GB2312" pitchFamily="49" charset="-122"/>
              </a:rPr>
              <a:t>，</a:t>
            </a:r>
            <a:r>
              <a:rPr lang="zh-CN" altLang="en-US" sz="2800" b="1" u="sng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私情无</a:t>
            </a:r>
            <a:endParaRPr lang="zh-CN" altLang="en-US" sz="2800" b="1" u="sng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            </a:t>
            </a:r>
            <a:r>
              <a:rPr lang="zh-CN" altLang="en-US" sz="2800" b="1" u="sng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所动</a:t>
            </a:r>
            <a:r>
              <a:rPr lang="zh-CN" altLang="en-US" sz="2800" b="1" u="sng" dirty="0">
                <a:latin typeface="Arial" panose="020B0604020202020204" pitchFamily="34" charset="0"/>
                <a:ea typeface="楷体_GB2312" pitchFamily="49" charset="-122"/>
              </a:rPr>
              <a:t>的</a:t>
            </a:r>
            <a:r>
              <a:rPr lang="zh-CN" altLang="en-US" sz="2800" b="1" u="sng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浩然正气</a:t>
            </a:r>
            <a:r>
              <a:rPr lang="zh-CN" altLang="en-US" sz="2800" b="1" u="sng" dirty="0">
                <a:latin typeface="Arial" panose="020B0604020202020204" pitchFamily="34" charset="0"/>
                <a:ea typeface="楷体_GB2312" pitchFamily="49" charset="-122"/>
              </a:rPr>
              <a:t>，充分肯定了他</a:t>
            </a:r>
            <a:r>
              <a:rPr lang="zh-CN" altLang="en-US" sz="2800" b="1" u="sng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坚毅忠贞</a:t>
            </a:r>
            <a:r>
              <a:rPr lang="zh-CN" altLang="en-US" sz="2800" b="1" u="sng" dirty="0">
                <a:latin typeface="Arial" panose="020B0604020202020204" pitchFamily="34" charset="0"/>
                <a:ea typeface="楷体_GB2312" pitchFamily="49" charset="-122"/>
              </a:rPr>
              <a:t>、</a:t>
            </a:r>
            <a:r>
              <a:rPr lang="zh-CN" altLang="en-US" sz="2800" b="1" u="sng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大</a:t>
            </a:r>
            <a:endParaRPr lang="zh-CN" altLang="en-US" sz="2800" b="1" u="sng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           </a:t>
            </a:r>
            <a:r>
              <a:rPr lang="zh-CN" altLang="en-US" sz="2800" b="1" u="sng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义凛然</a:t>
            </a:r>
            <a:r>
              <a:rPr lang="zh-CN" altLang="en-US" sz="2800" b="1" u="sng" dirty="0">
                <a:latin typeface="Arial" panose="020B0604020202020204" pitchFamily="34" charset="0"/>
                <a:ea typeface="楷体_GB2312" pitchFamily="49" charset="-122"/>
              </a:rPr>
              <a:t>、</a:t>
            </a:r>
            <a:r>
              <a:rPr lang="zh-CN" altLang="en-US" sz="2800" b="1" u="sng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视死如归</a:t>
            </a:r>
            <a:r>
              <a:rPr lang="zh-CN" altLang="en-US" sz="2800" b="1" u="sng" dirty="0">
                <a:latin typeface="Arial" panose="020B0604020202020204" pitchFamily="34" charset="0"/>
                <a:ea typeface="楷体_GB2312" pitchFamily="49" charset="-122"/>
              </a:rPr>
              <a:t>的民族气节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7898" name="矩形 37897"/>
          <p:cNvSpPr/>
          <p:nvPr/>
        </p:nvSpPr>
        <p:spPr>
          <a:xfrm>
            <a:off x="228600" y="1524000"/>
            <a:ext cx="140811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u="sng" dirty="0">
                <a:latin typeface="Arial" panose="020B0604020202020204" pitchFamily="34" charset="0"/>
                <a:ea typeface="黑体" panose="02010609060101010101" pitchFamily="49" charset="-122"/>
              </a:rPr>
              <a:t>主题：</a:t>
            </a:r>
            <a:endParaRPr lang="zh-CN" altLang="en-US" sz="3200" b="1" u="sng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7" grpId="0" bldLvl="0" animBg="1"/>
      <p:bldP spid="37898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3" name="文本框 46082"/>
          <p:cNvSpPr txBox="1"/>
          <p:nvPr/>
        </p:nvSpPr>
        <p:spPr>
          <a:xfrm>
            <a:off x="685800" y="1295400"/>
            <a:ext cx="7924800" cy="21891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006600"/>
                </a:solidFill>
                <a:latin typeface="Times New Roman" panose="02020603050405020304" pitchFamily="18" charset="0"/>
                <a:ea typeface="幼圆" pitchFamily="1" charset="-122"/>
              </a:rPr>
              <a:t>一、详略得当</a:t>
            </a:r>
            <a:endParaRPr lang="zh-CN" altLang="en-US" sz="3200" b="1" dirty="0">
              <a:solidFill>
                <a:srgbClr val="006600"/>
              </a:solidFill>
              <a:latin typeface="Times New Roman" panose="02020603050405020304" pitchFamily="18" charset="0"/>
              <a:ea typeface="幼圆" pitchFamily="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006600"/>
                </a:solidFill>
                <a:latin typeface="Times New Roman" panose="02020603050405020304" pitchFamily="18" charset="0"/>
                <a:ea typeface="幼圆" pitchFamily="1" charset="-122"/>
              </a:rPr>
              <a:t>　详：苏武宁死不降、卧雪牧羊等</a:t>
            </a:r>
            <a:endParaRPr lang="zh-CN" altLang="en-US" sz="3200" b="1" dirty="0">
              <a:solidFill>
                <a:srgbClr val="006600"/>
              </a:solidFill>
              <a:latin typeface="Times New Roman" panose="02020603050405020304" pitchFamily="18" charset="0"/>
              <a:ea typeface="幼圆" pitchFamily="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006600"/>
                </a:solidFill>
                <a:latin typeface="Times New Roman" panose="02020603050405020304" pitchFamily="18" charset="0"/>
                <a:ea typeface="幼圆" pitchFamily="1" charset="-122"/>
              </a:rPr>
              <a:t>　略：苏武为於（</a:t>
            </a:r>
            <a:r>
              <a:rPr lang="zh-CN" altLang="zh-CN" sz="3200" b="1" dirty="0">
                <a:solidFill>
                  <a:srgbClr val="006600"/>
                </a:solidFill>
                <a:latin typeface="Times New Roman" panose="02020603050405020304" pitchFamily="18" charset="0"/>
                <a:ea typeface="幼圆" pitchFamily="1" charset="-122"/>
              </a:rPr>
              <a:t>wū</a:t>
            </a:r>
            <a:r>
              <a:rPr lang="zh-CN" altLang="en-US" sz="3200" b="1" dirty="0">
                <a:solidFill>
                  <a:srgbClr val="006600"/>
                </a:solidFill>
                <a:latin typeface="Times New Roman" panose="02020603050405020304" pitchFamily="18" charset="0"/>
                <a:ea typeface="幼圆" pitchFamily="1" charset="-122"/>
              </a:rPr>
              <a:t>）靬（</a:t>
            </a:r>
            <a:r>
              <a:rPr lang="en-US" altLang="zh-CN" sz="3200" b="1" err="1">
                <a:solidFill>
                  <a:srgbClr val="006600"/>
                </a:solidFill>
                <a:latin typeface="Times New Roman" panose="02020603050405020304" pitchFamily="18" charset="0"/>
                <a:ea typeface="幼圆" pitchFamily="1" charset="-122"/>
              </a:rPr>
              <a:t>jiān</a:t>
            </a:r>
            <a:r>
              <a:rPr lang="zh-CN" altLang="en-US" sz="3200" b="1" dirty="0">
                <a:solidFill>
                  <a:srgbClr val="006600"/>
                </a:solidFill>
                <a:latin typeface="Times New Roman" panose="02020603050405020304" pitchFamily="18" charset="0"/>
                <a:ea typeface="幼圆" pitchFamily="1" charset="-122"/>
              </a:rPr>
              <a:t>）王赏识及牛羊被盗等</a:t>
            </a:r>
            <a:endParaRPr lang="zh-CN" altLang="en-US" sz="3200" b="1" dirty="0">
              <a:solidFill>
                <a:srgbClr val="006600"/>
              </a:solidFill>
              <a:latin typeface="Times New Roman" panose="02020603050405020304" pitchFamily="18" charset="0"/>
              <a:ea typeface="幼圆" pitchFamily="1" charset="-122"/>
            </a:endParaRPr>
          </a:p>
        </p:txBody>
      </p:sp>
      <p:sp>
        <p:nvSpPr>
          <p:cNvPr id="46084" name="文本框 46083"/>
          <p:cNvSpPr txBox="1"/>
          <p:nvPr/>
        </p:nvSpPr>
        <p:spPr>
          <a:xfrm>
            <a:off x="762000" y="3657600"/>
            <a:ext cx="7772400" cy="17399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r>
              <a:rPr lang="zh-CN" altLang="en-US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　</a:t>
            </a:r>
            <a:r>
              <a:rPr lang="zh-CN" altLang="en-US" b="1" dirty="0">
                <a:solidFill>
                  <a:schemeClr val="accent2"/>
                </a:solidFill>
                <a:latin typeface="Times New Roman" panose="02020603050405020304" pitchFamily="18" charset="0"/>
                <a:ea typeface="华文行楷" pitchFamily="2" charset="-122"/>
              </a:rPr>
              <a:t>作用：突出苏武的崇高的民族气节、强烈的爱国意识、艰苦卓绝的斗争精神。</a:t>
            </a:r>
            <a:endParaRPr lang="zh-CN" altLang="en-US" b="1" dirty="0">
              <a:solidFill>
                <a:schemeClr val="accent2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235523" name="文本框 46085"/>
          <p:cNvSpPr txBox="1"/>
          <p:nvPr/>
        </p:nvSpPr>
        <p:spPr>
          <a:xfrm>
            <a:off x="228600" y="228600"/>
            <a:ext cx="2927350" cy="641350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u="sng" dirty="0">
                <a:latin typeface="Times New Roman" panose="02020603050405020304" pitchFamily="18" charset="0"/>
                <a:ea typeface="华文行楷" pitchFamily="2" charset="-122"/>
              </a:rPr>
              <a:t>艺术手法探究</a:t>
            </a:r>
            <a:endParaRPr lang="zh-CN" altLang="en-US" b="1" u="sng" dirty="0"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08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608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7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083">
                                            <p:txEl>
                                              <p:charRg st="7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083">
                                            <p:txEl>
                                              <p:charRg st="7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23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083">
                                            <p:txEl>
                                              <p:charRg st="23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083">
                                            <p:txEl>
                                              <p:charRg st="23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6084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6084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/>
      <p:bldP spid="46084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5" name="文本框 44034"/>
          <p:cNvSpPr txBox="1"/>
          <p:nvPr/>
        </p:nvSpPr>
        <p:spPr>
          <a:xfrm>
            <a:off x="762000" y="685800"/>
            <a:ext cx="76962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006600"/>
                </a:solidFill>
                <a:latin typeface="Times New Roman" panose="02020603050405020304" pitchFamily="18" charset="0"/>
                <a:ea typeface="幼圆" pitchFamily="1" charset="-122"/>
              </a:rPr>
              <a:t>二、用典型的语言、行动、细节刻画人物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4036" name="文本框 44035"/>
          <p:cNvSpPr txBox="1"/>
          <p:nvPr/>
        </p:nvSpPr>
        <p:spPr>
          <a:xfrm>
            <a:off x="685800" y="5334000"/>
            <a:ext cx="7924800" cy="10668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　　</a:t>
            </a:r>
            <a:r>
              <a:rPr lang="zh-CN" altLang="en-US" sz="3200" b="1" dirty="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忠君爱国、威武不屈、贫贱不移、忠贞不渝、坚韧不拔</a:t>
            </a:r>
            <a:r>
              <a:rPr lang="en-US" altLang="zh-CN" sz="3200" b="1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…… </a:t>
            </a:r>
            <a:endParaRPr lang="en-US" altLang="zh-CN" sz="3200" b="1">
              <a:solidFill>
                <a:schemeClr val="accent2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44037" name="矩形 44036"/>
          <p:cNvSpPr/>
          <p:nvPr/>
        </p:nvSpPr>
        <p:spPr>
          <a:xfrm>
            <a:off x="533400" y="1524000"/>
            <a:ext cx="8229600" cy="38258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5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屈节辱命，虽生，何面目以归汉！”引佩刀自刺。复举剑拟之，武不动。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\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武不应。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\</a:t>
            </a: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武骂律曰：“女为人臣子，不顾恩义</a:t>
            </a:r>
            <a:r>
              <a:rPr lang="en-US" altLang="zh-CN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……</a:t>
            </a: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匈奴之祸从我始矣。”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\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杖汉节牧羊，卧起操持，节旄尽落。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\</a:t>
            </a: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武曰：“武父子亡功德，皆为陛下所成就， </a:t>
            </a:r>
            <a:r>
              <a:rPr lang="en-US" altLang="zh-CN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……</a:t>
            </a: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愿勿言。”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\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武曰：“自分已死久矣！王必欲降武，请毕今日之欢，死于前！”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\</a:t>
            </a: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武闻之，南乡号哭，呕血，旦夕临数月。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\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武留匈奴凡十九岁，始以强壮出，及还，须发尽白。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3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3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/>
      <p:bldP spid="44037" grpId="0" animBg="1"/>
      <p:bldP spid="4403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7" name="文本框 36866"/>
          <p:cNvSpPr txBox="1"/>
          <p:nvPr/>
        </p:nvSpPr>
        <p:spPr>
          <a:xfrm>
            <a:off x="838200" y="762000"/>
            <a:ext cx="76962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006600"/>
                </a:solidFill>
                <a:latin typeface="Times New Roman" panose="02020603050405020304" pitchFamily="18" charset="0"/>
                <a:ea typeface="幼圆" pitchFamily="1" charset="-122"/>
              </a:rPr>
              <a:t>三、对比和映衬手法的运用。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68" name="文本框 36867"/>
          <p:cNvSpPr txBox="1"/>
          <p:nvPr/>
        </p:nvSpPr>
        <p:spPr>
          <a:xfrm>
            <a:off x="457200" y="1676400"/>
            <a:ext cx="8399463" cy="18002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noProof="1" dirty="0">
                <a:latin typeface="Arial" panose="020B0604020202020204" pitchFamily="34" charset="0"/>
                <a:ea typeface="楷体_GB2312" pitchFamily="49" charset="-122"/>
                <a:cs typeface="+mn-cs"/>
              </a:rPr>
              <a:t>       </a:t>
            </a:r>
            <a:r>
              <a:rPr lang="zh-CN" altLang="en-US" sz="2800" b="1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cs"/>
              </a:rPr>
              <a:t>在课文中我们可以看到作者善于以对照、映衬的</a:t>
            </a:r>
            <a:endParaRPr lang="zh-CN" altLang="en-US" sz="2800" b="1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2800" b="1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cs"/>
              </a:rPr>
              <a:t>艺术手法，来塑造主人公形象。在言与行的比照烘托</a:t>
            </a:r>
            <a:endParaRPr lang="zh-CN" altLang="en-US" sz="2800" b="1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2800" b="1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cs"/>
              </a:rPr>
              <a:t>中，见出人物的正邪之别。这种对照、映衬分别见于</a:t>
            </a:r>
            <a:endParaRPr lang="zh-CN" altLang="en-US" sz="2800" b="1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2800" b="1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cs"/>
              </a:rPr>
              <a:t>敌我两个营垒，出现于不同的场合。</a:t>
            </a:r>
            <a:endParaRPr lang="zh-CN" altLang="en-US" sz="2800" b="1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6869" name="文本框 36868"/>
          <p:cNvSpPr txBox="1"/>
          <p:nvPr/>
        </p:nvSpPr>
        <p:spPr>
          <a:xfrm>
            <a:off x="1066800" y="4267200"/>
            <a:ext cx="7499350" cy="19208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25000"/>
              </a:lnSpc>
            </a:pP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华文行楷" pitchFamily="2" charset="-122"/>
              </a:rPr>
              <a:t>①</a:t>
            </a: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华文行楷" pitchFamily="2" charset="-122"/>
              </a:rPr>
              <a:t>在出使匈奴之初，与副使张胜的对照。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华文行楷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华文行楷" pitchFamily="2" charset="-122"/>
              </a:rPr>
              <a:t>②</a:t>
            </a: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华文行楷" pitchFamily="2" charset="-122"/>
              </a:rPr>
              <a:t>在威逼利诱之时，与叛徒卫律的对照。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华文行楷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华文行楷" pitchFamily="2" charset="-122"/>
              </a:rPr>
              <a:t>③</a:t>
            </a: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华文行楷" pitchFamily="2" charset="-122"/>
              </a:rPr>
              <a:t>在以情相劝之时，与降将李陵的对照。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36870" name="文本框 36869"/>
          <p:cNvSpPr txBox="1"/>
          <p:nvPr/>
        </p:nvSpPr>
        <p:spPr>
          <a:xfrm>
            <a:off x="685800" y="3581400"/>
            <a:ext cx="222408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三种对照：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/>
      <p:bldP spid="36868" grpId="0" bldLvl="0" animBg="1"/>
      <p:bldP spid="36869" grpId="0" bldLvl="0" animBg="1"/>
      <p:bldP spid="36870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0641" name="标题 59393"/>
          <p:cNvSpPr>
            <a:spLocks noGrp="1"/>
          </p:cNvSpPr>
          <p:nvPr>
            <p:ph type="title"/>
          </p:nvPr>
        </p:nvSpPr>
        <p:spPr>
          <a:xfrm>
            <a:off x="2286000" y="274638"/>
            <a:ext cx="3429000" cy="1143000"/>
          </a:xfrm>
          <a:solidFill>
            <a:schemeClr val="accent1"/>
          </a:solidFill>
        </p:spPr>
        <p:txBody>
          <a:bodyPr anchor="ctr"/>
          <a:p>
            <a:r>
              <a:rPr lang="zh-CN" altLang="en-US" sz="3600" b="1" u="sng" dirty="0">
                <a:solidFill>
                  <a:schemeClr val="tx1"/>
                </a:solidFill>
                <a:latin typeface="Times New Roman" panose="02020603050405020304" pitchFamily="18" charset="0"/>
                <a:ea typeface="华文行楷" pitchFamily="2" charset="-122"/>
              </a:rPr>
              <a:t>苏武形象总结</a:t>
            </a:r>
            <a:endParaRPr lang="zh-CN" altLang="en-US" sz="3600" b="1" u="sng" dirty="0">
              <a:solidFill>
                <a:schemeClr val="tx1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240642" name="文本占位符 59394"/>
          <p:cNvSpPr>
            <a:spLocks noGrp="1"/>
          </p:cNvSpPr>
          <p:nvPr>
            <p:ph idx="1"/>
          </p:nvPr>
        </p:nvSpPr>
        <p:spPr>
          <a:xfrm>
            <a:off x="249238" y="1600200"/>
            <a:ext cx="8437562" cy="4525963"/>
          </a:xfrm>
          <a:solidFill>
            <a:schemeClr val="bg1"/>
          </a:solidFill>
        </p:spPr>
        <p:txBody>
          <a:bodyPr anchor="t"/>
          <a:p>
            <a:r>
              <a:rPr lang="en-US" altLang="zh-CN" b="1" dirty="0"/>
              <a:t>     </a:t>
            </a:r>
            <a:r>
              <a:rPr lang="zh-CN" altLang="en-US" b="1" dirty="0"/>
              <a:t>在各种人物的对比映衬下，我们看到了一个丰满立体的苏武，他有清醒的外交意识，待人接物</a:t>
            </a:r>
            <a:r>
              <a:rPr lang="zh-CN" altLang="en-US" b="1" dirty="0">
                <a:solidFill>
                  <a:srgbClr val="FF0000"/>
                </a:solidFill>
              </a:rPr>
              <a:t>不卑不亢</a:t>
            </a:r>
            <a:r>
              <a:rPr lang="zh-CN" altLang="en-US" b="1" dirty="0"/>
              <a:t>，面对威逼利诱坚贞不二，长达十九年守节的</a:t>
            </a:r>
            <a:r>
              <a:rPr lang="zh-CN" altLang="en-US" b="1" dirty="0">
                <a:solidFill>
                  <a:srgbClr val="FF0000"/>
                </a:solidFill>
              </a:rPr>
              <a:t>坚忍不拔</a:t>
            </a:r>
            <a:r>
              <a:rPr lang="zh-CN" altLang="en-US" b="1" dirty="0"/>
              <a:t>。苏武实在是一个铁骨铮铮的硬汉子，</a:t>
            </a:r>
            <a:r>
              <a:rPr lang="zh-CN" altLang="en-US" b="1" dirty="0">
                <a:solidFill>
                  <a:srgbClr val="FF0000"/>
                </a:solidFill>
              </a:rPr>
              <a:t>爱国忠君</a:t>
            </a:r>
            <a:r>
              <a:rPr lang="zh-CN" altLang="en-US" b="1" dirty="0"/>
              <a:t>的真君子！</a:t>
            </a:r>
            <a:r>
              <a:rPr lang="zh-CN" altLang="en-US" b="1" dirty="0">
                <a:solidFill>
                  <a:srgbClr val="FF0000"/>
                </a:solidFill>
              </a:rPr>
              <a:t>威武不屈、贫贱不移</a:t>
            </a:r>
            <a:r>
              <a:rPr lang="zh-CN" altLang="en-US" b="1" dirty="0"/>
              <a:t>，正因为如此，苏武才更加具有勾魂摄魄的人格魅力，千古流芳！他的名字，也成为了具有崇高的民族气节的代名词。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idx="1"/>
          </p:nvPr>
        </p:nvSpPr>
        <p:spPr>
          <a:xfrm>
            <a:off x="468313" y="1052513"/>
            <a:ext cx="8675687" cy="5616575"/>
          </a:xfrm>
        </p:spPr>
        <p:txBody>
          <a:bodyPr wrap="square" lIns="91440" tIns="45720" rIns="91440" bIns="45720" anchor="t"/>
          <a:p>
            <a:pPr>
              <a:buNone/>
            </a:pPr>
            <a:r>
              <a:rPr lang="en-US" altLang="zh-CN" sz="3600" b="1" i="1"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汉书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》(《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前汉书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》)</a:t>
            </a:r>
            <a:endParaRPr lang="en-US" altLang="zh-CN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作者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---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东汉班固撰写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班固去世后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由其妹班昭和同乡马续完成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.</a:t>
            </a:r>
            <a:endParaRPr lang="en-US" altLang="zh-CN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性质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---《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汉书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是我国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第一部纪传体断代史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是古代传记文学名著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其中还收录了西汉大量的辞赋和散文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有总集的性质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.</a:t>
            </a:r>
            <a:endParaRPr lang="en-US" altLang="zh-CN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内容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---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记录了汉高祖元年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前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206)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至王莽新地皇四年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(23)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共</a:t>
            </a:r>
            <a:r>
              <a:rPr lang="en-US" altLang="zh-CN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230</a:t>
            </a:r>
            <a:r>
              <a:rPr lang="zh-CN" altLang="en-US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的历史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共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100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篇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分为十二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帝纪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八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表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十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志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七十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列传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.</a:t>
            </a:r>
            <a:endParaRPr lang="en-US" altLang="zh-CN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None/>
            </a:pPr>
            <a:endParaRPr lang="en-US" altLang="zh-CN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4626" name="Text Box 3"/>
          <p:cNvSpPr txBox="1"/>
          <p:nvPr/>
        </p:nvSpPr>
        <p:spPr>
          <a:xfrm>
            <a:off x="663575" y="239713"/>
            <a:ext cx="2179638" cy="650875"/>
          </a:xfrm>
          <a:prstGeom prst="rect">
            <a:avLst/>
          </a:prstGeom>
          <a:solidFill>
            <a:srgbClr val="F1F1AD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zh-CN" altLang="en-US" b="1" dirty="0">
                <a:latin typeface="Times New Roman" panose="02020603050405020304" pitchFamily="18" charset="0"/>
                <a:ea typeface="微软雅黑" panose="020B0503020204020204" charset="-122"/>
              </a:rPr>
              <a:t>知晓作品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22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6">
                                            <p:txEl>
                                              <p:charRg st="22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6">
                                            <p:txEl>
                                              <p:charRg st="22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54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66">
                                            <p:txEl>
                                              <p:charRg st="54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66">
                                            <p:txEl>
                                              <p:charRg st="54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111" end="1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66">
                                            <p:txEl>
                                              <p:charRg st="111" end="17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66">
                                            <p:txEl>
                                              <p:charRg st="111" end="17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>
          <a:xfrm>
            <a:off x="2405063" y="203200"/>
            <a:ext cx="3313112" cy="792163"/>
          </a:xfrm>
          <a:ln w="38100" cmpd="dbl">
            <a:solidFill>
              <a:srgbClr val="0000FF"/>
            </a:solidFill>
            <a:miter/>
          </a:ln>
        </p:spPr>
        <p:txBody>
          <a:bodyPr anchor="ctr"/>
          <a:p>
            <a:r>
              <a:rPr lang="zh-CN" altLang="en-US" sz="4000" b="1">
                <a:solidFill>
                  <a:srgbClr val="0000FF"/>
                </a:solidFill>
                <a:latin typeface="黑体" panose="02010609060101010101" pitchFamily="49" charset="-122"/>
              </a:rPr>
              <a:t>疏通字音</a:t>
            </a:r>
            <a:r>
              <a:rPr lang="zh-CN" altLang="en-US" sz="4000"/>
              <a:t> </a:t>
            </a:r>
            <a:endParaRPr lang="zh-CN" altLang="en-US" sz="4000"/>
          </a:p>
        </p:txBody>
      </p:sp>
      <p:sp>
        <p:nvSpPr>
          <p:cNvPr id="8195" name="内容占位符 8194"/>
          <p:cNvSpPr>
            <a:spLocks noGrp="1"/>
          </p:cNvSpPr>
          <p:nvPr>
            <p:ph idx="1"/>
          </p:nvPr>
        </p:nvSpPr>
        <p:spPr>
          <a:xfrm>
            <a:off x="555625" y="995363"/>
            <a:ext cx="8461375" cy="5613400"/>
          </a:xfrm>
        </p:spPr>
        <p:txBody>
          <a:bodyPr anchor="t"/>
          <a:p>
            <a:pPr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至栘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（yí）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厩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（jiù）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监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jiān）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（shu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ò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丈人行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（háng）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且鞮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（j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ū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d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ī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  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緱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（g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ō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u）王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阏氏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（y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 zh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ī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旃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（zh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n）毛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於靬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（wūji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n）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纺缴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（zhuó）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置煴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（y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ū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n）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火          辇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（ni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ǎ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牧羝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（d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ī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驩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（hu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ā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n）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没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ò)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胡中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遗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wèi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单于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昆邪王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（hún yé wáng）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浞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zhu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ó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野侯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啮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niè)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雪             棫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(yù )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阳宫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斧钺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（yuè）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汤镬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（huò）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更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（gēng）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嫁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5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5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40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95">
                                            <p:txEl>
                                              <p:charRg st="40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195">
                                            <p:txEl>
                                              <p:charRg st="40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70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95">
                                            <p:txEl>
                                              <p:charRg st="70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95">
                                            <p:txEl>
                                              <p:charRg st="70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97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195">
                                            <p:txEl>
                                              <p:charRg st="97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195">
                                            <p:txEl>
                                              <p:charRg st="97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25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195">
                                            <p:txEl>
                                              <p:charRg st="125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195">
                                            <p:txEl>
                                              <p:charRg st="125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53" end="1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195">
                                            <p:txEl>
                                              <p:charRg st="153" end="1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195">
                                            <p:txEl>
                                              <p:charRg st="153" end="1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79" end="2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195">
                                            <p:txEl>
                                              <p:charRg st="179" end="20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195">
                                            <p:txEl>
                                              <p:charRg st="179" end="20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206" end="2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195">
                                            <p:txEl>
                                              <p:charRg st="206" end="2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195">
                                            <p:txEl>
                                              <p:charRg st="206" end="2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234" end="2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195">
                                            <p:txEl>
                                              <p:charRg st="234" end="26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195">
                                            <p:txEl>
                                              <p:charRg st="234" end="26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262" end="2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195">
                                            <p:txEl>
                                              <p:charRg st="262" end="29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195">
                                            <p:txEl>
                                              <p:charRg st="262" end="29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291" end="3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195">
                                            <p:txEl>
                                              <p:charRg st="291" end="3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195">
                                            <p:txEl>
                                              <p:charRg st="291" end="3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ldLvl="0" animBg="1"/>
      <p:bldP spid="8195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6673" name="Rectangle 2"/>
          <p:cNvSpPr/>
          <p:nvPr/>
        </p:nvSpPr>
        <p:spPr>
          <a:xfrm>
            <a:off x="3132138" y="451644"/>
            <a:ext cx="3673475" cy="56927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武，字子卿。少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父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任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，兄弟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并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郎。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稍迁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至栘中厩监。时汉连伐胡，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数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通使相窥观。匈奴留汉使郭吉、路充国等前后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十余辈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，匈奴使来，汉亦留之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以相当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。天汉元年，</a:t>
            </a:r>
            <a:r>
              <a:rPr lang="zh-CN" altLang="en-US" sz="2800" b="1" u="sng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且鞮（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j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ū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d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ī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2800" b="1" u="sng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侯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单于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初立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，恐汉袭之，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乃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曰：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汉天子我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丈人行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也。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尽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归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汉使路充国等。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6674" name="Text Box 3"/>
          <p:cNvSpPr txBox="1"/>
          <p:nvPr/>
        </p:nvSpPr>
        <p:spPr>
          <a:xfrm>
            <a:off x="2103438" y="2667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0837" name="Text Box 5"/>
          <p:cNvSpPr txBox="1">
            <a:spLocks noChangeArrowheads="1"/>
          </p:cNvSpPr>
          <p:nvPr/>
        </p:nvSpPr>
        <p:spPr bwMode="auto">
          <a:xfrm>
            <a:off x="-61912" y="1628775"/>
            <a:ext cx="733425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   一   段</a:t>
            </a:r>
            <a:endParaRPr kumimoji="0" lang="zh-CN" altLang="en-US" b="1" kern="1200" cap="none" spc="0" normalizeH="0" baseline="0" noProof="0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0840" name="AutoShape 8"/>
          <p:cNvSpPr>
            <a:spLocks noChangeArrowheads="1"/>
          </p:cNvSpPr>
          <p:nvPr/>
        </p:nvSpPr>
        <p:spPr bwMode="auto">
          <a:xfrm>
            <a:off x="6877050" y="115888"/>
            <a:ext cx="1798638" cy="503238"/>
          </a:xfrm>
          <a:prstGeom prst="wedgeRoundRectCallout">
            <a:avLst>
              <a:gd name="adj1" fmla="val -66417"/>
              <a:gd name="adj2" fmla="val 48421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因为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2" name="Group 26"/>
          <p:cNvGrpSpPr/>
          <p:nvPr/>
        </p:nvGrpSpPr>
        <p:grpSpPr>
          <a:xfrm>
            <a:off x="900113" y="1268413"/>
            <a:ext cx="1944687" cy="474662"/>
            <a:chOff x="567" y="799"/>
            <a:chExt cx="1225" cy="299"/>
          </a:xfrm>
        </p:grpSpPr>
        <p:sp>
          <p:nvSpPr>
            <p:cNvPr id="156679" name="AutoShape 9"/>
            <p:cNvSpPr/>
            <p:nvPr/>
          </p:nvSpPr>
          <p:spPr>
            <a:xfrm>
              <a:off x="567" y="799"/>
              <a:ext cx="1225" cy="299"/>
            </a:xfrm>
            <a:prstGeom prst="wedgeRoundRectCallout">
              <a:avLst>
                <a:gd name="adj1" fmla="val 66491"/>
                <a:gd name="adj2" fmla="val 17894"/>
                <a:gd name="adj3" fmla="val 16667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zh-CN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0842" name="Text Box 10"/>
            <p:cNvSpPr txBox="1">
              <a:spLocks noChangeArrowheads="1"/>
            </p:cNvSpPr>
            <p:nvPr/>
          </p:nvSpPr>
          <p:spPr bwMode="auto">
            <a:xfrm>
              <a:off x="657" y="799"/>
              <a:ext cx="1072" cy="28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defRPr/>
              </a:pPr>
              <a:r>
                <a:rPr kumimoji="0" lang="zh-CN" altLang="en-US" sz="2400" b="1" kern="1200" cap="none" spc="0" normalizeH="0" baseline="0" noProof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渐渐升迁</a:t>
              </a:r>
              <a:endParaRPr kumimoji="0" lang="zh-CN" altLang="en-US" sz="24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20843" name="AutoShape 11"/>
          <p:cNvSpPr>
            <a:spLocks noChangeArrowheads="1"/>
          </p:cNvSpPr>
          <p:nvPr/>
        </p:nvSpPr>
        <p:spPr bwMode="auto">
          <a:xfrm>
            <a:off x="7164388" y="1844675"/>
            <a:ext cx="1295400" cy="503238"/>
          </a:xfrm>
          <a:prstGeom prst="wedgeRoundRectCallout">
            <a:avLst>
              <a:gd name="adj1" fmla="val -199880"/>
              <a:gd name="adj2" fmla="val 17509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屡次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0844" name="AutoShape 12"/>
          <p:cNvSpPr>
            <a:spLocks noChangeArrowheads="1"/>
          </p:cNvSpPr>
          <p:nvPr/>
        </p:nvSpPr>
        <p:spPr bwMode="auto">
          <a:xfrm>
            <a:off x="1619250" y="2133600"/>
            <a:ext cx="1368425" cy="503238"/>
          </a:xfrm>
          <a:prstGeom prst="wedgeRoundRectCallout">
            <a:avLst>
              <a:gd name="adj1" fmla="val 89792"/>
              <a:gd name="adj2" fmla="val 165773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十余批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0845" name="AutoShape 13"/>
          <p:cNvSpPr>
            <a:spLocks noChangeArrowheads="1"/>
          </p:cNvSpPr>
          <p:nvPr/>
        </p:nvSpPr>
        <p:spPr bwMode="auto">
          <a:xfrm>
            <a:off x="611188" y="3068638"/>
            <a:ext cx="2593975" cy="576263"/>
          </a:xfrm>
          <a:prstGeom prst="wedgeRoundRectCallout">
            <a:avLst>
              <a:gd name="adj1" fmla="val 93514"/>
              <a:gd name="adj2" fmla="val 48347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用来作为抵押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0846" name="AutoShape 14"/>
          <p:cNvSpPr>
            <a:spLocks noChangeArrowheads="1"/>
          </p:cNvSpPr>
          <p:nvPr/>
        </p:nvSpPr>
        <p:spPr bwMode="auto">
          <a:xfrm>
            <a:off x="6587490" y="2844800"/>
            <a:ext cx="1946910" cy="544195"/>
          </a:xfrm>
          <a:prstGeom prst="wedgeRoundRectCallout">
            <a:avLst>
              <a:gd name="adj1" fmla="val -134344"/>
              <a:gd name="adj2" fmla="val 258168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初立为王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0847" name="AutoShape 15"/>
          <p:cNvSpPr>
            <a:spLocks noChangeArrowheads="1"/>
          </p:cNvSpPr>
          <p:nvPr/>
        </p:nvSpPr>
        <p:spPr bwMode="auto">
          <a:xfrm>
            <a:off x="6913245" y="4399598"/>
            <a:ext cx="1295400" cy="504825"/>
          </a:xfrm>
          <a:prstGeom prst="wedgeRoundRectCallout">
            <a:avLst>
              <a:gd name="adj1" fmla="val -242941"/>
              <a:gd name="adj2" fmla="val 136477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长辈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0853" name="AutoShape 21"/>
          <p:cNvSpPr>
            <a:spLocks noChangeArrowheads="1"/>
          </p:cNvSpPr>
          <p:nvPr/>
        </p:nvSpPr>
        <p:spPr bwMode="auto">
          <a:xfrm>
            <a:off x="1763713" y="404813"/>
            <a:ext cx="1584325" cy="504825"/>
          </a:xfrm>
          <a:prstGeom prst="wedgeRoundRectCallout">
            <a:avLst>
              <a:gd name="adj1" fmla="val 72144"/>
              <a:gd name="adj2" fmla="val 76102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被任用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0854" name="AutoShape 22"/>
          <p:cNvSpPr>
            <a:spLocks noChangeArrowheads="1"/>
          </p:cNvSpPr>
          <p:nvPr/>
        </p:nvSpPr>
        <p:spPr bwMode="auto">
          <a:xfrm>
            <a:off x="6228715" y="5567680"/>
            <a:ext cx="2136140" cy="576580"/>
          </a:xfrm>
          <a:prstGeom prst="wedgeRoundRectCallout">
            <a:avLst>
              <a:gd name="adj1" fmla="val -55481"/>
              <a:gd name="adj2" fmla="val -71486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让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……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回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0855" name="AutoShape 23"/>
          <p:cNvSpPr>
            <a:spLocks noChangeArrowheads="1"/>
          </p:cNvSpPr>
          <p:nvPr/>
        </p:nvSpPr>
        <p:spPr bwMode="auto">
          <a:xfrm>
            <a:off x="6732588" y="692150"/>
            <a:ext cx="1943100" cy="936625"/>
          </a:xfrm>
          <a:prstGeom prst="wedgeRoundRectCallout">
            <a:avLst>
              <a:gd name="adj1" fmla="val -108495"/>
              <a:gd name="adj2" fmla="val -6440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并：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都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为：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做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20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0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0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0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120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0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0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500"/>
                                        <p:tgtEl>
                                          <p:spTgt spid="120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500"/>
                                        <p:tgtEl>
                                          <p:spTgt spid="120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0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0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500"/>
                                        <p:tgtEl>
                                          <p:spTgt spid="120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0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0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500"/>
                                        <p:tgtEl>
                                          <p:spTgt spid="120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0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0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500"/>
                                        <p:tgtEl>
                                          <p:spTgt spid="120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0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0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500"/>
                                        <p:tgtEl>
                                          <p:spTgt spid="120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40" grpId="0" animBg="1"/>
      <p:bldP spid="120843" grpId="0" animBg="1"/>
      <p:bldP spid="120844" grpId="0" animBg="1"/>
      <p:bldP spid="120845" grpId="0" animBg="1"/>
      <p:bldP spid="120846" grpId="0" bldLvl="0" animBg="1"/>
      <p:bldP spid="120847" grpId="0" bldLvl="0" animBg="1"/>
      <p:bldP spid="120853" grpId="0" animBg="1"/>
      <p:bldP spid="120854" grpId="0" bldLvl="0" animBg="1"/>
      <p:bldP spid="12085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7697" name="Rectangle 2"/>
          <p:cNvSpPr/>
          <p:nvPr/>
        </p:nvSpPr>
        <p:spPr>
          <a:xfrm>
            <a:off x="1548130" y="382905"/>
            <a:ext cx="6504305" cy="54775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2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武帝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嘉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其义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，乃遣武</a:t>
            </a:r>
            <a:r>
              <a:rPr lang="zh-CN" altLang="en-US" sz="28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中郎将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使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持节送匈奴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使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留在汉者，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厚赂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单于，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答其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善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意。武与副中郎将张胜及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假吏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常惠等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募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士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斥候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百余人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俱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既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至匈奴，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置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币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遗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wèi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单于；单于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益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骄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，非汉所望也。 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7698" name="Text Box 3"/>
          <p:cNvSpPr txBox="1"/>
          <p:nvPr/>
        </p:nvSpPr>
        <p:spPr>
          <a:xfrm>
            <a:off x="2103438" y="2667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1861" name="Text Box 5"/>
          <p:cNvSpPr txBox="1">
            <a:spLocks noChangeArrowheads="1"/>
          </p:cNvSpPr>
          <p:nvPr/>
        </p:nvSpPr>
        <p:spPr bwMode="auto">
          <a:xfrm>
            <a:off x="-61912" y="1628775"/>
            <a:ext cx="733425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   一   段</a:t>
            </a:r>
            <a:endParaRPr kumimoji="0" lang="zh-CN" altLang="en-US" b="1" kern="1200" cap="none" spc="0" normalizeH="0" baseline="0" noProof="0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1870" name="AutoShape 14"/>
          <p:cNvSpPr>
            <a:spLocks noChangeArrowheads="1"/>
          </p:cNvSpPr>
          <p:nvPr/>
        </p:nvSpPr>
        <p:spPr bwMode="auto">
          <a:xfrm>
            <a:off x="6443663" y="404813"/>
            <a:ext cx="1296988" cy="503238"/>
          </a:xfrm>
          <a:prstGeom prst="wedgeRoundRectCallout">
            <a:avLst>
              <a:gd name="adj1" fmla="val -40574"/>
              <a:gd name="adj2" fmla="val 95741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出使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1871" name="AutoShape 15"/>
          <p:cNvSpPr>
            <a:spLocks noChangeArrowheads="1"/>
          </p:cNvSpPr>
          <p:nvPr/>
        </p:nvSpPr>
        <p:spPr bwMode="auto">
          <a:xfrm>
            <a:off x="51435" y="1387475"/>
            <a:ext cx="2811780" cy="504825"/>
          </a:xfrm>
          <a:prstGeom prst="wedgeRoundRectCallout">
            <a:avLst>
              <a:gd name="adj1" fmla="val 71519"/>
              <a:gd name="adj2" fmla="val 114088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使者，定语后置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1872" name="AutoShape 16"/>
          <p:cNvSpPr>
            <a:spLocks noChangeArrowheads="1"/>
          </p:cNvSpPr>
          <p:nvPr/>
        </p:nvSpPr>
        <p:spPr bwMode="auto">
          <a:xfrm>
            <a:off x="270510" y="55880"/>
            <a:ext cx="2635250" cy="852170"/>
          </a:xfrm>
          <a:prstGeom prst="wedgeRoundRectCallout">
            <a:avLst>
              <a:gd name="adj1" fmla="val 44819"/>
              <a:gd name="adj2" fmla="val 90880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赞许他合乎情理的做法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1873" name="AutoShape 17"/>
          <p:cNvSpPr>
            <a:spLocks noChangeArrowheads="1"/>
          </p:cNvSpPr>
          <p:nvPr/>
        </p:nvSpPr>
        <p:spPr bwMode="auto">
          <a:xfrm>
            <a:off x="3563938" y="333375"/>
            <a:ext cx="2449513" cy="504825"/>
          </a:xfrm>
          <a:prstGeom prst="wedgeRoundRectCallout">
            <a:avLst>
              <a:gd name="adj1" fmla="val 10014"/>
              <a:gd name="adj2" fmla="val 102514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以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…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的身份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1874" name="AutoShape 18"/>
          <p:cNvSpPr>
            <a:spLocks noChangeArrowheads="1"/>
          </p:cNvSpPr>
          <p:nvPr/>
        </p:nvSpPr>
        <p:spPr bwMode="auto">
          <a:xfrm>
            <a:off x="3132455" y="1483995"/>
            <a:ext cx="3168650" cy="600710"/>
          </a:xfrm>
          <a:prstGeom prst="wedgeRoundRectCallout">
            <a:avLst>
              <a:gd name="adj1" fmla="val -4689"/>
              <a:gd name="adj2" fmla="val 80236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趁机以丰厚的礼物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1877" name="AutoShape 21"/>
          <p:cNvSpPr>
            <a:spLocks noChangeArrowheads="1"/>
          </p:cNvSpPr>
          <p:nvPr/>
        </p:nvSpPr>
        <p:spPr bwMode="auto">
          <a:xfrm>
            <a:off x="1835150" y="3644900"/>
            <a:ext cx="2592388" cy="433388"/>
          </a:xfrm>
          <a:prstGeom prst="wedgeRoundRectCallout">
            <a:avLst>
              <a:gd name="adj1" fmla="val 32301"/>
              <a:gd name="adj2" fmla="val 90657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一同（前往）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1878" name="AutoShape 22"/>
          <p:cNvSpPr>
            <a:spLocks noChangeArrowheads="1"/>
          </p:cNvSpPr>
          <p:nvPr/>
        </p:nvSpPr>
        <p:spPr bwMode="auto">
          <a:xfrm>
            <a:off x="6084888" y="4724400"/>
            <a:ext cx="2089150" cy="576263"/>
          </a:xfrm>
          <a:prstGeom prst="wedgeRoundRectCallout">
            <a:avLst>
              <a:gd name="adj1" fmla="val -22264"/>
              <a:gd name="adj2" fmla="val -78648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备办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财物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1879" name="AutoShape 23"/>
          <p:cNvSpPr>
            <a:spLocks noChangeArrowheads="1"/>
          </p:cNvSpPr>
          <p:nvPr/>
        </p:nvSpPr>
        <p:spPr bwMode="auto">
          <a:xfrm>
            <a:off x="3132138" y="5944553"/>
            <a:ext cx="1943100" cy="609600"/>
          </a:xfrm>
          <a:prstGeom prst="wedgeRoundRectCallout">
            <a:avLst>
              <a:gd name="adj1" fmla="val 41192"/>
              <a:gd name="adj2" fmla="val -107447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更加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倨傲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1880" name="AutoShape 24"/>
          <p:cNvSpPr>
            <a:spLocks noChangeArrowheads="1"/>
          </p:cNvSpPr>
          <p:nvPr/>
        </p:nvSpPr>
        <p:spPr bwMode="auto">
          <a:xfrm>
            <a:off x="6588125" y="1386840"/>
            <a:ext cx="2479675" cy="601345"/>
          </a:xfrm>
          <a:prstGeom prst="wedgeRoundRectCallout">
            <a:avLst>
              <a:gd name="adj1" fmla="val -11691"/>
              <a:gd name="adj2" fmla="val 89107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回报他的好意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1881" name="AutoShape 25"/>
          <p:cNvSpPr>
            <a:spLocks noChangeArrowheads="1"/>
          </p:cNvSpPr>
          <p:nvPr/>
        </p:nvSpPr>
        <p:spPr bwMode="auto">
          <a:xfrm>
            <a:off x="2051050" y="2565400"/>
            <a:ext cx="3960813" cy="503238"/>
          </a:xfrm>
          <a:prstGeom prst="wedgeRoundRectCallout">
            <a:avLst>
              <a:gd name="adj1" fmla="val 43347"/>
              <a:gd name="adj2" fmla="val 72398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临时充任使臣属吏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1882" name="AutoShape 26"/>
          <p:cNvSpPr>
            <a:spLocks noChangeArrowheads="1"/>
          </p:cNvSpPr>
          <p:nvPr/>
        </p:nvSpPr>
        <p:spPr bwMode="auto">
          <a:xfrm>
            <a:off x="6588125" y="2565400"/>
            <a:ext cx="1881505" cy="503555"/>
          </a:xfrm>
          <a:prstGeom prst="wedgeRoundRectCallout">
            <a:avLst>
              <a:gd name="adj1" fmla="val 1198"/>
              <a:gd name="adj2" fmla="val 99558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招募士卒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1883" name="AutoShape 27"/>
          <p:cNvSpPr>
            <a:spLocks noChangeArrowheads="1"/>
          </p:cNvSpPr>
          <p:nvPr/>
        </p:nvSpPr>
        <p:spPr bwMode="auto">
          <a:xfrm>
            <a:off x="4643438" y="3644900"/>
            <a:ext cx="1728788" cy="503238"/>
          </a:xfrm>
          <a:prstGeom prst="wedgeRoundRectCallout">
            <a:avLst>
              <a:gd name="adj1" fmla="val -46329"/>
              <a:gd name="adj2" fmla="val 78708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……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之后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1884" name="AutoShape 28"/>
          <p:cNvSpPr>
            <a:spLocks noChangeArrowheads="1"/>
          </p:cNvSpPr>
          <p:nvPr/>
        </p:nvSpPr>
        <p:spPr bwMode="auto">
          <a:xfrm>
            <a:off x="1619250" y="4797425"/>
            <a:ext cx="1943100" cy="431800"/>
          </a:xfrm>
          <a:prstGeom prst="wedgeRoundRectCallout">
            <a:avLst>
              <a:gd name="adj1" fmla="val -7273"/>
              <a:gd name="adj2" fmla="val -98898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侦察兵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1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1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21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1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1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"/>
                                        <p:tgtEl>
                                          <p:spTgt spid="121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1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1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121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1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1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500"/>
                                        <p:tgtEl>
                                          <p:spTgt spid="121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1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1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500"/>
                                        <p:tgtEl>
                                          <p:spTgt spid="121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1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1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500"/>
                                        <p:tgtEl>
                                          <p:spTgt spid="121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1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1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500"/>
                                        <p:tgtEl>
                                          <p:spTgt spid="121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1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1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500"/>
                                        <p:tgtEl>
                                          <p:spTgt spid="121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1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1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500"/>
                                        <p:tgtEl>
                                          <p:spTgt spid="121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1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1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500"/>
                                        <p:tgtEl>
                                          <p:spTgt spid="121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1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1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500"/>
                                        <p:tgtEl>
                                          <p:spTgt spid="121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1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1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500"/>
                                        <p:tgtEl>
                                          <p:spTgt spid="121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1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1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500"/>
                                        <p:tgtEl>
                                          <p:spTgt spid="121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70" grpId="0" animBg="1"/>
      <p:bldP spid="121871" grpId="0" bldLvl="0" animBg="1"/>
      <p:bldP spid="121872" grpId="0" bldLvl="0" animBg="1"/>
      <p:bldP spid="121873" grpId="0" animBg="1"/>
      <p:bldP spid="121874" grpId="0" bldLvl="0" animBg="1"/>
      <p:bldP spid="121877" grpId="0" animBg="1"/>
      <p:bldP spid="121878" grpId="0" animBg="1"/>
      <p:bldP spid="121879" grpId="0" bldLvl="0" animBg="1"/>
      <p:bldP spid="121880" grpId="0" bldLvl="0" animBg="1"/>
      <p:bldP spid="121881" grpId="0" animBg="1"/>
      <p:bldP spid="121882" grpId="0" bldLvl="0" animBg="1"/>
      <p:bldP spid="121883" grpId="0" animBg="1"/>
      <p:bldP spid="121884" grpId="0" animBg="1"/>
    </p:bldLst>
  </p:timing>
</p:sld>
</file>

<file path=ppt/tags/tag1.xml><?xml version="1.0" encoding="utf-8"?>
<p:tagLst xmlns:p="http://schemas.openxmlformats.org/presentationml/2006/main">
  <p:tag name="KSO_WM_DOC_GUID" val="{37d3b1b4-9619-4110-84fb-5cc20ff400ed}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36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anose="02020603050405020304" pitchFamily="18" charset="0"/>
            <a:ea typeface="方正姚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36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anose="02020603050405020304" pitchFamily="18" charset="0"/>
            <a:ea typeface="方正姚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7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8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0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3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4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8084</Words>
  <Application>WPS 演示</Application>
  <PresentationFormat>全屏显示(4:3)</PresentationFormat>
  <Paragraphs>1015</Paragraphs>
  <Slides>54</Slides>
  <Notes>2</Notes>
  <HiddenSlides>1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8</vt:i4>
      </vt:variant>
      <vt:variant>
        <vt:lpstr>幻灯片标题</vt:lpstr>
      </vt:variant>
      <vt:variant>
        <vt:i4>54</vt:i4>
      </vt:variant>
    </vt:vector>
  </HeadingPairs>
  <TitlesOfParts>
    <vt:vector size="80" baseType="lpstr">
      <vt:lpstr>Arial</vt:lpstr>
      <vt:lpstr>宋体</vt:lpstr>
      <vt:lpstr>Wingdings</vt:lpstr>
      <vt:lpstr>Times New Roman</vt:lpstr>
      <vt:lpstr>方正姚体</vt:lpstr>
      <vt:lpstr>黑体</vt:lpstr>
      <vt:lpstr>微软雅黑</vt:lpstr>
      <vt:lpstr>楷体</vt:lpstr>
      <vt:lpstr>幼圆</vt:lpstr>
      <vt:lpstr>Arial Unicode MS</vt:lpstr>
      <vt:lpstr>Calibri</vt:lpstr>
      <vt:lpstr>Arial</vt:lpstr>
      <vt:lpstr>楷体_GB2312</vt:lpstr>
      <vt:lpstr>新宋体</vt:lpstr>
      <vt:lpstr>华文新魏</vt:lpstr>
      <vt:lpstr>华文行楷</vt:lpstr>
      <vt:lpstr>隶书</vt:lpstr>
      <vt:lpstr>仿宋</vt:lpstr>
      <vt:lpstr>默认设计模板</vt:lpstr>
      <vt:lpstr>2_默认设计模板</vt:lpstr>
      <vt:lpstr>4_默认设计模板</vt:lpstr>
      <vt:lpstr>7_默认设计模板</vt:lpstr>
      <vt:lpstr>8_默认设计模板</vt:lpstr>
      <vt:lpstr>10_默认设计模板</vt:lpstr>
      <vt:lpstr>13_默认设计模板</vt:lpstr>
      <vt:lpstr>14_默认设计模板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疏通字音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归纳苏武形象及精神特质</vt:lpstr>
      <vt:lpstr>PowerPoint 演示文稿</vt:lpstr>
      <vt:lpstr>他自杀的原因是什么？ （找原文）</vt:lpstr>
      <vt:lpstr>此时遇到意外的变故，他为什么说是“负国”呢？</vt:lpstr>
      <vt:lpstr>他的自杀行为，产生了什么样的反响？</vt:lpstr>
      <vt:lpstr>PowerPoint 演示文稿</vt:lpstr>
      <vt:lpstr>PowerPoint 演示文稿</vt:lpstr>
      <vt:lpstr>PowerPoint 演示文稿</vt:lpstr>
      <vt:lpstr>PowerPoint 演示文稿</vt:lpstr>
      <vt:lpstr> 对卫律的劝降，苏武的回答在措辞和态度上是怎样的？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梳理文章脉络</vt:lpstr>
      <vt:lpstr>PowerPoint 演示文稿</vt:lpstr>
      <vt:lpstr>“始以强壮出，及还，须发尽白”包含着作者怎样的感情？ </vt:lpstr>
      <vt:lpstr>PowerPoint 演示文稿</vt:lpstr>
      <vt:lpstr>PowerPoint 演示文稿</vt:lpstr>
      <vt:lpstr>PowerPoint 演示文稿</vt:lpstr>
      <vt:lpstr>PowerPoint 演示文稿</vt:lpstr>
      <vt:lpstr>苏武形象总结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lenovo</cp:lastModifiedBy>
  <cp:revision>187</cp:revision>
  <dcterms:created xsi:type="dcterms:W3CDTF">2011-06-07T06:35:00Z</dcterms:created>
  <dcterms:modified xsi:type="dcterms:W3CDTF">2019-06-05T02:29:42Z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