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activeX/activeX15.xml" ContentType="application/vnd.ms-office.activeX+xml"/>
  <Override PartName="/ppt/activeX/activeX17.xml" ContentType="application/vnd.ms-office.activeX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3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Override PartName="/ppt/activeX/activeX11.xml" ContentType="application/vnd.ms-office.activeX+xml"/>
  <Override PartName="/ppt/activeX/activeX12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activeX/activeX10.xml" ContentType="application/vnd.ms-office.activeX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activeX/activeX8.xml" ContentType="application/vnd.ms-office.activeX+xml"/>
  <Override PartName="/ppt/activeX/activeX9.xml" ContentType="application/vnd.ms-office.activeX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6.xml" ContentType="application/vnd.ms-office.activeX+xml"/>
  <Override PartName="/ppt/activeX/activeX7.xml" ContentType="application/vnd.ms-office.activeX+xml"/>
  <Override PartName="/ppt/activeX/activeX18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activeX/activeX5.xml" ContentType="application/vnd.ms-office.activeX+xml"/>
  <Override PartName="/ppt/activeX/activeX16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E:\gt\gytj.mpg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0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21189"/>
  <ax:ocxPr ax:name="_cy" ax:value="13388"/>
</ax:ocx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E:\gt\归园田居.mpg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0"/>
  <ax:ocxPr ax:name="currentMarker" ax:value="0"/>
  <ax:ocxPr ax:name="invokeURLs" ax:value="-1"/>
  <ax:ocxPr ax:name="baseURL" ax:value=""/>
  <ax:ocxPr ax:name="volume" ax:value="9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22803"/>
  <ax:ocxPr ax:name="_cy" ax:value="12409"/>
</ax:ocx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392D6-433B-4A58-94D2-B3213AE50E3E}" type="datetimeFigureOut">
              <a:rPr lang="zh-CN" altLang="en-US" smtClean="0"/>
              <a:pPr/>
              <a:t>2014-12-07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EBE16-2111-4F84-8570-75FE2D56AA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8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gif"/><Relationship Id="rId5" Type="http://schemas.openxmlformats.org/officeDocument/2006/relationships/slide" Target="slide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4.xml"/><Relationship Id="rId7" Type="http://schemas.openxmlformats.org/officeDocument/2006/relationships/image" Target="../media/image7.gif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6" Type="http://schemas.openxmlformats.org/officeDocument/2006/relationships/slide" Target="slide4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6.xml"/><Relationship Id="rId7" Type="http://schemas.openxmlformats.org/officeDocument/2006/relationships/image" Target="../media/image7.gif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4.vml"/><Relationship Id="rId6" Type="http://schemas.openxmlformats.org/officeDocument/2006/relationships/slide" Target="slide5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8.xml"/><Relationship Id="rId7" Type="http://schemas.openxmlformats.org/officeDocument/2006/relationships/image" Target="../media/image7.gif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5.vml"/><Relationship Id="rId6" Type="http://schemas.openxmlformats.org/officeDocument/2006/relationships/slide" Target="slide6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0.xml"/><Relationship Id="rId7" Type="http://schemas.openxmlformats.org/officeDocument/2006/relationships/image" Target="../media/image7.gif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6.vml"/><Relationship Id="rId6" Type="http://schemas.openxmlformats.org/officeDocument/2006/relationships/slide" Target="slide7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2.xml"/><Relationship Id="rId7" Type="http://schemas.openxmlformats.org/officeDocument/2006/relationships/image" Target="../media/image7.gif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7.vml"/><Relationship Id="rId6" Type="http://schemas.openxmlformats.org/officeDocument/2006/relationships/slide" Target="slide8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4.xml"/><Relationship Id="rId7" Type="http://schemas.openxmlformats.org/officeDocument/2006/relationships/image" Target="../media/image7.gif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control" Target="../activeX/activeX16.xml"/><Relationship Id="rId7" Type="http://schemas.openxmlformats.org/officeDocument/2006/relationships/slide" Target="slide10.xml"/><Relationship Id="rId2" Type="http://schemas.openxmlformats.org/officeDocument/2006/relationships/control" Target="../activeX/activeX1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control" Target="../activeX/activeX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785794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同学们，假如你是千万富翁，叱咤商界多年，有一天，你累了，你关掉手机和电脑，离开办公室，带着至亲去隐居。那么，你打算如何设计自己的隐居生活？</a:t>
            </a:r>
            <a:endParaRPr lang="zh-CN" altLang="en-US" sz="24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 descr="xf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2000240"/>
            <a:ext cx="6929486" cy="3929090"/>
          </a:xfrm>
          <a:prstGeom prst="rect">
            <a:avLst/>
          </a:prstGeom>
        </p:spPr>
      </p:pic>
      <p:pic>
        <p:nvPicPr>
          <p:cNvPr id="8" name="图片 7" descr="xf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2143116"/>
            <a:ext cx="6858048" cy="3705846"/>
          </a:xfrm>
          <a:prstGeom prst="rect">
            <a:avLst/>
          </a:prstGeom>
        </p:spPr>
      </p:pic>
      <p:pic>
        <p:nvPicPr>
          <p:cNvPr id="9" name="图片 8" descr="xf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4414" y="2000240"/>
            <a:ext cx="6786610" cy="4000528"/>
          </a:xfrm>
          <a:prstGeom prst="rect">
            <a:avLst/>
          </a:prstGeom>
        </p:spPr>
      </p:pic>
      <p:pic>
        <p:nvPicPr>
          <p:cNvPr id="10" name="图片 9" descr="he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6072230"/>
            <a:ext cx="9144000" cy="785770"/>
          </a:xfrm>
          <a:prstGeom prst="rect">
            <a:avLst/>
          </a:prstGeom>
        </p:spPr>
      </p:pic>
      <p:pic>
        <p:nvPicPr>
          <p:cNvPr id="12" name="图片 11" descr="右箭2.gif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21505" name="ShockwaveFlash1" r:id="rId2" imgW="2521142" imgH="69230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928670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这首诗歌在艺术上有什么特点？</a:t>
            </a:r>
            <a:endParaRPr lang="zh-CN" altLang="en-US" sz="32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785926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、比喻生动形象。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428868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、运用白描手法，抓住典型特点进行勾勒。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3143249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、情景交融。作品描述的宁静恬适的自然环境既是陶渊明归隐后生活的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实境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，也是他内心追求的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心境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。诗歌将此有机地结合在一起。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915927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、语言朴素自然。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 descr="he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072254"/>
            <a:ext cx="9144000" cy="785770"/>
          </a:xfrm>
          <a:prstGeom prst="rect">
            <a:avLst/>
          </a:prstGeom>
        </p:spPr>
      </p:pic>
      <p:pic>
        <p:nvPicPr>
          <p:cNvPr id="8" name="图片 7" descr="右箭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22530" name="ShockwaveFlash1" r:id="rId2" imgW="2521142" imgH="69230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785794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先请齐读诗歌，注意下列字词的音义</a:t>
            </a:r>
            <a:endParaRPr lang="zh-CN" altLang="en-US" sz="24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993893"/>
            <a:ext cx="307183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羁（      ）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荫（      ）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暧（      ）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墟（      ）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吠（      ）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樊（      ）</a:t>
            </a:r>
            <a:endParaRPr lang="zh-CN" altLang="en-US" sz="36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928670"/>
            <a:ext cx="507209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适</a:t>
            </a:r>
            <a:r>
              <a:rPr lang="en-US" altLang="zh-CN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韵</a:t>
            </a:r>
            <a:r>
              <a:rPr lang="en-US" altLang="zh-CN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荫</a:t>
            </a:r>
            <a:r>
              <a:rPr lang="en-US" altLang="zh-CN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罗</a:t>
            </a:r>
            <a:r>
              <a:rPr lang="en-US" altLang="zh-CN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暧暧</a:t>
            </a:r>
            <a:r>
              <a:rPr lang="en-US" altLang="zh-CN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—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依依</a:t>
            </a:r>
            <a:r>
              <a:rPr lang="en-US" altLang="zh-CN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—</a:t>
            </a:r>
            <a:endParaRPr lang="zh-CN" altLang="en-US" sz="36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1000108"/>
            <a:ext cx="107157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>
                <a:solidFill>
                  <a:srgbClr val="0070C0"/>
                </a:solidFill>
              </a:rPr>
              <a:t>Jī</a:t>
            </a:r>
            <a:endParaRPr lang="en-US" altLang="zh-CN" sz="5400" dirty="0" smtClean="0">
              <a:solidFill>
                <a:srgbClr val="0070C0"/>
              </a:solidFill>
            </a:endParaRPr>
          </a:p>
          <a:p>
            <a:r>
              <a:rPr lang="en-US" altLang="zh-CN" sz="5400" dirty="0" err="1" smtClean="0">
                <a:solidFill>
                  <a:srgbClr val="0070C0"/>
                </a:solidFill>
              </a:rPr>
              <a:t>yìn</a:t>
            </a:r>
            <a:endParaRPr lang="en-US" altLang="zh-CN" sz="5400" dirty="0" smtClean="0">
              <a:solidFill>
                <a:srgbClr val="0070C0"/>
              </a:solidFill>
            </a:endParaRPr>
          </a:p>
          <a:p>
            <a:r>
              <a:rPr lang="en-US" altLang="zh-CN" sz="5400" dirty="0" err="1" smtClean="0">
                <a:solidFill>
                  <a:srgbClr val="0070C0"/>
                </a:solidFill>
              </a:rPr>
              <a:t>ài</a:t>
            </a:r>
            <a:endParaRPr lang="en-US" altLang="zh-CN" sz="5400" dirty="0" smtClean="0">
              <a:solidFill>
                <a:srgbClr val="0070C0"/>
              </a:solidFill>
            </a:endParaRPr>
          </a:p>
          <a:p>
            <a:r>
              <a:rPr lang="en-US" altLang="zh-CN" sz="5400" dirty="0" err="1" smtClean="0">
                <a:solidFill>
                  <a:srgbClr val="0070C0"/>
                </a:solidFill>
              </a:rPr>
              <a:t>Xū</a:t>
            </a:r>
            <a:endParaRPr lang="en-US" altLang="zh-CN" sz="5400" dirty="0" smtClean="0">
              <a:solidFill>
                <a:srgbClr val="0070C0"/>
              </a:solidFill>
            </a:endParaRPr>
          </a:p>
          <a:p>
            <a:r>
              <a:rPr lang="en-US" altLang="zh-CN" sz="5400" dirty="0" err="1" smtClean="0">
                <a:solidFill>
                  <a:srgbClr val="0070C0"/>
                </a:solidFill>
              </a:rPr>
              <a:t>fèi</a:t>
            </a:r>
            <a:endParaRPr lang="en-US" altLang="zh-CN" sz="5400" dirty="0" smtClean="0">
              <a:solidFill>
                <a:srgbClr val="0070C0"/>
              </a:solidFill>
            </a:endParaRPr>
          </a:p>
          <a:p>
            <a:r>
              <a:rPr lang="en-US" altLang="zh-CN" sz="5400" dirty="0" err="1" smtClean="0">
                <a:solidFill>
                  <a:srgbClr val="0070C0"/>
                </a:solidFill>
              </a:rPr>
              <a:t>fán</a:t>
            </a:r>
            <a:endParaRPr lang="zh-CN" altLang="en-US" sz="54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928670"/>
            <a:ext cx="364333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迎合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天性，本性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荫庇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排列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昏暗，模糊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轻柔缓慢地飘升</a:t>
            </a:r>
            <a:endParaRPr lang="zh-CN" altLang="en-US" sz="36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he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072230"/>
            <a:ext cx="9144000" cy="785770"/>
          </a:xfrm>
          <a:prstGeom prst="rect">
            <a:avLst/>
          </a:prstGeom>
        </p:spPr>
      </p:pic>
      <p:pic>
        <p:nvPicPr>
          <p:cNvPr id="11" name="图片 10" descr="右箭2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20481" name="ShockwaveFlash1" r:id="rId2" imgW="2521142" imgH="69230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85794"/>
            <a:ext cx="7572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认真</a:t>
            </a:r>
            <a:r>
              <a:rPr lang="zh-CN" altLang="zh-CN" sz="2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听老师诵读，</a:t>
            </a:r>
            <a:r>
              <a:rPr lang="zh-CN" altLang="en-US" sz="2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想想诗歌</a:t>
            </a:r>
            <a:r>
              <a:rPr lang="zh-CN" altLang="zh-CN" sz="2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标题的题眼</a:t>
            </a:r>
            <a:r>
              <a:rPr lang="zh-CN" altLang="en-US" sz="2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是哪个字</a:t>
            </a:r>
            <a:r>
              <a:rPr lang="zh-CN" altLang="zh-CN" sz="2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 descr="he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072230"/>
            <a:ext cx="9144000" cy="785770"/>
          </a:xfrm>
          <a:prstGeom prst="rect">
            <a:avLst/>
          </a:prstGeom>
        </p:spPr>
      </p:pic>
      <p:pic>
        <p:nvPicPr>
          <p:cNvPr id="4" name="图片 3" descr="右箭2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19457" name="ShockwaveFlash1" r:id="rId2" imgW="2521142" imgH="692308"/>
      <p:control spid="19458" name="WindowsMediaPlayer1" r:id="rId3" imgW="7628571" imgH="481904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82153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用心聆听名家的朗诵，思考下面四个问题</a:t>
            </a:r>
            <a:endParaRPr lang="en-US" altLang="zh-CN" sz="200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从何而归？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为何而归？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归向何处？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归去何如？</a:t>
            </a:r>
            <a:endParaRPr lang="zh-CN" altLang="en-US" sz="24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 descr="he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072230"/>
            <a:ext cx="9144000" cy="785770"/>
          </a:xfrm>
          <a:prstGeom prst="rect">
            <a:avLst/>
          </a:prstGeom>
        </p:spPr>
      </p:pic>
      <p:pic>
        <p:nvPicPr>
          <p:cNvPr id="5" name="图片 4" descr="右箭2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18433" name="ShockwaveFlash1" r:id="rId2" imgW="2521142" imgH="692308"/>
      <p:control spid="18434" name="WindowsMediaPlayer1" r:id="rId3" imgW="8209524" imgH="446666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785794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、从何而归？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、为何而归？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、归向何处？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、归去何如？</a:t>
            </a:r>
            <a:endParaRPr lang="zh-CN" altLang="en-US" sz="24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1357298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官场</a:t>
            </a:r>
            <a:r>
              <a:rPr lang="zh-CN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（尘网、樊笼）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2048524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“尘网、樊笼”比喻什么？</a:t>
            </a:r>
            <a:endParaRPr lang="zh-CN" altLang="en-US" sz="28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2762904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官场生活。</a:t>
            </a:r>
            <a:endParaRPr lang="zh-CN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3548722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为什么要如此比喻？表现了诗人怎样的情感？</a:t>
            </a:r>
            <a:endParaRPr lang="zh-CN" altLang="zh-CN" sz="28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4332281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对官场生活的厌恶 。“误落尘网中，一去三十年”，沉痛悔恨误入仕途的生活。</a:t>
            </a:r>
            <a:endParaRPr lang="zh-CN" altLang="zh-CN" sz="28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图片 9" descr="he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072230"/>
            <a:ext cx="9144000" cy="785770"/>
          </a:xfrm>
          <a:prstGeom prst="rect">
            <a:avLst/>
          </a:prstGeom>
        </p:spPr>
      </p:pic>
      <p:pic>
        <p:nvPicPr>
          <p:cNvPr id="11" name="图片 10" descr="右箭2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1026" name="ShockwaveFlash1" r:id="rId2" imgW="1152381" imgH="4321523"/>
      <p:control spid="1027" name="ShockwaveFlash2" r:id="rId3" imgW="2521142" imgH="69230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785794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、从何而归？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、为何而归？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、归向何处？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、归去何如？</a:t>
            </a:r>
            <a:endParaRPr lang="zh-CN" altLang="en-US" sz="24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1357298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性本爱丘山。</a:t>
            </a:r>
            <a:endParaRPr lang="zh-CN" altLang="en-US" sz="4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2262839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既然“性本爱丘山”，为何</a:t>
            </a:r>
            <a:r>
              <a:rPr lang="zh-CN" altLang="en-US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又</a:t>
            </a:r>
            <a:r>
              <a:rPr lang="zh-CN" altLang="zh-CN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要出仕？</a:t>
            </a:r>
            <a:endParaRPr lang="zh-CN" altLang="zh-CN" sz="36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3760777"/>
            <a:ext cx="6858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“误落尘网中”。入仕做官，非其本性使然，而是一大失误。</a:t>
            </a:r>
            <a:endParaRPr lang="zh-CN" altLang="zh-CN" sz="4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 descr="he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072230"/>
            <a:ext cx="9144000" cy="785770"/>
          </a:xfrm>
          <a:prstGeom prst="rect">
            <a:avLst/>
          </a:prstGeom>
        </p:spPr>
      </p:pic>
      <p:pic>
        <p:nvPicPr>
          <p:cNvPr id="9" name="图片 8" descr="右箭2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2050" name="ShockwaveFlash1" r:id="rId2" imgW="1081052" imgH="4032839"/>
      <p:control spid="2051" name="ShockwaveFlash2" r:id="rId3" imgW="2521142" imgH="69230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785794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、从何而归？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、为何而归？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、归向何处？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、归去何如？</a:t>
            </a:r>
            <a:endParaRPr lang="zh-CN" altLang="en-US" sz="24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1214422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归向田园。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1714488"/>
            <a:ext cx="642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诗歌哪几句是描绘田园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生活情景</a:t>
            </a:r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的呢？</a:t>
            </a:r>
            <a:endParaRPr lang="zh-CN" altLang="zh-CN" sz="28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2285992"/>
            <a:ext cx="6357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“方宅十余亩……鸡鸣桑树颠”八句。</a:t>
            </a:r>
            <a:endParaRPr lang="zh-CN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2786058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思考一下，诗人笔下的田园景色有何特点？</a:t>
            </a:r>
            <a:endParaRPr lang="zh-CN" altLang="en-US" sz="28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3286124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zh-CN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恬静、幽雅、宁静、和谐。</a:t>
            </a:r>
            <a:endParaRPr lang="zh-CN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0166" y="3834474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诗人是用什么方法来描写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这美妙的田园的</a:t>
            </a:r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呢？</a:t>
            </a:r>
            <a:endParaRPr lang="zh-CN" altLang="zh-CN" sz="28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4431108"/>
            <a:ext cx="7572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“方宅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罗堂前”四句写近景，从自己住宅写起。“暧暧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墟里烟”写远景，远望村庄轮廓模糊，炊烟袅袅，一切是安详的、舒缓的、柔和的。“狗吠深巷中”写远闻，以动衬静，以有声衬无声，更显出乡间的宁静。</a:t>
            </a:r>
            <a:endParaRPr lang="zh-CN" altLang="zh-CN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图片 11" descr="he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072230"/>
            <a:ext cx="9144000" cy="785770"/>
          </a:xfrm>
          <a:prstGeom prst="rect">
            <a:avLst/>
          </a:prstGeom>
        </p:spPr>
      </p:pic>
      <p:pic>
        <p:nvPicPr>
          <p:cNvPr id="13" name="图片 12" descr="右箭2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3074" name="ShockwaveFlash1" r:id="rId2" imgW="1081052" imgH="4247619"/>
      <p:control spid="3075" name="ShockwaveFlash2" r:id="rId3" imgW="2521142" imgH="69230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785794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、从何而归？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、为何而归？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、归向何处？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、归去何如？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1285860"/>
            <a:ext cx="6929486" cy="1571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感到自由、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舒畅、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安逸、喜悦。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户庭无尘杂，虚室有余闲。久在樊笼里，复得返自然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32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2974959"/>
            <a:ext cx="7286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从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这之</a:t>
            </a:r>
            <a:r>
              <a:rPr lang="zh-CN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，我们</a:t>
            </a:r>
            <a:r>
              <a:rPr lang="zh-CN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可见作者的人格倾向和精神追求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怎样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的呢</a:t>
            </a:r>
            <a:r>
              <a:rPr lang="zh-CN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2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4260843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厌恶官场，热爱田园生活，追求精神上的自由和独立。</a:t>
            </a:r>
            <a:endParaRPr lang="zh-CN" altLang="zh-CN" sz="36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 descr="he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072230"/>
            <a:ext cx="9144000" cy="785770"/>
          </a:xfrm>
          <a:prstGeom prst="rect">
            <a:avLst/>
          </a:prstGeom>
        </p:spPr>
      </p:pic>
      <p:pic>
        <p:nvPicPr>
          <p:cNvPr id="9" name="图片 8" descr="右箭2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4098" name="ShockwaveFlash1" r:id="rId2" imgW="1152381" imgH="4105848"/>
      <p:control spid="4099" name="ShockwaveFlash2" r:id="rId3" imgW="2521142" imgH="69230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785794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现在，</a:t>
            </a:r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请一个同学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朗</a:t>
            </a:r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诵诗歌，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大家认真听并将</a:t>
            </a:r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整个内容作一个列表式地总结并归纳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诗歌</a:t>
            </a:r>
            <a:r>
              <a:rPr lang="zh-CN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主旨。</a:t>
            </a:r>
            <a:endParaRPr lang="zh-CN" altLang="en-US" sz="28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1714488"/>
            <a:ext cx="58579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从何而归？——</a:t>
            </a: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官场</a:t>
            </a:r>
          </a:p>
          <a:p>
            <a:r>
              <a:rPr lang="zh-CN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为何而归？——</a:t>
            </a: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丘山</a:t>
            </a:r>
          </a:p>
          <a:p>
            <a:r>
              <a:rPr lang="zh-CN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归向何处？——</a:t>
            </a: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园田</a:t>
            </a:r>
          </a:p>
          <a:p>
            <a:r>
              <a:rPr lang="zh-CN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归去何如？——</a:t>
            </a: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自然</a:t>
            </a:r>
            <a:endParaRPr lang="zh-CN" altLang="en-US" sz="4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4286256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赞美田园风光和田园生活，表达回归后的喜悦之情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；</a:t>
            </a:r>
            <a:r>
              <a:rPr lang="zh-CN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透露出其对官场污浊生活的憎恶、摒弃。</a:t>
            </a:r>
            <a:endParaRPr lang="zh-CN" altLang="en-US" sz="32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1714488"/>
            <a:ext cx="7143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弃</a:t>
            </a:r>
            <a:endParaRPr lang="en-US" altLang="zh-CN" sz="400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爱</a:t>
            </a:r>
            <a:endParaRPr lang="en-US" altLang="zh-CN" sz="400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归</a:t>
            </a:r>
            <a:endParaRPr lang="en-US" altLang="zh-CN" sz="400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返</a:t>
            </a:r>
            <a:endParaRPr lang="zh-CN" altLang="en-US" sz="40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 descr="he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072230"/>
            <a:ext cx="9144000" cy="785770"/>
          </a:xfrm>
          <a:prstGeom prst="rect">
            <a:avLst/>
          </a:prstGeom>
        </p:spPr>
      </p:pic>
      <p:pic>
        <p:nvPicPr>
          <p:cNvPr id="9" name="图片 8" descr="右箭2.gif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358214" y="6215082"/>
            <a:ext cx="400050" cy="323850"/>
          </a:xfrm>
          <a:prstGeom prst="rect">
            <a:avLst/>
          </a:prstGeom>
        </p:spPr>
      </p:pic>
    </p:spTree>
    <p:controls>
      <p:control spid="5122" name="ShockwaveFlash1" r:id="rId2" imgW="1152381" imgH="2303543"/>
      <p:control spid="5123" name="ShockwaveFlash2" r:id="rId3" imgW="1224038" imgH="1584305"/>
      <p:control spid="5124" name="ShockwaveFlash3" r:id="rId4" imgW="2521142" imgH="69230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954</Words>
  <Application>Microsoft Office PowerPoint</Application>
  <PresentationFormat>全屏显示(4:3)</PresentationFormat>
  <Paragraphs>66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55</cp:revision>
  <dcterms:created xsi:type="dcterms:W3CDTF">2011-11-25T05:20:30Z</dcterms:created>
  <dcterms:modified xsi:type="dcterms:W3CDTF">2014-12-07T02:24:23Z</dcterms:modified>
  <cp:contentStatus/>
</cp:coreProperties>
</file>