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dp" ContentType="image/vnd.ms-photo"/>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11"/>
  </p:notesMasterIdLst>
  <p:sldIdLst>
    <p:sldId id="470" r:id="rId12"/>
    <p:sldId id="644" r:id="rId13"/>
    <p:sldId id="352" r:id="rId14"/>
    <p:sldId id="494" r:id="rId15"/>
    <p:sldId id="564" r:id="rId16"/>
    <p:sldId id="515" r:id="rId17"/>
    <p:sldId id="516" r:id="rId18"/>
    <p:sldId id="519" r:id="rId19"/>
    <p:sldId id="520" r:id="rId20"/>
    <p:sldId id="521" r:id="rId21"/>
    <p:sldId id="528" r:id="rId22"/>
    <p:sldId id="522" r:id="rId23"/>
    <p:sldId id="565" r:id="rId24"/>
    <p:sldId id="598" r:id="rId25"/>
    <p:sldId id="529" r:id="rId26"/>
    <p:sldId id="531" r:id="rId27"/>
    <p:sldId id="530" r:id="rId28"/>
    <p:sldId id="622" r:id="rId29"/>
    <p:sldId id="623" r:id="rId30"/>
    <p:sldId id="624" r:id="rId31"/>
    <p:sldId id="533" r:id="rId32"/>
    <p:sldId id="534" r:id="rId33"/>
    <p:sldId id="535" r:id="rId34"/>
    <p:sldId id="536" r:id="rId35"/>
    <p:sldId id="550" r:id="rId36"/>
    <p:sldId id="537" r:id="rId37"/>
    <p:sldId id="539" r:id="rId38"/>
    <p:sldId id="540" r:id="rId39"/>
    <p:sldId id="541" r:id="rId40"/>
    <p:sldId id="542" r:id="rId41"/>
    <p:sldId id="543" r:id="rId42"/>
    <p:sldId id="544" r:id="rId43"/>
    <p:sldId id="545" r:id="rId44"/>
    <p:sldId id="546" r:id="rId45"/>
    <p:sldId id="567" r:id="rId46"/>
    <p:sldId id="547" r:id="rId47"/>
    <p:sldId id="548" r:id="rId48"/>
    <p:sldId id="549" r:id="rId49"/>
    <p:sldId id="297" r:id="rId50"/>
  </p:sldIdLst>
  <p:sldSz cx="12190413" cy="6859588"/>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4">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98" autoAdjust="0"/>
    <p:restoredTop sz="97778" autoAdjust="0"/>
  </p:normalViewPr>
  <p:slideViewPr>
    <p:cSldViewPr snapToGrid="0" showGuides="1">
      <p:cViewPr varScale="1">
        <p:scale>
          <a:sx n="74" d="100"/>
          <a:sy n="74" d="100"/>
        </p:scale>
        <p:origin x="78" y="144"/>
      </p:cViewPr>
      <p:guideLst>
        <p:guide orient="horz" pos="2254"/>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Master" Target="slideMasters/slideMaster10.xml" /><Relationship Id="rId11" Type="http://schemas.openxmlformats.org/officeDocument/2006/relationships/notesMaster" Target="notesMasters/notesMaster1.xml" /><Relationship Id="rId12" Type="http://schemas.openxmlformats.org/officeDocument/2006/relationships/slide" Target="slides/slid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 Type="http://schemas.openxmlformats.org/officeDocument/2006/relationships/slideMaster" Target="slideMasters/slideMaster2.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 Type="http://schemas.openxmlformats.org/officeDocument/2006/relationships/slideMaster" Target="slideMasters/slideMaster3.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 Type="http://schemas.openxmlformats.org/officeDocument/2006/relationships/slideMaster" Target="slideMasters/slideMaster4.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 Type="http://schemas.openxmlformats.org/officeDocument/2006/relationships/slideMaster" Target="slideMasters/slideMaster5.xml" /><Relationship Id="rId50" Type="http://schemas.openxmlformats.org/officeDocument/2006/relationships/slide" Target="slides/slide39.xml" /><Relationship Id="rId51" Type="http://schemas.openxmlformats.org/officeDocument/2006/relationships/tags" Target="tags/tag1.xml" /><Relationship Id="rId52" Type="http://schemas.openxmlformats.org/officeDocument/2006/relationships/presProps" Target="presProps.xml" /><Relationship Id="rId53" Type="http://schemas.openxmlformats.org/officeDocument/2006/relationships/viewProps" Target="viewProps.xml" /><Relationship Id="rId54" Type="http://schemas.openxmlformats.org/officeDocument/2006/relationships/theme" Target="theme/theme1.xml" /><Relationship Id="rId55" Type="http://schemas.openxmlformats.org/officeDocument/2006/relationships/tableStyles" Target="tableStyles.xml" /><Relationship Id="rId6" Type="http://schemas.openxmlformats.org/officeDocument/2006/relationships/slideMaster" Target="slideMasters/slideMaster6.xml" /><Relationship Id="rId7" Type="http://schemas.openxmlformats.org/officeDocument/2006/relationships/slideMaster" Target="slideMasters/slideMaster7.xml" /><Relationship Id="rId8" Type="http://schemas.openxmlformats.org/officeDocument/2006/relationships/slideMaster" Target="slideMasters/slideMaster8.xml" /><Relationship Id="rId9" Type="http://schemas.openxmlformats.org/officeDocument/2006/relationships/slideMaster" Target="slideMasters/slideMaster9.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11.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2021/11/18</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20506605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38052232"/>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2211626495"/>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591166879"/>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706919799"/>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934035915"/>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615887357"/>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910667705"/>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356289416"/>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317740309"/>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2836829920"/>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668684279"/>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818192611"/>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2626563060"/>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769293766"/>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500972233"/>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277312890"/>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1690382771"/>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525674800"/>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35</a:t>
            </a:fld>
            <a:endParaRPr lang="zh-CN" altLang="en-US"/>
          </a:p>
        </p:txBody>
      </p:sp>
    </p:spTree>
    <p:extLst>
      <p:ext uri="{BB962C8B-B14F-4D97-AF65-F5344CB8AC3E}">
        <p14:creationId xmlns:p14="http://schemas.microsoft.com/office/powerpoint/2010/main" val="2084813530"/>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39</a:t>
            </a:fld>
            <a:endParaRPr lang="zh-CN" altLang="en-US"/>
          </a:p>
        </p:txBody>
      </p:sp>
    </p:spTree>
    <p:extLst>
      <p:ext uri="{BB962C8B-B14F-4D97-AF65-F5344CB8AC3E}">
        <p14:creationId xmlns:p14="http://schemas.microsoft.com/office/powerpoint/2010/main" val="24748000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821156442"/>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3528549085"/>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4285183423"/>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543309717"/>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815794129"/>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905949329"/>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64940703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3.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3.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4.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4.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5.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5.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6.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6.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7.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7.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8.xml" /></Relationships>
</file>

<file path=ppt/slideLayouts/_rels/slideLayout31.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8.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3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9.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9.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2021/11/18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2021/11/18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2021/11/18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11/18/2021</a:t>
            </a:fld>
            <a:endParaRPr lang="en-US">
              <a:solidFill>
                <a:prstClr val="black">
                  <a:tint val="75000"/>
                </a:prstClr>
              </a:solidFill>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11/18/2021</a:t>
            </a:fld>
            <a:endParaRPr lang="en-US">
              <a:solidFill>
                <a:prstClr val="black">
                  <a:tint val="75000"/>
                </a:prstClr>
              </a:solidFil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2021/11/18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11/18/2021</a:t>
            </a:fld>
            <a:endParaRPr lang="en-US">
              <a:solidFill>
                <a:prstClr val="black">
                  <a:tint val="75000"/>
                </a:prstClr>
              </a:solidFill>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11/18/2021</a:t>
            </a:fld>
            <a:endParaRPr lang="en-US">
              <a:solidFill>
                <a:prstClr val="black">
                  <a:tint val="75000"/>
                </a:prstClr>
              </a:solidFill>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11/18/2021</a:t>
            </a:fld>
            <a:endParaRPr lang="en-US">
              <a:solidFill>
                <a:prstClr val="black">
                  <a:tint val="75000"/>
                </a:prstClr>
              </a:solidFill>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11/18/2021</a:t>
            </a:fld>
            <a:endParaRPr lang="en-US">
              <a:solidFill>
                <a:prstClr val="black">
                  <a:tint val="75000"/>
                </a:prstClr>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2021/11/18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11/18/2021</a:t>
            </a:fld>
            <a:endParaRPr lang="en-US">
              <a:solidFill>
                <a:prstClr val="black">
                  <a:tint val="75000"/>
                </a:prstClr>
              </a:solidFill>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11/18/2021</a:t>
            </a:fld>
            <a:endParaRPr lang="en-US">
              <a:solidFill>
                <a:prstClr val="black">
                  <a:tint val="75000"/>
                </a:prstClr>
              </a:solidFill>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Title Slide">
    <p:spTree>
      <p:nvGrpSpPr>
        <p:cNvPr id="1" name=""/>
        <p:cNvGrpSpPr/>
        <p:nvPr/>
      </p:nvGrpSpPr>
      <p:grpSpPr>
        <a:xfrm>
          <a:off x="0" y="0"/>
          <a: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Title and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Section Header">
    <p:spTree>
      <p:nvGrpSpPr>
        <p:cNvPr id="1" name=""/>
        <p:cNvGrpSpPr/>
        <p:nvPr/>
      </p:nvGrpSpPr>
      <p:grpSpPr>
        <a:xfrm>
          <a:off x="0" y="0"/>
          <a: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Two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t>11/18/2021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2021/11/18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Comparison">
    <p:spTree>
      <p:nvGrpSpPr>
        <p:cNvPr id="1" name=""/>
        <p:cNvGrpSpPr/>
        <p:nvPr/>
      </p:nvGrpSpPr>
      <p:grpSpPr>
        <a:xfrm>
          <a:off x="0" y="0"/>
          <a: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t>11/18/2021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Title Only">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t>11/18/2021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Blank">
    <p:spTree>
      <p:nvGrpSpPr>
        <p:cNvPr id="1" name=""/>
        <p:cNvGrpSpPr/>
        <p:nvPr/>
      </p:nvGrpSpPr>
      <p:grpSpPr>
        <a:xfrm>
          <a:off x="0" y="0"/>
          <a: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t>11/18/2021</a:t>
            </a:fld>
            <a:endParaRPr lang="en-US">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Content with Caption">
    <p:spTree>
      <p:nvGrpSpPr>
        <p:cNvPr id="1" name=""/>
        <p:cNvGrpSpPr/>
        <p:nvPr/>
      </p:nvGrpSpPr>
      <p:grpSpPr>
        <a:xfrm>
          <a:off x="0" y="0"/>
          <a: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t>11/18/2021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Picture with Caption">
    <p:spTree>
      <p:nvGrpSpPr>
        <p:cNvPr id="1" name=""/>
        <p:cNvGrpSpPr/>
        <p:nvPr/>
      </p:nvGrpSpPr>
      <p:grpSpPr>
        <a:xfrm>
          <a:off x="0" y="0"/>
          <a: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t>11/18/2021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Title and Vertical Tex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Vertical Title and Text">
    <p:spTree>
      <p:nvGrpSpPr>
        <p:cNvPr id="1" name=""/>
        <p:cNvGrpSpPr/>
        <p:nvPr/>
      </p:nvGrpSpPr>
      <p:grpSpPr>
        <a:xfrm>
          <a:off x="0" y="0"/>
          <a: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Title Slide">
    <p:spTree>
      <p:nvGrpSpPr>
        <p:cNvPr id="1" name=""/>
        <p:cNvGrpSpPr/>
        <p:nvPr/>
      </p:nvGrpSpPr>
      <p:grpSpPr>
        <a:xfrm>
          <a:off x="0" y="0"/>
          <a:ext cx="0" cy="0"/>
        </a:xfrm>
      </p:grpSpPr>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2021/11/18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2021/11/18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2021/11/18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2021/11/18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2021/11/18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10.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slideLayout" Target="../slideLayouts/slideLayout45.xml" /><Relationship Id="rId11" Type="http://schemas.openxmlformats.org/officeDocument/2006/relationships/slideLayout" Target="../slideLayouts/slideLayout46.xml" /><Relationship Id="rId12" Type="http://schemas.openxmlformats.org/officeDocument/2006/relationships/slideLayout" Target="../slideLayouts/slideLayout47.xml" /><Relationship Id="rId13" Type="http://schemas.openxmlformats.org/officeDocument/2006/relationships/slideLayout" Target="../slideLayouts/slideLayout48.xml" /><Relationship Id="rId14" Type="http://schemas.openxmlformats.org/officeDocument/2006/relationships/image" Target="../media/image1.jpeg" /><Relationship Id="rId15" Type="http://schemas.openxmlformats.org/officeDocument/2006/relationships/theme" Target="../theme/theme10.xml" /><Relationship Id="rId2" Type="http://schemas.openxmlformats.org/officeDocument/2006/relationships/slideLayout" Target="../slideLayouts/slideLayout37.xml" /><Relationship Id="rId3" Type="http://schemas.openxmlformats.org/officeDocument/2006/relationships/slideLayout" Target="../slideLayouts/slideLayout38.xml" /><Relationship Id="rId4" Type="http://schemas.openxmlformats.org/officeDocument/2006/relationships/slideLayout" Target="../slideLayouts/slideLayout39.xml" /><Relationship Id="rId5" Type="http://schemas.openxmlformats.org/officeDocument/2006/relationships/slideLayout" Target="../slideLayouts/slideLayout40.xml" /><Relationship Id="rId6" Type="http://schemas.openxmlformats.org/officeDocument/2006/relationships/slideLayout" Target="../slideLayouts/slideLayout41.xml" /><Relationship Id="rId7" Type="http://schemas.openxmlformats.org/officeDocument/2006/relationships/slideLayout" Target="../slideLayouts/slideLayout42.xml" /><Relationship Id="rId8" Type="http://schemas.openxmlformats.org/officeDocument/2006/relationships/slideLayout" Target="../slideLayouts/slideLayout43.xml" /><Relationship Id="rId9" Type="http://schemas.openxmlformats.org/officeDocument/2006/relationships/slideLayout" Target="../slideLayouts/slideLayout44.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slideLayout" Target="../slideLayouts/slideLayout16.xml" /><Relationship Id="rId3" Type="http://schemas.openxmlformats.org/officeDocument/2006/relationships/slideLayout" Target="../slideLayouts/slideLayout17.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3.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slideLayout" Target="../slideLayouts/slideLayout19.xml" /><Relationship Id="rId3" Type="http://schemas.openxmlformats.org/officeDocument/2006/relationships/slideLayout" Target="../slideLayouts/slideLayout20.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4.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slideLayout" Target="../slideLayouts/slideLayout22.xml" /><Relationship Id="rId3" Type="http://schemas.openxmlformats.org/officeDocument/2006/relationships/slideLayout" Target="../slideLayouts/slideLayout23.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5.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slideLayout" Target="../slideLayouts/slideLayout25.xml" /><Relationship Id="rId3" Type="http://schemas.openxmlformats.org/officeDocument/2006/relationships/slideLayout" Target="../slideLayouts/slideLayout26.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6.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slideLayout" Target="../slideLayouts/slideLayout28.xml" /><Relationship Id="rId3" Type="http://schemas.openxmlformats.org/officeDocument/2006/relationships/slideLayout" Target="../slideLayouts/slideLayout29.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7.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slideLayout" Target="../slideLayouts/slideLayout31.xml" /><Relationship Id="rId3" Type="http://schemas.openxmlformats.org/officeDocument/2006/relationships/slideLayout" Target="../slideLayouts/slideLayout32.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8.xml" /></Relationships>
</file>

<file path=ppt/slideMasters/_rels/slideMaster9.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slideLayout" Target="../slideLayouts/slideLayout34.xml" /><Relationship Id="rId3" Type="http://schemas.openxmlformats.org/officeDocument/2006/relationships/slideLayout" Target="../slideLayouts/slideLayout35.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2021/11/18</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stretch>
            <a:fillRect/>
          </a:stretch>
        </a:blipFill>
        <a:effectLst/>
      </p:bgPr>
    </p:bg>
    <p:spTree>
      <p:nvGrpSpPr>
        <p:cNvPr id="1" name=""/>
        <p:cNvGrpSpPr/>
        <p:nvPr/>
      </p:nvGrpSpPr>
      <p:grpSpPr>
        <a:xfrm>
          <a:off x="0" y="0"/>
          <a: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ransition/>
  <p:timing/>
  <p:hf hdr="0" ftr="0" dt="0"/>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timing/>
  <p:hf hdr="0" ftr="0" dt="0"/>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p:timing/>
  <p:hf hdr="0" ftr="0" dt="0"/>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p:timing/>
  <p:hf hdr="0" ftr="0" dt="0"/>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ransition/>
  <p:timing/>
  <p:hf hdr="0" ftr="0" dt="0"/>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ransition/>
  <p:timing/>
  <p:hf hdr="0" ftr="0" dt="0"/>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ransition/>
  <p:timing/>
  <p:hf hdr="0" ftr="0" dt="0"/>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ransition/>
  <p:timing/>
  <p:hf hdr="0" ftr="0" dt="0"/>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11/18/2021</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ransition/>
  <p:timing/>
  <p:hf hdr="0" ftr="0" dt="0"/>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1.xml" /><Relationship Id="rId3" Type="http://schemas.openxmlformats.org/officeDocument/2006/relationships/image" Target="../media/image6.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1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1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1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1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2.xml" /><Relationship Id="rId3" Type="http://schemas.openxmlformats.org/officeDocument/2006/relationships/image" Target="../media/image6.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2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2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2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2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2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themeOverride" Target="../theme/themeOverride1.xml" /><Relationship Id="rId3" Type="http://schemas.openxmlformats.org/officeDocument/2006/relationships/notesSlide" Target="../notesSlides/notesSlide25.xml" /><Relationship Id="rId4" Type="http://schemas.openxmlformats.org/officeDocument/2006/relationships/image" Target="../media/image1.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26.xml" /><Relationship Id="rId3" Type="http://schemas.openxmlformats.org/officeDocument/2006/relationships/image" Target="../media/image7.jpeg" /><Relationship Id="rId4" Type="http://schemas.openxmlformats.org/officeDocument/2006/relationships/image" Target="../media/image8.png" /><Relationship Id="rId5" Type="http://schemas.openxmlformats.org/officeDocument/2006/relationships/image" Target="../media/image9.png" /><Relationship Id="rId6" Type="http://schemas.microsoft.com/office/2007/relationships/hdphoto" Target="../media/image10.wdp"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3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3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3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27.xml" /><Relationship Id="rId3" Type="http://schemas.openxmlformats.org/officeDocument/2006/relationships/image" Target="../media/image7.jpeg" /><Relationship Id="rId4" Type="http://schemas.openxmlformats.org/officeDocument/2006/relationships/image" Target="../media/image8.png" /><Relationship Id="rId5" Type="http://schemas.openxmlformats.org/officeDocument/2006/relationships/image" Target="../media/image9.png" /><Relationship Id="rId6" Type="http://schemas.microsoft.com/office/2007/relationships/hdphoto" Target="../media/image10.wdp" /><Relationship Id="rId7" Type="http://schemas.openxmlformats.org/officeDocument/2006/relationships/image" Target="../media/image11.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stretch>
            <a:fillRect/>
          </a:stretch>
        </p:blipFill>
        <p:spPr>
          <a:xfrm>
            <a:off x="0" y="14605"/>
            <a:ext cx="4944110" cy="6844665"/>
          </a:xfrm>
          <a:prstGeom prst="rect">
            <a:avLst/>
          </a:prstGeom>
        </p:spPr>
      </p:pic>
      <p:sp>
        <p:nvSpPr>
          <p:cNvPr id="12" name="_14"/>
          <p:cNvSpPr txBox="1">
            <a:spLocks noChangeArrowheads="1"/>
          </p:cNvSpPr>
          <p:nvPr/>
        </p:nvSpPr>
        <p:spPr bwMode="auto">
          <a:xfrm>
            <a:off x="1636395" y="745490"/>
            <a:ext cx="10469245" cy="415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soft" dir="t">
                <a:rot lat="0" lon="0" rev="15600000"/>
              </a:lightRig>
            </a:scene3d>
            <a:sp3d extrusionH="57150" prstMaterial="softEdge">
              <a:bevelT w="25400" h="38100"/>
            </a:sp3d>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sz="4400" spc="600">
                <a:solidFill>
                  <a:schemeClr val="accent4"/>
                </a:solidFill>
                <a:effectLst/>
                <a:latin typeface="叶根友刀锋黑草" panose="02010601030101010101" pitchFamily="2" charset="-122"/>
                <a:ea typeface="叶根友刀锋黑草" panose="02010601030101010101" pitchFamily="2" charset="-122"/>
              </a:rPr>
              <a:t>乞巧</a:t>
            </a:r>
          </a:p>
          <a:p>
            <a:pPr algn="ctr"/>
            <a:r>
              <a:rPr lang="zh-CN" sz="4400" spc="600">
                <a:solidFill>
                  <a:schemeClr val="accent4"/>
                </a:solidFill>
                <a:effectLst/>
                <a:latin typeface="叶根友刀锋黑草" panose="02010601030101010101" pitchFamily="2" charset="-122"/>
                <a:ea typeface="叶根友刀锋黑草" panose="02010601030101010101" pitchFamily="2" charset="-122"/>
              </a:rPr>
              <a:t> </a:t>
            </a:r>
          </a:p>
          <a:p>
            <a:pPr algn="ctr"/>
            <a:r>
              <a:rPr lang="zh-CN" sz="4400" spc="600">
                <a:solidFill>
                  <a:schemeClr val="accent4"/>
                </a:solidFill>
                <a:effectLst/>
                <a:latin typeface="叶根友刀锋黑草" panose="02010601030101010101" pitchFamily="2" charset="-122"/>
                <a:ea typeface="叶根友刀锋黑草" panose="02010601030101010101" pitchFamily="2" charset="-122"/>
              </a:rPr>
              <a:t>林杰 〔唐代〕</a:t>
            </a:r>
          </a:p>
          <a:p>
            <a:pPr algn="ctr"/>
            <a:r>
              <a:rPr lang="zh-CN" sz="4400" spc="600">
                <a:solidFill>
                  <a:schemeClr val="accent4"/>
                </a:solidFill>
                <a:effectLst/>
                <a:latin typeface="叶根友刀锋黑草" panose="02010601030101010101" pitchFamily="2" charset="-122"/>
                <a:ea typeface="叶根友刀锋黑草" panose="02010601030101010101" pitchFamily="2" charset="-122"/>
              </a:rPr>
              <a:t> </a:t>
            </a:r>
          </a:p>
          <a:p>
            <a:pPr algn="ctr"/>
            <a:r>
              <a:rPr lang="zh-CN" sz="4400" spc="600">
                <a:solidFill>
                  <a:schemeClr val="accent4"/>
                </a:solidFill>
                <a:effectLst/>
                <a:latin typeface="叶根友刀锋黑草" panose="02010601030101010101" pitchFamily="2" charset="-122"/>
                <a:ea typeface="叶根友刀锋黑草" panose="02010601030101010101" pitchFamily="2" charset="-122"/>
              </a:rPr>
              <a:t>七夕今宵看碧霄，牵牛织女渡河桥。 </a:t>
            </a:r>
          </a:p>
          <a:p>
            <a:pPr algn="ctr"/>
            <a:r>
              <a:rPr lang="zh-CN" sz="4400" spc="600">
                <a:solidFill>
                  <a:schemeClr val="accent4"/>
                </a:solidFill>
                <a:effectLst/>
                <a:latin typeface="叶根友刀锋黑草" panose="02010601030101010101" pitchFamily="2" charset="-122"/>
                <a:ea typeface="叶根友刀锋黑草" panose="02010601030101010101" pitchFamily="2" charset="-122"/>
              </a:rPr>
              <a:t>家家乞巧望秋月，穿尽红丝几万条。</a:t>
            </a:r>
            <a:r>
              <a:rPr lang="zh-CN" sz="3200" spc="600">
                <a:solidFill>
                  <a:schemeClr val="accent4"/>
                </a:solidFill>
                <a:effectLst/>
                <a:latin typeface="叶根友刀锋黑草" panose="02010601030101010101" pitchFamily="2" charset="-122"/>
                <a:ea typeface="叶根友刀锋黑草" panose="02010601030101010101" pitchFamily="2" charset="-122"/>
              </a:rPr>
              <a:t> </a:t>
            </a:r>
          </a:p>
        </p:txBody>
      </p:sp>
    </p:spTree>
  </p:cSld>
  <p:clrMapOvr>
    <a:masterClrMapping/>
  </p:clrMapOvr>
  <mc:AlternateContent>
    <mc:Choice xmlns:p14="http://schemas.microsoft.com/office/powerpoint/2010/main" Requires="p14">
      <p:transition spd="slow" p14:dur="900"/>
    </mc:Choice>
    <mc:Fallback>
      <p:transition spd="slow"/>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42645" y="284480"/>
            <a:ext cx="10617835" cy="827405"/>
          </a:xfrm>
        </p:spPr>
        <p:txBody>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rPr>
              <a:t>考点一：找论点</a:t>
            </a:r>
          </a:p>
        </p:txBody>
      </p:sp>
      <p:sp>
        <p:nvSpPr>
          <p:cNvPr id="3" name="内容占位符 2"/>
          <p:cNvSpPr>
            <a:spLocks noGrp="1"/>
          </p:cNvSpPr>
          <p:nvPr>
            <p:ph idx="1"/>
          </p:nvPr>
        </p:nvSpPr>
        <p:spPr>
          <a:xfrm>
            <a:off x="408305" y="1245870"/>
            <a:ext cx="10971530" cy="3277870"/>
          </a:xfrm>
        </p:spPr>
        <p:txBody>
          <a:bodyPr>
            <a:normAutofit fontScale="40000"/>
          </a:bodyPr>
          <a:lstStyle/>
          <a:p>
            <a:r>
              <a:rPr lang="zh-CN" altLang="en-US" sz="5300" b="1"/>
              <a:t>阅读下面文章，完成以下小题。 </a:t>
            </a:r>
          </a:p>
          <a:p>
            <a:pPr marL="0" indent="0">
              <a:buNone/>
            </a:pPr>
            <a:r>
              <a:rPr lang="en-US" altLang="zh-CN" sz="5300" b="1"/>
              <a:t>      </a:t>
            </a:r>
            <a:r>
              <a:rPr lang="zh-CN" altLang="en-US" sz="5300" b="1"/>
              <a:t>⑴怀疑不仅是从消极方面辨伪去妄的必要步骤，也是从积极方面建设新学说、启迪新发明的基本条件。⑵对于别人的话，不经过思索，都不打折扣的承认，那是思想上的懒惰。⑶这样的脑筋永远是被动的，永远不能治学。⑷只有常常怀疑、常常发问的脑筋才有问题，有问题才想求解答。⑸在不断的发问和求解中，一切学问才会起来。</a:t>
            </a:r>
          </a:p>
          <a:p>
            <a:r>
              <a:rPr lang="zh-CN" altLang="en-US" sz="5300" b="1"/>
              <a:t>1．本段是《怀疑与学问》的最后一段，请根据本段内容，推测并写出前一段的论点</a:t>
            </a:r>
            <a:r>
              <a:rPr lang="en-US" altLang="zh-CN" sz="5300" b="1"/>
              <a:t> </a:t>
            </a:r>
          </a:p>
          <a:p>
            <a:pPr marL="0" indent="0">
              <a:buNone/>
            </a:pPr>
            <a:r>
              <a:rPr lang="en-US" altLang="zh-CN" sz="5300" b="1"/>
              <a:t>            </a:t>
            </a:r>
            <a:r>
              <a:rPr lang="en-US" altLang="zh-CN" sz="5300" b="1" u="sng"/>
              <a:t>                                                                                                                                         </a:t>
            </a:r>
            <a:r>
              <a:rPr lang="zh-CN" altLang="en-US" sz="5300" b="1"/>
              <a:t>。</a:t>
            </a:r>
          </a:p>
          <a:p>
            <a:r>
              <a:rPr lang="zh-CN" altLang="en-US" sz="5300" b="1"/>
              <a:t>2．本段的论点是___________________________________________________。</a:t>
            </a:r>
          </a:p>
          <a:p>
            <a:endParaRPr lang="zh-CN" altLang="en-US" b="1">
              <a:solidFill>
                <a:srgbClr val="FF0000"/>
              </a:solidFill>
            </a:endParaRPr>
          </a:p>
        </p:txBody>
      </p:sp>
      <p:sp>
        <p:nvSpPr>
          <p:cNvPr id="4" name="文本框 3"/>
          <p:cNvSpPr txBox="1"/>
          <p:nvPr/>
        </p:nvSpPr>
        <p:spPr>
          <a:xfrm>
            <a:off x="574040" y="4436110"/>
            <a:ext cx="9735820" cy="1753235"/>
          </a:xfrm>
          <a:prstGeom prst="rect">
            <a:avLst/>
          </a:prstGeom>
          <a:noFill/>
        </p:spPr>
        <p:txBody>
          <a:bodyPr wrap="square" rtlCol="0">
            <a:spAutoFit/>
          </a:bodyPr>
          <a:lstStyle/>
          <a:p>
            <a:r>
              <a:rPr lang="en-US" altLang="zh-CN" b="1">
                <a:solidFill>
                  <a:srgbClr val="FF0000"/>
                </a:solidFill>
                <a:sym typeface="+mn-ea"/>
              </a:rPr>
              <a:t>1.</a:t>
            </a:r>
            <a:r>
              <a:rPr lang="zh-CN" altLang="en-US" b="1">
                <a:solidFill>
                  <a:srgbClr val="FF0000"/>
                </a:solidFill>
                <a:sym typeface="+mn-ea"/>
              </a:rPr>
              <a:t>怀疑是从消极方面辩伪去妄的必要步骤（答成“怀疑不仅是从消极方面辩伪去妄的必要步骤”，或：“怀疑不仅是从消极方面辩伪去妄的必要步骤，也是从积极方面建设新学说、启迪新发明的基本条件”均不给分，答案没有从“消极方面”可给分。）    </a:t>
            </a:r>
          </a:p>
          <a:p>
            <a:endParaRPr lang="zh-CN" altLang="en-US" b="1">
              <a:solidFill>
                <a:srgbClr val="FF0000"/>
              </a:solidFill>
              <a:sym typeface="+mn-ea"/>
            </a:endParaRPr>
          </a:p>
          <a:p>
            <a:r>
              <a:rPr lang="zh-CN" altLang="en-US" b="1">
                <a:solidFill>
                  <a:srgbClr val="FF0000"/>
                </a:solidFill>
                <a:sym typeface="+mn-ea"/>
              </a:rPr>
              <a:t>2</a:t>
            </a:r>
            <a:r>
              <a:rPr lang="en-US" altLang="zh-CN" b="1">
                <a:solidFill>
                  <a:srgbClr val="FF0000"/>
                </a:solidFill>
                <a:sym typeface="+mn-ea"/>
              </a:rPr>
              <a:t>.</a:t>
            </a:r>
            <a:r>
              <a:rPr lang="zh-CN" altLang="en-US" b="1">
                <a:solidFill>
                  <a:srgbClr val="FF0000"/>
                </a:solidFill>
                <a:sym typeface="+mn-ea"/>
              </a:rPr>
              <a:t>怀疑是从积极方面建设新学说、启迪新发明的基本条件。</a:t>
            </a:r>
            <a:endParaRPr lang="zh-CN" altLang="en-US" b="1">
              <a:solidFill>
                <a:srgbClr val="FF0000"/>
              </a:solidFill>
            </a:endParaRPr>
          </a:p>
          <a:p>
            <a:endParaRPr lang="zh-CN" altLang="en-US" b="1"/>
          </a:p>
        </p:txBody>
      </p:sp>
    </p:spTree>
  </p:cSld>
  <p:clrMapOvr>
    <a:masterClrMapping/>
  </p:clrMapOvr>
  <mc:AlternateContent>
    <mc:Choice xmlns:p14="http://schemas.microsoft.com/office/powerpoint/2010/main" Requires="p14">
      <p:transition spd="slow" p14:dur="9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121" y="343283"/>
            <a:ext cx="10971372" cy="1143265"/>
          </a:xfrm>
        </p:spPr>
        <p:txBody>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rPr>
              <a:t>考点二：体会文章开头、结尾段的作用</a:t>
            </a:r>
          </a:p>
        </p:txBody>
      </p:sp>
      <p:sp>
        <p:nvSpPr>
          <p:cNvPr id="3" name="内容占位符 2"/>
          <p:cNvSpPr>
            <a:spLocks noGrp="1"/>
          </p:cNvSpPr>
          <p:nvPr/>
        </p:nvSpPr>
        <p:spPr>
          <a:xfrm>
            <a:off x="837565" y="1620520"/>
            <a:ext cx="11352530" cy="291465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ysClr val="windowText" lastClr="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ysClr val="windowText" lastClr="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ysClr val="windowText" lastClr="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9pPr>
          </a:lstStyle>
          <a:p>
            <a:r>
              <a:rPr lang="zh-CN" altLang="en-US" sz="2400"/>
              <a:t>阅读《怀疑与学问》</a:t>
            </a:r>
          </a:p>
          <a:p>
            <a:r>
              <a:rPr lang="zh-CN" altLang="en-US" sz="2400"/>
              <a:t>①“学者先要会疑。”——程颐</a:t>
            </a:r>
          </a:p>
          <a:p>
            <a:r>
              <a:rPr lang="zh-CN" altLang="en-US" sz="2400"/>
              <a:t>②“在可疑而不疑者，不曾学;学则须疑。”——张载</a:t>
            </a:r>
          </a:p>
          <a:p>
            <a:r>
              <a:rPr lang="zh-CN" altLang="en-US" sz="2400"/>
              <a:t>请说说第①②两段在文中的作用。(3分)</a:t>
            </a:r>
          </a:p>
          <a:p>
            <a:r>
              <a:rPr lang="zh-CN" altLang="en-US" sz="2400"/>
              <a:t>①_____________________________________________________</a:t>
            </a:r>
          </a:p>
          <a:p>
            <a:r>
              <a:rPr lang="zh-CN" altLang="en-US" sz="2400"/>
              <a:t>②____________________________________________________</a:t>
            </a:r>
          </a:p>
          <a:p>
            <a:r>
              <a:rPr lang="zh-CN" altLang="en-US" sz="2400"/>
              <a:t>③_____________________________________________________</a:t>
            </a:r>
          </a:p>
          <a:p>
            <a:r>
              <a:rPr lang="zh-CN" altLang="en-US" sz="2400"/>
              <a:t>④名言独立成段，能引起读者关注并深入思考，激发阅读兴趣。</a:t>
            </a:r>
          </a:p>
          <a:p>
            <a:endParaRPr lang="zh-CN" altLang="en-US" sz="2400">
              <a:solidFill>
                <a:srgbClr val="FF0000"/>
              </a:solidFill>
            </a:endParaRPr>
          </a:p>
        </p:txBody>
      </p:sp>
      <p:sp>
        <p:nvSpPr>
          <p:cNvPr id="4" name="文本框 3"/>
          <p:cNvSpPr txBox="1"/>
          <p:nvPr/>
        </p:nvSpPr>
        <p:spPr>
          <a:xfrm>
            <a:off x="1151255" y="5220335"/>
            <a:ext cx="7405370" cy="1322070"/>
          </a:xfrm>
          <a:prstGeom prst="rect">
            <a:avLst/>
          </a:prstGeom>
          <a:noFill/>
        </p:spPr>
        <p:txBody>
          <a:bodyPr wrap="square" rtlCol="0">
            <a:spAutoFit/>
          </a:bodyPr>
          <a:lstStyle/>
          <a:p>
            <a:r>
              <a:rPr lang="zh-CN" altLang="en-US" sz="2000">
                <a:solidFill>
                  <a:srgbClr val="FF0000"/>
                </a:solidFill>
                <a:sym typeface="+mn-ea"/>
              </a:rPr>
              <a:t>①引用我国古代两位哲学家的论述，点明怀疑与学问的关系;</a:t>
            </a:r>
          </a:p>
          <a:p>
            <a:r>
              <a:rPr lang="zh-CN" altLang="en-US" sz="2000">
                <a:solidFill>
                  <a:srgbClr val="FF0000"/>
                </a:solidFill>
                <a:sym typeface="+mn-ea"/>
              </a:rPr>
              <a:t>②借名言自然引出本文所要论证的论点：做学问要有怀疑精神;</a:t>
            </a:r>
          </a:p>
          <a:p>
            <a:r>
              <a:rPr lang="zh-CN" altLang="en-US" sz="2000">
                <a:solidFill>
                  <a:srgbClr val="FF0000"/>
                </a:solidFill>
                <a:sym typeface="+mn-ea"/>
              </a:rPr>
              <a:t>③两句名言同时作为理论论据有力地论证了中心论点。</a:t>
            </a:r>
            <a:endParaRPr lang="zh-CN" altLang="en-US" sz="2000">
              <a:solidFill>
                <a:srgbClr val="FF0000"/>
              </a:solidFill>
            </a:endParaRPr>
          </a:p>
          <a:p>
            <a:endParaRPr lang="zh-CN" altLang="en-US" sz="2000">
              <a:solidFill>
                <a:srgbClr val="FF0000"/>
              </a:solidFill>
            </a:endParaRPr>
          </a:p>
        </p:txBody>
      </p:sp>
    </p:spTree>
  </p:cSld>
  <p:clrMapOvr>
    <a:masterClrMapping/>
  </p:clrMapOvr>
  <mc:AlternateContent>
    <mc:Choice xmlns:p14="http://schemas.microsoft.com/office/powerpoint/2010/main" Requires="p14">
      <p:transition spd="slow" p14:dur="9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927735" y="429895"/>
            <a:ext cx="10971530" cy="1171575"/>
          </a:xfrm>
        </p:spPr>
        <p:txBody>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rPr>
              <a:t>考点二：体会文章开头、结尾段的作用</a:t>
            </a:r>
          </a:p>
        </p:txBody>
      </p:sp>
      <p:sp>
        <p:nvSpPr>
          <p:cNvPr id="5" name="内容占位符 2"/>
          <p:cNvSpPr>
            <a:spLocks noGrp="1"/>
          </p:cNvSpPr>
          <p:nvPr/>
        </p:nvSpPr>
        <p:spPr>
          <a:xfrm>
            <a:off x="1001395" y="2186305"/>
            <a:ext cx="10515600" cy="6616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ysClr val="windowText" lastClr="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ysClr val="windowText" lastClr="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ysClr val="windowText" lastClr="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9pPr>
          </a:lstStyle>
          <a:p>
            <a:r>
              <a:rPr lang="zh-CN" altLang="en-US" sz="3200">
                <a:latin typeface="微软雅黑" panose="020b0503020204020204" pitchFamily="34" charset="-122"/>
                <a:ea typeface="微软雅黑" panose="020b0503020204020204" pitchFamily="34" charset="-122"/>
                <a:cs typeface="微软雅黑" panose="020b0503020204020204" pitchFamily="34" charset="-122"/>
              </a:rPr>
              <a:t>开头段落的作用：</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nvSpPr>
        <p:spPr>
          <a:xfrm>
            <a:off x="927735" y="3165475"/>
            <a:ext cx="9977755" cy="21297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ysClr val="windowText" lastClr="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ysClr val="windowText" lastClr="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ysClr val="windowText" lastClr="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9pPr>
          </a:lstStyle>
          <a:p>
            <a:pPr marL="0" indent="0">
              <a:buNone/>
            </a:pPr>
            <a:r>
              <a:rPr lang="en-US" altLang="zh-CN" sz="31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31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激发读者的阅读兴趣，吸引读者。</a:t>
            </a:r>
          </a:p>
          <a:p>
            <a:pPr marL="0" indent="0">
              <a:buNone/>
            </a:pPr>
            <a:endParaRPr lang="zh-CN" altLang="en-US" sz="31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31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2.</a:t>
            </a:r>
            <a:r>
              <a:rPr lang="zh-CN" altLang="en-US" sz="31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引出论题或揭示论点。</a:t>
            </a:r>
          </a:p>
          <a:p>
            <a:pPr marL="0" indent="0">
              <a:buNone/>
            </a:pPr>
            <a:endParaRPr lang="zh-CN" altLang="en-US" sz="31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31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3.</a:t>
            </a:r>
            <a:r>
              <a:rPr lang="zh-CN" altLang="en-US" sz="31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充当论据，证明论点。</a:t>
            </a:r>
          </a:p>
          <a:p>
            <a:endParaRPr lang="zh-CN" altLang="en-US" sz="27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spd="slow" p14:dur="9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927656" y="429643"/>
            <a:ext cx="10971372" cy="1143265"/>
          </a:xfrm>
        </p:spPr>
        <p:txBody>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rPr>
              <a:t>考点二：体会文章开头、结尾段的作用</a:t>
            </a:r>
          </a:p>
        </p:txBody>
      </p:sp>
      <p:sp>
        <p:nvSpPr>
          <p:cNvPr id="5" name="内容占位符 2"/>
          <p:cNvSpPr>
            <a:spLocks noGrp="1"/>
          </p:cNvSpPr>
          <p:nvPr/>
        </p:nvSpPr>
        <p:spPr>
          <a:xfrm>
            <a:off x="1001395" y="218630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ysClr val="windowText" lastClr="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ysClr val="windowText" lastClr="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ysClr val="windowText" lastClr="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9p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结尾段落的作用：以《敬业与乐业》为例</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nvSpPr>
        <p:spPr>
          <a:xfrm>
            <a:off x="927735" y="2752725"/>
            <a:ext cx="10799445" cy="389255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ysClr val="windowText" lastClr="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ysClr val="windowText" lastClr="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ysClr val="windowText" lastClr="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9pPr>
          </a:lstStyle>
          <a:p>
            <a:pPr marL="0" indent="0">
              <a:buNone/>
            </a:pP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作者言简意赅地把“敬业与乐业”总结为“责任心”和</a:t>
            </a:r>
          </a:p>
          <a:p>
            <a:pPr marL="0" indent="0">
              <a:buNone/>
            </a:pPr>
            <a:r>
              <a:rPr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“乐趣”，强调“人类合理的生活总该如此”，强化了中</a:t>
            </a:r>
          </a:p>
          <a:p>
            <a:pPr marL="0" indent="0">
              <a:buNone/>
            </a:pPr>
            <a:r>
              <a:rPr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心论点，</a:t>
            </a:r>
            <a:r>
              <a:rPr 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呼应开头。</a:t>
            </a:r>
          </a:p>
        </p:txBody>
      </p:sp>
    </p:spTree>
  </p:cSld>
  <p:clrMapOvr>
    <a:masterClrMapping/>
  </p:clrMapOvr>
  <mc:AlternateContent>
    <mc:Choice xmlns:p14="http://schemas.microsoft.com/office/powerpoint/2010/main" Requires="p14">
      <p:transition spd="slow" p14:dur="9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927656" y="429643"/>
            <a:ext cx="10971372" cy="1143265"/>
          </a:xfrm>
        </p:spPr>
        <p:txBody>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rPr>
              <a:t>考点二：体会文章开头、结尾段的作用</a:t>
            </a:r>
          </a:p>
        </p:txBody>
      </p:sp>
      <p:sp>
        <p:nvSpPr>
          <p:cNvPr id="5" name="内容占位符 2"/>
          <p:cNvSpPr>
            <a:spLocks noGrp="1"/>
          </p:cNvSpPr>
          <p:nvPr/>
        </p:nvSpPr>
        <p:spPr>
          <a:xfrm>
            <a:off x="1038225" y="1745615"/>
            <a:ext cx="10515600" cy="6743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ysClr val="windowText" lastClr="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ysClr val="windowText" lastClr="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ysClr val="windowText" lastClr="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9pPr>
          </a:lstStyle>
          <a:p>
            <a:r>
              <a:rPr lang="zh-CN" altLang="en-US" sz="3600">
                <a:latin typeface="微软雅黑" panose="020b0503020204020204" pitchFamily="34" charset="-122"/>
                <a:ea typeface="微软雅黑" panose="020b0503020204020204" pitchFamily="34" charset="-122"/>
                <a:cs typeface="微软雅黑" panose="020b0503020204020204" pitchFamily="34" charset="-122"/>
                <a:sym typeface="+mn-ea"/>
              </a:rPr>
              <a:t>结尾段落的作用：</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nvSpPr>
        <p:spPr>
          <a:xfrm>
            <a:off x="964565" y="2353310"/>
            <a:ext cx="10589260" cy="2912745"/>
          </a:xfrm>
          <a:prstGeom prst="rect">
            <a:avLst/>
          </a:prstGeom>
        </p:spPr>
        <p:txBody>
          <a:bodyPr vert="horz" lIns="91440" tIns="45720" rIns="91440" bIns="45720" rtlCol="0">
            <a:normAutofit fontScale="3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ysClr val="windowText" lastClr="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ysClr val="windowText" lastClr="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ysClr val="windowText" lastClr="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9pPr>
          </a:lstStyle>
          <a:p>
            <a:pPr marL="0" indent="0">
              <a:buNone/>
            </a:pP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9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9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深化中心论点，提出……的结论。</a:t>
            </a:r>
            <a:endParaRPr lang="zh-CN" altLang="en-US" sz="9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9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9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补充论证了……，使论证更加严密。</a:t>
            </a:r>
            <a:endParaRPr lang="zh-CN" altLang="en-US" sz="9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9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9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总结全文，得出中心论点。</a:t>
            </a:r>
            <a:endParaRPr lang="zh-CN" altLang="en-US" sz="9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9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9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提出问题，发人深省，启发人去关注或思考某个问题。</a:t>
            </a:r>
            <a:endParaRPr lang="zh-CN" altLang="en-US" sz="9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9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9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首尾呼应，照应开头。</a:t>
            </a:r>
            <a:endParaRPr lang="zh-CN" altLang="en-US" sz="9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9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spd="slow" p14:dur="9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218565" y="361315"/>
            <a:ext cx="10971530" cy="817880"/>
          </a:xfrm>
        </p:spPr>
        <p:txBody>
          <a:bodyPr>
            <a:normAutofit/>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rPr>
              <a:t>考点三：补充论据</a:t>
            </a:r>
          </a:p>
        </p:txBody>
      </p:sp>
      <p:sp>
        <p:nvSpPr>
          <p:cNvPr id="5" name="内容占位符 2"/>
          <p:cNvSpPr>
            <a:spLocks noGrp="1"/>
          </p:cNvSpPr>
          <p:nvPr/>
        </p:nvSpPr>
        <p:spPr>
          <a:xfrm>
            <a:off x="913765" y="139509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ysClr val="windowText" lastClr="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ysClr val="windowText" lastClr="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ysClr val="windowText" lastClr="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9pPr>
          </a:lstStyle>
          <a:p>
            <a:r>
              <a:rPr lang="zh-CN" altLang="en-US" sz="3600">
                <a:latin typeface="微软雅黑" panose="020b0503020204020204" pitchFamily="34" charset="-122"/>
                <a:ea typeface="微软雅黑" panose="020b0503020204020204" pitchFamily="34" charset="-122"/>
                <a:cs typeface="微软雅黑" panose="020b0503020204020204" pitchFamily="34" charset="-122"/>
                <a:sym typeface="+mn-ea"/>
              </a:rPr>
              <a:t>事实论据</a:t>
            </a:r>
            <a:endParaRPr lang="zh-CN" altLang="en-US" sz="360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举名人的例子优先，实在不行就举自已的例子</a:t>
            </a:r>
            <a:endPar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注意：讲述或概述事例时，要简明扼要，基本格式</a:t>
            </a:r>
            <a:r>
              <a:rPr lang="en-US" altLang="zh-CN"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是：</a:t>
            </a:r>
          </a:p>
          <a:p>
            <a:pPr marL="0" indent="0">
              <a:buNone/>
            </a:pPr>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什么人+做什么+结果如何</a:t>
            </a:r>
          </a:p>
          <a:p>
            <a:pPr marL="0" indent="0">
              <a:buNone/>
            </a:pPr>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3600">
                <a:latin typeface="微软雅黑" panose="020b0503020204020204" pitchFamily="34" charset="-122"/>
                <a:ea typeface="微软雅黑" panose="020b0503020204020204" pitchFamily="34" charset="-122"/>
                <a:cs typeface="微软雅黑" panose="020b0503020204020204" pitchFamily="34" charset="-122"/>
                <a:sym typeface="+mn-ea"/>
              </a:rPr>
              <a:t>道理论据</a:t>
            </a:r>
            <a:endParaRPr lang="zh-CN" altLang="en-US" sz="360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最好引用名人名言</a:t>
            </a:r>
            <a:endParaRPr lang="zh-CN" altLang="en-US" sz="36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36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spd="slow" p14:dur="900"/>
    </mc:Choice>
    <mc:Fallback>
      <p:transition spd="slow"/>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114425" y="276225"/>
            <a:ext cx="10857230" cy="748665"/>
          </a:xfrm>
        </p:spPr>
        <p:txBody>
          <a:bodyPr>
            <a:normAutofit fontScale="90000"/>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rPr>
              <a:t>考点三：补充论据</a:t>
            </a:r>
          </a:p>
        </p:txBody>
      </p:sp>
      <p:sp>
        <p:nvSpPr>
          <p:cNvPr id="5" name="内容占位符 2"/>
          <p:cNvSpPr>
            <a:spLocks noGrp="1"/>
          </p:cNvSpPr>
          <p:nvPr/>
        </p:nvSpPr>
        <p:spPr>
          <a:xfrm>
            <a:off x="837565" y="1139190"/>
            <a:ext cx="10515600" cy="3836670"/>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ysClr val="windowText" lastClr="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ysClr val="windowText" lastClr="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ysClr val="windowText" lastClr="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9p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阅读下面文章，完成问题。</a:t>
            </a:r>
          </a:p>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许多大学问家、大哲学家都是从怀疑中锻炼出来的。</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清代的一位大学问家——戴震，幼时读朱子的《大学章句》，便问《大学》是何时的书，朱子是何时的人。塾师告诉他《大学》是周代的书，朱子是宋代的大儒；他便问宋代的人如何能知道一千多年前著者的意思。</a:t>
            </a:r>
          </a:p>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本段举戴震幼时读书好疑一事，论证了“许多大学问家、大哲学家都是从怀疑中锻炼出来的”观点，请你另写出一个事例论据。</a:t>
            </a:r>
          </a:p>
          <a:p>
            <a:pPr marL="0" indent="0">
              <a:buNone/>
            </a:pP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答：_________________________________________________</a:t>
            </a:r>
          </a:p>
          <a:p>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837565" y="5295265"/>
            <a:ext cx="10662920" cy="829945"/>
          </a:xfrm>
          <a:prstGeom prst="rect">
            <a:avLst/>
          </a:prstGeom>
          <a:noFill/>
        </p:spPr>
        <p:txBody>
          <a:bodyPr wrap="square" rtlCol="0">
            <a:spAutoFit/>
          </a:bodyPr>
          <a:lstStyle/>
          <a:p>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例如：哥白尼怀疑“地心说”，提出了“日心说”。（表述简明的典型事例）</a:t>
            </a:r>
          </a:p>
          <a:p>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mc:Choice xmlns:p14="http://schemas.microsoft.com/office/powerpoint/2010/main" Requires="p14">
      <p:transition spd="slow" p14:dur="9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954326" y="351538"/>
            <a:ext cx="10971372" cy="1143265"/>
          </a:xfrm>
        </p:spPr>
        <p:txBody>
          <a:bodyPr>
            <a:normAutofit/>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rPr>
              <a:t>考点三：补充论据</a:t>
            </a:r>
          </a:p>
        </p:txBody>
      </p:sp>
      <p:sp>
        <p:nvSpPr>
          <p:cNvPr id="5" name="内容占位符 2"/>
          <p:cNvSpPr>
            <a:spLocks noGrp="1"/>
          </p:cNvSpPr>
          <p:nvPr/>
        </p:nvSpPr>
        <p:spPr>
          <a:xfrm>
            <a:off x="837565" y="1836420"/>
            <a:ext cx="10515600" cy="13017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ysClr val="windowText" lastClr="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ysClr val="windowText" lastClr="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ysClr val="windowText" lastClr="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9p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阅读《敬业与乐业》</a:t>
            </a:r>
          </a:p>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结合全文，请给“乐业”补写一个事实论据。（3分）</a:t>
            </a:r>
          </a:p>
          <a:p>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715010" y="3138170"/>
            <a:ext cx="10761345" cy="2061210"/>
          </a:xfrm>
          <a:prstGeom prst="rect">
            <a:avLst/>
          </a:prstGeom>
          <a:noFill/>
        </p:spPr>
        <p:txBody>
          <a:bodyPr wrap="square" rtlCol="0">
            <a:spAutoFit/>
          </a:bodyPr>
          <a:lstStyle/>
          <a:p>
            <a:r>
              <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居里夫妇在成吨的工业废渣中提炼“镭”，几十年如一日，非常艰辛与枯燥，但他们怀着找到“镭”的梦想，从没有认为这项工作是无聊的，从不抱怨叫苦。</a:t>
            </a:r>
          </a:p>
          <a:p>
            <a:endPar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mc:Choice xmlns:p14="http://schemas.microsoft.com/office/powerpoint/2010/main" Requires="p14">
      <p:transition spd="slow" p14:dur="9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TextBox 8"/>
          <p:cNvSpPr txBox="1">
            <a:spLocks noChangeArrowheads="1"/>
          </p:cNvSpPr>
          <p:nvPr/>
        </p:nvSpPr>
        <p:spPr bwMode="auto">
          <a:xfrm>
            <a:off x="1365885" y="452438"/>
            <a:ext cx="5622290"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bodyPr>
          <a:lstStyle/>
          <a:p>
            <a:pPr algn="ctr" eaLnBrk="1" hangingPunct="1"/>
            <a:r>
              <a:rPr lang="zh-CN" altLang="en-US" sz="4800">
                <a:latin typeface="微软雅黑" panose="020b0503020204020204" pitchFamily="34" charset="-122"/>
                <a:ea typeface="微软雅黑" panose="020b0503020204020204" pitchFamily="34" charset="-122"/>
                <a:cs typeface="微软雅黑" panose="020b0503020204020204" pitchFamily="34" charset="-122"/>
                <a:sym typeface="+mn-ea"/>
              </a:rPr>
              <a:t>考点三：补充论据</a:t>
            </a:r>
            <a:endParaRPr lang="zh-CN" altLang="zh-CN" sz="4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华文新魏" panose="02010800040101010101" pitchFamily="2" charset="-122"/>
              <a:ea typeface="华文新魏" panose="02010800040101010101" pitchFamily="2" charset="-122"/>
              <a:sym typeface="Arial" panose="020b0604020202020204" pitchFamily="34" charset="0"/>
            </a:endParaRPr>
          </a:p>
        </p:txBody>
      </p:sp>
      <p:sp>
        <p:nvSpPr>
          <p:cNvPr id="3" name="内容占位符 2"/>
          <p:cNvSpPr>
            <a:spLocks noGrp="1"/>
          </p:cNvSpPr>
          <p:nvPr>
            <p:ph idx="1"/>
          </p:nvPr>
        </p:nvSpPr>
        <p:spPr>
          <a:xfrm>
            <a:off x="675561" y="1917437"/>
            <a:ext cx="10971372" cy="4527011"/>
          </a:xfrm>
        </p:spPr>
        <p:txBody>
          <a:bodyPr>
            <a:normAutofit/>
          </a:bodyPr>
          <a:lstStyle/>
          <a:p>
            <a:pPr marL="0" indent="0">
              <a:buNone/>
            </a:pPr>
            <a:r>
              <a:rPr lang="zh-CN" altLang="en-US" sz="4000" b="1">
                <a:sym typeface="+mn-ea"/>
              </a:rPr>
              <a:t>小组讨论：</a:t>
            </a:r>
          </a:p>
          <a:p>
            <a:pPr marL="0" indent="0">
              <a:buNone/>
            </a:pPr>
            <a:r>
              <a:rPr lang="zh-CN" altLang="en-US" sz="4000" b="1">
                <a:sym typeface="+mn-ea"/>
              </a:rPr>
              <a:t>《谈创造性思维》中说：</a:t>
            </a:r>
            <a:r>
              <a:rPr lang="en-US" altLang="zh-CN" sz="4000" b="1">
                <a:sym typeface="+mn-ea"/>
              </a:rPr>
              <a:t>“区分一个人是否拥有创造力，主要根据之一是</a:t>
            </a:r>
            <a:r>
              <a:rPr lang="zh-CN" altLang="en-US" sz="4000" b="1">
                <a:sym typeface="+mn-ea"/>
              </a:rPr>
              <a:t>，</a:t>
            </a:r>
            <a:r>
              <a:rPr lang="en-US" altLang="zh-CN" sz="4000" b="1">
                <a:solidFill>
                  <a:srgbClr val="FF0000"/>
                </a:solidFill>
                <a:sym typeface="+mn-ea"/>
              </a:rPr>
              <a:t>拥有创造力的人留意自己细小的想法</a:t>
            </a:r>
            <a:r>
              <a:rPr lang="zh-CN" altLang="en-US" sz="4000" b="1">
                <a:solidFill>
                  <a:srgbClr val="FF0000"/>
                </a:solidFill>
                <a:sym typeface="+mn-ea"/>
              </a:rPr>
              <a:t>。</a:t>
            </a:r>
            <a:r>
              <a:rPr lang="en-US" altLang="zh-CN" sz="4000" b="1">
                <a:sym typeface="+mn-ea"/>
              </a:rPr>
              <a:t>”</a:t>
            </a:r>
            <a:r>
              <a:rPr lang="zh-CN" altLang="en-US" sz="4000" b="1">
                <a:sym typeface="+mn-ea"/>
              </a:rPr>
              <a:t>请你为此补充一个事实论据或道理论据。</a:t>
            </a:r>
            <a:endParaRPr lang="zh-CN" altLang="en-US" sz="4000"/>
          </a:p>
        </p:txBody>
      </p:sp>
    </p:spTree>
  </p:cSld>
  <p:clrMapOvr>
    <a:masterClrMapping/>
  </p:clrMapOvr>
  <mc:AlternateContent>
    <mc:Choice xmlns:p14="http://schemas.microsoft.com/office/powerpoint/2010/main" Requires="p14">
      <p:transition spd="slow" p14:dur="900"/>
    </mc:Choice>
    <mc:Fallback>
      <p:transition spd="slow"/>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TextBox 8"/>
          <p:cNvSpPr txBox="1">
            <a:spLocks noChangeArrowheads="1"/>
          </p:cNvSpPr>
          <p:nvPr/>
        </p:nvSpPr>
        <p:spPr bwMode="auto">
          <a:xfrm>
            <a:off x="1365885" y="452438"/>
            <a:ext cx="5622290"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bodyPr>
          <a:lstStyle/>
          <a:p>
            <a:pPr algn="ctr" eaLnBrk="1" hangingPunct="1"/>
            <a:r>
              <a:rPr lang="zh-CN" altLang="en-US" sz="4800">
                <a:latin typeface="微软雅黑" panose="020b0503020204020204" pitchFamily="34" charset="-122"/>
                <a:ea typeface="微软雅黑" panose="020b0503020204020204" pitchFamily="34" charset="-122"/>
                <a:cs typeface="微软雅黑" panose="020b0503020204020204" pitchFamily="34" charset="-122"/>
                <a:sym typeface="+mn-ea"/>
              </a:rPr>
              <a:t>考点三：补充论据</a:t>
            </a:r>
            <a:endParaRPr lang="zh-CN" altLang="zh-CN" sz="4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华文新魏" panose="02010800040101010101" pitchFamily="2" charset="-122"/>
              <a:ea typeface="华文新魏" panose="02010800040101010101" pitchFamily="2" charset="-122"/>
              <a:sym typeface="Arial" panose="020b0604020202020204" pitchFamily="34" charset="0"/>
            </a:endParaRPr>
          </a:p>
        </p:txBody>
      </p:sp>
      <p:sp>
        <p:nvSpPr>
          <p:cNvPr id="3" name="内容占位符 2"/>
          <p:cNvSpPr>
            <a:spLocks noGrp="1"/>
          </p:cNvSpPr>
          <p:nvPr>
            <p:ph idx="1"/>
          </p:nvPr>
        </p:nvSpPr>
        <p:spPr>
          <a:xfrm>
            <a:off x="609521" y="1543422"/>
            <a:ext cx="10971372" cy="4527011"/>
          </a:xfrm>
        </p:spPr>
        <p:txBody>
          <a:bodyPr>
            <a:normAutofit fontScale="70000"/>
          </a:bodyPr>
          <a:lstStyle/>
          <a:p>
            <a:pPr marL="0" indent="0">
              <a:buNone/>
            </a:pPr>
            <a:r>
              <a:rPr lang="zh-CN" altLang="en-US" sz="4000" b="1">
                <a:sym typeface="+mn-ea"/>
              </a:rPr>
              <a:t>《谈创造性思维》中说：</a:t>
            </a:r>
            <a:r>
              <a:rPr lang="en-US" altLang="zh-CN" sz="4000" b="1">
                <a:sym typeface="+mn-ea"/>
              </a:rPr>
              <a:t>“区分一个人是否拥有创造力，主要根据之一是</a:t>
            </a:r>
            <a:r>
              <a:rPr lang="zh-CN" altLang="en-US" sz="4000" b="1">
                <a:sym typeface="+mn-ea"/>
              </a:rPr>
              <a:t>，</a:t>
            </a:r>
            <a:r>
              <a:rPr lang="en-US" altLang="zh-CN" sz="4000" b="1">
                <a:sym typeface="+mn-ea"/>
              </a:rPr>
              <a:t>拥有创造力的人留意自己细小的想法</a:t>
            </a:r>
            <a:r>
              <a:rPr lang="zh-CN" altLang="en-US" sz="4000" b="1">
                <a:sym typeface="+mn-ea"/>
              </a:rPr>
              <a:t>。</a:t>
            </a:r>
            <a:r>
              <a:rPr lang="en-US" altLang="zh-CN" sz="4000" b="1">
                <a:sym typeface="+mn-ea"/>
              </a:rPr>
              <a:t>”</a:t>
            </a:r>
            <a:r>
              <a:rPr lang="zh-CN" altLang="en-US" sz="4000" b="1">
                <a:sym typeface="+mn-ea"/>
              </a:rPr>
              <a:t>请你为此补充一个事实论据或道理论据。</a:t>
            </a:r>
          </a:p>
          <a:p>
            <a:pPr marL="0" indent="0">
              <a:buNone/>
            </a:pPr>
            <a:r>
              <a:rPr lang="zh-CN" altLang="en-US" sz="4000" b="1">
                <a:sym typeface="+mn-ea"/>
              </a:rPr>
              <a:t>事实论据：</a:t>
            </a:r>
          </a:p>
          <a:p>
            <a:pPr marL="0" indent="0">
              <a:buNone/>
            </a:pPr>
            <a:r>
              <a:rPr lang="zh-CN" altLang="en-US" sz="4000" b="1">
                <a:solidFill>
                  <a:srgbClr val="FF0000"/>
                </a:solidFill>
                <a:sym typeface="+mn-ea"/>
              </a:rPr>
              <a:t>牛顿创立万有引力学说是从苹果落地的小想法开始的。</a:t>
            </a:r>
            <a:endParaRPr lang="zh-CN" altLang="en-US" sz="4000" b="1">
              <a:solidFill>
                <a:srgbClr val="FF0000"/>
              </a:solidFill>
            </a:endParaRPr>
          </a:p>
          <a:p>
            <a:pPr marL="0" indent="0">
              <a:buNone/>
            </a:pPr>
            <a:r>
              <a:rPr lang="zh-CN" altLang="en-US" sz="4000" b="1">
                <a:solidFill>
                  <a:srgbClr val="FF0000"/>
                </a:solidFill>
                <a:sym typeface="+mn-ea"/>
              </a:rPr>
              <a:t>瓦特发明蒸汽机是从水壶里的水开了，顶着壶盖的小想法开始的。</a:t>
            </a:r>
            <a:endParaRPr lang="zh-CN" altLang="en-US" sz="4000" b="1">
              <a:solidFill>
                <a:srgbClr val="FF0000"/>
              </a:solidFill>
            </a:endParaRPr>
          </a:p>
          <a:p>
            <a:pPr marL="0" indent="0">
              <a:buNone/>
            </a:pPr>
            <a:r>
              <a:rPr lang="zh-CN" altLang="en-US" sz="4000" b="1">
                <a:solidFill>
                  <a:srgbClr val="FF0000"/>
                </a:solidFill>
                <a:sym typeface="+mn-ea"/>
              </a:rPr>
              <a:t>法国大数学家潘嘉顿说，他关于数学的发明大半是从</a:t>
            </a:r>
            <a:r>
              <a:rPr lang="en-US" altLang="zh-CN" sz="4000" b="1">
                <a:solidFill>
                  <a:srgbClr val="FF0000"/>
                </a:solidFill>
                <a:sym typeface="+mn-ea"/>
              </a:rPr>
              <a:t>“</a:t>
            </a:r>
            <a:r>
              <a:rPr lang="zh-CN" altLang="en-US" sz="4000" b="1">
                <a:solidFill>
                  <a:srgbClr val="FF0000"/>
                </a:solidFill>
                <a:sym typeface="+mn-ea"/>
              </a:rPr>
              <a:t>无意中得出来的细小的想法</a:t>
            </a:r>
            <a:r>
              <a:rPr lang="en-US" altLang="zh-CN" sz="4000" b="1">
                <a:solidFill>
                  <a:srgbClr val="FF0000"/>
                </a:solidFill>
                <a:sym typeface="+mn-ea"/>
              </a:rPr>
              <a:t>”</a:t>
            </a:r>
            <a:r>
              <a:rPr lang="zh-CN" altLang="en-US" sz="4000" b="1">
                <a:solidFill>
                  <a:srgbClr val="FF0000"/>
                </a:solidFill>
                <a:sym typeface="+mn-ea"/>
              </a:rPr>
              <a:t>开始的。</a:t>
            </a:r>
            <a:endParaRPr lang="zh-CN" altLang="en-US" sz="4000" b="1">
              <a:solidFill>
                <a:srgbClr val="FF0000"/>
              </a:solidFill>
            </a:endParaRPr>
          </a:p>
          <a:p>
            <a:pPr marL="0" indent="0">
              <a:buNone/>
            </a:pPr>
            <a:r>
              <a:rPr lang="zh-CN" altLang="en-US" sz="4000" b="1">
                <a:solidFill>
                  <a:srgbClr val="FF0000"/>
                </a:solidFill>
                <a:sym typeface="+mn-ea"/>
              </a:rPr>
              <a:t>阿基米德在洗澡时发现了关于浮力的原理。</a:t>
            </a:r>
            <a:endParaRPr lang="zh-CN" altLang="en-US" sz="4000" b="1">
              <a:solidFill>
                <a:srgbClr val="FF0000"/>
              </a:solidFill>
            </a:endParaRPr>
          </a:p>
          <a:p>
            <a:pPr marL="0" indent="0">
              <a:buNone/>
            </a:pPr>
            <a:endParaRPr lang="zh-CN" altLang="en-US" sz="4000" b="1"/>
          </a:p>
        </p:txBody>
      </p:sp>
    </p:spTree>
  </p:cSld>
  <p:clrMapOvr>
    <a:masterClrMapping/>
  </p:clrMapOvr>
  <mc:AlternateContent>
    <mc:Choice xmlns:p14="http://schemas.microsoft.com/office/powerpoint/2010/main" Requires="p14">
      <p:transition spd="slow" p14:dur="900"/>
    </mc:Choice>
    <mc:Fallback>
      <p:transition spd="slow"/>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stretch>
            <a:fillRect/>
          </a:stretch>
        </p:blipFill>
        <p:spPr>
          <a:xfrm>
            <a:off x="0" y="14605"/>
            <a:ext cx="4944110" cy="6844665"/>
          </a:xfrm>
          <a:prstGeom prst="rect">
            <a:avLst/>
          </a:prstGeom>
        </p:spPr>
      </p:pic>
      <p:sp>
        <p:nvSpPr>
          <p:cNvPr id="12" name="_14"/>
          <p:cNvSpPr txBox="1">
            <a:spLocks noChangeArrowheads="1"/>
          </p:cNvSpPr>
          <p:nvPr/>
        </p:nvSpPr>
        <p:spPr bwMode="auto">
          <a:xfrm>
            <a:off x="1991360" y="1464945"/>
            <a:ext cx="7996555" cy="16910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sz="8000" spc="6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叶根友刀锋黑草" panose="02010601030101010101" pitchFamily="2" charset="-122"/>
                <a:ea typeface="叶根友刀锋黑草" panose="02010601030101010101" pitchFamily="2" charset="-122"/>
              </a:rPr>
              <a:t>议论文复习</a:t>
            </a:r>
          </a:p>
        </p:txBody>
      </p:sp>
      <p:sp>
        <p:nvSpPr>
          <p:cNvPr id="4" name="文本框 3"/>
          <p:cNvSpPr txBox="1"/>
          <p:nvPr/>
        </p:nvSpPr>
        <p:spPr>
          <a:xfrm>
            <a:off x="4044315" y="4502785"/>
            <a:ext cx="3475990" cy="706755"/>
          </a:xfrm>
          <a:prstGeom prst="rect">
            <a:avLst/>
          </a:prstGeom>
          <a:noFill/>
        </p:spPr>
        <p:txBody>
          <a:bodyPr wrap="none" rtlCol="0" anchor="t">
            <a:spAutoFit/>
            <a:scene3d>
              <a:camera prst="orthographicFront"/>
              <a:lightRig rig="threePt" dir="t"/>
            </a:scene3d>
          </a:bodyPr>
          <a:lstStyle/>
          <a:p>
            <a:r>
              <a:rPr lang="zh-CN" altLang="en-US" sz="40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sym typeface="+mn-ea"/>
              </a:rPr>
              <a:t>滕南中学</a:t>
            </a:r>
            <a:r>
              <a:rPr lang="en-US" altLang="zh-CN" sz="40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sym typeface="+mn-ea"/>
              </a:rPr>
              <a:t>  </a:t>
            </a:r>
            <a:r>
              <a:rPr lang="zh-CN" altLang="en-US" sz="40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sym typeface="+mn-ea"/>
              </a:rPr>
              <a:t>李燕</a:t>
            </a:r>
          </a:p>
        </p:txBody>
      </p:sp>
    </p:spTree>
  </p:cSld>
  <p:clrMapOvr>
    <a:masterClrMapping/>
  </p:clrMapOvr>
  <mc:AlternateContent>
    <mc:Choice xmlns:p14="http://schemas.microsoft.com/office/powerpoint/2010/main" Requires="p14">
      <p:transition spd="slow" p14:dur="900"/>
    </mc:Choice>
    <mc:Fallback>
      <p:transition spd="slow"/>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TextBox 8"/>
          <p:cNvSpPr txBox="1">
            <a:spLocks noChangeArrowheads="1"/>
          </p:cNvSpPr>
          <p:nvPr/>
        </p:nvSpPr>
        <p:spPr bwMode="auto">
          <a:xfrm>
            <a:off x="1365885" y="452438"/>
            <a:ext cx="5622290"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bodyPr>
          <a:lstStyle/>
          <a:p>
            <a:pPr algn="ctr" eaLnBrk="1" hangingPunct="1"/>
            <a:r>
              <a:rPr lang="zh-CN" altLang="en-US" sz="4800">
                <a:latin typeface="微软雅黑" panose="020b0503020204020204" pitchFamily="34" charset="-122"/>
                <a:ea typeface="微软雅黑" panose="020b0503020204020204" pitchFamily="34" charset="-122"/>
                <a:cs typeface="微软雅黑" panose="020b0503020204020204" pitchFamily="34" charset="-122"/>
                <a:sym typeface="+mn-ea"/>
              </a:rPr>
              <a:t>考点三：补充论据</a:t>
            </a:r>
            <a:endParaRPr lang="zh-CN" altLang="zh-CN" sz="4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华文新魏" panose="02010800040101010101" pitchFamily="2" charset="-122"/>
              <a:ea typeface="华文新魏" panose="02010800040101010101" pitchFamily="2" charset="-122"/>
              <a:sym typeface="Arial" panose="020b0604020202020204" pitchFamily="34" charset="0"/>
            </a:endParaRPr>
          </a:p>
        </p:txBody>
      </p:sp>
      <p:sp>
        <p:nvSpPr>
          <p:cNvPr id="3" name="内容占位符 2"/>
          <p:cNvSpPr>
            <a:spLocks noGrp="1"/>
          </p:cNvSpPr>
          <p:nvPr>
            <p:ph idx="1"/>
          </p:nvPr>
        </p:nvSpPr>
        <p:spPr>
          <a:xfrm>
            <a:off x="608886" y="1466587"/>
            <a:ext cx="10971372" cy="4527011"/>
          </a:xfrm>
        </p:spPr>
        <p:txBody>
          <a:bodyPr>
            <a:noAutofit/>
          </a:bodyPr>
          <a:lstStyle/>
          <a:p>
            <a:pPr marL="0" indent="0">
              <a:buNone/>
            </a:pPr>
            <a:r>
              <a:rPr lang="zh-CN" altLang="en-US" sz="2300" b="1">
                <a:sym typeface="+mn-ea"/>
              </a:rPr>
              <a:t>《谈创造性思维》中说：</a:t>
            </a:r>
            <a:r>
              <a:rPr lang="en-US" altLang="zh-CN" sz="2300" b="1">
                <a:sym typeface="+mn-ea"/>
              </a:rPr>
              <a:t>“区分一个人是否拥有创造力，主要根据之一是</a:t>
            </a:r>
            <a:r>
              <a:rPr lang="zh-CN" altLang="en-US" sz="2300" b="1">
                <a:sym typeface="+mn-ea"/>
              </a:rPr>
              <a:t>，</a:t>
            </a:r>
            <a:r>
              <a:rPr lang="en-US" altLang="zh-CN" sz="2300" b="1">
                <a:sym typeface="+mn-ea"/>
              </a:rPr>
              <a:t>拥有创造力的人留意自己细小的想法</a:t>
            </a:r>
            <a:r>
              <a:rPr lang="zh-CN" altLang="en-US" sz="2300" b="1">
                <a:sym typeface="+mn-ea"/>
              </a:rPr>
              <a:t>。</a:t>
            </a:r>
            <a:r>
              <a:rPr lang="en-US" altLang="zh-CN" sz="2300" b="1">
                <a:sym typeface="+mn-ea"/>
              </a:rPr>
              <a:t>”</a:t>
            </a:r>
            <a:r>
              <a:rPr lang="zh-CN" altLang="en-US" sz="2300" b="1">
                <a:sym typeface="+mn-ea"/>
              </a:rPr>
              <a:t>请你为此补充一个事实论据或道理论据。</a:t>
            </a:r>
          </a:p>
          <a:p>
            <a:pPr marL="0" indent="0">
              <a:buNone/>
            </a:pPr>
            <a:r>
              <a:rPr lang="zh-CN" altLang="en-US" sz="2800" b="1">
                <a:sym typeface="+mn-ea"/>
              </a:rPr>
              <a:t>道理论据：</a:t>
            </a:r>
          </a:p>
          <a:p>
            <a:pPr marL="0" indent="0">
              <a:buNone/>
            </a:pPr>
            <a:r>
              <a:rPr lang="zh-CN" altLang="en-US" sz="2800" b="1">
                <a:solidFill>
                  <a:srgbClr val="FF0000"/>
                </a:solidFill>
                <a:sym typeface="+mn-ea"/>
              </a:rPr>
              <a:t>天下大事，必作于细。</a:t>
            </a:r>
            <a:r>
              <a:rPr lang="en-US" altLang="zh-CN" sz="2800" b="1">
                <a:solidFill>
                  <a:srgbClr val="FF0000"/>
                </a:solidFill>
                <a:sym typeface="+mn-ea"/>
              </a:rPr>
              <a:t>----</a:t>
            </a:r>
            <a:r>
              <a:rPr lang="zh-CN" altLang="en-US" sz="2800" b="1">
                <a:solidFill>
                  <a:srgbClr val="FF0000"/>
                </a:solidFill>
                <a:sym typeface="+mn-ea"/>
              </a:rPr>
              <a:t>《老子》</a:t>
            </a:r>
            <a:endParaRPr lang="zh-CN" altLang="en-US" sz="2800" b="1">
              <a:solidFill>
                <a:srgbClr val="FF0000"/>
              </a:solidFill>
            </a:endParaRPr>
          </a:p>
          <a:p>
            <a:pPr marL="0" indent="0">
              <a:buNone/>
            </a:pPr>
            <a:r>
              <a:rPr lang="zh-CN" altLang="en-US" sz="2800" b="1">
                <a:solidFill>
                  <a:srgbClr val="FF0000"/>
                </a:solidFill>
                <a:sym typeface="+mn-ea"/>
              </a:rPr>
              <a:t>合抱之木，生于毫末；九层之台，起于垒土；千里之行，始于足下。</a:t>
            </a:r>
            <a:r>
              <a:rPr lang="en-US" altLang="zh-CN" sz="2800" b="1">
                <a:solidFill>
                  <a:srgbClr val="FF0000"/>
                </a:solidFill>
                <a:sym typeface="+mn-ea"/>
              </a:rPr>
              <a:t>----</a:t>
            </a:r>
            <a:r>
              <a:rPr lang="zh-CN" altLang="en-US" sz="2800" b="1">
                <a:solidFill>
                  <a:srgbClr val="FF0000"/>
                </a:solidFill>
                <a:sym typeface="+mn-ea"/>
              </a:rPr>
              <a:t>《老子》</a:t>
            </a:r>
          </a:p>
          <a:p>
            <a:pPr marL="0" indent="0">
              <a:buNone/>
            </a:pPr>
            <a:r>
              <a:rPr lang="zh-CN" altLang="en-US" sz="2800" b="1">
                <a:solidFill>
                  <a:srgbClr val="FF0000"/>
                </a:solidFill>
                <a:sym typeface="+mn-ea"/>
              </a:rPr>
              <a:t>故不积跬步，无以至千里；不积小流，无以成江海。骐骥一跃，不能十步；驽马十驾，功在不舍。锲而舍之，朽木不折；锲而不舍，金石可镂。</a:t>
            </a:r>
            <a:r>
              <a:rPr lang="en-US" altLang="zh-CN" sz="2800" b="1">
                <a:solidFill>
                  <a:srgbClr val="FF0000"/>
                </a:solidFill>
                <a:sym typeface="+mn-ea"/>
              </a:rPr>
              <a:t>----《荀子·劝学》</a:t>
            </a:r>
            <a:endParaRPr lang="zh-CN" altLang="en-US" sz="2800" b="1">
              <a:solidFill>
                <a:srgbClr val="FF0000"/>
              </a:solidFill>
              <a:sym typeface="+mn-ea"/>
            </a:endParaRPr>
          </a:p>
          <a:p>
            <a:pPr marL="0" indent="0">
              <a:buNone/>
            </a:pPr>
            <a:r>
              <a:rPr lang="zh-CN" altLang="en-US" sz="2800" b="1">
                <a:solidFill>
                  <a:srgbClr val="FF0000"/>
                </a:solidFill>
                <a:sym typeface="+mn-ea"/>
              </a:rPr>
              <a:t>尽小者大，慎微者著。</a:t>
            </a:r>
            <a:r>
              <a:rPr lang="en-US" altLang="zh-CN" sz="2800" b="1">
                <a:solidFill>
                  <a:srgbClr val="FF0000"/>
                </a:solidFill>
                <a:sym typeface="+mn-ea"/>
              </a:rPr>
              <a:t>----</a:t>
            </a:r>
            <a:r>
              <a:rPr lang="zh-CN" altLang="en-US" sz="2800" b="1">
                <a:solidFill>
                  <a:srgbClr val="FF0000"/>
                </a:solidFill>
                <a:sym typeface="+mn-ea"/>
              </a:rPr>
              <a:t>《资治通鉴》</a:t>
            </a:r>
          </a:p>
        </p:txBody>
      </p:sp>
    </p:spTree>
  </p:cSld>
  <p:clrMapOvr>
    <a:masterClrMapping/>
  </p:clrMapOvr>
  <mc:AlternateContent>
    <mc:Choice xmlns:p14="http://schemas.microsoft.com/office/powerpoint/2010/main" Requires="p14">
      <p:transition spd="slow" p14:dur="900"/>
    </mc:Choice>
    <mc:Fallback>
      <p:transition spd="slow"/>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218565" y="265430"/>
            <a:ext cx="10971530" cy="827405"/>
          </a:xfrm>
        </p:spPr>
        <p:txBody>
          <a:bodyPr>
            <a:normAutofit/>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rPr>
              <a:t>考点三：补充论据</a:t>
            </a:r>
          </a:p>
        </p:txBody>
      </p:sp>
      <p:sp>
        <p:nvSpPr>
          <p:cNvPr id="4" name="内容占位符 3"/>
          <p:cNvSpPr>
            <a:spLocks noGrp="1"/>
          </p:cNvSpPr>
          <p:nvPr>
            <p:ph idx="1"/>
          </p:nvPr>
        </p:nvSpPr>
        <p:spPr>
          <a:xfrm>
            <a:off x="608965" y="1217295"/>
            <a:ext cx="10972800" cy="3415665"/>
          </a:xfrm>
        </p:spPr>
        <p:txBody>
          <a:bodyPr>
            <a:noAutofit/>
          </a:bodyPr>
          <a:lstStyle/>
          <a:p>
            <a:r>
              <a:rPr lang="zh-CN" altLang="en-US" sz="2400" b="1">
                <a:latin typeface="+mn-ea"/>
                <a:cs typeface="+mn-ea"/>
                <a:sym typeface="+mn-ea"/>
              </a:rPr>
              <a:t>《敬业与乐业》（节选）</a:t>
            </a:r>
          </a:p>
          <a:p>
            <a:r>
              <a:rPr lang="zh-CN" altLang="en-US" sz="2400" b="1">
                <a:solidFill>
                  <a:srgbClr val="FF0000"/>
                </a:solidFill>
                <a:latin typeface="+mn-ea"/>
                <a:cs typeface="+mn-ea"/>
                <a:sym typeface="+mn-ea"/>
              </a:rPr>
              <a:t>选文划线句属于什么论据？其具体作用是什么？(2 分）</a:t>
            </a:r>
            <a:endParaRPr lang="zh-CN" altLang="en-US" sz="2400" b="1">
              <a:latin typeface="+mn-ea"/>
              <a:cs typeface="+mn-ea"/>
            </a:endParaRPr>
          </a:p>
          <a:p>
            <a:r>
              <a:rPr lang="zh-CN" altLang="en-US" sz="2400" b="1">
                <a:latin typeface="+mn-ea"/>
                <a:cs typeface="+mn-ea"/>
              </a:rPr>
              <a:t>怎样才能把一种劳作做到圆满呢?惟一的秘诀就是忠实，忠实从心理上发出来的便是敬。《庄子》记佝偻丈人承蜩的故事，说道：“虽天地之大，万物之多，而惟吾蜩翼之知。”凡做一件事，便把这件事看作我的生命，无论别的什么好处，到底不肯牺牲我现做的事来和他交换。</a:t>
            </a:r>
            <a:r>
              <a:rPr lang="zh-CN" altLang="en-US" sz="2400" b="1">
                <a:latin typeface="Arial" panose="020b0604020202020204" pitchFamily="34" charset="0"/>
                <a:cs typeface="Arial" panose="020b0604020202020204" pitchFamily="34" charset="0"/>
              </a:rPr>
              <a:t>……</a:t>
            </a:r>
            <a:r>
              <a:rPr lang="zh-CN" altLang="en-US" sz="2400" b="1">
                <a:latin typeface="+mn-ea"/>
                <a:cs typeface="+mn-ea"/>
              </a:rPr>
              <a:t> </a:t>
            </a:r>
            <a:r>
              <a:rPr lang="zh-CN" altLang="en-US" sz="2400" b="1" u="sng">
                <a:solidFill>
                  <a:srgbClr val="FF0000"/>
                </a:solidFill>
                <a:latin typeface="+mn-ea"/>
                <a:cs typeface="+mn-ea"/>
              </a:rPr>
              <a:t>曾文正说：“坐这山，望那山，一事无成。</a:t>
            </a:r>
            <a:r>
              <a:rPr lang="zh-CN" altLang="en-US" sz="2400" b="1">
                <a:latin typeface="+mn-ea"/>
                <a:cs typeface="+mn-ea"/>
              </a:rPr>
              <a:t>”一个人对于自己的职业不敬，从学理方面说，便亵渎职业之神圣；从事实方面说，一定把事情做糟了，结果自己害自己。所以敬业主义，于人生最为必要，又于人生最为有利。庄子说：“用志不分，乃凝于神。”孔子说：“素其位而行，不愿乎其外。”我说的敬业，不外这些道理。 </a:t>
            </a:r>
          </a:p>
        </p:txBody>
      </p:sp>
      <p:sp>
        <p:nvSpPr>
          <p:cNvPr id="5" name="文本框 4"/>
          <p:cNvSpPr txBox="1"/>
          <p:nvPr/>
        </p:nvSpPr>
        <p:spPr>
          <a:xfrm>
            <a:off x="1071880" y="5485765"/>
            <a:ext cx="10311130" cy="1198880"/>
          </a:xfrm>
          <a:prstGeom prst="rect">
            <a:avLst/>
          </a:prstGeom>
          <a:noFill/>
        </p:spPr>
        <p:txBody>
          <a:bodyPr wrap="square" rtlCol="0">
            <a:spAutoFit/>
          </a:bodyPr>
          <a:lstStyle/>
          <a:p>
            <a:r>
              <a:rPr lang="zh-CN" altLang="en-US" sz="2400" b="1">
                <a:solidFill>
                  <a:srgbClr val="FF0000"/>
                </a:solidFill>
                <a:sym typeface="+mn-ea"/>
              </a:rPr>
              <a:t>【答案】道理论据。（1分）论证了不敬业的危害，从反面论证了论点。（意近即可）（1分</a:t>
            </a:r>
            <a:r>
              <a:rPr lang="zh-CN" altLang="en-US" sz="2400" b="1">
                <a:sym typeface="+mn-ea"/>
              </a:rPr>
              <a:t>）</a:t>
            </a:r>
            <a:endParaRPr lang="zh-CN" altLang="en-US" sz="2400" b="1"/>
          </a:p>
          <a:p>
            <a:endParaRPr lang="zh-CN" altLang="en-US" sz="2400" b="1"/>
          </a:p>
        </p:txBody>
      </p:sp>
    </p:spTree>
  </p:cSld>
  <p:clrMapOvr>
    <a:masterClrMapping/>
  </p:clrMapOvr>
  <mc:AlternateContent>
    <mc:Choice xmlns:p14="http://schemas.microsoft.com/office/powerpoint/2010/main" Requires="p14">
      <p:transition spd="slow" p14:dur="9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146096" y="265178"/>
            <a:ext cx="10971372" cy="1143265"/>
          </a:xfrm>
        </p:spPr>
        <p:txBody>
          <a:bodyPr>
            <a:normAutofit/>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rPr>
              <a:t>考点四：辨析论证方法及作用</a:t>
            </a:r>
            <a:endParaRPr lang="en-US" altLang="zh-CN" sz="4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内容占位符 3"/>
          <p:cNvSpPr>
            <a:spLocks noGrp="1"/>
          </p:cNvSpPr>
          <p:nvPr>
            <p:ph idx="1"/>
          </p:nvPr>
        </p:nvSpPr>
        <p:spPr>
          <a:xfrm>
            <a:off x="609521" y="1265292"/>
            <a:ext cx="10971372" cy="4527011"/>
          </a:xfrm>
        </p:spPr>
        <p:txBody>
          <a:bodyPr>
            <a:normAutofit/>
          </a:bodyPr>
          <a:lstStyle/>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举例论证：  </a:t>
            </a:r>
          </a:p>
          <a:p>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道理论证：</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比喻论证： </a:t>
            </a:r>
          </a:p>
          <a:p>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4</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对比论证：</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p>
        </p:txBody>
      </p:sp>
      <p:sp>
        <p:nvSpPr>
          <p:cNvPr id="3" name="文本框 2"/>
          <p:cNvSpPr txBox="1"/>
          <p:nvPr/>
        </p:nvSpPr>
        <p:spPr>
          <a:xfrm>
            <a:off x="1222375" y="1718310"/>
            <a:ext cx="9429750" cy="922020"/>
          </a:xfrm>
          <a:prstGeom prst="rect">
            <a:avLst/>
          </a:prstGeom>
          <a:noFill/>
        </p:spPr>
        <p:txBody>
          <a:bodyPr wrap="square" rtlCol="0">
            <a:spAutoFit/>
          </a:bodyPr>
          <a:lstStyle/>
          <a:p>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使用了举例论证的论证方法，举……（概括事例）具体真切（有力）地论证了……（如果有分论点，则写出它证明的分论点，否则写中心论点），进一步证明了……从而使论证更具体更有说服力。</a:t>
            </a:r>
            <a:endParaRPr lang="zh-CN" altLang="en-US" b="1"/>
          </a:p>
        </p:txBody>
      </p:sp>
      <p:sp>
        <p:nvSpPr>
          <p:cNvPr id="5" name="文本框 4"/>
          <p:cNvSpPr txBox="1"/>
          <p:nvPr/>
        </p:nvSpPr>
        <p:spPr>
          <a:xfrm>
            <a:off x="1285240" y="3107055"/>
            <a:ext cx="9304655" cy="645160"/>
          </a:xfrm>
          <a:prstGeom prst="rect">
            <a:avLst/>
          </a:prstGeom>
          <a:noFill/>
        </p:spPr>
        <p:txBody>
          <a:bodyPr wrap="square" rtlCol="0">
            <a:spAutoFit/>
          </a:bodyPr>
          <a:lstStyle/>
          <a:p>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使用了道理论证的论证方法，通过引用……具体有力地论证了……的观点，进一步证明了……使论证更有说服力。（或更有趣味性，吸引读者往下读）</a:t>
            </a:r>
            <a:endParaRPr lang="zh-CN" altLang="en-US" b="1"/>
          </a:p>
        </p:txBody>
      </p:sp>
      <p:sp>
        <p:nvSpPr>
          <p:cNvPr id="6" name="文本框 5"/>
          <p:cNvSpPr txBox="1"/>
          <p:nvPr/>
        </p:nvSpPr>
        <p:spPr>
          <a:xfrm>
            <a:off x="1284605" y="4511040"/>
            <a:ext cx="9506585" cy="645160"/>
          </a:xfrm>
          <a:prstGeom prst="rect">
            <a:avLst/>
          </a:prstGeom>
          <a:noFill/>
        </p:spPr>
        <p:txBody>
          <a:bodyPr wrap="square" rtlCol="0">
            <a:spAutoFit/>
          </a:bodyPr>
          <a:lstStyle/>
          <a:p>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使用了比喻论证的论证方法，将……比作……，生动形象地有力论证了……的观点，进一步证明了……使论证更通俗易懂，更有说服力。</a:t>
            </a:r>
            <a:endParaRPr lang="zh-CN" altLang="en-US" b="1"/>
          </a:p>
        </p:txBody>
      </p:sp>
      <p:sp>
        <p:nvSpPr>
          <p:cNvPr id="7" name="文本框 6"/>
          <p:cNvSpPr txBox="1"/>
          <p:nvPr/>
        </p:nvSpPr>
        <p:spPr>
          <a:xfrm>
            <a:off x="1222375" y="5695950"/>
            <a:ext cx="9247505" cy="922020"/>
          </a:xfrm>
          <a:prstGeom prst="rect">
            <a:avLst/>
          </a:prstGeom>
          <a:noFill/>
        </p:spPr>
        <p:txBody>
          <a:bodyPr wrap="square" rtlCol="0">
            <a:spAutoFit/>
          </a:bodyPr>
          <a:lstStyle/>
          <a:p>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使用了对比论证的论证方法，将……和……加以比较，突出强调了……的观点。进一步证明了……使论证更有说服力。</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b="1"/>
          </a:p>
        </p:txBody>
      </p:sp>
    </p:spTree>
  </p:cSld>
  <p:clrMapOvr>
    <a:masterClrMapping/>
  </p:clrMapOvr>
  <mc:AlternateContent>
    <mc:Choice xmlns:p14="http://schemas.microsoft.com/office/powerpoint/2010/main" Requires="p14">
      <p:transition spd="slow" p14:dur="9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935276" y="331853"/>
            <a:ext cx="10971372" cy="1143265"/>
          </a:xfrm>
        </p:spPr>
        <p:txBody>
          <a:bodyPr>
            <a:normAutofit/>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sym typeface="+mn-ea"/>
              </a:rPr>
              <a:t>考点四：辨析论证方法及作用</a:t>
            </a:r>
            <a:endParaRPr lang="zh-CN" altLang="en-US" sz="4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609600" y="1600835"/>
            <a:ext cx="10971530" cy="3086735"/>
          </a:xfrm>
        </p:spPr>
        <p:txBody>
          <a:bodyPr>
            <a:normAutofit/>
          </a:bodyPr>
          <a:lstStyle/>
          <a:p>
            <a:r>
              <a:rPr lang="zh-CN" altLang="en-US" sz="3000">
                <a:latin typeface="微软雅黑" panose="020b0503020204020204" pitchFamily="34" charset="-122"/>
                <a:ea typeface="微软雅黑" panose="020b0503020204020204" pitchFamily="34" charset="-122"/>
                <a:cs typeface="微软雅黑" panose="020b0503020204020204" pitchFamily="34" charset="-122"/>
              </a:rPr>
              <a:t>选文运用了哪种论证方法？并分析其作用。</a:t>
            </a:r>
          </a:p>
          <a:p>
            <a:r>
              <a:rPr lang="zh-CN" altLang="en-US" sz="3000">
                <a:latin typeface="微软雅黑" panose="020b0503020204020204" pitchFamily="34" charset="-122"/>
                <a:ea typeface="微软雅黑" panose="020b0503020204020204" pitchFamily="34" charset="-122"/>
                <a:cs typeface="微软雅黑" panose="020b0503020204020204" pitchFamily="34" charset="-122"/>
              </a:rPr>
              <a:t>唐朝有一位名僧百丈禅师，他常常用两句格言教训弟子，说道：“一日不做事，一日不吃饭。”他每日除上堂说法之外，还要自己扫地、擦桌子、洗衣服，直到八十岁，日日如此。有一回，他的门生想替他服务，把他本日应做的工悄悄地都做了，这位言行相顾的老禅师，老实不客气，那一天便绝对的不肯吃饭。</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78205" y="4790440"/>
            <a:ext cx="9650095" cy="1106805"/>
          </a:xfrm>
          <a:prstGeom prst="rect">
            <a:avLst/>
          </a:prstGeom>
          <a:noFill/>
        </p:spPr>
        <p:txBody>
          <a:bodyPr wrap="square" rtlCol="0">
            <a:spAutoFit/>
          </a:bodyPr>
          <a:lstStyle/>
          <a:p>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运用了举例论证的方法，有力地论证了</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有业之必要</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，进而论证了文章的中心论点，增强了文章的说服力。</a:t>
            </a:r>
            <a:endPar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p>
        </p:txBody>
      </p:sp>
    </p:spTree>
  </p:cSld>
  <p:clrMapOvr>
    <a:masterClrMapping/>
  </p:clrMapOvr>
  <mc:AlternateContent>
    <mc:Choice xmlns:p14="http://schemas.microsoft.com/office/powerpoint/2010/main" Requires="p14">
      <p:transition spd="slow" p14:dur="9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167765" y="274955"/>
            <a:ext cx="9620250" cy="846455"/>
          </a:xfrm>
        </p:spPr>
        <p:txBody>
          <a:bodyPr>
            <a:normAutofit/>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sym typeface="+mn-ea"/>
              </a:rPr>
              <a:t>考点四：辨析论证方法及作用</a:t>
            </a:r>
            <a:endParaRPr lang="zh-CN" altLang="en-US" sz="4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666750" y="1121410"/>
            <a:ext cx="10971530" cy="3005455"/>
          </a:xfrm>
        </p:spPr>
        <p:txBody>
          <a:bodyPr>
            <a:normAutofit fontScale="25000"/>
          </a:bodyPr>
          <a:lstStyle/>
          <a:p>
            <a:r>
              <a:rPr lang="zh-CN" altLang="en-US" sz="9600">
                <a:latin typeface="微软雅黑" panose="020b0503020204020204" pitchFamily="34" charset="-122"/>
                <a:ea typeface="微软雅黑" panose="020b0503020204020204" pitchFamily="34" charset="-122"/>
                <a:cs typeface="微软雅黑" panose="020b0503020204020204" pitchFamily="34" charset="-122"/>
                <a:sym typeface="+mn-ea"/>
              </a:rPr>
              <a:t>阅读《敬业与乐业》（节选）</a:t>
            </a:r>
          </a:p>
          <a:p>
            <a:r>
              <a:rPr lang="zh-CN" altLang="en-US" sz="9600">
                <a:latin typeface="微软雅黑" panose="020b0503020204020204" pitchFamily="34" charset="-122"/>
                <a:ea typeface="微软雅黑" panose="020b0503020204020204" pitchFamily="34" charset="-122"/>
                <a:cs typeface="微软雅黑" panose="020b0503020204020204" pitchFamily="34" charset="-122"/>
                <a:sym typeface="+mn-ea"/>
              </a:rPr>
              <a:t>文中划横线的句子运用了什么论证方法？有什么作用？</a:t>
            </a:r>
          </a:p>
          <a:p>
            <a:r>
              <a:rPr lang="zh-CN" altLang="en-US" sz="9600">
                <a:latin typeface="微软雅黑" panose="020b0503020204020204" pitchFamily="34" charset="-122"/>
                <a:ea typeface="微软雅黑" panose="020b0503020204020204" pitchFamily="34" charset="-122"/>
                <a:cs typeface="微软雅黑" panose="020b0503020204020204" pitchFamily="34" charset="-122"/>
                <a:sym typeface="+mn-ea"/>
              </a:rPr>
              <a:t>第一要敬业。</a:t>
            </a:r>
            <a:r>
              <a:rPr lang="zh-CN" altLang="en-US" sz="9600">
                <a:latin typeface="Arial" panose="020b0604020202020204" pitchFamily="34" charset="0"/>
                <a:ea typeface="微软雅黑" panose="020b0503020204020204" pitchFamily="34" charset="-122"/>
                <a:cs typeface="Arial" panose="020b0604020202020204" pitchFamily="34" charset="0"/>
                <a:sym typeface="+mn-ea"/>
              </a:rPr>
              <a:t>……</a:t>
            </a:r>
            <a:r>
              <a:rPr lang="zh-CN" altLang="en-US" sz="9600"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当大总统是一件事，拉黄包车也是一件事。事的名称，从俗人眼里看来，有高下；事的性质，从学理上解剖起来，并没有高下。只要当大总统的人，信得过我可以当大总统才去当，实实在在把总统当作一件正经事来做；拉黄包车的人，信得过我可以拉黄包车才去拉，实实在在把拉车当作一件正经事来做，便是人生合理的生活。</a:t>
            </a:r>
            <a:r>
              <a:rPr lang="zh-CN" altLang="en-US" sz="9600">
                <a:latin typeface="微软雅黑" panose="020b0503020204020204" pitchFamily="34" charset="-122"/>
                <a:ea typeface="微软雅黑" panose="020b0503020204020204" pitchFamily="34" charset="-122"/>
                <a:cs typeface="微软雅黑" panose="020b0503020204020204" pitchFamily="34" charset="-122"/>
                <a:sym typeface="+mn-ea"/>
              </a:rPr>
              <a:t>这叫做职业的神圣。凡职业没有不是神圣的，所以凡职业没有不是可敬的。惟其如此，所以我们对于各种职业，没有什么分别拣择。总之，人生在世，是要天天劳作的。劳作便是功德，不劳作便是罪恶。至于我该做哪一种劳作呢?全看我的才能何如，境地何如。因自己的才能、境地，做一种劳作做到圆满，便是天地间第一等人。</a:t>
            </a:r>
          </a:p>
          <a:p>
            <a:endParaRPr lang="zh-CN" altLang="en-US" sz="960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a:sym typeface="+mn-ea"/>
            </a:endParaRPr>
          </a:p>
          <a:p>
            <a:endParaRPr lang="zh-CN" altLang="en-US">
              <a:solidFill>
                <a:srgbClr val="FF0000"/>
              </a:solidFill>
            </a:endParaRPr>
          </a:p>
        </p:txBody>
      </p:sp>
      <p:sp>
        <p:nvSpPr>
          <p:cNvPr id="5" name="文本框 4"/>
          <p:cNvSpPr txBox="1"/>
          <p:nvPr/>
        </p:nvSpPr>
        <p:spPr>
          <a:xfrm>
            <a:off x="1078865" y="5367655"/>
            <a:ext cx="9471660" cy="1568450"/>
          </a:xfrm>
          <a:prstGeom prst="rect">
            <a:avLst/>
          </a:prstGeom>
          <a:noFill/>
        </p:spPr>
        <p:txBody>
          <a:bodyPr wrap="square" rtlCol="0">
            <a:spAutoFit/>
          </a:bodyPr>
          <a:lstStyle/>
          <a:p>
            <a:r>
              <a:rPr lang="zh-CN" altLang="en-US" sz="2000" b="1">
                <a:solidFill>
                  <a:srgbClr val="FF0000"/>
                </a:solidFill>
                <a:sym typeface="+mn-ea"/>
              </a:rPr>
              <a:t>举例论证。列举了当大总统与拉黄包车在职业的神圣性质上并没有高下之别的事例，论述了“凡职业没有不是神圣的，所以凡职业没有不是可敬的”这一观点，从而使论证更具体、更有说服力。</a:t>
            </a:r>
            <a:endParaRPr lang="zh-CN" altLang="en-US" sz="2000" b="1">
              <a:solidFill>
                <a:srgbClr val="FF0000"/>
              </a:solidFill>
            </a:endParaRPr>
          </a:p>
          <a:p>
            <a:endParaRPr lang="zh-CN" altLang="en-US">
              <a:solidFill>
                <a:srgbClr val="FF0000"/>
              </a:solidFill>
            </a:endParaRPr>
          </a:p>
          <a:p>
            <a:endParaRPr lang="zh-CN" altLang="en-US"/>
          </a:p>
        </p:txBody>
      </p:sp>
    </p:spTree>
  </p:cSld>
  <p:clrMapOvr>
    <a:masterClrMapping/>
  </p:clrMapOvr>
  <mc:AlternateContent>
    <mc:Choice xmlns:p14="http://schemas.microsoft.com/office/powerpoint/2010/main" Requires="p14">
      <p:transition spd="slow" p14:dur="9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925751" y="274703"/>
            <a:ext cx="10971372" cy="1143265"/>
          </a:xfrm>
        </p:spPr>
        <p:txBody>
          <a:bodyPr/>
          <a:lstStyle/>
          <a:p>
            <a:pPr algn="l">
              <a:buClrTx/>
              <a:buSzTx/>
              <a:buFontTx/>
            </a:pPr>
            <a:r>
              <a:rPr lang="zh-CN" altLang="en-US" sz="4400">
                <a:latin typeface="微软雅黑" panose="020b0503020204020204" pitchFamily="34" charset="-122"/>
                <a:ea typeface="微软雅黑" panose="020b0503020204020204" pitchFamily="34" charset="-122"/>
                <a:cs typeface="微软雅黑" panose="020b0503020204020204" pitchFamily="34" charset="-122"/>
                <a:sym typeface="+mn-ea"/>
              </a:rPr>
              <a:t>考点四：辨析论证方法及作用</a:t>
            </a:r>
            <a:endParaRPr lang="zh-CN" altLang="en-US" sz="4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734060" y="1351915"/>
            <a:ext cx="10999470" cy="2774950"/>
          </a:xfrm>
        </p:spPr>
        <p:txBody>
          <a:bodyPr>
            <a:noAutofit/>
          </a:bodyPr>
          <a:lstStyle/>
          <a:p>
            <a:r>
              <a:rPr lang="zh-CN" altLang="en-US" sz="2400">
                <a:sym typeface="+mn-ea"/>
              </a:rPr>
              <a:t>《怀疑与学问》（节选）</a:t>
            </a:r>
            <a:endParaRPr lang="zh-CN" altLang="en-US" sz="2400"/>
          </a:p>
          <a:p>
            <a:r>
              <a:rPr lang="zh-CN" altLang="en-US" sz="2400"/>
              <a:t>文中第⑥段画横线的语句，运用了什么论证方法？有什么作用？（2分）</a:t>
            </a:r>
          </a:p>
          <a:p>
            <a:r>
              <a:rPr lang="zh-CN" altLang="en-US" sz="2400"/>
              <a:t>⑥怀疑不仅是消极方面辨伪去妄的必须步骤，也是积极方面建设新学说、启迪新发明的基本条件。</a:t>
            </a:r>
            <a:r>
              <a:rPr lang="zh-CN" altLang="en-US" sz="2400">
                <a:latin typeface="Arial" panose="020b0604020202020204" pitchFamily="34" charset="0"/>
                <a:cs typeface="Arial" panose="020b0604020202020204" pitchFamily="34" charset="0"/>
              </a:rPr>
              <a:t>……</a:t>
            </a:r>
            <a:r>
              <a:rPr lang="zh-CN" altLang="en-US" sz="2400">
                <a:gradFill>
                  <a:gsLst>
                    <a:gs pos="0">
                      <a:srgbClr val="007BD3"/>
                    </a:gs>
                    <a:gs pos="100000">
                      <a:srgbClr val="034373"/>
                    </a:gs>
                  </a:gsLst>
                  <a:lin scaled="0"/>
                </a:gradFill>
              </a:rPr>
              <a:t>许多大学问家、大哲学家都是从怀疑中锻炼出来的。</a:t>
            </a:r>
            <a:r>
              <a:rPr lang="zh-CN" altLang="en-US" sz="2400" u="sng">
                <a:solidFill>
                  <a:srgbClr val="FF0000"/>
                </a:solidFill>
              </a:rPr>
              <a:t>清代的一位大学问家――戴震，幼时读朱子的《大学章句》，便问《大学》是何时的书，朱子是何时的人。塾师告诉他《太学》是周代的书，朱子是宋代的大儒；他便间宋代的人如何能知道一千多年前的著者的意思。</a:t>
            </a:r>
            <a:r>
              <a:rPr lang="zh-CN" altLang="en-US" sz="2400">
                <a:solidFill>
                  <a:schemeClr val="tx1"/>
                </a:solidFill>
              </a:rPr>
              <a:t>法国的大哲学家笛卡儿也说：“我怀疑，所以我存在。”他的哲学就建立在对于万事万物的怀疑和明辨上。</a:t>
            </a:r>
          </a:p>
        </p:txBody>
      </p:sp>
      <p:sp>
        <p:nvSpPr>
          <p:cNvPr id="4" name="文本框 3"/>
          <p:cNvSpPr txBox="1"/>
          <p:nvPr/>
        </p:nvSpPr>
        <p:spPr>
          <a:xfrm>
            <a:off x="1163320" y="4892675"/>
            <a:ext cx="10140950" cy="1568450"/>
          </a:xfrm>
          <a:prstGeom prst="rect">
            <a:avLst/>
          </a:prstGeom>
          <a:noFill/>
        </p:spPr>
        <p:txBody>
          <a:bodyPr wrap="square" rtlCol="0">
            <a:spAutoFit/>
          </a:bodyPr>
          <a:lstStyle/>
          <a:p>
            <a:r>
              <a:rPr lang="zh-CN" altLang="en-US" sz="2400" b="1">
                <a:solidFill>
                  <a:srgbClr val="FF0000"/>
                </a:solidFill>
                <a:sym typeface="+mn-ea"/>
              </a:rPr>
              <a:t>举例论证（或例证法）。举清代大学问家戴震幼年读书善疑多问的事例作论据，证明了“许多大学问家、大哲学家都是从怀疑中锻炼出来的”这一观点，增强了文章的说服力。</a:t>
            </a:r>
            <a:endParaRPr lang="zh-CN" altLang="en-US" sz="2400">
              <a:solidFill>
                <a:srgbClr val="FF0000"/>
              </a:solidFill>
            </a:endParaRPr>
          </a:p>
          <a:p>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963851" y="293753"/>
            <a:ext cx="10971372" cy="1143265"/>
          </a:xfrm>
        </p:spPr>
        <p:txBody>
          <a:bodyPr>
            <a:normAutofit/>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sym typeface="+mn-ea"/>
              </a:rPr>
              <a:t>考点四：辨析论证方法及作用</a:t>
            </a:r>
            <a:endParaRPr lang="zh-CN" altLang="en-US" sz="4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内容占位符 3"/>
          <p:cNvSpPr>
            <a:spLocks noGrp="1"/>
          </p:cNvSpPr>
          <p:nvPr>
            <p:ph idx="1"/>
          </p:nvPr>
        </p:nvSpPr>
        <p:spPr>
          <a:xfrm>
            <a:off x="609600" y="1600835"/>
            <a:ext cx="10971530" cy="2820670"/>
          </a:xfrm>
        </p:spPr>
        <p:txBody>
          <a:bodyPr>
            <a:normAutofit fontScale="60000"/>
          </a:bodyPr>
          <a:lstStyle/>
          <a:p>
            <a:r>
              <a:rPr lang="zh-CN" altLang="en-US">
                <a:sym typeface="+mn-ea"/>
              </a:rPr>
              <a:t>《敬业与乐业》（节选）</a:t>
            </a:r>
            <a:endParaRPr lang="zh-CN" altLang="en-US"/>
          </a:p>
          <a:p>
            <a:r>
              <a:rPr lang="zh-CN" altLang="en-US">
                <a:sym typeface="+mn-ea"/>
              </a:rPr>
              <a:t>请指出文中划线句子使用了什么论证方法并分析其作用。</a:t>
            </a:r>
          </a:p>
          <a:p>
            <a:r>
              <a:rPr lang="zh-CN" altLang="en-US">
                <a:sym typeface="+mn-ea"/>
              </a:rPr>
              <a:t>②怎样才能把一种劳作做到圆满呢?惟一的秘诀就是忠实，忠实从心理上发出来的便是敬。</a:t>
            </a:r>
            <a:r>
              <a:rPr lang="zh-CN" altLang="en-US" u="sng">
                <a:solidFill>
                  <a:srgbClr val="FF0000"/>
                </a:solidFill>
                <a:sym typeface="+mn-ea"/>
              </a:rPr>
              <a:t>《庄子》记佝偻丈人承蜩的故事，说道：“虽天地之大，万物之多，而惟吾蜩翼之知。”</a:t>
            </a:r>
            <a:r>
              <a:rPr lang="zh-CN" altLang="en-US">
                <a:sym typeface="+mn-ea"/>
              </a:rPr>
              <a:t>凡做一件事，便把这件事看作我的生命，无论别的什么好处，到底不肯牺牲我现做的事来和他交换。</a:t>
            </a:r>
            <a:endParaRPr lang="zh-CN" altLang="en-US">
              <a:solidFill>
                <a:srgbClr val="FF0000"/>
              </a:solidFill>
              <a:sym typeface="+mn-ea"/>
            </a:endParaRPr>
          </a:p>
        </p:txBody>
      </p:sp>
      <p:sp>
        <p:nvSpPr>
          <p:cNvPr id="6" name="文本框 5"/>
          <p:cNvSpPr txBox="1"/>
          <p:nvPr/>
        </p:nvSpPr>
        <p:spPr>
          <a:xfrm>
            <a:off x="963930" y="4291330"/>
            <a:ext cx="9725025" cy="1568450"/>
          </a:xfrm>
          <a:prstGeom prst="rect">
            <a:avLst/>
          </a:prstGeom>
          <a:noFill/>
        </p:spPr>
        <p:txBody>
          <a:bodyPr wrap="square" rtlCol="0">
            <a:spAutoFit/>
          </a:bodyPr>
          <a:lstStyle/>
          <a:p>
            <a:r>
              <a:rPr lang="zh-CN" altLang="en-US" sz="2400" b="1">
                <a:solidFill>
                  <a:srgbClr val="FF0000"/>
                </a:solidFill>
                <a:sym typeface="+mn-ea"/>
              </a:rPr>
              <a:t>引用论证（道理论证）。作用：证明</a:t>
            </a:r>
            <a:r>
              <a:rPr lang="en-US" altLang="zh-CN" sz="2400" b="1">
                <a:solidFill>
                  <a:srgbClr val="FF0000"/>
                </a:solidFill>
                <a:sym typeface="+mn-ea"/>
              </a:rPr>
              <a:t>“</a:t>
            </a:r>
            <a:r>
              <a:rPr lang="zh-CN" altLang="en-US" sz="2400" b="1">
                <a:solidFill>
                  <a:srgbClr val="FF0000"/>
                </a:solidFill>
                <a:sym typeface="+mn-ea"/>
              </a:rPr>
              <a:t>凡做一件事，便把这件事看作我的生命</a:t>
            </a:r>
            <a:r>
              <a:rPr lang="en-US" altLang="zh-CN" sz="2400" b="1">
                <a:solidFill>
                  <a:srgbClr val="FF0000"/>
                </a:solidFill>
                <a:sym typeface="+mn-ea"/>
              </a:rPr>
              <a:t>”“</a:t>
            </a:r>
            <a:r>
              <a:rPr lang="zh-CN" altLang="en-US" sz="2400" b="1">
                <a:solidFill>
                  <a:srgbClr val="FF0000"/>
                </a:solidFill>
                <a:sym typeface="+mn-ea"/>
              </a:rPr>
              <a:t>把一种劳作做到圆满惟一的秘诀就是忠实</a:t>
            </a:r>
            <a:r>
              <a:rPr lang="en-US" altLang="zh-CN" sz="2400" b="1">
                <a:solidFill>
                  <a:srgbClr val="FF0000"/>
                </a:solidFill>
                <a:sym typeface="+mn-ea"/>
              </a:rPr>
              <a:t>”</a:t>
            </a:r>
            <a:r>
              <a:rPr lang="zh-CN" altLang="en-US" sz="2400" b="1">
                <a:solidFill>
                  <a:srgbClr val="FF0000"/>
                </a:solidFill>
                <a:sym typeface="+mn-ea"/>
              </a:rPr>
              <a:t>这个观点，进而论证了要敬业，增强了文章的说服力。</a:t>
            </a:r>
            <a:endParaRPr lang="zh-CN" altLang="en-US" sz="2400">
              <a:solidFill>
                <a:srgbClr val="FF0000"/>
              </a:solidFill>
              <a:sym typeface="+mn-ea"/>
            </a:endParaRPr>
          </a:p>
          <a:p>
            <a:endParaRPr lang="zh-CN" altLang="en-US" sz="2400"/>
          </a:p>
        </p:txBody>
      </p:sp>
    </p:spTree>
  </p:cSld>
  <p:clrMapOvr>
    <a:overrideClrMapping bg1="lt1" tx1="dk1" bg2="lt2" tx2="dk2" accent1="accent1" accent2="accent2" accent3="accent3" accent4="accent4" accent5="accent5" accent6="accent6" hlink="hlink" folHlink="folHlink"/>
  </p:clrMapOvr>
  <mc:AlternateContent>
    <mc:Choice xmlns:p14="http://schemas.microsoft.com/office/powerpoint/2010/main" Requires="p14">
      <p:transition spd="slow" p14:dur="9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97176" y="342013"/>
            <a:ext cx="10971372" cy="1143265"/>
          </a:xfrm>
        </p:spPr>
        <p:txBody>
          <a:bodyPr>
            <a:normAutofit/>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sym typeface="+mn-ea"/>
              </a:rPr>
              <a:t>考点四：辨析论证方法及作用</a:t>
            </a:r>
            <a:endParaRPr lang="zh-CN" altLang="en-US" sz="4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609600" y="1600835"/>
            <a:ext cx="10971530" cy="2902585"/>
          </a:xfrm>
        </p:spPr>
        <p:txBody>
          <a:bodyPr>
            <a:normAutofit/>
          </a:bodyPr>
          <a:lstStyle/>
          <a:p>
            <a:r>
              <a:rPr lang="zh-CN" altLang="en-US"/>
              <a:t> </a:t>
            </a:r>
            <a:r>
              <a:rPr lang="zh-CN" altLang="en-US" sz="2800"/>
              <a:t>《精神的三间小屋》</a:t>
            </a:r>
          </a:p>
          <a:p>
            <a:r>
              <a:rPr lang="zh-CN" altLang="en-US" sz="2800">
                <a:sym typeface="+mn-ea"/>
              </a:rPr>
              <a:t>请指出文中划线句子使用了什么论证方法并分析其作用。</a:t>
            </a:r>
            <a:endParaRPr lang="zh-CN" altLang="en-US" sz="2800"/>
          </a:p>
          <a:p>
            <a:r>
              <a:rPr lang="zh-CN" altLang="en-US" sz="2800" u="sng">
                <a:solidFill>
                  <a:srgbClr val="FF0000"/>
                </a:solidFill>
              </a:rPr>
              <a:t>我们的事业,是我们的田野。我 们背负着它,播种着,耕耘着,收获着,欣喜地走向生命的远方。</a:t>
            </a:r>
            <a:r>
              <a:rPr lang="zh-CN" altLang="en-US" sz="2800"/>
              <a:t>规划自己的职业生涯，使事业和人生呈现缤纷和谐、相得益彰的局面，是第二间精神小屋坚固优雅的要诀。</a:t>
            </a:r>
            <a:endParaRPr lang="zh-CN" altLang="en-US" sz="2800">
              <a:solidFill>
                <a:srgbClr val="FF0000"/>
              </a:solidFill>
            </a:endParaRPr>
          </a:p>
        </p:txBody>
      </p:sp>
      <p:sp>
        <p:nvSpPr>
          <p:cNvPr id="4" name="文本框 3"/>
          <p:cNvSpPr txBox="1"/>
          <p:nvPr/>
        </p:nvSpPr>
        <p:spPr>
          <a:xfrm>
            <a:off x="1120140" y="4408170"/>
            <a:ext cx="9264650" cy="1198880"/>
          </a:xfrm>
          <a:prstGeom prst="rect">
            <a:avLst/>
          </a:prstGeom>
          <a:noFill/>
        </p:spPr>
        <p:txBody>
          <a:bodyPr wrap="square" rtlCol="0">
            <a:spAutoFit/>
          </a:bodyPr>
          <a:lstStyle/>
          <a:p>
            <a:r>
              <a:rPr lang="zh-CN" altLang="en-US" sz="2400" b="1">
                <a:solidFill>
                  <a:srgbClr val="FF0000"/>
                </a:solidFill>
                <a:sym typeface="+mn-ea"/>
              </a:rPr>
              <a:t>运用比喻论证,把“事业”比作“田野”，生动形象地论证事业对于我们的重要意义。使论证通俗易懂，增强了文章的说服力。</a:t>
            </a:r>
            <a:endParaRPr lang="zh-CN" altLang="en-US" sz="2400" b="1">
              <a:solidFill>
                <a:srgbClr val="FF0000"/>
              </a:solidFill>
            </a:endParaRPr>
          </a:p>
          <a:p>
            <a:endParaRPr lang="zh-CN" altLang="en-US" sz="24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909876" y="317883"/>
            <a:ext cx="10971372" cy="1143265"/>
          </a:xfrm>
        </p:spPr>
        <p:txBody>
          <a:bodyPr>
            <a:normAutofit/>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sym typeface="+mn-ea"/>
              </a:rPr>
              <a:t>考点四：辨析论证方法及作用</a:t>
            </a:r>
            <a:endParaRPr lang="zh-CN" altLang="en-US" sz="4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p:txBody>
          <a:bodyPr/>
          <a:lstStyle/>
          <a:p>
            <a:r>
              <a:rPr lang="zh-CN" altLang="en-US" sz="2800" b="1">
                <a:sym typeface="+mn-ea"/>
              </a:rPr>
              <a:t>《创造宣言》</a:t>
            </a:r>
          </a:p>
          <a:p>
            <a:r>
              <a:rPr lang="zh-CN" altLang="en-US" sz="2800" b="1">
                <a:solidFill>
                  <a:srgbClr val="FF0000"/>
                </a:solidFill>
                <a:sym typeface="+mn-ea"/>
              </a:rPr>
              <a:t>请指出文中句子使用了什么论证方法并分析其作用</a:t>
            </a:r>
            <a:r>
              <a:rPr lang="zh-CN" altLang="en-US" sz="2800" b="1">
                <a:sym typeface="+mn-ea"/>
              </a:rPr>
              <a:t>。</a:t>
            </a:r>
          </a:p>
          <a:p>
            <a:r>
              <a:rPr lang="zh-CN" altLang="en-US" sz="2800" b="1">
                <a:solidFill>
                  <a:srgbClr val="FF0000"/>
                </a:solidFill>
              </a:rPr>
              <a:t>教育者也要创造值得自己崇拜之创造理论和创造技术。</a:t>
            </a:r>
            <a:r>
              <a:rPr lang="zh-CN" altLang="en-US" sz="2800" b="1"/>
              <a:t>活人的塑像和大理石的塑像有一点不同,刀法如果用得不对,可以万像同毁;刀法如果用得对,则一笔下去,画龙点睛。</a:t>
            </a:r>
            <a:endParaRPr lang="zh-CN" altLang="en-US" sz="2800"/>
          </a:p>
          <a:p>
            <a:endParaRPr lang="zh-CN" altLang="en-US" sz="2800"/>
          </a:p>
          <a:p>
            <a:endParaRPr lang="zh-CN" altLang="en-US" sz="2800"/>
          </a:p>
          <a:p>
            <a:endParaRPr lang="zh-CN" altLang="en-US" sz="2800"/>
          </a:p>
          <a:p>
            <a:endParaRPr lang="zh-CN" altLang="en-US" sz="2800">
              <a:solidFill>
                <a:srgbClr val="FF0000"/>
              </a:solidFill>
            </a:endParaRPr>
          </a:p>
        </p:txBody>
      </p:sp>
      <p:sp>
        <p:nvSpPr>
          <p:cNvPr id="4" name="文本框 3"/>
          <p:cNvSpPr txBox="1"/>
          <p:nvPr/>
        </p:nvSpPr>
        <p:spPr>
          <a:xfrm>
            <a:off x="909955" y="4066540"/>
            <a:ext cx="10201910" cy="2061210"/>
          </a:xfrm>
          <a:prstGeom prst="rect">
            <a:avLst/>
          </a:prstGeom>
          <a:noFill/>
        </p:spPr>
        <p:txBody>
          <a:bodyPr wrap="square" rtlCol="0">
            <a:spAutoFit/>
          </a:bodyPr>
          <a:lstStyle/>
          <a:p>
            <a:r>
              <a:rPr lang="zh-CN" altLang="en-US" sz="3200">
                <a:solidFill>
                  <a:srgbClr val="FF0000"/>
                </a:solidFill>
                <a:sym typeface="+mn-ea"/>
              </a:rPr>
              <a:t>运用比喻论证，将教育比喻成雕像,将教育方法比喻成雕刻的刀法,形象生动地论证了教育理论和技术对培养学生的重要性。</a:t>
            </a:r>
            <a:endParaRPr lang="zh-CN" altLang="en-US" sz="3200">
              <a:solidFill>
                <a:srgbClr val="FF0000"/>
              </a:solidFill>
            </a:endParaRPr>
          </a:p>
          <a:p>
            <a:endParaRPr lang="zh-CN" altLang="en-US" sz="32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48995" y="322580"/>
            <a:ext cx="10971530" cy="655955"/>
          </a:xfrm>
        </p:spPr>
        <p:txBody>
          <a:bodyPr>
            <a:normAutofit fontScale="90000"/>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sym typeface="+mn-ea"/>
              </a:rPr>
              <a:t>考点四：辨析论证方法及作用</a:t>
            </a:r>
            <a:endParaRPr lang="zh-CN" altLang="en-US" sz="4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609600" y="1092835"/>
            <a:ext cx="11095990" cy="3945255"/>
          </a:xfrm>
        </p:spPr>
        <p:txBody>
          <a:bodyPr>
            <a:noAutofit/>
          </a:bodyPr>
          <a:lstStyle/>
          <a:p>
            <a:r>
              <a:rPr lang="zh-CN" altLang="en-US" sz="2000">
                <a:sym typeface="+mn-ea"/>
              </a:rPr>
              <a:t>《</a:t>
            </a:r>
            <a:r>
              <a:rPr lang="zh-CN" altLang="en-US" sz="3200">
                <a:sym typeface="+mn-ea"/>
              </a:rPr>
              <a:t>敬业与乐业》（节选）</a:t>
            </a:r>
            <a:endParaRPr lang="zh-CN" altLang="en-US" sz="3200"/>
          </a:p>
          <a:p>
            <a:r>
              <a:rPr lang="zh-CN" altLang="en-US" sz="3200"/>
              <a:t>作者引用了庄子和孔子的名言，二者去掉一个好不好? 为什么?(3 分) </a:t>
            </a:r>
          </a:p>
          <a:p>
            <a:r>
              <a:rPr lang="zh-CN" altLang="en-US" sz="3200">
                <a:sym typeface="+mn-ea"/>
              </a:rPr>
              <a:t>怎样才能把一种劳作做到圆满呢?惟一的秘诀就是忠实，忠实从心理上发出来的便是敬。</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a:solidFill>
                  <a:schemeClr val="tx1"/>
                </a:solidFill>
                <a:sym typeface="+mn-ea"/>
              </a:rPr>
              <a:t>所以敬业主义，于人生最为必要，又于人生最为有利。</a:t>
            </a:r>
            <a:r>
              <a:rPr lang="zh-CN" altLang="en-US" sz="3200">
                <a:solidFill>
                  <a:srgbClr val="FF0000"/>
                </a:solidFill>
                <a:sym typeface="+mn-ea"/>
              </a:rPr>
              <a:t>庄子说：“用志不分，乃凝于神。”孔子说：“素其位而行，不愿乎其外。”</a:t>
            </a:r>
            <a:r>
              <a:rPr lang="zh-CN" altLang="en-US" sz="3200">
                <a:solidFill>
                  <a:schemeClr val="tx1"/>
                </a:solidFill>
                <a:sym typeface="+mn-ea"/>
              </a:rPr>
              <a:t>我说的敬业，不外这</a:t>
            </a:r>
            <a:r>
              <a:rPr lang="zh-CN" altLang="en-US" sz="3200">
                <a:sym typeface="+mn-ea"/>
              </a:rPr>
              <a:t>些道理。</a:t>
            </a:r>
            <a:endParaRPr lang="zh-CN" altLang="en-US" sz="3200"/>
          </a:p>
          <a:p>
            <a:endParaRPr lang="zh-CN" altLang="en-US" sz="3200">
              <a:solidFill>
                <a:srgbClr val="FF0000"/>
              </a:solidFill>
            </a:endParaRPr>
          </a:p>
        </p:txBody>
      </p:sp>
      <p:sp>
        <p:nvSpPr>
          <p:cNvPr id="4" name="文本框 3"/>
          <p:cNvSpPr txBox="1"/>
          <p:nvPr/>
        </p:nvSpPr>
        <p:spPr>
          <a:xfrm>
            <a:off x="848995" y="5285105"/>
            <a:ext cx="9994265" cy="1383665"/>
          </a:xfrm>
          <a:prstGeom prst="rect">
            <a:avLst/>
          </a:prstGeom>
          <a:noFill/>
        </p:spPr>
        <p:txBody>
          <a:bodyPr wrap="square" rtlCol="0">
            <a:spAutoFit/>
          </a:bodyPr>
          <a:lstStyle/>
          <a:p>
            <a:r>
              <a:rPr lang="zh-CN" altLang="en-US" sz="2800" b="1">
                <a:solidFill>
                  <a:srgbClr val="FF0000"/>
                </a:solidFill>
                <a:sym typeface="+mn-ea"/>
              </a:rPr>
              <a:t>【答案】不好。（1分）因为作者是从正反两方面加以论证的，如果去掉一个，使论证内容不全面，论证过程不严密。（1分）</a:t>
            </a:r>
            <a:endParaRPr lang="zh-CN" altLang="en-US" sz="2800" b="1">
              <a:solidFill>
                <a:srgbClr val="FF0000"/>
              </a:solidFill>
            </a:endParaRPr>
          </a:p>
          <a:p>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TextBox 8"/>
          <p:cNvSpPr txBox="1">
            <a:spLocks noChangeArrowheads="1"/>
          </p:cNvSpPr>
          <p:nvPr/>
        </p:nvSpPr>
        <p:spPr bwMode="auto">
          <a:xfrm>
            <a:off x="1365885" y="452438"/>
            <a:ext cx="3255010"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bodyPr>
          <a:lstStyle/>
          <a:p>
            <a:pPr algn="ctr" eaLnBrk="1" hangingPunct="1"/>
            <a:r>
              <a:rPr lang="zh-CN" altLang="zh-CN" sz="4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华文新魏" panose="02010800040101010101" pitchFamily="2" charset="-122"/>
                <a:ea typeface="华文新魏" panose="02010800040101010101" pitchFamily="2" charset="-122"/>
                <a:sym typeface="Arial" panose="020b0604020202020204" pitchFamily="34" charset="0"/>
              </a:rPr>
              <a:t>学习目标</a:t>
            </a:r>
          </a:p>
        </p:txBody>
      </p:sp>
      <p:sp>
        <p:nvSpPr>
          <p:cNvPr id="3" name="内容占位符 2"/>
          <p:cNvSpPr>
            <a:spLocks noGrp="1"/>
          </p:cNvSpPr>
          <p:nvPr>
            <p:ph idx="1"/>
          </p:nvPr>
        </p:nvSpPr>
        <p:spPr>
          <a:xfrm>
            <a:off x="1442006" y="1563107"/>
            <a:ext cx="10971372" cy="4527011"/>
          </a:xfrm>
        </p:spPr>
        <p:txBody>
          <a:bodyPr>
            <a:normAutofit/>
          </a:bodyPr>
          <a:lstStyle/>
          <a:p>
            <a:r>
              <a:rPr lang="zh-CN" altLang="en-US" sz="4000"/>
              <a:t>积累易错字词</a:t>
            </a:r>
          </a:p>
          <a:p>
            <a:r>
              <a:rPr lang="zh-CN" altLang="en-US" sz="4000"/>
              <a:t>运用已有知识进一步提高阅读议论文的能力</a:t>
            </a:r>
          </a:p>
          <a:p>
            <a:pPr marL="0" indent="0">
              <a:buNone/>
            </a:pPr>
            <a:r>
              <a:rPr lang="en-US" altLang="zh-CN" sz="4000"/>
              <a:t>    </a:t>
            </a:r>
            <a:r>
              <a:rPr lang="zh-CN" altLang="en-US" sz="4000"/>
              <a:t>①能准确找出文章论点</a:t>
            </a:r>
          </a:p>
          <a:p>
            <a:pPr marL="0" indent="0">
              <a:buNone/>
            </a:pPr>
            <a:r>
              <a:rPr lang="en-US" altLang="zh-CN" sz="4000"/>
              <a:t>    </a:t>
            </a:r>
            <a:r>
              <a:rPr lang="zh-CN" altLang="en-US" sz="4000"/>
              <a:t>②能准确把握论证方法及作用</a:t>
            </a:r>
          </a:p>
          <a:p>
            <a:pPr marL="0" indent="0">
              <a:buNone/>
            </a:pPr>
            <a:r>
              <a:rPr lang="en-US" altLang="zh-CN" sz="4000"/>
              <a:t>    </a:t>
            </a:r>
            <a:r>
              <a:rPr lang="zh-CN" altLang="en-US" sz="4000"/>
              <a:t>③能分析议论文的论证思路</a:t>
            </a:r>
          </a:p>
          <a:p>
            <a:pPr marL="0" indent="0">
              <a:buNone/>
            </a:pPr>
            <a:r>
              <a:rPr lang="en-US" altLang="zh-CN" sz="4000">
                <a:sym typeface="+mn-ea"/>
              </a:rPr>
              <a:t>    </a:t>
            </a:r>
            <a:r>
              <a:rPr lang="zh-CN" altLang="en-US" sz="4000">
                <a:sym typeface="+mn-ea"/>
              </a:rPr>
              <a:t>④能分析议论文的语言特点</a:t>
            </a:r>
            <a:endParaRPr lang="zh-CN" altLang="en-US" sz="4000"/>
          </a:p>
          <a:p>
            <a:endParaRPr lang="zh-CN" altLang="en-US" sz="4000"/>
          </a:p>
        </p:txBody>
      </p:sp>
    </p:spTree>
  </p:cSld>
  <p:clrMapOvr>
    <a:masterClrMapping/>
  </p:clrMapOvr>
  <mc:AlternateContent>
    <mc:Choice xmlns:p14="http://schemas.microsoft.com/office/powerpoint/2010/main" Requires="p14">
      <p:transition spd="slow" p14:dur="900"/>
    </mc:Choice>
    <mc:Fallback>
      <p:transition spd="slow"/>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123315" y="646430"/>
            <a:ext cx="10971530" cy="510540"/>
          </a:xfrm>
        </p:spPr>
        <p:txBody>
          <a:bodyPr>
            <a:normAutofit fontScale="90000"/>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sym typeface="+mn-ea"/>
              </a:rPr>
              <a:t>考点四：辨析论证方法及作用</a:t>
            </a:r>
            <a:br>
              <a:rPr lang="en-US" altLang="zh-CN" sz="4400">
                <a:latin typeface="微软雅黑" panose="020b0503020204020204" pitchFamily="34" charset="-122"/>
                <a:ea typeface="微软雅黑" panose="020b0503020204020204" pitchFamily="34" charset="-122"/>
                <a:cs typeface="微软雅黑" panose="020b0503020204020204" pitchFamily="34" charset="-122"/>
              </a:rPr>
            </a:br>
            <a:endParaRPr lang="zh-CN" altLang="en-US" sz="4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32765" y="1275080"/>
            <a:ext cx="10971530" cy="3651250"/>
          </a:xfrm>
        </p:spPr>
        <p:txBody>
          <a:bodyPr>
            <a:noAutofit/>
          </a:bodyPr>
          <a:lstStyle/>
          <a:p>
            <a:r>
              <a:rPr lang="zh-CN" altLang="en-US" sz="2400" b="1"/>
              <a:t>阅读下面文章，完成问题。 </a:t>
            </a:r>
          </a:p>
          <a:p>
            <a:r>
              <a:rPr lang="zh-CN" altLang="en-US" sz="2400" b="1"/>
              <a:t>⑴怀疑不仅是从消极方面辨伪去妄的必要步骤，也是从积极方面建设新学说、启迪新发明的基本条件。</a:t>
            </a:r>
            <a:r>
              <a:rPr lang="en-US" altLang="zh-CN" sz="2400" b="1">
                <a:solidFill>
                  <a:srgbClr val="FF0000"/>
                </a:solidFill>
              </a:rPr>
              <a:t>⑵对于别人的话，不经过思索，都不打折扣的承认，那是思想上的懒惰。⑶这样的脑筋永远</a:t>
            </a:r>
            <a:r>
              <a:rPr lang="zh-CN" altLang="en-US" sz="2400" b="1">
                <a:solidFill>
                  <a:srgbClr val="FF0000"/>
                </a:solidFill>
              </a:rPr>
              <a:t>是被动的，永远不能治学。⑷只有常常怀疑、常常发问的脑筋才有问题，有问题才想求解答。⑸在不断的发问和求解中，一切学问才会起来。</a:t>
            </a:r>
          </a:p>
          <a:p>
            <a:r>
              <a:rPr lang="en-US" altLang="zh-CN" sz="2400" b="1"/>
              <a:t>1</a:t>
            </a:r>
            <a:r>
              <a:rPr lang="zh-CN" altLang="en-US" sz="2400" b="1"/>
              <a:t>．⑵⑶⑷⑸句是怎样证明论点的？</a:t>
            </a:r>
          </a:p>
          <a:p>
            <a:r>
              <a:rPr lang="zh-CN" altLang="en-US" sz="2400" b="1"/>
              <a:t>答：______________________________________________________________</a:t>
            </a:r>
          </a:p>
          <a:p>
            <a:endParaRPr lang="zh-CN" altLang="en-US" sz="2400" b="1">
              <a:solidFill>
                <a:srgbClr val="FF0000"/>
              </a:solidFill>
            </a:endParaRPr>
          </a:p>
        </p:txBody>
      </p:sp>
      <p:sp>
        <p:nvSpPr>
          <p:cNvPr id="4" name="文本框 3"/>
          <p:cNvSpPr txBox="1"/>
          <p:nvPr/>
        </p:nvSpPr>
        <p:spPr>
          <a:xfrm>
            <a:off x="843280" y="4660900"/>
            <a:ext cx="10848340" cy="1814830"/>
          </a:xfrm>
          <a:prstGeom prst="rect">
            <a:avLst/>
          </a:prstGeom>
          <a:noFill/>
        </p:spPr>
        <p:txBody>
          <a:bodyPr wrap="square" rtlCol="0">
            <a:spAutoFit/>
          </a:bodyPr>
          <a:lstStyle/>
          <a:p>
            <a:r>
              <a:rPr lang="zh-CN" altLang="en-US" sz="2800" b="1">
                <a:solidFill>
                  <a:srgbClr val="FF0000"/>
                </a:solidFill>
                <a:sym typeface="+mn-ea"/>
              </a:rPr>
              <a:t>②③④⑤句是用道理来证明论点的。②③句从反面说理，④⑤句从正面说理。</a:t>
            </a:r>
          </a:p>
          <a:p>
            <a:r>
              <a:rPr lang="zh-CN" altLang="en-US" sz="2800" b="1">
                <a:solidFill>
                  <a:srgbClr val="FF0000"/>
                </a:solidFill>
                <a:sym typeface="+mn-ea"/>
              </a:rPr>
              <a:t>或：②③④⑤句从正反两方面对论点进行道理论证。</a:t>
            </a:r>
            <a:endParaRPr lang="zh-CN" altLang="en-US" sz="2800" b="1">
              <a:solidFill>
                <a:srgbClr val="FF0000"/>
              </a:solidFill>
            </a:endParaRPr>
          </a:p>
          <a:p>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sym typeface="+mn-ea"/>
              </a:rPr>
              <a:t>考点五：简要分析本文的论证思路</a:t>
            </a:r>
            <a:endParaRPr lang="zh-CN" altLang="en-US" sz="4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p:txBody>
          <a:bodyPr/>
          <a:lstStyle/>
          <a:p>
            <a:r>
              <a:rPr lang="zh-CN" altLang="en-US" sz="3200">
                <a:sym typeface="+mn-ea"/>
              </a:rPr>
              <a:t>分析论证思路</a:t>
            </a:r>
            <a:r>
              <a:rPr lang="zh-CN" altLang="en-US" sz="3200"/>
              <a:t>格式为：</a:t>
            </a:r>
          </a:p>
          <a:p>
            <a:endParaRPr lang="zh-CN" altLang="en-US" sz="3200"/>
          </a:p>
          <a:p>
            <a:r>
              <a:rPr lang="zh-CN" altLang="en-US" sz="3200">
                <a:solidFill>
                  <a:srgbClr val="FF0000"/>
                </a:solidFill>
              </a:rPr>
              <a:t>先</a:t>
            </a:r>
            <a:r>
              <a:rPr lang="zh-CN" altLang="en-US" sz="3200"/>
              <a:t>通过……引出......观点，</a:t>
            </a:r>
            <a:r>
              <a:rPr lang="zh-CN" altLang="en-US" sz="3200">
                <a:solidFill>
                  <a:srgbClr val="FF0000"/>
                </a:solidFill>
              </a:rPr>
              <a:t>再</a:t>
            </a:r>
            <a:r>
              <a:rPr lang="zh-CN" altLang="en-US" sz="3200"/>
              <a:t>用……事例或名言加以论述，</a:t>
            </a:r>
            <a:r>
              <a:rPr lang="zh-CN" altLang="en-US" sz="3200">
                <a:solidFill>
                  <a:srgbClr val="FF0000"/>
                </a:solidFill>
              </a:rPr>
              <a:t>最后</a:t>
            </a:r>
            <a:r>
              <a:rPr lang="zh-CN" altLang="en-US" sz="3200"/>
              <a:t>得出………的结论。</a:t>
            </a: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953056" y="308993"/>
            <a:ext cx="10971372" cy="1143265"/>
          </a:xfrm>
        </p:spPr>
        <p:txBody>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sym typeface="+mn-ea"/>
              </a:rPr>
              <a:t>考点五：简要分析本文的论证思</a:t>
            </a:r>
            <a:endParaRPr lang="zh-CN" altLang="en-US" sz="4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609600" y="1600835"/>
            <a:ext cx="10971530" cy="804545"/>
          </a:xfrm>
        </p:spPr>
        <p:txBody>
          <a:bodyPr>
            <a:normAutofit/>
          </a:bodyPr>
          <a:lstStyle/>
          <a:p>
            <a:r>
              <a:rPr lang="zh-CN" altLang="en-US" sz="2800" b="1">
                <a:solidFill>
                  <a:srgbClr val="FF0000"/>
                </a:solidFill>
              </a:rPr>
              <a:t>以《敬业与乐业》为例，简要分析本文的论证思路。（3分）</a:t>
            </a:r>
          </a:p>
          <a:p>
            <a:endParaRPr lang="zh-CN" altLang="en-US" sz="2800" b="1">
              <a:solidFill>
                <a:srgbClr val="FF0000"/>
              </a:solidFill>
            </a:endParaRPr>
          </a:p>
          <a:p>
            <a:endParaRPr lang="zh-CN" altLang="en-US" sz="2800" b="1">
              <a:solidFill>
                <a:srgbClr val="FF0000"/>
              </a:solidFill>
            </a:endParaRPr>
          </a:p>
        </p:txBody>
      </p:sp>
      <p:sp>
        <p:nvSpPr>
          <p:cNvPr id="4" name="文本框 3"/>
          <p:cNvSpPr txBox="1"/>
          <p:nvPr/>
        </p:nvSpPr>
        <p:spPr>
          <a:xfrm>
            <a:off x="868045" y="2556510"/>
            <a:ext cx="10201275" cy="2553335"/>
          </a:xfrm>
          <a:prstGeom prst="rect">
            <a:avLst/>
          </a:prstGeom>
          <a:noFill/>
        </p:spPr>
        <p:txBody>
          <a:bodyPr wrap="square" rtlCol="0">
            <a:spAutoFit/>
          </a:bodyPr>
          <a:lstStyle/>
          <a:p>
            <a:r>
              <a:rPr lang="zh-CN" altLang="en-US" sz="3200" b="1">
                <a:solidFill>
                  <a:schemeClr val="tx1"/>
                </a:solidFill>
                <a:sym typeface="+mn-ea"/>
              </a:rPr>
              <a:t>本文开篇</a:t>
            </a:r>
            <a:r>
              <a:rPr lang="zh-CN" altLang="en-US" sz="3200" b="1">
                <a:solidFill>
                  <a:srgbClr val="FF0000"/>
                </a:solidFill>
                <a:sym typeface="+mn-ea"/>
              </a:rPr>
              <a:t>首先</a:t>
            </a:r>
            <a:r>
              <a:rPr lang="zh-CN" altLang="en-US" sz="3200" b="1">
                <a:solidFill>
                  <a:schemeClr val="tx1"/>
                </a:solidFill>
                <a:sym typeface="+mn-ea"/>
              </a:rPr>
              <a:t>提出中心论点，</a:t>
            </a:r>
            <a:r>
              <a:rPr lang="zh-CN" altLang="en-US" sz="3200" b="1">
                <a:solidFill>
                  <a:srgbClr val="FF0000"/>
                </a:solidFill>
                <a:sym typeface="+mn-ea"/>
              </a:rPr>
              <a:t>接着</a:t>
            </a:r>
            <a:r>
              <a:rPr lang="zh-CN" altLang="en-US" sz="3200" b="1">
                <a:solidFill>
                  <a:schemeClr val="tx1"/>
                </a:solidFill>
                <a:sym typeface="+mn-ea"/>
              </a:rPr>
              <a:t>从有业之必要、敬业、乐业三个方面，运用举例论证、道理论证、对比论证等方法分别进行论证，</a:t>
            </a:r>
            <a:r>
              <a:rPr lang="zh-CN" altLang="en-US" sz="3200" b="1">
                <a:solidFill>
                  <a:srgbClr val="FF0000"/>
                </a:solidFill>
                <a:sym typeface="+mn-ea"/>
              </a:rPr>
              <a:t>最后</a:t>
            </a:r>
            <a:r>
              <a:rPr lang="zh-CN" altLang="en-US" sz="3200" b="1">
                <a:solidFill>
                  <a:schemeClr val="tx1"/>
                </a:solidFill>
                <a:sym typeface="+mn-ea"/>
              </a:rPr>
              <a:t>用“责任心”和“趣味”总结全文，强调“人类合理的生活总该如此”。</a:t>
            </a:r>
            <a:endParaRPr lang="zh-CN" altLang="en-US" sz="3200" b="1">
              <a:solidFill>
                <a:schemeClr val="tx1"/>
              </a:solidFill>
            </a:endParaRPr>
          </a:p>
          <a:p>
            <a:endParaRPr lang="zh-CN" altLang="en-US" sz="3200" b="1">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67331" y="360428"/>
            <a:ext cx="10971372" cy="1143265"/>
          </a:xfrm>
        </p:spPr>
        <p:txBody>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sym typeface="+mn-ea"/>
              </a:rPr>
              <a:t>考点六：分析语言特点</a:t>
            </a:r>
            <a:endParaRPr lang="zh-CN" altLang="en-US" sz="4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p:txBody>
          <a:bodyPr/>
          <a:lstStyle/>
          <a:p>
            <a:endParaRPr lang="zh-CN" altLang="en-US"/>
          </a:p>
          <a:p>
            <a:r>
              <a:rPr lang="zh-CN" altLang="en-US"/>
              <a:t>常用句式：</a:t>
            </a:r>
          </a:p>
          <a:p>
            <a:r>
              <a:rPr lang="zh-CN" altLang="en-US"/>
              <a:t>这个词的本义，在文中的意思，体现了议论文语言的准确性、严密性、严谨性。</a:t>
            </a: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59076" y="274703"/>
            <a:ext cx="10971372" cy="1143265"/>
          </a:xfrm>
        </p:spPr>
        <p:txBody>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sym typeface="+mn-ea"/>
              </a:rPr>
              <a:t>考点六：分析语言特点</a:t>
            </a:r>
            <a:endParaRPr lang="zh-CN" altLang="en-US" sz="4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511175" y="1417955"/>
            <a:ext cx="11218545" cy="2929255"/>
          </a:xfrm>
        </p:spPr>
        <p:txBody>
          <a:bodyPr>
            <a:noAutofit/>
          </a:bodyPr>
          <a:lstStyle/>
          <a:p>
            <a:r>
              <a:rPr lang="zh-CN" altLang="en-US" sz="2800" b="1"/>
              <a:t>阅读下面文章，完成问题。</a:t>
            </a:r>
          </a:p>
          <a:p>
            <a:pPr marL="0" indent="0">
              <a:buNone/>
            </a:pPr>
            <a:r>
              <a:rPr lang="en-US" altLang="zh-CN" sz="2800" b="1">
                <a:solidFill>
                  <a:srgbClr val="FF0000"/>
                </a:solidFill>
              </a:rPr>
              <a:t> </a:t>
            </a:r>
            <a:r>
              <a:rPr lang="zh-CN" altLang="en-US" sz="2800" b="1">
                <a:solidFill>
                  <a:srgbClr val="FF0000"/>
                </a:solidFill>
              </a:rPr>
              <a:t>一切学问家，不但对于流俗传说，就是对于过去学者的学说也常常抱怀疑的态度，常常和书中的学说辩论，常常评判书中的学说，常常修正书中的学说：要这样才能有更新是善的学说产生。</a:t>
            </a:r>
            <a:endParaRPr lang="zh-CN" altLang="en-US" sz="2800" b="1"/>
          </a:p>
          <a:p>
            <a:r>
              <a:rPr lang="zh-CN" altLang="en-US" sz="2800" b="1"/>
              <a:t>划线句中的“一切”和四处“常常”能否删去？为什么？</a:t>
            </a:r>
          </a:p>
          <a:p>
            <a:r>
              <a:rPr lang="zh-CN" altLang="en-US" sz="2800" b="1"/>
              <a:t>答：______________________________________________</a:t>
            </a:r>
          </a:p>
          <a:p>
            <a:endParaRPr lang="zh-CN" altLang="en-US" sz="2800" b="1">
              <a:solidFill>
                <a:srgbClr val="FF0000"/>
              </a:solidFill>
            </a:endParaRPr>
          </a:p>
        </p:txBody>
      </p:sp>
      <p:sp>
        <p:nvSpPr>
          <p:cNvPr id="4" name="文本框 3"/>
          <p:cNvSpPr txBox="1"/>
          <p:nvPr/>
        </p:nvSpPr>
        <p:spPr>
          <a:xfrm>
            <a:off x="859155" y="4347210"/>
            <a:ext cx="9949180" cy="2306955"/>
          </a:xfrm>
          <a:prstGeom prst="rect">
            <a:avLst/>
          </a:prstGeom>
          <a:noFill/>
        </p:spPr>
        <p:txBody>
          <a:bodyPr wrap="square" rtlCol="0">
            <a:spAutoFit/>
          </a:bodyPr>
          <a:lstStyle/>
          <a:p>
            <a:r>
              <a:rPr lang="zh-CN" altLang="en-US" sz="2400" b="1">
                <a:solidFill>
                  <a:srgbClr val="FF0000"/>
                </a:solidFill>
                <a:sym typeface="+mn-ea"/>
              </a:rPr>
              <a:t>不能删去。用这些词，是为了强调所有的学问家都包括在内，都善于经常的怀疑、提问、评判、修正过去学者的学说。这是建设新学说的基本条件。体现了议论文语言的准确性、严密性、严谨性。（只答“不能删去”，未阐明理由的不给分。此题从两方面给分：“一切”、“常常”，缺一项减1分）</a:t>
            </a:r>
            <a:endParaRPr lang="zh-CN" altLang="en-US" sz="2400" b="1">
              <a:solidFill>
                <a:srgbClr val="FF0000"/>
              </a:solidFill>
            </a:endParaRPr>
          </a:p>
          <a:p>
            <a:endParaRPr lang="zh-CN" altLang="en-US" sz="2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矩形 12"/>
          <p:cNvSpPr/>
          <p:nvPr/>
        </p:nvSpPr>
        <p:spPr>
          <a:xfrm>
            <a:off x="354012" y="342900"/>
            <a:ext cx="11482388" cy="6173786"/>
          </a:xfrm>
          <a:prstGeom prst="rect">
            <a:avLst/>
          </a:prstGeom>
          <a:noFill/>
          <a:ln>
            <a:solidFill>
              <a:srgbClr val="375F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_14"/>
          <p:cNvSpPr txBox="1">
            <a:spLocks noChangeArrowheads="1"/>
          </p:cNvSpPr>
          <p:nvPr/>
        </p:nvSpPr>
        <p:spPr bwMode="auto">
          <a:xfrm>
            <a:off x="1158875" y="2574290"/>
            <a:ext cx="8567420" cy="17100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sz="7200" spc="6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叶根友刀锋黑草" panose="02010601030101010101" pitchFamily="2" charset="-122"/>
                <a:ea typeface="叶根友刀锋黑草" panose="02010601030101010101" pitchFamily="2" charset="-122"/>
              </a:rPr>
              <a:t>巩固练习</a:t>
            </a:r>
          </a:p>
        </p:txBody>
      </p:sp>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7078" y="2912215"/>
            <a:ext cx="3775302" cy="3775302"/>
          </a:xfrm>
          <a:prstGeom prst="rect">
            <a:avLst/>
          </a:prstGeom>
        </p:spPr>
      </p:pic>
      <p:pic>
        <p:nvPicPr>
          <p:cNvPr id="24" name="图片 23"/>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tretch>
            <a:fillRect/>
          </a:stretch>
        </p:blipFill>
        <p:spPr>
          <a:xfrm>
            <a:off x="565407" y="593128"/>
            <a:ext cx="3988304" cy="1994152"/>
          </a:xfrm>
          <a:prstGeom prst="rect">
            <a:avLst/>
          </a:prstGeom>
        </p:spPr>
      </p:pic>
    </p:spTree>
  </p:cSld>
  <p:clrMapOvr>
    <a:masterClrMapping/>
  </p:clrMapOvr>
  <mc:AlternateContent>
    <mc:Choice xmlns:p14="http://schemas.microsoft.com/office/powerpoint/2010/main" Requires="p14">
      <p:transition spd="slow" p14:dur="9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fltVal val="0"/>
                                          </p:val>
                                        </p:tav>
                                        <p:tav tm="100000">
                                          <p:val>
                                            <p:strVal val="#ppt_w"/>
                                          </p:val>
                                        </p:tav>
                                      </p:tavLst>
                                    </p:anim>
                                    <p:anim calcmode="lin" valueType="num">
                                      <p:cBhvr>
                                        <p:cTn id="12" dur="1000" fill="hold"/>
                                        <p:tgtEl>
                                          <p:spTgt spid="13"/>
                                        </p:tgtEl>
                                        <p:attrNameLst>
                                          <p:attrName>ppt_h</p:attrName>
                                        </p:attrNameLst>
                                      </p:cBhvr>
                                      <p:tavLst>
                                        <p:tav tm="0">
                                          <p:val>
                                            <p:fltVal val="0"/>
                                          </p:val>
                                        </p:tav>
                                        <p:tav tm="100000">
                                          <p:val>
                                            <p:strVal val="#ppt_h"/>
                                          </p:val>
                                        </p:tav>
                                      </p:tavLst>
                                    </p:anim>
                                    <p:animEffect transition="in" filter="fade">
                                      <p:cBhvr>
                                        <p:cTn id="13" dur="1000"/>
                                        <p:tgtEl>
                                          <p:spTgt spid="13"/>
                                        </p:tgtEl>
                                      </p:cBhvr>
                                    </p:animEffect>
                                  </p:childTnLst>
                                </p:cTn>
                              </p:par>
                            </p:childTnLst>
                          </p:cTn>
                        </p:par>
                        <p:par>
                          <p:cTn id="14" fill="hold" nodeType="afterGroup">
                            <p:stCondLst>
                              <p:cond delay="1750"/>
                            </p:stCondLst>
                            <p:childTnLst>
                              <p:par>
                                <p:cTn id="15" presetID="2" presetClass="entr" presetSubtype="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1+#ppt_w/2"/>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750"/>
                                        <p:tgtEl>
                                          <p:spTgt spid="23"/>
                                        </p:tgtEl>
                                      </p:cBhvr>
                                    </p:animEffect>
                                    <p:anim calcmode="lin" valueType="num">
                                      <p:cBhvr>
                                        <p:cTn id="22" dur="750" fill="hold"/>
                                        <p:tgtEl>
                                          <p:spTgt spid="23"/>
                                        </p:tgtEl>
                                        <p:attrNameLst>
                                          <p:attrName>ppt_x</p:attrName>
                                        </p:attrNameLst>
                                      </p:cBhvr>
                                      <p:tavLst>
                                        <p:tav tm="0">
                                          <p:val>
                                            <p:strVal val="#ppt_x"/>
                                          </p:val>
                                        </p:tav>
                                        <p:tav tm="100000">
                                          <p:val>
                                            <p:strVal val="#ppt_x"/>
                                          </p:val>
                                        </p:tav>
                                      </p:tavLst>
                                    </p:anim>
                                    <p:anim calcmode="lin" valueType="num">
                                      <p:cBhvr>
                                        <p:cTn id="23" dur="750" fill="hold"/>
                                        <p:tgtEl>
                                          <p:spTgt spid="23"/>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25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14"/>
                                        </p:tgtEl>
                                        <p:attrNameLst>
                                          <p:attrName>style.visibility</p:attrName>
                                        </p:attrNameLst>
                                      </p:cBhvr>
                                      <p:to>
                                        <p:strVal val="visible"/>
                                      </p:to>
                                    </p:set>
                                    <p:anim by="(-#ppt_w*2)" calcmode="lin" valueType="num">
                                      <p:cBhvr rctx="PPT">
                                        <p:cTn id="27" dur="375" autoRev="1" fill="hold">
                                          <p:stCondLst>
                                            <p:cond delay="0"/>
                                          </p:stCondLst>
                                        </p:cTn>
                                        <p:tgtEl>
                                          <p:spTgt spid="14"/>
                                        </p:tgtEl>
                                        <p:attrNameLst>
                                          <p:attrName>ppt_w</p:attrName>
                                        </p:attrNameLst>
                                      </p:cBhvr>
                                    </p:anim>
                                    <p:anim by="(#ppt_w*0.50)" calcmode="lin" valueType="num">
                                      <p:cBhvr>
                                        <p:cTn id="28" dur="375" decel="50000" autoRev="1" fill="hold">
                                          <p:stCondLst>
                                            <p:cond delay="0"/>
                                          </p:stCondLst>
                                        </p:cTn>
                                        <p:tgtEl>
                                          <p:spTgt spid="14"/>
                                        </p:tgtEl>
                                        <p:attrNameLst>
                                          <p:attrName>ppt_x</p:attrName>
                                        </p:attrNameLst>
                                      </p:cBhvr>
                                    </p:anim>
                                    <p:anim from="(-#ppt_h/2)" to="(#ppt_y)" calcmode="lin" valueType="num">
                                      <p:cBhvr>
                                        <p:cTn id="29" dur="750" fill="hold">
                                          <p:stCondLst>
                                            <p:cond delay="0"/>
                                          </p:stCondLst>
                                        </p:cTn>
                                        <p:tgtEl>
                                          <p:spTgt spid="14"/>
                                        </p:tgtEl>
                                        <p:attrNameLst>
                                          <p:attrName>ppt_y</p:attrName>
                                        </p:attrNameLst>
                                      </p:cBhvr>
                                    </p:anim>
                                    <p:animRot by="21600000">
                                      <p:cBhvr>
                                        <p:cTn id="30" dur="7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917575" y="160655"/>
            <a:ext cx="9275445" cy="822960"/>
          </a:xfrm>
        </p:spPr>
        <p:txBody>
          <a:bodyPr>
            <a:normAutofit fontScale="90000"/>
          </a:bodyPr>
          <a:lstStyle/>
          <a:p>
            <a:r>
              <a:rPr lang="zh-CN" spc="6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叶根友刀锋黑草" panose="02010601030101010101" pitchFamily="2" charset="-122"/>
                <a:ea typeface="叶根友刀锋黑草" panose="02010601030101010101" pitchFamily="2" charset="-122"/>
                <a:sym typeface="+mn-ea"/>
              </a:rPr>
              <a:t>巩固练习</a:t>
            </a:r>
            <a:endParaRPr lang="zh-CN" altLang="zh-CN"/>
          </a:p>
        </p:txBody>
      </p:sp>
      <p:sp>
        <p:nvSpPr>
          <p:cNvPr id="3" name="内容占位符 2"/>
          <p:cNvSpPr>
            <a:spLocks noGrp="1"/>
          </p:cNvSpPr>
          <p:nvPr>
            <p:ph idx="1"/>
          </p:nvPr>
        </p:nvSpPr>
        <p:spPr>
          <a:xfrm>
            <a:off x="859790" y="830580"/>
            <a:ext cx="10925175" cy="3764915"/>
          </a:xfrm>
        </p:spPr>
        <p:txBody>
          <a:bodyPr>
            <a:noAutofit/>
          </a:bodyPr>
          <a:lstStyle/>
          <a:p>
            <a:pPr marL="0" indent="0">
              <a:buNone/>
            </a:pPr>
            <a:r>
              <a:rPr lang="zh-CN" altLang="en-US" sz="2800"/>
              <a:t>1.甲文论证的论点是：</a:t>
            </a:r>
            <a:r>
              <a:rPr lang="en-US" altLang="zh-CN" sz="2800"/>
              <a:t>                                                                            </a:t>
            </a:r>
            <a:r>
              <a:rPr lang="zh-CN" altLang="en-US" sz="2800"/>
              <a:t>；乙文论证的论点是：</a:t>
            </a:r>
            <a:r>
              <a:rPr lang="en-US" altLang="zh-CN" sz="2800"/>
              <a:t>                              </a:t>
            </a:r>
            <a:r>
              <a:rPr lang="zh-CN" altLang="en-US" sz="2800"/>
              <a:t>。两文论点都含有</a:t>
            </a:r>
            <a:r>
              <a:rPr lang="en-US" altLang="zh-CN" sz="2800"/>
              <a:t>                      </a:t>
            </a:r>
          </a:p>
          <a:p>
            <a:pPr marL="0" indent="0">
              <a:buNone/>
            </a:pPr>
            <a:r>
              <a:rPr lang="en-US" altLang="zh-CN" sz="2800"/>
              <a:t>                                                                      </a:t>
            </a:r>
            <a:r>
              <a:rPr lang="zh-CN" altLang="en-US" sz="2800"/>
              <a:t>的意思；乙文论点还含有</a:t>
            </a:r>
            <a:r>
              <a:rPr lang="en-US" altLang="zh-CN" sz="2800"/>
              <a:t>                                                                       </a:t>
            </a:r>
            <a:r>
              <a:rPr lang="zh-CN" altLang="en-US" sz="2800"/>
              <a:t>之意。</a:t>
            </a:r>
          </a:p>
          <a:p>
            <a:pPr marL="0" indent="0">
              <a:buNone/>
            </a:pPr>
            <a:r>
              <a:rPr lang="zh-CN" altLang="en-US" sz="2800"/>
              <a:t>2.甲、乙两段文字都采用了</a:t>
            </a:r>
            <a:r>
              <a:rPr lang="en-US" altLang="zh-CN" sz="2800"/>
              <a:t>                        </a:t>
            </a:r>
            <a:r>
              <a:rPr lang="en-US" altLang="zh-CN" sz="2800">
                <a:solidFill>
                  <a:srgbClr val="FF0000"/>
                </a:solidFill>
              </a:rPr>
              <a:t>                                                                     </a:t>
            </a:r>
            <a:r>
              <a:rPr lang="zh-CN" altLang="en-US" sz="2800"/>
              <a:t>的论证方法：甲文第二段还先从</a:t>
            </a:r>
            <a:r>
              <a:rPr lang="en-US" altLang="zh-CN" sz="2800"/>
              <a:t>         </a:t>
            </a:r>
            <a:r>
              <a:rPr lang="zh-CN" altLang="en-US" sz="2800"/>
              <a:t>，再从</a:t>
            </a:r>
            <a:r>
              <a:rPr lang="en-US" altLang="zh-CN" sz="2800">
                <a:solidFill>
                  <a:srgbClr val="FF0000"/>
                </a:solidFill>
              </a:rPr>
              <a:t>                  </a:t>
            </a:r>
            <a:r>
              <a:rPr lang="zh-CN" altLang="en-US" sz="2800"/>
              <a:t>进行论证。</a:t>
            </a:r>
          </a:p>
          <a:p>
            <a:pPr marL="0" indent="0">
              <a:buNone/>
            </a:pPr>
            <a:r>
              <a:rPr lang="zh-CN" altLang="en-US" sz="2800"/>
              <a:t>3.甲文中加点的“它”指的是：</a:t>
            </a:r>
            <a:r>
              <a:rPr lang="en-US" altLang="zh-CN" sz="2800"/>
              <a:t>              </a:t>
            </a:r>
            <a:r>
              <a:rPr lang="zh-CN" altLang="en-US" sz="2800"/>
              <a:t>，“这”指是</a:t>
            </a:r>
            <a:r>
              <a:rPr lang="en-US" altLang="zh-CN" sz="2800"/>
              <a:t>                               </a:t>
            </a:r>
            <a:r>
              <a:rPr lang="zh-CN" altLang="en-US" sz="2800"/>
              <a:t>。</a:t>
            </a:r>
          </a:p>
          <a:p>
            <a:pPr marL="0" indent="0">
              <a:buNone/>
            </a:pPr>
            <a:r>
              <a:rPr lang="zh-CN" altLang="en-US" sz="2800"/>
              <a:t>4.甲文第二段中，“怀疑”、“思索”、“辨别”三个词的顺序能否调换？为什么？</a:t>
            </a:r>
          </a:p>
          <a:p>
            <a:pPr marL="0" indent="0">
              <a:buNone/>
            </a:pPr>
            <a:endParaRPr lang="zh-CN" altLang="en-US" sz="2800"/>
          </a:p>
          <a:p>
            <a:pPr marL="0" indent="0">
              <a:buNone/>
            </a:pPr>
            <a:r>
              <a:rPr lang="zh-CN" altLang="en-US" sz="2800"/>
              <a:t>5.请你从自己的生活或读书实践中举一个例子，表明你对“尽信书不如无书”一语的理解。</a:t>
            </a:r>
          </a:p>
          <a:p>
            <a:pPr marL="0" indent="0">
              <a:buNone/>
            </a:pPr>
            <a:endParaRPr lang="zh-CN" altLang="en-US" sz="1100">
              <a:solidFill>
                <a:srgbClr val="FF0000"/>
              </a:solidFill>
            </a:endParaRPr>
          </a:p>
        </p:txBody>
      </p:sp>
      <p:sp>
        <p:nvSpPr>
          <p:cNvPr id="4" name="文本框 3"/>
          <p:cNvSpPr txBox="1"/>
          <p:nvPr/>
        </p:nvSpPr>
        <p:spPr>
          <a:xfrm>
            <a:off x="4229100" y="830580"/>
            <a:ext cx="7351395" cy="521970"/>
          </a:xfrm>
          <a:prstGeom prst="rect">
            <a:avLst/>
          </a:prstGeom>
          <a:noFill/>
        </p:spPr>
        <p:txBody>
          <a:bodyPr wrap="square" rtlCol="0">
            <a:spAutoFit/>
          </a:bodyPr>
          <a:lstStyle/>
          <a:p>
            <a:r>
              <a:rPr lang="zh-CN" altLang="en-US" sz="2800">
                <a:solidFill>
                  <a:srgbClr val="FF0000"/>
                </a:solidFill>
                <a:sym typeface="+mn-ea"/>
              </a:rPr>
              <a:t>怀疑是从消极方面辨伪去妄的必要步骤</a:t>
            </a:r>
            <a:endParaRPr lang="zh-CN" altLang="en-US" sz="2800"/>
          </a:p>
        </p:txBody>
      </p:sp>
      <p:sp>
        <p:nvSpPr>
          <p:cNvPr id="5" name="文本框 4"/>
          <p:cNvSpPr txBox="1"/>
          <p:nvPr/>
        </p:nvSpPr>
        <p:spPr>
          <a:xfrm>
            <a:off x="3221355" y="1255395"/>
            <a:ext cx="3150870" cy="521970"/>
          </a:xfrm>
          <a:prstGeom prst="rect">
            <a:avLst/>
          </a:prstGeom>
          <a:noFill/>
        </p:spPr>
        <p:txBody>
          <a:bodyPr wrap="square" rtlCol="0">
            <a:spAutoFit/>
          </a:bodyPr>
          <a:lstStyle/>
          <a:p>
            <a:r>
              <a:rPr lang="zh-CN" altLang="en-US" sz="2800">
                <a:solidFill>
                  <a:srgbClr val="FF0000"/>
                </a:solidFill>
                <a:sym typeface="+mn-ea"/>
              </a:rPr>
              <a:t>生活中需要思索</a:t>
            </a:r>
          </a:p>
        </p:txBody>
      </p:sp>
      <p:sp>
        <p:nvSpPr>
          <p:cNvPr id="6" name="文本框 5"/>
          <p:cNvSpPr txBox="1"/>
          <p:nvPr/>
        </p:nvSpPr>
        <p:spPr>
          <a:xfrm>
            <a:off x="859790" y="1737360"/>
            <a:ext cx="7331075" cy="460375"/>
          </a:xfrm>
          <a:prstGeom prst="rect">
            <a:avLst/>
          </a:prstGeom>
          <a:noFill/>
        </p:spPr>
        <p:txBody>
          <a:bodyPr wrap="square" rtlCol="0">
            <a:spAutoFit/>
          </a:bodyPr>
          <a:lstStyle/>
          <a:p>
            <a:r>
              <a:rPr lang="en-US" altLang="zh-CN">
                <a:solidFill>
                  <a:srgbClr val="FF0000"/>
                </a:solidFill>
                <a:sym typeface="+mn-ea"/>
              </a:rPr>
              <a:t> </a:t>
            </a:r>
            <a:r>
              <a:rPr lang="zh-CN" altLang="en-US" sz="2400">
                <a:solidFill>
                  <a:srgbClr val="FF0000"/>
                </a:solidFill>
                <a:sym typeface="+mn-ea"/>
              </a:rPr>
              <a:t>不盲从、不迷信（书本知识或前人的成就）</a:t>
            </a:r>
          </a:p>
        </p:txBody>
      </p:sp>
      <p:sp>
        <p:nvSpPr>
          <p:cNvPr id="9" name="文本框 8"/>
          <p:cNvSpPr txBox="1"/>
          <p:nvPr/>
        </p:nvSpPr>
        <p:spPr>
          <a:xfrm>
            <a:off x="1915160" y="2257425"/>
            <a:ext cx="5219700" cy="460375"/>
          </a:xfrm>
          <a:prstGeom prst="rect">
            <a:avLst/>
          </a:prstGeom>
          <a:noFill/>
        </p:spPr>
        <p:txBody>
          <a:bodyPr wrap="square" rtlCol="0">
            <a:spAutoFit/>
          </a:bodyPr>
          <a:lstStyle/>
          <a:p>
            <a:r>
              <a:rPr lang="en-US" altLang="zh-CN">
                <a:solidFill>
                  <a:srgbClr val="FF0000"/>
                </a:solidFill>
                <a:sym typeface="+mn-ea"/>
              </a:rPr>
              <a:t> </a:t>
            </a:r>
            <a:r>
              <a:rPr lang="zh-CN" altLang="en-US" sz="2400">
                <a:solidFill>
                  <a:srgbClr val="FF0000"/>
                </a:solidFill>
                <a:sym typeface="+mn-ea"/>
              </a:rPr>
              <a:t>努力探索新知，不断创新</a:t>
            </a:r>
          </a:p>
        </p:txBody>
      </p:sp>
      <p:sp>
        <p:nvSpPr>
          <p:cNvPr id="10" name="文本框 9"/>
          <p:cNvSpPr txBox="1"/>
          <p:nvPr/>
        </p:nvSpPr>
        <p:spPr>
          <a:xfrm>
            <a:off x="5175885" y="2697480"/>
            <a:ext cx="6609080" cy="460375"/>
          </a:xfrm>
          <a:prstGeom prst="rect">
            <a:avLst/>
          </a:prstGeom>
          <a:noFill/>
        </p:spPr>
        <p:txBody>
          <a:bodyPr wrap="square" rtlCol="0">
            <a:spAutoFit/>
          </a:bodyPr>
          <a:lstStyle/>
          <a:p>
            <a:r>
              <a:rPr lang="en-US" altLang="zh-CN">
                <a:solidFill>
                  <a:srgbClr val="FF0000"/>
                </a:solidFill>
                <a:sym typeface="+mn-ea"/>
              </a:rPr>
              <a:t> </a:t>
            </a:r>
            <a:r>
              <a:rPr lang="zh-CN" altLang="en-US" sz="2400">
                <a:solidFill>
                  <a:srgbClr val="FF0000"/>
                </a:solidFill>
                <a:sym typeface="+mn-ea"/>
              </a:rPr>
              <a:t>举例论证（摆事实）、道理论证（讲道理）</a:t>
            </a:r>
            <a:endParaRPr lang="zh-CN" altLang="en-US" sz="2400"/>
          </a:p>
        </p:txBody>
      </p:sp>
      <p:sp>
        <p:nvSpPr>
          <p:cNvPr id="11" name="文本框 10"/>
          <p:cNvSpPr txBox="1"/>
          <p:nvPr/>
        </p:nvSpPr>
        <p:spPr>
          <a:xfrm>
            <a:off x="5880100" y="3197860"/>
            <a:ext cx="1345565" cy="460375"/>
          </a:xfrm>
          <a:prstGeom prst="rect">
            <a:avLst/>
          </a:prstGeom>
          <a:noFill/>
        </p:spPr>
        <p:txBody>
          <a:bodyPr wrap="square" rtlCol="0">
            <a:spAutoFit/>
          </a:bodyPr>
          <a:lstStyle/>
          <a:p>
            <a:r>
              <a:rPr lang="en-US" altLang="zh-CN">
                <a:solidFill>
                  <a:srgbClr val="FF0000"/>
                </a:solidFill>
                <a:sym typeface="+mn-ea"/>
              </a:rPr>
              <a:t> </a:t>
            </a:r>
            <a:r>
              <a:rPr lang="zh-CN" altLang="en-US" sz="2400">
                <a:solidFill>
                  <a:srgbClr val="FF0000"/>
                </a:solidFill>
                <a:sym typeface="+mn-ea"/>
              </a:rPr>
              <a:t>正面</a:t>
            </a:r>
          </a:p>
        </p:txBody>
      </p:sp>
      <p:sp>
        <p:nvSpPr>
          <p:cNvPr id="12" name="文本框 11"/>
          <p:cNvSpPr txBox="1"/>
          <p:nvPr/>
        </p:nvSpPr>
        <p:spPr>
          <a:xfrm>
            <a:off x="7793355" y="3146425"/>
            <a:ext cx="1373505" cy="460375"/>
          </a:xfrm>
          <a:prstGeom prst="rect">
            <a:avLst/>
          </a:prstGeom>
          <a:noFill/>
        </p:spPr>
        <p:txBody>
          <a:bodyPr wrap="square" rtlCol="0">
            <a:spAutoFit/>
          </a:bodyPr>
          <a:lstStyle/>
          <a:p>
            <a:r>
              <a:rPr lang="zh-CN" altLang="en-US" sz="2400">
                <a:solidFill>
                  <a:srgbClr val="FF0000"/>
                </a:solidFill>
              </a:rPr>
              <a:t>反面</a:t>
            </a:r>
          </a:p>
        </p:txBody>
      </p:sp>
      <p:sp>
        <p:nvSpPr>
          <p:cNvPr id="13" name="文本框 12"/>
          <p:cNvSpPr txBox="1"/>
          <p:nvPr/>
        </p:nvSpPr>
        <p:spPr>
          <a:xfrm>
            <a:off x="5474970" y="3698240"/>
            <a:ext cx="2022475" cy="460375"/>
          </a:xfrm>
          <a:prstGeom prst="rect">
            <a:avLst/>
          </a:prstGeom>
          <a:noFill/>
        </p:spPr>
        <p:txBody>
          <a:bodyPr wrap="square" rtlCol="0">
            <a:spAutoFit/>
          </a:bodyPr>
          <a:lstStyle/>
          <a:p>
            <a:r>
              <a:rPr lang="en-US" altLang="zh-CN">
                <a:solidFill>
                  <a:srgbClr val="FF0000"/>
                </a:solidFill>
                <a:sym typeface="+mn-ea"/>
              </a:rPr>
              <a:t> </a:t>
            </a:r>
            <a:r>
              <a:rPr lang="zh-CN" altLang="en-US" sz="2400">
                <a:solidFill>
                  <a:srgbClr val="FF0000"/>
                </a:solidFill>
                <a:sym typeface="+mn-ea"/>
              </a:rPr>
              <a:t>传说的话</a:t>
            </a:r>
          </a:p>
        </p:txBody>
      </p:sp>
      <p:sp>
        <p:nvSpPr>
          <p:cNvPr id="14" name="文本框 13"/>
          <p:cNvSpPr txBox="1"/>
          <p:nvPr/>
        </p:nvSpPr>
        <p:spPr>
          <a:xfrm>
            <a:off x="9230995" y="3698240"/>
            <a:ext cx="1927225" cy="460375"/>
          </a:xfrm>
          <a:prstGeom prst="rect">
            <a:avLst/>
          </a:prstGeom>
          <a:noFill/>
        </p:spPr>
        <p:txBody>
          <a:bodyPr wrap="square" rtlCol="0">
            <a:spAutoFit/>
          </a:bodyPr>
          <a:lstStyle/>
          <a:p>
            <a:r>
              <a:rPr lang="en-US" altLang="zh-CN">
                <a:solidFill>
                  <a:srgbClr val="FF0000"/>
                </a:solidFill>
                <a:sym typeface="+mn-ea"/>
              </a:rPr>
              <a:t> </a:t>
            </a:r>
            <a:r>
              <a:rPr lang="zh-CN" altLang="en-US" sz="2400">
                <a:solidFill>
                  <a:srgbClr val="FF0000"/>
                </a:solidFill>
                <a:sym typeface="+mn-ea"/>
              </a:rPr>
              <a:t>怀疑的精神</a:t>
            </a:r>
            <a:endParaRPr lang="zh-CN" altLang="en-US" sz="2400"/>
          </a:p>
        </p:txBody>
      </p:sp>
      <p:sp>
        <p:nvSpPr>
          <p:cNvPr id="15" name="文本框 14"/>
          <p:cNvSpPr txBox="1"/>
          <p:nvPr/>
        </p:nvSpPr>
        <p:spPr>
          <a:xfrm>
            <a:off x="974725" y="5078730"/>
            <a:ext cx="9576435" cy="460375"/>
          </a:xfrm>
          <a:prstGeom prst="rect">
            <a:avLst/>
          </a:prstGeom>
          <a:noFill/>
        </p:spPr>
        <p:txBody>
          <a:bodyPr wrap="square" rtlCol="0">
            <a:spAutoFit/>
          </a:bodyPr>
          <a:lstStyle/>
          <a:p>
            <a:pPr marL="0" indent="0">
              <a:buNone/>
            </a:pPr>
            <a:r>
              <a:rPr lang="en-US" altLang="zh-CN">
                <a:solidFill>
                  <a:srgbClr val="FF0000"/>
                </a:solidFill>
                <a:sym typeface="+mn-ea"/>
              </a:rPr>
              <a:t> </a:t>
            </a:r>
            <a:r>
              <a:rPr lang="zh-CN" altLang="en-US" sz="2400">
                <a:solidFill>
                  <a:srgbClr val="FF0000"/>
                </a:solidFill>
                <a:sym typeface="+mn-ea"/>
              </a:rPr>
              <a:t>不能调换，因为这三个词是按人们认识的过程（先后顺序）来安排的。</a:t>
            </a:r>
            <a:endParaRPr lang="zh-CN" altLang="en-US" sz="2400"/>
          </a:p>
        </p:txBody>
      </p:sp>
      <p:sp>
        <p:nvSpPr>
          <p:cNvPr id="17" name="文本框 16"/>
          <p:cNvSpPr txBox="1"/>
          <p:nvPr/>
        </p:nvSpPr>
        <p:spPr>
          <a:xfrm>
            <a:off x="974725" y="6389370"/>
            <a:ext cx="10662920" cy="922020"/>
          </a:xfrm>
          <a:prstGeom prst="rect">
            <a:avLst/>
          </a:prstGeom>
          <a:noFill/>
        </p:spPr>
        <p:txBody>
          <a:bodyPr wrap="square" rtlCol="0">
            <a:spAutoFit/>
          </a:bodyPr>
          <a:lstStyle/>
          <a:p>
            <a:r>
              <a:rPr lang="zh-CN" altLang="en-US">
                <a:solidFill>
                  <a:srgbClr val="FF0000"/>
                </a:solidFill>
                <a:sym typeface="+mn-ea"/>
              </a:rPr>
              <a:t>开放性试题，只要紧扣题干中的这句话，举例恰当，要说明既要“信书”，又不能“尽信书”的道理，言之成理即可。评分时应分出层次。</a:t>
            </a:r>
            <a:endParaRPr lang="zh-CN" altLang="en-US">
              <a:solidFill>
                <a:srgbClr val="FF0000"/>
              </a:solidFill>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blinds(horizontal)">
                                      <p:cBhvr>
                                        <p:cTn id="49" dur="500"/>
                                        <p:tgtEl>
                                          <p:spTgt spid="13"/>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blinds(horizontal)">
                                      <p:cBhvr>
                                        <p:cTn id="54" dur="500"/>
                                        <p:tgtEl>
                                          <p:spTgt spid="14"/>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ppt_x"/>
                                          </p:val>
                                        </p:tav>
                                        <p:tav tm="100000">
                                          <p:val>
                                            <p:strVal val="#ppt_x"/>
                                          </p:val>
                                        </p:tav>
                                      </p:tavLst>
                                    </p:anim>
                                    <p:anim calcmode="lin" valueType="num">
                                      <p:cBhvr additive="base">
                                        <p:cTn id="6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p:bldP spid="10" grpId="0"/>
      <p:bldP spid="11" grpId="0"/>
      <p:bldP spid="12" grpId="0"/>
      <p:bldP spid="13" grpId="0"/>
      <p:bldP spid="14" grpId="0"/>
      <p:bldP spid="15" grpId="0"/>
      <p:bldP spid="17"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76831" y="72773"/>
            <a:ext cx="10971372" cy="1143265"/>
          </a:xfrm>
        </p:spPr>
        <p:txBody>
          <a:bodyPr>
            <a:normAutofit/>
          </a:bodyPr>
          <a:lstStyle/>
          <a:p>
            <a:r>
              <a:rPr lang="zh-CN" altLang="zh-CN">
                <a:sym typeface="+mn-ea"/>
              </a:rPr>
              <a:t>巩固练习</a:t>
            </a:r>
            <a:endParaRPr lang="zh-CN" altLang="en-US"/>
          </a:p>
        </p:txBody>
      </p:sp>
      <p:sp>
        <p:nvSpPr>
          <p:cNvPr id="3" name="内容占位符 2"/>
          <p:cNvSpPr>
            <a:spLocks noGrp="1"/>
          </p:cNvSpPr>
          <p:nvPr>
            <p:ph idx="1"/>
          </p:nvPr>
        </p:nvSpPr>
        <p:spPr>
          <a:xfrm>
            <a:off x="609521" y="1032882"/>
            <a:ext cx="10971372" cy="4527011"/>
          </a:xfrm>
        </p:spPr>
        <p:txBody>
          <a:bodyPr>
            <a:noAutofit/>
          </a:bodyPr>
          <a:lstStyle/>
          <a:p>
            <a:pPr marL="0" indent="0">
              <a:buNone/>
            </a:pPr>
            <a:r>
              <a:rPr lang="en-US" altLang="zh-CN" sz="2000"/>
              <a:t>6</a:t>
            </a:r>
            <a:r>
              <a:rPr lang="zh-CN" altLang="en-US" sz="2000"/>
              <a:t>.下列对选文中心论点概括最恰当的一项是（    ）</a:t>
            </a:r>
          </a:p>
          <a:p>
            <a:pPr marL="0" indent="0">
              <a:buNone/>
            </a:pPr>
            <a:r>
              <a:rPr lang="zh-CN" altLang="en-US" sz="2000"/>
              <a:t>A.“守拙之道”是宝贵的人生经验。     B.守拙是一种明智的生活态度。</a:t>
            </a:r>
          </a:p>
          <a:p>
            <a:pPr marL="0" indent="0">
              <a:buNone/>
            </a:pPr>
            <a:r>
              <a:rPr lang="zh-CN" altLang="en-US" sz="2000"/>
              <a:t>C.守拙以立身、创业、求进。         </a:t>
            </a:r>
            <a:r>
              <a:rPr lang="en-US" altLang="zh-CN" sz="2000"/>
              <a:t>        </a:t>
            </a:r>
            <a:r>
              <a:rPr lang="zh-CN" altLang="en-US" sz="2000"/>
              <a:t>  D.守拙不仅是一种品格，也是一种智慧。</a:t>
            </a:r>
          </a:p>
          <a:p>
            <a:pPr marL="0" indent="0">
              <a:buNone/>
            </a:pPr>
            <a:r>
              <a:rPr lang="en-US" altLang="zh-CN" sz="2000"/>
              <a:t>7</a:t>
            </a:r>
            <a:r>
              <a:rPr lang="zh-CN" altLang="en-US" sz="2000"/>
              <a:t>.下列选项中不能作为本文道理论据的一项是（ </a:t>
            </a:r>
            <a:r>
              <a:rPr lang="zh-CN" altLang="en-US" sz="2000">
                <a:solidFill>
                  <a:srgbClr val="FF0000"/>
                </a:solidFill>
              </a:rPr>
              <a:t> </a:t>
            </a:r>
            <a:r>
              <a:rPr lang="zh-CN" altLang="en-US" sz="2000"/>
              <a:t> ）</a:t>
            </a:r>
          </a:p>
          <a:p>
            <a:pPr marL="0" indent="0">
              <a:buNone/>
            </a:pPr>
            <a:r>
              <a:rPr lang="zh-CN" altLang="en-US" sz="2000"/>
              <a:t>A.文章本天成，妙手偶得之。</a:t>
            </a:r>
            <a:r>
              <a:rPr lang="en-US" altLang="zh-CN" sz="2000"/>
              <a:t>                   </a:t>
            </a:r>
            <a:r>
              <a:rPr lang="zh-CN" altLang="en-US" sz="2000"/>
              <a:t>B.两句三年得，一吟双泪流。</a:t>
            </a:r>
          </a:p>
          <a:p>
            <a:pPr marL="0" indent="0">
              <a:buNone/>
            </a:pPr>
            <a:r>
              <a:rPr lang="zh-CN" altLang="en-US" sz="2000"/>
              <a:t>C.一章三遍读，一句十回吟。</a:t>
            </a:r>
            <a:r>
              <a:rPr lang="en-US" altLang="zh-CN" sz="2000"/>
              <a:t>                   </a:t>
            </a:r>
            <a:r>
              <a:rPr lang="zh-CN" altLang="en-US" sz="2000"/>
              <a:t>D.只要功夫深，铁杵磨成针。</a:t>
            </a:r>
          </a:p>
          <a:p>
            <a:pPr marL="0" indent="0">
              <a:buNone/>
            </a:pPr>
            <a:r>
              <a:rPr lang="en-US" altLang="zh-CN" sz="2000"/>
              <a:t>8</a:t>
            </a:r>
            <a:r>
              <a:rPr lang="zh-CN" altLang="en-US" sz="2000"/>
              <a:t>.下列对本文论证的相关分析，不正确的一项是（ </a:t>
            </a:r>
            <a:r>
              <a:rPr lang="en-US" altLang="zh-CN" sz="2000"/>
              <a:t> </a:t>
            </a:r>
            <a:r>
              <a:rPr lang="zh-CN" altLang="en-US" sz="2000"/>
              <a:t>）</a:t>
            </a:r>
            <a:endParaRPr lang="zh-CN" altLang="en-US" sz="2000">
              <a:solidFill>
                <a:srgbClr val="FF0000"/>
              </a:solidFill>
            </a:endParaRPr>
          </a:p>
          <a:p>
            <a:pPr marL="0" indent="0">
              <a:buNone/>
            </a:pPr>
            <a:r>
              <a:rPr lang="zh-CN" altLang="en-US" sz="2000"/>
              <a:t>A.第①段作者引用了大量的古诗文，目的在于引出本文的论题“守拙”，同时也增添了文章</a:t>
            </a:r>
          </a:p>
          <a:p>
            <a:pPr marL="0" indent="0">
              <a:buNone/>
            </a:pPr>
            <a:r>
              <a:rPr lang="zh-CN" altLang="en-US" sz="2000"/>
              <a:t>的文采。</a:t>
            </a:r>
          </a:p>
          <a:p>
            <a:pPr marL="0" indent="0">
              <a:buNone/>
            </a:pPr>
            <a:r>
              <a:rPr lang="zh-CN" altLang="en-US" sz="2000"/>
              <a:t>B.第③段举曾国藩用蛮力读书，最后取得成功的事例，论证了“守拙”是一种品格：看起来慢，却最有效。</a:t>
            </a:r>
          </a:p>
          <a:p>
            <a:pPr marL="0" indent="0">
              <a:buNone/>
            </a:pPr>
            <a:r>
              <a:rPr lang="zh-CN" altLang="en-US" sz="2000"/>
              <a:t>C.第④段先通过武林道语引出本段论点“干事创业，唯有务实归真，沉稳内敛，才能成功”，再从反面论证，最后用事例正面论证。</a:t>
            </a:r>
          </a:p>
          <a:p>
            <a:pPr marL="0" indent="0">
              <a:buNone/>
            </a:pPr>
            <a:r>
              <a:rPr lang="zh-CN" altLang="en-US" sz="2000"/>
              <a:t>D.第⑤段联系生活实际，通过正反对比论证，证明了只有守拙才能在学业、事业上取得成功的观点。</a:t>
            </a:r>
          </a:p>
        </p:txBody>
      </p:sp>
      <p:sp>
        <p:nvSpPr>
          <p:cNvPr id="5" name="文本框 4"/>
          <p:cNvSpPr txBox="1"/>
          <p:nvPr/>
        </p:nvSpPr>
        <p:spPr>
          <a:xfrm>
            <a:off x="5641975" y="1033145"/>
            <a:ext cx="567690" cy="368300"/>
          </a:xfrm>
          <a:prstGeom prst="rect">
            <a:avLst/>
          </a:prstGeom>
          <a:noFill/>
        </p:spPr>
        <p:txBody>
          <a:bodyPr wrap="square" rtlCol="0">
            <a:spAutoFit/>
          </a:bodyPr>
          <a:lstStyle/>
          <a:p>
            <a:r>
              <a:rPr lang="zh-CN" altLang="en-US">
                <a:solidFill>
                  <a:srgbClr val="FF0000"/>
                </a:solidFill>
                <a:sym typeface="+mn-ea"/>
              </a:rPr>
              <a:t>D</a:t>
            </a:r>
            <a:endParaRPr lang="zh-CN" altLang="en-US"/>
          </a:p>
        </p:txBody>
      </p:sp>
      <p:sp>
        <p:nvSpPr>
          <p:cNvPr id="6" name="文本框 5"/>
          <p:cNvSpPr txBox="1"/>
          <p:nvPr/>
        </p:nvSpPr>
        <p:spPr>
          <a:xfrm>
            <a:off x="5878830" y="2125345"/>
            <a:ext cx="567690" cy="368300"/>
          </a:xfrm>
          <a:prstGeom prst="rect">
            <a:avLst/>
          </a:prstGeom>
          <a:noFill/>
        </p:spPr>
        <p:txBody>
          <a:bodyPr wrap="square" rtlCol="0">
            <a:spAutoFit/>
          </a:bodyPr>
          <a:lstStyle/>
          <a:p>
            <a:r>
              <a:rPr lang="zh-CN" altLang="en-US">
                <a:solidFill>
                  <a:srgbClr val="FF0000"/>
                </a:solidFill>
                <a:sym typeface="+mn-ea"/>
              </a:rPr>
              <a:t> A</a:t>
            </a:r>
            <a:endParaRPr lang="zh-CN" altLang="en-US"/>
          </a:p>
        </p:txBody>
      </p:sp>
      <p:sp>
        <p:nvSpPr>
          <p:cNvPr id="7" name="文本框 6"/>
          <p:cNvSpPr txBox="1"/>
          <p:nvPr/>
        </p:nvSpPr>
        <p:spPr>
          <a:xfrm>
            <a:off x="6049645" y="3217545"/>
            <a:ext cx="5666105" cy="368300"/>
          </a:xfrm>
          <a:prstGeom prst="rect">
            <a:avLst/>
          </a:prstGeom>
          <a:noFill/>
        </p:spPr>
        <p:txBody>
          <a:bodyPr wrap="square" rtlCol="0">
            <a:spAutoFit/>
          </a:bodyPr>
          <a:lstStyle/>
          <a:p>
            <a:r>
              <a:rPr lang="zh-CN" altLang="en-US">
                <a:solidFill>
                  <a:srgbClr val="FF0000"/>
                </a:solidFill>
                <a:sym typeface="+mn-ea"/>
              </a:rPr>
              <a:t> B</a:t>
            </a:r>
            <a:r>
              <a:rPr lang="en-US" altLang="zh-CN">
                <a:solidFill>
                  <a:srgbClr val="FF0000"/>
                </a:solidFill>
                <a:sym typeface="+mn-ea"/>
              </a:rPr>
              <a:t>     </a:t>
            </a:r>
            <a:r>
              <a:rPr lang="zh-CN" altLang="en-US">
                <a:solidFill>
                  <a:srgbClr val="FF0000"/>
                </a:solidFill>
                <a:sym typeface="+mn-ea"/>
              </a:rPr>
              <a:t>(曾国藩的事例论证的是：“守拙”是一种智慧)</a:t>
            </a:r>
            <a:endParaRPr lang="en-US" altLang="zh-CN">
              <a:solidFill>
                <a:srgbClr val="FF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作业</a:t>
            </a:r>
          </a:p>
        </p:txBody>
      </p:sp>
      <p:sp>
        <p:nvSpPr>
          <p:cNvPr id="3" name="内容占位符 2"/>
          <p:cNvSpPr>
            <a:spLocks noGrp="1"/>
          </p:cNvSpPr>
          <p:nvPr>
            <p:ph idx="1"/>
          </p:nvPr>
        </p:nvSpPr>
        <p:spPr/>
        <p:txBody>
          <a:bodyPr/>
          <a:lstStyle/>
          <a:p>
            <a:r>
              <a:rPr lang="en-US" altLang="zh-CN"/>
              <a:t>1.</a:t>
            </a:r>
            <a:r>
              <a:rPr lang="zh-CN" altLang="en-US"/>
              <a:t>继续巩固易错的字词。</a:t>
            </a:r>
          </a:p>
          <a:p>
            <a:r>
              <a:rPr lang="en-US" altLang="zh-CN"/>
              <a:t>2.</a:t>
            </a:r>
            <a:r>
              <a:rPr lang="zh-CN" altLang="en-US"/>
              <a:t>完成议论文小卷。</a:t>
            </a: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矩形 12"/>
          <p:cNvSpPr/>
          <p:nvPr/>
        </p:nvSpPr>
        <p:spPr>
          <a:xfrm>
            <a:off x="354012" y="342900"/>
            <a:ext cx="11482388" cy="6173786"/>
          </a:xfrm>
          <a:prstGeom prst="rect">
            <a:avLst/>
          </a:prstGeom>
          <a:noFill/>
          <a:ln>
            <a:solidFill>
              <a:srgbClr val="375F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_14"/>
          <p:cNvSpPr txBox="1">
            <a:spLocks noChangeArrowheads="1"/>
          </p:cNvSpPr>
          <p:nvPr/>
        </p:nvSpPr>
        <p:spPr bwMode="auto">
          <a:xfrm>
            <a:off x="4072265" y="1693697"/>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11500" spc="6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叶根友刀锋黑草" panose="02010601030101010101" pitchFamily="2" charset="-122"/>
                <a:ea typeface="叶根友刀锋黑草" panose="02010601030101010101" pitchFamily="2" charset="-122"/>
              </a:rPr>
              <a:t>谢</a:t>
            </a:r>
          </a:p>
        </p:txBody>
      </p:sp>
      <p:sp>
        <p:nvSpPr>
          <p:cNvPr id="15" name="_14"/>
          <p:cNvSpPr txBox="1">
            <a:spLocks noChangeArrowheads="1"/>
          </p:cNvSpPr>
          <p:nvPr/>
        </p:nvSpPr>
        <p:spPr bwMode="auto">
          <a:xfrm>
            <a:off x="5979902" y="3601633"/>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11500" spc="6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叶根友刀锋黑草" panose="02010601030101010101" pitchFamily="2" charset="-122"/>
                <a:ea typeface="叶根友刀锋黑草" panose="02010601030101010101" pitchFamily="2" charset="-122"/>
              </a:rPr>
              <a:t>谢</a:t>
            </a:r>
          </a:p>
        </p:txBody>
      </p:sp>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7078" y="2912215"/>
            <a:ext cx="3775302" cy="3775302"/>
          </a:xfrm>
          <a:prstGeom prst="rect">
            <a:avLst/>
          </a:prstGeom>
        </p:spPr>
      </p:pic>
      <p:pic>
        <p:nvPicPr>
          <p:cNvPr id="24" name="图片 23"/>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tretch>
            <a:fillRect/>
          </a:stretch>
        </p:blipFill>
        <p:spPr>
          <a:xfrm>
            <a:off x="565407" y="593128"/>
            <a:ext cx="3988304" cy="1994152"/>
          </a:xfrm>
          <a:prstGeom prst="rect">
            <a:avLst/>
          </a:prstGeom>
        </p:spPr>
      </p:pic>
      <p:pic>
        <p:nvPicPr>
          <p:cNvPr id="25" name="New picture"/>
          <p:cNvPicPr/>
          <p:nvPr/>
        </p:nvPicPr>
        <p:blipFill>
          <a:blip r:embed="rId7"/>
          <a:stretch>
            <a:fillRect/>
          </a:stretch>
        </p:blipFill>
        <p:spPr>
          <a:xfrm>
            <a:off x="12636500" y="11684000"/>
            <a:ext cx="317500" cy="241300"/>
          </a:xfrm>
          <a:prstGeom prst="cube">
            <a:avLst/>
          </a:prstGeom>
        </p:spPr>
      </p:pic>
    </p:spTree>
  </p:cSld>
  <p:clrMapOvr>
    <a:masterClrMapping/>
  </p:clrMapOvr>
  <mc:AlternateContent>
    <mc:Choice xmlns:p14="http://schemas.microsoft.com/office/powerpoint/2010/main" Requires="p14">
      <p:transition spd="slow" p14:dur="9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fltVal val="0"/>
                                          </p:val>
                                        </p:tav>
                                        <p:tav tm="100000">
                                          <p:val>
                                            <p:strVal val="#ppt_w"/>
                                          </p:val>
                                        </p:tav>
                                      </p:tavLst>
                                    </p:anim>
                                    <p:anim calcmode="lin" valueType="num">
                                      <p:cBhvr>
                                        <p:cTn id="12" dur="1000" fill="hold"/>
                                        <p:tgtEl>
                                          <p:spTgt spid="13"/>
                                        </p:tgtEl>
                                        <p:attrNameLst>
                                          <p:attrName>ppt_h</p:attrName>
                                        </p:attrNameLst>
                                      </p:cBhvr>
                                      <p:tavLst>
                                        <p:tav tm="0">
                                          <p:val>
                                            <p:fltVal val="0"/>
                                          </p:val>
                                        </p:tav>
                                        <p:tav tm="100000">
                                          <p:val>
                                            <p:strVal val="#ppt_h"/>
                                          </p:val>
                                        </p:tav>
                                      </p:tavLst>
                                    </p:anim>
                                    <p:animEffect transition="in" filter="fade">
                                      <p:cBhvr>
                                        <p:cTn id="13" dur="1000"/>
                                        <p:tgtEl>
                                          <p:spTgt spid="13"/>
                                        </p:tgtEl>
                                      </p:cBhvr>
                                    </p:animEffect>
                                  </p:childTnLst>
                                </p:cTn>
                              </p:par>
                            </p:childTnLst>
                          </p:cTn>
                        </p:par>
                        <p:par>
                          <p:cTn id="14" fill="hold" nodeType="afterGroup">
                            <p:stCondLst>
                              <p:cond delay="1750"/>
                            </p:stCondLst>
                            <p:childTnLst>
                              <p:par>
                                <p:cTn id="15" presetID="2" presetClass="entr" presetSubtype="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1+#ppt_w/2"/>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750"/>
                                        <p:tgtEl>
                                          <p:spTgt spid="23"/>
                                        </p:tgtEl>
                                      </p:cBhvr>
                                    </p:animEffect>
                                    <p:anim calcmode="lin" valueType="num">
                                      <p:cBhvr>
                                        <p:cTn id="22" dur="750" fill="hold"/>
                                        <p:tgtEl>
                                          <p:spTgt spid="23"/>
                                        </p:tgtEl>
                                        <p:attrNameLst>
                                          <p:attrName>ppt_x</p:attrName>
                                        </p:attrNameLst>
                                      </p:cBhvr>
                                      <p:tavLst>
                                        <p:tav tm="0">
                                          <p:val>
                                            <p:strVal val="#ppt_x"/>
                                          </p:val>
                                        </p:tav>
                                        <p:tav tm="100000">
                                          <p:val>
                                            <p:strVal val="#ppt_x"/>
                                          </p:val>
                                        </p:tav>
                                      </p:tavLst>
                                    </p:anim>
                                    <p:anim calcmode="lin" valueType="num">
                                      <p:cBhvr>
                                        <p:cTn id="23" dur="750" fill="hold"/>
                                        <p:tgtEl>
                                          <p:spTgt spid="23"/>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25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14"/>
                                        </p:tgtEl>
                                        <p:attrNameLst>
                                          <p:attrName>style.visibility</p:attrName>
                                        </p:attrNameLst>
                                      </p:cBhvr>
                                      <p:to>
                                        <p:strVal val="visible"/>
                                      </p:to>
                                    </p:set>
                                    <p:anim by="(-#ppt_w*2)" calcmode="lin" valueType="num">
                                      <p:cBhvr rctx="PPT">
                                        <p:cTn id="27" dur="375" autoRev="1" fill="hold">
                                          <p:stCondLst>
                                            <p:cond delay="0"/>
                                          </p:stCondLst>
                                        </p:cTn>
                                        <p:tgtEl>
                                          <p:spTgt spid="14"/>
                                        </p:tgtEl>
                                        <p:attrNameLst>
                                          <p:attrName>ppt_w</p:attrName>
                                        </p:attrNameLst>
                                      </p:cBhvr>
                                    </p:anim>
                                    <p:anim by="(#ppt_w*0.50)" calcmode="lin" valueType="num">
                                      <p:cBhvr>
                                        <p:cTn id="28" dur="375" decel="50000" autoRev="1" fill="hold">
                                          <p:stCondLst>
                                            <p:cond delay="0"/>
                                          </p:stCondLst>
                                        </p:cTn>
                                        <p:tgtEl>
                                          <p:spTgt spid="14"/>
                                        </p:tgtEl>
                                        <p:attrNameLst>
                                          <p:attrName>ppt_x</p:attrName>
                                        </p:attrNameLst>
                                      </p:cBhvr>
                                    </p:anim>
                                    <p:anim from="(-#ppt_h/2)" to="(#ppt_y)" calcmode="lin" valueType="num">
                                      <p:cBhvr>
                                        <p:cTn id="29" dur="750" fill="hold">
                                          <p:stCondLst>
                                            <p:cond delay="0"/>
                                          </p:stCondLst>
                                        </p:cTn>
                                        <p:tgtEl>
                                          <p:spTgt spid="14"/>
                                        </p:tgtEl>
                                        <p:attrNameLst>
                                          <p:attrName>ppt_y</p:attrName>
                                        </p:attrNameLst>
                                      </p:cBhvr>
                                    </p:anim>
                                    <p:animRot by="21600000">
                                      <p:cBhvr>
                                        <p:cTn id="30" dur="750" fill="hold">
                                          <p:stCondLst>
                                            <p:cond delay="0"/>
                                          </p:stCondLst>
                                        </p:cTn>
                                        <p:tgtEl>
                                          <p:spTgt spid="14"/>
                                        </p:tgtEl>
                                        <p:attrNameLst>
                                          <p:attrName>r</p:attrName>
                                        </p:attrNameLst>
                                      </p:cBhvr>
                                    </p:animRot>
                                  </p:childTnLst>
                                </p:cTn>
                              </p:par>
                            </p:childTnLst>
                          </p:cTn>
                        </p:par>
                        <p:par>
                          <p:cTn id="31" fill="hold" nodeType="afterGroup">
                            <p:stCondLst>
                              <p:cond delay="3250"/>
                            </p:stCondLst>
                            <p:childTnLst>
                              <p:par>
                                <p:cTn id="32" presetID="56" presetClass="entr" presetSubtype="0" fill="hold" grpId="0" nodeType="afterEffect">
                                  <p:stCondLst>
                                    <p:cond delay="0"/>
                                  </p:stCondLst>
                                  <p:iterate type="lt">
                                    <p:tmPct val="10000"/>
                                  </p:iterate>
                                  <p:childTnLst>
                                    <p:set>
                                      <p:cBhvr>
                                        <p:cTn id="33" dur="1" fill="hold">
                                          <p:stCondLst>
                                            <p:cond delay="0"/>
                                          </p:stCondLst>
                                        </p:cTn>
                                        <p:tgtEl>
                                          <p:spTgt spid="15"/>
                                        </p:tgtEl>
                                        <p:attrNameLst>
                                          <p:attrName>style.visibility</p:attrName>
                                        </p:attrNameLst>
                                      </p:cBhvr>
                                      <p:to>
                                        <p:strVal val="visible"/>
                                      </p:to>
                                    </p:set>
                                    <p:anim by="(-#ppt_w*2)" calcmode="lin" valueType="num">
                                      <p:cBhvr rctx="PPT">
                                        <p:cTn id="34" dur="375" autoRev="1" fill="hold">
                                          <p:stCondLst>
                                            <p:cond delay="0"/>
                                          </p:stCondLst>
                                        </p:cTn>
                                        <p:tgtEl>
                                          <p:spTgt spid="15"/>
                                        </p:tgtEl>
                                        <p:attrNameLst>
                                          <p:attrName>ppt_w</p:attrName>
                                        </p:attrNameLst>
                                      </p:cBhvr>
                                    </p:anim>
                                    <p:anim by="(#ppt_w*0.50)" calcmode="lin" valueType="num">
                                      <p:cBhvr>
                                        <p:cTn id="35" dur="375" decel="50000" autoRev="1" fill="hold">
                                          <p:stCondLst>
                                            <p:cond delay="0"/>
                                          </p:stCondLst>
                                        </p:cTn>
                                        <p:tgtEl>
                                          <p:spTgt spid="15"/>
                                        </p:tgtEl>
                                        <p:attrNameLst>
                                          <p:attrName>ppt_x</p:attrName>
                                        </p:attrNameLst>
                                      </p:cBhvr>
                                    </p:anim>
                                    <p:anim from="(-#ppt_h/2)" to="(#ppt_y)" calcmode="lin" valueType="num">
                                      <p:cBhvr>
                                        <p:cTn id="36" dur="750" fill="hold">
                                          <p:stCondLst>
                                            <p:cond delay="0"/>
                                          </p:stCondLst>
                                        </p:cTn>
                                        <p:tgtEl>
                                          <p:spTgt spid="15"/>
                                        </p:tgtEl>
                                        <p:attrNameLst>
                                          <p:attrName>ppt_y</p:attrName>
                                        </p:attrNameLst>
                                      </p:cBhvr>
                                    </p:anim>
                                    <p:animRot by="21600000">
                                      <p:cBhvr>
                                        <p:cTn id="37" dur="75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572181" y="540768"/>
            <a:ext cx="10971372" cy="1143265"/>
          </a:xfrm>
        </p:spPr>
        <p:txBody>
          <a:bodyPr/>
          <a:lstStyle/>
          <a:p>
            <a:pPr algn="l" defTabSz="914400">
              <a:lnSpc>
                <a:spcPct val="90000"/>
              </a:lnSpc>
              <a:buClrTx/>
              <a:buSzTx/>
              <a:buFontTx/>
            </a:pPr>
            <a:r>
              <a:rPr lang="zh-CN" altLang="en-US" sz="4400">
                <a:latin typeface="微软雅黑" panose="020b0503020204020204" pitchFamily="34" charset="-122"/>
                <a:ea typeface="微软雅黑" panose="020b0503020204020204" pitchFamily="34" charset="-122"/>
                <a:cs typeface="微软雅黑" panose="020b0503020204020204" pitchFamily="34" charset="-122"/>
              </a:rPr>
              <a:t>天下大事 必作于细</a:t>
            </a:r>
          </a:p>
        </p:txBody>
      </p:sp>
      <p:sp>
        <p:nvSpPr>
          <p:cNvPr id="3" name="内容占位符 2"/>
          <p:cNvSpPr>
            <a:spLocks noGrp="1"/>
          </p:cNvSpPr>
          <p:nvPr>
            <p:ph idx="1"/>
          </p:nvPr>
        </p:nvSpPr>
        <p:spPr>
          <a:xfrm>
            <a:off x="979170" y="2150745"/>
            <a:ext cx="10971530" cy="3185795"/>
          </a:xfrm>
        </p:spPr>
        <p:txBody>
          <a:bodyPr/>
          <a:lstStyle/>
          <a:p>
            <a:endParaRPr lang="zh-CN" altLang="en-US" sz="3200">
              <a:latin typeface="微软雅黑" panose="020b0503020204020204" pitchFamily="34" charset="-122"/>
              <a:ea typeface="微软雅黑" panose="020b0503020204020204" pitchFamily="34" charset="-122"/>
            </a:endParaRPr>
          </a:p>
          <a:p>
            <a:endParaRPr lang="zh-CN" altLang="en-US" sz="3200">
              <a:latin typeface="微软雅黑" panose="020b0503020204020204" pitchFamily="34" charset="-122"/>
              <a:ea typeface="微软雅黑" panose="020b0503020204020204" pitchFamily="34" charset="-122"/>
            </a:endParaRPr>
          </a:p>
          <a:p>
            <a:r>
              <a:rPr lang="zh-CN" altLang="en-US" sz="3200">
                <a:latin typeface="微软雅黑" panose="020b0503020204020204" pitchFamily="34" charset="-122"/>
                <a:ea typeface="微软雅黑" panose="020b0503020204020204" pitchFamily="34" charset="-122"/>
              </a:rPr>
              <a:t>请</a:t>
            </a:r>
            <a:r>
              <a:rPr lang="en-US" altLang="zh-CN" sz="3200">
                <a:latin typeface="微软雅黑" panose="020b0503020204020204" pitchFamily="34" charset="-122"/>
                <a:ea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rPr>
              <a:t>规</a:t>
            </a:r>
            <a:r>
              <a:rPr lang="en-US" altLang="zh-CN" sz="3200">
                <a:latin typeface="微软雅黑" panose="020b0503020204020204" pitchFamily="34" charset="-122"/>
                <a:ea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rPr>
              <a:t>范</a:t>
            </a:r>
            <a:r>
              <a:rPr lang="en-US" altLang="zh-CN" sz="3200">
                <a:latin typeface="微软雅黑" panose="020b0503020204020204" pitchFamily="34" charset="-122"/>
                <a:ea typeface="微软雅黑" panose="020b0503020204020204" pitchFamily="34" charset="-122"/>
              </a:rPr>
              <a:t>  </a:t>
            </a:r>
            <a:r>
              <a:rPr lang="zh-CN" altLang="zh-CN" sz="3200">
                <a:latin typeface="微软雅黑" panose="020b0503020204020204" pitchFamily="34" charset="-122"/>
                <a:ea typeface="微软雅黑" panose="020b0503020204020204" pitchFamily="34" charset="-122"/>
              </a:rPr>
              <a:t>书</a:t>
            </a:r>
            <a:r>
              <a:rPr lang="en-US" altLang="zh-CN" sz="3200">
                <a:latin typeface="微软雅黑" panose="020b0503020204020204" pitchFamily="34" charset="-122"/>
                <a:ea typeface="微软雅黑" panose="020b0503020204020204" pitchFamily="34" charset="-122"/>
              </a:rPr>
              <a:t>  </a:t>
            </a:r>
            <a:r>
              <a:rPr lang="zh-CN" altLang="zh-CN" sz="3200">
                <a:latin typeface="微软雅黑" panose="020b0503020204020204" pitchFamily="34" charset="-122"/>
                <a:ea typeface="微软雅黑" panose="020b0503020204020204" pitchFamily="34" charset="-122"/>
              </a:rPr>
              <a:t>写</a:t>
            </a:r>
            <a:r>
              <a:rPr lang="en-US" altLang="zh-CN" sz="3200">
                <a:latin typeface="微软雅黑" panose="020b0503020204020204" pitchFamily="34" charset="-122"/>
                <a:ea typeface="微软雅黑" panose="020b0503020204020204" pitchFamily="34" charset="-122"/>
              </a:rPr>
              <a:t>  </a:t>
            </a:r>
            <a:r>
              <a:rPr lang="zh-CN" altLang="zh-CN" sz="3200">
                <a:latin typeface="微软雅黑" panose="020b0503020204020204" pitchFamily="34" charset="-122"/>
                <a:ea typeface="微软雅黑" panose="020b0503020204020204" pitchFamily="34" charset="-122"/>
              </a:rPr>
              <a:t>易</a:t>
            </a:r>
            <a:r>
              <a:rPr lang="en-US" altLang="zh-CN" sz="3200">
                <a:latin typeface="微软雅黑" panose="020b0503020204020204" pitchFamily="34" charset="-122"/>
                <a:ea typeface="微软雅黑" panose="020b0503020204020204" pitchFamily="34" charset="-122"/>
              </a:rPr>
              <a:t>  </a:t>
            </a:r>
            <a:r>
              <a:rPr lang="zh-CN" altLang="zh-CN" sz="3200">
                <a:latin typeface="微软雅黑" panose="020b0503020204020204" pitchFamily="34" charset="-122"/>
                <a:ea typeface="微软雅黑" panose="020b0503020204020204" pitchFamily="34" charset="-122"/>
              </a:rPr>
              <a:t>错</a:t>
            </a:r>
            <a:r>
              <a:rPr lang="en-US" altLang="zh-CN" sz="3200">
                <a:latin typeface="微软雅黑" panose="020b0503020204020204" pitchFamily="34" charset="-122"/>
                <a:ea typeface="微软雅黑" panose="020b0503020204020204" pitchFamily="34" charset="-122"/>
              </a:rPr>
              <a:t>  </a:t>
            </a:r>
            <a:r>
              <a:rPr lang="zh-CN" altLang="zh-CN" sz="3200">
                <a:latin typeface="微软雅黑" panose="020b0503020204020204" pitchFamily="34" charset="-122"/>
                <a:ea typeface="微软雅黑" panose="020b0503020204020204" pitchFamily="34" charset="-122"/>
              </a:rPr>
              <a:t>字</a:t>
            </a:r>
          </a:p>
        </p:txBody>
      </p:sp>
    </p:spTree>
  </p:cSld>
  <p:clrMapOvr>
    <a:masterClrMapping/>
  </p:clrMapOvr>
  <mc:AlternateContent>
    <mc:Choice xmlns:p14="http://schemas.microsoft.com/office/powerpoint/2010/main" Requires="p14">
      <p:transition spd="slow" p14:dur="900"/>
    </mc:Choice>
    <mc:Fallback>
      <p:transition spd="slow"/>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218486" y="386463"/>
            <a:ext cx="10971372" cy="1143265"/>
          </a:xfrm>
        </p:spPr>
        <p:txBody>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rPr>
              <a:t>温故知新</a:t>
            </a:r>
            <a:r>
              <a:rPr lang="en-US" altLang="zh-CN" sz="4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4400">
                <a:latin typeface="微软雅黑" panose="020b0503020204020204" pitchFamily="34" charset="-122"/>
                <a:ea typeface="微软雅黑" panose="020b0503020204020204" pitchFamily="34" charset="-122"/>
                <a:cs typeface="微软雅黑" panose="020b0503020204020204" pitchFamily="34" charset="-122"/>
              </a:rPr>
              <a:t>可以为师</a:t>
            </a:r>
            <a:endParaRPr lang="en-US" altLang="zh-CN"/>
          </a:p>
        </p:txBody>
      </p:sp>
      <p:sp>
        <p:nvSpPr>
          <p:cNvPr id="3" name="内容占位符 2"/>
          <p:cNvSpPr>
            <a:spLocks noGrp="1"/>
          </p:cNvSpPr>
          <p:nvPr>
            <p:ph idx="1"/>
          </p:nvPr>
        </p:nvSpPr>
        <p:spPr>
          <a:xfrm>
            <a:off x="580390" y="1405890"/>
            <a:ext cx="4657090" cy="4526915"/>
          </a:xfrm>
        </p:spPr>
        <p:txBody>
          <a:bodyPr>
            <a:normAutofit lnSpcReduction="20000"/>
          </a:bodyPr>
          <a:lstStyle/>
          <a:p>
            <a:pPr fontAlgn="auto">
              <a:lnSpc>
                <a:spcPct val="150000"/>
              </a:lnSpc>
              <a:spcBef>
                <a:spcPct val="0"/>
              </a:spcBef>
            </a:pPr>
            <a:r>
              <a:rPr lang="zh-CN" altLang="en-US" sz="3200">
                <a:latin typeface="微软雅黑" panose="020b0503020204020204" pitchFamily="34" charset="-122"/>
                <a:ea typeface="微软雅黑" panose="020b0503020204020204" pitchFamily="34" charset="-122"/>
                <a:cs typeface="微软雅黑" panose="020b0503020204020204" pitchFamily="34" charset="-122"/>
              </a:rPr>
              <a:t>议论文的相关知识</a:t>
            </a:r>
          </a:p>
          <a:p>
            <a:pPr fontAlgn="auto">
              <a:lnSpc>
                <a:spcPct val="150000"/>
              </a:lnSpc>
              <a:spcBef>
                <a:spcPct val="0"/>
              </a:spcBef>
            </a:pPr>
            <a:endParaRPr lang="zh-CN" altLang="en-US" sz="320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spcBef>
                <a:spcPct val="0"/>
              </a:spcBef>
            </a:pPr>
            <a:r>
              <a:rPr lang="zh-CN" altLang="en-US" sz="3200">
                <a:latin typeface="微软雅黑" panose="020b0503020204020204" pitchFamily="34" charset="-122"/>
                <a:ea typeface="微软雅黑" panose="020b0503020204020204" pitchFamily="34" charset="-122"/>
                <a:cs typeface="微软雅黑" panose="020b0503020204020204" pitchFamily="34" charset="-122"/>
              </a:rPr>
              <a:t>议论文三要素：         </a:t>
            </a:r>
          </a:p>
          <a:p>
            <a:pPr fontAlgn="auto">
              <a:lnSpc>
                <a:spcPct val="150000"/>
              </a:lnSpc>
              <a:spcBef>
                <a:spcPct val="0"/>
              </a:spcBef>
            </a:pPr>
            <a:r>
              <a:rPr lang="zh-CN" altLang="en-US" sz="3200">
                <a:latin typeface="微软雅黑" panose="020b0503020204020204" pitchFamily="34" charset="-122"/>
                <a:ea typeface="微软雅黑" panose="020b0503020204020204" pitchFamily="34" charset="-122"/>
                <a:cs typeface="微软雅黑" panose="020b0503020204020204" pitchFamily="34" charset="-122"/>
              </a:rPr>
              <a:t>论据的类型：           </a:t>
            </a:r>
          </a:p>
          <a:p>
            <a:pPr fontAlgn="auto">
              <a:lnSpc>
                <a:spcPct val="150000"/>
              </a:lnSpc>
              <a:spcBef>
                <a:spcPct val="0"/>
              </a:spcBef>
            </a:pPr>
            <a:r>
              <a:rPr lang="zh-CN" altLang="en-US" sz="3200">
                <a:latin typeface="微软雅黑" panose="020b0503020204020204" pitchFamily="34" charset="-122"/>
                <a:ea typeface="微软雅黑" panose="020b0503020204020204" pitchFamily="34" charset="-122"/>
                <a:cs typeface="微软雅黑" panose="020b0503020204020204" pitchFamily="34" charset="-122"/>
              </a:rPr>
              <a:t>常见论证方法：</a:t>
            </a:r>
          </a:p>
          <a:p>
            <a:pPr fontAlgn="auto">
              <a:lnSpc>
                <a:spcPct val="150000"/>
              </a:lnSpc>
              <a:spcBef>
                <a:spcPct val="0"/>
              </a:spcBef>
            </a:pPr>
            <a:r>
              <a:rPr lang="zh-CN" altLang="en-US" sz="3200">
                <a:latin typeface="微软雅黑" panose="020b0503020204020204" pitchFamily="34" charset="-122"/>
                <a:ea typeface="微软雅黑" panose="020b0503020204020204" pitchFamily="34" charset="-122"/>
                <a:cs typeface="微软雅黑" panose="020b0503020204020204" pitchFamily="34" charset="-122"/>
              </a:rPr>
              <a:t>论证的方式：</a:t>
            </a:r>
          </a:p>
          <a:p>
            <a:pPr fontAlgn="auto">
              <a:lnSpc>
                <a:spcPct val="150000"/>
              </a:lnSpc>
              <a:spcBef>
                <a:spcPct val="0"/>
              </a:spcBef>
            </a:pPr>
            <a:r>
              <a:rPr lang="zh-CN" altLang="en-US" sz="320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rPr>
              <a:t>议论文的语言</a:t>
            </a:r>
            <a:r>
              <a:rPr lang="en-US" altLang="zh-CN" sz="320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4110990" y="2764155"/>
            <a:ext cx="4380865" cy="583565"/>
          </a:xfrm>
          <a:prstGeom prst="rect">
            <a:avLst/>
          </a:prstGeom>
          <a:noFill/>
        </p:spPr>
        <p:txBody>
          <a:bodyPr wrap="square" rtlCol="0">
            <a:spAutoFit/>
          </a:bodyPr>
          <a:lstStyle/>
          <a:p>
            <a:r>
              <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论点、论据 、论证。</a:t>
            </a:r>
          </a:p>
        </p:txBody>
      </p:sp>
      <p:sp>
        <p:nvSpPr>
          <p:cNvPr id="40" name="文本框 39"/>
          <p:cNvSpPr txBox="1"/>
          <p:nvPr/>
        </p:nvSpPr>
        <p:spPr>
          <a:xfrm>
            <a:off x="3905250" y="3458210"/>
            <a:ext cx="4380865" cy="583565"/>
          </a:xfrm>
          <a:prstGeom prst="rect">
            <a:avLst/>
          </a:prstGeom>
          <a:noFill/>
        </p:spPr>
        <p:txBody>
          <a:bodyPr wrap="square" rtlCol="0">
            <a:spAutoFit/>
          </a:bodyPr>
          <a:lstStyle/>
          <a:p>
            <a:r>
              <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事实论据、道理论据。</a:t>
            </a:r>
          </a:p>
        </p:txBody>
      </p:sp>
      <p:sp>
        <p:nvSpPr>
          <p:cNvPr id="41" name="文本框 40"/>
          <p:cNvSpPr txBox="1"/>
          <p:nvPr/>
        </p:nvSpPr>
        <p:spPr>
          <a:xfrm>
            <a:off x="3982085" y="4109085"/>
            <a:ext cx="8086725" cy="583565"/>
          </a:xfrm>
          <a:prstGeom prst="rect">
            <a:avLst/>
          </a:prstGeom>
          <a:noFill/>
        </p:spPr>
        <p:txBody>
          <a:bodyPr wrap="square" rtlCol="0">
            <a:spAutoFit/>
          </a:bodyPr>
          <a:lstStyle/>
          <a:p>
            <a:r>
              <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举例论证、道理论证、对比论证、比喻论证。</a:t>
            </a:r>
          </a:p>
        </p:txBody>
      </p:sp>
      <p:sp>
        <p:nvSpPr>
          <p:cNvPr id="42" name="文本框 41"/>
          <p:cNvSpPr txBox="1"/>
          <p:nvPr/>
        </p:nvSpPr>
        <p:spPr>
          <a:xfrm>
            <a:off x="4110990" y="4759960"/>
            <a:ext cx="3460750" cy="1076325"/>
          </a:xfrm>
          <a:prstGeom prst="rect">
            <a:avLst/>
          </a:prstGeom>
          <a:noFill/>
        </p:spPr>
        <p:txBody>
          <a:bodyPr wrap="square" rtlCol="0">
            <a:spAutoFit/>
          </a:bodyPr>
          <a:lstStyle/>
          <a:p>
            <a:r>
              <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立论、驳论 </a:t>
            </a:r>
          </a:p>
          <a:p>
            <a:endPar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4211320" y="5454015"/>
            <a:ext cx="5118735" cy="583565"/>
          </a:xfrm>
          <a:prstGeom prst="rect">
            <a:avLst/>
          </a:prstGeom>
          <a:noFill/>
        </p:spPr>
        <p:txBody>
          <a:bodyPr wrap="square" rtlCol="0">
            <a:spAutoFit/>
          </a:bodyPr>
          <a:lstStyle/>
          <a:p>
            <a:r>
              <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鲜明、准确、严密、严谨</a:t>
            </a:r>
          </a:p>
        </p:txBody>
      </p:sp>
    </p:spTree>
  </p:cSld>
  <p:clrMapOvr>
    <a:masterClrMapping/>
  </p:clrMapOvr>
  <mc:AlternateContent>
    <mc:Choice xmlns:p14="http://schemas.microsoft.com/office/powerpoint/2010/main" Requires="p14">
      <p:transition spd="slow" p14:dur="9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blinds(horizontal)">
                                      <p:cBhvr>
                                        <p:cTn id="13" dur="500"/>
                                        <p:tgtEl>
                                          <p:spTgt spid="40"/>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additive="base">
                                        <p:cTn id="18" dur="500" fill="hold"/>
                                        <p:tgtEl>
                                          <p:spTgt spid="41"/>
                                        </p:tgtEl>
                                        <p:attrNameLst>
                                          <p:attrName>ppt_x</p:attrName>
                                        </p:attrNameLst>
                                      </p:cBhvr>
                                      <p:tavLst>
                                        <p:tav tm="0">
                                          <p:val>
                                            <p:strVal val="#ppt_x"/>
                                          </p:val>
                                        </p:tav>
                                        <p:tav tm="100000">
                                          <p:val>
                                            <p:strVal val="#ppt_x"/>
                                          </p:val>
                                        </p:tav>
                                      </p:tavLst>
                                    </p:anim>
                                    <p:anim calcmode="lin" valueType="num">
                                      <p:cBhvr additive="base">
                                        <p:cTn id="19"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blinds(horizontal)">
                                      <p:cBhvr>
                                        <p:cTn id="24" dur="500"/>
                                        <p:tgtEl>
                                          <p:spTgt spid="42"/>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linds(horizontal)">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0" grpId="0"/>
      <p:bldP spid="41" grpId="0"/>
      <p:bldP spid="42" grpId="0"/>
      <p:bldP spid="6"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005126" y="411863"/>
            <a:ext cx="10971372" cy="1143265"/>
          </a:xfrm>
        </p:spPr>
        <p:txBody>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rPr>
              <a:t>知己知彼 百战不殆</a:t>
            </a:r>
          </a:p>
        </p:txBody>
      </p:sp>
      <p:sp>
        <p:nvSpPr>
          <p:cNvPr id="7" name="内容占位符 2"/>
          <p:cNvSpPr>
            <a:spLocks noGrp="1"/>
          </p:cNvSpPr>
          <p:nvPr/>
        </p:nvSpPr>
        <p:spPr>
          <a:xfrm>
            <a:off x="836930" y="1920240"/>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ysClr val="windowText" lastClr="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ysClr val="windowText" lastClr="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ysClr val="windowText" lastClr="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9p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本文的中心</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论点</a:t>
            </a:r>
            <a:r>
              <a:rPr lang="zh-CN" altLang="en-US">
                <a:latin typeface="微软雅黑" panose="020b0503020204020204" pitchFamily="34" charset="-122"/>
                <a:ea typeface="微软雅黑" panose="020b0503020204020204" pitchFamily="34" charset="-122"/>
                <a:cs typeface="微软雅黑" panose="020b0503020204020204" pitchFamily="34" charset="-122"/>
              </a:rPr>
              <a:t>是什么？</a:t>
            </a:r>
          </a:p>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体会文章</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开头、结尾段的作用</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a:t>
            </a:r>
          </a:p>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结合全文，请给“</a:t>
            </a: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”补写一个</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事实论据或道理论据</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文中第</a:t>
            </a: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段划横线的句子运用了什么</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论证方法</a:t>
            </a:r>
            <a:r>
              <a:rPr lang="zh-CN" altLang="en-US">
                <a:latin typeface="微软雅黑" panose="020b0503020204020204" pitchFamily="34" charset="-122"/>
                <a:ea typeface="微软雅黑" panose="020b0503020204020204" pitchFamily="34" charset="-122"/>
                <a:cs typeface="微软雅黑" panose="020b0503020204020204" pitchFamily="34" charset="-122"/>
              </a:rPr>
              <a:t>？有什么</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作用</a:t>
            </a:r>
            <a:r>
              <a:rPr lang="zh-CN" altLang="en-US">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简要分析本文的</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论证思路</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a:t>
            </a:r>
          </a:p>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某些词语可以删去吗？为什么？</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分析议论文的语言特点</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请联系自己的生活实际，谈谈你对</a:t>
            </a: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的</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看法或启示</a:t>
            </a:r>
            <a:r>
              <a:rPr lang="zh-CN" altLang="en-US">
                <a:latin typeface="微软雅黑" panose="020b0503020204020204" pitchFamily="34" charset="-122"/>
                <a:ea typeface="微软雅黑" panose="020b0503020204020204" pitchFamily="34" charset="-122"/>
                <a:cs typeface="微软雅黑" panose="020b0503020204020204" pitchFamily="34" charset="-122"/>
              </a:rPr>
              <a:t>。</a:t>
            </a:r>
          </a:p>
        </p:txBody>
      </p:sp>
    </p:spTree>
  </p:cSld>
  <p:clrMapOvr>
    <a:masterClrMapping/>
  </p:clrMapOvr>
  <mc:AlternateContent>
    <mc:Choice xmlns:p14="http://schemas.microsoft.com/office/powerpoint/2010/main" Requires="p14">
      <p:transition spd="slow" p14:dur="900"/>
    </mc:Choice>
    <mc:Fallback>
      <p:transition spd="slow"/>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133396" y="446788"/>
            <a:ext cx="10971372" cy="1143265"/>
          </a:xfrm>
        </p:spPr>
        <p:txBody>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rPr>
              <a:t>考点一：找论点</a:t>
            </a:r>
          </a:p>
        </p:txBody>
      </p:sp>
      <p:sp>
        <p:nvSpPr>
          <p:cNvPr id="5" name="内容占位符 2"/>
          <p:cNvSpPr>
            <a:spLocks noGrp="1"/>
          </p:cNvSpPr>
          <p:nvPr/>
        </p:nvSpPr>
        <p:spPr>
          <a:xfrm>
            <a:off x="837565" y="219519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ysClr val="windowText" lastClr="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ysClr val="windowText" lastClr="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ysClr val="windowText" lastClr="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a:p>
            <a:r>
              <a:rPr lang="zh-CN" altLang="en-US" sz="4400">
                <a:latin typeface="微软雅黑" panose="020b0503020204020204" pitchFamily="34" charset="-122"/>
                <a:ea typeface="微软雅黑" panose="020b0503020204020204" pitchFamily="34" charset="-122"/>
              </a:rPr>
              <a:t>请回顾所学课文的中心论点</a:t>
            </a:r>
          </a:p>
        </p:txBody>
      </p:sp>
    </p:spTree>
  </p:cSld>
  <p:clrMapOvr>
    <a:masterClrMapping/>
  </p:clrMapOvr>
  <mc:AlternateContent>
    <mc:Choice xmlns:p14="http://schemas.microsoft.com/office/powerpoint/2010/main" Requires="p14">
      <p:transition spd="slow" p14:dur="900"/>
    </mc:Choice>
    <mc:Fallback>
      <p:transition spd="slow"/>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082596" y="394718"/>
            <a:ext cx="10971372" cy="1143265"/>
          </a:xfrm>
        </p:spPr>
        <p:txBody>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rPr>
              <a:t>考点一：找论点</a:t>
            </a:r>
          </a:p>
        </p:txBody>
      </p:sp>
      <p:sp>
        <p:nvSpPr>
          <p:cNvPr id="6" name="内容占位符 2"/>
          <p:cNvSpPr>
            <a:spLocks noGrp="1"/>
          </p:cNvSpPr>
          <p:nvPr/>
        </p:nvSpPr>
        <p:spPr>
          <a:xfrm>
            <a:off x="1001395" y="2066290"/>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ysClr val="windowText" lastClr="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ysClr val="windowText" lastClr="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ysClr val="windowText" lastClr="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9pPr>
          </a:lstStyle>
          <a:p>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看题目</a:t>
            </a:r>
            <a:r>
              <a:rPr lang="en-US" altLang="zh-CN"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p>
          <a:p>
            <a:endParaRPr lang="en-US" altLang="zh-CN"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看开头和结尾</a:t>
            </a:r>
          </a:p>
          <a:p>
            <a:endPar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找总结性的提示语（总之，因此，由此看来，归根结底……）</a:t>
            </a:r>
          </a:p>
        </p:txBody>
      </p:sp>
    </p:spTree>
  </p:cSld>
  <p:clrMapOvr>
    <a:masterClrMapping/>
  </p:clrMapOvr>
  <mc:AlternateContent>
    <mc:Choice xmlns:p14="http://schemas.microsoft.com/office/powerpoint/2010/main" Requires="p14">
      <p:transition spd="slow" p14:dur="900"/>
    </mc:Choice>
    <mc:Fallback>
      <p:transition spd="slow"/>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218486" y="420753"/>
            <a:ext cx="10971372" cy="1143265"/>
          </a:xfrm>
        </p:spPr>
        <p:txBody>
          <a:bodyPr/>
          <a:lstStyle/>
          <a:p>
            <a:pPr algn="l"/>
            <a:r>
              <a:rPr lang="zh-CN" altLang="en-US" sz="4400">
                <a:latin typeface="微软雅黑" panose="020b0503020204020204" pitchFamily="34" charset="-122"/>
                <a:ea typeface="微软雅黑" panose="020b0503020204020204" pitchFamily="34" charset="-122"/>
                <a:cs typeface="微软雅黑" panose="020b0503020204020204" pitchFamily="34" charset="-122"/>
              </a:rPr>
              <a:t>考点一：找论点</a:t>
            </a:r>
          </a:p>
        </p:txBody>
      </p:sp>
      <p:sp>
        <p:nvSpPr>
          <p:cNvPr id="3" name="内容占位符 2"/>
          <p:cNvSpPr>
            <a:spLocks noGrp="1"/>
          </p:cNvSpPr>
          <p:nvPr/>
        </p:nvSpPr>
        <p:spPr>
          <a:xfrm>
            <a:off x="584200" y="1628140"/>
            <a:ext cx="11205845" cy="3547745"/>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ysClr val="windowText" lastClr="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ysClr val="windowText" lastClr="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ysClr val="windowText" lastClr="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mn-lt"/>
                <a:ea typeface="+mn-ea"/>
                <a:cs typeface="+mn-cs"/>
              </a:defRPr>
            </a:lvl9pPr>
          </a:lstStyle>
          <a:p>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选文中作者阐明的主要观点是什么?</a:t>
            </a: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第一要敬业。敬字为古圣贤教人做人最简易、直捷的法门，可惜被后来有些人说得太精微，倒变得不适实用了。惟有朱子解得最好，他说：“主一无适便是敬。”用现在的话讲，凡做一件事，便忠于一件事，将全副精力集中到这事上头，一点不旁骛，便是敬。业有什么可敬呢?为什么该敬呢?人类一面为生活而劳动，一面也是为劳动而生活。人类既不是上帝特地制来充当消化面包的机器，自然该各人因自己的地位和才力，认定一件事去做。凡可以名为一件事的，其性质都是可敬。当大总统是一件事，拉黄包车也是一件事。事的名称，从俗人眼里看来，有高下；事的性质，从学理上解剖起来，并没有高下。只要当大总统的人，信得过我可以当大总统才去当，实实在在把总统当作一件正经事来做；拉黄包车的人，信得过我可以拉黄包车才去拉，实实在在把拉车当作一件正经事来做，便是人生合理的生活。这叫做职业的神圣。凡职业没有不是神圣的，所以凡职业没有不是可敬的。惟其如此，所以我们对于各种职业，没有什么分别拣择。总之，人生在世，是要天天劳作的。劳作便是功德，不劳作便是罪恶。至于我该做哪一种劳作呢?全看我的才能何如，境地何如。因自己的才能、境地，做一种劳作做到圆满，便是天地间第一等人。</a:t>
            </a:r>
          </a:p>
          <a:p>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988695" y="5386705"/>
            <a:ext cx="2475865" cy="829945"/>
          </a:xfrm>
          <a:prstGeom prst="rect">
            <a:avLst/>
          </a:prstGeom>
          <a:noFill/>
        </p:spPr>
        <p:txBody>
          <a:bodyPr wrap="square" rtlCol="0">
            <a:spAutoFit/>
          </a:bodyPr>
          <a:lstStyle/>
          <a:p>
            <a:r>
              <a:rPr lang="zh-CN" altLang="en-US" sz="2400">
                <a:solidFill>
                  <a:srgbClr val="FF0000"/>
                </a:solidFill>
                <a:latin typeface="微软雅黑" panose="020b0503020204020204" pitchFamily="34" charset="-122"/>
                <a:ea typeface="微软雅黑" panose="020b0503020204020204" pitchFamily="34" charset="-122"/>
                <a:sym typeface="+mn-ea"/>
              </a:rPr>
              <a:t>我们要敬业</a:t>
            </a:r>
            <a:endParaRPr lang="zh-CN" altLang="en-US" sz="2400">
              <a:solidFill>
                <a:srgbClr val="FF0000"/>
              </a:solidFill>
              <a:latin typeface="微软雅黑" panose="020b0503020204020204" pitchFamily="34" charset="-122"/>
              <a:ea typeface="微软雅黑" panose="020b0503020204020204" pitchFamily="34" charset="-122"/>
            </a:endParaRPr>
          </a:p>
          <a:p>
            <a:endParaRPr lang="zh-CN" altLang="en-US" sz="240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9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GENSWF_OUTPUT_FILE_NAME" val="33"/>
  <p:tag name="ISPRING_PRESENTATION_TITLE" val="商务ppt"/>
  <p:tag name="ISPRING_ULTRA_SCORM_TRACKING_SLIDES" val="1"/>
</p:tagLst>
</file>

<file path=ppt/theme/theme1.xml><?xml version="1.0" encoding="utf-8"?>
<a:theme xmlns:r="http://schemas.openxmlformats.org/officeDocument/2006/relationships" xmlns:a="http://schemas.openxmlformats.org/drawingml/2006/main" name="下载更多PPT模板，请登陆蘑菇创意www.imogu.c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themeOverride>
</file>

<file path=docProps/app.xml><?xml version="1.0" encoding="utf-8"?>
<Properties xmlns:vt="http://schemas.openxmlformats.org/officeDocument/2006/docPropsVTypes" xmlns="http://schemas.openxmlformats.org/officeDocument/2006/extended-properties">
  <Company>学科网</Company>
  <Paragraphs>228</Paragraphs>
  <Slides>39</Slides>
  <Notes>27</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39</vt:i4>
      </vt:variant>
    </vt:vector>
  </HeadingPairs>
  <TitlesOfParts>
    <vt:vector baseType="lpstr" size="54">
      <vt:lpstr>Arial</vt:lpstr>
      <vt:lpstr>等线 Light</vt:lpstr>
      <vt:lpstr>等线</vt:lpstr>
      <vt:lpstr>Calibri</vt:lpstr>
      <vt:lpstr>宋体</vt:lpstr>
      <vt:lpstr>Impact</vt:lpstr>
      <vt:lpstr>Signika</vt:lpstr>
      <vt:lpstr>Open Sans Extrabold</vt:lpstr>
      <vt:lpstr>LiHei Pro</vt:lpstr>
      <vt:lpstr>迷你简汉真广标</vt:lpstr>
      <vt:lpstr>ITC Avant Garde Std Bk</vt:lpstr>
      <vt:lpstr>微软雅黑</vt:lpstr>
      <vt:lpstr>叶根友刀锋黑草</vt:lpstr>
      <vt:lpstr>华文新魏</vt:lpstr>
      <vt:lpstr>下载更多PPT模板，请登陆蘑菇创意www.imogu.cn</vt:lpstr>
      <vt:lpstr>PowerPoint Presentation</vt:lpstr>
      <vt:lpstr>PowerPoint Presentation</vt:lpstr>
      <vt:lpstr>PowerPoint Presentation</vt:lpstr>
      <vt:lpstr>天下大事 必作于细</vt:lpstr>
      <vt:lpstr>温故知新 可以为师</vt:lpstr>
      <vt:lpstr>知己知彼 百战不殆</vt:lpstr>
      <vt:lpstr>考点一：找论点</vt:lpstr>
      <vt:lpstr>考点一：找论点</vt:lpstr>
      <vt:lpstr>考点一：找论点</vt:lpstr>
      <vt:lpstr>考点一：找论点</vt:lpstr>
      <vt:lpstr>考点二：体会文章开头、结尾段的作用</vt:lpstr>
      <vt:lpstr>考点二：体会文章开头、结尾段的作用</vt:lpstr>
      <vt:lpstr>考点二：体会文章开头、结尾段的作用</vt:lpstr>
      <vt:lpstr>考点二：体会文章开头、结尾段的作用</vt:lpstr>
      <vt:lpstr>考点三：补充论据</vt:lpstr>
      <vt:lpstr>考点三：补充论据</vt:lpstr>
      <vt:lpstr>考点三：补充论据</vt:lpstr>
      <vt:lpstr>PowerPoint Presentation</vt:lpstr>
      <vt:lpstr>PowerPoint Presentation</vt:lpstr>
      <vt:lpstr>PowerPoint Presentation</vt:lpstr>
      <vt:lpstr>考点三：补充论据</vt:lpstr>
      <vt:lpstr>考点四：辨析论证方法及作用</vt:lpstr>
      <vt:lpstr>考点四：辨析论证方法及作用</vt:lpstr>
      <vt:lpstr>考点四：辨析论证方法及作用</vt:lpstr>
      <vt:lpstr>考点四：辨析论证方法及作用</vt:lpstr>
      <vt:lpstr>考点四：辨析论证方法及作用</vt:lpstr>
      <vt:lpstr>考点四：辨析论证方法及作用</vt:lpstr>
      <vt:lpstr>考点四：辨析论证方法及作用</vt:lpstr>
      <vt:lpstr>考点四：辨析论证方法及作用</vt:lpstr>
      <vt:lpstr>考点四：辨析论证方法及作用</vt:lpstr>
      <vt:lpstr>考点五：简要分析本文的论证思路</vt:lpstr>
      <vt:lpstr>考点五：简要分析本文的论证思</vt:lpstr>
      <vt:lpstr>考点六：分析语言特点</vt:lpstr>
      <vt:lpstr>考点六：分析语言特点</vt:lpstr>
      <vt:lpstr>PowerPoint Presentation</vt:lpstr>
      <vt:lpstr>巩固练习</vt:lpstr>
      <vt:lpstr>巩固练习</vt:lpstr>
      <vt:lpstr>作业</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2021-11-18T17:35:57.103</cp:lastPrinted>
  <dcterms:created xsi:type="dcterms:W3CDTF">2021-11-18T17:35:57Z</dcterms:created>
  <dcterms:modified xsi:type="dcterms:W3CDTF">2021-11-18T09:35:59Z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