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1"/>
  </p:notesMasterIdLst>
  <p:handoutMasterIdLst>
    <p:handoutMasterId r:id="rId132"/>
  </p:handoutMasterIdLst>
  <p:sldIdLst>
    <p:sldId id="265" r:id="rId3"/>
    <p:sldId id="276" r:id="rId4"/>
    <p:sldId id="613" r:id="rId5"/>
    <p:sldId id="614" r:id="rId6"/>
    <p:sldId id="612" r:id="rId7"/>
    <p:sldId id="611" r:id="rId8"/>
    <p:sldId id="610" r:id="rId9"/>
    <p:sldId id="313" r:id="rId10"/>
    <p:sldId id="329" r:id="rId11"/>
    <p:sldId id="473" r:id="rId12"/>
    <p:sldId id="475" r:id="rId13"/>
    <p:sldId id="291" r:id="rId14"/>
    <p:sldId id="615" r:id="rId15"/>
    <p:sldId id="292" r:id="rId16"/>
    <p:sldId id="478" r:id="rId17"/>
    <p:sldId id="479" r:id="rId18"/>
    <p:sldId id="480" r:id="rId19"/>
    <p:sldId id="481" r:id="rId20"/>
    <p:sldId id="482" r:id="rId21"/>
    <p:sldId id="483" r:id="rId22"/>
    <p:sldId id="484" r:id="rId23"/>
    <p:sldId id="487" r:id="rId24"/>
    <p:sldId id="485" r:id="rId25"/>
    <p:sldId id="486" r:id="rId26"/>
    <p:sldId id="489" r:id="rId27"/>
    <p:sldId id="490" r:id="rId28"/>
    <p:sldId id="491" r:id="rId29"/>
    <p:sldId id="492" r:id="rId30"/>
    <p:sldId id="493" r:id="rId31"/>
    <p:sldId id="494" r:id="rId32"/>
    <p:sldId id="501" r:id="rId33"/>
    <p:sldId id="502" r:id="rId34"/>
    <p:sldId id="496" r:id="rId35"/>
    <p:sldId id="503" r:id="rId36"/>
    <p:sldId id="497" r:id="rId37"/>
    <p:sldId id="498" r:id="rId38"/>
    <p:sldId id="504" r:id="rId39"/>
    <p:sldId id="505" r:id="rId40"/>
    <p:sldId id="506" r:id="rId41"/>
    <p:sldId id="507" r:id="rId42"/>
    <p:sldId id="508" r:id="rId43"/>
    <p:sldId id="509" r:id="rId44"/>
    <p:sldId id="510" r:id="rId45"/>
    <p:sldId id="511" r:id="rId46"/>
    <p:sldId id="512" r:id="rId47"/>
    <p:sldId id="500" r:id="rId48"/>
    <p:sldId id="513" r:id="rId49"/>
    <p:sldId id="514" r:id="rId50"/>
    <p:sldId id="515" r:id="rId51"/>
    <p:sldId id="516" r:id="rId52"/>
    <p:sldId id="517" r:id="rId53"/>
    <p:sldId id="518" r:id="rId54"/>
    <p:sldId id="519" r:id="rId55"/>
    <p:sldId id="520" r:id="rId56"/>
    <p:sldId id="521" r:id="rId57"/>
    <p:sldId id="522" r:id="rId58"/>
    <p:sldId id="523" r:id="rId59"/>
    <p:sldId id="524" r:id="rId60"/>
    <p:sldId id="530" r:id="rId61"/>
    <p:sldId id="531" r:id="rId62"/>
    <p:sldId id="532" r:id="rId63"/>
    <p:sldId id="533" r:id="rId64"/>
    <p:sldId id="534" r:id="rId65"/>
    <p:sldId id="535" r:id="rId66"/>
    <p:sldId id="536" r:id="rId67"/>
    <p:sldId id="537" r:id="rId68"/>
    <p:sldId id="538" r:id="rId69"/>
    <p:sldId id="539" r:id="rId70"/>
    <p:sldId id="540" r:id="rId71"/>
    <p:sldId id="543" r:id="rId72"/>
    <p:sldId id="541" r:id="rId73"/>
    <p:sldId id="542" r:id="rId74"/>
    <p:sldId id="544" r:id="rId75"/>
    <p:sldId id="547" r:id="rId76"/>
    <p:sldId id="550" r:id="rId77"/>
    <p:sldId id="556" r:id="rId78"/>
    <p:sldId id="552" r:id="rId79"/>
    <p:sldId id="553" r:id="rId80"/>
    <p:sldId id="554" r:id="rId81"/>
    <p:sldId id="555" r:id="rId82"/>
    <p:sldId id="546" r:id="rId83"/>
    <p:sldId id="545" r:id="rId84"/>
    <p:sldId id="557" r:id="rId85"/>
    <p:sldId id="558" r:id="rId86"/>
    <p:sldId id="559" r:id="rId87"/>
    <p:sldId id="560" r:id="rId88"/>
    <p:sldId id="561" r:id="rId89"/>
    <p:sldId id="562" r:id="rId90"/>
    <p:sldId id="563" r:id="rId91"/>
    <p:sldId id="564" r:id="rId92"/>
    <p:sldId id="567" r:id="rId93"/>
    <p:sldId id="568" r:id="rId94"/>
    <p:sldId id="569" r:id="rId95"/>
    <p:sldId id="570" r:id="rId96"/>
    <p:sldId id="571" r:id="rId97"/>
    <p:sldId id="576" r:id="rId98"/>
    <p:sldId id="577" r:id="rId99"/>
    <p:sldId id="578" r:id="rId100"/>
    <p:sldId id="579" r:id="rId101"/>
    <p:sldId id="580" r:id="rId102"/>
    <p:sldId id="572" r:id="rId103"/>
    <p:sldId id="573" r:id="rId104"/>
    <p:sldId id="574" r:id="rId105"/>
    <p:sldId id="575" r:id="rId106"/>
    <p:sldId id="581" r:id="rId107"/>
    <p:sldId id="582" r:id="rId108"/>
    <p:sldId id="583" r:id="rId109"/>
    <p:sldId id="584" r:id="rId110"/>
    <p:sldId id="585" r:id="rId111"/>
    <p:sldId id="590" r:id="rId112"/>
    <p:sldId id="591" r:id="rId113"/>
    <p:sldId id="592" r:id="rId114"/>
    <p:sldId id="594" r:id="rId115"/>
    <p:sldId id="303" r:id="rId116"/>
    <p:sldId id="325" r:id="rId117"/>
    <p:sldId id="595" r:id="rId118"/>
    <p:sldId id="596" r:id="rId119"/>
    <p:sldId id="597" r:id="rId120"/>
    <p:sldId id="599" r:id="rId121"/>
    <p:sldId id="600" r:id="rId122"/>
    <p:sldId id="601" r:id="rId123"/>
    <p:sldId id="602" r:id="rId124"/>
    <p:sldId id="603" r:id="rId125"/>
    <p:sldId id="604" r:id="rId126"/>
    <p:sldId id="605" r:id="rId127"/>
    <p:sldId id="606" r:id="rId128"/>
    <p:sldId id="607" r:id="rId129"/>
    <p:sldId id="608" r:id="rId130"/>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36" autoAdjust="0"/>
    <p:restoredTop sz="91000" autoAdjust="0"/>
  </p:normalViewPr>
  <p:slideViewPr>
    <p:cSldViewPr>
      <p:cViewPr varScale="1">
        <p:scale>
          <a:sx n="39" d="100"/>
          <a:sy n="39" d="100"/>
        </p:scale>
        <p:origin x="-162" y="-16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5" Type="http://schemas.openxmlformats.org/officeDocument/2006/relationships/tableStyles" Target="tableStyles.xml"/><Relationship Id="rId134" Type="http://schemas.openxmlformats.org/officeDocument/2006/relationships/viewProps" Target="viewProps.xml"/><Relationship Id="rId133" Type="http://schemas.openxmlformats.org/officeDocument/2006/relationships/presProps" Target="presProps.xml"/><Relationship Id="rId132" Type="http://schemas.openxmlformats.org/officeDocument/2006/relationships/handoutMaster" Target="handoutMasters/handoutMaster1.xml"/><Relationship Id="rId131" Type="http://schemas.openxmlformats.org/officeDocument/2006/relationships/notesMaster" Target="notesMasters/notesMaster1.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769077" y="5148982"/>
            <a:ext cx="10729317" cy="2854405"/>
            <a:chOff x="13036194" y="7835464"/>
            <a:chExt cx="9775463" cy="3353913"/>
          </a:xfrm>
        </p:grpSpPr>
        <p:sp>
          <p:nvSpPr>
            <p:cNvPr id="16" name="TextBox 15"/>
            <p:cNvSpPr txBox="1"/>
            <p:nvPr/>
          </p:nvSpPr>
          <p:spPr>
            <a:xfrm>
              <a:off x="13298621" y="7835464"/>
              <a:ext cx="9513036" cy="1229562"/>
            </a:xfrm>
            <a:prstGeom prst="rect">
              <a:avLst/>
            </a:prstGeom>
            <a:noFill/>
          </p:spPr>
          <p:txBody>
            <a:bodyPr wrap="square" rtlCol="0">
              <a:spAutoFit/>
            </a:bodyPr>
            <a:lstStyle/>
            <a:p>
              <a:r>
                <a:rPr lang="zh-CN" altLang="en-US" sz="6000" b="1" dirty="0" smtClean="0">
                  <a:solidFill>
                    <a:srgbClr val="404040"/>
                  </a:solidFill>
                  <a:latin typeface="微软雅黑" panose="020B0503020204020204" pitchFamily="34" charset="-122"/>
                  <a:ea typeface="微软雅黑" panose="020B0503020204020204" pitchFamily="34" charset="-122"/>
                </a:rPr>
                <a:t>专题二    </a:t>
              </a:r>
              <a:r>
                <a:rPr lang="en-US" altLang="zh-CN" sz="6000" b="1" dirty="0" smtClean="0">
                  <a:solidFill>
                    <a:srgbClr val="404040"/>
                  </a:solidFill>
                  <a:latin typeface="微软雅黑" panose="020B0503020204020204" pitchFamily="34" charset="-122"/>
                  <a:ea typeface="微软雅黑" panose="020B0503020204020204" pitchFamily="34" charset="-122"/>
                </a:rPr>
                <a:t>PART 1 </a:t>
              </a:r>
              <a:r>
                <a:rPr lang="zh-CN" altLang="en-US" sz="6200" b="1" dirty="0" smtClean="0">
                  <a:solidFill>
                    <a:srgbClr val="EF8340"/>
                  </a:solidFill>
                  <a:latin typeface="微软雅黑" panose="020B0503020204020204" pitchFamily="34" charset="-122"/>
                  <a:ea typeface="微软雅黑" panose="020B0503020204020204" pitchFamily="34" charset="-122"/>
                </a:rPr>
                <a:t>　</a:t>
              </a:r>
              <a:endParaRPr lang="zh-CN" altLang="en-US" sz="62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3036194" y="9272706"/>
              <a:ext cx="9205221" cy="1916671"/>
            </a:xfrm>
            <a:prstGeom prst="rect">
              <a:avLst/>
            </a:prstGeom>
            <a:noFill/>
          </p:spPr>
          <p:txBody>
            <a:bodyPr wrap="square" rtlCol="0">
              <a:spAutoFit/>
            </a:bodyPr>
            <a:lstStyle/>
            <a:p>
              <a:pPr algn="ctr"/>
              <a:r>
                <a:rPr lang="zh-CN" altLang="en-US" sz="10000" b="1" dirty="0" smtClean="0">
                  <a:solidFill>
                    <a:schemeClr val="bg1"/>
                  </a:solidFill>
                  <a:latin typeface="微软雅黑" panose="020B0503020204020204" pitchFamily="34" charset="-122"/>
                  <a:ea typeface="微软雅黑" panose="020B0503020204020204" pitchFamily="34" charset="-122"/>
                </a:rPr>
                <a:t>辨析并修改病句</a:t>
              </a:r>
              <a:endParaRPr lang="zh-CN" altLang="en-US" sz="10000" b="1" dirty="0" smtClean="0">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7705180" y="8245326"/>
            <a:ext cx="1014419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129116" y="8101310"/>
            <a:ext cx="98650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88742"/>
            <a:ext cx="19874208"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中途易辙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最后一句的句子主干是“我院是一年”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明显不对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应在“是建院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年来”前面加上“这一年”。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应去掉“使得”一词。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录取”“名额”不能搭配。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4279392"/>
        </p:xfrm>
        <a:graphic>
          <a:graphicData uri="http://schemas.openxmlformats.org/drawingml/2006/table">
            <a:tbl>
              <a:tblPr/>
              <a:tblGrid>
                <a:gridCol w="2160241"/>
                <a:gridCol w="4104456"/>
                <a:gridCol w="13249472"/>
              </a:tblGrid>
              <a:tr h="58154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90860">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多音字造成的歧义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有时在同一个句子中读音不同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意义也大相径庭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它所造成的歧义也是很隐蔽的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应关注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赵长龙向李长风借钱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现在还欠款壹万叁仟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(13 000)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圆。特立此字据。</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497268" y="6136418"/>
            <a:ext cx="13033448"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多音字造成的歧义。“还”字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如果读“</a:t>
            </a:r>
            <a:r>
              <a:rPr lang="en-US" altLang="zh-CN" sz="3600" dirty="0" err="1"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hái</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句子的意思是赵仍然欠李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13 000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元钱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如果读“</a:t>
            </a:r>
            <a:r>
              <a:rPr lang="en-US" altLang="zh-CN" sz="3600" dirty="0" err="1"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huán</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句意则是赵已将欠款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13 000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元还给李。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这部影片讲述了一个身患重病的工人的女儿自强不息、与命运抗争的故事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对青少年观众很有教育意义。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纵观世界各国的企业发展史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你就会发现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一个企业能否获得成功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往往不取决于它的规模和历史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而取决于它的经营理念。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昨天中午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隔壁科室的一位领导让他写一份报告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他想了一会儿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这份报告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我写不好。”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熟悉他的人都知道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生活中的他不像在银幕上那样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是个性格开朗外向、不拘小节的人。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表意不明。“一个身患重病的工人的女儿”有歧义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根据整体句意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可改为“一个工人的身患重病的女儿”。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停顿不同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就会表达出不同的意思。“我写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不好”表示不赞成自己写这份报告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写不好”表示自己没把握把这份报告写好。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指代不明。“性格开朗外向、不拘小节”到底是说生活中的他还是银幕上的他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表意不明确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可在“是个”前面加上“生活中的他实际上”。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县里的通知说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让赵乡长本月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日前去汇报工作。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成立陆军领导机构、火箭军、战略支援部队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是中国军队现代化建设的一个重要里程碑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彰显了一个走向复兴的大国实现强军梦的决心。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警察反复观察了两个目击者提供的弹壳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并进行技术分析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确定它们和从案发现场得到的弹壳并不是出自同一支枪。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他贪污了上级拨来的防洪专款和捐助的希望工程款八万余元。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因词语多义而造成表意不明。“前”既可以指“以前”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又可以和“去”一起理解为动词“前去”。可改为“县里的通知说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让赵乡长本月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日以前去汇报工作”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或者是“县里的通知说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让赵乡长本月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日去汇报工作”。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表意不明。“两个目击者提供的弹壳”有歧义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两个”既可以指目击者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也可以指弹壳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可改为“由两个目击者提供的弹壳”或“目击者提供的两个弹壳”。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停顿不同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意思就不同。可理解为“贪污了上级拨来的防洪专款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和捐助的希望工程款八万余元”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或“贪污了上级拨来的防洪专款和捐助的希望工程款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八万余元”。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人口学家及经济学家们认为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放宽生育政策后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新生人口的增加在当下对刺激消费、增加就业岗位不无裨益。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欣赏一首好诗不容易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创作一首好诗更不是一件简单的事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小李平时在这方面下了不少功夫。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这是名模杜鹃摄于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月的照片。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那天情况太特殊了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王会计背着李经理去银行取钱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我们今天才知道这件事。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461350"/>
            <a:ext cx="19730192" cy="388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04580" y="8605366"/>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指代不明。“这方面”到底是指欣赏好诗还是指创作好诗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没有表达清楚。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因词语多义而造成表意不明。该句中的“摄”可以理解为“自己拍”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也可以理解为“被别人拍”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可以在“摄于”前面加上“自”或“被”字。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多音字造成的歧义。“背”字读“</a:t>
            </a:r>
            <a:r>
              <a:rPr lang="en-US" altLang="zh-CN" sz="3600" dirty="0" err="1"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bèi</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是“避开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不让别人知道”的意思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说明会计取钱不想让李经理知道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a:t>
            </a:r>
            <a:r>
              <a:rPr lang="en-US" altLang="zh-CN" sz="3600" dirty="0" err="1"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bēi</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是“人用背驮”的意思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说明会计是用背驮着李经理一同到银行取钱的。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481567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对于这种做法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有人主张接受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有人反对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他同意这种主张。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嫦娥四号预计于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年发射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这将有望实现人类探测器首次造访月球背面的梦想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同时也有望实现我国月球探测领域由追随到引领的跨越。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王林待在实验室里半个月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好像与世隔绝了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所以他回到家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强迫自己看了十天的报纸。</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大妈看着几个解放军战士面带难色。外面的场地上已没有人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周围静下来了。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7669262"/>
            <a:ext cx="19730192" cy="388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04580" y="781327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指代不明。“这种主张”到底指代什么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可改为“对于这种做法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有人主张接受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有人反对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他同意接受”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或改为“对于这种做法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有人主张接受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有人反对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他认为应该反对”。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成分指向不同造成歧义。“十天”既可做“看”的补语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指“看”的天数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也可做“报纸”的定语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指“报纸”的份数。可以改为“强迫自己连续十天看报纸”或“强迫自己看了最近十天的报纸”。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省略不当造成表意不明。“面带难色”的是解放军战士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还是大妈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并未说清楚。</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6301110"/>
          <a:ext cx="19514169" cy="4536504"/>
        </p:xfrm>
        <a:graphic>
          <a:graphicData uri="http://schemas.openxmlformats.org/drawingml/2006/table">
            <a:tbl>
              <a:tblPr/>
              <a:tblGrid>
                <a:gridCol w="1224137"/>
                <a:gridCol w="6408712"/>
                <a:gridCol w="1188132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744416">
                <a:tc>
                  <a:txBody>
                    <a:bodyPr/>
                    <a:lstStyle/>
                    <a:p>
                      <a:pPr marL="0" marR="0" indent="0" algn="ctr"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不合事理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句子表达的内容与客观事实不符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与事理、情理相悖或过于绝对等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因有违真实性原则而不能使人信服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33.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浙江卷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朗读者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开播后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许多广电名嘴、企业职工、机关干部、退休教师、留学生吟诵社等朗诵爱好者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纷纷加入文化经典诵读的行列。</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3293209"/>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类型六　不合逻辑</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所谓“不合逻辑”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是指句子虽然在语法方面正确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但不符合概念、判断、推理等形式逻辑或事理逻辑。这类句子虽不合逻辑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但结构完整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成分搭配恰当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因此有较大的迷惑性。所以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我们必须对造成“不合逻辑”的原因有清楚的认识。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009436" y="9593036"/>
            <a:ext cx="11305256"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将“吟诵社”归类在“朗诵爱好者”中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不合逻辑。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5873832"/>
        </p:xfrm>
        <a:graphic>
          <a:graphicData uri="http://schemas.openxmlformats.org/drawingml/2006/table">
            <a:tbl>
              <a:tblPr/>
              <a:tblGrid>
                <a:gridCol w="1152129"/>
                <a:gridCol w="3672408"/>
                <a:gridCol w="14689632"/>
              </a:tblGrid>
              <a:tr h="7696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70664">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前后矛盾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指前面的说法与后面的说法矛盾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彼此冲突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近年来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生态保护意识渐入人心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所以当社会经济发展与林地保护管理发生冲突时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一些地方在权衡之后往往会选择前者。</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70664">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强加因果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在复句中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分句之间本来没有因果关系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却强行地增加因果关系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由于今天是公园游园活动的最后一天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因此游人寥寥无几</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2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2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129116" y="6373118"/>
            <a:ext cx="14113568"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前后矛盾。应将“前者”改为“后者”。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TextBox 10"/>
          <p:cNvSpPr txBox="1"/>
          <p:nvPr/>
        </p:nvSpPr>
        <p:spPr>
          <a:xfrm>
            <a:off x="7129116" y="8224884"/>
            <a:ext cx="14113568"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强加因果。“公园游园活动的最后一天”与“游人寥寥无几”之间不存在因果关系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应将“由于”和“因此”删除。</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5616624"/>
        </p:xfrm>
        <a:graphic>
          <a:graphicData uri="http://schemas.openxmlformats.org/drawingml/2006/table">
            <a:tbl>
              <a:tblPr/>
              <a:tblGrid>
                <a:gridCol w="1080121"/>
                <a:gridCol w="5184576"/>
                <a:gridCol w="13249472"/>
              </a:tblGrid>
              <a:tr h="88942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727198">
                <a:tc>
                  <a:txBody>
                    <a:bodyPr/>
                    <a:lstStyle/>
                    <a:p>
                      <a:pPr marL="0" algn="ctr"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概念混乱</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几个事物并列构成种概念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与对应属概念不能构成种属关系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或并列成分之间互相包含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会导致句子概念范围不清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36. [2015•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天津卷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五大道历史体验馆”项目以五大道历史为背景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以洋楼文化为主线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结合历史图片、历史资料、历史物品、历史人物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通过多媒体手段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展现当年的洋楼生活。</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69276" y="7597254"/>
            <a:ext cx="13033448"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概念混乱。“历史图片”和“历史物品”概念有交叉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而“历史资料”又包含了“历史图片”和“历史物品”。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近日刚刚建成的西红门创业大街和青年创新创业大赛同步启动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绿色设计和“互联网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农业”设计是本次赛事的两大主题。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最近几年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从中央到地方各级政府出台了一系列新能源汽车扶持政策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节能环保、经济实惠的新能源汽车逐渐进入老百姓的生活。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实时性是以互联网为载体的新媒体的重要特点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是通过图片、声音、文字对新近发生和正在发生的事件进行传播的。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广西传统文化既具有典型的本土特色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又兼有受中原文化、客家文化、湘楚文化共同影响下形成的其他特点。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10117534"/>
            <a:ext cx="19658184"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10261550"/>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创业大街”与“启动”不搭配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暗换主语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后面一句话的主语不是“实时性”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而应该是“新媒体”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将“受”改为“在”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或删去“下”。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该型飞机在运营成本上是其他同级别机型的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优势明显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在商载、航程、航速等方面也极具竞争力。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当前某些引起轰动的影视作品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也许在两年以后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甚至五年以后就会被人遗忘得一干二净。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集团制订了全面的互联战略和全新的产品规划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加强电气化、轻量化和智能化等核心技术的研发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力争把集团打造成为全球知名的汽车工业巨头。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为了丰富城市生活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市政公司全面规划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修建了三个文化广场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其中一个是将二十多米的深坑夷为平地而建成的。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不合逻辑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如果运营成本是其他同级别机型的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就没有优势可言了。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不合事理。“也许在两年以后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甚至五年以后”逻辑顺序不当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应该是“也许在五年以后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甚至两年以后”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强调遗忘的速度更快。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不合事理。“夷为平地”一般指把高出来、凸出来的建筑物铲平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使成为平地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因而不能用于深坑。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一项好的政策照理会带来好的效果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但在现阶段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必须强化阳光操作、民主监督等制约措施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因为好经也要提防不被念歪。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由北京人民艺术剧院复排的大型历史话剧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蔡文姬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日在首都剧场上演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日前正在紧张排练之中。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贪污犯王某对记者说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我由于把自己混同于一般老百姓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所以走上了犯罪的道路。”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进入秦岭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映入眼帘的是一个色彩斑斓的世界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漫山遍野点缀着火红的枫叶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蔚为壮观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好像一幅充满诗情画意的绝美画卷。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9253438"/>
            <a:ext cx="19730192"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04580" y="9397454"/>
            <a:ext cx="193551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前后矛盾。“因为好经也要提防不被念歪”否定不当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与前面表达的意思相反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应删去“不”。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前后矛盾。“日前”表示几天之前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是过去时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而“正在”表示现在时。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强加因果。“把自己混同于一般老百姓”与“走上了犯罪的道路”之间不存在因果关系。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口岸建设是“一带一路”建设的重要内容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河南融入“一带一路”建设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把将郑州打造成内陆开放高地作为战略性举措抓紧推进。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由于我对学科有偏重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因而对数学不感兴趣。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大庆石化总公司的老少职工们同台竞赛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年轻职工积极踊跃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老年职工更是不让须眉。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教育主管部门要求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各级各类学校学生的生活用品以及床上用品都应由学生自主选购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不得统一配备。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533358"/>
            <a:ext cx="19730192"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304580" y="8677374"/>
            <a:ext cx="193551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强加因果。前后分句之间无因果关系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对数学不感兴趣”只是“我对学科有偏重”的具体表现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而不是结果。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不合逻辑。概念混乱。“老年职工更是不让须眉”错误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须眉”指的是男子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是性别概念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不让须眉”只适用于女性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老年职工”显然不是专指女性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应改为“当仁不让”。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概念混乱。“生活用品”与“床上用品”并列不当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两个概念的范围有交叉。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4215775"/>
            <a:ext cx="19715178" cy="489364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病句破解需法则</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一、辨析病句技巧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语感直觉法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辨析病句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可以依靠语感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从语感上察觉出语病。一般说来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按习惯的说法觉得别扭的地方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常常是有语病的地方。病句类型中的搭配不当、语序不当、语意重复的地方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都可以用此法辨析。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59952" y="2943812"/>
            <a:ext cx="5501212" cy="981039"/>
            <a:chOff x="2074961" y="4329310"/>
            <a:chExt cx="2677891" cy="597458"/>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163758" y="4432933"/>
              <a:ext cx="2449559" cy="431107"/>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提速能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0524" y="2772718"/>
            <a:ext cx="20002640"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中华人民共和国公民在年老、疾病或者丧失劳动能力的情况下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有从国家和社会获得物质帮助的权利。</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72532" y="7165206"/>
            <a:ext cx="19802200" cy="23762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944540" y="7453238"/>
            <a:ext cx="18506056" cy="646331"/>
          </a:xfrm>
          <a:prstGeom prst="rect">
            <a:avLst/>
          </a:prstGeom>
          <a:noFill/>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句中“年老、疾病或者丧失劳动能力”并列不当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三个概念的范围有交叉。</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梳理枝干法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对句子进行语法分析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可先提取出主干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检验主干是否有语病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如果主干没语病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再检查附加成分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看修饰语与中心语之间、修饰语内部是否有语病。病句类型中的搭配不当、成分残缺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都可以用此法辨析。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401545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这部由第六代导演执导的青春片带有鲜明的时代印记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表现了主人公拒绝平庸、坚守梦想的成长故事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具有极强的感染力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深深地打动了观众。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7309222"/>
            <a:ext cx="19514168" cy="23762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7597254"/>
            <a:ext cx="19010112"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“表现了主人公拒绝平庸、坚守梦想的成长故事”的主干成分为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谓语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宾语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。我们不难发现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这个句子动宾搭配不当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应该将“表现了”改为“讲述了”。</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类比对照法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所谓类比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是指仿造一个结构类似的句子同原句进行比较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如果仿造的句子有问题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就可以说明原句也不正确。所谓对照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是指遇到定语、状语较多的复杂单句时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可以对照多层定语和状语的一般次序来进行判断。一般来说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符合规则的是正确的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则可能有问题。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已申遗成功的北接陆上丝绸之路、南连海上丝绸之路的“中国大运河”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包括京杭大运河、隋唐大运河以及浙东运河所组成。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7309222"/>
            <a:ext cx="1951416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7597254"/>
            <a:ext cx="19226136"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检验“包括京杭大运河、隋唐大运河以及浙东运河所组成”是否有语病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可以造出一些与之结构相同但内容为自己熟知的句子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如“学生包括男生、女生所组成”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从这个相似的句子可以看出“包括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所组成”不能同时使用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应删除“所组成”。</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088556" y="2912498"/>
            <a:ext cx="5472608" cy="1084356"/>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7" name="矩形 16"/>
            <p:cNvSpPr/>
            <p:nvPr/>
          </p:nvSpPr>
          <p:spPr>
            <a:xfrm>
              <a:off x="2250048" y="4043527"/>
              <a:ext cx="6215619" cy="664901"/>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8" name="表格 17"/>
          <p:cNvGraphicFramePr>
            <a:graphicFrameLocks noGrp="1"/>
          </p:cNvGraphicFramePr>
          <p:nvPr/>
        </p:nvGraphicFramePr>
        <p:xfrm>
          <a:off x="2304580" y="4860950"/>
          <a:ext cx="19514167" cy="6120679"/>
        </p:xfrm>
        <a:graphic>
          <a:graphicData uri="http://schemas.openxmlformats.org/drawingml/2006/table">
            <a:tbl>
              <a:tblPr/>
              <a:tblGrid>
                <a:gridCol w="1529094"/>
                <a:gridCol w="1820351"/>
                <a:gridCol w="7645476"/>
                <a:gridCol w="8519246"/>
              </a:tblGrid>
              <a:tr h="7772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错误类型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命题趋势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5203">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搭配不当、</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序不</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题型稳定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一直以客观题形式考查。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考查的重点集中在成分残缺、搭配不当、结构混乱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尤其是句式杂糅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、语序不当等类型上</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7265">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搭配不当</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成分残缺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83886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句式杂糅</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、搭</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920016">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句式杂糅、语序不当、搭配不当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822535">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中途易辙、成分残缺、搭配不当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108955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句式杂糅、成分残缺、搭配不当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逻辑分析法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有的语病从语法上不好查找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就得从事理上进行分析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这就是逻辑分析法。逻辑分析法要看概念使用、判断、推理是否得当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语句的前后顺序、句间的关系是否合适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前后语句是否呼应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我国文化基础建设和公共文化资源配置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要向基层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特别要向落后地区和中西部地区倾斜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推进美术馆、图书馆、文化馆、博物馆等免费开放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丰富人民群众的精神文化生活。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7309222"/>
            <a:ext cx="1951416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7597254"/>
            <a:ext cx="19226136"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这个句子读起来通顺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语法上找不到错误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但经我们一推敲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就会发现“落后地区”和“中西部地区”概念有交叉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不能并列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可改成“特别要向中西部等落后地区倾斜”。</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寻找标志法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病句内在的毛病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往往有一些明显的语言标志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抓住这些重点词语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可以提升辨析的灵敏度。如介词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由、由于”“经、经过”“通过”“对、对于”等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、介宾短语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、关联词、否定词、数量词、两面词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如“成败、升降、高低、好坏、优劣、强弱、得失、能否、是否、有无”等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、谦敬辞、代词、并列词语等。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3293209"/>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这家乒乓球馆设施齐全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可为乒乓球爱好者提供不同档次的球台、球拍、球衣、球鞋等乒乓器材。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6373118"/>
            <a:ext cx="19514168" cy="144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6661150"/>
            <a:ext cx="19226136" cy="812530"/>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“球衣、球鞋”不属于“乒乓器材”。</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TextBox 10"/>
          <p:cNvSpPr txBox="1"/>
          <p:nvPr/>
        </p:nvSpPr>
        <p:spPr>
          <a:xfrm>
            <a:off x="2088556" y="8208739"/>
            <a:ext cx="19714608"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在激烈的市场竞争中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我们所缺乏的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一是勇气不足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二是谋略不当。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2160564" y="10189542"/>
            <a:ext cx="19514168" cy="1440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304580" y="10477574"/>
            <a:ext cx="19226136"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否定不当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应删去“不足”和“不当”。</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3"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有效解决看病贵、看病难的问题是当今中国的一个紧迫课题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它不仅关系到我们能否继续坚持“以人为本”的导向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而且影响到我们能否继续推进社会主义事业的长远大计。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5725046"/>
            <a:ext cx="19514168" cy="1368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5992636"/>
            <a:ext cx="19226136"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一面对两面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在句首加上“能否”。</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TextBox 10"/>
          <p:cNvSpPr txBox="1"/>
          <p:nvPr/>
        </p:nvSpPr>
        <p:spPr>
          <a:xfrm>
            <a:off x="2088556" y="7350605"/>
            <a:ext cx="19714608"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经过老主任再三解释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才使他怒气逐渐平息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脸上勉强露出一丝笑容。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2160564" y="9253438"/>
            <a:ext cx="19514168"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376588" y="9448903"/>
            <a:ext cx="19226136"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因句首使用介词“经过”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使“老主任再三解释”的主语地位丧失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造成整个句子主语残缺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可去掉“经过”。如果要保留“经过”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则应去掉“才使”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让“他”做整个句子的主语。</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3"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二、修改病句技巧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232569" y="3852838"/>
          <a:ext cx="19442162" cy="6624736"/>
        </p:xfrm>
        <a:graphic>
          <a:graphicData uri="http://schemas.openxmlformats.org/drawingml/2006/table">
            <a:tbl>
              <a:tblPr/>
              <a:tblGrid>
                <a:gridCol w="1224139"/>
                <a:gridCol w="1728192"/>
                <a:gridCol w="16489831"/>
              </a:tblGrid>
              <a:tr h="1656184">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基本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不能改变原句的基本意思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尽量保留原句的词语和基本结构。明确试题的修改要求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切忌盲目修改。修改后的语句不需要润色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656184">
                <a:tc rowSpan="3">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严格审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明要求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做题时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要根据题目要求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有的要求修改运用不当的词语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有的要求修改语法上有毛病的句子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有的要求删除句子中多余的词语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注意联系上下句或全段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56184">
                <a:tc vMerge="1">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快速辨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快速辨明类型的办法是“提取主干法”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如果主干没语病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马上检查附加成分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看修饰语与中心语之间、修饰语内部是否有语病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再看逻辑上是否有问题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56184">
                <a:tc vMerge="1">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妥善弄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修改病句的基本方法有增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成分残缺的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多余的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用词不当的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语序不当的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这四种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35893"/>
            <a:ext cx="19714608"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技法小练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福建卷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下面的文字有一处语病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请写出序号并加以修改。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①某科学研究所后院有座坟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坟前竖着一块纪念碑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碑上用中英文镌刻着“谨纪念为生命科学研究而献身的实验动物”的铭文。④善待实验动物的尊严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是科学工作者的责任。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有语病的一处的序号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8821390"/>
            <a:ext cx="19514168" cy="273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304580" y="9109422"/>
            <a:ext cx="19226136"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把“善待”改为“维护”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或删去“的尊严”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善待”与“尊严”搭配不当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可以用“删”或者“换”的方法修改。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608"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下面的文字中有四处语病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请写出相应句子的序号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并对错误加以修改。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①江淮分水岭是安徽省境内长江、淮河流域的分界线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具有承东启西、连贯南北的区位优势。②由于特殊的地理条件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使得本不缺雨水的江淮分水岭留不住水。③能否解决水的问题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是这一地区社会经济加速发展的关键。④针对这一情况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新出台的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江淮分水岭区域发展规划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提出了加快基础设施建设、打造生态安全屏障的意见。⑤它要求这一地区加快退耕还林进度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加大生态体系建设。⑥我们相信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通过这些措施的实施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缺水少绿的江淮分水岭将成为“绿色长城”指日可待。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8533358"/>
          <a:ext cx="18938104" cy="3528390"/>
        </p:xfrm>
        <a:graphic>
          <a:graphicData uri="http://schemas.openxmlformats.org/drawingml/2006/table">
            <a:tbl>
              <a:tblPr/>
              <a:tblGrid>
                <a:gridCol w="1577093"/>
                <a:gridCol w="17361011"/>
              </a:tblGrid>
              <a:tr h="705678">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序　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　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5678">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5678">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1135"/>
                        </a:lnSpc>
                        <a:spcAft>
                          <a:spcPts val="0"/>
                        </a:spcAft>
                      </a:pPr>
                      <a:endParaRPr lang="en-US" sz="9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5678">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5678">
                <a:tc>
                  <a:txBody>
                    <a:bodyPr/>
                    <a:lstStyle/>
                    <a:p>
                      <a:pPr algn="ctr">
                        <a:lnSpc>
                          <a:spcPts val="1135"/>
                        </a:lnSpc>
                        <a:spcAft>
                          <a:spcPts val="0"/>
                        </a:spcAft>
                      </a:pPr>
                      <a:endParaRPr lang="en-US" sz="9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1135"/>
                        </a:lnSpc>
                        <a:spcAft>
                          <a:spcPts val="0"/>
                        </a:spcAft>
                      </a:pPr>
                      <a:endParaRPr lang="en-US" sz="9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864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6574107"/>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滥用介词导致成分残缺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两面对一面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前后不照应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语意重复。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9" name="表格 8"/>
          <p:cNvGraphicFramePr>
            <a:graphicFrameLocks noGrp="1"/>
          </p:cNvGraphicFramePr>
          <p:nvPr/>
        </p:nvGraphicFramePr>
        <p:xfrm>
          <a:off x="3096668" y="4140870"/>
          <a:ext cx="17641960" cy="4464500"/>
        </p:xfrm>
        <a:graphic>
          <a:graphicData uri="http://schemas.openxmlformats.org/drawingml/2006/table">
            <a:tbl>
              <a:tblPr/>
              <a:tblGrid>
                <a:gridCol w="1800200"/>
                <a:gridCol w="15841760"/>
              </a:tblGrid>
              <a:tr h="892900">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序　号</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　改</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92900">
                <a:tc>
                  <a:txBody>
                    <a:bodyPr/>
                    <a:lstStyle/>
                    <a:p>
                      <a:pPr marL="0" algn="ctr" defTabSz="2118995" rtl="0" eaLnBrk="1" latinLnBrk="0" hangingPunct="1">
                        <a:lnSpc>
                          <a:spcPct val="130000"/>
                        </a:lnSpc>
                        <a:spcAft>
                          <a:spcPts val="0"/>
                        </a:spcAft>
                      </a:pP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将“由于”或“使得”删掉</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92900">
                <a:tc>
                  <a:txBody>
                    <a:bodyPr/>
                    <a:lstStyle/>
                    <a:p>
                      <a:pPr marL="0" algn="ctr" defTabSz="2118995" rtl="0" eaLnBrk="1" latinLnBrk="0" hangingPunct="1">
                        <a:lnSpc>
                          <a:spcPct val="130000"/>
                        </a:lnSpc>
                        <a:spcAft>
                          <a:spcPts val="0"/>
                        </a:spcAft>
                      </a:pP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在“经济”的后面加上“能否”</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92900">
                <a:tc>
                  <a:txBody>
                    <a:bodyPr/>
                    <a:lstStyle/>
                    <a:p>
                      <a:pPr marL="0" algn="ctr" defTabSz="2118995" rtl="0" eaLnBrk="1" latinLnBrk="0" hangingPunct="1">
                        <a:lnSpc>
                          <a:spcPct val="130000"/>
                        </a:lnSpc>
                        <a:spcAft>
                          <a:spcPts val="0"/>
                        </a:spcAft>
                      </a:pP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在“建设”的后面加上“力度”</a:t>
                      </a: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或将“加大”改为“加快”</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92900">
                <a:tc>
                  <a:txBody>
                    <a:bodyPr/>
                    <a:lstStyle/>
                    <a:p>
                      <a:pPr marL="0" algn="ctr" defTabSz="2118995" rtl="0" eaLnBrk="1" latinLnBrk="0" hangingPunct="1">
                        <a:lnSpc>
                          <a:spcPct val="130000"/>
                        </a:lnSpc>
                        <a:spcAft>
                          <a:spcPts val="0"/>
                        </a:spcAft>
                      </a:pPr>
                      <a:r>
                        <a:rPr lang="en-US"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删掉“将”或“指日可待”</a:t>
                      </a:r>
                      <a:endParaRPr lang="zh-CN" altLang="zh-CN" sz="3600" kern="12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8" name="表格 17"/>
          <p:cNvGraphicFramePr>
            <a:graphicFrameLocks noGrp="1"/>
          </p:cNvGraphicFramePr>
          <p:nvPr/>
        </p:nvGraphicFramePr>
        <p:xfrm>
          <a:off x="2304580" y="4284886"/>
          <a:ext cx="19298145" cy="5420349"/>
        </p:xfrm>
        <a:graphic>
          <a:graphicData uri="http://schemas.openxmlformats.org/drawingml/2006/table">
            <a:tbl>
              <a:tblPr/>
              <a:tblGrid>
                <a:gridCol w="1512168"/>
                <a:gridCol w="1800200"/>
                <a:gridCol w="7560840"/>
                <a:gridCol w="8424937"/>
              </a:tblGrid>
              <a:tr h="82089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错误类型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命题趋势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5682">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搭配不当、暗换主语、句式杂糅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4200" kern="1200" dirty="0" smtClean="0">
                          <a:solidFill>
                            <a:schemeClr val="tx1"/>
                          </a:solidFill>
                          <a:latin typeface="+mn-lt"/>
                          <a:ea typeface="+mn-ea"/>
                          <a:cs typeface="+mn-cs"/>
                        </a:rPr>
                        <a:t>3. </a:t>
                      </a:r>
                      <a:r>
                        <a:rPr lang="zh-CN" altLang="zh-CN" sz="4200" kern="1200" dirty="0" smtClean="0">
                          <a:solidFill>
                            <a:schemeClr val="tx1"/>
                          </a:solidFill>
                          <a:latin typeface="+mn-lt"/>
                          <a:ea typeface="+mn-ea"/>
                          <a:cs typeface="+mn-cs"/>
                        </a:rPr>
                        <a:t>材料具有鲜明的时代性和浓郁的生活气息</a:t>
                      </a:r>
                      <a:r>
                        <a:rPr lang="en-US" altLang="zh-CN" sz="4200" kern="1200" dirty="0" smtClean="0">
                          <a:solidFill>
                            <a:schemeClr val="tx1"/>
                          </a:solidFill>
                          <a:latin typeface="+mn-lt"/>
                          <a:ea typeface="+mn-ea"/>
                          <a:cs typeface="+mn-cs"/>
                        </a:rPr>
                        <a:t>,</a:t>
                      </a:r>
                      <a:r>
                        <a:rPr lang="zh-CN" altLang="zh-CN" sz="4200" kern="1200" dirty="0" smtClean="0">
                          <a:solidFill>
                            <a:schemeClr val="tx1"/>
                          </a:solidFill>
                          <a:latin typeface="+mn-lt"/>
                          <a:ea typeface="+mn-ea"/>
                          <a:cs typeface="+mn-cs"/>
                        </a:rPr>
                        <a:t>常来自最新的书报、网络、电视节目等。</a:t>
                      </a:r>
                      <a:endParaRPr lang="zh-CN" altLang="zh-CN" sz="4200" kern="1200" dirty="0" smtClean="0">
                        <a:solidFill>
                          <a:schemeClr val="tx1"/>
                        </a:solidFill>
                        <a:latin typeface="+mn-lt"/>
                        <a:ea typeface="+mn-ea"/>
                        <a:cs typeface="+mn-cs"/>
                      </a:endParaRPr>
                    </a:p>
                    <a:p>
                      <a:r>
                        <a:rPr lang="zh-CN" altLang="zh-CN" sz="4200" kern="1200" dirty="0" smtClean="0">
                          <a:solidFill>
                            <a:schemeClr val="tx1"/>
                          </a:solidFill>
                          <a:latin typeface="+mn-lt"/>
                          <a:ea typeface="+mn-ea"/>
                          <a:cs typeface="+mn-cs"/>
                        </a:rPr>
                        <a:t>　</a:t>
                      </a:r>
                      <a:r>
                        <a:rPr lang="en-US" altLang="zh-CN" sz="4200" kern="1200" dirty="0" smtClean="0">
                          <a:solidFill>
                            <a:schemeClr val="tx1"/>
                          </a:solidFill>
                          <a:latin typeface="+mn-lt"/>
                          <a:ea typeface="+mn-ea"/>
                          <a:cs typeface="+mn-cs"/>
                        </a:rPr>
                        <a:t>2019</a:t>
                      </a:r>
                      <a:r>
                        <a:rPr lang="zh-CN" altLang="zh-CN" sz="4200" kern="1200" dirty="0" smtClean="0">
                          <a:solidFill>
                            <a:schemeClr val="tx1"/>
                          </a:solidFill>
                          <a:latin typeface="+mn-lt"/>
                          <a:ea typeface="+mn-ea"/>
                          <a:cs typeface="+mn-cs"/>
                        </a:rPr>
                        <a:t>年高考对辨析并修改病句的考查仍趋热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7230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暗换主语、成分残缺、两面对一面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1021505">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成分残缺、重复赘余、搭配不当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919140">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语序不当、成分残缺、结构混乱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81082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语序不当、成分残缺、一面对两面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bl>
          </a:graphicData>
        </a:graphic>
      </p:graphicFrame>
      <p:sp>
        <p:nvSpPr>
          <p:cNvPr id="11" name="TextBox 10"/>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3636814"/>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短语是词的组合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是在语义和语法上能搭配的两个或更多的词的组合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口语中没有句调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书面上没有句末标点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故又称词组。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rot="10800000" flipV="1">
            <a:off x="2016548" y="2844727"/>
            <a:ext cx="19586176" cy="707886"/>
          </a:xfrm>
          <a:prstGeom prst="rect">
            <a:avLst/>
          </a:prstGeom>
        </p:spPr>
        <p:txBody>
          <a:bodyPr wrap="square">
            <a:spAutoFit/>
          </a:bodyPr>
          <a:lstStyle/>
          <a:p>
            <a:pPr algn="ctr"/>
            <a:r>
              <a:rPr lang="zh-CN" altLang="en-US" sz="4000" b="1" spc="200" dirty="0" smtClean="0">
                <a:solidFill>
                  <a:schemeClr val="tx1">
                    <a:lumMod val="75000"/>
                    <a:lumOff val="25000"/>
                  </a:schemeClr>
                </a:solidFill>
                <a:latin typeface="微软雅黑" panose="020B0503020204020204" pitchFamily="34" charset="-122"/>
                <a:ea typeface="微软雅黑" panose="020B0503020204020204" pitchFamily="34" charset="-122"/>
              </a:rPr>
              <a:t>语法基础知识</a:t>
            </a:r>
            <a:endParaRPr lang="zh-CN" altLang="en-US" sz="4000" spc="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160564" y="6085086"/>
            <a:ext cx="20450272"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短语按其在句子中充当句子成分的功能分为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7093198"/>
          <a:ext cx="19370152" cy="5071480"/>
        </p:xfrm>
        <a:graphic>
          <a:graphicData uri="http://schemas.openxmlformats.org/drawingml/2006/table">
            <a:tbl>
              <a:tblPr/>
              <a:tblGrid>
                <a:gridCol w="2880320"/>
                <a:gridCol w="3384376"/>
                <a:gridCol w="7184531"/>
                <a:gridCol w="5920925"/>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语法特点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举例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名词性短语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以名词为主体构成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具有名词的特征和语法功能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一般在句中做主语、宾语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“三贤故里”“历史人物”“负责人”等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动词性短语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以动词为主体构成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具有动词的特征和语法功能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一般在句中做谓语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“走与停”“吃得香”“大力发扬”等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形容词性短语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以形容词为主体构成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具有形容词的特征和语法功能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一般在句中做谓语、定语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“真与假”“不土不洋”“格外高兴”等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短语按其内部结构关系分为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7852320"/>
        </p:xfrm>
        <a:graphic>
          <a:graphicData uri="http://schemas.openxmlformats.org/drawingml/2006/table">
            <a:tbl>
              <a:tblPr/>
              <a:tblGrid>
                <a:gridCol w="2232248"/>
                <a:gridCol w="3312368"/>
                <a:gridCol w="8352928"/>
                <a:gridCol w="5472608"/>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语法特点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举例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主谓短语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由主语和谓语组成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主语在前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谓语在后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“阳光明媚”“今天星期日”“春风和煦”等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动宾短语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由动词和宾语组成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动词在前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宾语在后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“回答问题”“喜欢旅游”“祝福祖国”等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偏正短语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由修饰语和中心语组成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修饰语在前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中心语在后。修饰语的作用是修饰或限制后面的中心语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它们之间是修饰与被修饰的关系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“一条领带”“他的家人”“非常高兴”等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动补短语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由中心语和补语组成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补语附加在中心语后面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它们之间是说明或补充关系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有的中间加助词“得”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“看清楚”“学得好”“高兴极了”等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3140928"/>
        </p:xfrm>
        <a:graphic>
          <a:graphicData uri="http://schemas.openxmlformats.org/drawingml/2006/table">
            <a:tbl>
              <a:tblPr/>
              <a:tblGrid>
                <a:gridCol w="2232248"/>
                <a:gridCol w="6264696"/>
                <a:gridCol w="4952283"/>
                <a:gridCol w="5920925"/>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语法特点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举例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并列短语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由语法地位平等的两个或两个以上的名词、动词、形容词、代词或数量词等组合而成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词语之间是并列关系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“又快又好”“伟大而质朴”“洗衣做饭”等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72000" marR="72000" marT="72000" marB="7200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指出下列画线部分是什么短语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按其在句中充当句子成分的功能看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在句子中充当什么成分。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一阵凉风吹得他全身舒服极了。</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他吹冲锋号的声音是那样高亢嘹亮。</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749382"/>
            <a:ext cx="19658184"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8893398"/>
            <a:ext cx="19355138" cy="742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名词性短语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充当主语。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形容词性短语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充当宾语。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下列短语类型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按其内部结构关系看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完全相同的一项是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我的老师　可爱的中国　蓝蓝的天　打台球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聪明伶俐　漂亮美观　我或者你　勇敢而顽强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交流思想　提取现金　练练字　安贫乐道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打开文件　主要原因　走得快　北京王府井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7309222"/>
            <a:ext cx="19658184" cy="3744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7453238"/>
            <a:ext cx="193551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我的老师”“可爱的中国”“蓝蓝的天”都是偏正短语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打台球”是动宾短语。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都是并列短语。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交流思想”“提取现金”“练练字”都是动宾短语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安贫乐道”是并列短语。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打开文件”是动宾短语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主要原因”和“北京王府井”是偏正短语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走得快”是动补短语。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2772718"/>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句子是由词和词组构成的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是具有一定语调并能够表达完整意思的语言单位。根据用途和语气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句子可以分为陈述句、疑问句、祈使句、感叹句。根据结构可分为单句和复句。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160564" y="5004966"/>
            <a:ext cx="1951416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成分划分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单句是具有一个句调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形式上句尾带句号、问号、叹号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能够表达一个相对完整意思的语言单位。构成单句的词或短语间有一定的语法关系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根据不同的语法关系可将其分成主语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zh-CN" altLang="en-US" sz="4000" u="dbl"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、谓语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、宾语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zh-CN" altLang="en-US" sz="4000" u="wavy"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、状语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六种成分。其中句子的基本成分是主语、谓语、宾语。主语部分和谓语部分之间可用“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划开。一般完整的句子成分的排列顺序如下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状语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谓语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补语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宾语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44540" y="4119373"/>
            <a:ext cx="19866986" cy="8894743"/>
          </a:xfrm>
          <a:prstGeom prst="rect">
            <a:avLst/>
          </a:prstGeom>
          <a:noFill/>
        </p:spPr>
        <p:txBody>
          <a:bodyPr wrap="square" rtlCol="0">
            <a:spAutoFit/>
          </a:bodyPr>
          <a:lstStyle/>
          <a:p>
            <a:pPr>
              <a:lnSpc>
                <a:spcPct val="130000"/>
              </a:lnSpc>
            </a:pPr>
            <a:r>
              <a:rPr lang="en-US" altLang="zh-CN" sz="4000" b="1" dirty="0" smtClean="0"/>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题。</a:t>
            </a:r>
            <a:endPar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除了人会为了理想奔波迁徙以外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很多动物也有着自己</a:t>
            </a:r>
            <a:r>
              <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的迁徙盛举。冬季来临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天气寒冷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食物短缺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很多动物选择集体逃离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待到春暖花开、万物复苏再一起回来。动物迁徙是有确定路线的。它们对驻地有着自己的坚守和执着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a:t>
            </a:r>
            <a:r>
              <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。对于动物究竟如何确定自己的迁徙路线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科学家一直都充满好奇。有科学家认为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迁徙动物都有独特的“助航设施”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它们通过海岸线等作为参照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利用特殊的嗅觉和听觉等获得方向。也有科学家认为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迁徙动物身体中存在磁受体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可以感应地球磁场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它们有自己的生物指南针。更有趣的是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又有科学家发现即使是室内饲养的、从未接触过其他同伴的年轻乌鸦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也会沿着祖辈飞过的路线进行迁徙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它们天生就知道去哪里寻找温暖的地方过冬。到目前为止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关于动物迁徙路线确定的问题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科学家仍在</a:t>
            </a:r>
            <a:r>
              <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地进行探究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我们期待着更加</a:t>
            </a:r>
            <a:r>
              <a:rPr lang="zh-CN"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的故事出现。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088556" y="2912498"/>
            <a:ext cx="5472608" cy="1084356"/>
            <a:chOff x="2074961" y="3908258"/>
            <a:chExt cx="6653339" cy="1018510"/>
          </a:xfrm>
        </p:grpSpPr>
        <p:pic>
          <p:nvPicPr>
            <p:cNvPr id="12"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3" name="矩形 12"/>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772718"/>
            <a:ext cx="19802200"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单句的成分有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708822"/>
          <a:ext cx="19370152" cy="9350872"/>
        </p:xfrm>
        <a:graphic>
          <a:graphicData uri="http://schemas.openxmlformats.org/drawingml/2006/table">
            <a:tbl>
              <a:tblPr/>
              <a:tblGrid>
                <a:gridCol w="1584176"/>
                <a:gridCol w="3024336"/>
                <a:gridCol w="7344816"/>
                <a:gridCol w="741682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表示陈述或说明对象的语言单位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经常由名词、代词、名词性短语充当。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一般表示谓语所说的是“谁”或“什么”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u="dbl"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中国人民</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‖志气高。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u="dbl"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‖是我最敬佩的老师。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代词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u="dbl"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辱骂和恐吓</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‖绝不是战斗。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927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谓语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表示主语的动作或状态的语言单位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经常由动词、形容词充当。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一般说明主语“怎么样”或“是什么”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满天乌云‖顿时</a:t>
                      </a:r>
                      <a:r>
                        <a:rPr lang="zh-CN" sz="3600" u="sng"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消散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树叶‖</a:t>
                      </a:r>
                      <a:r>
                        <a:rPr lang="zh-CN" sz="3600" u="sng"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黄</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表示谓语动词涉及的对象的语言单位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经常由名词、代词、名词性短语充当。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一般用来表示谓语“怎么样”或“是什么”。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如“希望、想、说、证明、在于、属于”这些表示心理活动、语言活动或证明什么等的词后面的词、短语或句子一般都做宾语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经过几个月的观察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我还是了解了他。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代词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那沉睡的大虫醒来后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一下子就扑倒了一只</a:t>
                      </a:r>
                      <a:r>
                        <a:rPr lang="zh-CN" sz="3600" u="wavy"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山羊</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大家都热爱</a:t>
                      </a:r>
                      <a:r>
                        <a:rPr lang="zh-CN" sz="3600" u="wavy"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首都北京</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历史已经证明</a:t>
                      </a:r>
                      <a:r>
                        <a:rPr lang="zh-CN" sz="3600" u="wavy" kern="100" baseline="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毛泽东的选择是对的</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7211176"/>
        </p:xfrm>
        <a:graphic>
          <a:graphicData uri="http://schemas.openxmlformats.org/drawingml/2006/table">
            <a:tbl>
              <a:tblPr/>
              <a:tblGrid>
                <a:gridCol w="1584176"/>
                <a:gridCol w="3960440"/>
                <a:gridCol w="4968552"/>
                <a:gridCol w="885698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用在主语和宾语的前面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起修饰或限制作用的语言单位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经常由名词、形容词、代词、数量词充当。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一般定语与中心语之间有“的”字连接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沉甸甸的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稻谷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一垄垄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金黄的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珍珠。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代词、形容词、数量词、形容词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美酒敬亲人。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数量词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历史有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自己的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名词、代词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状语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用在动词、形容词前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起修饰或限制作用的语言单位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经常由副词、形容词、动词、表示处所和时间的名词或短语充当。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一般状语与中心语之间有“地”字连接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李小二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和颜悦色地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做生意。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三天前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我就做好了。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表时间的短语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咱们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表处所的名词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5616624"/>
        </p:xfrm>
        <a:graphic>
          <a:graphicData uri="http://schemas.openxmlformats.org/drawingml/2006/table">
            <a:tbl>
              <a:tblPr/>
              <a:tblGrid>
                <a:gridCol w="1224136"/>
                <a:gridCol w="5328592"/>
                <a:gridCol w="4320480"/>
                <a:gridCol w="8496944"/>
              </a:tblGrid>
              <a:tr h="102079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59583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补语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谓语后面的附加成分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对谓语起补充说明作用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回答“怎么样”“多久”“多少”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时间、处所、结果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之类问题的语言单位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经常由动词、形容词、副词、介宾短语充当。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一般补语与中心语之间有“得”字连接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广大人民干得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&lt;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热火朝天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&gt;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他写的字比原来不是好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&lt;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一点儿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&gt;,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&lt;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&gt;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副词、副词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&lt;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1918</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&gt;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介宾短语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表时间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&lt;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在桌子旁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&gt;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介宾短语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表处所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仿照示例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用上述符号划分下列句子成分。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dbl" dirty="0" smtClean="0">
                <a:solidFill>
                  <a:schemeClr val="tx1">
                    <a:lumMod val="75000"/>
                    <a:lumOff val="25000"/>
                  </a:schemeClr>
                </a:solidFill>
                <a:latin typeface="微软雅黑" panose="020B0503020204020204" pitchFamily="34" charset="-122"/>
                <a:ea typeface="微软雅黑" panose="020B0503020204020204" pitchFamily="34" charset="-122"/>
              </a:rPr>
              <a:t>他</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喜欢</a:t>
            </a:r>
            <a:r>
              <a:rPr lang="zh-CN" altLang="en-US" sz="4000" u="wavy"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良好的习惯往往改变人的命运。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那个人把他逼得无路可走。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749382"/>
            <a:ext cx="19658184"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8893398"/>
            <a:ext cx="193551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良好的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u="dbl"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习惯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往往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u="sng"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u="wavy"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命运</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u="dbl"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u="sng"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逼得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&lt;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无路可走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提取句子主干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指起主要作用的句子成分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主语中心语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谓语中心语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宾语中心语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。即把句子的所有定语、状语和补语都压缩掉以后剩下的部分。如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①北京的工人们立刻修好一座桥。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可以这样分析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工人们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主语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北京的工人们。谓语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立刻修好。宾语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一座桥。那么按照如上分析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把句子主语、谓语中包含的定语、状语、补语压缩掉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句子的主干就显露出来了。这个句子的主干为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工人们修桥。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489364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抓句子的主干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可将句子的主干和枝叶分得较清楚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对理解比较长的复杂的句子是有帮助的。如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②马克思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彻底地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解释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自然和社会的发展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规律。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这个句子比较长。谓语中心语是“解释”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前面有两个状语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后面有一个补语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宾语由一个短语充当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其中心语是“规律”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前面有一个名词性短语做定语。抓住句子的主干“马克思解释规律”来理解这样一个较长的句子就比较容易了。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由此可以看出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抓主干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压缩枝叶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便于逐层分别检查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有利于迅速准确地找到句子的语法毛病。但是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这只是一种方法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主干的意思不完全等于原句大意。因为没有了定语、状语及补语对概念的限定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实际上就扩大了概念的范围。有些句子抽出主干连读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就成了病句。如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③他的表叔是我的弟弟。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抽出主干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表叔是弟弟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这句话就成了病句。对于这方面的内容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我们不做深究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只要掌握找句子主干的基本方法就可以了。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5693866"/>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提取下面句子的主干。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土地荒漠化是影响人类生存和发展的全球重大生态问题。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平等相待、求同存异”“务实创新、合作共赢”“胸怀天下、立己达人”是厦门五国金砖会议合作的新理念。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749382"/>
            <a:ext cx="19658184"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889339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土地荒漠化是问题。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平等相待、求同存异”“务实创新、合作共赢”“胸怀天下、立己达人”是理念。</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88556" y="3005732"/>
            <a:ext cx="19658184"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复句由两个或两个以上意义相关、结构上互不包含的分句组成。复句中的各个分句之间一般有停顿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书面上用逗号、分号或冒号表示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复句前后有隔离性语音停顿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书面上用句号、问号或叹号表示。复句在语法上指能分成两个或两个以上相当于单句的分句的句子。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772718"/>
            <a:ext cx="19802200"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复句的基本类型有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708822"/>
          <a:ext cx="19370152" cy="8637640"/>
        </p:xfrm>
        <a:graphic>
          <a:graphicData uri="http://schemas.openxmlformats.org/drawingml/2006/table">
            <a:tbl>
              <a:tblPr/>
              <a:tblGrid>
                <a:gridCol w="1368152"/>
                <a:gridCol w="6912768"/>
                <a:gridCol w="6408712"/>
                <a:gridCol w="468052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并列复句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两个或两个以上的分句分别陈述几种事物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或者几件事情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或一件事情的几个方面。分句之间是平行相对的并列关系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既……又……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不是……而是……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是……不是……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一方面……一方面……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有时……有时……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有的……有的……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它既不需要谁来施肥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也不需要谁来灌溉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927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承接复句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两个或两个以上的分句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一个接着一个地叙述连续发生的动作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或者接连发生的几件事情。分句之间有先后顺序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于是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接着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他们俩手拉着手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穿过树林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翻过山坡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回到草房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递进复句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后面分句的意思比前面分句的意思进了一层。分句之间是层进关系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不仅、不只、不光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还、也、并且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尚且……何况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更不用说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况且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桥的设计完全合乎原理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施工技术更是巧妙绝伦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3348782"/>
            <a:ext cx="19866986" cy="481567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依次填入文中横线上的成语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全都恰当的一项是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波澜壮阔　随波逐流　宵衣旰食　引人入胜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波澜壮阔　随遇而安　全力以赴　引人入胜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声势浩大　随遇而安　宵衣旰食　娓娓动听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声势浩大　随波逐流　全力以赴　娓娓动听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7211176"/>
        </p:xfrm>
        <a:graphic>
          <a:graphicData uri="http://schemas.openxmlformats.org/drawingml/2006/table">
            <a:tbl>
              <a:tblPr/>
              <a:tblGrid>
                <a:gridCol w="1224136"/>
                <a:gridCol w="6480720"/>
                <a:gridCol w="7488832"/>
                <a:gridCol w="417646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两个或两个以上的分句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分别说出两件或几件事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并且表示从中选择一件或几件。分句之间构成选择关系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与其……不如……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宁可……也不……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或者……或者……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不是……就是……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要么……要么……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许……或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可能……可能……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我们宁可挨批评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也不能昧着良心去作假呀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转折复句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后一分句的意思不是顺着前一个分句的意思说下去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而是做了一个转折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说出同前一分句相反、相对或部分相反的意思来。分句之间构成转折关系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虽然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虽、尽管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但、可是、却、而、还是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竟然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虽然我一见便知是闰土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但又不是我记忆中的闰土了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7211176"/>
        </p:xfrm>
        <a:graphic>
          <a:graphicData uri="http://schemas.openxmlformats.org/drawingml/2006/table">
            <a:tbl>
              <a:tblPr/>
              <a:tblGrid>
                <a:gridCol w="1224136"/>
                <a:gridCol w="5328592"/>
                <a:gridCol w="7560840"/>
                <a:gridCol w="525658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假设复句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前一个分句假设存在或出现了某种情况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后一个分句说出假设情况一旦实现产生的结果。两个分句之间是一种假设的条件与结果的关系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假如、倘若、若、要是、要、若要、假若、如若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那么、那、便、那就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就算、纵然、哪怕、即便、纵使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还、还是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即使天塌下来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这件事也得继续做下去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因果复句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前面分句说明原因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后面分句说出结果。两个分句之间是因果关系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因为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由于……因而……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之所以……是因为……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由于病魔缠身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两次体检未通过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他只好第二次踏进补习班的门槛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16548" y="2888278"/>
            <a:ext cx="19802200"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96854"/>
          <a:ext cx="19370152" cy="7924408"/>
        </p:xfrm>
        <a:graphic>
          <a:graphicData uri="http://schemas.openxmlformats.org/drawingml/2006/table">
            <a:tbl>
              <a:tblPr/>
              <a:tblGrid>
                <a:gridCol w="1224136"/>
                <a:gridCol w="6768752"/>
                <a:gridCol w="5472608"/>
                <a:gridCol w="5904656"/>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示例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条件复句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前一个分句提出一个条件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后一个分句说明这个条件一旦实现所产生的结果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分为充分、必要、完全三种类型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只要……就……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只有……才……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除非……才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无论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不管、不论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衣服只要干净整齐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越朴素穿着就越称心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解说复句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一个分句说明一种情况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其他分句对这种情况进行解释、说明或总括。一般不用关联词语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纺线有几种姿势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可以坐着蒲团纺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可以坐着矮凳纺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也可以把纺车垫得高高的站着纺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881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目的复句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一个分句表示实现某种目的或避免某种结果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另一个分句表示为此而采取的行为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为了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为的是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免得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省得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我在这里吃雪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正是为了我们祖国的人民不吃雪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4893647"/>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指出下列复句的类型。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宝石哪怕混在垃圾堆里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也仍然晶莹夺目。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他是应该来的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只是没有时间。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8245326"/>
            <a:ext cx="19658184" cy="259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8389342"/>
            <a:ext cx="19355138"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假设复句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转折复句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649408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复句在使用过程中常出现内容、形式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关联词使用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方面的错误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试分析下列句子在复句运用方面的错误。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不久前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文汇报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刊发的一篇莫言的新作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马的眼镜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回忆了作者在解放军艺术学院学习期间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吴小如先生授课的点点滴滴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所以质朴的文字里满含着对恩师的深情。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李玉刚的男女声同歌演唱的独特技巧和极具中国古典韵味的扮相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不仅在澳洲悉尼歌剧院引起轰动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蜚声海外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而且引起央视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艺术人生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栏目的关注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对他进行了独家专访。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9469462"/>
            <a:ext cx="19658184" cy="2160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160564" y="961347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应删去“所以”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前后分句间没有因果关系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属于强加因果。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前后内容应调换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递进关系应先说国内再说国外。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病句的六种类型</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031562" y="3852838"/>
            <a:ext cx="19787186"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规定的病句类型有以下六种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语序不当、搭配不当、成分残缺或赘余、结构混乱、表意不明、不合逻辑。这六种类型的病句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一般分为语法性病句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语序不当、成分残缺或赘余、结构混乱、搭配不当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和语意性病句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表意不明、不合逻辑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。下面分别进行论述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descr="1.png"/>
          <p:cNvPicPr>
            <a:picLocks noChangeAspect="1"/>
          </p:cNvPicPr>
          <p:nvPr/>
        </p:nvPicPr>
        <p:blipFill>
          <a:blip r:embed="rId1" cstate="print"/>
          <a:stretch>
            <a:fillRect/>
          </a:stretch>
        </p:blipFill>
        <p:spPr>
          <a:xfrm>
            <a:off x="4824860" y="8029302"/>
            <a:ext cx="9217024" cy="1205132"/>
          </a:xfrm>
          <a:prstGeom prst="rect">
            <a:avLst/>
          </a:prstGeom>
        </p:spPr>
      </p:pic>
      <p:graphicFrame>
        <p:nvGraphicFramePr>
          <p:cNvPr id="9" name="表格 8"/>
          <p:cNvGraphicFramePr>
            <a:graphicFrameLocks noGrp="1"/>
          </p:cNvGraphicFramePr>
          <p:nvPr/>
        </p:nvGraphicFramePr>
        <p:xfrm>
          <a:off x="2160563" y="3852838"/>
          <a:ext cx="19514169" cy="8637640"/>
        </p:xfrm>
        <a:graphic>
          <a:graphicData uri="http://schemas.openxmlformats.org/drawingml/2006/table">
            <a:tbl>
              <a:tblPr/>
              <a:tblGrid>
                <a:gridCol w="1584177"/>
                <a:gridCol w="11205385"/>
                <a:gridCol w="6724607"/>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27539">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多项定语次序不当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主语中心语、宾语中心语前若有多个定语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一般要按相关的语法要求排列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多项定语的排列顺序通常是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领属、时地、数量、动、形、名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领属性定语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时地定语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数量定语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限制性定语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动词、动词性短语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性状情态定语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性质定语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中心语。例如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老师也当</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上了代表。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多项定语顺序排列不当在高考试题中出现的往往是某一个定语的顺序不当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·湖南卷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家风是最为宝贵的一个家族的精神财富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也是一个有影响力有美誉度的家族必备的要素</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语序不当</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5049996" y="8461350"/>
            <a:ext cx="6408712"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多项定语顺序排列不当。“最为宝贵的”应放在“精神财富”前面。且前后分句语序不当。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8"/>
          <a:ext cx="19514169" cy="7924408"/>
        </p:xfrm>
        <a:graphic>
          <a:graphicData uri="http://schemas.openxmlformats.org/drawingml/2006/table">
            <a:tbl>
              <a:tblPr/>
              <a:tblGrid>
                <a:gridCol w="1584177"/>
                <a:gridCol w="12025336"/>
                <a:gridCol w="5904656"/>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27539">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多项状语顺序排列不当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多项状语顺序通常是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时间状语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处所状语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情态或对象状语。其一般规律是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表目的或原因的介宾短语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时间状语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要放在处所状语前面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处所状语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应放在时间状语后面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范围副词做状语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应放在表情态的状语之前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表情态的形容词做状语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应靠近中心语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表对象的介词短语做状语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应和中心语紧连在一起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例如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那位失主为表谢意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昨天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表时间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在电视台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表处所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副词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诚挚地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点了一首歌。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多项状语顺序排列不当在高考试题中出现的往往是某一个状语的顺序不当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[2015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·四川卷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《四川省农村扶贫开发条例》是首次四川针对贫困人群制定的地方性法规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将精准扶贫确定为重要原则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从最贫困村户入手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让老乡过上好日子</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5914092" y="9232762"/>
            <a:ext cx="5616624"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多项状语顺序不当。将“首次四川”改为“四川首次”。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8"/>
          <a:ext cx="19514169" cy="7924408"/>
        </p:xfrm>
        <a:graphic>
          <a:graphicData uri="http://schemas.openxmlformats.org/drawingml/2006/table">
            <a:tbl>
              <a:tblPr/>
              <a:tblGrid>
                <a:gridCol w="1584177"/>
                <a:gridCol w="8928992"/>
                <a:gridCol w="900100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27539">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定语、状语错位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定语误放在状语位置上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如何进行人事制度改革的问题在全校教职工中热烈地引起了讨论。”这句中“热烈”应修饰“讨论”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即“热烈地引起了讨论”应改为“引起了热烈的讨论”。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状语误放在定语位置上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在职工代表大会上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我们向厂方提出了关于工资制度改革的明确意见。”这句中 “明确”应做状语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修饰“提出”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而不是做定语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修饰“意见”。因此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应把“明确”放在“提出”之前</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这次发展论坛在上海举行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参加论坛的中外各界人士在论坛期间就环境保护、人才培养、普及教育等众多议题为期两天发表意见并进行各种交流。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2817748" y="7741270"/>
            <a:ext cx="8568952"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定语和状语错位。原来的状语“为期两天”应该在句中做定语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即“为期两天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应放在“发展论坛”之前。另外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论坛期间”是个简省句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规范的说法应该是“论坛活动期间”。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6399746"/>
        </p:xfrm>
        <a:graphic>
          <a:graphicData uri="http://schemas.openxmlformats.org/drawingml/2006/table">
            <a:tbl>
              <a:tblPr/>
              <a:tblGrid>
                <a:gridCol w="1584177"/>
                <a:gridCol w="6120680"/>
                <a:gridCol w="11809312"/>
              </a:tblGrid>
              <a:tr h="65019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8651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多项谓语排列顺序不当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多项谓语一般要按照某种逻辑关系排列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因为逻辑关系强调的是表达应符合人们的认识规律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表意要符合情理和生活事实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如果不按照逻辑关系排列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就会犯不合逻辑的毛病</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今年广东天气形势复杂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西江、北江可能出现五年一遇的洪水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省政府要求各地要立足防大汛、抢大险、抗大旱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排查在前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排险在前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预警在前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确保群众的生命财产安全。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081444" y="7576695"/>
            <a:ext cx="11449272"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多项谓语排列顺序不当。“排查在前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排险在前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预警在前”应改为“预警在前、排查在前、排险在前”。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88742"/>
            <a:ext cx="19874208"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本题考查正确使用和辨析成语的能力。波澜壮阔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比喻声势雄壮浩大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多用于诗文、群众运动等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。声势浩大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声威和气势非常壮大。随波逐流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比喻没有坚定的立场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缺乏判断是非的能力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只能随着潮流走。根据语境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很多动物的迁徙不是随别的动物而改变路线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成语使用有误。随遇而安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能适应各种环境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在任何环境中都能满足。符合语境。宵衣旰食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形容勤于政务。语境说的是科学家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对象误用。全力以赴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把全部力量投入进去。引人入胜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引人进入佳境。现多用来指风景或文艺作品特别吸引人。娓娓动听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话说得婉转生动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使人喜欢听。此处修饰的是“故事”不是“说话”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不能用“娓娓动听”。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5703900"/>
        </p:xfrm>
        <a:graphic>
          <a:graphicData uri="http://schemas.openxmlformats.org/drawingml/2006/table">
            <a:tbl>
              <a:tblPr/>
              <a:tblGrid>
                <a:gridCol w="1584177"/>
                <a:gridCol w="7272808"/>
                <a:gridCol w="10657184"/>
              </a:tblGrid>
              <a:tr h="62595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9066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关联词位置不当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在复句中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如果两个分句的主语相同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那么主语应置于关联词之前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如果两个分句的主语不同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第一个分句的主语应放在关联词之后。记忆技巧为主语“同前异后”</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我们班搞演讲比赛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表达能力强的同学不但上台演讲了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而且不爱说话的小明也上台演讲了。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161564" y="6517134"/>
            <a:ext cx="10369152"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关联词语位置不当。当前后分句的主语不一致时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第一个分句的关联词语在主语之前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因此应该将“不但”移至“表达能力强的同学”前。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5705856"/>
        </p:xfrm>
        <a:graphic>
          <a:graphicData uri="http://schemas.openxmlformats.org/drawingml/2006/table">
            <a:tbl>
              <a:tblPr/>
              <a:tblGrid>
                <a:gridCol w="1584177"/>
                <a:gridCol w="4104456"/>
                <a:gridCol w="13825536"/>
              </a:tblGrid>
              <a:tr h="62595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9066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前后呼应不当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选项中会出现两组有对应关系的并列短语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如果其中某组并列短语中的词语顺序颠倒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就会产生呼应不当的毛病</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对调整工资、发放资金、提高职工的福利待遇等问题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文章从理论上和政策上做了详细的规定和深刻的说明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具有极强的指导意义和可操作性。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993212" y="6661150"/>
            <a:ext cx="13537504"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前后呼应时语序不当。根据表意的合理性原则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深刻的说明”对应的应该是“理论”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详细的规定”对应的应该是“政策”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应把“理论”和“政策”的位置互换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或者把“详细的规定”和“深刻的说明”的位置互换。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5705856"/>
        </p:xfrm>
        <a:graphic>
          <a:graphicData uri="http://schemas.openxmlformats.org/drawingml/2006/table">
            <a:tbl>
              <a:tblPr/>
              <a:tblGrid>
                <a:gridCol w="1584177"/>
                <a:gridCol w="8856984"/>
                <a:gridCol w="9073008"/>
              </a:tblGrid>
              <a:tr h="62595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9066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主客体颠倒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所谓主客体颠倒是指一个句子中所陈述的主体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陈述对象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与客体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被陈述的对象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的位置相互颠倒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是语序不当的一种。在遣词造句时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主宾关系往往通过介词“对、对于、和、与”等来反映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介词常引出对象。按常理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介词前是主体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介词后是客体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即只能是人对物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或主观对客观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若颠倒过来就是悖理的</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鸦片战争以来的中国近代史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对于大多数中学生是比较熟悉的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重大的历史事件都能说得一清二楚。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2745740" y="6640356"/>
            <a:ext cx="8712968"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主客体颠倒。主体“大多数中学生”和客体“鸦片战争以来的中国近代史”颠倒了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应改为“大多数中学生对于鸦片战争以来的中国近代史是比较熟悉的”。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5703900"/>
        </p:xfrm>
        <a:graphic>
          <a:graphicData uri="http://schemas.openxmlformats.org/drawingml/2006/table">
            <a:tbl>
              <a:tblPr/>
              <a:tblGrid>
                <a:gridCol w="1584177"/>
                <a:gridCol w="5184576"/>
                <a:gridCol w="12745416"/>
              </a:tblGrid>
              <a:tr h="62595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9066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修饰语与中心语位置不当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修饰语与中心语的位置互相颠倒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也就是把修饰语当作中心语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把中心语当作修饰语</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 [2013•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广东卷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最近纽约市颁布了一项禁令关于禁止超市、流动贩卖车、电影院、熟食店等销售大剂量含糖饮料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以控制日益严重的肥胖现象。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9073332" y="7000514"/>
            <a:ext cx="12457384"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修饰语与中心语位置不当。从句意来看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禁令”是中心语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饮料”是修饰语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句中将两者位置弄反了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可将“禁令”移至“饮料”后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并在“饮料”后加“的”。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4367458"/>
        </p:xfrm>
        <a:graphic>
          <a:graphicData uri="http://schemas.openxmlformats.org/drawingml/2006/table">
            <a:tbl>
              <a:tblPr/>
              <a:tblGrid>
                <a:gridCol w="1584177"/>
                <a:gridCol w="8136904"/>
                <a:gridCol w="9793088"/>
              </a:tblGrid>
              <a:tr h="52223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5422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并列词语或短语顺序不当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一个分句中有并列的词语或短语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这些并列词语或短语之间有时间、空间、范围大小、情感变化过程、数目常规等关系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如果顺序不当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就会造成不合逻辑、失去照应等问题</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 [2015•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江苏卷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一种观念只有被人们普遍接受、理解和掌握并转化为整个社会的群体意识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才能成为人们自觉遵守和奉行的准则。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881644" y="6568583"/>
            <a:ext cx="9649072"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并列词语顺序不当。应为“理解、接受和掌握”。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4992624"/>
        </p:xfrm>
        <a:graphic>
          <a:graphicData uri="http://schemas.openxmlformats.org/drawingml/2006/table">
            <a:tbl>
              <a:tblPr/>
              <a:tblGrid>
                <a:gridCol w="1584177"/>
                <a:gridCol w="7488832"/>
                <a:gridCol w="10441160"/>
              </a:tblGrid>
              <a:tr h="52223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5422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分句间内容次序颠倒</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一个句子由几个分句组成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各分句之间常有主次、轻重、因果、承接、递进关系。如果颠倒了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就会造成分句间次序不当的问题。最常见的是把递进关系变成“递退”关系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10. [2015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·安徽卷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如何引导有运动天赋的青少年热爱并且投身于滑雪运动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从而培养这些青少年对滑雪运动的兴趣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是北京冬奥申委正在关注的问题</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305580" y="6589142"/>
            <a:ext cx="10153128"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分句间内容次序颠倒。应改为“如何培养有运动天赋的青少年对滑雪运动的兴趣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从而引导这些青少年热爱并且投身于滑雪运动”。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马氏“兄弟”因“诚”结缘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哥儿俩又因“诚”重聚。马氏“兄弟”的动人故事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让我们再一次感受到平凡人身上蕴藏的信守承诺、诚比金坚的力量。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全国规模最大的两栖爬行动物标本馆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已经收藏了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万多号标本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这些标本几乎覆盖了所有中国的两栖爬行动物种类。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崇安髭蟾是武夷山区特有的两栖类珍稀动物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生活在海拔一千米左右的高山溪水中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最初因五十年前在崇安发现而得名。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中央气象台把钓鱼岛及周边海域的天气预报纳入国内城市预报中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这是一个毫无疑问的英明决策。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902911"/>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多项定语顺序排列不当。“中国”表领属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所有”表数量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不应该是“所有中国”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而是“中国所有”。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多项状语顺序不当。把“最初”移至“五十年前”后。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定语和状语错位。句中“毫无疑问”做“决策”的定语错误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应将“毫无疑问”移至“是”前做状语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并删去“毫无疑问”后面的“的”。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８．下列各句中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一旦确定了某个特定节日的纪念物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商家、企业就可以设计、经营、生产相关的物品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电视、报纸、杂志等媒体就有了重点宣传的目标。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情景体验剧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又见敦煌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昨天在新建的专属剧场首演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该剧以全新的观演模式带领观众进行了一次“古今穿越”。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诚信教育已成为我国公民道德建设的重要内容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因为不仅诚信关系到国家的整体形象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而且体现了公民的基本道德素质。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植物营养学就是研究如何通过施肥等措施提高作物产量、改善农产品品质的科学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因此开展植物营养学研究不仅对粮食质量安全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而且对粮食数量安全至关重要。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多项谓语排列顺序不当。按照逻辑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应该是先“生产”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再“经营”。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关联词位置不当。关联词“不仅”应置于第二个“诚信”之后。此外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不仅”“而且”后面的内容互换位置。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前后呼应时语序不当。“粮食数量安全”对应前面的“提高作物产量”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粮食质量安全”对应“改善农产品品质”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后面两句应改为“因此开展植物营养学研究不仅对粮食数量安全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而且对粮食质量安全至关重要”。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3348782"/>
            <a:ext cx="19866986"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文中画横线的句子有语病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下列修改最恰当的一项是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它们通过海岸线等作为参照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利用特殊的嗅觉和听觉等辨明方向。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它们以海岸线等作为参照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利用特殊的嗅觉和听觉等辨别方向。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它们以海岸线等作为参照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利用特殊的嗅觉和听觉等辨析方向。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它们通过海岸线等作为参照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利用特殊的嗅觉和听觉等辨识方向。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800524" y="7957294"/>
            <a:ext cx="19874208" cy="1944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88556" y="8101310"/>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本题考查考生辨析并修改病句的能力。“通过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作为参照”属句式杂糅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和“方向”搭配得当的是“辨别”。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当人类信息以指数级别爆炸式增长时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我们需要能深度学习的人工智能为我们提供协助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帮助我们让生活更加便捷轻松。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虽然现在所学的一些专业课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对我们很陌生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学起来比较吃力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不过我相信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在老师的帮助下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只要下苦功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就一定能够学好。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锦”是一种丝织品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在古代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由于珍贵的原材料、烦琐的生产工艺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这种丝织品数量有限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是达官贵人才能享用的时尚奢侈品。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我国首座自主建造、设计、开发的第六代深水半潜式钻井平台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在我国南海海域正式开钻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标志着我国海洋石油工业深水战略迈出了实质性步伐。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主客体颠倒。应为“我们对现在所学的一些专业课很陌生”。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修饰语与中心词位置不当。将“珍贵的原材料、烦琐的生产工艺”改为“原材料珍贵、生产工艺烦琐”。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并列词语顺序不当。按照工程环节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建造、设计、开发”三个词有先后顺序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应为“设计、开发、建造”。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作为一个全新的、相对成熟的行业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不仅电子商务在一定程度上改变了人类的生活方式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也冲击了历史悠久的传统商业模式。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大众创业、万众创新”活动发展势头迅猛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无论是在大学校园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还是在产业园区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抑或是在街道社区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各类创业创新赛事如火如荼。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我先来到展厅后面一座小山上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映入眼帘的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是一个巨大的由一块茶色玻璃构成的覆斗形上盖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它保护着古墓的发掘现场。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颗北斗导航卫星的发射进入倒计时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西昌卫星发射中心各个岗位的操作人员对火箭起飞前进行了最后的检查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满怀信心等待着发射时刻的到来。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关联词位置不当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将“电子商务”移到“不仅”前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分句间内容次序颠倒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应改为“电子商务不仅冲击了历史悠久的传统商业模式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也在一定程度上改变了人类的生活方式”。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多项定语顺序排列不当。“巨大的”是形容词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由一块茶色玻璃构成的”是动词性短语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故“巨大的”应放在距离中心词近的地方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正确顺序应为“是一个由一块茶色玻璃构成的巨大的覆斗形上盖”。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多项状语顺序不当。把“起飞前”移至“进行了”后。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8"/>
          <a:ext cx="19514169" cy="8692504"/>
        </p:xfrm>
        <a:graphic>
          <a:graphicData uri="http://schemas.openxmlformats.org/drawingml/2006/table">
            <a:tbl>
              <a:tblPr/>
              <a:tblGrid>
                <a:gridCol w="1584177"/>
                <a:gridCol w="7128792"/>
                <a:gridCol w="1080120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27539">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主谓、主宾、动宾、动补搭配不当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主谓搭配不当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句中有多个主语与一个谓语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存在其中的某个主语与谓语不搭配的情况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主宾搭配不当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有的在第一个句子中搭配恰当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但在第二个句子中则暗换了主语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致使主宾搭配不当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动宾搭配不当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不少动词和其所带的宾语都是彼此较为固定的搭配对象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如果打破了这样的搭配习惯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则属误用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动补搭配不当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动词与所带的补语也有不搭配的。到目前为止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在高考考查的所有病句类型中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此种类型的病句是较多的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天津卷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河道综合治理工程完成后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将为尽早实现京津冀北运河全线通航打好基础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并将成为北运河的一个重要旅游节点。</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____________________________________________________________________________________________________________________________________________________________12.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浙江卷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国产大飞机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C919</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首飞成功后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各参研参试单位纷纷表示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要发奋努力把大型客机打造成建设创新型国家和制造强国的标志性工程。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搭配不当</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801524" y="6949182"/>
            <a:ext cx="10729192"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搭配不当。“节点”的意思是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一个分水岭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一个分界线。从旅游淡季到旅游旺季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最明显的时间段就是旅游节点。可以把“旅游节点”改为“旅游点”。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12"/>
          <p:cNvSpPr txBox="1"/>
          <p:nvPr/>
        </p:nvSpPr>
        <p:spPr>
          <a:xfrm>
            <a:off x="10873532" y="11269662"/>
            <a:ext cx="10729192"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“大型客机”与“标志性工程”主宾搭配不当。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8"/>
          <a:ext cx="19514169" cy="5976664"/>
        </p:xfrm>
        <a:graphic>
          <a:graphicData uri="http://schemas.openxmlformats.org/drawingml/2006/table">
            <a:tbl>
              <a:tblPr/>
              <a:tblGrid>
                <a:gridCol w="1584177"/>
                <a:gridCol w="3816424"/>
                <a:gridCol w="14113568"/>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8457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修饰语与中心语搭配不当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主要指修饰语或限制语用在中心语前面会造成表达上的不合习惯或不合事理等问题的现象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 [2012•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据悉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一种新型的袖珍电脑将亮相本届科博会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它采用语音输入、太阳能供电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具有高雅、时尚、方便、环保的功能和作用。</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633172" y="7216538"/>
            <a:ext cx="13825536"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修饰语与中心语搭配不当。“具有高雅、时尚、方便、环保的功能和作用”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高雅、时尚、方便”不属于“功能和作用”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应将“功能和作用”改为“特点”。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8"/>
          <a:ext cx="19514169" cy="7719627"/>
        </p:xfrm>
        <a:graphic>
          <a:graphicData uri="http://schemas.openxmlformats.org/drawingml/2006/table">
            <a:tbl>
              <a:tblPr/>
              <a:tblGrid>
                <a:gridCol w="1584177"/>
                <a:gridCol w="8568952"/>
                <a:gridCol w="936104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27539">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一面与两面搭配不当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其主要特点为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句子前面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或后面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出现了表示一正一反两方面意思的词语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如“成败”“升降”“高低”“好坏”“优劣”“强弱”“得失”“能否”“是否”“有无”等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或前面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却只有表示一方面意思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或正或反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的词句与之相呼应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从而造成前后内容搭配不协调的问题</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学校能否形成良好的、有促进功能的校园文化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学习者能否真正适应并融入它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这对教学活动的有效开展起着重要作用。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2457708" y="7288311"/>
            <a:ext cx="8856984"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两面与一面搭配不当。“能否”表示事物的两个方面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所以对应的结论也应该是两个方面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而“有效开展”仅指积极的方面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前后不对称导致搭配不当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可以改为“这对教学活动能否有效开展起着重要作用”。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7132320"/>
        </p:xfrm>
        <a:graphic>
          <a:graphicData uri="http://schemas.openxmlformats.org/drawingml/2006/table">
            <a:tbl>
              <a:tblPr/>
              <a:tblGrid>
                <a:gridCol w="1584177"/>
                <a:gridCol w="7200800"/>
                <a:gridCol w="10729192"/>
              </a:tblGrid>
              <a:tr h="65019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8651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关联词语搭配不当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有一些关联词语有其固定的搭配对象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如“只有”和“才”、“只要”和“就”、“不但不”和“反而”等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如果不是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则会犯搭配不当的错误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有些关联词语搭配的对象不同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则其表意功能也不同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如“不是”与“而是”搭配表并列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与“就是”搭配则表选择。命题者有时就利用其搭配易混淆的情况来设置错例</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15.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亚冠联赛半决赛次回合比赛中广州恒大队以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横扫日本柏太阳神队时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球员们深知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一个球的输赢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不仅仅关系到个人的面子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而是关系到祖国的耻辱和荣誉。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089556" y="8101310"/>
            <a:ext cx="10225136"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关联词语搭配不当。“不是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表并列关系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从前后两个句子之间的关系分析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属于递进关系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应将“而是”改为“而且”。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852839"/>
          <a:ext cx="19514169" cy="5703900"/>
        </p:xfrm>
        <a:graphic>
          <a:graphicData uri="http://schemas.openxmlformats.org/drawingml/2006/table">
            <a:tbl>
              <a:tblPr/>
              <a:tblGrid>
                <a:gridCol w="1584177"/>
                <a:gridCol w="7776864"/>
                <a:gridCol w="10153128"/>
              </a:tblGrid>
              <a:tr h="62595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9066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多重否定搭配不当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要注意是否误用多重否定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尤其是本身具有否定意义的动词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如没、阻止、防止、否认、避免、幸免、难免、切忌等。这类词本身含有否定意义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用在句中起否定句意的作用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如果忽视这一用法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在句中又用否定词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就会造成语病</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16. [2015•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广东卷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今年五一节前夕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发改委发出紧急通知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禁止空调厂商和经销商不得以价格战的手段进行不正当竞争。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809636" y="7309222"/>
            <a:ext cx="972108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多重否定搭配不当。“禁止”与“不得”应该删去一个。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为迎办第十三届全国运动会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市容园林系统集中力量营造整洁有序、大气亮丽、优质宜居的城市形象。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许多年过后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他们深感心中的缺失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多年未回故土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他们只好写点儿文章来追忆乡土生活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缅怀过去。从这方面看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现代都市文明和进步思想进一步促进了乡土文学的发展。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京剧是中国独有的表演艺术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它的审美情趣和艺术品位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是中国文化的形象代言之一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是世界艺术之林的奇葩。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市旅游局要求各风景区进一步加强对景区厕所、停车场的建设和管理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整治和引导不文明旅游的各种顽疾和陋习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有效提升景区的服务水平。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3348782"/>
            <a:ext cx="19866986"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下列在文中括号内补写的语句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最恰当的一项是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迁徙的方向感已经被上一代遗传给它们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它们已经从上一代遗传了迁徙的方向感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迁徙的方向感已经由上一代遗传给它们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上一代已经遗传给了它们迁徙的方向感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44540" y="7957294"/>
            <a:ext cx="19874208" cy="2880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32572" y="8101310"/>
            <a:ext cx="193551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本题重点考查考生语言表达简明、连贯、得体的能力。解答本题要从语法、语境、逻辑、连贯等方面进行思考。“迁徙的方向感”是这段话的陈述对象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可排除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项介词“被”使用有误。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1462516"/>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主宾搭配不当。应该是“京剧是世界艺术之林的奇葩”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而不是“审美情趣和艺术品位”。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动宾搭配不当。应将“和引导”删掉。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由于商贩们长期在路面上进行露天烧烤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所以环卫清洁工只好选择使用容易烧伤皮肤的火碱溶液来清洗沾满油污的路面。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要深化对南极地区海冰融化现象和南极上空大气运动过程的认识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就必须扩大科学考察区域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加强科研观测精度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改进实验设计方法。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报告还显示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成年国民人均电子书的阅读量有所增加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而报刊的阅读率明显减少。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现在的重庆夜景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随着光彩工程的实施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现代科技的运用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更加璀璨夺目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已进入世界四大夜景城市之一。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动宾搭配不当。动词“加强”与宾语“精度”不搭配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可将“加强”改为“提高”。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主谓搭配不当。把“阅读率明显减少”改为“阅读率明显下降”。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一是主宾搭配不当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原句的主语是“重庆夜景”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与后面的宾语“世界四大夜景城市之一”搭配不当。二是动宾搭配不当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末句“进入”与“四大夜景城市之一”搭配不当。修改为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随着光彩工程的实施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现代科技的运用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现在的重庆夜景更加璀璨夺目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重庆已成为世界四大夜景城市之一。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这次招聘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一半以上的应聘者曾多年担任外资企业的中高层管理岗位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有较丰富的管理经验。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第二航站楼交付使用后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设备可达到国际领先水平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旅客过安检通道的时间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将从目前的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分钟缩短至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缩短了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备受青睐的“天价”学区房可谓当今教育环境下诞生的“怪胎”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其不仅暴露出家长们“望子成龙”的迫切心理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同时也折射出我国教育改革存在的问题。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随着全球气温升高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飓风、洪水、干旱等极端气象事件的频率和强度正在增加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气候变暖已成为全人类必须共同面对的挑战。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动宾搭配不当。动词“担任”与宾语“岗位”搭配不当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应改为“担任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职务”。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动补搭配不当。最后一句的“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倍”做动词“缩短”的补语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不符合逻辑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倍”改为“十分之九”。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修饰语与中心语搭配不当。“极端气象事件的频率和强度”一句的修饰语“极端气象事件”与中心语“频率和强度”搭配不当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应在“事件”后面添加必要的动词“发生”。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每一个学生都具有创新的潜能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要激发这种潜能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就要看能否培养学生自主学习的能力。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玻利维亚第二大湖波波湖由于当地矿业的过度开发和厄尔尼诺现象带来的气候变化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目前已经完全干涸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河床上随处可见鱼、鸟等动物的残骸。</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如果能掌握各种类型的调查报告的特点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才有助于在调查研究过程中抓住中心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突出重点。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女性学者被称为“美女学者”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我还听过“美女主持”“美女政治家”的说法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估计没被我漏举的还有不少。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一面与两面搭配不当。“激发这种潜能”和“能否”一面对两面。可删除“看能否”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或将“激发这种潜能”前的“要”改为“能否”。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关联词语搭配不当。第一个分句用了“如果”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第二个分句“才”与之不搭配。分析前后句子间的关系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是假设关系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应将“才”改为“就”。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多重否定搭配不当。“漏举的”指没有列举出来的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应删除“没”。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近视患者都应当接受专业医师的检查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选配合适的眼镜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切忌不要因为怕麻烦、爱漂亮而不戴眼镜。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这一歌唱组合独立团创作的高品质词曲以及他们在演唱中表现出的音乐天分和文化素养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很难让人相信这是平均年龄仅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岁的作品。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记住乡愁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以浓厚的文化内涵、丰富而平实的情感、感人的中国故事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受到海内外观众的一致好评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被誉为“弘扬社会主义核心价值观最接地气的精品力作”。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人们认为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影响团队有效性的关键因素不只是个体贡献的简单相加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而是能使队员行动一致、互相配合的团队协作技能。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多重否定搭配不当。“切忌”与“不要”应该删去一个。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主语与宾语搭配不当。根据语境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最后一个分句中的“这”指代的是“歌唱组合独立团”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故“这”与“作品”搭配不当。应将最后一个分句改为“很难让人相信这是一个成员平均年龄仅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岁的团队”。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关联词语搭配不当。句中“不只是”与“而是”搭配不当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不只是”常与“而且是”搭配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表示递进关系。分析句子间的关系后可知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是并列关系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应把“不只是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改为“不是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716934"/>
          <a:ext cx="19514169" cy="5184576"/>
        </p:xfrm>
        <a:graphic>
          <a:graphicData uri="http://schemas.openxmlformats.org/drawingml/2006/table">
            <a:tbl>
              <a:tblPr/>
              <a:tblGrid>
                <a:gridCol w="1584177"/>
                <a:gridCol w="11089232"/>
                <a:gridCol w="6840760"/>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9248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缺主语、谓语、宾语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①缺主语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句子缺少主语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有时是由滥用介词造成的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有时是由省略不当造成的。②缺谓语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当句中的某个重要动词缺失时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往往会造成句子表达不规范或表意不合理。③缺宾语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这是一种最为常见的设误类型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有时是在“主语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谓语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宾语”这样的主干成分中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宾语残缺了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有时是在“介词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宾语”这样的结构中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宾语残缺了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17.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山东卷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骑自行车健身时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因为在周期性的有氧运动中使锻炼者能够消耗较多的热量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所以减肥、塑身效果都比较明显。</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1614801"/>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成分残缺或赘余</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成分残缺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4977988" y="8389342"/>
            <a:ext cx="6336704"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缺少主语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删去“时”。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72532" y="3348782"/>
            <a:ext cx="198669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根据本报和部分出版机构联合开展的调查显示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儿童的阅读启蒙集中在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岁之间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并且阅读时长是随着年龄的增长而增加的。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为了培养学生关心他人的美德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我们学校决定组织开展义工服务活动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三个月内要求每名学生完成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个小时的义工服务。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在互联网时代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各领域发展都需要速度更快、成本更低的信息网络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网络提速降费能够推动“互联网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快速发展和企业广泛受益。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面对经济全球化带来的机遇和挑战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正确的选择是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充分利用一切机遇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合作应对一切挑战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引导好经济全球化走向。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4358248"/>
        </p:xfrm>
        <a:graphic>
          <a:graphicData uri="http://schemas.openxmlformats.org/drawingml/2006/table">
            <a:tbl>
              <a:tblPr/>
              <a:tblGrid>
                <a:gridCol w="1584177"/>
                <a:gridCol w="6624736"/>
                <a:gridCol w="11305256"/>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缺介词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该用介词的地方没有用就属于介词漏用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介词漏用会使句子表意不清或表达不规范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 [ 2013•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四川卷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市防汛指挥部指出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今年防汛形势依然严峻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有关部门要对人民群众生命财产和城市发展高度负责的态度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扎扎实实地把防汛部署落到实处。</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585500" y="6928623"/>
            <a:ext cx="1080120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句中缺少介词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因此不能与后面的“态度”构成介词结构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应在“有关部门要”的后面加“本着”。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桃花乡走可持续发展之路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按照建成生态环境和谐优美、资源集约节约利用、经济社会协调发展的生态乡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制订了五年发展建设规划。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能否将决策建立在民主、透明、科学的基础上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求得决策与民意的契合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这既是对决策意识的考验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也是对执政能力的考验。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这场专项整治行动是为规范互联网金融在迅速发展过程中的各种乱象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经过广泛征集意见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酝酿一年之久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形成最终方案。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学校宿舍、教学楼等人群密集区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一旦发生火灾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后果不堪设想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因此学生掌握火灾中自救互救相当重要。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缺宾语中心语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可在“生态乡”后加“的标准”。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应在“各种乱象”后加“而展开的”。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应为“掌握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的常识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或知识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相当重要”。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从出席全国宣传思想工作会议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到视察解放军报社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习近平总书记多次强调要把党的新闻舆论工作做得更好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坚持正确导向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勇于改革创新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激发全党乃至全国各族人民团结奋斗的强大力量。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面对电商领域投诉激增的现状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政府管理部门和电商平台应及时联手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打击侵权和制售假冒伪劣商品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保护消费者的合法权益。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由于自贸区致力于营造国际化、法治化、市场化的营商环境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使更多金融、物流和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IT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等专业人才有机会不出国门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就能拿到远超同行水平的“国际工资”。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日正式实施了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湖北省全民阅读促进办法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是我国首部关于全民阅读的地方政府规章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普通人的阅读权益因此获得了法律保障。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打击”后缺宾语中心语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应在“商品”后添加“等行为”。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滥用关联词导致主语缺失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由于”和“使”二者删其一。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正式实施了”改为“正式实施的”。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7560840"/>
        </p:xfrm>
        <a:graphic>
          <a:graphicData uri="http://schemas.openxmlformats.org/drawingml/2006/table">
            <a:tbl>
              <a:tblPr/>
              <a:tblGrid>
                <a:gridCol w="1584177"/>
                <a:gridCol w="4392488"/>
                <a:gridCol w="1353750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语意重复造成赘余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指句子中词义重复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即多使用了一个词语。有主语、谓语、定语、状语语意重复以及并列成分语意重复等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天津卷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随着厂商陆续推出新车型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消费者又再次将目光聚焦到新能源车上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不少新能源车的增长在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30%</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左右。</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滥用介词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不该用介词的地方用介词就是滥用介词。滥用介词会使句子表意啰唆或成分残缺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建立监督机制非常重要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企业对制度的决策、出台、执行到取得成效的每个环节都纳入监督的范围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就能切实有效地增强执行力</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成分赘余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425260" y="6589142"/>
            <a:ext cx="1260140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一是“又”和“再次”重复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与“左右”成分赘余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二是表意不明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增长在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的是什么。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8425260" y="10261550"/>
            <a:ext cx="12601400"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滥用介词导致成分残缺。应把“对”改为“把”。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7742624"/>
        </p:xfrm>
        <a:graphic>
          <a:graphicData uri="http://schemas.openxmlformats.org/drawingml/2006/table">
            <a:tbl>
              <a:tblPr/>
              <a:tblGrid>
                <a:gridCol w="1584177"/>
                <a:gridCol w="6696744"/>
                <a:gridCol w="11233248"/>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滥用关联词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两个句子之间无转折、递进、因果、假设等关系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却滥用关联词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如果两个表意相同的关联词叠在一起用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就会犯“叠床架屋”的毛病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绿色象征生命力、活力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象征和谐、真实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我之所以热爱绿色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唯其因为我热爱生命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眷恋人生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希望青春永驻。</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滥用表约数或估量的词语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此类病句的主要特点是句中的约数后面赘用了“左右”“上下”等表概数的词语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有的甚至前面还用了“大概”“大约”等表概数的副词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海峡两岸关系协会与海峡交流基金会今天下午针对第三次陈江会谈的各项协议文本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举行了最后一次预备性磋商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历时大约一个多小时。</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657508" y="6589142"/>
            <a:ext cx="10585176"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滥用关联词。“唯其”与后面的“因为”重复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可将“唯其”改为“是”。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0585500" y="10333558"/>
            <a:ext cx="1080120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滥用表约数的词语。“大约”与“多”都表示约数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应删除其中一个。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这位曾经驰骋乒坛的名将已经回到祖国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现就任于北京大学医学部教授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从事运动医学的教学与研究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为国家的体育事业贡献他的力量。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在最近报刊上发表的一系列文章里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给了我们一个十分有益的启示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要形成一个良好的社会风气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就必须加强国民素质教育。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参加这次探险活动前他已写下遗嘱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万一若在探险中遇到不测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四个子女都能从他的巨额遗产中按月领取固定数额的生活费。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孩子们现在普遍近视得比较早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这除了与他们看电视、玩电脑、读书、写字时间过长有关外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也与其各自的家族遗传因素密不可分。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介词成分赘余。应去掉“就任于”中的“于”字。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句首介词的滥用造成句子缺失主语。应删除“在”和“里”。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万一”和“若”连用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应删去一个。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该集团的资金大都是从外界筹措的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利息之高令人难以想象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然而高额利息使该集团在资金运转上所承受的压力越来越大。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飞鸟集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同学们一定不会陌生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它的作者印度著名诗人泰戈尔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一生共写了大约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多部诗集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被称为“诗圣”。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这个春节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铺天盖地的“红包雨”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让老人们也参与了进来。通过微信、支付宝聊天的互动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他们发现了与儿女沟通交流的新渠道。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消费者一旦被认定受到经营者的精神损害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经营者将支付至少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万元以上的精神赔偿。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88742"/>
            <a:ext cx="19874208"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182713"/>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本题考查考生对病句的辨析能力。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去掉“显示”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语序不当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改成“要求每名学生三个月内完成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个小时的义工服务”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推动”与“受益”搭配不当。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1462516"/>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强加转折关系造成成分赘余。删除“然而”。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滥用表约数的词语。应删去“一生共写了大约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多部诗集”中的“大约”。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至少”和“以上”重复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应删去一个。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据说当年徽州男人大多出外经商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家中皆是妇孺及孩童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为了安全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徽州的古村落老宅子大多为高墙深院、重门窄窗的建筑。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虽然有国家资源做支撑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但面临重重困难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国有企业能取得现在这样的成绩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确实可说堪称不易。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神木县属陕北黄土丘陵区向内蒙古高原的过渡地带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境内煤矿资源主要分布在北部的风沙草滩区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生态环境非常脆弱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一旦破坏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短期内难以一时恢复。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年基本建立与全面建成小康社会相适应的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以人为本、规范有序的新型户籍制度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努力实现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亿左右农业转移人口和其他常住人口在城镇落户的目标。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2182713"/>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概念混乱。“妇孺”指妇女和幼儿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与“孩童”不能构成并列关系。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成分赘余。“可说”与“堪称”语意重复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应去掉“可说”或“堪称”。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成分赘余。“短期内”与“一时”重复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应去掉“一时”。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1323439"/>
          </a:xfrm>
          <a:prstGeom prst="rect">
            <a:avLst/>
          </a:prstGeom>
          <a:noFill/>
        </p:spPr>
        <p:txBody>
          <a:bodyPr wrap="square" rtlCol="0">
            <a:spAutoFit/>
          </a:bodyPr>
          <a:lstStyle/>
          <a:p>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病句小贴士</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常见“赘余” </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4140870"/>
          <a:ext cx="19226135" cy="8904942"/>
        </p:xfrm>
        <a:graphic>
          <a:graphicData uri="http://schemas.openxmlformats.org/drawingml/2006/table">
            <a:tbl>
              <a:tblPr/>
              <a:tblGrid>
                <a:gridCol w="3960440"/>
                <a:gridCol w="5400600"/>
                <a:gridCol w="3960440"/>
                <a:gridCol w="5904655"/>
              </a:tblGrid>
              <a:tr h="825789">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4737">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报刊杂志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报刊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报纸和杂志的合称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目的是为了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“目的”“是为了”意思相同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很好的表率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好的榜样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我的愚见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用作自称的谦辞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各种多样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各种样式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涉及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牵涉到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关联到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人际间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国际间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彼此之间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十分罕见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罕见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十分少见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仔细端详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端详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仔细地看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可以堪称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堪称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可以称作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4737">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提出质疑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质疑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提出疑问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第一部处女作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处女作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作者的第一部作品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4737">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胜利的捷报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捷报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胜利的消息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人为的蓄意破坏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蓄意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存心的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人为的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偶然邂逅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邂逅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偶然相遇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过分溢美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溢美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过分夸赞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3708825"/>
          <a:ext cx="19226135" cy="9217152"/>
        </p:xfrm>
        <a:graphic>
          <a:graphicData uri="http://schemas.openxmlformats.org/drawingml/2006/table">
            <a:tbl>
              <a:tblPr/>
              <a:tblGrid>
                <a:gridCol w="4392488"/>
                <a:gridCol w="5256584"/>
                <a:gridCol w="3672408"/>
                <a:gridCol w="5904655"/>
              </a:tblGrid>
              <a:tr h="483862">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7723">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杀人的刽子手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刽子手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旧时执行死刑的人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空前从未有过的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空前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以前没有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83862">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原始初衷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初衷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最初的心愿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随便苟同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苟同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随便地同意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7723">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多年夙愿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旧有的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素有的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本身含有“多年”的意思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连续蝉联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蝉联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连续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51585">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还记忆犹新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记忆犹新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过去的事情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至今印象还非常清楚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就像刚发生的一样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更加变本加厉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变本加厉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变得比原来更加严重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7723">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独自孑然一身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孑然一身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孤单一人。“独自”已含在其中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津津乐道地说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津津乐道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饶有兴味地谈论某事。“道”与“说”重复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2563">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并非是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并非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并不是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付诸于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之于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67723">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值得……所重视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“值得”后面接名词或名词性短语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“所”多余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来自于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来自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从……来。于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3924846"/>
          <a:ext cx="19514169" cy="8126672"/>
        </p:xfrm>
        <a:graphic>
          <a:graphicData uri="http://schemas.openxmlformats.org/drawingml/2006/table">
            <a:tbl>
              <a:tblPr/>
              <a:tblGrid>
                <a:gridCol w="1080121"/>
                <a:gridCol w="4896544"/>
                <a:gridCol w="13537504"/>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句式杂糅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“句式杂糅”是指本来两个结构合理、表意清楚的句子糅合在一起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引起结构混乱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造成表意不明。句式杂糅是近几年高考考查的热点之一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23.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山东卷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依托海量的普查成果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我国建成了包括重要地理国情要素、遥感影像及其他相关内容组成的地理国情数据库。</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ctr"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中途</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易辙</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中途易辙的特征是一句话说了一半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忽然另起炉灶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重新说起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使前一句话的意思游离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我国重新修订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食品安全法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目的是用更严格的监管、更严厉的处罚、更严肃的问责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切实保障“舌尖上的安全”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被称为“最严食品安全法”。</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类型四　结构混乱</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425260" y="6640591"/>
            <a:ext cx="12601400"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可改为“建成了包括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相关内容在内的地理国情数据库”或者“建成了由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组成的地理国情数据库”。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8425260" y="10961188"/>
            <a:ext cx="12601400"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中途易辙。应在“被称为”之前加上“该法”。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4176464"/>
        </p:xfrm>
        <a:graphic>
          <a:graphicData uri="http://schemas.openxmlformats.org/drawingml/2006/table">
            <a:tbl>
              <a:tblPr/>
              <a:tblGrid>
                <a:gridCol w="1224137"/>
                <a:gridCol w="7056784"/>
                <a:gridCol w="11233248"/>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8437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藕断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丝连</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“藕断丝连”是指一句话的结构已经完整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却把它的最后一部分用作另一部分的开头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也就是把两句话不恰当地合并成一句话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也叫“前后两兼”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责任感是沉甸甸的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为我们社会所需要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每个人都应该具备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在所有价值中它处于最高的位置是毋庸置疑的。</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657508" y="6589142"/>
            <a:ext cx="10585176"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末句藕断丝连。应改为“在所有价值中它处于最高的位置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这是毋庸置疑的”。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双创特区”以围绕聚集青年大学生、高校和科研院所科技人才、海外人才、企事业人员四类人才为重点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创新创业。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荷兰铸制著名的马剑银币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逐渐流入中国台湾和东南沿海地区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至今在中国民间仍有不少收藏。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纵观世界各国的发展史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你就会发现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一个国家是否富强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往往不取决于它的历史和军事实力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而是取决于它的发展理念。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许多水果都有药用功效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如柠檬中含有柠檬酸、柠檬多酚及维生素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等成分就具有很强的抑制血小板聚集的作用。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可删掉“围绕”。另外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不合逻辑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创新创业”的主语应该是“四类人才”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而不应该是“双创特区”。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中途易辙导致句意混乱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第一个分句的主语是“荷兰”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第二个分句的主语暗换成了“马剑银币”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从第三个分句看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主语也是“马剑银币”。因此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可在“铸制”后面加上“的”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使全句的主语都变成“马剑银币”。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末句藕断丝连。应将“如柠檬中含有柠檬酸、柠檬多酚及维生素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等成分就具有很强的抑制血小板聚集的作用”一句改为两句话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即“如柠檬中含有柠檬酸、柠檬多酚及维生素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等成分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它们就具有很强的抑制血小板聚集的作用”。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英国皇家莎士比亚剧团艺术总监对昆曲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牡丹亭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华美的唱腔和演员娴熟的技巧惊叹不已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赞美昆曲精美绝伦的服装与简洁的舞台设计形成了奇妙的平衡。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首届“书香之家”颁奖典礼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是设在杜甫草堂古色古香的仰止堂举行的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当场揭晓了书香家庭、书香校园、书香企业、书香社区等获奖名单。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一些邻近城市的乡村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依托当地的旅游文化资源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将传统的地域美食与地域文化完美结合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打造出具有一定规模的旅游休闲地。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文化具有多向性与多面性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既有物质性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也有精神性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既是固态的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也是动态的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既有过去时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也有现在时、将来时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既要传承它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更要创新和发展它。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下列各句中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没有语病的一句是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截至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我院已经推出了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多次以声光电技术打造的主题鲜明的展览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是建院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年来展览次数最多的一年。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书法 是我国优秀的传统文化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近年来在教育部门大力扶持下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使得中小学书法教育蓬勃发展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学生水平大幅提高。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我国传统的“二十四节气”被列入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人类非物质文化遗产代表作名录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使得这一古老的文明再次吸引了世人的目光。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这家公司虽然待遇一般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发展前景却非常好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很多同学都投了简历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但最后公司只录取了我们学校推荐的两个名额。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088556" y="2988742"/>
            <a:ext cx="19730192"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232572" y="3132758"/>
            <a:ext cx="19355138"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可改为“赞美昆曲精美绝伦的服装与简洁的舞台设计形成的奇妙的平衡”或“认为昆曲精美绝伦的服装与简洁的舞台设计形成了奇妙的平衡”。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句式杂糅。将“是设在杜甫草堂古色古香的仰止堂举行的”改为“是在杜甫草堂古色古香的仰止堂举行的”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或改为“设在杜甫草堂古色古香的仰止堂”。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中途易辙导致成分残缺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最后一个复句的主语应是“我们”而非“文化”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语序不当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应该先“发展”再“创新”。所以最后一个复句应改成“我们既要传承它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更要发展和创新它”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同时还要把最后一个分号改为句号。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1323439"/>
          </a:xfrm>
          <a:prstGeom prst="rect">
            <a:avLst/>
          </a:prstGeom>
          <a:noFill/>
        </p:spPr>
        <p:txBody>
          <a:bodyPr wrap="square" rtlCol="0">
            <a:spAutoFit/>
          </a:bodyPr>
          <a:lstStyle/>
          <a:p>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病句小贴士</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常见“句式杂糅” </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4140870"/>
          <a:ext cx="19226135" cy="8067837"/>
        </p:xfrm>
        <a:graphic>
          <a:graphicData uri="http://schemas.openxmlformats.org/drawingml/2006/table">
            <a:tbl>
              <a:tblPr/>
              <a:tblGrid>
                <a:gridCol w="3960440"/>
                <a:gridCol w="5400600"/>
                <a:gridCol w="3960440"/>
                <a:gridCol w="5904655"/>
              </a:tblGrid>
              <a:tr h="825789">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4737">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是由于……决定的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是由……决定的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他的死是为了……而死的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他的死是为了……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他是为了……而死的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……的原因是……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原因是……造成的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原因是……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是由……造成的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其根本原因是……在作怪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其根本原因是……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是……在作怪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关键的问题是……在起决定作用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关键的问题是……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是……在起决定作用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经过……下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经过……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围绕以……为……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围绕……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5789">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大多是以……为主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大多是……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由……组成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3708825"/>
          <a:ext cx="19226135" cy="8208911"/>
        </p:xfrm>
        <a:graphic>
          <a:graphicData uri="http://schemas.openxmlformats.org/drawingml/2006/table">
            <a:tbl>
              <a:tblPr/>
              <a:tblGrid>
                <a:gridCol w="4392488"/>
                <a:gridCol w="5256584"/>
                <a:gridCol w="3672408"/>
                <a:gridCol w="5904655"/>
              </a:tblGrid>
              <a:tr h="732623">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靠的是……取得的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靠的是……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是靠……取得的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借口……为名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借口是……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听到……的噩耗传来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听到……的噩耗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……的噩耗传来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变得分外……多了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变得分外……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变得……多了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……的特点是……的独到之处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……的特点是……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……有……的独到之处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是为了……为目的的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是为了……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是以……为目的的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5304">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是因为……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……的原因是……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……是因为……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是因为……的原因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是因为……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是……的原因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……的原因主要是……所致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……的原因主要是……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……主要是……所致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是由于……的结果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是由于……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是……的结果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772718"/>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3708825"/>
          <a:ext cx="19226135" cy="8208911"/>
        </p:xfrm>
        <a:graphic>
          <a:graphicData uri="http://schemas.openxmlformats.org/drawingml/2006/table">
            <a:tbl>
              <a:tblPr/>
              <a:tblGrid>
                <a:gridCol w="4392488"/>
                <a:gridCol w="5256584"/>
                <a:gridCol w="3672408"/>
                <a:gridCol w="5904655"/>
              </a:tblGrid>
              <a:tr h="732623">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常见错例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错因分析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关键在于……是十分重要的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关键在于……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……是十分重要的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由于……下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由于……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对于……问题上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对于……问题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在……问题上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以……即可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以……为宜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根据……显示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根据……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本着……为原则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本着……原则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以……为原则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5304">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打着……为幌子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打着……的幌子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以……为幌子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深受……所欢迎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深受……欢迎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为……所欢迎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65246">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比去年同期相比……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比去年同期……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跟去年同期相比……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长达……之久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长达……天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达……之久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716934"/>
          <a:ext cx="19514169" cy="5112568"/>
        </p:xfrm>
        <a:graphic>
          <a:graphicData uri="http://schemas.openxmlformats.org/drawingml/2006/table">
            <a:tbl>
              <a:tblPr/>
              <a:tblGrid>
                <a:gridCol w="2520281"/>
                <a:gridCol w="5760640"/>
                <a:gridCol w="11233248"/>
              </a:tblGrid>
              <a:tr h="7920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480">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修饰关系不明确造成的歧义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一般是主语中心语或宾语中心语前有多个修饰语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其中有的修饰语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多为第一个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修饰不同的对象时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句子就会有不同的表意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26. 2015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日是俄罗斯卫国战争胜利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30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个国家和国际组织的领导人参加了在莫斯科红场举行的阅兵式</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1614801"/>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类型五　表意不明</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如果语意令人费解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或者不能表达确定的意思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就会造成表意不明。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0369476" y="8224884"/>
            <a:ext cx="11521280" cy="812530"/>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表意不明。“近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个”修饰的对象不同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5616624"/>
        </p:xfrm>
        <a:graphic>
          <a:graphicData uri="http://schemas.openxmlformats.org/drawingml/2006/table">
            <a:tbl>
              <a:tblPr/>
              <a:tblGrid>
                <a:gridCol w="2160241"/>
                <a:gridCol w="4104456"/>
                <a:gridCol w="13249472"/>
              </a:tblGrid>
              <a:tr h="88942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727198">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停顿位置不同造成的歧义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有些句子在不同的位置停顿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意思可以有不同的理解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27.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这一桩发生在普通家庭中的杀人悲剧在亲戚当中也有些不解和议论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要说小莉的妈妈不爱她家里人谁也不相信。</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497268" y="6589142"/>
            <a:ext cx="13033448"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在“她”后面停顿和在“家里人”后面停顿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句子的意思是完全不同的。可理解为“要说小莉的妈妈不爱她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家里人谁也不相信”或“要说小莉的妈妈不爱她家里人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谁也不相信”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表意不明。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5616624"/>
        </p:xfrm>
        <a:graphic>
          <a:graphicData uri="http://schemas.openxmlformats.org/drawingml/2006/table">
            <a:tbl>
              <a:tblPr/>
              <a:tblGrid>
                <a:gridCol w="2160241"/>
                <a:gridCol w="4104456"/>
                <a:gridCol w="13249472"/>
              </a:tblGrid>
              <a:tr h="88942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727198">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指代不明造成的歧义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利用指示代词或人称代词来造成句子表意的错误或表意的不明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也是命题者惯用的设误手法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28. [2017•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山东卷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这位前方记者采访到的专家表示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,C919</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的试飞成功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标志着我国大型商用飞机的研制已经达到国际先进水平。</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569276" y="6589142"/>
            <a:ext cx="13033448" cy="297312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该句有歧义和搭配不当两处错误。“这位前方记者采访到的专家”中“这位”是形容“前方记者”还是“专家”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产生了歧义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应改为“这位被前方记者采访到的专家”。另外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研制”和“达到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水平”搭配不当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应改为“研制能力”。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3804092"/>
        </p:xfrm>
        <a:graphic>
          <a:graphicData uri="http://schemas.openxmlformats.org/drawingml/2006/table">
            <a:tbl>
              <a:tblPr/>
              <a:tblGrid>
                <a:gridCol w="2160241"/>
                <a:gridCol w="6120680"/>
                <a:gridCol w="11233248"/>
              </a:tblGrid>
              <a:tr h="58154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90860">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词语含义多解造成的歧义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汉语中存在大量的多义词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命题者有时就利用多义词给句子带来表意的不确定性特点来设置错例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29.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有些国家看不上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年俄罗斯世界杯足球赛。</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0585500" y="5869062"/>
            <a:ext cx="11089232" cy="1532727"/>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因词语多义而造成表意不明。句中的“看不上”可理解为“看不到”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也可理解为“瞧不起”。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5882050"/>
        </p:xfrm>
        <a:graphic>
          <a:graphicData uri="http://schemas.openxmlformats.org/drawingml/2006/table">
            <a:tbl>
              <a:tblPr/>
              <a:tblGrid>
                <a:gridCol w="1872209"/>
                <a:gridCol w="2448272"/>
                <a:gridCol w="15193688"/>
              </a:tblGrid>
              <a:tr h="88942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727198">
                <a:tc>
                  <a:txBody>
                    <a:bodyPr/>
                    <a:lstStyle/>
                    <a:p>
                      <a:pPr marL="0" algn="ctr"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成分指向不同造成的歧义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某些词语在句中所担当的成分具有不确定性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致使该句子表意混乱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30.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日本在野党强烈指责财务大臣“口无遮拦”、公开谈及政府去年入市干预日元具体汇率的行为是极不负责任的。</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3060750"/>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697068" y="6352207"/>
            <a:ext cx="14833648" cy="3693319"/>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成分指向不同造成歧义。“极不负责任”的对象可能是在野党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也可能是财务大臣。可以改为“日本在野党强烈指责财务大臣‘口无遮拦’、公开谈及政府去年入市干预日元具体汇率的行为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在野党的指责是极不负责任的”或“日本在野党强烈指责财务大臣‘口无遮拦’、公开谈及政府去年入市干预日元具体汇率的行为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财务大臣的行为是极不负责任的”。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2160563" y="4140870"/>
          <a:ext cx="19514169" cy="4279392"/>
        </p:xfrm>
        <a:graphic>
          <a:graphicData uri="http://schemas.openxmlformats.org/drawingml/2006/table">
            <a:tbl>
              <a:tblPr/>
              <a:tblGrid>
                <a:gridCol w="2160241"/>
                <a:gridCol w="4104456"/>
                <a:gridCol w="13249472"/>
              </a:tblGrid>
              <a:tr h="58154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针对训练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90860">
                <a:tc>
                  <a:txBody>
                    <a:bodyPr/>
                    <a:lstStyle/>
                    <a:p>
                      <a:pPr marL="0" algn="l" defTabSz="2118995" rtl="0" eaLnBrk="1" latinLnBrk="0" hangingPunct="1">
                        <a:lnSpc>
                          <a:spcPct val="12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省略不当造成的歧义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2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有时候因为省略不当造成了歧义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小王看见小张搀扶着一位老大爷沿着小巷走来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手里提着一个竹篮子。</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30000"/>
                        </a:lnSpc>
                        <a:spcBef>
                          <a:spcPts val="0"/>
                        </a:spcBef>
                        <a:spcAft>
                          <a:spcPts val="0"/>
                        </a:spcAft>
                        <a:buClrTx/>
                        <a:buSzTx/>
                        <a:buFontTx/>
                        <a:buNone/>
                        <a:defRPr/>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________________________________________________________________________________________________________________________________________________________________________________________________</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31562" y="2916734"/>
            <a:ext cx="1978718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8497268" y="6136418"/>
            <a:ext cx="13033448" cy="225292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省略不当造成歧义。后一分句省略了主语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致使语意不明确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是小张提着竹篮子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还是老大爷提着竹篮子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修改时将后面一句加上主语“小张”或“老大爷”。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37726</Words>
  <Application>WPS 演示</Application>
  <PresentationFormat>自定义</PresentationFormat>
  <Paragraphs>2003</Paragraphs>
  <Slides>128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128</vt:i4>
      </vt:variant>
    </vt:vector>
  </HeadingPairs>
  <TitlesOfParts>
    <vt:vector size="140" baseType="lpstr">
      <vt:lpstr>Arial</vt:lpstr>
      <vt:lpstr>宋体</vt:lpstr>
      <vt:lpstr>Wingdings</vt:lpstr>
      <vt:lpstr>微软雅黑</vt:lpstr>
      <vt:lpstr>Calibri</vt:lpstr>
      <vt:lpstr>Times New Roman</vt:lpstr>
      <vt:lpstr>Arial Unicode MS</vt:lpstr>
      <vt:lpstr>Times New Roman</vt:lpstr>
      <vt:lpstr>NEU-BZ-S92</vt:lpstr>
      <vt:lpstr>方正书宋_GBK</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607</cp:revision>
  <dcterms:created xsi:type="dcterms:W3CDTF">2016-01-31T01:38:00Z</dcterms:created>
  <dcterms:modified xsi:type="dcterms:W3CDTF">2019-02-13T08:16:23Z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