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5"/>
  </p:notesMasterIdLst>
  <p:sldIdLst>
    <p:sldId id="257" r:id="rId2"/>
    <p:sldId id="266" r:id="rId3"/>
    <p:sldId id="259" r:id="rId4"/>
    <p:sldId id="260" r:id="rId5"/>
    <p:sldId id="262" r:id="rId6"/>
    <p:sldId id="263" r:id="rId7"/>
    <p:sldId id="268" r:id="rId8"/>
    <p:sldId id="269" r:id="rId9"/>
    <p:sldId id="261" r:id="rId10"/>
    <p:sldId id="288" r:id="rId11"/>
    <p:sldId id="272" r:id="rId12"/>
    <p:sldId id="276" r:id="rId13"/>
    <p:sldId id="267" r:id="rId14"/>
    <p:sldId id="264" r:id="rId15"/>
    <p:sldId id="277" r:id="rId16"/>
    <p:sldId id="278" r:id="rId17"/>
    <p:sldId id="279" r:id="rId18"/>
    <p:sldId id="282" r:id="rId19"/>
    <p:sldId id="280" r:id="rId20"/>
    <p:sldId id="271" r:id="rId21"/>
    <p:sldId id="281" r:id="rId22"/>
    <p:sldId id="274" r:id="rId23"/>
    <p:sldId id="275" r:id="rId24"/>
    <p:sldId id="286" r:id="rId25"/>
    <p:sldId id="287" r:id="rId26"/>
    <p:sldId id="285" r:id="rId27"/>
    <p:sldId id="289" r:id="rId28"/>
    <p:sldId id="270" r:id="rId29"/>
    <p:sldId id="291" r:id="rId30"/>
    <p:sldId id="300" r:id="rId31"/>
    <p:sldId id="301" r:id="rId32"/>
    <p:sldId id="293" r:id="rId33"/>
    <p:sldId id="292" r:id="rId34"/>
    <p:sldId id="283" r:id="rId35"/>
    <p:sldId id="265" r:id="rId36"/>
    <p:sldId id="294" r:id="rId37"/>
    <p:sldId id="295" r:id="rId38"/>
    <p:sldId id="296" r:id="rId39"/>
    <p:sldId id="297" r:id="rId40"/>
    <p:sldId id="298" r:id="rId41"/>
    <p:sldId id="299" r:id="rId42"/>
    <p:sldId id="302" r:id="rId43"/>
    <p:sldId id="303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1B142-3D13-488C-9290-198B9EA7D9EC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76DA8-D51A-4704-AC66-4AB7344E1D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76DA8-D51A-4704-AC66-4AB7344E1D7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8C6AFCE-24E0-44BC-8FA1-01CA9BF4B3C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8206BD4-3625-4724-8689-0F01B50EBC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6AFCE-24E0-44BC-8FA1-01CA9BF4B3C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06BD4-3625-4724-8689-0F01B50EB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6AFCE-24E0-44BC-8FA1-01CA9BF4B3C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06BD4-3625-4724-8689-0F01B50EB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6AFCE-24E0-44BC-8FA1-01CA9BF4B3C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06BD4-3625-4724-8689-0F01B50EB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8C6AFCE-24E0-44BC-8FA1-01CA9BF4B3C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8206BD4-3625-4724-8689-0F01B50EBC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6AFCE-24E0-44BC-8FA1-01CA9BF4B3C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8206BD4-3625-4724-8689-0F01B50EBC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6AFCE-24E0-44BC-8FA1-01CA9BF4B3C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8206BD4-3625-4724-8689-0F01B50EB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6AFCE-24E0-44BC-8FA1-01CA9BF4B3C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06BD4-3625-4724-8689-0F01B50EBC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C6AFCE-24E0-44BC-8FA1-01CA9BF4B3C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06BD4-3625-4724-8689-0F01B50EB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8C6AFCE-24E0-44BC-8FA1-01CA9BF4B3C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8206BD4-3625-4724-8689-0F01B50EBC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zh-CN" alt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单击图标添加图片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8C6AFCE-24E0-44BC-8FA1-01CA9BF4B3C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8206BD4-3625-4724-8689-0F01B50EBC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8C6AFCE-24E0-44BC-8FA1-01CA9BF4B3C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C8206BD4-3625-4724-8689-0F01B50EBC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baidu.com/item/%E6%8A%98%E6%9D%A8%E6%9F%B3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baidu.com/item/%E5%B2%91%E5%8F%82/211501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6%9F%B3%E5%AE%97%E5%85%83" TargetMode="External"/><Relationship Id="rId2" Type="http://schemas.openxmlformats.org/officeDocument/2006/relationships/hyperlink" Target="https://baike.baidu.com/item/%E5%94%90%E5%AE%8B%E5%85%AB%E5%A4%A7%E5%AE%B6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baike.baidu.com/item/%E6%98%8C%E9%BB%8E%E5%85%88%E7%94%9F%E9%9B%86" TargetMode="External"/><Relationship Id="rId4" Type="http://schemas.openxmlformats.org/officeDocument/2006/relationships/hyperlink" Target="https://baike.baidu.com/item/%E9%9F%A9%E6%9F%B3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6%9B%BE%E5%B7%A9/210355" TargetMode="External"/><Relationship Id="rId3" Type="http://schemas.openxmlformats.org/officeDocument/2006/relationships/hyperlink" Target="https://baike.baidu.com/item/%E6%9F%B3%E5%AE%97%E5%85%83/127462" TargetMode="External"/><Relationship Id="rId7" Type="http://schemas.openxmlformats.org/officeDocument/2006/relationships/hyperlink" Target="https://baike.baidu.com/item/%E7%8E%8B%E5%AE%89%E7%9F%B3/127359" TargetMode="External"/><Relationship Id="rId2" Type="http://schemas.openxmlformats.org/officeDocument/2006/relationships/hyperlink" Target="https://baike.baidu.com/item/%E9%9F%A9%E6%84%88/12740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baike.baidu.com/item/%E8%8B%8F%E8%BE%99/597591" TargetMode="External"/><Relationship Id="rId5" Type="http://schemas.openxmlformats.org/officeDocument/2006/relationships/hyperlink" Target="https://baike.baidu.com/item/%E8%8B%8F%E6%B4%B5/597274" TargetMode="External"/><Relationship Id="rId4" Type="http://schemas.openxmlformats.org/officeDocument/2006/relationships/hyperlink" Target="https://baike.baidu.com/item/%E8%8B%8F%E8%BD%BC/53906" TargetMode="External"/><Relationship Id="rId9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9%9F%A9%E6%84%88/127407" TargetMode="External"/><Relationship Id="rId2" Type="http://schemas.openxmlformats.org/officeDocument/2006/relationships/hyperlink" Target="https://baike.baidu.com/item/%E5%94%90%E4%BB%A3/345315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8%93%9D%E7%94%B0/22108" TargetMode="External"/><Relationship Id="rId2" Type="http://schemas.openxmlformats.org/officeDocument/2006/relationships/hyperlink" Target="https://baike.baidu.com/item/%E7%8E%8B%E7%BB%B4/37558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baike.baidu.com/item/%E4%BA%94%E7%BB%9D/17041" TargetMode="External"/><Relationship Id="rId4" Type="http://schemas.openxmlformats.org/officeDocument/2006/relationships/hyperlink" Target="https://baike.baidu.com/item/%E8%BE%8B%E5%B7%9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340768"/>
            <a:ext cx="7344816" cy="2684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 smtClean="0"/>
              <a:t>课外古诗词诵读（</a:t>
            </a:r>
            <a:r>
              <a:rPr lang="en-US" altLang="zh-CN" sz="6000" dirty="0" smtClean="0"/>
              <a:t>1</a:t>
            </a:r>
            <a:r>
              <a:rPr lang="zh-CN" altLang="en-US" sz="6000" dirty="0" smtClean="0"/>
              <a:t>）</a:t>
            </a:r>
            <a:endParaRPr lang="en-US" altLang="zh-CN" sz="6000" dirty="0" smtClean="0"/>
          </a:p>
          <a:p>
            <a:pPr>
              <a:lnSpc>
                <a:spcPct val="150000"/>
              </a:lnSpc>
            </a:pPr>
            <a:r>
              <a:rPr lang="zh-CN" altLang="en-US" sz="6000" dirty="0" smtClean="0"/>
              <a:t>           共</a:t>
            </a:r>
            <a:r>
              <a:rPr lang="en-US" altLang="zh-CN" sz="6000" dirty="0" smtClean="0"/>
              <a:t>4</a:t>
            </a:r>
            <a:r>
              <a:rPr lang="zh-CN" altLang="en-US" sz="6000" dirty="0" smtClean="0"/>
              <a:t>首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76672"/>
            <a:ext cx="4572000" cy="56323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</a:t>
            </a:r>
            <a:r>
              <a:rPr lang="zh-CN" altLang="en-US" sz="4800" b="1" dirty="0" smtClean="0">
                <a:solidFill>
                  <a:srgbClr val="7030A0"/>
                </a:solidFill>
                <a:latin typeface="+mn-ea"/>
              </a:rPr>
              <a:t>竹</a:t>
            </a:r>
            <a:r>
              <a:rPr lang="zh-CN" altLang="en-US" sz="4800" b="1" dirty="0">
                <a:solidFill>
                  <a:srgbClr val="7030A0"/>
                </a:solidFill>
                <a:latin typeface="+mn-ea"/>
              </a:rPr>
              <a:t>里</a:t>
            </a:r>
            <a:r>
              <a:rPr lang="zh-CN" altLang="en-US" sz="4800" b="1" dirty="0" smtClean="0">
                <a:solidFill>
                  <a:srgbClr val="7030A0"/>
                </a:solidFill>
                <a:latin typeface="+mn-ea"/>
              </a:rPr>
              <a:t>馆 </a:t>
            </a:r>
            <a:r>
              <a:rPr lang="zh-CN" altLang="en-US" sz="4000" b="1" dirty="0" smtClean="0">
                <a:solidFill>
                  <a:srgbClr val="0070C0"/>
                </a:solidFill>
                <a:latin typeface="+mn-ea"/>
              </a:rPr>
              <a:t>王维</a:t>
            </a:r>
            <a:endParaRPr lang="zh-CN" altLang="en-US" sz="4000" b="1" dirty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独</a:t>
            </a:r>
            <a:r>
              <a:rPr lang="zh-CN" altLang="en-US" sz="4800" b="1" dirty="0">
                <a:latin typeface="+mn-ea"/>
              </a:rPr>
              <a:t>坐幽篁</a:t>
            </a:r>
            <a:r>
              <a:rPr lang="zh-CN" altLang="en-US" sz="4800" b="1" dirty="0" smtClean="0">
                <a:latin typeface="+mn-ea"/>
              </a:rPr>
              <a:t>里，</a:t>
            </a:r>
            <a:endParaRPr lang="en-US" altLang="zh-CN" sz="4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弹琴</a:t>
            </a:r>
            <a:r>
              <a:rPr lang="zh-CN" altLang="en-US" sz="4800" b="1" dirty="0">
                <a:latin typeface="+mn-ea"/>
              </a:rPr>
              <a:t>复</a:t>
            </a:r>
            <a:r>
              <a:rPr lang="zh-CN" altLang="en-US" sz="4800" b="1" dirty="0" smtClean="0">
                <a:latin typeface="+mn-ea"/>
              </a:rPr>
              <a:t>长啸。</a:t>
            </a:r>
            <a:endParaRPr lang="zh-CN" altLang="en-US" sz="48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深</a:t>
            </a:r>
            <a:r>
              <a:rPr lang="zh-CN" altLang="en-US" sz="4800" b="1" dirty="0">
                <a:latin typeface="+mn-ea"/>
              </a:rPr>
              <a:t>林</a:t>
            </a:r>
            <a:r>
              <a:rPr lang="zh-CN" altLang="en-US" sz="4800" b="1" dirty="0" smtClean="0">
                <a:latin typeface="+mn-ea"/>
              </a:rPr>
              <a:t>人不知，</a:t>
            </a:r>
            <a:endParaRPr lang="en-US" altLang="zh-CN" sz="4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明月</a:t>
            </a:r>
            <a:r>
              <a:rPr lang="zh-CN" altLang="en-US" sz="4800" b="1" dirty="0">
                <a:latin typeface="+mn-ea"/>
              </a:rPr>
              <a:t>来相</a:t>
            </a:r>
            <a:r>
              <a:rPr lang="zh-CN" altLang="en-US" sz="4800" b="1" dirty="0" smtClean="0">
                <a:latin typeface="+mn-ea"/>
              </a:rPr>
              <a:t>照。</a:t>
            </a:r>
            <a:r>
              <a:rPr lang="zh-CN" altLang="en-US" sz="4800" b="1" baseline="30000" dirty="0">
                <a:latin typeface="+mn-ea"/>
              </a:rPr>
              <a:t> </a:t>
            </a:r>
            <a:endParaRPr lang="zh-CN" altLang="en-US" sz="4800" b="1" dirty="0">
              <a:latin typeface="+mn-ea"/>
            </a:endParaRPr>
          </a:p>
        </p:txBody>
      </p:sp>
      <p:pic>
        <p:nvPicPr>
          <p:cNvPr id="3" name="Picture 2" descr="https://gss2.bdstatic.com/9fo3dSag_xI4khGkpoWK1HF6hhy/baike/c0%3Dbaike80%2C5%2C5%2C80%2C26/sign=abd88eff77094b36cf9f13bfc2a517bc/d1160924ab18972b4e7270eae7cd7b899e510a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052736"/>
            <a:ext cx="2952328" cy="4368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2204864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2</a:t>
            </a:r>
            <a:endParaRPr lang="zh-CN" altLang="en-US" sz="9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s://timgsa.baidu.com/timg?image&amp;quality=80&amp;size=b10000_10000&amp;sec=1551056731&amp;di=bf6eb49a839948ab727c0c20e001ede4&amp;src=http://5b0988e595225.cdn.sohucs.com/images/20180414/140fa0a602744e5fb0433700aabd2b6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680853" cy="4608512"/>
          </a:xfrm>
          <a:prstGeom prst="rect">
            <a:avLst/>
          </a:prstGeom>
          <a:noFill/>
          <a:ln>
            <a:solidFill>
              <a:schemeClr val="tx1">
                <a:lumMod val="95000"/>
              </a:schemeClr>
            </a:solidFill>
          </a:ln>
        </p:spPr>
      </p:pic>
      <p:sp>
        <p:nvSpPr>
          <p:cNvPr id="3" name="矩形 2"/>
          <p:cNvSpPr/>
          <p:nvPr/>
        </p:nvSpPr>
        <p:spPr>
          <a:xfrm>
            <a:off x="1907704" y="5373216"/>
            <a:ext cx="4993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/>
              <a:t>春夜洛城闻笛 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51066716930&amp;di=0d85f041a49c3539de51bba8710dece2&amp;imgtype=0&amp;src=http%3A%2F%2Fi2.w.yun.hjfile.cn%2Fdoc%2F201306%2F7ecdf2edac454743904aaf7ecfb74c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632848" cy="56166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3" name="矩形 2"/>
          <p:cNvSpPr/>
          <p:nvPr/>
        </p:nvSpPr>
        <p:spPr>
          <a:xfrm>
            <a:off x="4211960" y="908720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/>
              <a:t>谁家玉笛暗飞声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332656"/>
            <a:ext cx="4680520" cy="618630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/>
              <a:t>  春夜</a:t>
            </a:r>
            <a:r>
              <a:rPr lang="zh-CN" altLang="en-US" sz="4400" dirty="0"/>
              <a:t>洛城闻</a:t>
            </a:r>
            <a:r>
              <a:rPr lang="zh-CN" altLang="en-US" sz="4400" dirty="0" smtClean="0"/>
              <a:t>笛  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en-US" altLang="zh-CN" sz="4400" dirty="0"/>
              <a:t> </a:t>
            </a:r>
            <a:r>
              <a:rPr lang="en-US" altLang="zh-CN" sz="4400" dirty="0" smtClean="0"/>
              <a:t>          </a:t>
            </a:r>
            <a:r>
              <a:rPr lang="zh-CN" altLang="en-US" sz="4400" dirty="0" smtClean="0"/>
              <a:t>李白</a:t>
            </a:r>
            <a:endParaRPr lang="zh-CN" altLang="en-US" sz="4400" dirty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谁</a:t>
            </a:r>
            <a:r>
              <a:rPr lang="zh-CN" altLang="en-US" sz="4400" dirty="0"/>
              <a:t>家玉笛暗飞声</a:t>
            </a:r>
            <a:r>
              <a:rPr lang="zh-CN" altLang="en-US" sz="4400" dirty="0" smtClean="0"/>
              <a:t>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散</a:t>
            </a:r>
            <a:r>
              <a:rPr lang="zh-CN" altLang="en-US" sz="4400" dirty="0"/>
              <a:t>入春风满洛城。</a:t>
            </a:r>
          </a:p>
          <a:p>
            <a:pPr>
              <a:lnSpc>
                <a:spcPct val="150000"/>
              </a:lnSpc>
            </a:pPr>
            <a:r>
              <a:rPr lang="zh-CN" altLang="en-US" sz="4400" dirty="0"/>
              <a:t>此夜曲中闻折柳</a:t>
            </a:r>
            <a:r>
              <a:rPr lang="zh-CN" altLang="en-US" sz="4400" dirty="0" smtClean="0"/>
              <a:t>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何人</a:t>
            </a:r>
            <a:r>
              <a:rPr lang="zh-CN" altLang="en-US" sz="4400" dirty="0"/>
              <a:t>不起故园情。</a:t>
            </a:r>
          </a:p>
        </p:txBody>
      </p:sp>
      <p:pic>
        <p:nvPicPr>
          <p:cNvPr id="60420" name="Picture 4" descr="https://timgsa.baidu.com/timg?image&amp;quality=80&amp;size=b10000_10000&amp;sec=1551056731&amp;di=f395a83ba60a0dfee4637c4f5b2d551d&amp;src=http://pic.baike.soso.com/p/20130823/20130823113725-2104038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124744"/>
            <a:ext cx="2736304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92696"/>
            <a:ext cx="7632848" cy="526297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                          创作</a:t>
            </a:r>
            <a:r>
              <a:rPr lang="zh-CN" altLang="en-US" sz="3200" dirty="0"/>
              <a:t>背景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这</a:t>
            </a:r>
            <a:r>
              <a:rPr lang="zh-CN" altLang="en-US" sz="3200" dirty="0"/>
              <a:t>首诗是唐玄宗开元二十二年（</a:t>
            </a:r>
            <a:r>
              <a:rPr lang="en-US" altLang="zh-CN" sz="3200" dirty="0"/>
              <a:t>734</a:t>
            </a:r>
            <a:r>
              <a:rPr lang="zh-CN" altLang="en-US" sz="3200" dirty="0"/>
              <a:t>年）或二十三年（</a:t>
            </a:r>
            <a:r>
              <a:rPr lang="en-US" altLang="zh-CN" sz="3200" dirty="0"/>
              <a:t>735</a:t>
            </a:r>
            <a:r>
              <a:rPr lang="zh-CN" altLang="en-US" sz="3200" dirty="0"/>
              <a:t>年）李白游洛城（即洛阳）时所作。洛阳在唐代是一个很繁华的都市，时称东都。</a:t>
            </a:r>
            <a:r>
              <a:rPr lang="zh-CN" altLang="en-US" sz="3200" u="sng" dirty="0">
                <a:solidFill>
                  <a:srgbClr val="C00000"/>
                </a:solidFill>
              </a:rPr>
              <a:t>当时李白客居洛城，大概正在客栈里，</a:t>
            </a:r>
            <a:r>
              <a:rPr lang="zh-CN" altLang="en-US" sz="3200" dirty="0"/>
              <a:t>偶然听到笛声而触发故园情，因作此</a:t>
            </a:r>
            <a:r>
              <a:rPr lang="zh-CN" altLang="en-US" sz="3200" dirty="0" smtClean="0"/>
              <a:t>诗。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136904" cy="59093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词句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注释：</a:t>
            </a:r>
            <a:endParaRPr lang="zh-CN" altLang="en-US" sz="28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 ⑴</a:t>
            </a:r>
            <a:r>
              <a:rPr lang="zh-CN" altLang="en-US" sz="2800" b="1" dirty="0"/>
              <a:t>洛城：即洛阳城，今河南省洛阳市。</a:t>
            </a:r>
            <a:br>
              <a:rPr lang="zh-CN" altLang="en-US" sz="2800" b="1" dirty="0"/>
            </a:br>
            <a:r>
              <a:rPr lang="zh-CN" altLang="en-US" sz="2800" b="1" dirty="0"/>
              <a:t>　　⑵玉笛：华美的笛，玉制或锻玉的笛子。暗飞声：因笛声在夜间传来，故云。</a:t>
            </a:r>
            <a:br>
              <a:rPr lang="zh-CN" altLang="en-US" sz="2800" b="1" dirty="0"/>
            </a:br>
            <a:r>
              <a:rPr lang="zh-CN" altLang="en-US" sz="2800" b="1" dirty="0"/>
              <a:t>　</a:t>
            </a:r>
            <a:r>
              <a:rPr lang="zh-CN" altLang="en-US" sz="2800" b="1" dirty="0">
                <a:solidFill>
                  <a:srgbClr val="C00000"/>
                </a:solidFill>
              </a:rPr>
              <a:t>　</a:t>
            </a:r>
            <a:r>
              <a:rPr lang="zh-CN" altLang="en-US" sz="2800" b="1" u="sng" dirty="0">
                <a:solidFill>
                  <a:srgbClr val="C00000"/>
                </a:solidFill>
              </a:rPr>
              <a:t>⑶满：此处作动词用，传遍。</a:t>
            </a:r>
            <a:r>
              <a:rPr lang="zh-CN" altLang="en-US" sz="2800" b="1" dirty="0"/>
              <a:t/>
            </a:r>
            <a:br>
              <a:rPr lang="zh-CN" altLang="en-US" sz="2800" b="1" dirty="0"/>
            </a:br>
            <a:r>
              <a:rPr lang="zh-CN" altLang="en-US" sz="2800" b="1" dirty="0"/>
              <a:t>　　⑷闻：听；听见。折柳：即</a:t>
            </a:r>
            <a:r>
              <a:rPr lang="en-US" altLang="zh-CN" sz="2800" b="1" dirty="0"/>
              <a:t>《</a:t>
            </a:r>
            <a:r>
              <a:rPr lang="zh-CN" altLang="en-US" sz="2800" b="1" dirty="0">
                <a:hlinkClick r:id="rId2"/>
              </a:rPr>
              <a:t>折杨柳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笛曲</a:t>
            </a:r>
            <a:r>
              <a:rPr lang="zh-CN" altLang="en-US" sz="2800" b="1" dirty="0" smtClean="0"/>
              <a:t>，一方面</a:t>
            </a:r>
            <a:r>
              <a:rPr lang="zh-CN" altLang="en-US" sz="2800" b="1" dirty="0"/>
              <a:t>内容多写离情别绪，一方面又暗含一种习俗：人们临别时折柳相赠。</a:t>
            </a:r>
            <a:r>
              <a:rPr lang="zh-CN" altLang="en-US" sz="2800" b="1" u="sng" dirty="0">
                <a:solidFill>
                  <a:srgbClr val="C00000"/>
                </a:solidFill>
              </a:rPr>
              <a:t>柳，暗指“留”。</a:t>
            </a:r>
            <a:r>
              <a:rPr lang="zh-CN" altLang="en-US" sz="2800" b="1" dirty="0"/>
              <a:t/>
            </a:r>
            <a:br>
              <a:rPr lang="zh-CN" altLang="en-US" sz="2800" b="1" dirty="0"/>
            </a:br>
            <a:r>
              <a:rPr lang="zh-CN" altLang="en-US" sz="2800" b="1" dirty="0"/>
              <a:t>　　⑸故园情：怀念家乡的情感。故园，指</a:t>
            </a:r>
            <a:r>
              <a:rPr lang="zh-CN" altLang="en-US" sz="2800" b="1" dirty="0" smtClean="0"/>
              <a:t>故乡</a:t>
            </a:r>
            <a:r>
              <a:rPr lang="zh-CN" altLang="en-US" sz="2800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717032"/>
            <a:ext cx="8352928" cy="26776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简析：是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谁家精美的笛子暗暗地发出悠扬的笛声？随着春风飘扬，传遍洛阳全城。就在今夜的曲中，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听到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折杨柳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，哪个人的思乡之情不会因此而油然而生呢？</a:t>
            </a:r>
          </a:p>
        </p:txBody>
      </p:sp>
      <p:sp>
        <p:nvSpPr>
          <p:cNvPr id="3" name="矩形 2"/>
          <p:cNvSpPr/>
          <p:nvPr/>
        </p:nvSpPr>
        <p:spPr>
          <a:xfrm>
            <a:off x="899592" y="404664"/>
            <a:ext cx="7344816" cy="30469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                      春夜洛城闻笛  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                       </a:t>
            </a:r>
            <a:r>
              <a:rPr lang="zh-CN" altLang="en-US" sz="3200" dirty="0" smtClean="0"/>
              <a:t>李白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谁家玉笛暗飞声，散入春风满洛城。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此夜曲中闻折柳，何人不起故园情。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908720"/>
            <a:ext cx="8136904" cy="48601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/>
              <a:t>此</a:t>
            </a:r>
            <a:r>
              <a:rPr lang="zh-CN" altLang="en-US" sz="3200" b="1" dirty="0"/>
              <a:t>诗抒发了作者客居洛阳夜深人静之时</a:t>
            </a:r>
            <a:r>
              <a:rPr lang="zh-CN" altLang="en-US" sz="3200" b="1" u="sng" dirty="0">
                <a:solidFill>
                  <a:srgbClr val="C00000"/>
                </a:solidFill>
              </a:rPr>
              <a:t>被笛声引起的思乡之情，</a:t>
            </a:r>
            <a:r>
              <a:rPr lang="zh-CN" altLang="en-US" sz="3200" b="1" dirty="0"/>
              <a:t>其前两句描写笛声随春风而传遍洛阳城，后两句写因闻笛而思乡。</a:t>
            </a:r>
            <a:r>
              <a:rPr lang="zh-CN" altLang="en-US" sz="3200" b="1" u="sng" dirty="0">
                <a:solidFill>
                  <a:srgbClr val="C00000"/>
                </a:solidFill>
              </a:rPr>
              <a:t>全诗扣紧一个“闻”字，</a:t>
            </a:r>
            <a:r>
              <a:rPr lang="zh-CN" altLang="en-US" sz="3200" b="1" dirty="0"/>
              <a:t>抒写自己闻笛的感受，合理运用想象和</a:t>
            </a:r>
            <a:r>
              <a:rPr lang="zh-CN" altLang="en-US" sz="3200" b="1" dirty="0" smtClean="0"/>
              <a:t>夸张，</a:t>
            </a:r>
            <a:r>
              <a:rPr lang="zh-CN" altLang="en-US" sz="3200" b="1" dirty="0"/>
              <a:t>感情</a:t>
            </a:r>
            <a:r>
              <a:rPr lang="zh-CN" altLang="en-US" sz="3200" b="1" dirty="0" smtClean="0"/>
              <a:t>真挚。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332656"/>
            <a:ext cx="4680520" cy="618630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/>
              <a:t>  春夜</a:t>
            </a:r>
            <a:r>
              <a:rPr lang="zh-CN" altLang="en-US" sz="4400" dirty="0"/>
              <a:t>洛城闻</a:t>
            </a:r>
            <a:r>
              <a:rPr lang="zh-CN" altLang="en-US" sz="4400" dirty="0" smtClean="0"/>
              <a:t>笛  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en-US" altLang="zh-CN" sz="4400" dirty="0"/>
              <a:t> </a:t>
            </a:r>
            <a:r>
              <a:rPr lang="en-US" altLang="zh-CN" sz="4400" dirty="0" smtClean="0"/>
              <a:t>          </a:t>
            </a:r>
            <a:r>
              <a:rPr lang="zh-CN" altLang="en-US" sz="4400" dirty="0" smtClean="0"/>
              <a:t>李白</a:t>
            </a:r>
            <a:endParaRPr lang="zh-CN" altLang="en-US" sz="4400" dirty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谁</a:t>
            </a:r>
            <a:r>
              <a:rPr lang="zh-CN" altLang="en-US" sz="4400" dirty="0"/>
              <a:t>家玉笛暗飞声</a:t>
            </a:r>
            <a:r>
              <a:rPr lang="zh-CN" altLang="en-US" sz="4400" dirty="0" smtClean="0"/>
              <a:t>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散</a:t>
            </a:r>
            <a:r>
              <a:rPr lang="zh-CN" altLang="en-US" sz="4400" dirty="0"/>
              <a:t>入春风满洛城。</a:t>
            </a:r>
          </a:p>
          <a:p>
            <a:pPr>
              <a:lnSpc>
                <a:spcPct val="150000"/>
              </a:lnSpc>
            </a:pPr>
            <a:r>
              <a:rPr lang="zh-CN" altLang="en-US" sz="4400" dirty="0"/>
              <a:t>此夜曲中闻折柳</a:t>
            </a:r>
            <a:r>
              <a:rPr lang="zh-CN" altLang="en-US" sz="4400" dirty="0" smtClean="0"/>
              <a:t>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何人</a:t>
            </a:r>
            <a:r>
              <a:rPr lang="zh-CN" altLang="en-US" sz="4400" dirty="0"/>
              <a:t>不起故园情。</a:t>
            </a:r>
          </a:p>
        </p:txBody>
      </p:sp>
      <p:pic>
        <p:nvPicPr>
          <p:cNvPr id="60420" name="Picture 4" descr="https://timgsa.baidu.com/timg?image&amp;quality=80&amp;size=b10000_10000&amp;sec=1551056731&amp;di=f395a83ba60a0dfee4637c4f5b2d551d&amp;src=http://pic.baike.soso.com/p/20130823/20130823113725-2104038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124744"/>
            <a:ext cx="2736304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2204864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1</a:t>
            </a:r>
            <a:endParaRPr lang="zh-CN" altLang="en-US" sz="9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2204864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3</a:t>
            </a:r>
            <a:endParaRPr lang="zh-CN" altLang="en-US" sz="9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s://gss2.bdstatic.com/9fo3dSag_xI4khGkpoWK1HF6hhy/baike/crop%3D0%2C39%2C882%2C583%3Bc0%3Dbaike116%2C5%2C5%2C116%2C38/sign=940af09b42ed2e73e8a6dc6cba318db8/a5c27d1ed21b0ef4b9a58741d5c451da81cb3e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329042" cy="5553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s://gss1.bdstatic.com/-vo3dSag_xI4khGkpoWK1HF6hhy/baike/c0%3Dbaike80%2C5%2C5%2C80%2C26/sign=c715ad4a0cd79123f4ed9c26cc5d32e7/7c1ed21b0ef41bd5a0fb15b651da81cb38db3d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5" y="476672"/>
            <a:ext cx="7680853" cy="576064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851920" y="548680"/>
            <a:ext cx="4572000" cy="16473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</a:rPr>
              <a:t>马上相逢无纸笔，</a:t>
            </a:r>
            <a:endParaRPr lang="en-US" altLang="zh-CN" sz="36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</a:rPr>
              <a:t>凭君传语报平安。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404664"/>
            <a:ext cx="4608512" cy="60555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/>
              <a:t>      逢</a:t>
            </a:r>
            <a:r>
              <a:rPr lang="zh-CN" altLang="en-US" sz="4400" b="1" dirty="0"/>
              <a:t>入京使</a:t>
            </a:r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           岑参</a:t>
            </a:r>
            <a:r>
              <a:rPr lang="zh-CN" altLang="en-US" sz="4400" dirty="0"/>
              <a:t> </a:t>
            </a:r>
          </a:p>
          <a:p>
            <a:pPr>
              <a:lnSpc>
                <a:spcPct val="150000"/>
              </a:lnSpc>
            </a:pPr>
            <a:r>
              <a:rPr lang="zh-CN" altLang="en-US" sz="4400" dirty="0"/>
              <a:t>故园东望路</a:t>
            </a:r>
            <a:r>
              <a:rPr lang="zh-CN" altLang="en-US" sz="4400" dirty="0" smtClean="0"/>
              <a:t>漫漫，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双</a:t>
            </a:r>
            <a:r>
              <a:rPr lang="zh-CN" altLang="en-US" sz="4400" dirty="0"/>
              <a:t>袖龙钟泪不干。</a:t>
            </a:r>
          </a:p>
          <a:p>
            <a:pPr>
              <a:lnSpc>
                <a:spcPct val="150000"/>
              </a:lnSpc>
            </a:pPr>
            <a:r>
              <a:rPr lang="zh-CN" altLang="en-US" sz="4400" dirty="0"/>
              <a:t>马上相逢无纸笔</a:t>
            </a:r>
            <a:r>
              <a:rPr lang="zh-CN" altLang="en-US" sz="4400" dirty="0" smtClean="0"/>
              <a:t>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凭</a:t>
            </a:r>
            <a:r>
              <a:rPr lang="zh-CN" altLang="en-US" sz="4400" dirty="0"/>
              <a:t>君传语报平安。</a:t>
            </a:r>
          </a:p>
        </p:txBody>
      </p:sp>
      <p:pic>
        <p:nvPicPr>
          <p:cNvPr id="4" name="Picture 2" descr="https://gss1.bdstatic.com/-vo3dSag_xI4khGkpoWK1HF6hhy/baike/c0%3Dbaike80%2C5%2C5%2C80%2C26/sign=c715ad4a0cd79123f4ed9c26cc5d32e7/7c1ed21b0ef41bd5a0fb15b651da81cb38db3dc3.jpg"/>
          <p:cNvPicPr>
            <a:picLocks noChangeAspect="1" noChangeArrowheads="1"/>
          </p:cNvPicPr>
          <p:nvPr/>
        </p:nvPicPr>
        <p:blipFill>
          <a:blip r:embed="rId2" cstate="print"/>
          <a:srcRect l="35625"/>
          <a:stretch>
            <a:fillRect/>
          </a:stretch>
        </p:blipFill>
        <p:spPr bwMode="auto">
          <a:xfrm>
            <a:off x="5652120" y="1556792"/>
            <a:ext cx="2952328" cy="3680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48680"/>
            <a:ext cx="8064896" cy="31085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/>
              <a:t>词句注释</a:t>
            </a:r>
          </a:p>
          <a:p>
            <a:r>
              <a:rPr lang="zh-CN" altLang="en-US" sz="2800" dirty="0"/>
              <a:t>⑴入京使：进京的使者。</a:t>
            </a:r>
          </a:p>
          <a:p>
            <a:r>
              <a:rPr lang="zh-CN" altLang="en-US" sz="2800" dirty="0"/>
              <a:t>⑵故园：指长安和自己在长安的家。漫漫：形容路途十分遥远。</a:t>
            </a:r>
          </a:p>
          <a:p>
            <a:r>
              <a:rPr lang="zh-CN" altLang="en-US" sz="2800" dirty="0"/>
              <a:t>⑶</a:t>
            </a:r>
            <a:r>
              <a:rPr lang="zh-CN" altLang="en-US" sz="2800" dirty="0">
                <a:solidFill>
                  <a:srgbClr val="C00000"/>
                </a:solidFill>
              </a:rPr>
              <a:t>龙钟</a:t>
            </a:r>
            <a:r>
              <a:rPr lang="zh-CN" altLang="en-US" sz="2800" dirty="0"/>
              <a:t>：涕泪淋漓的样子。卞和</a:t>
            </a:r>
            <a:r>
              <a:rPr lang="en-US" altLang="zh-CN" sz="2800" dirty="0"/>
              <a:t>《</a:t>
            </a:r>
            <a:r>
              <a:rPr lang="zh-CN" altLang="en-US" sz="2800" dirty="0"/>
              <a:t>退怨之歌</a:t>
            </a:r>
            <a:r>
              <a:rPr lang="en-US" altLang="zh-CN" sz="2800" dirty="0"/>
              <a:t>》</a:t>
            </a:r>
            <a:r>
              <a:rPr lang="zh-CN" altLang="en-US" sz="2800" dirty="0"/>
              <a:t>：“空山歔欷泪龙钟。”</a:t>
            </a:r>
            <a:r>
              <a:rPr lang="zh-CN" altLang="en-US" sz="2800" u="sng" dirty="0">
                <a:solidFill>
                  <a:srgbClr val="C00000"/>
                </a:solidFill>
              </a:rPr>
              <a:t>这里是沾湿的意思。</a:t>
            </a:r>
          </a:p>
          <a:p>
            <a:r>
              <a:rPr lang="zh-CN" altLang="en-US" sz="2800" dirty="0"/>
              <a:t>⑷凭：托，烦，请。传语：捎口信。</a:t>
            </a:r>
          </a:p>
        </p:txBody>
      </p:sp>
      <p:pic>
        <p:nvPicPr>
          <p:cNvPr id="3" name="Picture 2" descr="https://gss2.bdstatic.com/9fo3dSag_xI4khGkpoWK1HF6hhy/baike/crop%3D0%2C39%2C882%2C583%3Bc0%3Dbaike116%2C5%2C5%2C116%2C38/sign=940af09b42ed2e73e8a6dc6cba318db8/a5c27d1ed21b0ef4b9a58741d5c451da81cb3e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005064"/>
            <a:ext cx="3528392" cy="2304404"/>
          </a:xfrm>
          <a:prstGeom prst="rect">
            <a:avLst/>
          </a:prstGeom>
          <a:noFill/>
          <a:ln>
            <a:solidFill>
              <a:schemeClr val="tx1">
                <a:lumMod val="9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404664"/>
            <a:ext cx="4608512" cy="60555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/>
              <a:t>      逢</a:t>
            </a:r>
            <a:r>
              <a:rPr lang="zh-CN" altLang="en-US" sz="4400" b="1" dirty="0"/>
              <a:t>入京使</a:t>
            </a:r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           岑参</a:t>
            </a:r>
            <a:r>
              <a:rPr lang="zh-CN" altLang="en-US" sz="4400" dirty="0"/>
              <a:t> </a:t>
            </a:r>
          </a:p>
          <a:p>
            <a:pPr>
              <a:lnSpc>
                <a:spcPct val="150000"/>
              </a:lnSpc>
            </a:pPr>
            <a:r>
              <a:rPr lang="zh-CN" altLang="en-US" sz="4400" dirty="0"/>
              <a:t>故园东望路</a:t>
            </a:r>
            <a:r>
              <a:rPr lang="zh-CN" altLang="en-US" sz="4400" dirty="0" smtClean="0"/>
              <a:t>漫漫，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双</a:t>
            </a:r>
            <a:r>
              <a:rPr lang="zh-CN" altLang="en-US" sz="4400" dirty="0"/>
              <a:t>袖龙钟泪不干。</a:t>
            </a:r>
          </a:p>
          <a:p>
            <a:pPr>
              <a:lnSpc>
                <a:spcPct val="150000"/>
              </a:lnSpc>
            </a:pPr>
            <a:r>
              <a:rPr lang="zh-CN" altLang="en-US" sz="4400" dirty="0"/>
              <a:t>马上相逢无纸笔</a:t>
            </a:r>
            <a:r>
              <a:rPr lang="zh-CN" altLang="en-US" sz="4400" dirty="0" smtClean="0"/>
              <a:t>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凭</a:t>
            </a:r>
            <a:r>
              <a:rPr lang="zh-CN" altLang="en-US" sz="4400" dirty="0"/>
              <a:t>君传语报平安。</a:t>
            </a:r>
          </a:p>
        </p:txBody>
      </p:sp>
      <p:pic>
        <p:nvPicPr>
          <p:cNvPr id="4" name="Picture 2" descr="https://gss1.bdstatic.com/-vo3dSag_xI4khGkpoWK1HF6hhy/baike/c0%3Dbaike80%2C5%2C5%2C80%2C26/sign=c715ad4a0cd79123f4ed9c26cc5d32e7/7c1ed21b0ef41bd5a0fb15b651da81cb38db3dc3.jpg"/>
          <p:cNvPicPr>
            <a:picLocks noChangeAspect="1" noChangeArrowheads="1"/>
          </p:cNvPicPr>
          <p:nvPr/>
        </p:nvPicPr>
        <p:blipFill>
          <a:blip r:embed="rId2" cstate="print"/>
          <a:srcRect l="35625"/>
          <a:stretch>
            <a:fillRect/>
          </a:stretch>
        </p:blipFill>
        <p:spPr bwMode="auto">
          <a:xfrm>
            <a:off x="5652120" y="1556792"/>
            <a:ext cx="2952328" cy="3680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836712"/>
            <a:ext cx="8424936" cy="52629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3175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  <a:cs typeface="Arial" pitchFamily="34" charset="0"/>
              </a:rPr>
              <a:t>《逢入京使》是唐代诗人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136EC2"/>
                </a:solidFill>
                <a:effectLst/>
                <a:latin typeface="+mn-ea"/>
                <a:cs typeface="Arial" pitchFamily="34" charset="0"/>
                <a:hlinkClick r:id="rId2"/>
              </a:rPr>
              <a:t>岑参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  <a:cs typeface="Arial" pitchFamily="34" charset="0"/>
              </a:rPr>
              <a:t>创作的名篇之一。此诗描写了诗人远涉边塞，路逢回京使者，托带平安口信，以安慰悬望的家人的典型场面，具有浓烈的人情味。诗文语言朴实，不加雕琢，却</a:t>
            </a:r>
            <a:r>
              <a:rPr kumimoji="0" lang="zh-CN" altLang="zh-CN" sz="32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ea"/>
                <a:cs typeface="Arial" pitchFamily="34" charset="0"/>
              </a:rPr>
              <a:t>包含着两大情怀：思乡之情与渴望功名之情，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  <a:cs typeface="Arial" pitchFamily="34" charset="0"/>
              </a:rPr>
              <a:t>一亲情一豪情，交织相融，真挚自然，感人至深。</a:t>
            </a:r>
            <a:endParaRPr kumimoji="0" lang="zh-CN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404664"/>
            <a:ext cx="4608512" cy="60555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/>
              <a:t>      逢</a:t>
            </a:r>
            <a:r>
              <a:rPr lang="zh-CN" altLang="en-US" sz="4400" b="1" dirty="0"/>
              <a:t>入京使</a:t>
            </a:r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           岑参</a:t>
            </a:r>
            <a:r>
              <a:rPr lang="zh-CN" altLang="en-US" sz="4400" dirty="0"/>
              <a:t> </a:t>
            </a:r>
          </a:p>
          <a:p>
            <a:pPr>
              <a:lnSpc>
                <a:spcPct val="150000"/>
              </a:lnSpc>
            </a:pPr>
            <a:r>
              <a:rPr lang="zh-CN" altLang="en-US" sz="4400" dirty="0"/>
              <a:t>故园东望路</a:t>
            </a:r>
            <a:r>
              <a:rPr lang="zh-CN" altLang="en-US" sz="4400" dirty="0" smtClean="0"/>
              <a:t>漫漫，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双</a:t>
            </a:r>
            <a:r>
              <a:rPr lang="zh-CN" altLang="en-US" sz="4400" dirty="0"/>
              <a:t>袖龙钟泪不干。</a:t>
            </a:r>
          </a:p>
          <a:p>
            <a:pPr>
              <a:lnSpc>
                <a:spcPct val="150000"/>
              </a:lnSpc>
            </a:pPr>
            <a:r>
              <a:rPr lang="zh-CN" altLang="en-US" sz="4400" dirty="0"/>
              <a:t>马上相逢无纸笔</a:t>
            </a:r>
            <a:r>
              <a:rPr lang="zh-CN" altLang="en-US" sz="4400" dirty="0" smtClean="0"/>
              <a:t>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凭</a:t>
            </a:r>
            <a:r>
              <a:rPr lang="zh-CN" altLang="en-US" sz="4400" dirty="0"/>
              <a:t>君传语报平安。</a:t>
            </a:r>
          </a:p>
        </p:txBody>
      </p:sp>
      <p:pic>
        <p:nvPicPr>
          <p:cNvPr id="4" name="Picture 2" descr="https://gss1.bdstatic.com/-vo3dSag_xI4khGkpoWK1HF6hhy/baike/c0%3Dbaike80%2C5%2C5%2C80%2C26/sign=c715ad4a0cd79123f4ed9c26cc5d32e7/7c1ed21b0ef41bd5a0fb15b651da81cb38db3dc3.jpg"/>
          <p:cNvPicPr>
            <a:picLocks noChangeAspect="1" noChangeArrowheads="1"/>
          </p:cNvPicPr>
          <p:nvPr/>
        </p:nvPicPr>
        <p:blipFill>
          <a:blip r:embed="rId2" cstate="print"/>
          <a:srcRect l="35625"/>
          <a:stretch>
            <a:fillRect/>
          </a:stretch>
        </p:blipFill>
        <p:spPr bwMode="auto">
          <a:xfrm>
            <a:off x="5652120" y="1556792"/>
            <a:ext cx="2952328" cy="3680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2204864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4</a:t>
            </a:r>
            <a:endParaRPr lang="zh-CN" altLang="en-US" sz="96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gss1.bdstatic.com/9vo3dSag_xI4khGkpoWK1HF6hhy/baike/c0%3Dbaike92%2C5%2C5%2C92%2C30/sign=dcb0a7f429a446236ac7ad30f94b196b/ca1349540923dd54e7dc7ae6d809b3de9d824895.jpg"/>
          <p:cNvPicPr>
            <a:picLocks noChangeAspect="1" noChangeArrowheads="1"/>
          </p:cNvPicPr>
          <p:nvPr/>
        </p:nvPicPr>
        <p:blipFill>
          <a:blip r:embed="rId2" cstate="print"/>
          <a:srcRect l="3287" r="48505"/>
          <a:stretch>
            <a:fillRect/>
          </a:stretch>
        </p:blipFill>
        <p:spPr bwMode="auto">
          <a:xfrm>
            <a:off x="2843808" y="548680"/>
            <a:ext cx="5616624" cy="561662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755576" y="1340768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dirty="0" smtClean="0"/>
              <a:t>晚春  </a:t>
            </a:r>
            <a:endParaRPr lang="en-US" altLang="zh-CN" sz="5400" dirty="0" smtClean="0"/>
          </a:p>
          <a:p>
            <a:pPr>
              <a:lnSpc>
                <a:spcPct val="150000"/>
              </a:lnSpc>
            </a:pPr>
            <a:r>
              <a:rPr lang="zh-CN" altLang="en-US" sz="5400" dirty="0" smtClean="0"/>
              <a:t> </a:t>
            </a:r>
            <a:r>
              <a:rPr lang="zh-CN" altLang="en-US" sz="5400" dirty="0" smtClean="0"/>
              <a:t>韩愈</a:t>
            </a:r>
            <a:endParaRPr lang="zh-CN" altLang="en-US" sz="5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gss3.bdstatic.com/7Po3dSag_xI4khGkpoWK1HF6hhy/baike/crop%3D3%2C0%2C1017%2C671%3Bc0%3Dbaike116%2C5%2C5%2C116%2C38/sign=f5f0e32c7b8da9775a60dc6b8d62d429/80cb39dbb6fd52666f761c0ba318972bd407364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208912" cy="56778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568952" cy="590655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u="sng" dirty="0" smtClean="0">
                <a:solidFill>
                  <a:srgbClr val="C00000"/>
                </a:solidFill>
              </a:rPr>
              <a:t>韩愈（</a:t>
            </a:r>
            <a:r>
              <a:rPr lang="en-US" altLang="zh-CN" sz="3200" u="sng" dirty="0" smtClean="0">
                <a:solidFill>
                  <a:srgbClr val="C00000"/>
                </a:solidFill>
              </a:rPr>
              <a:t>768</a:t>
            </a:r>
            <a:r>
              <a:rPr lang="zh-CN" altLang="en-US" sz="3200" u="sng" dirty="0" smtClean="0">
                <a:solidFill>
                  <a:srgbClr val="C00000"/>
                </a:solidFill>
              </a:rPr>
              <a:t>～</a:t>
            </a:r>
            <a:r>
              <a:rPr lang="en-US" altLang="zh-CN" sz="3200" u="sng" dirty="0" smtClean="0">
                <a:solidFill>
                  <a:srgbClr val="C00000"/>
                </a:solidFill>
              </a:rPr>
              <a:t>824</a:t>
            </a:r>
            <a:r>
              <a:rPr lang="zh-CN" altLang="en-US" sz="3200" u="sng" dirty="0" smtClean="0">
                <a:solidFill>
                  <a:srgbClr val="C00000"/>
                </a:solidFill>
              </a:rPr>
              <a:t>），唐代文学家、哲学家。</a:t>
            </a:r>
            <a:r>
              <a:rPr lang="zh-CN" altLang="en-US" sz="3200" dirty="0" smtClean="0"/>
              <a:t>字退之，河南河阳（今河南孟州）人。自谓郡望昌黎，世称</a:t>
            </a:r>
            <a:r>
              <a:rPr lang="zh-CN" altLang="en-US" sz="3200" u="sng" dirty="0" smtClean="0">
                <a:solidFill>
                  <a:srgbClr val="C00000"/>
                </a:solidFill>
              </a:rPr>
              <a:t>韩昌黎</a:t>
            </a:r>
            <a:r>
              <a:rPr lang="zh-CN" altLang="en-US" sz="3200" dirty="0" smtClean="0"/>
              <a:t>。贞元八年（</a:t>
            </a:r>
            <a:r>
              <a:rPr lang="en-US" altLang="zh-CN" sz="3200" dirty="0" smtClean="0"/>
              <a:t>792</a:t>
            </a:r>
            <a:r>
              <a:rPr lang="zh-CN" altLang="en-US" sz="3200" dirty="0" smtClean="0"/>
              <a:t>年）进士。曾任国子博士、刑部侍郎等职，因谏阻宪宗奉迎佛骨被贬为潮州刺史</a:t>
            </a:r>
            <a:r>
              <a:rPr lang="zh-CN" altLang="en-US" sz="3200" dirty="0" smtClean="0"/>
              <a:t>。倡导</a:t>
            </a:r>
            <a:r>
              <a:rPr lang="zh-CN" altLang="en-US" sz="3200" dirty="0" smtClean="0"/>
              <a:t>古文运动，其散文被列为“</a:t>
            </a:r>
            <a:r>
              <a:rPr lang="zh-CN" altLang="en-US" sz="3200" dirty="0" smtClean="0">
                <a:hlinkClick r:id="rId2"/>
              </a:rPr>
              <a:t>唐宋八大家</a:t>
            </a:r>
            <a:r>
              <a:rPr lang="zh-CN" altLang="en-US" sz="3200" dirty="0" smtClean="0"/>
              <a:t>”之首，与</a:t>
            </a:r>
            <a:r>
              <a:rPr lang="zh-CN" altLang="en-US" sz="3200" dirty="0" smtClean="0">
                <a:hlinkClick r:id="rId3"/>
              </a:rPr>
              <a:t>柳宗元</a:t>
            </a:r>
            <a:r>
              <a:rPr lang="zh-CN" altLang="en-US" sz="3200" dirty="0" smtClean="0"/>
              <a:t>并称“</a:t>
            </a:r>
            <a:r>
              <a:rPr lang="zh-CN" altLang="en-US" sz="3200" dirty="0" smtClean="0">
                <a:hlinkClick r:id="rId4"/>
              </a:rPr>
              <a:t>韩柳</a:t>
            </a:r>
            <a:r>
              <a:rPr lang="zh-CN" altLang="en-US" sz="3200" dirty="0" smtClean="0"/>
              <a:t>”。其诗力求新奇，有时流于险怪，对宋诗影响颇大。有</a:t>
            </a:r>
            <a:r>
              <a:rPr lang="en-US" altLang="zh-CN" sz="3200" dirty="0" smtClean="0"/>
              <a:t>《</a:t>
            </a:r>
            <a:r>
              <a:rPr lang="zh-CN" altLang="en-US" sz="3200" dirty="0" smtClean="0">
                <a:hlinkClick r:id="rId5"/>
              </a:rPr>
              <a:t>昌黎先生集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gss1.bdstatic.com/9vo3dSag_xI4khGkpoWK1HF6hhy/baike/c0%3Dbaike80%2C5%2C5%2C80%2C26/sign=44ff2d8f06f41bd5ce5ee0a630b3eaae/91529822720e0cf3ee2b845f0246f21fbf09aa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7272808" cy="44628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矩形 2"/>
          <p:cNvSpPr/>
          <p:nvPr/>
        </p:nvSpPr>
        <p:spPr>
          <a:xfrm>
            <a:off x="2843808" y="476672"/>
            <a:ext cx="3013967" cy="76944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r>
              <a:rPr lang="zh-CN" altLang="zh-CN" sz="44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唐宋八大家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548680"/>
            <a:ext cx="8064896" cy="29513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3175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唐宋八大家，又称唐宋散文八大家，是中国唐代</a:t>
            </a:r>
            <a:r>
              <a:rPr lang="zh-CN" altLang="zh-CN" sz="32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2"/>
              </a:rPr>
              <a:t>韩愈</a:t>
            </a:r>
            <a:r>
              <a:rPr lang="zh-CN" altLang="zh-CN" sz="32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、</a:t>
            </a:r>
            <a:r>
              <a:rPr lang="zh-CN" altLang="zh-CN" sz="32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3"/>
              </a:rPr>
              <a:t>柳宗元</a:t>
            </a:r>
            <a:r>
              <a:rPr lang="zh-CN" altLang="zh-CN" sz="32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和宋代欧阳修、</a:t>
            </a:r>
            <a:r>
              <a:rPr lang="zh-CN" altLang="zh-CN" sz="32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4"/>
              </a:rPr>
              <a:t>苏轼</a:t>
            </a:r>
            <a:r>
              <a:rPr lang="zh-CN" altLang="zh-CN" sz="32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、</a:t>
            </a:r>
            <a:r>
              <a:rPr lang="zh-CN" altLang="zh-CN" sz="32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5"/>
              </a:rPr>
              <a:t>苏洵</a:t>
            </a:r>
            <a:r>
              <a:rPr lang="zh-CN" altLang="zh-CN" sz="32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、</a:t>
            </a:r>
            <a:r>
              <a:rPr lang="zh-CN" altLang="zh-CN" sz="32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6"/>
              </a:rPr>
              <a:t>苏辙</a:t>
            </a:r>
            <a:r>
              <a:rPr lang="zh-CN" altLang="zh-CN" sz="32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、</a:t>
            </a:r>
            <a:r>
              <a:rPr lang="zh-CN" altLang="zh-CN" sz="32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7"/>
              </a:rPr>
              <a:t>王安石</a:t>
            </a:r>
            <a:r>
              <a:rPr lang="zh-CN" altLang="zh-CN" sz="32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、</a:t>
            </a:r>
            <a:r>
              <a:rPr lang="zh-CN" altLang="zh-CN" sz="32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8"/>
              </a:rPr>
              <a:t>曾巩</a:t>
            </a:r>
            <a:r>
              <a:rPr lang="zh-CN" altLang="zh-CN" sz="32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八位散文家的合称</a:t>
            </a:r>
            <a:r>
              <a:rPr lang="zh-CN" altLang="zh-CN" sz="32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。</a:t>
            </a:r>
            <a:endParaRPr lang="zh-CN" altLang="zh-CN" sz="32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4" name="Picture 2" descr="https://gss1.bdstatic.com/9vo3dSag_xI4khGkpoWK1HF6hhy/baike/c0%3Dbaike80%2C5%2C5%2C80%2C26/sign=44ff2d8f06f41bd5ce5ee0a630b3eaae/91529822720e0cf3ee2b845f0246f21fbf09aab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55776" y="3789040"/>
            <a:ext cx="4032448" cy="24744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620688"/>
            <a:ext cx="4572000" cy="56323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/>
              <a:t>          晚春  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zh-CN" altLang="en-US" sz="4000" dirty="0" smtClean="0"/>
              <a:t>            韩愈</a:t>
            </a:r>
            <a:br>
              <a:rPr lang="zh-CN" altLang="en-US" sz="4000" dirty="0" smtClean="0"/>
            </a:br>
            <a:r>
              <a:rPr lang="zh-CN" altLang="en-US" sz="4000" dirty="0"/>
              <a:t>草树知春不久</a:t>
            </a:r>
            <a:r>
              <a:rPr lang="zh-CN" altLang="en-US" sz="4000" dirty="0" smtClean="0"/>
              <a:t>归</a:t>
            </a:r>
            <a:r>
              <a:rPr lang="zh-CN" altLang="en-US" sz="4000" dirty="0" smtClean="0"/>
              <a:t>，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zh-CN" altLang="en-US" sz="4000" dirty="0" smtClean="0"/>
              <a:t>百般</a:t>
            </a:r>
            <a:r>
              <a:rPr lang="zh-CN" altLang="en-US" sz="4000" dirty="0"/>
              <a:t>红紫斗</a:t>
            </a:r>
            <a:r>
              <a:rPr lang="zh-CN" altLang="en-US" sz="4000" dirty="0" smtClean="0"/>
              <a:t>芳菲。</a:t>
            </a:r>
            <a:br>
              <a:rPr lang="zh-CN" altLang="en-US" sz="4000" dirty="0" smtClean="0"/>
            </a:br>
            <a:r>
              <a:rPr lang="zh-CN" altLang="en-US" sz="4000" dirty="0"/>
              <a:t>杨花榆荚无</a:t>
            </a:r>
            <a:r>
              <a:rPr lang="zh-CN" altLang="en-US" sz="4000" dirty="0" smtClean="0"/>
              <a:t>才思，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zh-CN" altLang="en-US" sz="4000" dirty="0" smtClean="0"/>
              <a:t>惟</a:t>
            </a:r>
            <a:r>
              <a:rPr lang="zh-CN" altLang="en-US" sz="4000" dirty="0"/>
              <a:t>解漫天作雪</a:t>
            </a:r>
            <a:r>
              <a:rPr lang="zh-CN" altLang="en-US" sz="4000" dirty="0" smtClean="0"/>
              <a:t>飞。 </a:t>
            </a:r>
            <a:endParaRPr lang="zh-CN" altLang="en-US" sz="4000" dirty="0"/>
          </a:p>
        </p:txBody>
      </p:sp>
      <p:sp>
        <p:nvSpPr>
          <p:cNvPr id="79874" name="AutoShape 2" descr="http://5b0988e595225.cdn.sohucs.com/images/20170819/00b068d544b64a928d440df4714ee425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 descr="C:\Users\user\Desktop\t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124744"/>
            <a:ext cx="2375364" cy="4680520"/>
          </a:xfrm>
          <a:prstGeom prst="rect">
            <a:avLst/>
          </a:prstGeom>
          <a:noFill/>
          <a:ln>
            <a:solidFill>
              <a:schemeClr val="tx1">
                <a:lumMod val="9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424936" cy="60016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/>
              <a:t>《</a:t>
            </a:r>
            <a:r>
              <a:rPr lang="zh-CN" altLang="en-US" sz="3200" dirty="0"/>
              <a:t>晚春</a:t>
            </a:r>
            <a:r>
              <a:rPr lang="en-US" altLang="zh-CN" sz="3200" dirty="0"/>
              <a:t>》</a:t>
            </a:r>
            <a:r>
              <a:rPr lang="zh-CN" altLang="en-US" sz="3200" dirty="0"/>
              <a:t>是</a:t>
            </a:r>
            <a:r>
              <a:rPr lang="zh-CN" altLang="en-US" sz="3200" dirty="0">
                <a:hlinkClick r:id="rId2"/>
              </a:rPr>
              <a:t>唐代</a:t>
            </a:r>
            <a:r>
              <a:rPr lang="zh-CN" altLang="en-US" sz="3200" dirty="0"/>
              <a:t>文学家</a:t>
            </a:r>
            <a:r>
              <a:rPr lang="zh-CN" altLang="en-US" sz="3200" dirty="0">
                <a:hlinkClick r:id="rId3"/>
              </a:rPr>
              <a:t>韩愈</a:t>
            </a:r>
            <a:r>
              <a:rPr lang="zh-CN" altLang="en-US" sz="3200" dirty="0"/>
              <a:t>的诗作。这是一首写暮春景物的七绝。此诗</a:t>
            </a:r>
            <a:r>
              <a:rPr lang="zh-CN" altLang="en-US" sz="3200" u="sng" dirty="0">
                <a:solidFill>
                  <a:srgbClr val="0000FF"/>
                </a:solidFill>
              </a:rPr>
              <a:t>运用拟人的修辞手法，</a:t>
            </a:r>
            <a:r>
              <a:rPr lang="zh-CN" altLang="en-US" sz="3200" dirty="0"/>
              <a:t>通过描写</a:t>
            </a:r>
            <a:r>
              <a:rPr lang="zh-CN" altLang="en-US" sz="3200" u="sng" dirty="0">
                <a:solidFill>
                  <a:srgbClr val="0000FF"/>
                </a:solidFill>
              </a:rPr>
              <a:t>花草树木得知春天不久就要归去，于是各逞姿色，争芳斗艳，欲将春天留住，</a:t>
            </a:r>
            <a:r>
              <a:rPr lang="zh-CN" altLang="en-US" sz="3200" dirty="0"/>
              <a:t>就连那本来没有任何姿色的杨花、榆荚也不甘示弱，好像雪花随风飞舞，加入了留春的行列。全诗表达了诗人</a:t>
            </a:r>
            <a:r>
              <a:rPr lang="zh-CN" altLang="en-US" sz="3200" u="sng" dirty="0">
                <a:solidFill>
                  <a:srgbClr val="0000FF"/>
                </a:solidFill>
              </a:rPr>
              <a:t>惜春的思想感情</a:t>
            </a:r>
            <a:r>
              <a:rPr lang="zh-CN" altLang="en-US" sz="3200" dirty="0"/>
              <a:t>，同时也</a:t>
            </a:r>
            <a:r>
              <a:rPr lang="zh-CN" altLang="en-US" sz="3200" dirty="0" smtClean="0"/>
              <a:t>蕴含</a:t>
            </a:r>
            <a:r>
              <a:rPr lang="zh-CN" altLang="en-US" sz="3200" u="sng" dirty="0" smtClean="0">
                <a:solidFill>
                  <a:srgbClr val="0000FF"/>
                </a:solidFill>
              </a:rPr>
              <a:t>珍惜时间、抓住</a:t>
            </a:r>
            <a:r>
              <a:rPr lang="zh-CN" altLang="en-US" sz="3200" u="sng" dirty="0">
                <a:solidFill>
                  <a:srgbClr val="0000FF"/>
                </a:solidFill>
              </a:rPr>
              <a:t>时机</a:t>
            </a:r>
            <a:r>
              <a:rPr lang="zh-CN" altLang="en-US" sz="3200" u="sng" dirty="0" smtClean="0">
                <a:solidFill>
                  <a:srgbClr val="0000FF"/>
                </a:solidFill>
              </a:rPr>
              <a:t>，</a:t>
            </a:r>
            <a:r>
              <a:rPr lang="zh-CN" altLang="en-US" sz="3200" dirty="0" smtClean="0"/>
              <a:t>创造</a:t>
            </a:r>
            <a:r>
              <a:rPr lang="zh-CN" altLang="en-US" sz="3200" dirty="0"/>
              <a:t>美好未来之意。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AutoShape 2" descr="http://img1.imgtn.bdimg.com/it/u=1708759006,3904607816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96" name="AutoShape 4" descr="http://img2.imgtn.bdimg.com/it/u=3980084487,2066607243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548680"/>
            <a:ext cx="8280920" cy="569386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/>
              <a:t>词句</a:t>
            </a:r>
            <a:r>
              <a:rPr lang="zh-CN" altLang="en-US" sz="2800" dirty="0" smtClean="0"/>
              <a:t>注释：</a:t>
            </a:r>
            <a:endParaRPr lang="zh-CN" altLang="en-US" sz="2800" dirty="0"/>
          </a:p>
          <a:p>
            <a:r>
              <a:rPr lang="zh-CN" altLang="en-US" sz="2800" dirty="0"/>
              <a:t>⑴晚春：春季的最后一段时间</a:t>
            </a:r>
            <a:r>
              <a:rPr lang="zh-CN" altLang="en-US" sz="2800" dirty="0" smtClean="0"/>
              <a:t>。（暮春）</a:t>
            </a:r>
            <a:endParaRPr lang="zh-CN" altLang="en-US" sz="2800" dirty="0"/>
          </a:p>
          <a:p>
            <a:r>
              <a:rPr lang="zh-CN" altLang="en-US" sz="2800" dirty="0"/>
              <a:t>⑵不久归：这里指春天很快就要过去了。</a:t>
            </a:r>
          </a:p>
          <a:p>
            <a:r>
              <a:rPr lang="zh-CN" altLang="en-US" sz="2800" dirty="0"/>
              <a:t>⑶百般红紫：即万紫千红，色彩缤纷的春花。斗芳菲：争芳斗艳。</a:t>
            </a:r>
          </a:p>
          <a:p>
            <a:r>
              <a:rPr lang="zh-CN" altLang="en-US" sz="2800" dirty="0"/>
              <a:t>⑷</a:t>
            </a:r>
            <a:r>
              <a:rPr lang="zh-CN" altLang="en-US" sz="2800" u="sng" dirty="0">
                <a:solidFill>
                  <a:srgbClr val="7030A0"/>
                </a:solidFill>
              </a:rPr>
              <a:t>杨花：指柳絮。</a:t>
            </a:r>
            <a:r>
              <a:rPr lang="zh-CN" altLang="en-US" sz="2800" dirty="0"/>
              <a:t>北周庾信</a:t>
            </a:r>
            <a:r>
              <a:rPr lang="en-US" altLang="zh-CN" sz="2800" dirty="0"/>
              <a:t>《</a:t>
            </a:r>
            <a:r>
              <a:rPr lang="zh-CN" altLang="en-US" sz="2800" dirty="0"/>
              <a:t>春赋</a:t>
            </a:r>
            <a:r>
              <a:rPr lang="en-US" altLang="zh-CN" sz="2800" dirty="0"/>
              <a:t>》</a:t>
            </a:r>
            <a:r>
              <a:rPr lang="zh-CN" altLang="en-US" sz="2800" dirty="0"/>
              <a:t>：“新年鸟声千种啭，二月杨花满路飞。”</a:t>
            </a:r>
            <a:r>
              <a:rPr lang="zh-CN" altLang="en-US" sz="2800" u="sng" dirty="0">
                <a:solidFill>
                  <a:srgbClr val="7030A0"/>
                </a:solidFill>
              </a:rPr>
              <a:t>榆荚（</a:t>
            </a:r>
            <a:r>
              <a:rPr lang="en-US" altLang="zh-CN" sz="2800" u="sng" dirty="0" err="1">
                <a:solidFill>
                  <a:srgbClr val="7030A0"/>
                </a:solidFill>
              </a:rPr>
              <a:t>jiá</a:t>
            </a:r>
            <a:r>
              <a:rPr lang="zh-CN" altLang="en-US" sz="2800" u="sng" dirty="0">
                <a:solidFill>
                  <a:srgbClr val="7030A0"/>
                </a:solidFill>
              </a:rPr>
              <a:t>）：榆树的果实</a:t>
            </a:r>
            <a:r>
              <a:rPr lang="zh-CN" altLang="en-US" sz="2800" dirty="0" smtClean="0"/>
              <a:t>。才思</a:t>
            </a:r>
            <a:r>
              <a:rPr lang="zh-CN" altLang="en-US" sz="2800" dirty="0"/>
              <a:t>：才气和思致。</a:t>
            </a:r>
            <a:r>
              <a:rPr lang="en-US" altLang="zh-CN" sz="2800" dirty="0"/>
              <a:t>《</a:t>
            </a:r>
            <a:r>
              <a:rPr lang="zh-CN" altLang="en-US" sz="2800" dirty="0"/>
              <a:t>后汉书</a:t>
            </a:r>
            <a:r>
              <a:rPr lang="en-US" altLang="zh-CN" sz="2800" dirty="0"/>
              <a:t>·</a:t>
            </a:r>
            <a:r>
              <a:rPr lang="zh-CN" altLang="en-US" sz="2800" dirty="0"/>
              <a:t>文苑传</a:t>
            </a:r>
            <a:r>
              <a:rPr lang="en-US" altLang="zh-CN" sz="2800" dirty="0"/>
              <a:t>》</a:t>
            </a:r>
            <a:r>
              <a:rPr lang="zh-CN" altLang="en-US" sz="2800" dirty="0"/>
              <a:t>：“（刘表）尝与诸文人共草章奏，并极其才思。</a:t>
            </a:r>
            <a:r>
              <a:rPr lang="zh-CN" altLang="en-US" sz="2800" dirty="0" smtClean="0"/>
              <a:t>”</a:t>
            </a:r>
            <a:r>
              <a:rPr lang="zh-CN" altLang="en-US" sz="2800" u="sng" dirty="0" smtClean="0">
                <a:solidFill>
                  <a:srgbClr val="7030A0"/>
                </a:solidFill>
              </a:rPr>
              <a:t>（用典）</a:t>
            </a:r>
            <a:endParaRPr lang="zh-CN" altLang="en-US" sz="2800" u="sng" dirty="0">
              <a:solidFill>
                <a:srgbClr val="7030A0"/>
              </a:solidFill>
            </a:endParaRPr>
          </a:p>
          <a:p>
            <a:r>
              <a:rPr lang="zh-CN" altLang="en-US" sz="2800" dirty="0"/>
              <a:t>⑸</a:t>
            </a:r>
            <a:r>
              <a:rPr lang="zh-CN" altLang="en-US" sz="2800" u="sng" dirty="0">
                <a:solidFill>
                  <a:srgbClr val="7030A0"/>
                </a:solidFill>
              </a:rPr>
              <a:t>惟解：只知道。</a:t>
            </a:r>
            <a:r>
              <a:rPr lang="zh-CN" altLang="en-US" sz="2800" dirty="0"/>
              <a:t>漫天：满天。宋苏轼</a:t>
            </a:r>
            <a:r>
              <a:rPr lang="en-US" altLang="zh-CN" sz="2800" dirty="0"/>
              <a:t>《</a:t>
            </a:r>
            <a:r>
              <a:rPr lang="zh-CN" altLang="en-US" sz="2800" dirty="0"/>
              <a:t>再和杨公济梅花</a:t>
            </a:r>
            <a:r>
              <a:rPr lang="en-US" altLang="zh-CN" sz="2800" dirty="0"/>
              <a:t>》</a:t>
            </a:r>
            <a:r>
              <a:rPr lang="zh-CN" altLang="en-US" sz="2800" dirty="0"/>
              <a:t>之九：“长恨漫天柳絮轻，只将飞舞占清明</a:t>
            </a:r>
            <a:r>
              <a:rPr lang="zh-CN" altLang="en-US" sz="2800" dirty="0" smtClean="0"/>
              <a:t>。”</a:t>
            </a:r>
            <a:r>
              <a:rPr lang="zh-CN" altLang="en-US" sz="2800" u="sng" dirty="0" smtClean="0">
                <a:solidFill>
                  <a:srgbClr val="7030A0"/>
                </a:solidFill>
              </a:rPr>
              <a:t> （用典）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620688"/>
            <a:ext cx="4572000" cy="56323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/>
              <a:t>          晚春  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zh-CN" altLang="en-US" sz="4000" dirty="0" smtClean="0"/>
              <a:t>            韩愈</a:t>
            </a:r>
            <a:br>
              <a:rPr lang="zh-CN" altLang="en-US" sz="4000" dirty="0" smtClean="0"/>
            </a:br>
            <a:r>
              <a:rPr lang="zh-CN" altLang="en-US" sz="4000" dirty="0"/>
              <a:t>草树知春不久</a:t>
            </a:r>
            <a:r>
              <a:rPr lang="zh-CN" altLang="en-US" sz="4000" dirty="0" smtClean="0"/>
              <a:t>归</a:t>
            </a:r>
            <a:r>
              <a:rPr lang="zh-CN" altLang="en-US" sz="4000" dirty="0" smtClean="0"/>
              <a:t>，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zh-CN" altLang="en-US" sz="4000" dirty="0" smtClean="0"/>
              <a:t>百般</a:t>
            </a:r>
            <a:r>
              <a:rPr lang="zh-CN" altLang="en-US" sz="4000" dirty="0"/>
              <a:t>红紫斗</a:t>
            </a:r>
            <a:r>
              <a:rPr lang="zh-CN" altLang="en-US" sz="4000" dirty="0" smtClean="0"/>
              <a:t>芳菲。</a:t>
            </a:r>
            <a:br>
              <a:rPr lang="zh-CN" altLang="en-US" sz="4000" dirty="0" smtClean="0"/>
            </a:br>
            <a:r>
              <a:rPr lang="zh-CN" altLang="en-US" sz="4000" dirty="0"/>
              <a:t>杨花榆荚无</a:t>
            </a:r>
            <a:r>
              <a:rPr lang="zh-CN" altLang="en-US" sz="4000" dirty="0" smtClean="0"/>
              <a:t>才思，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zh-CN" altLang="en-US" sz="4000" dirty="0" smtClean="0"/>
              <a:t>惟</a:t>
            </a:r>
            <a:r>
              <a:rPr lang="zh-CN" altLang="en-US" sz="4000" dirty="0"/>
              <a:t>解漫天作雪</a:t>
            </a:r>
            <a:r>
              <a:rPr lang="zh-CN" altLang="en-US" sz="4000" dirty="0" smtClean="0"/>
              <a:t>飞。 </a:t>
            </a:r>
            <a:endParaRPr lang="zh-CN" altLang="en-US" sz="4000" dirty="0"/>
          </a:p>
        </p:txBody>
      </p:sp>
      <p:sp>
        <p:nvSpPr>
          <p:cNvPr id="79874" name="AutoShape 2" descr="http://5b0988e595225.cdn.sohucs.com/images/20170819/00b068d544b64a928d440df4714ee425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 descr="C:\Users\user\Desktop\t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124744"/>
            <a:ext cx="2375364" cy="4680520"/>
          </a:xfrm>
          <a:prstGeom prst="rect">
            <a:avLst/>
          </a:prstGeom>
          <a:noFill/>
          <a:ln>
            <a:solidFill>
              <a:schemeClr val="tx1">
                <a:lumMod val="9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340768"/>
            <a:ext cx="7344816" cy="2684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 smtClean="0"/>
              <a:t>课外古诗词诵读（</a:t>
            </a:r>
            <a:r>
              <a:rPr lang="en-US" altLang="zh-CN" sz="6000" dirty="0" smtClean="0"/>
              <a:t>1</a:t>
            </a:r>
            <a:r>
              <a:rPr lang="zh-CN" altLang="en-US" sz="6000" dirty="0" smtClean="0"/>
              <a:t>）</a:t>
            </a:r>
            <a:endParaRPr lang="en-US" altLang="zh-CN" sz="6000" dirty="0" smtClean="0"/>
          </a:p>
          <a:p>
            <a:pPr>
              <a:lnSpc>
                <a:spcPct val="150000"/>
              </a:lnSpc>
            </a:pPr>
            <a:r>
              <a:rPr lang="zh-CN" altLang="en-US" sz="6000" dirty="0" smtClean="0"/>
              <a:t>           共</a:t>
            </a:r>
            <a:r>
              <a:rPr lang="en-US" altLang="zh-CN" sz="6000" dirty="0" smtClean="0"/>
              <a:t>4</a:t>
            </a:r>
            <a:r>
              <a:rPr lang="zh-CN" altLang="en-US" sz="6000" dirty="0" smtClean="0"/>
              <a:t>首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76672"/>
            <a:ext cx="4572000" cy="56323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</a:t>
            </a:r>
            <a:r>
              <a:rPr lang="en-US" altLang="zh-CN" sz="4800" b="1" dirty="0" smtClean="0">
                <a:latin typeface="+mn-ea"/>
              </a:rPr>
              <a:t>1.</a:t>
            </a:r>
            <a:r>
              <a:rPr lang="zh-CN" altLang="en-US" sz="4800" b="1" dirty="0" smtClean="0">
                <a:solidFill>
                  <a:srgbClr val="7030A0"/>
                </a:solidFill>
                <a:latin typeface="+mn-ea"/>
              </a:rPr>
              <a:t>竹</a:t>
            </a:r>
            <a:r>
              <a:rPr lang="zh-CN" altLang="en-US" sz="4800" b="1" dirty="0">
                <a:solidFill>
                  <a:srgbClr val="7030A0"/>
                </a:solidFill>
                <a:latin typeface="+mn-ea"/>
              </a:rPr>
              <a:t>里</a:t>
            </a:r>
            <a:r>
              <a:rPr lang="zh-CN" altLang="en-US" sz="4800" b="1" dirty="0" smtClean="0">
                <a:solidFill>
                  <a:srgbClr val="7030A0"/>
                </a:solidFill>
                <a:latin typeface="+mn-ea"/>
              </a:rPr>
              <a:t>馆 </a:t>
            </a:r>
            <a:r>
              <a:rPr lang="zh-CN" altLang="en-US" sz="4000" b="1" dirty="0" smtClean="0">
                <a:solidFill>
                  <a:srgbClr val="0070C0"/>
                </a:solidFill>
                <a:latin typeface="+mn-ea"/>
              </a:rPr>
              <a:t>王维</a:t>
            </a:r>
            <a:endParaRPr lang="zh-CN" altLang="en-US" sz="4000" b="1" dirty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独</a:t>
            </a:r>
            <a:r>
              <a:rPr lang="zh-CN" altLang="en-US" sz="4800" b="1" dirty="0">
                <a:latin typeface="+mn-ea"/>
              </a:rPr>
              <a:t>坐幽篁</a:t>
            </a:r>
            <a:r>
              <a:rPr lang="zh-CN" altLang="en-US" sz="4800" b="1" dirty="0" smtClean="0">
                <a:latin typeface="+mn-ea"/>
              </a:rPr>
              <a:t>里，</a:t>
            </a:r>
            <a:endParaRPr lang="en-US" altLang="zh-CN" sz="4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弹琴</a:t>
            </a:r>
            <a:r>
              <a:rPr lang="zh-CN" altLang="en-US" sz="4800" b="1" dirty="0">
                <a:latin typeface="+mn-ea"/>
              </a:rPr>
              <a:t>复</a:t>
            </a:r>
            <a:r>
              <a:rPr lang="zh-CN" altLang="en-US" sz="4800" b="1" dirty="0" smtClean="0">
                <a:latin typeface="+mn-ea"/>
              </a:rPr>
              <a:t>长啸。</a:t>
            </a:r>
            <a:endParaRPr lang="zh-CN" altLang="en-US" sz="48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深</a:t>
            </a:r>
            <a:r>
              <a:rPr lang="zh-CN" altLang="en-US" sz="4800" b="1" dirty="0">
                <a:latin typeface="+mn-ea"/>
              </a:rPr>
              <a:t>林</a:t>
            </a:r>
            <a:r>
              <a:rPr lang="zh-CN" altLang="en-US" sz="4800" b="1" dirty="0" smtClean="0">
                <a:latin typeface="+mn-ea"/>
              </a:rPr>
              <a:t>人不知，</a:t>
            </a:r>
            <a:endParaRPr lang="en-US" altLang="zh-CN" sz="4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明月</a:t>
            </a:r>
            <a:r>
              <a:rPr lang="zh-CN" altLang="en-US" sz="4800" b="1" dirty="0">
                <a:latin typeface="+mn-ea"/>
              </a:rPr>
              <a:t>来相</a:t>
            </a:r>
            <a:r>
              <a:rPr lang="zh-CN" altLang="en-US" sz="4800" b="1" dirty="0" smtClean="0">
                <a:latin typeface="+mn-ea"/>
              </a:rPr>
              <a:t>照。</a:t>
            </a:r>
            <a:r>
              <a:rPr lang="zh-CN" altLang="en-US" sz="4800" b="1" baseline="30000" dirty="0">
                <a:latin typeface="+mn-ea"/>
              </a:rPr>
              <a:t> </a:t>
            </a:r>
            <a:endParaRPr lang="zh-CN" altLang="en-US" sz="4800" b="1" dirty="0">
              <a:latin typeface="+mn-ea"/>
            </a:endParaRPr>
          </a:p>
        </p:txBody>
      </p:sp>
      <p:pic>
        <p:nvPicPr>
          <p:cNvPr id="3" name="Picture 2" descr="https://gss2.bdstatic.com/9fo3dSag_xI4khGkpoWK1HF6hhy/baike/c0%3Dbaike80%2C5%2C5%2C80%2C26/sign=abd88eff77094b36cf9f13bfc2a517bc/d1160924ab18972b4e7270eae7cd7b899e510a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052736"/>
            <a:ext cx="2952328" cy="4368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332656"/>
            <a:ext cx="4680520" cy="618630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/>
              <a:t>  </a:t>
            </a:r>
            <a:r>
              <a:rPr lang="en-US" altLang="zh-CN" sz="4400" dirty="0" smtClean="0"/>
              <a:t>2.</a:t>
            </a:r>
            <a:r>
              <a:rPr lang="zh-CN" altLang="en-US" sz="4400" dirty="0" smtClean="0"/>
              <a:t>春夜</a:t>
            </a:r>
            <a:r>
              <a:rPr lang="zh-CN" altLang="en-US" sz="4400" dirty="0"/>
              <a:t>洛城闻</a:t>
            </a:r>
            <a:r>
              <a:rPr lang="zh-CN" altLang="en-US" sz="4400" dirty="0" smtClean="0"/>
              <a:t>笛  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en-US" altLang="zh-CN" sz="4400" dirty="0"/>
              <a:t> </a:t>
            </a:r>
            <a:r>
              <a:rPr lang="en-US" altLang="zh-CN" sz="4400" dirty="0" smtClean="0"/>
              <a:t>          </a:t>
            </a:r>
            <a:r>
              <a:rPr lang="zh-CN" altLang="en-US" sz="4400" dirty="0" smtClean="0"/>
              <a:t>李白</a:t>
            </a:r>
            <a:endParaRPr lang="zh-CN" altLang="en-US" sz="4400" dirty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谁</a:t>
            </a:r>
            <a:r>
              <a:rPr lang="zh-CN" altLang="en-US" sz="4400" dirty="0"/>
              <a:t>家玉笛暗飞声</a:t>
            </a:r>
            <a:r>
              <a:rPr lang="zh-CN" altLang="en-US" sz="4400" dirty="0" smtClean="0"/>
              <a:t>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散</a:t>
            </a:r>
            <a:r>
              <a:rPr lang="zh-CN" altLang="en-US" sz="4400" dirty="0"/>
              <a:t>入春风满洛城。</a:t>
            </a:r>
          </a:p>
          <a:p>
            <a:pPr>
              <a:lnSpc>
                <a:spcPct val="150000"/>
              </a:lnSpc>
            </a:pPr>
            <a:r>
              <a:rPr lang="zh-CN" altLang="en-US" sz="4400" dirty="0"/>
              <a:t>此夜曲中闻折柳</a:t>
            </a:r>
            <a:r>
              <a:rPr lang="zh-CN" altLang="en-US" sz="4400" dirty="0" smtClean="0"/>
              <a:t>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何人</a:t>
            </a:r>
            <a:r>
              <a:rPr lang="zh-CN" altLang="en-US" sz="4400" dirty="0"/>
              <a:t>不起故园情。</a:t>
            </a:r>
          </a:p>
        </p:txBody>
      </p:sp>
      <p:pic>
        <p:nvPicPr>
          <p:cNvPr id="60420" name="Picture 4" descr="https://timgsa.baidu.com/timg?image&amp;quality=80&amp;size=b10000_10000&amp;sec=1551056731&amp;di=f395a83ba60a0dfee4637c4f5b2d551d&amp;src=http://pic.baike.soso.com/p/20130823/20130823113725-2104038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124744"/>
            <a:ext cx="2736304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gss1.bdstatic.com/9vo3dSag_xI4khGkpoWK1HF6hhy/baike/c0%3Dbaike80%2C5%2C5%2C80%2C26/sign=dc450a0da586c9171c0e5a6ba8541baa/7af40ad162d9f2d31ea3ca1aabec8a136227cc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078457" cy="583264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347864" y="764704"/>
            <a:ext cx="5436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深林人不知，明月来相照。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404664"/>
            <a:ext cx="4608512" cy="618630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/>
              <a:t>     </a:t>
            </a:r>
            <a:r>
              <a:rPr lang="en-US" altLang="zh-CN" sz="4400" b="1" dirty="0" smtClean="0"/>
              <a:t>3.</a:t>
            </a:r>
            <a:r>
              <a:rPr lang="zh-CN" altLang="en-US" sz="4400" b="1" dirty="0" smtClean="0"/>
              <a:t>逢</a:t>
            </a:r>
            <a:r>
              <a:rPr lang="zh-CN" altLang="en-US" sz="4400" b="1" dirty="0"/>
              <a:t>入京使</a:t>
            </a:r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           岑参</a:t>
            </a:r>
            <a:r>
              <a:rPr lang="zh-CN" altLang="en-US" sz="4400" dirty="0"/>
              <a:t> </a:t>
            </a:r>
          </a:p>
          <a:p>
            <a:pPr>
              <a:lnSpc>
                <a:spcPct val="150000"/>
              </a:lnSpc>
            </a:pPr>
            <a:r>
              <a:rPr lang="zh-CN" altLang="en-US" sz="4400" dirty="0"/>
              <a:t>故园东望路</a:t>
            </a:r>
            <a:r>
              <a:rPr lang="zh-CN" altLang="en-US" sz="4400" dirty="0" smtClean="0"/>
              <a:t>漫漫，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双</a:t>
            </a:r>
            <a:r>
              <a:rPr lang="zh-CN" altLang="en-US" sz="4400" dirty="0"/>
              <a:t>袖龙钟泪不干。</a:t>
            </a:r>
          </a:p>
          <a:p>
            <a:pPr>
              <a:lnSpc>
                <a:spcPct val="150000"/>
              </a:lnSpc>
            </a:pPr>
            <a:r>
              <a:rPr lang="zh-CN" altLang="en-US" sz="4400" dirty="0"/>
              <a:t>马上相逢无纸笔</a:t>
            </a:r>
            <a:r>
              <a:rPr lang="zh-CN" altLang="en-US" sz="4400" dirty="0" smtClean="0"/>
              <a:t>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凭</a:t>
            </a:r>
            <a:r>
              <a:rPr lang="zh-CN" altLang="en-US" sz="4400" dirty="0"/>
              <a:t>君传语报平安。</a:t>
            </a:r>
          </a:p>
        </p:txBody>
      </p:sp>
      <p:pic>
        <p:nvPicPr>
          <p:cNvPr id="4" name="Picture 2" descr="https://gss1.bdstatic.com/-vo3dSag_xI4khGkpoWK1HF6hhy/baike/c0%3Dbaike80%2C5%2C5%2C80%2C26/sign=c715ad4a0cd79123f4ed9c26cc5d32e7/7c1ed21b0ef41bd5a0fb15b651da81cb38db3dc3.jpg"/>
          <p:cNvPicPr>
            <a:picLocks noChangeAspect="1" noChangeArrowheads="1"/>
          </p:cNvPicPr>
          <p:nvPr/>
        </p:nvPicPr>
        <p:blipFill>
          <a:blip r:embed="rId2" cstate="print"/>
          <a:srcRect l="35625"/>
          <a:stretch>
            <a:fillRect/>
          </a:stretch>
        </p:blipFill>
        <p:spPr bwMode="auto">
          <a:xfrm>
            <a:off x="5652120" y="1556792"/>
            <a:ext cx="2952328" cy="3680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620688"/>
            <a:ext cx="4572000" cy="56323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/>
              <a:t>          </a:t>
            </a:r>
            <a:r>
              <a:rPr lang="en-US" altLang="zh-CN" sz="4000" dirty="0" smtClean="0"/>
              <a:t>4.</a:t>
            </a:r>
            <a:r>
              <a:rPr lang="zh-CN" altLang="en-US" sz="4000" dirty="0" smtClean="0"/>
              <a:t>晚春  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zh-CN" altLang="en-US" sz="4000" dirty="0" smtClean="0"/>
              <a:t>            </a:t>
            </a:r>
            <a:r>
              <a:rPr lang="zh-CN" altLang="en-US" sz="4000" dirty="0" smtClean="0"/>
              <a:t> 韩愈</a:t>
            </a:r>
            <a:r>
              <a:rPr lang="zh-CN" altLang="en-US" sz="4000" dirty="0" smtClean="0"/>
              <a:t/>
            </a:r>
            <a:br>
              <a:rPr lang="zh-CN" altLang="en-US" sz="4000" dirty="0" smtClean="0"/>
            </a:br>
            <a:r>
              <a:rPr lang="zh-CN" altLang="en-US" sz="4000" dirty="0"/>
              <a:t>草树知春不久</a:t>
            </a:r>
            <a:r>
              <a:rPr lang="zh-CN" altLang="en-US" sz="4000" dirty="0" smtClean="0"/>
              <a:t>归</a:t>
            </a:r>
            <a:r>
              <a:rPr lang="zh-CN" altLang="en-US" sz="4000" dirty="0" smtClean="0"/>
              <a:t>，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zh-CN" altLang="en-US" sz="4000" dirty="0" smtClean="0"/>
              <a:t>百般</a:t>
            </a:r>
            <a:r>
              <a:rPr lang="zh-CN" altLang="en-US" sz="4000" dirty="0"/>
              <a:t>红紫斗</a:t>
            </a:r>
            <a:r>
              <a:rPr lang="zh-CN" altLang="en-US" sz="4000" dirty="0" smtClean="0"/>
              <a:t>芳菲。</a:t>
            </a:r>
            <a:br>
              <a:rPr lang="zh-CN" altLang="en-US" sz="4000" dirty="0" smtClean="0"/>
            </a:br>
            <a:r>
              <a:rPr lang="zh-CN" altLang="en-US" sz="4000" dirty="0"/>
              <a:t>杨花榆荚无</a:t>
            </a:r>
            <a:r>
              <a:rPr lang="zh-CN" altLang="en-US" sz="4000" dirty="0" smtClean="0"/>
              <a:t>才思，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zh-CN" altLang="en-US" sz="4000" dirty="0" smtClean="0"/>
              <a:t>惟</a:t>
            </a:r>
            <a:r>
              <a:rPr lang="zh-CN" altLang="en-US" sz="4000" dirty="0"/>
              <a:t>解漫天作雪</a:t>
            </a:r>
            <a:r>
              <a:rPr lang="zh-CN" altLang="en-US" sz="4000" dirty="0" smtClean="0"/>
              <a:t>飞。 </a:t>
            </a:r>
            <a:endParaRPr lang="zh-CN" altLang="en-US" sz="4000" dirty="0"/>
          </a:p>
        </p:txBody>
      </p:sp>
      <p:sp>
        <p:nvSpPr>
          <p:cNvPr id="79874" name="AutoShape 2" descr="http://5b0988e595225.cdn.sohucs.com/images/20170819/00b068d544b64a928d440df4714ee425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 descr="C:\Users\user\Desktop\t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124744"/>
            <a:ext cx="2375364" cy="4680520"/>
          </a:xfrm>
          <a:prstGeom prst="rect">
            <a:avLst/>
          </a:prstGeom>
          <a:noFill/>
          <a:ln>
            <a:solidFill>
              <a:schemeClr val="tx1">
                <a:lumMod val="9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76672"/>
            <a:ext cx="4572000" cy="56323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</a:t>
            </a:r>
            <a:r>
              <a:rPr lang="zh-CN" altLang="en-US" sz="4800" b="1" dirty="0" smtClean="0">
                <a:solidFill>
                  <a:srgbClr val="7030A0"/>
                </a:solidFill>
                <a:latin typeface="+mn-ea"/>
              </a:rPr>
              <a:t>竹</a:t>
            </a:r>
            <a:r>
              <a:rPr lang="zh-CN" altLang="en-US" sz="4800" b="1" dirty="0">
                <a:solidFill>
                  <a:srgbClr val="7030A0"/>
                </a:solidFill>
                <a:latin typeface="+mn-ea"/>
              </a:rPr>
              <a:t>里</a:t>
            </a:r>
            <a:r>
              <a:rPr lang="zh-CN" altLang="en-US" sz="4800" b="1" dirty="0" smtClean="0">
                <a:solidFill>
                  <a:srgbClr val="7030A0"/>
                </a:solidFill>
                <a:latin typeface="+mn-ea"/>
              </a:rPr>
              <a:t>馆 </a:t>
            </a:r>
            <a:r>
              <a:rPr lang="zh-CN" altLang="en-US" sz="4000" b="1" dirty="0" smtClean="0">
                <a:solidFill>
                  <a:srgbClr val="0070C0"/>
                </a:solidFill>
                <a:latin typeface="+mn-ea"/>
              </a:rPr>
              <a:t>王维</a:t>
            </a:r>
            <a:endParaRPr lang="zh-CN" altLang="en-US" sz="4000" b="1" dirty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独</a:t>
            </a:r>
            <a:r>
              <a:rPr lang="zh-CN" altLang="en-US" sz="4800" b="1" dirty="0">
                <a:latin typeface="+mn-ea"/>
              </a:rPr>
              <a:t>坐幽篁</a:t>
            </a:r>
            <a:r>
              <a:rPr lang="zh-CN" altLang="en-US" sz="4800" b="1" dirty="0" smtClean="0">
                <a:latin typeface="+mn-ea"/>
              </a:rPr>
              <a:t>里，</a:t>
            </a:r>
            <a:endParaRPr lang="en-US" altLang="zh-CN" sz="4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弹琴</a:t>
            </a:r>
            <a:r>
              <a:rPr lang="zh-CN" altLang="en-US" sz="4800" b="1" dirty="0">
                <a:latin typeface="+mn-ea"/>
              </a:rPr>
              <a:t>复</a:t>
            </a:r>
            <a:r>
              <a:rPr lang="zh-CN" altLang="en-US" sz="4800" b="1" dirty="0" smtClean="0">
                <a:latin typeface="+mn-ea"/>
              </a:rPr>
              <a:t>长啸。</a:t>
            </a:r>
            <a:endParaRPr lang="zh-CN" altLang="en-US" sz="48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深</a:t>
            </a:r>
            <a:r>
              <a:rPr lang="zh-CN" altLang="en-US" sz="4800" b="1" dirty="0">
                <a:latin typeface="+mn-ea"/>
              </a:rPr>
              <a:t>林</a:t>
            </a:r>
            <a:r>
              <a:rPr lang="zh-CN" altLang="en-US" sz="4800" b="1" dirty="0" smtClean="0">
                <a:latin typeface="+mn-ea"/>
              </a:rPr>
              <a:t>人不知，</a:t>
            </a:r>
            <a:endParaRPr lang="en-US" altLang="zh-CN" sz="4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明月</a:t>
            </a:r>
            <a:r>
              <a:rPr lang="zh-CN" altLang="en-US" sz="4800" b="1" dirty="0">
                <a:latin typeface="+mn-ea"/>
              </a:rPr>
              <a:t>来相</a:t>
            </a:r>
            <a:r>
              <a:rPr lang="zh-CN" altLang="en-US" sz="4800" b="1" dirty="0" smtClean="0">
                <a:latin typeface="+mn-ea"/>
              </a:rPr>
              <a:t>照。</a:t>
            </a:r>
            <a:r>
              <a:rPr lang="zh-CN" altLang="en-US" sz="4800" b="1" baseline="30000" dirty="0">
                <a:latin typeface="+mn-ea"/>
              </a:rPr>
              <a:t> </a:t>
            </a:r>
            <a:endParaRPr lang="zh-CN" altLang="en-US" sz="4800" b="1" dirty="0">
              <a:latin typeface="+mn-ea"/>
            </a:endParaRPr>
          </a:p>
        </p:txBody>
      </p:sp>
      <p:pic>
        <p:nvPicPr>
          <p:cNvPr id="3" name="Picture 2" descr="https://gss2.bdstatic.com/9fo3dSag_xI4khGkpoWK1HF6hhy/baike/c0%3Dbaike80%2C5%2C5%2C80%2C26/sign=abd88eff77094b36cf9f13bfc2a517bc/d1160924ab18972b4e7270eae7cd7b899e510a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052736"/>
            <a:ext cx="2952328" cy="4368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764704"/>
            <a:ext cx="7920880" cy="526297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u="sng" dirty="0" smtClean="0">
                <a:solidFill>
                  <a:srgbClr val="FF0000"/>
                </a:solidFill>
              </a:rPr>
              <a:t>作者：王维</a:t>
            </a:r>
            <a:r>
              <a:rPr lang="zh-CN" altLang="en-US" sz="2800" u="sng" dirty="0">
                <a:solidFill>
                  <a:srgbClr val="FF0000"/>
                </a:solidFill>
              </a:rPr>
              <a:t>，唐代诗人</a:t>
            </a:r>
            <a:r>
              <a:rPr lang="zh-CN" altLang="en-US" sz="2800" u="sng" dirty="0" smtClean="0">
                <a:solidFill>
                  <a:srgbClr val="FF0000"/>
                </a:solidFill>
              </a:rPr>
              <a:t>。山水田园诗的代表人物。</a:t>
            </a:r>
            <a:r>
              <a:rPr lang="zh-CN" altLang="en-US" sz="2800" u="sng" dirty="0" smtClean="0">
                <a:solidFill>
                  <a:srgbClr val="7030A0"/>
                </a:solidFill>
              </a:rPr>
              <a:t>字</a:t>
            </a:r>
            <a:r>
              <a:rPr lang="zh-CN" altLang="en-US" sz="2800" u="sng" dirty="0">
                <a:solidFill>
                  <a:srgbClr val="7030A0"/>
                </a:solidFill>
              </a:rPr>
              <a:t>摩诘。</a:t>
            </a:r>
            <a:r>
              <a:rPr lang="zh-CN" altLang="en-US" sz="2800" dirty="0"/>
              <a:t>原籍祁（今属山西），其父迁居蒲州（治今山西永济西），遂为河东人。开元（唐玄宗年号，</a:t>
            </a:r>
            <a:r>
              <a:rPr lang="en-US" altLang="zh-CN" sz="2800" dirty="0"/>
              <a:t>713—741</a:t>
            </a:r>
            <a:r>
              <a:rPr lang="zh-CN" altLang="en-US" sz="2800" dirty="0"/>
              <a:t>）进士。累官至给事中。安禄山叛军陷长安时曾受职，乱平后，降为太子中允。后官至尚书右丞，故亦称王右丞。</a:t>
            </a:r>
            <a:r>
              <a:rPr lang="zh-CN" altLang="en-US" sz="2800" u="sng" dirty="0">
                <a:solidFill>
                  <a:srgbClr val="FF0000"/>
                </a:solidFill>
              </a:rPr>
              <a:t>晚年居蓝田辋川，过着亦官亦隐的优游生活。</a:t>
            </a:r>
            <a:r>
              <a:rPr lang="zh-CN" altLang="en-US" sz="2800" dirty="0"/>
              <a:t>诗与孟浩然齐名，并称“王孟”。前期写过一些以边塞题材的诗篇，但其作品最主要的则为山水诗，通过田园山水的描绘，宣扬隐士生活和佛教禅理；体物精细，状写传神，有独特成就。兼通音乐，工书画</a:t>
            </a:r>
            <a:r>
              <a:rPr lang="zh-CN" altLang="en-US" sz="2800" dirty="0" smtClean="0"/>
              <a:t>。后人评价王维是</a:t>
            </a:r>
            <a:r>
              <a:rPr lang="zh-CN" altLang="en-US" sz="2800" u="sng" dirty="0" smtClean="0">
                <a:solidFill>
                  <a:srgbClr val="FF0000"/>
                </a:solidFill>
              </a:rPr>
              <a:t>诗里有画，画里有诗。</a:t>
            </a:r>
            <a:endParaRPr lang="zh-CN" altLang="en-US" sz="28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92696"/>
            <a:ext cx="7920880" cy="526297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/>
              <a:t>词句注释</a:t>
            </a:r>
          </a:p>
          <a:p>
            <a:r>
              <a:rPr lang="zh-CN" altLang="en-US" sz="2800" dirty="0"/>
              <a:t>⑴竹里馆：辋川别墅胜景之一，房屋周围有竹林，故名。</a:t>
            </a:r>
          </a:p>
          <a:p>
            <a:r>
              <a:rPr lang="zh-CN" altLang="en-US" sz="2800" dirty="0"/>
              <a:t>⑵幽篁（</a:t>
            </a:r>
            <a:r>
              <a:rPr lang="en-US" altLang="zh-CN" sz="2800" dirty="0" err="1"/>
              <a:t>huáng</a:t>
            </a:r>
            <a:r>
              <a:rPr lang="zh-CN" altLang="en-US" sz="2800" dirty="0"/>
              <a:t>）：幽深的竹林。</a:t>
            </a:r>
          </a:p>
          <a:p>
            <a:r>
              <a:rPr lang="zh-CN" altLang="en-US" sz="2800" dirty="0"/>
              <a:t>⑶啸（</a:t>
            </a:r>
            <a:r>
              <a:rPr lang="en-US" altLang="zh-CN" sz="2800" dirty="0" err="1"/>
              <a:t>xiào</a:t>
            </a:r>
            <a:r>
              <a:rPr lang="zh-CN" altLang="en-US" sz="2800" dirty="0"/>
              <a:t>）：嘬口发出长而清脆的声音，类似于打口哨。</a:t>
            </a:r>
          </a:p>
          <a:p>
            <a:r>
              <a:rPr lang="zh-CN" altLang="en-US" sz="2800" dirty="0"/>
              <a:t>⑷深林：指“幽篁”。</a:t>
            </a:r>
          </a:p>
          <a:p>
            <a:r>
              <a:rPr lang="zh-CN" altLang="en-US" sz="2800" dirty="0"/>
              <a:t>⑸相照：与“独坐”相应，意思是说，左右无人相伴，唯有明月似解人意，偏来相照</a:t>
            </a:r>
            <a:r>
              <a:rPr lang="zh-CN" altLang="en-US" sz="2800" dirty="0" smtClean="0"/>
              <a:t>。（拟人）</a:t>
            </a:r>
            <a:endParaRPr lang="zh-CN" altLang="en-US" sz="2800" dirty="0"/>
          </a:p>
          <a:p>
            <a:r>
              <a:rPr lang="zh-CN" altLang="en-US" sz="2800" dirty="0"/>
              <a:t>⑹长啸：撮口而呼，这里指吟咏、歌唱。古代一些超逸之士常用来抒发感情。魏晋名士称吹口哨为啸。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76672"/>
            <a:ext cx="4572000" cy="56323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</a:t>
            </a:r>
            <a:r>
              <a:rPr lang="zh-CN" altLang="en-US" sz="4800" b="1" dirty="0" smtClean="0">
                <a:solidFill>
                  <a:srgbClr val="7030A0"/>
                </a:solidFill>
                <a:latin typeface="+mn-ea"/>
              </a:rPr>
              <a:t>竹</a:t>
            </a:r>
            <a:r>
              <a:rPr lang="zh-CN" altLang="en-US" sz="4800" b="1" dirty="0">
                <a:solidFill>
                  <a:srgbClr val="7030A0"/>
                </a:solidFill>
                <a:latin typeface="+mn-ea"/>
              </a:rPr>
              <a:t>里</a:t>
            </a:r>
            <a:r>
              <a:rPr lang="zh-CN" altLang="en-US" sz="4800" b="1" dirty="0" smtClean="0">
                <a:solidFill>
                  <a:srgbClr val="7030A0"/>
                </a:solidFill>
                <a:latin typeface="+mn-ea"/>
              </a:rPr>
              <a:t>馆 </a:t>
            </a:r>
            <a:r>
              <a:rPr lang="zh-CN" altLang="en-US" sz="4000" b="1" dirty="0" smtClean="0">
                <a:solidFill>
                  <a:srgbClr val="0070C0"/>
                </a:solidFill>
                <a:latin typeface="+mn-ea"/>
              </a:rPr>
              <a:t>王维</a:t>
            </a:r>
            <a:endParaRPr lang="zh-CN" altLang="en-US" sz="4000" b="1" dirty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独</a:t>
            </a:r>
            <a:r>
              <a:rPr lang="zh-CN" altLang="en-US" sz="4800" b="1" dirty="0">
                <a:latin typeface="+mn-ea"/>
              </a:rPr>
              <a:t>坐幽篁</a:t>
            </a:r>
            <a:r>
              <a:rPr lang="zh-CN" altLang="en-US" sz="4800" b="1" dirty="0" smtClean="0">
                <a:latin typeface="+mn-ea"/>
              </a:rPr>
              <a:t>里，</a:t>
            </a:r>
            <a:endParaRPr lang="en-US" altLang="zh-CN" sz="4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弹琴</a:t>
            </a:r>
            <a:r>
              <a:rPr lang="zh-CN" altLang="en-US" sz="4800" b="1" dirty="0">
                <a:latin typeface="+mn-ea"/>
              </a:rPr>
              <a:t>复</a:t>
            </a:r>
            <a:r>
              <a:rPr lang="zh-CN" altLang="en-US" sz="4800" b="1" dirty="0" smtClean="0">
                <a:latin typeface="+mn-ea"/>
              </a:rPr>
              <a:t>长啸。</a:t>
            </a:r>
            <a:endParaRPr lang="zh-CN" altLang="en-US" sz="48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深</a:t>
            </a:r>
            <a:r>
              <a:rPr lang="zh-CN" altLang="en-US" sz="4800" b="1" dirty="0">
                <a:latin typeface="+mn-ea"/>
              </a:rPr>
              <a:t>林</a:t>
            </a:r>
            <a:r>
              <a:rPr lang="zh-CN" altLang="en-US" sz="4800" b="1" dirty="0" smtClean="0">
                <a:latin typeface="+mn-ea"/>
              </a:rPr>
              <a:t>人不知，</a:t>
            </a:r>
            <a:endParaRPr lang="en-US" altLang="zh-CN" sz="4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+mn-ea"/>
              </a:rPr>
              <a:t> 明月</a:t>
            </a:r>
            <a:r>
              <a:rPr lang="zh-CN" altLang="en-US" sz="4800" b="1" dirty="0">
                <a:latin typeface="+mn-ea"/>
              </a:rPr>
              <a:t>来相</a:t>
            </a:r>
            <a:r>
              <a:rPr lang="zh-CN" altLang="en-US" sz="4800" b="1" dirty="0" smtClean="0">
                <a:latin typeface="+mn-ea"/>
              </a:rPr>
              <a:t>照。</a:t>
            </a:r>
            <a:r>
              <a:rPr lang="zh-CN" altLang="en-US" sz="4800" b="1" baseline="30000" dirty="0">
                <a:latin typeface="+mn-ea"/>
              </a:rPr>
              <a:t> </a:t>
            </a:r>
            <a:endParaRPr lang="zh-CN" altLang="en-US" sz="4800" b="1" dirty="0">
              <a:latin typeface="+mn-ea"/>
            </a:endParaRPr>
          </a:p>
        </p:txBody>
      </p:sp>
      <p:pic>
        <p:nvPicPr>
          <p:cNvPr id="3" name="Picture 2" descr="https://gss2.bdstatic.com/9fo3dSag_xI4khGkpoWK1HF6hhy/baike/c0%3Dbaike80%2C5%2C5%2C80%2C26/sign=abd88eff77094b36cf9f13bfc2a517bc/d1160924ab18972b4e7270eae7cd7b899e510a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052736"/>
            <a:ext cx="2952328" cy="4368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64704"/>
            <a:ext cx="8064896" cy="5078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+mn-ea"/>
              </a:rPr>
              <a:t>《</a:t>
            </a:r>
            <a:r>
              <a:rPr lang="zh-CN" altLang="en-US" sz="3600" b="1" dirty="0">
                <a:latin typeface="+mn-ea"/>
              </a:rPr>
              <a:t>竹里馆</a:t>
            </a:r>
            <a:r>
              <a:rPr lang="en-US" altLang="zh-CN" sz="3600" b="1" dirty="0">
                <a:latin typeface="+mn-ea"/>
              </a:rPr>
              <a:t>》</a:t>
            </a:r>
            <a:r>
              <a:rPr lang="zh-CN" altLang="en-US" sz="3600" b="1" dirty="0">
                <a:latin typeface="+mn-ea"/>
              </a:rPr>
              <a:t>是唐代诗人</a:t>
            </a:r>
            <a:r>
              <a:rPr lang="zh-CN" altLang="en-US" sz="3600" b="1" dirty="0">
                <a:latin typeface="+mn-ea"/>
                <a:hlinkClick r:id="rId2"/>
              </a:rPr>
              <a:t>王维</a:t>
            </a:r>
            <a:r>
              <a:rPr lang="zh-CN" altLang="en-US" sz="3600" b="1" dirty="0">
                <a:latin typeface="+mn-ea"/>
              </a:rPr>
              <a:t>晚年隐居</a:t>
            </a:r>
            <a:r>
              <a:rPr lang="zh-CN" altLang="en-US" sz="3600" b="1" dirty="0">
                <a:latin typeface="+mn-ea"/>
                <a:hlinkClick r:id="rId3"/>
              </a:rPr>
              <a:t>蓝田</a:t>
            </a:r>
            <a:r>
              <a:rPr lang="zh-CN" altLang="en-US" sz="3600" b="1" dirty="0">
                <a:latin typeface="+mn-ea"/>
                <a:hlinkClick r:id="rId4"/>
              </a:rPr>
              <a:t>辋川</a:t>
            </a:r>
            <a:r>
              <a:rPr lang="zh-CN" altLang="en-US" sz="3600" b="1" dirty="0">
                <a:latin typeface="+mn-ea"/>
              </a:rPr>
              <a:t>时创作的一首</a:t>
            </a:r>
            <a:r>
              <a:rPr lang="zh-CN" altLang="en-US" sz="3600" b="1" dirty="0">
                <a:latin typeface="+mn-ea"/>
                <a:hlinkClick r:id="rId5"/>
              </a:rPr>
              <a:t>五绝</a:t>
            </a:r>
            <a:r>
              <a:rPr lang="zh-CN" altLang="en-US" sz="3600" b="1" dirty="0">
                <a:latin typeface="+mn-ea"/>
              </a:rPr>
              <a:t>。此诗写隐者的闲适生活以及情趣，描绘了诗人</a:t>
            </a:r>
            <a:r>
              <a:rPr lang="zh-CN" altLang="en-US" sz="3600" b="1" u="sng" dirty="0">
                <a:solidFill>
                  <a:srgbClr val="FF0000"/>
                </a:solidFill>
                <a:latin typeface="+mn-ea"/>
              </a:rPr>
              <a:t>月下独坐、弹琴长啸的悠闲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+mn-ea"/>
              </a:rPr>
              <a:t>生活</a:t>
            </a:r>
            <a:r>
              <a:rPr lang="zh-CN" altLang="en-US" sz="3600" b="1" u="sng" dirty="0">
                <a:solidFill>
                  <a:srgbClr val="FF0000"/>
                </a:solidFill>
                <a:latin typeface="+mn-ea"/>
              </a:rPr>
              <a:t>。</a:t>
            </a:r>
            <a:r>
              <a:rPr lang="zh-CN" altLang="en-US" sz="3600" b="1" dirty="0" smtClean="0">
                <a:latin typeface="+mn-ea"/>
              </a:rPr>
              <a:t>传达</a:t>
            </a:r>
            <a:r>
              <a:rPr lang="zh-CN" altLang="en-US" sz="3600" b="1" dirty="0">
                <a:latin typeface="+mn-ea"/>
              </a:rPr>
              <a:t>出诗人</a:t>
            </a:r>
            <a:r>
              <a:rPr lang="zh-CN" altLang="en-US" sz="3600" b="1" u="sng" dirty="0">
                <a:solidFill>
                  <a:srgbClr val="FF0000"/>
                </a:solidFill>
                <a:latin typeface="+mn-ea"/>
              </a:rPr>
              <a:t>宁静、淡泊的心情</a:t>
            </a:r>
            <a:r>
              <a:rPr lang="zh-CN" altLang="en-US" sz="3600" b="1" dirty="0">
                <a:latin typeface="+mn-ea"/>
              </a:rPr>
              <a:t>，表现了</a:t>
            </a:r>
            <a:r>
              <a:rPr lang="zh-CN" altLang="en-US" sz="3600" b="1" u="sng" dirty="0">
                <a:solidFill>
                  <a:srgbClr val="FF0000"/>
                </a:solidFill>
                <a:latin typeface="+mn-ea"/>
              </a:rPr>
              <a:t>清幽宁静、</a:t>
            </a:r>
            <a:r>
              <a:rPr lang="zh-CN" altLang="en-US" sz="3600" b="1" dirty="0">
                <a:latin typeface="+mn-ea"/>
              </a:rPr>
              <a:t>高雅绝俗的境界。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沉稳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沉稳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107</TotalTime>
  <Words>1505</Words>
  <Application>Microsoft Office PowerPoint</Application>
  <PresentationFormat>全屏显示(4:3)</PresentationFormat>
  <Paragraphs>125</Paragraphs>
  <Slides>43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沉稳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28</cp:revision>
  <dcterms:created xsi:type="dcterms:W3CDTF">2019-02-25T00:21:44Z</dcterms:created>
  <dcterms:modified xsi:type="dcterms:W3CDTF">2019-02-25T03:00:25Z</dcterms:modified>
</cp:coreProperties>
</file>