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7" r:id="rId3"/>
    <p:sldId id="275" r:id="rId5"/>
    <p:sldId id="311" r:id="rId6"/>
    <p:sldId id="276" r:id="rId7"/>
    <p:sldId id="277" r:id="rId8"/>
    <p:sldId id="347" r:id="rId9"/>
    <p:sldId id="282" r:id="rId10"/>
    <p:sldId id="285" r:id="rId11"/>
    <p:sldId id="314" r:id="rId12"/>
    <p:sldId id="336" r:id="rId13"/>
    <p:sldId id="370" r:id="rId14"/>
    <p:sldId id="375" r:id="rId15"/>
    <p:sldId id="363" r:id="rId16"/>
    <p:sldId id="348" r:id="rId17"/>
    <p:sldId id="415" r:id="rId18"/>
    <p:sldId id="358" r:id="rId19"/>
    <p:sldId id="416" r:id="rId20"/>
    <p:sldId id="367" r:id="rId21"/>
    <p:sldId id="408" r:id="rId22"/>
    <p:sldId id="417" r:id="rId23"/>
    <p:sldId id="399" r:id="rId24"/>
    <p:sldId id="373" r:id="rId25"/>
    <p:sldId id="378" r:id="rId26"/>
    <p:sldId id="379" r:id="rId27"/>
    <p:sldId id="414" r:id="rId28"/>
    <p:sldId id="393" r:id="rId29"/>
    <p:sldId id="394" r:id="rId30"/>
    <p:sldId id="397" r:id="rId31"/>
    <p:sldId id="396" r:id="rId32"/>
    <p:sldId id="281" r:id="rId33"/>
    <p:sldId id="383" r:id="rId34"/>
    <p:sldId id="418"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3" userDrawn="1">
          <p15:clr>
            <a:srgbClr val="A4A3A4"/>
          </p15:clr>
        </p15:guide>
        <p15:guide id="2" pos="386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iao" initials="" lastIdx="0" clrIdx="0"/>
  <p:cmAuthor id="1" name="作者" initials="作" lastIdx="0" clrIdx="1"/>
  <p:cmAuthor id="2" name="Administrator" initials="A" lastIdx="0" clrIdx="0"/>
  <p:cmAuthor id="3" name="lenovo" initials="" lastIdx="0" clrIdx="2"/>
  <p:cmAuthor id="4" name="wangli" initials="" lastIdx="0" clrIdx="0"/>
  <p:cmAuthor id="5" name="admin" initials="a" lastIdx="3" clrIdx="3"/>
  <p:cmAuthor id="6" name="Yi Su" initials="" lastIdx="0" clrIdx="4"/>
  <p:cmAuthor id="7" name="ming qiu" initials="" lastIdx="0" clrIdx="1"/>
  <p:cmAuthor id="8" name="姜伟光" initials="" lastIdx="0" clrIdx="0"/>
  <p:cmAuthor id="9" name="Microsoft Office 用户" initials="" lastIdx="0" clrIdx="2"/>
  <p:cmAuthor id="10" name="weijia" initials="w" lastIdx="1" clrIdx="9"/>
  <p:cmAuthor id="11" name="86187" initials="8" lastIdx="1" clrIdx="10"/>
  <p:cmAuthor id="12" name="zhaoqingju" initials="z"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6D1"/>
    <a:srgbClr val="1842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81" d="100"/>
          <a:sy n="81" d="100"/>
        </p:scale>
        <p:origin x="1854" y="96"/>
      </p:cViewPr>
      <p:guideLst>
        <p:guide orient="horz" pos="2133"/>
        <p:guide pos="386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138.xml"/><Relationship Id="rId4" Type="http://schemas.openxmlformats.org/officeDocument/2006/relationships/notesMaster" Target="notesMasters/notesMaster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6001C6B-BD38-48B6-91DF-F5E5966519A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6001C6B-BD38-48B6-91DF-F5E5966519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normAutofit/>
          </a:bodyPr>
          <a:lstStyle/>
          <a:p>
            <a:endParaRPr lang="zh-CN" altLang="en-US"/>
          </a:p>
        </p:txBody>
      </p:sp>
      <p:sp>
        <p:nvSpPr>
          <p:cNvPr id="6" name="灯片编号占位符 5"/>
          <p:cNvSpPr>
            <a:spLocks noGrp="1"/>
          </p:cNvSpPr>
          <p:nvPr>
            <p:ph type="sldNum" sz="quarter" idx="12"/>
            <p:custDataLst>
              <p:tags r:id="rId4"/>
            </p:custDataLst>
          </p:nvPr>
        </p:nvSpPr>
        <p:spPr>
          <a:xfrm>
            <a:off x="8610600" y="6356350"/>
            <a:ext cx="27432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3" name="矩形 2"/>
          <p:cNvSpPr/>
          <p:nvPr userDrawn="1"/>
        </p:nvSpPr>
        <p:spPr>
          <a:xfrm>
            <a:off x="635" y="-635"/>
            <a:ext cx="12191365" cy="6858000"/>
          </a:xfrm>
          <a:prstGeom prst="rect">
            <a:avLst/>
          </a:prstGeom>
          <a:solidFill>
            <a:srgbClr val="F9F2E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4800" y="360000"/>
            <a:ext cx="10800000" cy="720000"/>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3200" b="1" i="0" u="none" strike="noStrike" kern="1200" cap="none" spc="0" normalizeH="0" baseline="0" noProof="1">
                <a:solidFill>
                  <a:schemeClr val="tx1"/>
                </a:solidFill>
                <a:latin typeface="+mj-ea"/>
                <a:ea typeface="+mj-ea"/>
                <a:cs typeface="+mj-ea"/>
                <a:sym typeface="+mj-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95325" y="1296035"/>
            <a:ext cx="10800080" cy="575945"/>
          </a:xfrm>
        </p:spPr>
        <p:txBody>
          <a:bodyPr wrap="square" anchor="t">
            <a:normAutofit/>
          </a:bodyPr>
          <a:lstStyle>
            <a:lvl1pPr marL="0" indent="0">
              <a:buNone/>
              <a:defRPr sz="2800" b="0">
                <a:latin typeface="+mn-ea"/>
                <a:ea typeface="+mn-ea"/>
                <a:cs typeface="+mn-ea"/>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单击此处编辑副标题</a:t>
            </a:r>
            <a:endParaRPr lang="zh-CN" altLang="en-US"/>
          </a:p>
        </p:txBody>
      </p:sp>
      <p:sp>
        <p:nvSpPr>
          <p:cNvPr id="7" name="日期占位符 3"/>
          <p:cNvSpPr>
            <a:spLocks noGrp="1"/>
          </p:cNvSpPr>
          <p:nvPr>
            <p:ph type="dt" sz="half" idx="10"/>
            <p:custDataLst>
              <p:tags r:id="rId4"/>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474134" y="491067"/>
            <a:ext cx="11243733" cy="2964933"/>
          </a:xfrm>
        </p:spPr>
        <p:txBody>
          <a:bodyPr wrap="square" anchor="b">
            <a:normAutofit/>
          </a:bodyPr>
          <a:lstStyle>
            <a:lvl1pPr algn="ctr">
              <a:lnSpc>
                <a:spcPct val="100000"/>
              </a:lnSpc>
              <a:defRPr sz="6400">
                <a:latin typeface="+mj-ea"/>
                <a:ea typeface="+mj-ea"/>
                <a:cs typeface="+mj-ea"/>
                <a:sym typeface="+mj-ea"/>
              </a:defRPr>
            </a:lvl1pPr>
          </a:lstStyle>
          <a:p>
            <a:r>
              <a:rPr lang="zh-CN" altLang="en-US"/>
              <a:t>单击此处编辑母版标题样式</a:t>
            </a:r>
            <a:endParaRPr lang="zh-CN" altLang="en-US"/>
          </a:p>
        </p:txBody>
      </p:sp>
      <p:sp>
        <p:nvSpPr>
          <p:cNvPr id="4" name="日期占位符 3"/>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6"/>
            </p:custDataLst>
          </p:nvPr>
        </p:nvSpPr>
        <p:spPr>
          <a:xfrm>
            <a:off x="474134" y="3937065"/>
            <a:ext cx="11243732" cy="2319802"/>
          </a:xfrm>
        </p:spPr>
        <p:txBody>
          <a:bodyPr wrap="square" anchor="t">
            <a:normAutofit/>
          </a:bodyPr>
          <a:lstStyle>
            <a:lvl1pPr marL="0" indent="0" algn="ctr">
              <a:lnSpc>
                <a:spcPct val="100000"/>
              </a:lnSpc>
              <a:buNone/>
              <a:defRPr sz="3000">
                <a:latin typeface="+mn-ea"/>
                <a:ea typeface="+mn-ea"/>
                <a:cs typeface="+mn-ea"/>
                <a:sym typeface="+mn-ea"/>
              </a:defRPr>
            </a:lvl1pPr>
          </a:lstStyle>
          <a:p>
            <a:pPr lvl="0"/>
            <a:r>
              <a:rPr lang="zh-CN" altLang="en-US"/>
              <a:t>署名</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bg>
      <p:bgPr>
        <a:no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6184"/>
          </a:xfrm>
          <a:prstGeom prst="rect">
            <a:avLst/>
          </a:prstGeom>
        </p:spPr>
        <p:txBody>
          <a:bodyPr vert="horz" lIns="91440" tIns="45720" rIns="91440" bIns="45720" rtlCol="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charset="0"/>
              <a:ea typeface="宋体" panose="02010600030101010101" pitchFamily="2" charset="-122"/>
              <a:cs typeface="+mn-cs"/>
            </a:endParaRPr>
          </a:p>
        </p:txBody>
      </p:sp>
      <p:sp>
        <p:nvSpPr>
          <p:cNvPr id="3" name="页脚占位符 2"/>
          <p:cNvSpPr>
            <a:spLocks noGrp="1"/>
          </p:cNvSpPr>
          <p:nvPr>
            <p:ph type="ftr" sz="quarter" idx="11"/>
          </p:nvPr>
        </p:nvSpPr>
        <p:spPr>
          <a:xfrm>
            <a:off x="4038600" y="6356351"/>
            <a:ext cx="4114800" cy="366184"/>
          </a:xfrm>
          <a:prstGeom prst="rect">
            <a:avLst/>
          </a:prstGeom>
        </p:spPr>
        <p:txBody>
          <a:bodyPr vert="horz" lIns="91440" tIns="45720" rIns="91440" bIns="45720"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charset="0"/>
              <a:ea typeface="宋体" panose="02010600030101010101" pitchFamily="2" charset="-122"/>
              <a:cs typeface="+mn-cs"/>
            </a:endParaRPr>
          </a:p>
        </p:txBody>
      </p:sp>
      <p:sp>
        <p:nvSpPr>
          <p:cNvPr id="4" name="灯片编号占位符 3"/>
          <p:cNvSpPr>
            <a:spLocks noGrp="1"/>
          </p:cNvSpPr>
          <p:nvPr>
            <p:ph type="sldNum" sz="quarter" idx="12"/>
          </p:nvPr>
        </p:nvSpPr>
        <p:spPr>
          <a:xfrm>
            <a:off x="8610600" y="6356351"/>
            <a:ext cx="2743200" cy="366184"/>
          </a:xfrm>
          <a:prstGeom prst="rect">
            <a:avLst/>
          </a:prstGeom>
        </p:spPr>
        <p:txBody>
          <a:bodyPr vert="horz" wrap="square" lIns="91440" tIns="45720" rIns="91440" bIns="45720" numCol="1" anchor="ctr"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2AFDBE0-44F5-4A8E-BFC8-88625A622972}" type="slidenum">
              <a:rPr kumimoji="0" altLang="en-US" sz="1200" b="0" i="0" u="none" strike="noStrike" kern="1200" cap="none" spc="0" normalizeH="0" baseline="0" noProof="1">
                <a:ln>
                  <a:noFill/>
                </a:ln>
                <a:solidFill>
                  <a:srgbClr val="898989"/>
                </a:solidFill>
                <a:effectLst/>
                <a:uLnTx/>
                <a:uFillTx/>
                <a:latin typeface="Calibri" panose="020F050202020403020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userDrawn="1"/>
        </p:nvSpPr>
        <p:spPr>
          <a:xfrm>
            <a:off x="0" y="-635"/>
            <a:ext cx="5057775" cy="6857365"/>
          </a:xfrm>
          <a:prstGeom prst="rect">
            <a:avLst/>
          </a:prstGeom>
          <a:solidFill>
            <a:schemeClr val="tx2">
              <a:lumMod val="25000"/>
              <a:lumOff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单圆角矩形 7"/>
          <p:cNvSpPr/>
          <p:nvPr userDrawn="1"/>
        </p:nvSpPr>
        <p:spPr>
          <a:xfrm>
            <a:off x="402273" y="337503"/>
            <a:ext cx="11387455" cy="6182995"/>
          </a:xfrm>
          <a:prstGeom prst="round1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a:p>
        </p:txBody>
      </p:sp>
      <p:sp>
        <p:nvSpPr>
          <p:cNvPr id="7" name="灯片编号占位符 6"/>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8" name="圆角矩形 7"/>
          <p:cNvSpPr/>
          <p:nvPr userDrawn="1"/>
        </p:nvSpPr>
        <p:spPr>
          <a:xfrm>
            <a:off x="398780" y="373380"/>
            <a:ext cx="11395075" cy="6111240"/>
          </a:xfrm>
          <a:prstGeom prst="roundRect">
            <a:avLst>
              <a:gd name="adj" fmla="val 10099"/>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nvSpPr>
        <p:spPr>
          <a:xfrm>
            <a:off x="635" y="-635"/>
            <a:ext cx="12191365" cy="6858000"/>
          </a:xfrm>
          <a:prstGeom prst="rect">
            <a:avLst/>
          </a:prstGeom>
          <a:solidFill>
            <a:schemeClr val="tx2">
              <a:lumMod val="25000"/>
              <a:lumOff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日期占位符 3"/>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3"/>
            </p:custDataLst>
          </p:nvPr>
        </p:nvSpPr>
        <p:spPr/>
        <p:txBody>
          <a:bodyPr/>
          <a:lstStyle/>
          <a:p>
            <a:endParaRPr lang="zh-CN" altLang="en-US"/>
          </a:p>
        </p:txBody>
      </p:sp>
      <p:sp>
        <p:nvSpPr>
          <p:cNvPr id="9" name="灯片编号占位符 5"/>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4" name="矩形 3"/>
          <p:cNvSpPr/>
          <p:nvPr userDrawn="1"/>
        </p:nvSpPr>
        <p:spPr>
          <a:xfrm>
            <a:off x="0" y="1088390"/>
            <a:ext cx="12192000" cy="5253990"/>
          </a:xfrm>
          <a:prstGeom prst="rect">
            <a:avLst/>
          </a:prstGeom>
          <a:solidFill>
            <a:srgbClr val="F9F2E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4" name="日期占位符 4"/>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3"/>
            </p:custDataLst>
          </p:nvPr>
        </p:nvSpPr>
        <p:spPr/>
        <p:txBody>
          <a:bodyPr/>
          <a:lstStyle/>
          <a:p>
            <a:endParaRPr lang="zh-CN" altLang="en-US"/>
          </a:p>
        </p:txBody>
      </p:sp>
      <p:sp>
        <p:nvSpPr>
          <p:cNvPr id="6" name="灯片编号占位符 6"/>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3" name="矩形 2"/>
          <p:cNvSpPr/>
          <p:nvPr userDrawn="1"/>
        </p:nvSpPr>
        <p:spPr>
          <a:xfrm>
            <a:off x="635" y="-635"/>
            <a:ext cx="12191365" cy="6858000"/>
          </a:xfrm>
          <a:prstGeom prst="rect">
            <a:avLst/>
          </a:prstGeom>
          <a:solidFill>
            <a:schemeClr val="tx2">
              <a:lumMod val="25000"/>
              <a:lumOff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缺角矩形 6"/>
          <p:cNvSpPr/>
          <p:nvPr userDrawn="1"/>
        </p:nvSpPr>
        <p:spPr>
          <a:xfrm>
            <a:off x="368935" y="322898"/>
            <a:ext cx="11454765" cy="6212205"/>
          </a:xfrm>
          <a:prstGeom prst="plaque">
            <a:avLst>
              <a:gd name="adj" fmla="val 5839"/>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lstStyle/>
          <a:p>
            <a:endParaRPr lang="zh-CN" altLang="en-US"/>
          </a:p>
        </p:txBody>
      </p:sp>
      <p:sp>
        <p:nvSpPr>
          <p:cNvPr id="9" name="灯片编号占位符 8"/>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0" name="矩形 9"/>
          <p:cNvSpPr/>
          <p:nvPr userDrawn="1"/>
        </p:nvSpPr>
        <p:spPr>
          <a:xfrm>
            <a:off x="635" y="1103630"/>
            <a:ext cx="12179300" cy="524383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lvl1pPr>
              <a:defRPr>
                <a:latin typeface="+mj-ea"/>
                <a:ea typeface="+mj-ea"/>
                <a:cs typeface="+mj-ea"/>
                <a:sym typeface="+mj-ea"/>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838200" y="360000"/>
            <a:ext cx="10515600" cy="5817600"/>
          </a:xfrm>
        </p:spPr>
        <p:txBody>
          <a:bodyPr wrap="square">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4" name="日期占位符 2"/>
          <p:cNvSpPr>
            <a:spLocks noGrp="1"/>
          </p:cNvSpPr>
          <p:nvPr>
            <p:ph type="dt" sz="half" idx="10"/>
            <p:custDataLst>
              <p:tags r:id="rId3"/>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image" Target="file:///D:\qq&#25991;&#20214;\712321467\Image\C2C\Image2\%7b75232B38-A165-1FB7-499C-2E1C792CACB5%7d.png" TargetMode="External"/><Relationship Id="rId20" Type="http://schemas.openxmlformats.org/officeDocument/2006/relationships/image" Target="../media/image1.png"/><Relationship Id="rId2" Type="http://schemas.openxmlformats.org/officeDocument/2006/relationships/slideLayout" Target="../slideLayouts/slideLayout2.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6"/>
          <p:cNvSpPr/>
          <p:nvPr userDrawn="1"/>
        </p:nvSpPr>
        <p:spPr>
          <a:xfrm>
            <a:off x="635" y="-635"/>
            <a:ext cx="12191365" cy="6858000"/>
          </a:xfrm>
          <a:prstGeom prst="rect">
            <a:avLst/>
          </a:prstGeom>
          <a:solidFill>
            <a:srgbClr val="F9F2E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14"/>
            </p:custDataLst>
          </p:nvPr>
        </p:nvSpPr>
        <p:spPr>
          <a:xfrm>
            <a:off x="694800" y="360000"/>
            <a:ext cx="10800000" cy="720000"/>
          </a:xfrm>
          <a:prstGeom prst="rect">
            <a:avLst/>
          </a:prstGeom>
        </p:spPr>
        <p:txBody>
          <a:bodyPr vert="horz" wrap="square" lIns="0" tIns="0" rIns="0" bIns="0" rtlCol="0" anchor="b">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94690" y="1364615"/>
            <a:ext cx="10799445" cy="4813300"/>
          </a:xfrm>
          <a:prstGeom prst="rect">
            <a:avLst/>
          </a:prstGeom>
        </p:spPr>
        <p:txBody>
          <a:bodyPr vert="horz" wrap="square" lIns="0" tIns="0" rIns="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4" name="日期占位符 3"/>
          <p:cNvSpPr>
            <a:spLocks noGrp="1"/>
          </p:cNvSpPr>
          <p:nvPr>
            <p:ph type="dt" sz="half" idx="2"/>
            <p:custDataLst>
              <p:tags r:id="rId16"/>
            </p:custDataLst>
          </p:nvPr>
        </p:nvSpPr>
        <p:spPr>
          <a:xfrm>
            <a:off x="69469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754110"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1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1073743875" descr="学科网 zxxk.com"/>
          <p:cNvPicPr>
            <a:picLocks noChangeAspect="1"/>
          </p:cNvPicPr>
          <p:nvPr/>
        </p:nvPicPr>
        <p:blipFill>
          <a:blip r:embed="rId20" r:link="rId21"/>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100000"/>
        </a:lnSpc>
        <a:spcBef>
          <a:spcPct val="0"/>
        </a:spcBef>
        <a:buNone/>
        <a:defRPr sz="3200" b="1" kern="1200">
          <a:solidFill>
            <a:schemeClr val="tx1"/>
          </a:solidFill>
          <a:latin typeface="方正粗黑宋简体" panose="02000000000000000000" charset="-122"/>
          <a:ea typeface="方正粗黑宋简体" panose="02000000000000000000" charset="-122"/>
          <a:cs typeface="+mn-ea"/>
          <a:sym typeface="+mn-ea"/>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方正粗黑宋简体" panose="02000000000000000000" charset="-122"/>
          <a:ea typeface="方正粗黑宋简体" panose="02000000000000000000" charset="-122"/>
          <a:cs typeface="+mn-ea"/>
          <a:sym typeface="+mn-ea"/>
        </a:defRPr>
      </a:lvl1pPr>
      <a:lvl2pPr marL="538480" indent="-206375" algn="l" defTabSz="914400" rtl="0" eaLnBrk="1" latinLnBrk="0" hangingPunct="1">
        <a:lnSpc>
          <a:spcPct val="130000"/>
        </a:lnSpc>
        <a:spcBef>
          <a:spcPct val="0"/>
        </a:spcBef>
        <a:buFont typeface="Arial" panose="020B0604020202020204" pitchFamily="34" charset="0"/>
        <a:buChar char="•"/>
        <a:defRPr sz="2000" kern="1200">
          <a:solidFill>
            <a:schemeClr val="tx1">
              <a:lumMod val="65000"/>
              <a:lumOff val="35000"/>
            </a:schemeClr>
          </a:solidFill>
          <a:latin typeface="方正粗黑宋简体" panose="02000000000000000000" charset="-122"/>
          <a:ea typeface="方正粗黑宋简体" panose="02000000000000000000" charset="-122"/>
          <a:cs typeface="+mn-ea"/>
          <a:sym typeface="+mn-ea"/>
        </a:defRPr>
      </a:lvl2pPr>
      <a:lvl3pPr marL="798830" indent="-161925" algn="l" defTabSz="914400" rtl="0" eaLnBrk="1" latinLnBrk="0" hangingPunct="1">
        <a:lnSpc>
          <a:spcPct val="130000"/>
        </a:lnSpc>
        <a:spcBef>
          <a:spcPct val="0"/>
        </a:spcBef>
        <a:buFont typeface="Arial" panose="020B0604020202020204" pitchFamily="34" charset="0"/>
        <a:buChar char="•"/>
        <a:defRPr sz="1800" kern="1200">
          <a:solidFill>
            <a:schemeClr val="tx1">
              <a:lumMod val="65000"/>
              <a:lumOff val="35000"/>
            </a:schemeClr>
          </a:solidFill>
          <a:latin typeface="方正粗黑宋简体" panose="02000000000000000000" charset="-122"/>
          <a:ea typeface="方正粗黑宋简体" panose="02000000000000000000" charset="-122"/>
          <a:cs typeface="+mn-ea"/>
          <a:sym typeface="+mn-ea"/>
        </a:defRPr>
      </a:lvl3pPr>
      <a:lvl4pPr marL="1030605" indent="-149225" algn="l" defTabSz="914400" rtl="0" eaLnBrk="1" latinLnBrk="0" hangingPunct="1">
        <a:lnSpc>
          <a:spcPct val="130000"/>
        </a:lnSpc>
        <a:spcBef>
          <a:spcPct val="0"/>
        </a:spcBef>
        <a:buFont typeface="Arial" panose="020B0604020202020204" pitchFamily="34" charset="0"/>
        <a:buChar char="•"/>
        <a:defRPr sz="1600" kern="1200">
          <a:solidFill>
            <a:schemeClr val="tx1">
              <a:lumMod val="65000"/>
              <a:lumOff val="35000"/>
            </a:schemeClr>
          </a:solidFill>
          <a:latin typeface="方正粗黑宋简体" panose="02000000000000000000" charset="-122"/>
          <a:ea typeface="方正粗黑宋简体" panose="02000000000000000000" charset="-122"/>
          <a:cs typeface="+mn-ea"/>
          <a:sym typeface="+mn-ea"/>
        </a:defRPr>
      </a:lvl4pPr>
      <a:lvl5pPr marL="1235075" indent="-127000" algn="l" defTabSz="914400" rtl="0" eaLnBrk="1" latinLnBrk="0" hangingPunct="1">
        <a:lnSpc>
          <a:spcPct val="130000"/>
        </a:lnSpc>
        <a:spcBef>
          <a:spcPct val="0"/>
        </a:spcBef>
        <a:buFont typeface="Arial" panose="020B0604020202020204" pitchFamily="34" charset="0"/>
        <a:buChar char="•"/>
        <a:defRPr sz="1400" kern="1200">
          <a:solidFill>
            <a:schemeClr val="tx1">
              <a:lumMod val="65000"/>
              <a:lumOff val="35000"/>
            </a:schemeClr>
          </a:solidFill>
          <a:latin typeface="方正粗黑宋简体" panose="02000000000000000000" charset="-122"/>
          <a:ea typeface="方正粗黑宋简体" panose="02000000000000000000" charset="-122"/>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6.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93.xml"/><Relationship Id="rId3" Type="http://schemas.openxmlformats.org/officeDocument/2006/relationships/image" Target="../media/image9.jpeg"/><Relationship Id="rId2" Type="http://schemas.openxmlformats.org/officeDocument/2006/relationships/tags" Target="../tags/tag92.xml"/><Relationship Id="rId1" Type="http://schemas.openxmlformats.org/officeDocument/2006/relationships/tags" Target="../tags/tag9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4.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5.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6.xml"/><Relationship Id="rId2" Type="http://schemas.openxmlformats.org/officeDocument/2006/relationships/image" Target="../media/image15.jpeg"/><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7.xml"/><Relationship Id="rId2" Type="http://schemas.openxmlformats.org/officeDocument/2006/relationships/image" Target="../media/image16.jpe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8.xml"/><Relationship Id="rId2" Type="http://schemas.openxmlformats.org/officeDocument/2006/relationships/image" Target="../media/image5.jpeg"/><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99.xml"/><Relationship Id="rId2" Type="http://schemas.openxmlformats.org/officeDocument/2006/relationships/image" Target="../media/image19.png"/><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0.xml"/><Relationship Id="rId2" Type="http://schemas.openxmlformats.org/officeDocument/2006/relationships/image" Target="../media/image5.jpe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1.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2.xml"/><Relationship Id="rId2" Type="http://schemas.openxmlformats.org/officeDocument/2006/relationships/image" Target="../media/image5.jpe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3.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4.xml"/><Relationship Id="rId2" Type="http://schemas.openxmlformats.org/officeDocument/2006/relationships/image" Target="../media/image21.pn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5.xml"/><Relationship Id="rId2" Type="http://schemas.openxmlformats.org/officeDocument/2006/relationships/image" Target="../media/image5.jpe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08.xml"/><Relationship Id="rId3" Type="http://schemas.openxmlformats.org/officeDocument/2006/relationships/image" Target="../media/image5.jpeg"/><Relationship Id="rId2" Type="http://schemas.openxmlformats.org/officeDocument/2006/relationships/tags" Target="../tags/tag107.xml"/><Relationship Id="rId1" Type="http://schemas.openxmlformats.org/officeDocument/2006/relationships/tags" Target="../tags/tag10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10.xml"/><Relationship Id="rId2" Type="http://schemas.openxmlformats.org/officeDocument/2006/relationships/image" Target="../media/image5.jpeg"/><Relationship Id="rId1" Type="http://schemas.openxmlformats.org/officeDocument/2006/relationships/tags" Target="../tags/tag10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114.xml"/><Relationship Id="rId5" Type="http://schemas.openxmlformats.org/officeDocument/2006/relationships/image" Target="../media/image5.jpeg"/><Relationship Id="rId4" Type="http://schemas.openxmlformats.org/officeDocument/2006/relationships/image" Target="../media/image22.jpeg"/><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17.xml"/><Relationship Id="rId3" Type="http://schemas.openxmlformats.org/officeDocument/2006/relationships/image" Target="../media/image5.jpeg"/><Relationship Id="rId2" Type="http://schemas.openxmlformats.org/officeDocument/2006/relationships/tags" Target="../tags/tag116.xml"/><Relationship Id="rId1" Type="http://schemas.openxmlformats.org/officeDocument/2006/relationships/tags" Target="../tags/tag11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8.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9.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22.xml"/><Relationship Id="rId3" Type="http://schemas.openxmlformats.org/officeDocument/2006/relationships/image" Target="../media/image5.jpeg"/><Relationship Id="rId2" Type="http://schemas.openxmlformats.org/officeDocument/2006/relationships/tags" Target="../tags/tag121.xml"/><Relationship Id="rId1" Type="http://schemas.openxmlformats.org/officeDocument/2006/relationships/tags" Target="../tags/tag120.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0.xml"/><Relationship Id="rId5" Type="http://schemas.openxmlformats.org/officeDocument/2006/relationships/image" Target="../media/image7.png"/><Relationship Id="rId4" Type="http://schemas.openxmlformats.org/officeDocument/2006/relationships/tags" Target="../tags/tag49.xml"/><Relationship Id="rId3" Type="http://schemas.openxmlformats.org/officeDocument/2006/relationships/image" Target="../media/image6.png"/><Relationship Id="rId2" Type="http://schemas.openxmlformats.org/officeDocument/2006/relationships/tags" Target="../tags/tag48.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image" Target="../media/image24.jpeg"/><Relationship Id="rId15" Type="http://schemas.openxmlformats.org/officeDocument/2006/relationships/slideLayout" Target="../slideLayouts/slideLayout4.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135.xml"/><Relationship Id="rId2" Type="http://schemas.openxmlformats.org/officeDocument/2006/relationships/image" Target="../media/image23.jpeg"/><Relationship Id="rId1" Type="http://schemas.openxmlformats.org/officeDocument/2006/relationships/image" Target="../media/image25.jpe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53.xml"/><Relationship Id="rId4" Type="http://schemas.openxmlformats.org/officeDocument/2006/relationships/image" Target="../media/image9.jpeg"/><Relationship Id="rId3" Type="http://schemas.openxmlformats.org/officeDocument/2006/relationships/tags" Target="../tags/tag52.xml"/><Relationship Id="rId2" Type="http://schemas.openxmlformats.org/officeDocument/2006/relationships/image" Target="../media/image8.jpeg"/><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image" Target="../media/image10.png"/><Relationship Id="rId1" Type="http://schemas.openxmlformats.org/officeDocument/2006/relationships/tags" Target="../tags/tag5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9.jpeg"/><Relationship Id="rId2" Type="http://schemas.openxmlformats.org/officeDocument/2006/relationships/image" Target="../media/image13.png"/><Relationship Id="rId17" Type="http://schemas.openxmlformats.org/officeDocument/2006/relationships/slideLayout" Target="../slideLayouts/slideLayout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8" Type="http://schemas.openxmlformats.org/officeDocument/2006/relationships/slideLayout" Target="../slideLayouts/slideLayout5.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601710" y="137160"/>
            <a:ext cx="3463925" cy="2560955"/>
          </a:xfrm>
          <a:prstGeom prst="rect">
            <a:avLst/>
          </a:prstGeom>
        </p:spPr>
      </p:pic>
      <p:sp>
        <p:nvSpPr>
          <p:cNvPr id="4" name="文本框 3"/>
          <p:cNvSpPr txBox="1"/>
          <p:nvPr/>
        </p:nvSpPr>
        <p:spPr>
          <a:xfrm>
            <a:off x="2244090" y="2637790"/>
            <a:ext cx="6866890" cy="1861185"/>
          </a:xfrm>
          <a:prstGeom prst="rect">
            <a:avLst/>
          </a:prstGeom>
          <a:noFill/>
        </p:spPr>
        <p:txBody>
          <a:bodyPr wrap="square" rtlCol="0">
            <a:spAutoFit/>
          </a:bodyPr>
          <a:lstStyle/>
          <a:p>
            <a:pPr algn="dist"/>
            <a:r>
              <a:rPr lang="zh-CN" altLang="en-US" sz="11500">
                <a:solidFill>
                  <a:schemeClr val="accent3">
                    <a:lumMod val="50000"/>
                  </a:schemeClr>
                </a:solidFill>
                <a:latin typeface="方正粗黑宋简体" panose="02000000000000000000" charset="-122"/>
                <a:ea typeface="方正粗黑宋简体" panose="02000000000000000000" charset="-122"/>
              </a:rPr>
              <a:t>大雁归来</a:t>
            </a:r>
            <a:endParaRPr lang="zh-CN" altLang="en-US" sz="11500">
              <a:solidFill>
                <a:schemeClr val="accent3">
                  <a:lumMod val="50000"/>
                </a:schemeClr>
              </a:solidFill>
              <a:latin typeface="方正粗黑宋简体" panose="02000000000000000000" charset="-122"/>
              <a:ea typeface="方正粗黑宋简体" panose="02000000000000000000" charset="-122"/>
            </a:endParaRPr>
          </a:p>
        </p:txBody>
      </p:sp>
      <p:sp>
        <p:nvSpPr>
          <p:cNvPr id="8" name="TextBox 7"/>
          <p:cNvSpPr txBox="1"/>
          <p:nvPr/>
        </p:nvSpPr>
        <p:spPr>
          <a:xfrm>
            <a:off x="7517130" y="4498975"/>
            <a:ext cx="2285365" cy="645160"/>
          </a:xfrm>
          <a:prstGeom prst="rect">
            <a:avLst/>
          </a:prstGeom>
          <a:noFill/>
        </p:spPr>
        <p:txBody>
          <a:bodyPr wrap="square" rtlCol="0">
            <a:spAutoFit/>
          </a:bodyPr>
          <a:lstStyle/>
          <a:p>
            <a:pPr algn="ctr"/>
            <a:r>
              <a:rPr lang="zh-CN" altLang="en-US" sz="3600" b="1" smtClean="0">
                <a:solidFill>
                  <a:srgbClr val="FF0000"/>
                </a:solidFill>
                <a:latin typeface="宋体" panose="02010600030101010101" pitchFamily="2" charset="-122"/>
                <a:ea typeface="宋体" panose="02010600030101010101" pitchFamily="2" charset="-122"/>
                <a:sym typeface="Times New Roman" panose="02020603050405020304"/>
              </a:rPr>
              <a:t>利奥波德</a:t>
            </a:r>
            <a:endParaRPr lang="zh-CN" altLang="en-US" sz="3600" b="1" smtClean="0">
              <a:solidFill>
                <a:srgbClr val="FF0000"/>
              </a:solidFill>
              <a:latin typeface="宋体" panose="02010600030101010101" pitchFamily="2" charset="-122"/>
              <a:ea typeface="宋体" panose="02010600030101010101" pitchFamily="2" charset="-122"/>
              <a:sym typeface="Times New Roman" panose="02020603050405020304"/>
            </a:endParaRPr>
          </a:p>
        </p:txBody>
      </p:sp>
      <p:pic>
        <p:nvPicPr>
          <p:cNvPr id="12" name="图片 1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0" y="3394075"/>
            <a:ext cx="4615815" cy="346392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86"/>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4" name="矩形 3"/>
          <p:cNvSpPr>
            <a:spLocks noChangeArrowheads="1"/>
          </p:cNvSpPr>
          <p:nvPr>
            <p:custDataLst>
              <p:tags r:id="rId1"/>
            </p:custDataLst>
          </p:nvPr>
        </p:nvSpPr>
        <p:spPr bwMode="auto">
          <a:xfrm>
            <a:off x="480025" y="1274095"/>
            <a:ext cx="11324339"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fontAlgn="auto">
              <a:lnSpc>
                <a:spcPct val="100000"/>
              </a:lnSpc>
              <a:spcBef>
                <a:spcPts val="600"/>
              </a:spcBef>
              <a:defRPr/>
            </a:pPr>
            <a:r>
              <a:rPr lang="zh-CN" altLang="en-US" sz="3200" b="1">
                <a:latin typeface="黑体" panose="02010609060101010101" charset="-122"/>
                <a:ea typeface="黑体" panose="02010609060101010101" charset="-122"/>
              </a:rPr>
              <a:t>阅读提示：</a:t>
            </a:r>
            <a:r>
              <a:rPr lang="zh-CN" altLang="en-US" sz="3200" b="1">
                <a:latin typeface="宋体" panose="02010600030101010101" pitchFamily="2" charset="-122"/>
              </a:rPr>
              <a:t>本文是一篇</a:t>
            </a:r>
            <a:r>
              <a:rPr lang="zh-CN" altLang="en-US" sz="3200" b="1">
                <a:highlight>
                  <a:srgbClr val="FFFF00"/>
                </a:highlight>
                <a:latin typeface="宋体" panose="02010600030101010101" pitchFamily="2" charset="-122"/>
              </a:rPr>
              <a:t>富有文学色彩</a:t>
            </a:r>
            <a:r>
              <a:rPr lang="zh-CN" altLang="en-US" sz="3200" b="1">
                <a:latin typeface="宋体" panose="02010600030101010101" pitchFamily="2" charset="-122"/>
              </a:rPr>
              <a:t>的科学观察笔记，阅读时要注意其中对雁群生活习性的观察和说明，欣赏作者的</a:t>
            </a:r>
            <a:r>
              <a:rPr lang="zh-CN" altLang="en-US" sz="3200" b="1">
                <a:highlight>
                  <a:srgbClr val="FFFF00"/>
                </a:highlight>
                <a:latin typeface="宋体" panose="02010600030101010101" pitchFamily="2" charset="-122"/>
              </a:rPr>
              <a:t>抒情笔法</a:t>
            </a:r>
            <a:r>
              <a:rPr lang="zh-CN" altLang="en-US" sz="3200" b="1">
                <a:latin typeface="宋体" panose="02010600030101010101" pitchFamily="2" charset="-122"/>
              </a:rPr>
              <a:t>，感受作者的浪漫情怀。</a:t>
            </a:r>
            <a:endParaRPr lang="zh-CN" altLang="en-US" sz="3200" b="1">
              <a:latin typeface="宋体" panose="02010600030101010101" pitchFamily="2" charset="-122"/>
              <a:ea typeface="楷体" panose="02010609060101010101" charset="-122"/>
            </a:endParaRPr>
          </a:p>
        </p:txBody>
      </p:sp>
      <p:sp>
        <p:nvSpPr>
          <p:cNvPr id="8" name="文本框 7"/>
          <p:cNvSpPr txBox="1"/>
          <p:nvPr>
            <p:custDataLst>
              <p:tags r:id="rId2"/>
            </p:custDataLst>
          </p:nvPr>
        </p:nvSpPr>
        <p:spPr>
          <a:xfrm>
            <a:off x="576488" y="2842366"/>
            <a:ext cx="11131592" cy="1568450"/>
          </a:xfrm>
          <a:prstGeom prst="rect">
            <a:avLst/>
          </a:prstGeom>
          <a:noFill/>
        </p:spPr>
        <p:txBody>
          <a:bodyPr wrap="square">
            <a:spAutoFit/>
          </a:bodyPr>
          <a:lstStyle/>
          <a:p>
            <a:pPr marL="457200" indent="-457200">
              <a:buFont typeface="Wingdings" panose="05000000000000000000" charset="0"/>
              <a:buChar char="Ø"/>
            </a:pPr>
            <a:r>
              <a:rPr lang="zh-CN" altLang="en-US" sz="3200" b="1">
                <a:latin typeface="宋体" panose="02010600030101010101" pitchFamily="2" charset="-122"/>
                <a:ea typeface="宋体" panose="02010600030101010101" pitchFamily="2" charset="-122"/>
                <a:sym typeface="+mn-ea"/>
              </a:rPr>
              <a:t>找出描绘大雁野性的</a:t>
            </a:r>
            <a:r>
              <a:rPr lang="en-US" altLang="zh-CN" sz="3200" b="1">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mn-ea"/>
              </a:rPr>
              <a:t>诗歌</a:t>
            </a:r>
            <a:r>
              <a:rPr lang="en-US" altLang="zh-CN" sz="3200" b="1">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mn-ea"/>
              </a:rPr>
              <a:t>的段落并加以赏析，感受大雁归来的</a:t>
            </a:r>
            <a:r>
              <a:rPr lang="zh-CN" altLang="en-US" sz="3200" b="1">
                <a:solidFill>
                  <a:srgbClr val="FF0000"/>
                </a:solidFill>
                <a:latin typeface="宋体" panose="02010600030101010101" pitchFamily="2" charset="-122"/>
                <a:ea typeface="宋体" panose="02010600030101010101" pitchFamily="2" charset="-122"/>
                <a:sym typeface="+mn-ea"/>
              </a:rPr>
              <a:t>自由与美好</a:t>
            </a:r>
            <a:r>
              <a:rPr lang="zh-CN" altLang="en-US" sz="3200" b="1">
                <a:latin typeface="宋体" panose="02010600030101010101" pitchFamily="2" charset="-122"/>
                <a:ea typeface="宋体" panose="02010600030101010101" pitchFamily="2" charset="-122"/>
                <a:sym typeface="+mn-ea"/>
              </a:rPr>
              <a:t>。</a:t>
            </a:r>
            <a:r>
              <a:rPr lang="zh-CN" sz="3200" b="1">
                <a:latin typeface="楷体" panose="02010609060101010101" charset="-122"/>
                <a:ea typeface="楷体" panose="02010609060101010101" charset="-122"/>
                <a:cs typeface="楷体" panose="02010609060101010101" charset="-122"/>
                <a:sym typeface="+mn-ea"/>
              </a:rPr>
              <a:t>（</a:t>
            </a:r>
            <a:r>
              <a:rPr lang="zh-CN" sz="3200" b="1">
                <a:latin typeface="宋体" panose="02010600030101010101" pitchFamily="2" charset="-122"/>
                <a:ea typeface="宋体" panose="02010600030101010101" pitchFamily="2" charset="-122"/>
                <a:cs typeface="楷体" panose="02010609060101010101" charset="-122"/>
                <a:sym typeface="+mn-ea"/>
              </a:rPr>
              <a:t>提示：</a:t>
            </a:r>
            <a:r>
              <a:rPr lang="zh-CN" altLang="en-US" sz="3200" b="1" dirty="0">
                <a:latin typeface="宋体" panose="02010600030101010101" pitchFamily="2" charset="-122"/>
                <a:ea typeface="宋体" panose="02010600030101010101" pitchFamily="2" charset="-122"/>
                <a:sym typeface="+mn-ea"/>
              </a:rPr>
              <a:t>可从</a:t>
            </a:r>
            <a:r>
              <a:rPr lang="zh-CN" altLang="en-US" sz="3200" b="1" dirty="0">
                <a:solidFill>
                  <a:srgbClr val="FF0000"/>
                </a:solidFill>
                <a:latin typeface="宋体" panose="02010600030101010101" pitchFamily="2" charset="-122"/>
                <a:ea typeface="宋体" panose="02010600030101010101" pitchFamily="2" charset="-122"/>
                <a:sym typeface="+mn-ea"/>
              </a:rPr>
              <a:t>修辞手法</a:t>
            </a:r>
            <a:r>
              <a:rPr lang="zh-CN" altLang="en-US" sz="3200" b="1" dirty="0">
                <a:latin typeface="宋体" panose="02010600030101010101" pitchFamily="2" charset="-122"/>
                <a:ea typeface="宋体" panose="02010600030101010101" pitchFamily="2" charset="-122"/>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说明方法</a:t>
            </a:r>
            <a:r>
              <a:rPr lang="zh-CN" altLang="en-US" sz="3200" b="1" dirty="0">
                <a:latin typeface="宋体" panose="02010600030101010101" pitchFamily="2" charset="-122"/>
                <a:ea typeface="宋体" panose="02010600030101010101" pitchFamily="2" charset="-122"/>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动词</a:t>
            </a:r>
            <a:r>
              <a:rPr lang="zh-CN" altLang="en-US" sz="3200" b="1" dirty="0">
                <a:latin typeface="宋体" panose="02010600030101010101" pitchFamily="2" charset="-122"/>
                <a:ea typeface="宋体" panose="02010600030101010101" pitchFamily="2" charset="-122"/>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副词</a:t>
            </a:r>
            <a:r>
              <a:rPr lang="zh-CN" altLang="en-US" sz="3200" b="1" dirty="0">
                <a:latin typeface="宋体" panose="02010600030101010101" pitchFamily="2" charset="-122"/>
                <a:ea typeface="宋体" panose="02010600030101010101" pitchFamily="2" charset="-122"/>
                <a:sym typeface="+mn-ea"/>
              </a:rPr>
              <a:t>、</a:t>
            </a:r>
            <a:r>
              <a:rPr lang="zh-CN" altLang="en-US" sz="3200" b="1" dirty="0">
                <a:solidFill>
                  <a:srgbClr val="FF0000"/>
                </a:solidFill>
                <a:latin typeface="宋体" panose="02010600030101010101" pitchFamily="2" charset="-122"/>
                <a:ea typeface="宋体" panose="02010600030101010101" pitchFamily="2" charset="-122"/>
                <a:sym typeface="+mn-ea"/>
              </a:rPr>
              <a:t>情感</a:t>
            </a:r>
            <a:r>
              <a:rPr lang="zh-CN" altLang="en-US" sz="3200" b="1" dirty="0">
                <a:latin typeface="宋体" panose="02010600030101010101" pitchFamily="2" charset="-122"/>
                <a:ea typeface="宋体" panose="02010600030101010101" pitchFamily="2" charset="-122"/>
                <a:sym typeface="+mn-ea"/>
              </a:rPr>
              <a:t>等角度赏析</a:t>
            </a:r>
            <a:r>
              <a:rPr lang="zh-CN" altLang="en-US" sz="3200" b="1">
                <a:latin typeface="宋体" panose="02010600030101010101" pitchFamily="2" charset="-122"/>
                <a:ea typeface="宋体" panose="02010600030101010101" pitchFamily="2" charset="-122"/>
                <a:sym typeface="+mn-ea"/>
              </a:rPr>
              <a:t>。</a:t>
            </a:r>
            <a:r>
              <a:rPr lang="zh-CN"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Tree>
    <p:custDataLst>
      <p:tags r:id="rId4"/>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6" name="文本框 5"/>
          <p:cNvSpPr txBox="1"/>
          <p:nvPr/>
        </p:nvSpPr>
        <p:spPr>
          <a:xfrm>
            <a:off x="899160" y="1544955"/>
            <a:ext cx="10443845" cy="107632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一只燕子的来临说明不了春天，但当一群大雁</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冲破</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月暖流的雾霭时，春天就来到了。</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1</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圆角矩形 6"/>
          <p:cNvSpPr/>
          <p:nvPr/>
        </p:nvSpPr>
        <p:spPr>
          <a:xfrm>
            <a:off x="784860" y="2725420"/>
            <a:ext cx="10557510" cy="2299970"/>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zh-CN" altLang="en-US" sz="32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32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运用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作比较</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的说明方法，突出大雁</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是报春使者，</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大雁带来了春天的生机、希望和喜悦</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a:solidFill>
                  <a:srgbClr val="1736D1"/>
                </a:solidFill>
                <a:latin typeface="楷体" panose="02010609060101010101" charset="-122"/>
                <a:ea typeface="楷体" panose="02010609060101010101" charset="-122"/>
                <a:cs typeface="楷体" panose="02010609060101010101" charset="-122"/>
                <a:sym typeface="+mn-ea"/>
              </a:rPr>
              <a:t>“冲破”</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写出了大雁</a:t>
            </a:r>
            <a:r>
              <a:rPr lang="zh-CN" altLang="en-US" sz="3200" b="1">
                <a:solidFill>
                  <a:srgbClr val="FF0000"/>
                </a:solidFill>
                <a:latin typeface="楷体" panose="02010609060101010101" charset="-122"/>
                <a:ea typeface="楷体" panose="02010609060101010101" charset="-122"/>
                <a:sym typeface="+mn-ea"/>
              </a:rPr>
              <a:t>不顾一切阻挠和对春天的向往</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sz="3200" b="1" smtClean="0">
                <a:solidFill>
                  <a:schemeClr val="tx1"/>
                </a:solidFill>
                <a:latin typeface="楷体" panose="02010609060101010101" charset="-122"/>
                <a:ea typeface="楷体" panose="02010609060101010101" charset="-122"/>
                <a:cs typeface="楷体" panose="02010609060101010101" charset="-122"/>
                <a:sym typeface="+mn-ea"/>
              </a:rPr>
              <a:t>表达了作者</a:t>
            </a:r>
            <a:r>
              <a:rPr lang="zh-CN" sz="3200" b="1" smtClean="0">
                <a:solidFill>
                  <a:srgbClr val="FF0000"/>
                </a:solidFill>
                <a:latin typeface="楷体" panose="02010609060101010101" charset="-122"/>
                <a:ea typeface="楷体" panose="02010609060101010101" charset="-122"/>
                <a:cs typeface="楷体" panose="02010609060101010101" charset="-122"/>
                <a:sym typeface="+mn-ea"/>
              </a:rPr>
              <a:t>对大雁来临的欣喜</a:t>
            </a:r>
            <a:r>
              <a:rPr lang="zh-CN" sz="3200" b="1" smtClean="0">
                <a:solidFill>
                  <a:schemeClr val="tx1"/>
                </a:solidFill>
                <a:latin typeface="楷体" panose="02010609060101010101" charset="-122"/>
                <a:ea typeface="楷体" panose="02010609060101010101" charset="-122"/>
                <a:cs typeface="楷体" panose="02010609060101010101" charset="-122"/>
                <a:sym typeface="+mn-ea"/>
              </a:rPr>
              <a:t>之情</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，又引出说明对象。</a:t>
            </a:r>
            <a:endParaRPr lang="zh-CN" altLang="en-US" sz="3200" b="1" smtClean="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6" name="文本框 5"/>
          <p:cNvSpPr txBox="1"/>
          <p:nvPr/>
        </p:nvSpPr>
        <p:spPr>
          <a:xfrm>
            <a:off x="899160" y="1544955"/>
            <a:ext cx="10443845" cy="107632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而一只定期迁徙的大雁，下定了在黑夜里飞行</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200</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英里的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赌注</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，它一旦起程再要撤回去就不那么容易了。</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2</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圆角矩形 6"/>
          <p:cNvSpPr/>
          <p:nvPr/>
        </p:nvSpPr>
        <p:spPr>
          <a:xfrm>
            <a:off x="784860" y="2941320"/>
            <a:ext cx="10557510" cy="2199005"/>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zh-CN" altLang="en-US" sz="32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32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a:solidFill>
                  <a:srgbClr val="1736D1"/>
                </a:solidFill>
                <a:latin typeface="楷体" panose="02010609060101010101" charset="-122"/>
                <a:ea typeface="楷体" panose="02010609060101010101" charset="-122"/>
                <a:cs typeface="楷体" panose="02010609060101010101" charset="-122"/>
                <a:sym typeface="+mn-ea"/>
              </a:rPr>
              <a:t>“赌注”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形象地说明大雁飞行迁徙的成本</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很</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高</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，运用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拟人</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的修辞手法，生动形象地</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突出大雁对春天感应的准确性</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，又表现出大雁迁徙是</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坚定不移</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的，表达了作者</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对大雁的赞扬、钦佩、崇敬</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之情。</a:t>
            </a:r>
            <a:endParaRPr lang="zh-CN" altLang="en-US" sz="3200" b="1" smtClean="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486"/>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sym typeface="+mn-ea"/>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3" name="圆角矩形 2"/>
          <p:cNvSpPr/>
          <p:nvPr/>
        </p:nvSpPr>
        <p:spPr>
          <a:xfrm>
            <a:off x="3128645" y="3600450"/>
            <a:ext cx="8248650" cy="2301875"/>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wrap="square">
            <a:noAutofit/>
          </a:bodyPr>
          <a:lstStyle/>
          <a:p>
            <a:pPr>
              <a:lnSpc>
                <a:spcPct val="105000"/>
              </a:lnSpc>
              <a:spcBef>
                <a:spcPts val="0"/>
              </a:spcBef>
              <a:spcAft>
                <a:spcPts val="0"/>
              </a:spcAft>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rPr>
              <a:t>    </a:t>
            </a:r>
            <a:r>
              <a:rPr lang="zh-CN" altLang="en-US" sz="3200" b="1">
                <a:solidFill>
                  <a:srgbClr val="1736D1"/>
                </a:solidFill>
                <a:latin typeface="楷体" panose="02010609060101010101" charset="-122"/>
                <a:ea typeface="楷体" panose="02010609060101010101" charset="-122"/>
                <a:cs typeface="楷体" panose="02010609060101010101" charset="-122"/>
              </a:rPr>
              <a:t>“目空一切”</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运用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拟人</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的修辞手法，</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贬</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词褒用</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rPr>
              <a:t>写出雁群飞过时</a:t>
            </a:r>
            <a:r>
              <a:rPr lang="zh-CN" altLang="en-US" sz="3200" b="1">
                <a:solidFill>
                  <a:srgbClr val="FF0000"/>
                </a:solidFill>
                <a:latin typeface="楷体" panose="02010609060101010101" charset="-122"/>
                <a:ea typeface="楷体" panose="02010609060101010101" charset="-122"/>
                <a:cs typeface="楷体" panose="02010609060101010101" charset="-122"/>
              </a:rPr>
              <a:t>高傲且不可阻挡的气势</a:t>
            </a:r>
            <a:r>
              <a:rPr lang="zh-CN" altLang="en-US" sz="3200" b="1">
                <a:solidFill>
                  <a:schemeClr val="accent3">
                    <a:lumMod val="50000"/>
                  </a:schemeClr>
                </a:solidFill>
                <a:latin typeface="楷体" panose="02010609060101010101" charset="-122"/>
                <a:ea typeface="楷体" panose="02010609060101010101" charset="-122"/>
                <a:cs typeface="楷体" panose="02010609060101010101" charset="-122"/>
              </a:rPr>
              <a:t>；</a:t>
            </a:r>
            <a:r>
              <a:rPr lang="zh-CN" altLang="en-US" sz="3200" b="1">
                <a:solidFill>
                  <a:srgbClr val="1736D1"/>
                </a:solidFill>
                <a:latin typeface="楷体" panose="02010609060101010101" charset="-122"/>
                <a:ea typeface="楷体" panose="02010609060101010101" charset="-122"/>
                <a:cs typeface="楷体" panose="02010609060101010101" charset="-122"/>
              </a:rPr>
              <a:t>“一声不响”</a:t>
            </a:r>
            <a:r>
              <a:rPr lang="zh-CN" altLang="en-US" sz="3200" b="1">
                <a:solidFill>
                  <a:schemeClr val="tx1"/>
                </a:solidFill>
                <a:latin typeface="楷体" panose="02010609060101010101" charset="-122"/>
                <a:ea typeface="楷体" panose="02010609060101010101" charset="-122"/>
                <a:cs typeface="楷体" panose="02010609060101010101" charset="-122"/>
              </a:rPr>
              <a:t>写出了大雁南飞的</a:t>
            </a:r>
            <a:r>
              <a:rPr lang="zh-CN" altLang="en-US" sz="3200" b="1">
                <a:solidFill>
                  <a:srgbClr val="FF0000"/>
                </a:solidFill>
                <a:latin typeface="楷体" panose="02010609060101010101" charset="-122"/>
                <a:ea typeface="楷体" panose="02010609060101010101" charset="-122"/>
                <a:cs typeface="楷体" panose="02010609060101010101" charset="-122"/>
              </a:rPr>
              <a:t>专注和执着</a:t>
            </a:r>
            <a:r>
              <a:rPr lang="zh-CN" altLang="en-US" sz="3200" b="1">
                <a:solidFill>
                  <a:schemeClr val="tx1"/>
                </a:solidFill>
                <a:latin typeface="楷体" panose="02010609060101010101" charset="-122"/>
                <a:ea typeface="楷体" panose="02010609060101010101" charset="-122"/>
                <a:cs typeface="楷体" panose="02010609060101010101" charset="-122"/>
              </a:rPr>
              <a:t>，表达了作者</a:t>
            </a:r>
            <a:r>
              <a:rPr lang="zh-CN" altLang="en-US" sz="3200" b="1">
                <a:solidFill>
                  <a:srgbClr val="FF0000"/>
                </a:solidFill>
                <a:latin typeface="楷体" panose="02010609060101010101" charset="-122"/>
                <a:ea typeface="楷体" panose="02010609060101010101" charset="-122"/>
                <a:cs typeface="楷体" panose="02010609060101010101" charset="-122"/>
              </a:rPr>
              <a:t>对大雁的赞美</a:t>
            </a:r>
            <a:r>
              <a:rPr lang="zh-CN" altLang="en-US" sz="3200" b="1">
                <a:solidFill>
                  <a:schemeClr val="tx1"/>
                </a:solidFill>
                <a:latin typeface="楷体" panose="02010609060101010101" charset="-122"/>
                <a:ea typeface="楷体" panose="02010609060101010101" charset="-122"/>
                <a:cs typeface="楷体" panose="02010609060101010101" charset="-122"/>
              </a:rPr>
              <a:t>之情。</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999855" y="1211580"/>
            <a:ext cx="2388870" cy="2388870"/>
          </a:xfrm>
          <a:prstGeom prst="rect">
            <a:avLst/>
          </a:prstGeom>
        </p:spPr>
      </p:pic>
      <p:pic>
        <p:nvPicPr>
          <p:cNvPr id="5" name="图片 4"/>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796290" y="3854450"/>
            <a:ext cx="2332355" cy="2332355"/>
          </a:xfrm>
          <a:prstGeom prst="rect">
            <a:avLst/>
          </a:prstGeom>
        </p:spPr>
      </p:pic>
      <p:sp>
        <p:nvSpPr>
          <p:cNvPr id="6" name="文本框 5"/>
          <p:cNvSpPr txBox="1"/>
          <p:nvPr/>
        </p:nvSpPr>
        <p:spPr>
          <a:xfrm>
            <a:off x="1205865" y="1561465"/>
            <a:ext cx="7967980" cy="1568450"/>
          </a:xfrm>
          <a:prstGeom prst="rect">
            <a:avLst/>
          </a:prstGeom>
          <a:noFill/>
        </p:spPr>
        <p:txBody>
          <a:bodyPr wrap="square" rtlCol="0" anchor="t">
            <a:spAutoFit/>
          </a:bodyPr>
          <a:lstStyle/>
          <a:p>
            <a:r>
              <a:rPr lang="en-US" altLang="zh-CN" sz="3200" b="1" smtClean="0">
                <a:latin typeface="宋体" panose="02010600030101010101" pitchFamily="2" charset="-122"/>
                <a:ea typeface="宋体" panose="02010600030101010101" pitchFamily="2" charset="-122"/>
                <a:cs typeface="宋体" panose="02010600030101010101" pitchFamily="2" charset="-122"/>
                <a:sym typeface="+mn-ea"/>
              </a:rPr>
              <a:t>11</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月份南飞的鸟群，</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目空一切</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地从我们的头上高高飞过，即使发现了它们所喜欢的沙滩和沼泽，也几乎是</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一声不响</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3</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486"/>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sym typeface="+mn-ea"/>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7" name="圆角矩形 6"/>
          <p:cNvSpPr/>
          <p:nvPr/>
        </p:nvSpPr>
        <p:spPr>
          <a:xfrm>
            <a:off x="2827655" y="3980456"/>
            <a:ext cx="8800465" cy="1900004"/>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l">
              <a:lnSpc>
                <a:spcPct val="110000"/>
              </a:lnSpc>
              <a:spcBef>
                <a:spcPts val="0"/>
              </a:spcBef>
              <a:spcAft>
                <a:spcPts val="0"/>
              </a:spcAft>
              <a:buClrTx/>
              <a:buSzTx/>
              <a:buFontTx/>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运用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拟人</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的修辞手法，描绘出春雁</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机敏警觉、热情活泼和</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在休战期的</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自在快乐</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等特点，表现了作者</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对大雁的喜爱</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之情。</a:t>
            </a:r>
            <a:endParaRPr lang="zh-CN" altLang="en-US" sz="3200" b="1" smtClean="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pic>
        <p:nvPicPr>
          <p:cNvPr id="15" name="图片 14"/>
          <p:cNvPicPr>
            <a:picLocks noChangeAspect="1"/>
          </p:cNvPicPr>
          <p:nvPr/>
        </p:nvPicPr>
        <p:blipFill>
          <a:blip r:embed="rId2">
            <a:clrChange>
              <a:clrFrom>
                <a:srgbClr val="FFFFFF">
                  <a:alpha val="100000"/>
                </a:srgbClr>
              </a:clrFrom>
              <a:clrTo>
                <a:srgbClr val="FFFFFF">
                  <a:alpha val="100000"/>
                  <a:alpha val="0"/>
                </a:srgbClr>
              </a:clrTo>
            </a:clrChange>
          </a:blip>
          <a:srcRect l="3102" t="3028" r="2574" b="4037"/>
          <a:stretch>
            <a:fillRect/>
          </a:stretch>
        </p:blipFill>
        <p:spPr>
          <a:xfrm>
            <a:off x="844550" y="4410075"/>
            <a:ext cx="1829435" cy="1803400"/>
          </a:xfrm>
          <a:prstGeom prst="rect">
            <a:avLst/>
          </a:prstGeom>
        </p:spPr>
      </p:pic>
      <p:sp>
        <p:nvSpPr>
          <p:cNvPr id="2" name="文本框 1"/>
          <p:cNvSpPr txBox="1"/>
          <p:nvPr/>
        </p:nvSpPr>
        <p:spPr>
          <a:xfrm>
            <a:off x="844550" y="1412875"/>
            <a:ext cx="10152380" cy="2061210"/>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它们顺着弯曲的河流</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拐来拐去</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，穿过现在已经没有猎枪的狩猎点和小洲，向每个沙滩</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低语</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着，如同向久别的朋友低语一样。它们低低地在沼泽和草地上空曲折地穿行着，向每个刚刚融化的水洼和池塘</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问好</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4</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499485" y="3337560"/>
            <a:ext cx="7940675" cy="2184400"/>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en-US" altLang="zh-CN" sz="3200" b="1" dirty="0" smtClean="0">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运用</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拟人</a:t>
            </a:r>
            <a:r>
              <a:rPr lang="zh-CN" altLang="en-US" sz="3200" b="1" smtClean="0">
                <a:solidFill>
                  <a:schemeClr val="accent3">
                    <a:lumMod val="50000"/>
                  </a:schemeClr>
                </a:solidFill>
                <a:latin typeface="楷体" panose="02010609060101010101" charset="-122"/>
                <a:ea typeface="楷体" panose="02010609060101010101" charset="-122"/>
                <a:cs typeface="楷体" panose="02010609060101010101" charset="-122"/>
                <a:sym typeface="+mn-ea"/>
              </a:rPr>
              <a:t>的</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修辞手法，生动形象地写出了大雁的</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热情与聪慧</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显示</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了</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大雁之间的友好</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3200" b="1" smtClean="0">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10" name="图片 9"/>
          <p:cNvPicPr>
            <a:picLocks noChangeAspect="1"/>
          </p:cNvPicPr>
          <p:nvPr/>
        </p:nvPicPr>
        <p:blipFill>
          <a:blip r:embed="rId1"/>
          <a:srcRect b="7250"/>
          <a:stretch>
            <a:fillRect/>
          </a:stretch>
        </p:blipFill>
        <p:spPr>
          <a:xfrm>
            <a:off x="865505" y="2106295"/>
            <a:ext cx="2519680" cy="3113405"/>
          </a:xfrm>
          <a:prstGeom prst="rect">
            <a:avLst/>
          </a:prstGeom>
        </p:spPr>
      </p:pic>
      <p:pic>
        <p:nvPicPr>
          <p:cNvPr id="16" name="图片 15"/>
          <p:cNvPicPr>
            <a:picLocks noChangeAspect="1"/>
          </p:cNvPicPr>
          <p:nvPr/>
        </p:nvPicPr>
        <p:blipFill>
          <a:blip r:embed="rId2">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
        <p:nvSpPr>
          <p:cNvPr id="4" name="文本框 3"/>
          <p:cNvSpPr txBox="1"/>
          <p:nvPr/>
        </p:nvSpPr>
        <p:spPr>
          <a:xfrm>
            <a:off x="3499485" y="1529080"/>
            <a:ext cx="7524750" cy="107632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第一群大雁一旦来到这里，它们便向每一个迁徙的雁群</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喧嚷</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着发出</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邀请</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5</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5" name="圆角矩形 4"/>
          <p:cNvSpPr/>
          <p:nvPr/>
        </p:nvSpPr>
        <p:spPr>
          <a:xfrm>
            <a:off x="4157980" y="3754120"/>
            <a:ext cx="7350125" cy="2149475"/>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en-US" altLang="zh-CN" sz="3200" b="1" smtClean="0">
                <a:solidFill>
                  <a:schemeClr val="tx1"/>
                </a:solidFill>
                <a:latin typeface="楷体" panose="02010609060101010101" charset="-122"/>
                <a:ea typeface="楷体" panose="02010609060101010101"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拟人</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环境描写</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，生动形象地写出大雁</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活泼</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的特点，</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渲染了热闹的氛围</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，表达了作者</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对大雁的喜爱</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之情。</a:t>
            </a:r>
            <a:endPar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endParaRPr>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rcRect l="4688"/>
          <a:stretch>
            <a:fillRect/>
          </a:stretch>
        </p:blipFill>
        <p:spPr>
          <a:xfrm>
            <a:off x="9317990" y="1779905"/>
            <a:ext cx="2032635" cy="2132965"/>
          </a:xfrm>
          <a:prstGeom prst="rect">
            <a:avLst/>
          </a:prstGeom>
        </p:spPr>
      </p:pic>
      <p:pic>
        <p:nvPicPr>
          <p:cNvPr id="14" name="图片 13"/>
          <p:cNvPicPr>
            <a:picLocks noChangeAspect="1"/>
          </p:cNvPicPr>
          <p:nvPr/>
        </p:nvPicPr>
        <p:blipFill>
          <a:blip r:embed="rId2"/>
          <a:srcRect t="26013" b="29813"/>
          <a:stretch>
            <a:fillRect/>
          </a:stretch>
        </p:blipFill>
        <p:spPr>
          <a:xfrm>
            <a:off x="519430" y="4418965"/>
            <a:ext cx="3567430" cy="1576070"/>
          </a:xfrm>
          <a:prstGeom prst="rect">
            <a:avLst/>
          </a:prstGeom>
        </p:spPr>
      </p:pic>
      <p:sp>
        <p:nvSpPr>
          <p:cNvPr id="2" name="文本框 1"/>
          <p:cNvSpPr txBox="1"/>
          <p:nvPr/>
        </p:nvSpPr>
        <p:spPr>
          <a:xfrm>
            <a:off x="956945" y="1460500"/>
            <a:ext cx="8167370" cy="2061210"/>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与秋天一样，我们的春雁每天都要去玉米地做一次</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旅行</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，但绝不是</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偷偷摸摸</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进行的……每次出发之前，都有一场高声而有趣的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辩论</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，而每次返回之前的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争论</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则更为响亮。</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6</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3" name="圆角矩形 2"/>
          <p:cNvSpPr/>
          <p:nvPr/>
        </p:nvSpPr>
        <p:spPr>
          <a:xfrm>
            <a:off x="2934335" y="3429000"/>
            <a:ext cx="8529955" cy="1571625"/>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打比方</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说明方法</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，生动形象地写出了</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大雁从空中落下时的</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悠闲、飘逸、优美的姿态</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，表达了作者</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对大雁的喜爱</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之情</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endPar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08965" y="1537335"/>
            <a:ext cx="2443480" cy="2443480"/>
          </a:xfrm>
          <a:prstGeom prst="rect">
            <a:avLst/>
          </a:prstGeom>
        </p:spPr>
      </p:pic>
      <p:pic>
        <p:nvPicPr>
          <p:cNvPr id="16" name="图片 15"/>
          <p:cNvPicPr>
            <a:picLocks noChangeAspect="1"/>
          </p:cNvPicPr>
          <p:nvPr/>
        </p:nvPicPr>
        <p:blipFill>
          <a:blip r:embed="rId2">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
        <p:nvSpPr>
          <p:cNvPr id="6" name="文本框 5"/>
          <p:cNvSpPr txBox="1"/>
          <p:nvPr/>
        </p:nvSpPr>
        <p:spPr>
          <a:xfrm>
            <a:off x="3053080" y="1614170"/>
            <a:ext cx="8522335" cy="1568450"/>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返回的雁群，不再在沼泽上空做试探性的盘旋，而</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像凋零的枫叶一样</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，摇晃着从空中落下来，并向下面欢呼的鸟儿们伸出双脚。</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6</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3" name="圆角矩形 2"/>
          <p:cNvSpPr/>
          <p:nvPr/>
        </p:nvSpPr>
        <p:spPr>
          <a:xfrm>
            <a:off x="886460" y="3032720"/>
            <a:ext cx="9457690" cy="1900000"/>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l">
              <a:lnSpc>
                <a:spcPct val="110000"/>
              </a:lnSpc>
              <a:spcBef>
                <a:spcPts val="0"/>
              </a:spcBef>
              <a:spcAft>
                <a:spcPts val="0"/>
              </a:spcAft>
              <a:buClrTx/>
              <a:buSzTx/>
              <a:buFontTx/>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拟人</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的修辞手法，生动形象地描写了大雁</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集会</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时的情形</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颇有画面感</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，表现了</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大雁的聪明和社会性</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a:latin typeface="楷体" panose="02010609060101010101" charset="-122"/>
                <a:ea typeface="楷体" panose="02010609060101010101" charset="-122"/>
                <a:cs typeface="黑体" panose="02010609060101010101" charset="-122"/>
                <a:sym typeface="+mn-ea"/>
              </a:rPr>
              <a:t>表达了作者</a:t>
            </a:r>
            <a:r>
              <a:rPr lang="zh-CN" altLang="en-US" sz="3200" b="1">
                <a:solidFill>
                  <a:srgbClr val="FF0000"/>
                </a:solidFill>
                <a:latin typeface="楷体" panose="02010609060101010101" charset="-122"/>
                <a:ea typeface="楷体" panose="02010609060101010101" charset="-122"/>
                <a:cs typeface="黑体" panose="02010609060101010101" charset="-122"/>
                <a:sym typeface="+mn-ea"/>
              </a:rPr>
              <a:t>对大雁的喜爱</a:t>
            </a:r>
            <a:r>
              <a:rPr lang="zh-CN" altLang="en-US" sz="3200" b="1">
                <a:latin typeface="楷体" panose="02010609060101010101" charset="-122"/>
                <a:ea typeface="楷体" panose="02010609060101010101" charset="-122"/>
                <a:cs typeface="黑体" panose="02010609060101010101" charset="-122"/>
                <a:sym typeface="+mn-ea"/>
              </a:rPr>
              <a:t>之情</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endPar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endParaRPr>
          </a:p>
        </p:txBody>
      </p:sp>
      <p:sp>
        <p:nvSpPr>
          <p:cNvPr id="5" name="文本框 4"/>
          <p:cNvSpPr txBox="1"/>
          <p:nvPr/>
        </p:nvSpPr>
        <p:spPr>
          <a:xfrm>
            <a:off x="756285" y="1501140"/>
            <a:ext cx="9823450" cy="107632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随后，一个深沉的声音算是最后</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发言</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，喧闹声也渐渐低沉下去，只能听到一些模糊的稀疏的</a:t>
            </a:r>
            <a:r>
              <a:rPr lang="zh-CN" altLang="en-US" sz="3200" b="1">
                <a:solidFill>
                  <a:srgbClr val="FF0000"/>
                </a:solidFill>
                <a:latin typeface="宋体" panose="02010600030101010101" pitchFamily="2" charset="-122"/>
                <a:ea typeface="宋体" panose="02010600030101010101" pitchFamily="2" charset="-122"/>
                <a:cs typeface="方正粗黑宋简体" panose="02000000000000000000" charset="-122"/>
                <a:sym typeface="+mn-ea"/>
              </a:rPr>
              <a:t>谈论</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9</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方正粗黑宋简体" panose="02000000000000000000" charset="-122"/>
              <a:sym typeface="+mn-ea"/>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3" name="圆角矩形 2"/>
          <p:cNvSpPr/>
          <p:nvPr/>
        </p:nvSpPr>
        <p:spPr>
          <a:xfrm>
            <a:off x="2875915" y="3693795"/>
            <a:ext cx="8529955" cy="1833880"/>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作比较</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的说明方法，</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反衬出大雁之间联合的默契</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，表明</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大雁是联合的</a:t>
            </a:r>
            <a:r>
              <a:rPr lang="en-US" altLang="zh-CN"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先驱</a:t>
            </a:r>
            <a:r>
              <a:rPr lang="en-US" altLang="zh-CN" sz="3200" b="1" smtClean="0">
                <a:solidFill>
                  <a:schemeClr val="tx1"/>
                </a:solidFill>
                <a:latin typeface="楷体" panose="02010609060101010101" charset="-122"/>
                <a:ea typeface="楷体" panose="02010609060101010101" charset="-122"/>
                <a:cs typeface="楷体" panose="02010609060101010101" charset="-122"/>
                <a:sym typeface="+mn-ea"/>
              </a:rPr>
              <a:t>”</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，表达了作者</a:t>
            </a:r>
            <a:r>
              <a:rPr lang="zh-CN" altLang="en-US" sz="3200" b="1" smtClean="0">
                <a:solidFill>
                  <a:srgbClr val="FF0000"/>
                </a:solidFill>
                <a:latin typeface="楷体" panose="02010609060101010101" charset="-122"/>
                <a:ea typeface="楷体" panose="02010609060101010101" charset="-122"/>
                <a:cs typeface="楷体" panose="02010609060101010101" charset="-122"/>
                <a:sym typeface="+mn-ea"/>
              </a:rPr>
              <a:t>对大雁的赞扬、钦佩和崇敬</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之情</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endPar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08965" y="1537335"/>
            <a:ext cx="2443480" cy="2443480"/>
          </a:xfrm>
          <a:prstGeom prst="rect">
            <a:avLst/>
          </a:prstGeom>
        </p:spPr>
      </p:pic>
      <p:pic>
        <p:nvPicPr>
          <p:cNvPr id="16" name="图片 15"/>
          <p:cNvPicPr>
            <a:picLocks noChangeAspect="1"/>
          </p:cNvPicPr>
          <p:nvPr/>
        </p:nvPicPr>
        <p:blipFill>
          <a:blip r:embed="rId2">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
        <p:nvSpPr>
          <p:cNvPr id="6" name="文本框 5"/>
          <p:cNvSpPr txBox="1"/>
          <p:nvPr/>
        </p:nvSpPr>
        <p:spPr>
          <a:xfrm>
            <a:off x="2875915" y="1363345"/>
            <a:ext cx="8790940" cy="2061210"/>
          </a:xfrm>
          <a:prstGeom prst="rect">
            <a:avLst/>
          </a:prstGeom>
          <a:noFill/>
        </p:spPr>
        <p:txBody>
          <a:bodyPr wrap="square" rtlCol="0" anchor="t">
            <a:spAutoFit/>
          </a:bodyPr>
          <a:lstStyle/>
          <a:p>
            <a:r>
              <a:rPr lang="en-US" altLang="zh-CN" sz="3200" b="1">
                <a:latin typeface="宋体" panose="02010600030101010101" pitchFamily="2" charset="-122"/>
                <a:ea typeface="宋体" panose="02010600030101010101" pitchFamily="2" charset="-122"/>
                <a:cs typeface="方正粗黑宋简体" panose="02000000000000000000" charset="-122"/>
                <a:sym typeface="+mn-ea"/>
              </a:rPr>
              <a:t>1043</a:t>
            </a:r>
            <a:r>
              <a:rPr lang="zh-CN" altLang="en-US" sz="3200" b="1">
                <a:latin typeface="宋体" panose="02010600030101010101" pitchFamily="2" charset="-122"/>
                <a:ea typeface="宋体" panose="02010600030101010101" pitchFamily="2" charset="-122"/>
                <a:cs typeface="方正粗黑宋简体" panose="02000000000000000000" charset="-122"/>
                <a:sym typeface="+mn-ea"/>
              </a:rPr>
              <a:t>年的开罗会议上人们发现，各国之间的联合是不可预期的。然而，大雁的这种联合观念已经有很长时间了。每年五月，它们都要用自己的生命来为实现这个基本的信念做赌注。</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11</a:t>
            </a:r>
            <a:r>
              <a:rPr lang="zh-CN" altLang="en-US" sz="3200" b="1">
                <a:latin typeface="楷体" panose="02010609060101010101" charset="-122"/>
                <a:ea typeface="楷体" panose="02010609060101010101" charset="-122"/>
                <a:sym typeface="+mn-ea"/>
              </a:rPr>
              <a:t>段）</a:t>
            </a:r>
            <a:endParaRPr lang="zh-CN" altLang="en-US" sz="3200" b="1">
              <a:latin typeface="宋体" panose="02010600030101010101" pitchFamily="2" charset="-122"/>
              <a:ea typeface="宋体" panose="02010600030101010101" pitchFamily="2"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505450" y="2031365"/>
            <a:ext cx="5020945" cy="1026795"/>
          </a:xfrm>
          <a:prstGeom prst="rect">
            <a:avLst/>
          </a:prstGeom>
          <a:solidFill>
            <a:schemeClr val="bg1"/>
          </a:solidFill>
        </p:spPr>
        <p:txBody>
          <a:bodyPr wrap="square" rtlCol="0">
            <a:no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征蓬出汉塞，归雁入胡天。</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——王维《使至塞上》</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267335" y="292735"/>
            <a:ext cx="2250440" cy="578444"/>
          </a:xfrm>
          <a:prstGeom prst="roundRect">
            <a:avLst/>
          </a:prstGeom>
          <a:solidFill>
            <a:srgbClr val="F9F2E6"/>
          </a:solidFill>
        </p:spPr>
        <p:txBody>
          <a:bodyPr wrap="square" rtlCol="0">
            <a:spAutoFit/>
          </a:bodyPr>
          <a:lstStyle/>
          <a:p>
            <a:r>
              <a:rPr lang="zh-CN" altLang="en-US" sz="2800">
                <a:solidFill>
                  <a:schemeClr val="tx2">
                    <a:lumMod val="75000"/>
                    <a:lumOff val="25000"/>
                  </a:schemeClr>
                </a:solidFill>
                <a:latin typeface="微软雅黑" panose="020B0503020204020204" charset="-122"/>
                <a:ea typeface="微软雅黑" panose="020B0503020204020204" charset="-122"/>
              </a:rPr>
              <a:t>❖</a:t>
            </a:r>
            <a:r>
              <a:rPr lang="en-US" altLang="zh-CN" sz="2800">
                <a:solidFill>
                  <a:schemeClr val="tx2">
                    <a:lumMod val="75000"/>
                    <a:lumOff val="25000"/>
                  </a:schemeClr>
                </a:solidFill>
                <a:latin typeface="微软雅黑" panose="020B0503020204020204" charset="-122"/>
                <a:ea typeface="微软雅黑" panose="020B0503020204020204" charset="-122"/>
              </a:rPr>
              <a:t> </a:t>
            </a:r>
            <a:r>
              <a:rPr lang="zh-CN" altLang="en-US" sz="2800">
                <a:solidFill>
                  <a:schemeClr val="tx2">
                    <a:lumMod val="75000"/>
                    <a:lumOff val="25000"/>
                  </a:schemeClr>
                </a:solidFill>
                <a:latin typeface="方正粗黑宋简体" panose="02000000000000000000" charset="-122"/>
                <a:ea typeface="方正粗黑宋简体" panose="02000000000000000000" charset="-122"/>
              </a:rPr>
              <a:t>新课导入</a:t>
            </a:r>
            <a:endParaRPr lang="zh-CN" altLang="en-US" sz="2800">
              <a:solidFill>
                <a:schemeClr val="tx2">
                  <a:lumMod val="75000"/>
                  <a:lumOff val="25000"/>
                </a:schemeClr>
              </a:solidFill>
              <a:latin typeface="方正粗黑宋简体" panose="02000000000000000000" charset="-122"/>
              <a:ea typeface="方正粗黑宋简体" panose="02000000000000000000" charset="-122"/>
            </a:endParaRPr>
          </a:p>
        </p:txBody>
      </p:sp>
      <p:sp>
        <p:nvSpPr>
          <p:cNvPr id="9" name="文本框 8"/>
          <p:cNvSpPr txBox="1"/>
          <p:nvPr/>
        </p:nvSpPr>
        <p:spPr>
          <a:xfrm>
            <a:off x="739140" y="3358515"/>
            <a:ext cx="4939665" cy="1026160"/>
          </a:xfrm>
          <a:prstGeom prst="rect">
            <a:avLst/>
          </a:prstGeom>
          <a:solidFill>
            <a:schemeClr val="bg1"/>
          </a:solidFill>
        </p:spPr>
        <p:txBody>
          <a:bodyPr wrap="square" rtlCol="0">
            <a:no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乡书何处达，归雁洛阳边。</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pPr algn="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——王湾《次北固山下》</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nvSpPr>
        <p:spPr>
          <a:xfrm>
            <a:off x="3745865" y="4685030"/>
            <a:ext cx="6410960" cy="1046480"/>
          </a:xfrm>
          <a:prstGeom prst="rect">
            <a:avLst/>
          </a:prstGeom>
          <a:solidFill>
            <a:schemeClr val="bg1"/>
          </a:solidFill>
        </p:spPr>
        <p:txBody>
          <a:bodyPr wrap="square" rtlCol="0">
            <a:noAutofit/>
          </a:bodyPr>
          <a:lstStyle/>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千里黄云白日曛，北风吹雁雪纷纷。</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——高适《别董大》</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5" name="图片 14"/>
          <p:cNvPicPr>
            <a:picLocks noChangeAspect="1"/>
          </p:cNvPicPr>
          <p:nvPr/>
        </p:nvPicPr>
        <p:blipFill>
          <a:blip r:embed="rId1"/>
          <a:srcRect l="17276" t="19219" r="30571" b="42857"/>
          <a:stretch>
            <a:fillRect/>
          </a:stretch>
        </p:blipFill>
        <p:spPr>
          <a:xfrm flipH="1">
            <a:off x="10342880" y="-101600"/>
            <a:ext cx="1738630" cy="1264285"/>
          </a:xfrm>
          <a:prstGeom prst="rect">
            <a:avLst/>
          </a:prstGeom>
        </p:spPr>
      </p:pic>
      <p:sp>
        <p:nvSpPr>
          <p:cNvPr id="2" name="文本框 1"/>
          <p:cNvSpPr txBox="1"/>
          <p:nvPr/>
        </p:nvSpPr>
        <p:spPr>
          <a:xfrm>
            <a:off x="913765" y="1306830"/>
            <a:ext cx="8465185" cy="683895"/>
          </a:xfrm>
          <a:prstGeom prst="rect">
            <a:avLst/>
          </a:prstGeom>
          <a:noFill/>
        </p:spPr>
        <p:txBody>
          <a:bodyPr wrap="square" rtlCol="0" anchor="t">
            <a:spAutoFit/>
          </a:bodyPr>
          <a:lstStyle/>
          <a:p>
            <a:pPr eaLnBrk="0" hangingPunct="0">
              <a:lnSpc>
                <a:spcPct val="110000"/>
              </a:lnSpc>
            </a:pPr>
            <a:r>
              <a:rPr sz="3500" b="1" err="1">
                <a:solidFill>
                  <a:schemeClr val="tx1"/>
                </a:solidFill>
                <a:latin typeface="宋体" panose="02010600030101010101" pitchFamily="2" charset="-122"/>
                <a:ea typeface="宋体" panose="02010600030101010101" pitchFamily="2" charset="-122"/>
                <a:sym typeface="+mn-ea"/>
              </a:rPr>
              <a:t>你能</a:t>
            </a:r>
            <a:r>
              <a:rPr lang="zh-CN" sz="3500" b="1" err="1">
                <a:solidFill>
                  <a:schemeClr val="tx1"/>
                </a:solidFill>
                <a:latin typeface="宋体" panose="02010600030101010101" pitchFamily="2" charset="-122"/>
                <a:ea typeface="宋体" panose="02010600030101010101" pitchFamily="2" charset="-122"/>
                <a:sym typeface="+mn-ea"/>
              </a:rPr>
              <a:t>说</a:t>
            </a:r>
            <a:r>
              <a:rPr sz="3500" b="1" err="1">
                <a:solidFill>
                  <a:schemeClr val="tx1"/>
                </a:solidFill>
                <a:latin typeface="宋体" panose="02010600030101010101" pitchFamily="2" charset="-122"/>
                <a:ea typeface="宋体" panose="02010600030101010101" pitchFamily="2" charset="-122"/>
                <a:sym typeface="+mn-ea"/>
              </a:rPr>
              <a:t>出几</a:t>
            </a:r>
            <a:r>
              <a:rPr lang="zh-CN" sz="3500" b="1" err="1">
                <a:solidFill>
                  <a:schemeClr val="tx1"/>
                </a:solidFill>
                <a:latin typeface="宋体" panose="02010600030101010101" pitchFamily="2" charset="-122"/>
                <a:ea typeface="宋体" panose="02010600030101010101" pitchFamily="2" charset="-122"/>
                <a:sym typeface="+mn-ea"/>
              </a:rPr>
              <a:t>句</a:t>
            </a:r>
            <a:r>
              <a:rPr sz="3500" b="1" err="1">
                <a:solidFill>
                  <a:schemeClr val="tx1"/>
                </a:solidFill>
                <a:latin typeface="宋体" panose="02010600030101010101" pitchFamily="2" charset="-122"/>
                <a:ea typeface="宋体" panose="02010600030101010101" pitchFamily="2" charset="-122"/>
                <a:sym typeface="+mn-ea"/>
              </a:rPr>
              <a:t>关于大雁的诗句吗？</a:t>
            </a:r>
            <a:endParaRPr lang="zh-CN" altLang="en-US" sz="3500" b="1" err="1">
              <a:solidFill>
                <a:schemeClr val="tx1"/>
              </a:solidFill>
              <a:latin typeface="宋体" panose="02010600030101010101" pitchFamily="2" charset="-122"/>
              <a:ea typeface="宋体" panose="0201060003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sym typeface="+mn-ea"/>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2" name="文本框 1"/>
          <p:cNvSpPr txBox="1"/>
          <p:nvPr/>
        </p:nvSpPr>
        <p:spPr>
          <a:xfrm>
            <a:off x="764540" y="1572895"/>
            <a:ext cx="10737215" cy="1568450"/>
          </a:xfrm>
          <a:prstGeom prst="rect">
            <a:avLst/>
          </a:prstGeom>
          <a:noFill/>
        </p:spPr>
        <p:txBody>
          <a:bodyPr wrap="square" rtlCol="0" anchor="t">
            <a:spAutoFit/>
          </a:bodyPr>
          <a:lstStyle/>
          <a:p>
            <a:r>
              <a:rPr lang="zh-CN" altLang="en-US" sz="3200" b="1">
                <a:effectLst/>
                <a:latin typeface="宋体" panose="02010600030101010101" pitchFamily="2" charset="-122"/>
                <a:ea typeface="宋体" panose="02010600030101010101" pitchFamily="2" charset="-122"/>
                <a:cs typeface="楷体" panose="02010609060101010101" charset="-122"/>
                <a:sym typeface="+mn-ea"/>
              </a:rPr>
              <a:t>自更新世以来，每年</a:t>
            </a:r>
            <a:r>
              <a:rPr lang="en-US" altLang="zh-CN" sz="3200" b="1">
                <a:effectLst/>
                <a:latin typeface="宋体" panose="02010600030101010101" pitchFamily="2" charset="-122"/>
                <a:ea typeface="宋体" panose="02010600030101010101" pitchFamily="2" charset="-122"/>
                <a:cs typeface="楷体" panose="02010609060101010101" charset="-122"/>
                <a:sym typeface="+mn-ea"/>
              </a:rPr>
              <a:t>3</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月，从中国海到西伯利亚，从幼发拉底河到伏尔加河，从尼罗河到摩尔曼斯克，从林肯郡到斯匹次卑尔根群岛，大雁都要吹起联合的号角</a:t>
            </a:r>
            <a:r>
              <a:rPr sz="3200" b="1">
                <a:effectLst/>
                <a:latin typeface="宋体" panose="02010600030101010101" pitchFamily="2" charset="-122"/>
                <a:ea typeface="宋体" panose="02010600030101010101" pitchFamily="2" charset="-122"/>
                <a:cs typeface="楷体" panose="02010609060101010101" charset="-122"/>
                <a:sym typeface="+mn-ea"/>
              </a:rPr>
              <a:t>。</a:t>
            </a:r>
            <a:r>
              <a:rPr sz="3200" b="1">
                <a:effectLst/>
                <a:latin typeface="楷体" panose="02010609060101010101" charset="-122"/>
                <a:ea typeface="楷体" panose="02010609060101010101" charset="-122"/>
                <a:cs typeface="楷体" panose="02010609060101010101" charset="-122"/>
                <a:sym typeface="+mn-ea"/>
              </a:rPr>
              <a:t>（</a:t>
            </a:r>
            <a:r>
              <a:rPr lang="en-US" sz="3200" b="1">
                <a:effectLst/>
                <a:latin typeface="楷体" panose="02010609060101010101" charset="-122"/>
                <a:ea typeface="楷体" panose="02010609060101010101" charset="-122"/>
                <a:cs typeface="楷体" panose="02010609060101010101" charset="-122"/>
                <a:sym typeface="+mn-ea"/>
              </a:rPr>
              <a:t>12</a:t>
            </a:r>
            <a:r>
              <a:rPr sz="3200" b="1">
                <a:effectLst/>
                <a:latin typeface="楷体" panose="02010609060101010101" charset="-122"/>
                <a:ea typeface="楷体" panose="02010609060101010101" charset="-122"/>
                <a:cs typeface="楷体" panose="02010609060101010101" charset="-122"/>
                <a:sym typeface="+mn-ea"/>
              </a:rPr>
              <a:t>段）</a:t>
            </a:r>
            <a:endParaRPr lang="zh-CN" altLang="en-US" sz="3200" b="1">
              <a:effectLst/>
              <a:latin typeface="楷体" panose="02010609060101010101" charset="-122"/>
              <a:ea typeface="楷体" panose="02010609060101010101" charset="-122"/>
              <a:cs typeface="楷体" panose="02010609060101010101" charset="-122"/>
              <a:sym typeface="+mn-ea"/>
            </a:endParaRPr>
          </a:p>
        </p:txBody>
      </p:sp>
      <p:sp>
        <p:nvSpPr>
          <p:cNvPr id="5" name="圆角矩形 4"/>
          <p:cNvSpPr/>
          <p:nvPr/>
        </p:nvSpPr>
        <p:spPr>
          <a:xfrm>
            <a:off x="977265" y="3491230"/>
            <a:ext cx="10237470" cy="1915795"/>
          </a:xfrm>
          <a:prstGeom prst="roundRect">
            <a:avLst/>
          </a:prstGeom>
          <a:solidFill>
            <a:schemeClr val="accent5">
              <a:lumMod val="20000"/>
              <a:lumOff val="80000"/>
            </a:schemeClr>
          </a:solidFill>
          <a:ln>
            <a:noFill/>
          </a:ln>
          <a:effectLst/>
        </p:spPr>
        <p:style>
          <a:lnRef idx="1">
            <a:schemeClr val="accent6"/>
          </a:lnRef>
          <a:fillRef idx="2">
            <a:schemeClr val="accent6"/>
          </a:fillRef>
          <a:effectRef idx="1">
            <a:schemeClr val="accent6"/>
          </a:effectRef>
          <a:fontRef idx="minor">
            <a:schemeClr val="dk1"/>
          </a:fontRef>
        </p:style>
        <p:txBody>
          <a:bodyPr vertOverflow="overflow" horzOverflow="overflow" vert="horz" wrap="square" numCol="1" spcCol="0" rtlCol="0" fromWordArt="0" anchor="ctr" anchorCtr="0" forceAA="0" compatLnSpc="1">
            <a:noAutofit/>
          </a:bodyPr>
          <a:lstStyle/>
          <a:p>
            <a:pPr lvl="0" algn="l">
              <a:lnSpc>
                <a:spcPct val="110000"/>
              </a:lnSpc>
              <a:spcBef>
                <a:spcPts val="0"/>
              </a:spcBef>
              <a:spcAft>
                <a:spcPts val="0"/>
              </a:spcAft>
              <a:buClrTx/>
              <a:buSzTx/>
              <a:buFontTx/>
              <a:defRPr/>
            </a:pPr>
            <a:r>
              <a:rPr lang="zh-CN" altLang="en-US"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2800" b="1"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举例子</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的说明方法，列举多地大雁联合的事例，用</a:t>
            </a:r>
            <a:r>
              <a:rPr lang="en-US" altLang="zh-CN"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从</a:t>
            </a:r>
            <a:r>
              <a:rPr lang="en-US" altLang="zh-CN"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到</a:t>
            </a:r>
            <a:r>
              <a:rPr lang="en-US" altLang="zh-CN"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的排比句总结规律，</a:t>
            </a:r>
            <a:r>
              <a:rPr lang="zh-CN" sz="3200" b="1" smtClean="0">
                <a:solidFill>
                  <a:schemeClr val="tx1"/>
                </a:solidFill>
                <a:latin typeface="楷体" panose="02010609060101010101" charset="-122"/>
                <a:ea typeface="楷体" panose="02010609060101010101" charset="-122"/>
                <a:cs typeface="方正粗黑宋简体" panose="02000000000000000000" charset="-122"/>
                <a:sym typeface="+mn-ea"/>
              </a:rPr>
              <a:t>从时间之久和空间之广两个角度说明</a:t>
            </a:r>
            <a:r>
              <a:rPr lang="zh-CN" altLang="en-US" sz="3200" b="1" smtClean="0">
                <a:solidFill>
                  <a:schemeClr val="tx1"/>
                </a:solidFill>
                <a:latin typeface="楷体" panose="02010609060101010101" charset="-122"/>
                <a:ea typeface="楷体" panose="02010609060101010101" charset="-122"/>
                <a:cs typeface="楷体" panose="02010609060101010101" charset="-122"/>
                <a:sym typeface="+mn-ea"/>
              </a:rPr>
              <a:t>了大雁</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联合的神奇</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a:t>
            </a:r>
            <a:endPar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8"/>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2" name="矩形 1"/>
          <p:cNvSpPr>
            <a:spLocks noChangeArrowheads="1"/>
          </p:cNvSpPr>
          <p:nvPr/>
        </p:nvSpPr>
        <p:spPr bwMode="auto">
          <a:xfrm>
            <a:off x="1094105" y="1324610"/>
            <a:ext cx="9711690" cy="107632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0000"/>
              </a:lnSpc>
              <a:spcBef>
                <a:spcPct val="0"/>
              </a:spcBef>
              <a:defRPr/>
            </a:pPr>
            <a:r>
              <a:rPr lang="zh-CN" altLang="en-US" sz="3200" b="1" spc="-150" smtClean="0">
                <a:solidFill>
                  <a:schemeClr val="tx1"/>
                </a:solidFill>
                <a:latin typeface="宋体" panose="02010600030101010101" pitchFamily="2" charset="-122"/>
                <a:ea typeface="宋体" panose="02010600030101010101" pitchFamily="2" charset="-122"/>
                <a:cs typeface="宋体" panose="02010600030101010101" pitchFamily="2" charset="-122"/>
              </a:rPr>
              <a:t>在</a:t>
            </a:r>
            <a:r>
              <a:rPr lang="zh-CN" altLang="en-US" sz="3200" b="1" spc="-150">
                <a:solidFill>
                  <a:schemeClr val="tx1"/>
                </a:solidFill>
                <a:latin typeface="宋体" panose="02010600030101010101" pitchFamily="2" charset="-122"/>
                <a:ea typeface="宋体" panose="02010600030101010101" pitchFamily="2" charset="-122"/>
                <a:cs typeface="宋体" panose="02010600030101010101" pitchFamily="2" charset="-122"/>
              </a:rPr>
              <a:t>这种每年一度的迁徙</a:t>
            </a:r>
            <a:r>
              <a:rPr lang="zh-CN" altLang="en-US" sz="3200" b="1" spc="-150" smtClean="0">
                <a:solidFill>
                  <a:schemeClr val="tx1"/>
                </a:solidFill>
                <a:latin typeface="宋体" panose="02010600030101010101" pitchFamily="2" charset="-122"/>
                <a:ea typeface="宋体" panose="02010600030101010101" pitchFamily="2" charset="-122"/>
                <a:cs typeface="宋体" panose="02010600030101010101" pitchFamily="2" charset="-122"/>
              </a:rPr>
              <a:t>中，整</a:t>
            </a:r>
            <a:r>
              <a:rPr lang="zh-CN" altLang="en-US" sz="3200" b="1" spc="-150">
                <a:solidFill>
                  <a:schemeClr val="tx1"/>
                </a:solidFill>
                <a:latin typeface="宋体" panose="02010600030101010101" pitchFamily="2" charset="-122"/>
                <a:ea typeface="宋体" panose="02010600030101010101" pitchFamily="2" charset="-122"/>
                <a:cs typeface="宋体" panose="02010600030101010101" pitchFamily="2" charset="-122"/>
              </a:rPr>
              <a:t>个大陆所获得的是从</a:t>
            </a:r>
            <a:r>
              <a:rPr lang="en-US" altLang="zh-CN" sz="3200" b="1" spc="-15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200" b="1" spc="-150">
                <a:solidFill>
                  <a:schemeClr val="tx1"/>
                </a:solidFill>
                <a:latin typeface="宋体" panose="02010600030101010101" pitchFamily="2" charset="-122"/>
                <a:ea typeface="宋体" panose="02010600030101010101" pitchFamily="2" charset="-122"/>
                <a:cs typeface="宋体" panose="02010600030101010101" pitchFamily="2" charset="-122"/>
              </a:rPr>
              <a:t>月的天空洒下来的一首有益无损的带着</a:t>
            </a:r>
            <a:r>
              <a:rPr lang="zh-CN" altLang="en-US" sz="3200" b="1" spc="-150">
                <a:solidFill>
                  <a:srgbClr val="FF0000"/>
                </a:solidFill>
                <a:latin typeface="宋体" panose="02010600030101010101" pitchFamily="2" charset="-122"/>
                <a:ea typeface="宋体" panose="02010600030101010101" pitchFamily="2" charset="-122"/>
                <a:cs typeface="宋体" panose="02010600030101010101" pitchFamily="2" charset="-122"/>
              </a:rPr>
              <a:t>野性</a:t>
            </a:r>
            <a:r>
              <a:rPr lang="zh-CN" altLang="en-US" sz="3200" b="1" spc="-15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zh-CN" altLang="en-US" sz="3200" b="1" spc="-150">
                <a:solidFill>
                  <a:srgbClr val="FF0000"/>
                </a:solidFill>
                <a:latin typeface="宋体" panose="02010600030101010101" pitchFamily="2" charset="-122"/>
                <a:ea typeface="宋体" panose="02010600030101010101" pitchFamily="2" charset="-122"/>
                <a:cs typeface="宋体" panose="02010600030101010101" pitchFamily="2" charset="-122"/>
              </a:rPr>
              <a:t>诗歌</a:t>
            </a:r>
            <a:r>
              <a:rPr lang="zh-CN" altLang="en-US" sz="3200" b="1" spc="-15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楷体" panose="02010609060101010101" charset="-122"/>
                <a:ea typeface="楷体" panose="02010609060101010101" charset="-122"/>
                <a:sym typeface="+mn-ea"/>
              </a:rPr>
              <a:t>（</a:t>
            </a:r>
            <a:r>
              <a:rPr lang="en-US" altLang="zh-CN" sz="3200" b="1">
                <a:latin typeface="楷体" panose="02010609060101010101" charset="-122"/>
                <a:ea typeface="楷体" panose="02010609060101010101" charset="-122"/>
                <a:sym typeface="+mn-ea"/>
              </a:rPr>
              <a:t>13</a:t>
            </a:r>
            <a:r>
              <a:rPr lang="zh-CN" altLang="en-US" sz="3200" b="1">
                <a:latin typeface="楷体" panose="02010609060101010101" charset="-122"/>
                <a:ea typeface="楷体" panose="02010609060101010101" charset="-122"/>
                <a:sym typeface="+mn-ea"/>
              </a:rPr>
              <a:t>段）</a:t>
            </a:r>
            <a:endParaRPr lang="zh-CN" altLang="en-US" sz="3200" b="1" spc="-15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圆角矩形 2"/>
          <p:cNvSpPr>
            <a:spLocks noChangeArrowheads="1"/>
          </p:cNvSpPr>
          <p:nvPr/>
        </p:nvSpPr>
        <p:spPr bwMode="auto">
          <a:xfrm>
            <a:off x="1174115" y="2400935"/>
            <a:ext cx="9935845" cy="3448050"/>
          </a:xfrm>
          <a:prstGeom prst="roundRect">
            <a:avLst/>
          </a:prstGeom>
          <a:solidFill>
            <a:schemeClr val="accent5">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wrap="square">
            <a:noAutofit/>
          </a:bodyPr>
          <a:lstStyle/>
          <a:p>
            <a:pPr>
              <a:lnSpc>
                <a:spcPct val="105000"/>
              </a:lnSpc>
              <a:spcBef>
                <a:spcPts val="0"/>
              </a:spcBef>
              <a:spcAft>
                <a:spcPts val="0"/>
              </a:spcAft>
              <a:defRPr/>
            </a:pPr>
            <a:r>
              <a:rPr lang="zh-CN" altLang="en-US" sz="3200" b="1" spc="-150"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rPr>
              <a:t>    </a:t>
            </a:r>
            <a:r>
              <a:rPr lang="en-US" altLang="zh-CN" sz="3200" b="1" spc="-150" smtClean="0">
                <a:solidFill>
                  <a:schemeClr val="accent3">
                    <a:lumMod val="50000"/>
                  </a:schemeClr>
                </a:solidFill>
                <a:latin typeface="方正粗黑宋简体" panose="02000000000000000000" charset="-122"/>
                <a:ea typeface="方正粗黑宋简体" panose="02000000000000000000" charset="-122"/>
                <a:cs typeface="方正粗黑宋简体" panose="02000000000000000000" charset="-122"/>
              </a:rPr>
              <a:t>    </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打比方</a:t>
            </a:r>
            <a:r>
              <a:rPr lang="zh-CN" altLang="en-US" sz="3200" b="1" smtClean="0">
                <a:solidFill>
                  <a:schemeClr val="tx1"/>
                </a:solidFill>
                <a:latin typeface="楷体" panose="02010609060101010101" charset="-122"/>
                <a:ea typeface="楷体" panose="02010609060101010101" charset="-122"/>
                <a:cs typeface="方正粗黑宋简体" panose="02000000000000000000" charset="-122"/>
                <a:sym typeface="+mn-ea"/>
              </a:rPr>
              <a:t>的说明方法，</a:t>
            </a:r>
            <a:r>
              <a:rPr lang="zh-CN" altLang="en-US" sz="3200" b="1" spc="-150">
                <a:solidFill>
                  <a:schemeClr val="tx1"/>
                </a:solidFill>
                <a:latin typeface="楷体" panose="02010609060101010101" charset="-122"/>
                <a:ea typeface="楷体" panose="02010609060101010101" charset="-122"/>
                <a:cs typeface="楷体" panose="02010609060101010101" charset="-122"/>
              </a:rPr>
              <a:t>把</a:t>
            </a:r>
            <a:r>
              <a:rPr lang="en-US" altLang="zh-CN" sz="3200" b="1" spc="-150">
                <a:solidFill>
                  <a:schemeClr val="tx1"/>
                </a:solidFill>
                <a:latin typeface="楷体" panose="02010609060101010101" charset="-122"/>
                <a:ea typeface="楷体" panose="02010609060101010101" charset="-122"/>
                <a:cs typeface="楷体" panose="02010609060101010101" charset="-122"/>
              </a:rPr>
              <a:t>3</a:t>
            </a:r>
            <a:r>
              <a:rPr lang="zh-CN" altLang="en-US" sz="3200" b="1" spc="-150">
                <a:solidFill>
                  <a:schemeClr val="tx1"/>
                </a:solidFill>
                <a:latin typeface="楷体" panose="02010609060101010101" charset="-122"/>
                <a:ea typeface="楷体" panose="02010609060101010101" charset="-122"/>
                <a:cs typeface="楷体" panose="02010609060101010101" charset="-122"/>
              </a:rPr>
              <a:t>月迁徙的大雁的叫声比</a:t>
            </a:r>
            <a:r>
              <a:rPr lang="zh-CN" sz="3200" b="1" spc="-150">
                <a:solidFill>
                  <a:schemeClr val="tx1"/>
                </a:solidFill>
                <a:latin typeface="楷体" panose="02010609060101010101" charset="-122"/>
                <a:ea typeface="楷体" panose="02010609060101010101" charset="-122"/>
                <a:cs typeface="楷体" panose="02010609060101010101" charset="-122"/>
              </a:rPr>
              <a:t>作</a:t>
            </a:r>
            <a:r>
              <a:rPr lang="zh-CN" altLang="en-US" sz="3200" b="1" spc="-150">
                <a:solidFill>
                  <a:schemeClr val="tx1"/>
                </a:solidFill>
                <a:latin typeface="楷体" panose="02010609060101010101" charset="-122"/>
                <a:ea typeface="楷体" panose="02010609060101010101" charset="-122"/>
                <a:cs typeface="楷体" panose="02010609060101010101" charset="-122"/>
              </a:rPr>
              <a:t>一首诗</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歌，</a:t>
            </a:r>
            <a:r>
              <a:rPr lang="en-US" altLang="zh-CN" sz="3200" b="1" spc="-150" smtClean="0">
                <a:solidFill>
                  <a:srgbClr val="FF0000"/>
                </a:solidFill>
                <a:latin typeface="楷体" panose="02010609060101010101" charset="-122"/>
                <a:ea typeface="楷体" panose="02010609060101010101" charset="-122"/>
                <a:cs typeface="楷体" panose="02010609060101010101" charset="-122"/>
              </a:rPr>
              <a:t>“</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野性</a:t>
            </a:r>
            <a:r>
              <a:rPr lang="en-US" altLang="zh-CN" sz="3200" b="1" spc="-150" smtClean="0">
                <a:solidFill>
                  <a:srgbClr val="FF0000"/>
                </a:solidFill>
                <a:latin typeface="楷体" panose="02010609060101010101" charset="-122"/>
                <a:ea typeface="楷体" panose="02010609060101010101" charset="-122"/>
                <a:cs typeface="楷体" panose="02010609060101010101" charset="-122"/>
              </a:rPr>
              <a:t>”</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指</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大雁的</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自由、无拘无束</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a:t>
            </a:r>
            <a:r>
              <a:rPr lang="en-US" altLang="zh-CN" sz="3200" b="1" spc="-150" smtClean="0">
                <a:solidFill>
                  <a:schemeClr val="tx1"/>
                </a:solidFill>
                <a:latin typeface="楷体" panose="02010609060101010101" charset="-122"/>
                <a:ea typeface="楷体" panose="02010609060101010101" charset="-122"/>
                <a:cs typeface="楷体" panose="02010609060101010101" charset="-122"/>
              </a:rPr>
              <a:t>“</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诗歌</a:t>
            </a:r>
            <a:r>
              <a:rPr lang="en-US" altLang="zh-CN" sz="3200" b="1" spc="-150" smtClean="0">
                <a:solidFill>
                  <a:schemeClr val="tx1"/>
                </a:solidFill>
                <a:latin typeface="楷体" panose="02010609060101010101" charset="-122"/>
                <a:ea typeface="楷体" panose="02010609060101010101" charset="-122"/>
                <a:cs typeface="楷体" panose="02010609060101010101" charset="-122"/>
              </a:rPr>
              <a:t>”</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展现了</a:t>
            </a:r>
            <a:r>
              <a:rPr lang="zh-CN" altLang="en-US" sz="3200" b="1" spc="-150" smtClean="0">
                <a:solidFill>
                  <a:schemeClr val="tx1"/>
                </a:solidFill>
                <a:latin typeface="楷体" panose="02010609060101010101" charset="-122"/>
                <a:ea typeface="楷体" panose="02010609060101010101" charset="-122"/>
                <a:cs typeface="楷体" panose="02010609060101010101" charset="-122"/>
                <a:sym typeface="+mn-ea"/>
              </a:rPr>
              <a:t>大雁</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坚强团结，善性重情，联合观念</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的品质，突出了大雁飞行给整个大地带来欢乐，表达</a:t>
            </a:r>
            <a:r>
              <a:rPr lang="zh-CN" altLang="en-US" sz="3200" b="1" spc="-150">
                <a:solidFill>
                  <a:schemeClr val="tx1"/>
                </a:solidFill>
                <a:latin typeface="楷体" panose="02010609060101010101" charset="-122"/>
                <a:ea typeface="楷体" panose="02010609060101010101" charset="-122"/>
                <a:cs typeface="楷体" panose="02010609060101010101" charset="-122"/>
              </a:rPr>
              <a:t>了作者</a:t>
            </a:r>
            <a:r>
              <a:rPr lang="zh-CN" altLang="en-US" sz="3200" b="1" spc="-150">
                <a:solidFill>
                  <a:srgbClr val="FF0000"/>
                </a:solidFill>
                <a:latin typeface="楷体" panose="02010609060101010101" charset="-122"/>
                <a:ea typeface="楷体" panose="02010609060101010101" charset="-122"/>
                <a:cs typeface="楷体" panose="02010609060101010101" charset="-122"/>
              </a:rPr>
              <a:t>对大雁的喜爱和赞美之</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情</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突</a:t>
            </a:r>
            <a:r>
              <a:rPr lang="zh-CN" altLang="en-US" sz="3200" b="1" spc="-150">
                <a:solidFill>
                  <a:srgbClr val="FF0000"/>
                </a:solidFill>
                <a:latin typeface="楷体" panose="02010609060101010101" charset="-122"/>
                <a:ea typeface="楷体" panose="02010609060101010101" charset="-122"/>
                <a:cs typeface="楷体" panose="02010609060101010101" charset="-122"/>
              </a:rPr>
              <a:t>出主</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旨：人和自然要和谐相处</a:t>
            </a:r>
            <a:r>
              <a:rPr lang="zh-CN" altLang="en-US" sz="3200" b="1" spc="-150" smtClean="0">
                <a:solidFill>
                  <a:schemeClr val="tx1"/>
                </a:solidFill>
                <a:latin typeface="楷体" panose="02010609060101010101" charset="-122"/>
                <a:ea typeface="楷体" panose="02010609060101010101" charset="-122"/>
                <a:cs typeface="楷体" panose="02010609060101010101" charset="-122"/>
              </a:rPr>
              <a:t>，发</a:t>
            </a:r>
            <a:r>
              <a:rPr lang="zh-CN" altLang="en-US" sz="3200" b="1" spc="-150">
                <a:solidFill>
                  <a:schemeClr val="tx1"/>
                </a:solidFill>
                <a:latin typeface="楷体" panose="02010609060101010101" charset="-122"/>
                <a:ea typeface="楷体" panose="02010609060101010101" charset="-122"/>
                <a:cs typeface="楷体" panose="02010609060101010101" charset="-122"/>
              </a:rPr>
              <a:t>人深思，</a:t>
            </a:r>
            <a:r>
              <a:rPr lang="zh-CN" altLang="en-US" sz="3200" b="1" spc="-150">
                <a:solidFill>
                  <a:srgbClr val="FF0000"/>
                </a:solidFill>
                <a:latin typeface="楷体" panose="02010609060101010101" charset="-122"/>
                <a:ea typeface="楷体" panose="02010609060101010101" charset="-122"/>
                <a:cs typeface="楷体" panose="02010609060101010101" charset="-122"/>
              </a:rPr>
              <a:t>总结全</a:t>
            </a:r>
            <a:r>
              <a:rPr lang="zh-CN" altLang="en-US" sz="3200" b="1" spc="-150" smtClean="0">
                <a:solidFill>
                  <a:srgbClr val="FF0000"/>
                </a:solidFill>
                <a:latin typeface="楷体" panose="02010609060101010101" charset="-122"/>
                <a:ea typeface="楷体" panose="02010609060101010101" charset="-122"/>
                <a:cs typeface="楷体" panose="02010609060101010101" charset="-122"/>
              </a:rPr>
              <a:t>文，画</a:t>
            </a:r>
            <a:r>
              <a:rPr lang="zh-CN" altLang="en-US" sz="3200" b="1" spc="-150">
                <a:solidFill>
                  <a:srgbClr val="FF0000"/>
                </a:solidFill>
                <a:latin typeface="楷体" panose="02010609060101010101" charset="-122"/>
                <a:ea typeface="楷体" panose="02010609060101010101" charset="-122"/>
                <a:cs typeface="楷体" panose="02010609060101010101" charset="-122"/>
              </a:rPr>
              <a:t>龙点睛</a:t>
            </a:r>
            <a:r>
              <a:rPr lang="zh-CN" altLang="en-US" sz="3200" b="1" spc="-150">
                <a:solidFill>
                  <a:schemeClr val="tx1"/>
                </a:solidFill>
                <a:latin typeface="楷体" panose="02010609060101010101" charset="-122"/>
                <a:ea typeface="楷体" panose="02010609060101010101" charset="-122"/>
                <a:cs typeface="楷体" panose="02010609060101010101" charset="-122"/>
              </a:rPr>
              <a:t>。</a:t>
            </a:r>
            <a:endParaRPr lang="zh-CN" altLang="en-US" sz="3200" b="1" spc="-150">
              <a:solidFill>
                <a:schemeClr val="tx1"/>
              </a:solidFill>
              <a:latin typeface="楷体" panose="02010609060101010101" charset="-122"/>
              <a:ea typeface="楷体" panose="02010609060101010101" charset="-122"/>
              <a:cs typeface="楷体" panose="02010609060101010101" charset="-122"/>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pic>
        <p:nvPicPr>
          <p:cNvPr id="4" name="Picture 4"/>
          <p:cNvPicPr>
            <a:picLocks noChangeAspect="1"/>
          </p:cNvPicPr>
          <p:nvPr/>
        </p:nvPicPr>
        <p:blipFill>
          <a:blip r:embed="rId2"/>
          <a:stretch>
            <a:fillRect/>
          </a:stretch>
        </p:blipFill>
        <p:spPr>
          <a:xfrm flipH="1">
            <a:off x="12204700" y="12560300"/>
            <a:ext cx="0" cy="0"/>
          </a:xfrm>
          <a:prstGeom prst="rect">
            <a:avLst/>
          </a:prstGeom>
          <a:ln>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88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聆听雁语</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08965" y="1537335"/>
            <a:ext cx="2443480" cy="2443480"/>
          </a:xfrm>
          <a:prstGeom prst="rect">
            <a:avLst/>
          </a:prstGeom>
        </p:spPr>
      </p:pic>
      <p:pic>
        <p:nvPicPr>
          <p:cNvPr id="16" name="图片 15"/>
          <p:cNvPicPr>
            <a:picLocks noChangeAspect="1"/>
          </p:cNvPicPr>
          <p:nvPr/>
        </p:nvPicPr>
        <p:blipFill>
          <a:blip r:embed="rId2">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
        <p:nvSpPr>
          <p:cNvPr id="2" name="文本框 1"/>
          <p:cNvSpPr txBox="1"/>
          <p:nvPr/>
        </p:nvSpPr>
        <p:spPr>
          <a:xfrm>
            <a:off x="3272790" y="1924050"/>
            <a:ext cx="7649210" cy="2553335"/>
          </a:xfrm>
          <a:prstGeom prst="rect">
            <a:avLst/>
          </a:prstGeom>
          <a:noFill/>
        </p:spPr>
        <p:txBody>
          <a:bodyPr wrap="square" rtlCol="0" anchor="t">
            <a:spAutoFit/>
          </a:bodyPr>
          <a:lstStyle/>
          <a:p>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课文大量运用</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拟人、打比方</a:t>
            </a:r>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，写出了大雁的</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聪明可爱</a:t>
            </a:r>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热情活泼</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更让我们感受到大雁那充满野性、</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自由，无拘无束，坚强团结，善性重情，联合观念的品质</a:t>
            </a:r>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，表现了作者</a:t>
            </a:r>
            <a:r>
              <a:rPr lang="zh-CN" altLang="en-US" sz="3200" b="1" smtClean="0">
                <a:solidFill>
                  <a:srgbClr val="FF0000"/>
                </a:solidFill>
                <a:latin typeface="楷体" panose="02010609060101010101" charset="-122"/>
                <a:ea typeface="楷体" panose="02010609060101010101" charset="-122"/>
                <a:cs typeface="方正粗黑宋简体" panose="02000000000000000000" charset="-122"/>
                <a:sym typeface="+mn-ea"/>
              </a:rPr>
              <a:t>对大雁的喜爱</a:t>
            </a:r>
            <a:r>
              <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rPr>
              <a:t>之情。</a:t>
            </a:r>
            <a:endParaRPr lang="zh-CN" altLang="en-US" sz="3200" b="1" smtClean="0">
              <a:solidFill>
                <a:schemeClr val="tx2">
                  <a:lumMod val="90000"/>
                  <a:lumOff val="10000"/>
                </a:schemeClr>
              </a:solidFill>
              <a:latin typeface="楷体" panose="02010609060101010101" charset="-122"/>
              <a:ea typeface="楷体" panose="02010609060101010101" charset="-122"/>
              <a:cs typeface="方正粗黑宋简体" panose="02000000000000000000"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寄雁传情</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8" name="文本框 7"/>
          <p:cNvSpPr txBox="1"/>
          <p:nvPr>
            <p:custDataLst>
              <p:tags r:id="rId1"/>
            </p:custDataLst>
          </p:nvPr>
        </p:nvSpPr>
        <p:spPr>
          <a:xfrm>
            <a:off x="576488" y="1273916"/>
            <a:ext cx="11131592" cy="583565"/>
          </a:xfrm>
          <a:prstGeom prst="rect">
            <a:avLst/>
          </a:prstGeom>
          <a:noFill/>
        </p:spPr>
        <p:txBody>
          <a:bodyPr wrap="square">
            <a:spAutoFit/>
          </a:bodyPr>
          <a:lstStyle/>
          <a:p>
            <a:pPr marL="457200" indent="-457200">
              <a:buFont typeface="Wingdings" panose="05000000000000000000" charset="0"/>
              <a:buChar char="Ø"/>
            </a:pPr>
            <a:r>
              <a:rPr lang="zh-CN" sz="3200" b="1">
                <a:latin typeface="宋体" panose="02010600030101010101" pitchFamily="2" charset="-122"/>
                <a:ea typeface="宋体" panose="02010600030101010101" pitchFamily="2" charset="-122"/>
                <a:sym typeface="+mn-ea"/>
              </a:rPr>
              <a:t>文中哪里提到人类猎杀大雁的活动？</a:t>
            </a:r>
            <a:endParaRPr lang="zh-CN" sz="3200" b="1">
              <a:latin typeface="楷体" panose="02010609060101010101" charset="-122"/>
              <a:ea typeface="楷体" panose="02010609060101010101" charset="-122"/>
              <a:cs typeface="楷体" panose="02010609060101010101" charset="-122"/>
            </a:endParaRPr>
          </a:p>
        </p:txBody>
      </p:sp>
      <p:sp>
        <p:nvSpPr>
          <p:cNvPr id="100" name="文本框 99"/>
          <p:cNvSpPr txBox="1"/>
          <p:nvPr>
            <p:custDataLst>
              <p:tags r:id="rId2"/>
            </p:custDataLst>
          </p:nvPr>
        </p:nvSpPr>
        <p:spPr>
          <a:xfrm>
            <a:off x="1223010" y="3105150"/>
            <a:ext cx="10248265" cy="1182370"/>
          </a:xfrm>
          <a:prstGeom prst="rect">
            <a:avLst/>
          </a:prstGeom>
          <a:noFill/>
          <a:ln w="9525">
            <a:noFill/>
          </a:ln>
          <a:extLst>
            <a:ext uri="{909E8E84-426E-40DD-AFC4-6F175D3DCCD1}">
              <a14:hiddenFill xmlns:a14="http://schemas.microsoft.com/office/drawing/2010/main">
                <a:solidFill>
                  <a:schemeClr val="tx2">
                    <a:lumMod val="10000"/>
                    <a:lumOff val="90000"/>
                  </a:schemeClr>
                </a:solidFill>
              </a14:hiddenFill>
            </a:ext>
          </a:extLst>
        </p:spPr>
        <p:txBody>
          <a:bodyPr wrap="square">
            <a:noAutofit/>
          </a:bodyPr>
          <a:lstStyle/>
          <a:p>
            <a:pPr indent="0" algn="l">
              <a:lnSpc>
                <a:spcPct val="110000"/>
              </a:lnSpc>
              <a:spcBef>
                <a:spcPts val="0"/>
              </a:spcBef>
              <a:spcAft>
                <a:spcPts val="0"/>
              </a:spcAft>
            </a:pPr>
            <a:r>
              <a:rPr lang="en-US" sz="3200" b="1">
                <a:solidFill>
                  <a:schemeClr val="accent1">
                    <a:lumMod val="75000"/>
                  </a:schemeClr>
                </a:solidFill>
                <a:effectLst/>
                <a:latin typeface="宋体" panose="02010600030101010101" pitchFamily="2" charset="-122"/>
                <a:ea typeface="宋体" panose="02010600030101010101" pitchFamily="2" charset="-122"/>
                <a:cs typeface="楷体" panose="02010609060101010101" charset="-122"/>
              </a:rPr>
              <a:t>  </a:t>
            </a:r>
            <a:r>
              <a:rPr lang="en-US"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表达了作者对猎杀者的反感和痛恨</a:t>
            </a:r>
            <a:r>
              <a:rPr lang="zh-CN" altLang="en-US" sz="3200" b="1">
                <a:solidFill>
                  <a:schemeClr val="tx1"/>
                </a:solidFill>
                <a:latin typeface="楷体" panose="02010609060101010101" charset="-122"/>
                <a:ea typeface="楷体" panose="02010609060101010101" charset="-122"/>
                <a:cs typeface="楷体" panose="02010609060101010101" charset="-122"/>
              </a:rPr>
              <a:t>，</a:t>
            </a:r>
            <a:r>
              <a:rPr sz="3200" b="1">
                <a:solidFill>
                  <a:schemeClr val="tx1"/>
                </a:solidFill>
                <a:latin typeface="楷体" panose="02010609060101010101" charset="-122"/>
                <a:ea typeface="楷体" panose="02010609060101010101" charset="-122"/>
                <a:cs typeface="楷体" panose="02010609060101010101" charset="-122"/>
              </a:rPr>
              <a:t>大雁</a:t>
            </a:r>
            <a:r>
              <a:rPr lang="zh-CN" sz="3200" b="1">
                <a:solidFill>
                  <a:schemeClr val="tx1"/>
                </a:solidFill>
                <a:latin typeface="楷体" panose="02010609060101010101" charset="-122"/>
                <a:ea typeface="楷体" panose="02010609060101010101" charset="-122"/>
                <a:cs typeface="楷体" panose="02010609060101010101" charset="-122"/>
              </a:rPr>
              <a:t>也</a:t>
            </a:r>
            <a:r>
              <a:rPr sz="3200" b="1">
                <a:solidFill>
                  <a:schemeClr val="tx1"/>
                </a:solidFill>
                <a:latin typeface="楷体" panose="02010609060101010101" charset="-122"/>
                <a:ea typeface="楷体" panose="02010609060101010101" charset="-122"/>
                <a:cs typeface="楷体" panose="02010609060101010101" charset="-122"/>
              </a:rPr>
              <a:t>需要被保护。</a:t>
            </a:r>
            <a:endParaRPr lang="zh-CN" sz="3200" b="1">
              <a:solidFill>
                <a:srgbClr val="1736D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144905" y="1943100"/>
            <a:ext cx="10253345" cy="1076325"/>
          </a:xfrm>
          <a:prstGeom prst="rect">
            <a:avLst/>
          </a:prstGeom>
          <a:noFill/>
        </p:spPr>
        <p:txBody>
          <a:bodyPr wrap="square" rtlCol="0" anchor="t">
            <a:spAutoFit/>
          </a:bodyPr>
          <a:lstStyle/>
          <a:p>
            <a:r>
              <a:rPr sz="3200" b="1">
                <a:effectLst/>
                <a:latin typeface="宋体" panose="02010600030101010101" pitchFamily="2" charset="-122"/>
                <a:ea typeface="宋体" panose="02010600030101010101" pitchFamily="2" charset="-122"/>
                <a:cs typeface="楷体" panose="02010609060101010101" charset="-122"/>
                <a:sym typeface="+mn-ea"/>
              </a:rPr>
              <a:t>大雁知道，从黎明到夜幕降临，在每个沼泽地和池塘边，都有瞄准它们的猎枪。</a:t>
            </a:r>
            <a:r>
              <a:rPr sz="3200" b="1">
                <a:effectLst/>
                <a:latin typeface="楷体" panose="02010609060101010101" charset="-122"/>
                <a:ea typeface="楷体" panose="02010609060101010101" charset="-122"/>
                <a:cs typeface="楷体" panose="02010609060101010101" charset="-122"/>
                <a:sym typeface="+mn-ea"/>
              </a:rPr>
              <a:t>（</a:t>
            </a:r>
            <a:r>
              <a:rPr lang="en-US" sz="3200" b="1">
                <a:effectLst/>
                <a:latin typeface="楷体" panose="02010609060101010101" charset="-122"/>
                <a:ea typeface="楷体" panose="02010609060101010101" charset="-122"/>
                <a:cs typeface="楷体" panose="02010609060101010101" charset="-122"/>
                <a:sym typeface="+mn-ea"/>
              </a:rPr>
              <a:t>3</a:t>
            </a:r>
            <a:r>
              <a:rPr sz="3200" b="1">
                <a:effectLst/>
                <a:latin typeface="楷体" panose="02010609060101010101" charset="-122"/>
                <a:ea typeface="楷体" panose="02010609060101010101" charset="-122"/>
                <a:cs typeface="楷体" panose="02010609060101010101" charset="-122"/>
                <a:sym typeface="+mn-ea"/>
              </a:rPr>
              <a:t>段）</a:t>
            </a:r>
            <a:endParaRPr lang="zh-CN" altLang="en-US" sz="3200" b="1">
              <a:effectLst/>
              <a:latin typeface="楷体" panose="02010609060101010101" charset="-122"/>
              <a:ea typeface="楷体" panose="02010609060101010101" charset="-122"/>
              <a:cs typeface="楷体" panose="02010609060101010101" charset="-122"/>
              <a:sym typeface="+mn-ea"/>
            </a:endParaRPr>
          </a:p>
        </p:txBody>
      </p:sp>
      <p:pic>
        <p:nvPicPr>
          <p:cNvPr id="16" name="图片 15"/>
          <p:cNvPicPr>
            <a:picLocks noChangeAspect="1"/>
          </p:cNvPicPr>
          <p:nvPr/>
        </p:nvPicPr>
        <p:blipFill>
          <a:blip r:embed="rId3">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to="" calcmode="lin" valueType="num">
                                      <p:cBhvr>
                                        <p:cTn id="13" dur="1" fill="hold"/>
                                        <p:tgtEl>
                                          <p:spTgt spid="100">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寄雁传情</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2" name="文本框 1"/>
          <p:cNvSpPr txBox="1"/>
          <p:nvPr/>
        </p:nvSpPr>
        <p:spPr>
          <a:xfrm>
            <a:off x="1144905" y="1501140"/>
            <a:ext cx="10253345" cy="1076325"/>
          </a:xfrm>
          <a:prstGeom prst="rect">
            <a:avLst/>
          </a:prstGeom>
          <a:noFill/>
        </p:spPr>
        <p:txBody>
          <a:bodyPr wrap="square" rtlCol="0" anchor="t">
            <a:spAutoFit/>
          </a:bodyPr>
          <a:lstStyle/>
          <a:p>
            <a:r>
              <a:rPr lang="zh-CN" altLang="en-US" sz="3200" b="1">
                <a:effectLst/>
                <a:latin typeface="宋体" panose="02010600030101010101" pitchFamily="2" charset="-122"/>
                <a:ea typeface="宋体" panose="02010600030101010101" pitchFamily="2" charset="-122"/>
                <a:cs typeface="楷体" panose="02010609060101010101" charset="-122"/>
                <a:sym typeface="+mn-ea"/>
              </a:rPr>
              <a:t>所有的孤雁都有一种共性：它们的飞行和鸣叫很频繁，而且声调忧郁</a:t>
            </a:r>
            <a:r>
              <a:rPr lang="en-US" altLang="zh-CN" sz="3200" b="1">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这些孤雁是伤心的单身</a:t>
            </a:r>
            <a:r>
              <a:rPr sz="3200" b="1">
                <a:effectLst/>
                <a:latin typeface="宋体" panose="02010600030101010101" pitchFamily="2" charset="-122"/>
                <a:ea typeface="宋体" panose="02010600030101010101" pitchFamily="2" charset="-122"/>
                <a:cs typeface="楷体" panose="02010609060101010101" charset="-122"/>
                <a:sym typeface="+mn-ea"/>
              </a:rPr>
              <a:t>。</a:t>
            </a:r>
            <a:r>
              <a:rPr sz="3200" b="1">
                <a:effectLst/>
                <a:latin typeface="楷体" panose="02010609060101010101" charset="-122"/>
                <a:ea typeface="楷体" panose="02010609060101010101" charset="-122"/>
                <a:cs typeface="楷体" panose="02010609060101010101" charset="-122"/>
                <a:sym typeface="+mn-ea"/>
              </a:rPr>
              <a:t>（7段）</a:t>
            </a:r>
            <a:endParaRPr lang="zh-CN" altLang="en-US" sz="3200" b="1">
              <a:effectLst/>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1"/>
            </p:custDataLst>
          </p:nvPr>
        </p:nvSpPr>
        <p:spPr>
          <a:xfrm>
            <a:off x="1145540" y="2722245"/>
            <a:ext cx="9787255" cy="2322830"/>
          </a:xfrm>
          <a:prstGeom prst="rect">
            <a:avLst/>
          </a:prstGeom>
          <a:noFill/>
          <a:ln w="9525">
            <a:noFill/>
          </a:ln>
          <a:extLst>
            <a:ext uri="{909E8E84-426E-40DD-AFC4-6F175D3DCCD1}">
              <a14:hiddenFill xmlns:a14="http://schemas.microsoft.com/office/drawing/2010/main">
                <a:solidFill>
                  <a:schemeClr val="tx2">
                    <a:lumMod val="10000"/>
                    <a:lumOff val="90000"/>
                  </a:schemeClr>
                </a:solidFill>
              </a14:hiddenFill>
            </a:ext>
          </a:extLst>
        </p:spPr>
        <p:txBody>
          <a:bodyPr wrap="square">
            <a:noAutofit/>
          </a:bodyPr>
          <a:lstStyle/>
          <a:p>
            <a:pPr indent="0" algn="l">
              <a:lnSpc>
                <a:spcPct val="110000"/>
              </a:lnSpc>
              <a:spcBef>
                <a:spcPts val="0"/>
              </a:spcBef>
              <a:spcAft>
                <a:spcPts val="0"/>
              </a:spcAft>
            </a:pPr>
            <a:r>
              <a:rPr lang="en-US" sz="3200" b="1">
                <a:solidFill>
                  <a:schemeClr val="accent1">
                    <a:lumMod val="75000"/>
                  </a:schemeClr>
                </a:solidFill>
                <a:effectLst/>
                <a:latin typeface="宋体" panose="02010600030101010101" pitchFamily="2" charset="-122"/>
                <a:ea typeface="宋体" panose="02010600030101010101" pitchFamily="2" charset="-122"/>
                <a:cs typeface="楷体" panose="02010609060101010101" charset="-122"/>
              </a:rPr>
              <a:t>    </a:t>
            </a:r>
            <a:r>
              <a:rPr sz="3200" b="1">
                <a:solidFill>
                  <a:srgbClr val="1736D1"/>
                </a:solidFill>
                <a:latin typeface="楷体" panose="02010609060101010101" charset="-122"/>
                <a:ea typeface="楷体" panose="02010609060101010101" charset="-122"/>
                <a:cs typeface="楷体" panose="02010609060101010101" charset="-122"/>
              </a:rPr>
              <a:t>作者</a:t>
            </a:r>
            <a:r>
              <a:rPr sz="3200" b="1">
                <a:solidFill>
                  <a:srgbClr val="FF0000"/>
                </a:solidFill>
                <a:latin typeface="楷体" panose="02010609060101010101" charset="-122"/>
                <a:ea typeface="楷体" panose="02010609060101010101" charset="-122"/>
                <a:cs typeface="楷体" panose="02010609060101010101" charset="-122"/>
              </a:rPr>
              <a:t>将伤心</a:t>
            </a:r>
            <a:r>
              <a:rPr lang="zh-CN" sz="3200" b="1">
                <a:solidFill>
                  <a:srgbClr val="FF0000"/>
                </a:solidFill>
                <a:latin typeface="楷体" panose="02010609060101010101" charset="-122"/>
                <a:ea typeface="楷体" panose="02010609060101010101" charset="-122"/>
                <a:cs typeface="楷体" panose="02010609060101010101" charset="-122"/>
              </a:rPr>
              <a:t>的</a:t>
            </a:r>
            <a:r>
              <a:rPr sz="3200" b="1">
                <a:solidFill>
                  <a:srgbClr val="FF0000"/>
                </a:solidFill>
                <a:latin typeface="楷体" panose="02010609060101010101" charset="-122"/>
                <a:ea typeface="楷体" panose="02010609060101010101" charset="-122"/>
                <a:cs typeface="楷体" panose="02010609060101010101" charset="-122"/>
              </a:rPr>
              <a:t>孤雁拟人化，忧郁的声调，频繁的叫声，</a:t>
            </a:r>
            <a:r>
              <a:rPr lang="zh-CN" altLang="en-US" sz="3200" b="1">
                <a:solidFill>
                  <a:srgbClr val="FF0000"/>
                </a:solidFill>
                <a:latin typeface="楷体" panose="02010609060101010101" charset="-122"/>
                <a:ea typeface="楷体" panose="02010609060101010101" charset="-122"/>
                <a:cs typeface="楷体" panose="02010609060101010101" charset="-122"/>
              </a:rPr>
              <a:t>表达了作者对孤雁的同情，</a:t>
            </a:r>
            <a:r>
              <a:rPr sz="3200" b="1">
                <a:solidFill>
                  <a:srgbClr val="1736D1"/>
                </a:solidFill>
                <a:latin typeface="楷体" panose="02010609060101010101" charset="-122"/>
                <a:ea typeface="楷体" panose="02010609060101010101" charset="-122"/>
                <a:cs typeface="楷体" panose="02010609060101010101" charset="-122"/>
              </a:rPr>
              <a:t>让我们听出了大雁失去同伴后的伤心，作者说这是所有的孤雁的共性，让我们感受到了它们的</a:t>
            </a:r>
            <a:r>
              <a:rPr lang="zh-CN" altLang="en-US" sz="3200" b="1">
                <a:solidFill>
                  <a:srgbClr val="FF0000"/>
                </a:solidFill>
                <a:latin typeface="楷体" panose="02010609060101010101" charset="-122"/>
                <a:ea typeface="楷体" panose="02010609060101010101" charset="-122"/>
                <a:cs typeface="楷体" panose="02010609060101010101" charset="-122"/>
              </a:rPr>
              <a:t>重情义、讲团结</a:t>
            </a:r>
            <a:r>
              <a:rPr sz="3200" b="1">
                <a:solidFill>
                  <a:srgbClr val="FF0000"/>
                </a:solidFill>
                <a:latin typeface="楷体" panose="02010609060101010101" charset="-122"/>
                <a:ea typeface="楷体" panose="02010609060101010101" charset="-122"/>
                <a:cs typeface="楷体" panose="02010609060101010101" charset="-122"/>
              </a:rPr>
              <a:t>！</a:t>
            </a:r>
            <a:endParaRPr sz="3200" b="1">
              <a:solidFill>
                <a:srgbClr val="FF0000"/>
              </a:solidFill>
              <a:latin typeface="楷体" panose="02010609060101010101" charset="-122"/>
              <a:ea typeface="楷体" panose="02010609060101010101" charset="-122"/>
              <a:cs typeface="楷体" panose="02010609060101010101" charset="-122"/>
            </a:endParaRPr>
          </a:p>
        </p:txBody>
      </p:sp>
      <p:pic>
        <p:nvPicPr>
          <p:cNvPr id="16" name="图片 15"/>
          <p:cNvPicPr>
            <a:picLocks noChangeAspect="1"/>
          </p:cNvPicPr>
          <p:nvPr/>
        </p:nvPicPr>
        <p:blipFill>
          <a:blip r:embed="rId2">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to="" calcmode="lin" valueType="num">
                                      <p:cBhvr>
                                        <p:cTn id="13"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寄雁传情</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8" name="文本框 7"/>
          <p:cNvSpPr txBox="1"/>
          <p:nvPr>
            <p:custDataLst>
              <p:tags r:id="rId1"/>
            </p:custDataLst>
          </p:nvPr>
        </p:nvSpPr>
        <p:spPr>
          <a:xfrm>
            <a:off x="576580" y="1273810"/>
            <a:ext cx="8827770" cy="1076325"/>
          </a:xfrm>
          <a:prstGeom prst="rect">
            <a:avLst/>
          </a:prstGeom>
          <a:noFill/>
        </p:spPr>
        <p:txBody>
          <a:bodyPr wrap="square">
            <a:spAutoFit/>
          </a:bodyPr>
          <a:lstStyle/>
          <a:p>
            <a:pPr marL="457200" indent="-457200">
              <a:buFont typeface="Wingdings" panose="05000000000000000000" charset="0"/>
              <a:buChar char="Ø"/>
            </a:pPr>
            <a:r>
              <a:rPr lang="zh-CN" altLang="en-US" sz="3200" b="1">
                <a:latin typeface="宋体" panose="02010600030101010101" pitchFamily="2" charset="-122"/>
                <a:ea typeface="宋体" panose="02010600030101010101" pitchFamily="2" charset="-122"/>
                <a:sym typeface="+mn-ea"/>
              </a:rPr>
              <a:t>课文的题目为什么叫《大雁归来》</a:t>
            </a:r>
            <a:r>
              <a:rPr lang="en-US" altLang="zh-CN" sz="3200" b="1">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mn-ea"/>
              </a:rPr>
              <a:t>作者呼唤的仅仅是大雁的归来？</a:t>
            </a:r>
            <a:endParaRPr lang="zh-CN" sz="3200" b="1">
              <a:latin typeface="楷体" panose="02010609060101010101" charset="-122"/>
              <a:ea typeface="楷体" panose="02010609060101010101" charset="-122"/>
              <a:cs typeface="楷体" panose="02010609060101010101" charset="-122"/>
            </a:endParaRPr>
          </a:p>
        </p:txBody>
      </p:sp>
      <p:sp>
        <p:nvSpPr>
          <p:cNvPr id="100" name="文本框 99"/>
          <p:cNvSpPr txBox="1"/>
          <p:nvPr>
            <p:custDataLst>
              <p:tags r:id="rId2"/>
            </p:custDataLst>
          </p:nvPr>
        </p:nvSpPr>
        <p:spPr>
          <a:xfrm>
            <a:off x="427355" y="2350135"/>
            <a:ext cx="6104255" cy="2752090"/>
          </a:xfrm>
          <a:prstGeom prst="rect">
            <a:avLst/>
          </a:prstGeom>
          <a:noFill/>
          <a:ln w="9525">
            <a:noFill/>
          </a:ln>
          <a:extLst>
            <a:ext uri="{909E8E84-426E-40DD-AFC4-6F175D3DCCD1}">
              <a14:hiddenFill xmlns:a14="http://schemas.microsoft.com/office/drawing/2010/main">
                <a:solidFill>
                  <a:schemeClr val="tx2">
                    <a:lumMod val="10000"/>
                    <a:lumOff val="90000"/>
                  </a:schemeClr>
                </a:solidFill>
              </a14:hiddenFill>
            </a:ext>
          </a:extLst>
        </p:spPr>
        <p:txBody>
          <a:bodyPr wrap="square">
            <a:noAutofit/>
          </a:bodyPr>
          <a:lstStyle/>
          <a:p>
            <a:pPr indent="0" algn="l">
              <a:lnSpc>
                <a:spcPct val="110000"/>
              </a:lnSpc>
              <a:spcBef>
                <a:spcPts val="0"/>
              </a:spcBef>
              <a:spcAft>
                <a:spcPts val="0"/>
              </a:spcAft>
            </a:pPr>
            <a:r>
              <a:rPr lang="en-US" sz="3200" b="1">
                <a:solidFill>
                  <a:schemeClr val="accent1">
                    <a:lumMod val="75000"/>
                  </a:schemeClr>
                </a:solidFill>
                <a:effectLst/>
                <a:latin typeface="宋体" panose="02010600030101010101" pitchFamily="2" charset="-122"/>
                <a:ea typeface="宋体" panose="02010600030101010101" pitchFamily="2" charset="-122"/>
                <a:cs typeface="楷体" panose="02010609060101010101" charset="-122"/>
              </a:rPr>
              <a:t>  </a:t>
            </a:r>
            <a:r>
              <a:rPr lang="en-US" sz="3200" b="1">
                <a:solidFill>
                  <a:srgbClr val="FF0000"/>
                </a:solidFill>
                <a:latin typeface="楷体" panose="02010609060101010101" charset="-122"/>
                <a:ea typeface="楷体" panose="02010609060101010101" charset="-122"/>
                <a:cs typeface="楷体" panose="02010609060101010101" charset="-122"/>
              </a:rPr>
              <a:t>  </a:t>
            </a:r>
            <a:r>
              <a:rPr lang="zh-CN" altLang="en-US" sz="3200" b="1">
                <a:solidFill>
                  <a:srgbClr val="1736D1"/>
                </a:solidFill>
                <a:latin typeface="楷体" panose="02010609060101010101" charset="-122"/>
                <a:ea typeface="楷体" panose="02010609060101010101" charset="-122"/>
                <a:cs typeface="楷体" panose="02010609060101010101" charset="-122"/>
              </a:rPr>
              <a:t>作者</a:t>
            </a:r>
            <a:r>
              <a:rPr lang="zh-CN" altLang="en-US" sz="3200" b="1">
                <a:solidFill>
                  <a:srgbClr val="FF0000"/>
                </a:solidFill>
                <a:latin typeface="楷体" panose="02010609060101010101" charset="-122"/>
                <a:ea typeface="楷体" panose="02010609060101010101" charset="-122"/>
                <a:cs typeface="楷体" panose="02010609060101010101" charset="-122"/>
              </a:rPr>
              <a:t>用直接呼告的句式</a:t>
            </a:r>
            <a:r>
              <a:rPr lang="zh-CN" altLang="en-US" sz="3200" b="1">
                <a:solidFill>
                  <a:srgbClr val="1736D1"/>
                </a:solidFill>
                <a:latin typeface="楷体" panose="02010609060101010101" charset="-122"/>
                <a:ea typeface="楷体" panose="02010609060101010101" charset="-122"/>
                <a:cs typeface="楷体" panose="02010609060101010101" charset="-122"/>
              </a:rPr>
              <a:t>，表达了对大雁的深厚感情，也</a:t>
            </a:r>
            <a:r>
              <a:rPr lang="zh-CN" altLang="en-US" sz="3200" b="1">
                <a:solidFill>
                  <a:srgbClr val="FF0000"/>
                </a:solidFill>
                <a:latin typeface="楷体" panose="02010609060101010101" charset="-122"/>
                <a:ea typeface="楷体" panose="02010609060101010101" charset="-122"/>
                <a:cs typeface="楷体" panose="02010609060101010101" charset="-122"/>
              </a:rPr>
              <a:t>是对人类良知的呼唤</a:t>
            </a:r>
            <a:r>
              <a:rPr lang="zh-CN" altLang="en-US" sz="3200" b="1">
                <a:solidFill>
                  <a:srgbClr val="1736D1"/>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不仅是大雁的归来，还有人正在失去的美好人性的归来，还有人与自然的和谐相处的理想境界的归来</a:t>
            </a:r>
            <a:r>
              <a:rPr lang="zh-CN" altLang="en-US" sz="3200" b="1">
                <a:solidFill>
                  <a:srgbClr val="1736D1"/>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具有警醒世人的作用</a:t>
            </a:r>
            <a:r>
              <a:rPr lang="zh-CN" sz="3200" b="1">
                <a:solidFill>
                  <a:srgbClr val="1736D1"/>
                </a:solidFill>
                <a:latin typeface="楷体" panose="02010609060101010101" charset="-122"/>
                <a:ea typeface="楷体" panose="02010609060101010101" charset="-122"/>
                <a:cs typeface="楷体" panose="02010609060101010101" charset="-122"/>
              </a:rPr>
              <a:t>。</a:t>
            </a:r>
            <a:endParaRPr lang="zh-CN" sz="3200" b="1">
              <a:solidFill>
                <a:srgbClr val="1736D1"/>
              </a:solidFill>
              <a:latin typeface="楷体" panose="02010609060101010101" charset="-122"/>
              <a:ea typeface="楷体" panose="02010609060101010101" charset="-122"/>
              <a:cs typeface="楷体" panose="02010609060101010101" charset="-122"/>
            </a:endParaRPr>
          </a:p>
        </p:txBody>
      </p:sp>
      <p:pic>
        <p:nvPicPr>
          <p:cNvPr id="10244" name="图片 3"/>
          <p:cNvPicPr>
            <a:picLocks noChangeAspect="1"/>
          </p:cNvPicPr>
          <p:nvPr>
            <p:custDataLst>
              <p:tags r:id="rId3"/>
            </p:custDataLst>
          </p:nvPr>
        </p:nvPicPr>
        <p:blipFill>
          <a:blip r:embed="rId4"/>
          <a:stretch>
            <a:fillRect/>
          </a:stretch>
        </p:blipFill>
        <p:spPr>
          <a:xfrm>
            <a:off x="6461760" y="2201545"/>
            <a:ext cx="5584825" cy="3855720"/>
          </a:xfrm>
          <a:prstGeom prst="rect">
            <a:avLst/>
          </a:prstGeom>
          <a:noFill/>
          <a:ln w="9525">
            <a:noFill/>
          </a:ln>
        </p:spPr>
      </p:pic>
      <p:pic>
        <p:nvPicPr>
          <p:cNvPr id="16" name="图片 15"/>
          <p:cNvPicPr>
            <a:picLocks noChangeAspect="1"/>
          </p:cNvPicPr>
          <p:nvPr/>
        </p:nvPicPr>
        <p:blipFill>
          <a:blip r:embed="rId5">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to="" calcmode="lin" valueType="num">
                                      <p:cBhvr>
                                        <p:cTn id="7" dur="1" fill="hold"/>
                                        <p:tgtEl>
                                          <p:spTgt spid="100">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980055"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感受作者情怀</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4" name="矩形 3"/>
          <p:cNvSpPr>
            <a:spLocks noChangeArrowheads="1"/>
          </p:cNvSpPr>
          <p:nvPr>
            <p:custDataLst>
              <p:tags r:id="rId1"/>
            </p:custDataLst>
          </p:nvPr>
        </p:nvSpPr>
        <p:spPr bwMode="auto">
          <a:xfrm>
            <a:off x="383505" y="1529365"/>
            <a:ext cx="11324339"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fontAlgn="auto">
              <a:lnSpc>
                <a:spcPct val="100000"/>
              </a:lnSpc>
              <a:spcBef>
                <a:spcPts val="600"/>
              </a:spcBef>
              <a:defRPr/>
            </a:pPr>
            <a:r>
              <a:rPr lang="zh-CN" altLang="en-US" sz="3200" b="1">
                <a:latin typeface="黑体" panose="02010609060101010101" charset="-122"/>
                <a:ea typeface="黑体" panose="02010609060101010101" charset="-122"/>
                <a:sym typeface="+mn-ea"/>
              </a:rPr>
              <a:t>阅读提示：</a:t>
            </a:r>
            <a:r>
              <a:rPr lang="zh-CN" altLang="en-US" sz="3200" b="1">
                <a:latin typeface="宋体" panose="02010600030101010101" pitchFamily="2" charset="-122"/>
                <a:sym typeface="+mn-ea"/>
              </a:rPr>
              <a:t>文章字里行间充盈着</a:t>
            </a:r>
            <a:r>
              <a:rPr lang="zh-CN" altLang="en-US" sz="3200" b="1">
                <a:highlight>
                  <a:srgbClr val="FFFF00"/>
                </a:highlight>
                <a:latin typeface="宋体" panose="02010600030101010101" pitchFamily="2" charset="-122"/>
                <a:sym typeface="+mn-ea"/>
              </a:rPr>
              <a:t>对大雁的喜爱之情</a:t>
            </a:r>
            <a:r>
              <a:rPr lang="zh-CN" altLang="en-US" sz="3200" b="1">
                <a:latin typeface="宋体" panose="02010600030101010101" pitchFamily="2" charset="-122"/>
                <a:sym typeface="+mn-ea"/>
              </a:rPr>
              <a:t>，表现出对它们</a:t>
            </a:r>
            <a:r>
              <a:rPr lang="zh-CN" altLang="en-US" sz="3200" b="1">
                <a:highlight>
                  <a:srgbClr val="FFFF00"/>
                </a:highlight>
                <a:latin typeface="宋体" panose="02010600030101010101" pitchFamily="2" charset="-122"/>
                <a:sym typeface="+mn-ea"/>
              </a:rPr>
              <a:t>命运的关注</a:t>
            </a:r>
            <a:r>
              <a:rPr lang="zh-CN" altLang="en-US" sz="3200" b="1">
                <a:latin typeface="宋体" panose="02010600030101010101" pitchFamily="2" charset="-122"/>
                <a:sym typeface="+mn-ea"/>
              </a:rPr>
              <a:t>，体现了一位</a:t>
            </a:r>
            <a:r>
              <a:rPr lang="zh-CN" altLang="en-US" sz="3200" b="1">
                <a:highlight>
                  <a:srgbClr val="FFFF00"/>
                </a:highlight>
                <a:latin typeface="宋体" panose="02010600030101010101" pitchFamily="2" charset="-122"/>
                <a:sym typeface="+mn-ea"/>
              </a:rPr>
              <a:t>环境保护主义者的深切思考</a:t>
            </a:r>
            <a:r>
              <a:rPr lang="zh-CN" altLang="en-US" sz="3200" b="1">
                <a:latin typeface="宋体" panose="02010600030101010101" pitchFamily="2" charset="-122"/>
                <a:sym typeface="+mn-ea"/>
              </a:rPr>
              <a:t>。</a:t>
            </a:r>
            <a:endParaRPr lang="zh-CN" altLang="en-US" sz="3200" b="1">
              <a:latin typeface="宋体" panose="02010600030101010101" pitchFamily="2" charset="-122"/>
              <a:ea typeface="楷体" panose="02010609060101010101" charset="-122"/>
            </a:endParaRPr>
          </a:p>
        </p:txBody>
      </p:sp>
      <p:sp>
        <p:nvSpPr>
          <p:cNvPr id="8" name="文本框 7"/>
          <p:cNvSpPr txBox="1"/>
          <p:nvPr>
            <p:custDataLst>
              <p:tags r:id="rId2"/>
            </p:custDataLst>
          </p:nvPr>
        </p:nvSpPr>
        <p:spPr>
          <a:xfrm>
            <a:off x="383448" y="2605511"/>
            <a:ext cx="11131592" cy="2553335"/>
          </a:xfrm>
          <a:prstGeom prst="rect">
            <a:avLst/>
          </a:prstGeom>
          <a:noFill/>
        </p:spPr>
        <p:txBody>
          <a:bodyPr wrap="square">
            <a:spAutoFit/>
          </a:bodyPr>
          <a:lstStyle/>
          <a:p>
            <a:pPr marL="457200" indent="-457200">
              <a:buFont typeface="Wingdings" panose="05000000000000000000" charset="0"/>
              <a:buChar char="Ø"/>
            </a:pPr>
            <a:r>
              <a:rPr lang="zh-CN" altLang="en-US" sz="3200" b="1">
                <a:latin typeface="宋体" panose="02010600030101010101" pitchFamily="2" charset="-122"/>
                <a:ea typeface="宋体" panose="02010600030101010101" pitchFamily="2" charset="-122"/>
                <a:cs typeface="宋体" panose="02010600030101010101" pitchFamily="2" charset="-122"/>
              </a:rPr>
              <a:t>作者在字里行间处处流露着对大雁的深情。文中多次出现</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我们刚到的客人</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我们的大雁</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我们的春雁</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我们的农场</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我们的大雁集会</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我们的沼泽</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等称呼。在文中画出含有</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的句子</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仔细朗读</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体会</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的情怀。</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p:cNvPicPr>
            <a:picLocks noChangeAspect="1"/>
          </p:cNvPicPr>
          <p:nvPr/>
        </p:nvPicPr>
        <p:blipFill>
          <a:blip r:embed="rId3">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4"/>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980055"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感受作者情怀</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2" name="文本框 1"/>
          <p:cNvSpPr txBox="1"/>
          <p:nvPr/>
        </p:nvSpPr>
        <p:spPr>
          <a:xfrm>
            <a:off x="659130" y="1830705"/>
            <a:ext cx="10823575" cy="2061210"/>
          </a:xfrm>
          <a:prstGeom prst="rect">
            <a:avLst/>
          </a:prstGeom>
          <a:noFill/>
          <a:ln w="9525">
            <a:noFill/>
          </a:ln>
        </p:spPr>
        <p:txBody>
          <a:bodyPr wrap="square" anchor="t" anchorCtr="0">
            <a:spAutoFit/>
          </a:bodyPr>
          <a:lstStyle/>
          <a:p>
            <a:r>
              <a:rPr lang="en-US" altLang="zh-CN" sz="3200">
                <a:latin typeface="Arial" panose="020B0604020202020204" pitchFamily="34" charset="0"/>
                <a:ea typeface="SimSun-ExtB" panose="02010609060101010101" charset="-122"/>
              </a:rPr>
              <a:t>1.</a:t>
            </a:r>
            <a:r>
              <a:rPr lang="zh-CN" altLang="zh-CN" sz="3200" b="1" u="sng">
                <a:solidFill>
                  <a:srgbClr val="FF0000"/>
                </a:solidFill>
                <a:latin typeface="Arial" panose="020B0604020202020204" pitchFamily="34" charset="0"/>
                <a:ea typeface="宋体" panose="02010600030101010101" pitchFamily="2" charset="-122"/>
              </a:rPr>
              <a:t>一</a:t>
            </a:r>
            <a:r>
              <a:rPr lang="zh-CN" altLang="zh-CN" sz="3200" b="1">
                <a:latin typeface="Arial" panose="020B0604020202020204" pitchFamily="34" charset="0"/>
                <a:ea typeface="宋体" panose="02010600030101010101" pitchFamily="2" charset="-122"/>
              </a:rPr>
              <a:t>触到水</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zh-CN" sz="3200" b="1">
                <a:latin typeface="Arial" panose="020B0604020202020204" pitchFamily="34" charset="0"/>
                <a:ea typeface="宋体" panose="02010600030101010101" pitchFamily="2" charset="-122"/>
              </a:rPr>
              <a:t>我们刚到的客人</a:t>
            </a:r>
            <a:r>
              <a:rPr lang="zh-CN" altLang="zh-CN" sz="3200" b="1" u="sng">
                <a:solidFill>
                  <a:srgbClr val="FF0000"/>
                </a:solidFill>
                <a:latin typeface="Arial" panose="020B0604020202020204" pitchFamily="34" charset="0"/>
                <a:ea typeface="宋体" panose="02010600030101010101" pitchFamily="2" charset="-122"/>
              </a:rPr>
              <a:t>就</a:t>
            </a:r>
            <a:r>
              <a:rPr lang="zh-CN" altLang="zh-CN" sz="3200" b="1">
                <a:latin typeface="Arial" panose="020B0604020202020204" pitchFamily="34" charset="0"/>
                <a:ea typeface="宋体" panose="02010600030101010101" pitchFamily="2" charset="-122"/>
              </a:rPr>
              <a:t>会叫起来</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zh-CN" sz="3200" b="1">
                <a:latin typeface="Arial" panose="020B0604020202020204" pitchFamily="34" charset="0"/>
                <a:ea typeface="宋体" panose="02010600030101010101" pitchFamily="2" charset="-122"/>
              </a:rPr>
              <a:t>似乎它们溅起的水花能抖掉那脆弱的香蒲身上的冬天。我们的大雁</a:t>
            </a:r>
            <a:r>
              <a:rPr lang="zh-CN" altLang="zh-CN" sz="3200" b="1" u="sng">
                <a:solidFill>
                  <a:srgbClr val="FF0000"/>
                </a:solidFill>
                <a:latin typeface="Arial" panose="020B0604020202020204" pitchFamily="34" charset="0"/>
                <a:ea typeface="宋体" panose="02010600030101010101" pitchFamily="2" charset="-122"/>
              </a:rPr>
              <a:t>又</a:t>
            </a:r>
            <a:r>
              <a:rPr lang="zh-CN" altLang="zh-CN" sz="3200" b="1">
                <a:latin typeface="Arial" panose="020B0604020202020204" pitchFamily="34" charset="0"/>
                <a:ea typeface="宋体" panose="02010600030101010101" pitchFamily="2" charset="-122"/>
              </a:rPr>
              <a:t>回来了</a:t>
            </a:r>
            <a:r>
              <a:rPr lang="zh-CN" altLang="en-US" sz="3200" b="1">
                <a:latin typeface="Arial" panose="020B0604020202020204" pitchFamily="34" charset="0"/>
                <a:ea typeface="SimSun-ExtB" panose="02010609060101010101" charset="-122"/>
              </a:rPr>
              <a:t>。</a:t>
            </a:r>
            <a:r>
              <a:rPr lang="en-US" altLang="zh-CN" sz="3200">
                <a:latin typeface="方正楷体_GBK" charset="0"/>
                <a:ea typeface="微软雅黑" panose="020B0503020204020204" charset="-122"/>
                <a:sym typeface="微软雅黑" panose="020B0503020204020204" charset="-122"/>
              </a:rPr>
              <a:t>(</a:t>
            </a:r>
            <a:r>
              <a:rPr lang="zh-CN" altLang="en-US" sz="3200" b="1">
                <a:latin typeface="Arial" panose="020B0604020202020204" pitchFamily="34" charset="0"/>
                <a:ea typeface="SimSun-ExtB" panose="02010609060101010101" charset="-122"/>
              </a:rPr>
              <a:t>反复朗读这句话</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latin typeface="Arial" panose="020B0604020202020204" pitchFamily="34" charset="0"/>
                <a:ea typeface="SimSun-ExtB" panose="02010609060101010101" charset="-122"/>
              </a:rPr>
              <a:t>关注加点字</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latin typeface="Arial" panose="020B0604020202020204" pitchFamily="34" charset="0"/>
                <a:ea typeface="SimSun-ExtB" panose="02010609060101010101" charset="-122"/>
              </a:rPr>
              <a:t>说说这句话蕴含了</a:t>
            </a:r>
            <a:r>
              <a:rPr lang="zh-CN" sz="3200" b="1">
                <a:latin typeface="Arial" panose="020B0604020202020204" pitchFamily="34" charset="0"/>
                <a:ea typeface="SimSun-ExtB" panose="02010609060101010101" charset="-122"/>
                <a:sym typeface="+mn-ea"/>
              </a:rPr>
              <a:t>“我们”怎样的情感。</a:t>
            </a:r>
            <a:r>
              <a:rPr lang="en-US" altLang="zh-CN" sz="3200">
                <a:latin typeface="方正楷体_GBK" charset="0"/>
                <a:ea typeface="微软雅黑" panose="020B0503020204020204" charset="-122"/>
                <a:sym typeface="微软雅黑" panose="020B0503020204020204" charset="-122"/>
              </a:rPr>
              <a:t>)</a:t>
            </a:r>
            <a:endParaRPr lang="zh-CN" altLang="en-US" sz="3200" b="1">
              <a:latin typeface="Arial" panose="020B0604020202020204" pitchFamily="34" charset="0"/>
              <a:ea typeface="SimSun-ExtB" panose="02010609060101010101" charset="-122"/>
            </a:endParaRPr>
          </a:p>
        </p:txBody>
      </p:sp>
      <p:sp>
        <p:nvSpPr>
          <p:cNvPr id="3" name="文本框 2"/>
          <p:cNvSpPr txBox="1"/>
          <p:nvPr/>
        </p:nvSpPr>
        <p:spPr>
          <a:xfrm>
            <a:off x="803275" y="3891915"/>
            <a:ext cx="10535285" cy="1568450"/>
          </a:xfrm>
          <a:prstGeom prst="rect">
            <a:avLst/>
          </a:prstGeom>
          <a:noFill/>
        </p:spPr>
        <p:txBody>
          <a:bodyPr wrap="square" rtlCol="0" anchor="t">
            <a:spAutoFit/>
          </a:bodyPr>
          <a:lstStyle/>
          <a:p>
            <a:r>
              <a:rPr lang="en-US" altLang="zh-CN" sz="3200" b="1">
                <a:solidFill>
                  <a:srgbClr val="FF0000"/>
                </a:solidFill>
                <a:latin typeface="SimSun-ExtB" panose="02010609060101010101" charset="-122"/>
                <a:ea typeface="SimSun-ExtB" panose="02010609060101010101" charset="-122"/>
                <a:cs typeface="SimSun-ExtB" panose="02010609060101010101" charset="-122"/>
              </a:rPr>
              <a:t>  </a:t>
            </a: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“一……就……”</a:t>
            </a:r>
            <a:r>
              <a:rPr lang="zh-CN" altLang="en-US" sz="3200" b="1">
                <a:solidFill>
                  <a:srgbClr val="FF0000"/>
                </a:solidFill>
                <a:latin typeface="SimSun-ExtB" panose="02010609060101010101" charset="-122"/>
                <a:ea typeface="SimSun-ExtB" panose="02010609060101010101" charset="-122"/>
                <a:cs typeface="SimSun-ExtB" panose="02010609060101010101" charset="-122"/>
              </a:rPr>
              <a:t>体现大雁回归的喜悦</a:t>
            </a:r>
            <a:r>
              <a:rPr lang="zh-CN" altLang="en-US" sz="3200" b="1">
                <a:solidFill>
                  <a:srgbClr val="FF0000"/>
                </a:solidFill>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“又”</a:t>
            </a:r>
            <a:r>
              <a:rPr lang="zh-CN" altLang="en-US" sz="3200" b="1">
                <a:solidFill>
                  <a:srgbClr val="FF0000"/>
                </a:solidFill>
                <a:latin typeface="SimSun-ExtB" panose="02010609060101010101" charset="-122"/>
                <a:ea typeface="SimSun-ExtB" panose="02010609060101010101" charset="-122"/>
                <a:cs typeface="SimSun-ExtB" panose="02010609060101010101" charset="-122"/>
              </a:rPr>
              <a:t>字则体现出作者因大雁的欣喜而欣喜</a:t>
            </a:r>
            <a:r>
              <a:rPr lang="zh-CN" altLang="en-US" sz="3200" b="1">
                <a:solidFill>
                  <a:srgbClr val="FF0000"/>
                </a:solidFill>
                <a:effectLst/>
                <a:latin typeface="宋体" panose="02010600030101010101" pitchFamily="2" charset="-122"/>
                <a:ea typeface="宋体" panose="02010600030101010101" pitchFamily="2" charset="-122"/>
                <a:cs typeface="楷体" panose="02010609060101010101" charset="-122"/>
                <a:sym typeface="+mn-ea"/>
              </a:rPr>
              <a:t>，</a:t>
            </a:r>
            <a:r>
              <a:rPr lang="zh-CN" altLang="en-US" sz="3200" b="1">
                <a:solidFill>
                  <a:srgbClr val="FF0000"/>
                </a:solidFill>
                <a:latin typeface="SimSun-ExtB" panose="02010609060101010101" charset="-122"/>
                <a:ea typeface="SimSun-ExtB" panose="02010609060101010101" charset="-122"/>
                <a:cs typeface="SimSun-ExtB" panose="02010609060101010101" charset="-122"/>
              </a:rPr>
              <a:t>因大雁回归带来万物的生机而喜悦。</a:t>
            </a:r>
            <a:endParaRPr lang="zh-CN" altLang="en-US" sz="3200" b="1">
              <a:solidFill>
                <a:srgbClr val="FF0000"/>
              </a:solidFill>
              <a:latin typeface="SimSun-ExtB" panose="02010609060101010101" charset="-122"/>
              <a:ea typeface="SimSun-ExtB" panose="02010609060101010101" charset="-122"/>
              <a:cs typeface="SimSun-ExtB" panose="02010609060101010101" charset="-122"/>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980055"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感受作者情怀</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2" name="文本框 1"/>
          <p:cNvSpPr txBox="1"/>
          <p:nvPr/>
        </p:nvSpPr>
        <p:spPr>
          <a:xfrm>
            <a:off x="683895" y="1717040"/>
            <a:ext cx="10823575" cy="1568450"/>
          </a:xfrm>
          <a:prstGeom prst="rect">
            <a:avLst/>
          </a:prstGeom>
          <a:noFill/>
          <a:ln w="9525">
            <a:noFill/>
          </a:ln>
        </p:spPr>
        <p:txBody>
          <a:bodyPr wrap="square" anchor="t" anchorCtr="0">
            <a:spAutoFit/>
          </a:bodyPr>
          <a:lstStyle/>
          <a:p>
            <a:r>
              <a:rPr lang="en-US" altLang="zh-CN" sz="3200">
                <a:latin typeface="Arial" panose="020B0604020202020204" pitchFamily="34" charset="0"/>
                <a:ea typeface="SimSun-ExtB" panose="02010609060101010101" charset="-122"/>
                <a:sym typeface="+mn-ea"/>
              </a:rPr>
              <a:t>2.</a:t>
            </a:r>
            <a:r>
              <a:rPr lang="zh-CN" altLang="zh-CN" sz="3200" b="1">
                <a:latin typeface="Arial" panose="020B0604020202020204" pitchFamily="34" charset="0"/>
                <a:ea typeface="宋体" panose="02010600030101010101" pitchFamily="2" charset="-122"/>
                <a:sym typeface="+mn-ea"/>
              </a:rPr>
              <a:t>与秋天一样</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zh-CN" sz="3200" b="1">
                <a:latin typeface="Arial" panose="020B0604020202020204" pitchFamily="34" charset="0"/>
                <a:ea typeface="宋体" panose="02010600030101010101" pitchFamily="2" charset="-122"/>
                <a:sym typeface="+mn-ea"/>
              </a:rPr>
              <a:t>我们的春雁每天都要去与玉米地里做一次旅行</a:t>
            </a:r>
            <a:r>
              <a:rPr lang="zh-CN" altLang="en-US" sz="3200" b="1">
                <a:effectLst/>
                <a:latin typeface="宋体" panose="02010600030101010101" pitchFamily="2" charset="-122"/>
                <a:ea typeface="宋体" panose="02010600030101010101" pitchFamily="2" charset="-122"/>
                <a:cs typeface="楷体" panose="02010609060101010101" charset="-122"/>
                <a:sym typeface="+mn-ea"/>
              </a:rPr>
              <a:t>，</a:t>
            </a:r>
            <a:r>
              <a:rPr lang="zh-CN" altLang="zh-CN" sz="3200" b="1">
                <a:latin typeface="Arial" panose="020B0604020202020204" pitchFamily="34" charset="0"/>
                <a:ea typeface="宋体" panose="02010600030101010101" pitchFamily="2" charset="-122"/>
                <a:sym typeface="+mn-ea"/>
              </a:rPr>
              <a:t>但</a:t>
            </a:r>
            <a:r>
              <a:rPr lang="zh-CN" altLang="zh-CN" sz="3200" b="1" u="sng">
                <a:solidFill>
                  <a:srgbClr val="FF0000"/>
                </a:solidFill>
                <a:latin typeface="Arial" panose="020B0604020202020204" pitchFamily="34" charset="0"/>
                <a:ea typeface="宋体" panose="02010600030101010101" pitchFamily="2" charset="-122"/>
                <a:sym typeface="+mn-ea"/>
              </a:rPr>
              <a:t>绝不是偷偷摸摸</a:t>
            </a:r>
            <a:r>
              <a:rPr lang="zh-CN" altLang="zh-CN" sz="3200" b="1">
                <a:latin typeface="Arial" panose="020B0604020202020204" pitchFamily="34" charset="0"/>
                <a:ea typeface="宋体" panose="02010600030101010101" pitchFamily="2" charset="-122"/>
                <a:sym typeface="+mn-ea"/>
              </a:rPr>
              <a:t>进行的。</a:t>
            </a:r>
            <a:r>
              <a:rPr lang="en-US" altLang="zh-CN" sz="3200">
                <a:latin typeface="方正楷体_GBK" charset="0"/>
                <a:ea typeface="微软雅黑" panose="020B0503020204020204" charset="-122"/>
                <a:sym typeface="微软雅黑" panose="020B0503020204020204" charset="-122"/>
              </a:rPr>
              <a:t>(</a:t>
            </a:r>
            <a:r>
              <a:rPr lang="zh-CN" altLang="en-US" sz="3200" b="1">
                <a:latin typeface="Arial" panose="020B0604020202020204" pitchFamily="34" charset="0"/>
                <a:ea typeface="SimSun-ExtB" panose="02010609060101010101" charset="-122"/>
                <a:sym typeface="+mn-ea"/>
              </a:rPr>
              <a:t>加点字传递出</a:t>
            </a:r>
            <a:r>
              <a:rPr lang="zh-CN" sz="3200" b="1">
                <a:latin typeface="Arial" panose="020B0604020202020204" pitchFamily="34" charset="0"/>
                <a:ea typeface="SimSun-ExtB" panose="02010609060101010101" charset="-122"/>
                <a:sym typeface="+mn-ea"/>
              </a:rPr>
              <a:t>“我们”怎样的心声？</a:t>
            </a:r>
            <a:r>
              <a:rPr lang="en-US" altLang="zh-CN" sz="3200">
                <a:latin typeface="方正楷体_GBK" charset="0"/>
                <a:ea typeface="微软雅黑" panose="020B0503020204020204" charset="-122"/>
                <a:sym typeface="微软雅黑" panose="020B0503020204020204" charset="-122"/>
              </a:rPr>
              <a:t>)</a:t>
            </a:r>
            <a:endParaRPr lang="zh-CN" altLang="en-US" sz="3200" b="1">
              <a:latin typeface="Arial" panose="020B0604020202020204" pitchFamily="34" charset="0"/>
              <a:ea typeface="SimSun-ExtB" panose="02010609060101010101" charset="-122"/>
            </a:endParaRPr>
          </a:p>
        </p:txBody>
      </p:sp>
      <p:sp>
        <p:nvSpPr>
          <p:cNvPr id="3" name="文本框 2"/>
          <p:cNvSpPr txBox="1"/>
          <p:nvPr/>
        </p:nvSpPr>
        <p:spPr>
          <a:xfrm>
            <a:off x="629285" y="3429000"/>
            <a:ext cx="10822940" cy="2061210"/>
          </a:xfrm>
          <a:prstGeom prst="rect">
            <a:avLst/>
          </a:prstGeom>
          <a:noFill/>
        </p:spPr>
        <p:txBody>
          <a:bodyPr wrap="square" rtlCol="0" anchor="t">
            <a:spAutoFit/>
          </a:bodyPr>
          <a:lstStyle/>
          <a:p>
            <a:r>
              <a:rPr lang="en-US" sz="3200" b="1">
                <a:solidFill>
                  <a:srgbClr val="1736D1"/>
                </a:solidFill>
                <a:latin typeface="宋体" panose="02010600030101010101" pitchFamily="2" charset="-122"/>
                <a:ea typeface="宋体" panose="02010600030101010101" pitchFamily="2" charset="-122"/>
              </a:rPr>
              <a:t>    </a:t>
            </a:r>
            <a:r>
              <a:rPr sz="3200" b="1">
                <a:solidFill>
                  <a:srgbClr val="1736D1"/>
                </a:solidFill>
                <a:latin typeface="宋体" panose="02010600030101010101" pitchFamily="2" charset="-122"/>
                <a:ea typeface="宋体" panose="02010600030101010101" pitchFamily="2" charset="-122"/>
              </a:rPr>
              <a:t>秋天时的大雁是偷偷摸摸地去玉米地的</a:t>
            </a:r>
            <a:r>
              <a:rPr lang="zh-CN" altLang="en-US" sz="3200" b="1">
                <a:solidFill>
                  <a:srgbClr val="1736D1"/>
                </a:solidFill>
                <a:effectLst/>
                <a:latin typeface="宋体" panose="02010600030101010101" pitchFamily="2" charset="-122"/>
                <a:ea typeface="宋体" panose="02010600030101010101" pitchFamily="2" charset="-122"/>
                <a:cs typeface="楷体" panose="02010609060101010101" charset="-122"/>
                <a:sym typeface="+mn-ea"/>
              </a:rPr>
              <a:t>，</a:t>
            </a:r>
            <a:r>
              <a:rPr sz="3200" b="1">
                <a:solidFill>
                  <a:srgbClr val="1736D1"/>
                </a:solidFill>
                <a:latin typeface="宋体" panose="02010600030101010101" pitchFamily="2" charset="-122"/>
                <a:ea typeface="宋体" panose="02010600030101010101" pitchFamily="2" charset="-122"/>
              </a:rPr>
              <a:t>因为它们要提防敌人的猎枪。传达出作者的心声：</a:t>
            </a:r>
            <a:r>
              <a:rPr sz="3200" b="1">
                <a:solidFill>
                  <a:srgbClr val="FF0000"/>
                </a:solidFill>
                <a:latin typeface="宋体" panose="02010600030101010101" pitchFamily="2" charset="-122"/>
                <a:ea typeface="宋体" panose="02010600030101010101" pitchFamily="2" charset="-122"/>
              </a:rPr>
              <a:t>人类要</a:t>
            </a:r>
            <a:r>
              <a:rPr lang="zh-CN" altLang="en-US" sz="3200" b="1">
                <a:solidFill>
                  <a:srgbClr val="FF0000"/>
                </a:solidFill>
                <a:effectLst/>
                <a:latin typeface="宋体" panose="02010600030101010101" pitchFamily="2" charset="-122"/>
                <a:ea typeface="宋体" panose="02010600030101010101" pitchFamily="2" charset="-122"/>
                <a:cs typeface="楷体" panose="02010609060101010101" charset="-122"/>
                <a:sym typeface="+mn-ea"/>
              </a:rPr>
              <a:t>保护野生动物，</a:t>
            </a:r>
            <a:r>
              <a:rPr lang="zh-CN" altLang="en-US" sz="3200" b="1">
                <a:solidFill>
                  <a:srgbClr val="FF0000"/>
                </a:solidFill>
                <a:latin typeface="宋体" panose="02010600030101010101" pitchFamily="2" charset="-122"/>
                <a:ea typeface="宋体" panose="02010600030101010101" pitchFamily="2" charset="-122"/>
              </a:rPr>
              <a:t>尊重生命，告诫人类不应该凭借自己的优势而伤害野生动物，人</a:t>
            </a:r>
            <a:r>
              <a:rPr sz="3200" b="1">
                <a:solidFill>
                  <a:srgbClr val="FF0000"/>
                </a:solidFill>
                <a:latin typeface="宋体" panose="02010600030101010101" pitchFamily="2" charset="-122"/>
                <a:ea typeface="宋体" panose="02010600030101010101" pitchFamily="2" charset="-122"/>
              </a:rPr>
              <a:t>与</a:t>
            </a:r>
            <a:r>
              <a:rPr lang="zh-CN" altLang="en-US" sz="3200" b="1">
                <a:solidFill>
                  <a:srgbClr val="FF0000"/>
                </a:solidFill>
                <a:latin typeface="宋体" panose="02010600030101010101" pitchFamily="2" charset="-122"/>
                <a:ea typeface="宋体" panose="02010600030101010101" pitchFamily="2" charset="-122"/>
              </a:rPr>
              <a:t>自然要</a:t>
            </a:r>
            <a:r>
              <a:rPr sz="3200" b="1">
                <a:solidFill>
                  <a:srgbClr val="FF0000"/>
                </a:solidFill>
                <a:latin typeface="宋体" panose="02010600030101010101" pitchFamily="2" charset="-122"/>
                <a:ea typeface="宋体" panose="02010600030101010101" pitchFamily="2" charset="-122"/>
              </a:rPr>
              <a:t>和谐共处</a:t>
            </a:r>
            <a:r>
              <a:rPr lang="zh-CN" altLang="en-US" sz="3200" b="1">
                <a:solidFill>
                  <a:srgbClr val="FF0000"/>
                </a:solidFill>
                <a:latin typeface="SimSun-ExtB" panose="02010609060101010101" charset="-122"/>
                <a:ea typeface="SimSun-ExtB" panose="02010609060101010101" charset="-122"/>
                <a:cs typeface="SimSun-ExtB" panose="02010609060101010101" charset="-122"/>
              </a:rPr>
              <a:t>。</a:t>
            </a:r>
            <a:endParaRPr lang="zh-CN" altLang="en-US" sz="3200" b="1">
              <a:solidFill>
                <a:srgbClr val="FF0000"/>
              </a:solidFill>
              <a:latin typeface="SimSun-ExtB" panose="02010609060101010101" charset="-122"/>
              <a:ea typeface="SimSun-ExtB" panose="02010609060101010101" charset="-122"/>
              <a:cs typeface="SimSun-ExtB" panose="02010609060101010101" charset="-122"/>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980055"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感受作者情怀</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8" name="文本框 7"/>
          <p:cNvSpPr txBox="1"/>
          <p:nvPr>
            <p:custDataLst>
              <p:tags r:id="rId1"/>
            </p:custDataLst>
          </p:nvPr>
        </p:nvSpPr>
        <p:spPr>
          <a:xfrm>
            <a:off x="520608" y="1529186"/>
            <a:ext cx="11131592" cy="2061210"/>
          </a:xfrm>
          <a:prstGeom prst="rect">
            <a:avLst/>
          </a:prstGeom>
          <a:noFill/>
        </p:spPr>
        <p:txBody>
          <a:bodyPr wrap="square">
            <a:spAutoFit/>
          </a:bodyPr>
          <a:lstStyle/>
          <a:p>
            <a:pPr marL="457200" indent="-457200">
              <a:buFont typeface="Wingdings" panose="05000000000000000000" charset="0"/>
              <a:buChar char="Ø"/>
            </a:pPr>
            <a:r>
              <a:rPr lang="zh-CN" altLang="en-US" sz="3200" b="1">
                <a:latin typeface="宋体" panose="02010600030101010101" pitchFamily="2" charset="-122"/>
                <a:ea typeface="宋体" panose="02010600030101010101" pitchFamily="2" charset="-122"/>
                <a:cs typeface="宋体" panose="02010600030101010101" pitchFamily="2" charset="-122"/>
              </a:rPr>
              <a:t>作者在字里行间处处流露着对大雁的深情。文中多次出现</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我们刚到的客人</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我们的大雁</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我们的春雁</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我们的农场</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我们的大雁集会</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我们的沼泽</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等</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称呼</a:t>
            </a:r>
            <a:r>
              <a:rPr lang="zh-CN" altLang="en-US" sz="3200" b="1">
                <a:latin typeface="宋体" panose="02010600030101010101" pitchFamily="2" charset="-122"/>
                <a:ea typeface="宋体" panose="02010600030101010101" pitchFamily="2" charset="-122"/>
                <a:cs typeface="宋体" panose="02010600030101010101" pitchFamily="2" charset="-122"/>
              </a:rPr>
              <a:t>，作者这样称呼蕴含着怎样的情怀？</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2"/>
            </p:custDataLst>
          </p:nvPr>
        </p:nvSpPr>
        <p:spPr>
          <a:xfrm>
            <a:off x="928370" y="3590290"/>
            <a:ext cx="10627995" cy="1568450"/>
          </a:xfrm>
          <a:prstGeom prst="rect">
            <a:avLst/>
          </a:prstGeom>
          <a:noFill/>
        </p:spPr>
        <p:txBody>
          <a:bodyPr wrap="square">
            <a:spAutoFit/>
          </a:bodyPr>
          <a:lstStyle/>
          <a:p>
            <a:pPr>
              <a:spcBef>
                <a:spcPts val="1200"/>
              </a:spcBef>
            </a:pPr>
            <a:r>
              <a:rPr lang="en-US" altLang="zh-CN" sz="3200" b="1">
                <a:solidFill>
                  <a:srgbClr val="FF0000"/>
                </a:solidFill>
                <a:latin typeface="楷体" panose="02010609060101010101" charset="-122"/>
                <a:ea typeface="楷体" panose="02010609060101010101" charset="-122"/>
              </a:rPr>
              <a:t>   </a:t>
            </a:r>
            <a:r>
              <a:rPr lang="en-US" altLang="zh-CN" sz="3200" b="1">
                <a:solidFill>
                  <a:srgbClr val="1736D1"/>
                </a:solidFill>
                <a:latin typeface="楷体" panose="02010609060101010101" charset="-122"/>
                <a:ea typeface="楷体" panose="02010609060101010101" charset="-122"/>
              </a:rPr>
              <a:t>“</a:t>
            </a:r>
            <a:r>
              <a:rPr lang="zh-CN" altLang="en-US" sz="3200" b="1">
                <a:solidFill>
                  <a:srgbClr val="1736D1"/>
                </a:solidFill>
                <a:latin typeface="楷体" panose="02010609060101010101" charset="-122"/>
                <a:ea typeface="楷体" panose="02010609060101010101" charset="-122"/>
              </a:rPr>
              <a:t>我们</a:t>
            </a:r>
            <a:r>
              <a:rPr lang="en-US" altLang="zh-CN" sz="3200" b="1">
                <a:solidFill>
                  <a:srgbClr val="1736D1"/>
                </a:solidFill>
                <a:latin typeface="楷体" panose="02010609060101010101" charset="-122"/>
                <a:ea typeface="楷体" panose="02010609060101010101" charset="-122"/>
              </a:rPr>
              <a:t>”</a:t>
            </a:r>
            <a:r>
              <a:rPr lang="zh-CN" altLang="en-US" sz="3200" b="1">
                <a:solidFill>
                  <a:srgbClr val="FF0000"/>
                </a:solidFill>
                <a:latin typeface="楷体" panose="02010609060101010101" charset="-122"/>
                <a:ea typeface="楷体" panose="02010609060101010101" charset="-122"/>
              </a:rPr>
              <a:t>表明作者将大雁视为</a:t>
            </a:r>
            <a:r>
              <a:rPr lang="zh-CN" altLang="en-US" sz="3200" b="1">
                <a:solidFill>
                  <a:srgbClr val="FF0000"/>
                </a:solidFill>
                <a:highlight>
                  <a:srgbClr val="FFFF00"/>
                </a:highlight>
                <a:latin typeface="楷体" panose="02010609060101010101" charset="-122"/>
                <a:ea typeface="楷体" panose="02010609060101010101" charset="-122"/>
              </a:rPr>
              <a:t>我们中的一员</a:t>
            </a:r>
            <a:r>
              <a:rPr lang="zh-CN" altLang="en-US" sz="3200" b="1">
                <a:solidFill>
                  <a:srgbClr val="FF0000"/>
                </a:solidFill>
                <a:latin typeface="楷体" panose="02010609060101010101" charset="-122"/>
                <a:ea typeface="楷体" panose="02010609060101010101" charset="-122"/>
              </a:rPr>
              <a:t>，都是自然界的</a:t>
            </a:r>
            <a:r>
              <a:rPr lang="zh-CN" altLang="en-US" sz="3200" b="1">
                <a:solidFill>
                  <a:srgbClr val="FF0000"/>
                </a:solidFill>
                <a:highlight>
                  <a:srgbClr val="FFFF00"/>
                </a:highlight>
                <a:latin typeface="楷体" panose="02010609060101010101" charset="-122"/>
                <a:ea typeface="楷体" panose="02010609060101010101" charset="-122"/>
              </a:rPr>
              <a:t>平等成员</a:t>
            </a:r>
            <a:r>
              <a:rPr lang="zh-CN" altLang="en-US" sz="3200" b="1">
                <a:solidFill>
                  <a:srgbClr val="FF0000"/>
                </a:solidFill>
                <a:latin typeface="楷体" panose="02010609060101010101" charset="-122"/>
                <a:ea typeface="楷体" panose="02010609060101010101" charset="-122"/>
              </a:rPr>
              <a:t>，表达了对大雁的喜爱之情，体现了作者与大雁</a:t>
            </a:r>
            <a:r>
              <a:rPr lang="zh-CN" altLang="en-US" sz="3200" b="1">
                <a:solidFill>
                  <a:srgbClr val="FF0000"/>
                </a:solidFill>
                <a:highlight>
                  <a:srgbClr val="FFFF00"/>
                </a:highlight>
                <a:latin typeface="楷体" panose="02010609060101010101" charset="-122"/>
                <a:ea typeface="楷体" panose="02010609060101010101" charset="-122"/>
              </a:rPr>
              <a:t>和谐相处、平等友好、热爱自然、尊重生命</a:t>
            </a:r>
            <a:r>
              <a:rPr lang="zh-CN" altLang="en-US" sz="3200" b="1">
                <a:solidFill>
                  <a:srgbClr val="FF0000"/>
                </a:solidFill>
                <a:latin typeface="楷体" panose="02010609060101010101" charset="-122"/>
                <a:ea typeface="楷体" panose="02010609060101010101" charset="-122"/>
              </a:rPr>
              <a:t>的情怀。</a:t>
            </a:r>
            <a:endParaRPr lang="zh-CN" altLang="en-US" sz="3200" b="1">
              <a:solidFill>
                <a:srgbClr val="FF0000"/>
              </a:solidFill>
              <a:latin typeface="楷体" panose="02010609060101010101" charset="-122"/>
              <a:ea typeface="楷体" panose="02010609060101010101" charset="-122"/>
            </a:endParaRPr>
          </a:p>
        </p:txBody>
      </p:sp>
      <p:sp>
        <p:nvSpPr>
          <p:cNvPr id="7" name="文本框 6"/>
          <p:cNvSpPr txBox="1"/>
          <p:nvPr/>
        </p:nvSpPr>
        <p:spPr>
          <a:xfrm>
            <a:off x="1042035" y="5353050"/>
            <a:ext cx="10514330" cy="1076325"/>
          </a:xfrm>
          <a:prstGeom prst="rect">
            <a:avLst/>
          </a:prstGeom>
          <a:noFill/>
        </p:spPr>
        <p:txBody>
          <a:bodyPr wrap="square" rtlCol="0" anchor="t">
            <a:spAutoFit/>
          </a:bodyPr>
          <a:lstStyle/>
          <a:p>
            <a:r>
              <a:rPr lang="en-US" altLang="zh-CN" sz="3200" b="1">
                <a:solidFill>
                  <a:srgbClr val="2315D7"/>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榜样</a:t>
            </a:r>
            <a:r>
              <a:rPr lang="zh-CN" altLang="en-US" sz="3200" b="1">
                <a:solidFill>
                  <a:srgbClr val="2315D7"/>
                </a:solidFill>
                <a:latin typeface="宋体" panose="02010600030101010101" pitchFamily="2" charset="-122"/>
                <a:ea typeface="宋体" panose="02010600030101010101" pitchFamily="2" charset="-122"/>
                <a:cs typeface="宋体" panose="02010600030101010101" pitchFamily="2" charset="-122"/>
              </a:rPr>
              <a:t> </a:t>
            </a:r>
            <a:r>
              <a:rPr lang="en-US" altLang="zh-CN" sz="3200" b="1">
                <a:solidFill>
                  <a:srgbClr val="2315D7"/>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FF0000"/>
                </a:solidFill>
                <a:latin typeface="宋体" panose="02010600030101010101" pitchFamily="2" charset="-122"/>
                <a:ea typeface="宋体" panose="02010600030101010101" pitchFamily="2" charset="-122"/>
              </a:rPr>
              <a:t>大雁有许多人类所不及的品性</a:t>
            </a:r>
            <a:r>
              <a:rPr lang="en-US" altLang="zh-CN" sz="3200" b="1">
                <a:solidFill>
                  <a:srgbClr val="FF0000"/>
                </a:solidFill>
                <a:latin typeface="Arial" panose="020B0604020202020204" pitchFamily="34" charset="0"/>
                <a:ea typeface="黑体" panose="02010609060101010101" charset="-122"/>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向来有联合的观念</a:t>
            </a:r>
            <a:r>
              <a:rPr lang="en-US" altLang="zh-CN" sz="3200" b="1">
                <a:solidFill>
                  <a:srgbClr val="FF0000"/>
                </a:solidFill>
                <a:latin typeface="Arial" panose="020B0604020202020204" pitchFamily="34" charset="0"/>
                <a:ea typeface="黑体" panose="02010609060101010101" charset="-122"/>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rPr>
              <a:t>大雁对人类有益无害</a:t>
            </a:r>
            <a:r>
              <a:rPr lang="zh-CN" sz="3200" b="1">
                <a:solidFill>
                  <a:srgbClr val="FF0000"/>
                </a:solidFill>
                <a:latin typeface="宋体" panose="02010600030101010101" pitchFamily="2" charset="-122"/>
                <a:ea typeface="宋体" panose="02010600030101010101" pitchFamily="2" charset="-122"/>
              </a:rPr>
              <a:t>。</a:t>
            </a:r>
            <a:endParaRPr lang="zh-CN" sz="3200" b="1">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1042035" y="5353050"/>
            <a:ext cx="11630025" cy="583565"/>
          </a:xfrm>
          <a:prstGeom prst="rect">
            <a:avLst/>
          </a:prstGeom>
          <a:noFill/>
        </p:spPr>
        <p:txBody>
          <a:bodyPr wrap="square" rtlCol="0" anchor="t">
            <a:spAutoFit/>
          </a:bodyPr>
          <a:lstStyle/>
          <a:p>
            <a:r>
              <a:rPr lang="zh-CN" altLang="en-US" sz="3200" b="1">
                <a:latin typeface="宋体" panose="02010600030101010101" pitchFamily="2" charset="-122"/>
                <a:ea typeface="宋体" panose="02010600030101010101" pitchFamily="2" charset="-122"/>
                <a:sym typeface="微软雅黑" panose="020B0503020204020204" charset="-122"/>
              </a:rPr>
              <a:t>我认为大雁是</a:t>
            </a:r>
            <a:r>
              <a:rPr lang="zh-CN" sz="3200" b="1">
                <a:latin typeface="Arial" panose="020B0604020202020204" pitchFamily="34" charset="0"/>
                <a:ea typeface="SimSun-ExtB" panose="02010609060101010101" charset="-122"/>
                <a:sym typeface="+mn-ea"/>
              </a:rPr>
              <a:t>“我们”</a:t>
            </a:r>
            <a:r>
              <a:rPr lang="zh-CN" altLang="en-US" sz="3200" b="1">
                <a:latin typeface="宋体" panose="02010600030101010101" pitchFamily="2" charset="-122"/>
                <a:ea typeface="宋体" panose="02010600030101010101" pitchFamily="2" charset="-122"/>
                <a:sym typeface="微软雅黑" panose="020B0503020204020204" charset="-122"/>
              </a:rPr>
              <a:t>的</a:t>
            </a:r>
            <a:r>
              <a:rPr lang="en-US" altLang="zh-CN" sz="3200" b="1" u="sng">
                <a:latin typeface="Arial" panose="020B0604020202020204" pitchFamily="34" charset="0"/>
                <a:ea typeface="SimSun-ExtB" panose="02010609060101010101" charset="-122"/>
                <a:sym typeface="+mn-ea"/>
              </a:rPr>
              <a:t>        </a:t>
            </a:r>
            <a:r>
              <a:rPr lang="zh-CN" altLang="en-US" sz="3200" b="1">
                <a:latin typeface="宋体" panose="02010600030101010101" pitchFamily="2" charset="-122"/>
                <a:ea typeface="宋体" panose="02010600030101010101" pitchFamily="2" charset="-122"/>
                <a:sym typeface="微软雅黑" panose="020B0503020204020204" charset="-122"/>
              </a:rPr>
              <a:t>。我的理由是：</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pic>
        <p:nvPicPr>
          <p:cNvPr id="16" name="图片 15"/>
          <p:cNvPicPr>
            <a:picLocks noChangeAspect="1"/>
          </p:cNvPicPr>
          <p:nvPr/>
        </p:nvPicPr>
        <p:blipFill>
          <a:blip r:embed="rId3">
            <a:clrChange>
              <a:clrFrom>
                <a:srgbClr val="FFFFFD">
                  <a:alpha val="100000"/>
                </a:srgbClr>
              </a:clrFrom>
              <a:clrTo>
                <a:srgbClr val="FFFFFD">
                  <a:alpha val="100000"/>
                  <a:alpha val="0"/>
                </a:srgbClr>
              </a:clrTo>
            </a:clrChange>
          </a:blip>
          <a:srcRect t="34472" b="16444"/>
          <a:stretch>
            <a:fillRect/>
          </a:stretch>
        </p:blipFill>
        <p:spPr>
          <a:xfrm>
            <a:off x="9947910" y="79375"/>
            <a:ext cx="2209800" cy="1449705"/>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91405" y="1126490"/>
            <a:ext cx="6344285" cy="4905375"/>
          </a:xfrm>
          <a:prstGeom prst="round1Rect">
            <a:avLst/>
          </a:prstGeom>
          <a:ln w="28575" cmpd="dbl">
            <a:noFill/>
            <a:prstDash val="sysDash"/>
          </a:ln>
        </p:spPr>
        <p:txBody>
          <a:bodyPr vert="horz" wrap="square" lIns="91440" tIns="45720" rIns="91440" bIns="45720" anchor="t">
            <a:noAutofit/>
          </a:bodyPr>
          <a:lstStyle/>
          <a:p>
            <a:pPr marL="0" indent="0" eaLnBrk="1" hangingPunct="1">
              <a:lnSpc>
                <a:spcPct val="125000"/>
              </a:lnSpc>
              <a:spcAft>
                <a:spcPts val="0"/>
              </a:spcAft>
              <a:buFont typeface="Wingdings" panose="05000000000000000000" pitchFamily="2" charset="2"/>
              <a:buNone/>
            </a:pPr>
            <a:r>
              <a:rPr lang="en-US" altLang="zh-CN" sz="3200" b="1" kern="100">
                <a:latin typeface="楷体" panose="02010609060101010101" charset="-122"/>
                <a:ea typeface="楷体" panose="02010609060101010101" charset="-122"/>
                <a:cs typeface="Times New Roman" panose="02020603050405020304" pitchFamily="18" charset="0"/>
                <a:sym typeface="+mn-ea"/>
              </a:rPr>
              <a:t>    </a:t>
            </a:r>
            <a:r>
              <a:rPr lang="zh-CN" altLang="en-US" sz="3200" b="1" kern="100">
                <a:latin typeface="楷体" panose="02010609060101010101" charset="-122"/>
                <a:ea typeface="楷体" panose="02010609060101010101" charset="-122"/>
                <a:cs typeface="Times New Roman" panose="02020603050405020304" pitchFamily="18" charset="0"/>
                <a:sym typeface="+mn-ea"/>
              </a:rPr>
              <a:t>大雁是</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秋寒南征、春暖北返</a:t>
            </a:r>
            <a:r>
              <a:rPr lang="zh-CN" altLang="en-US" sz="3200" b="1" kern="100">
                <a:latin typeface="楷体" panose="02010609060101010101" charset="-122"/>
                <a:ea typeface="楷体" panose="02010609060101010101" charset="-122"/>
                <a:cs typeface="Times New Roman" panose="02020603050405020304" pitchFamily="18" charset="0"/>
                <a:sym typeface="+mn-ea"/>
              </a:rPr>
              <a:t>的</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候鸟</a:t>
            </a:r>
            <a:r>
              <a:rPr lang="zh-CN" altLang="en-US" sz="3200" b="1" kern="100">
                <a:latin typeface="楷体" panose="02010609060101010101" charset="-122"/>
                <a:ea typeface="楷体" panose="02010609060101010101" charset="-122"/>
                <a:cs typeface="Times New Roman" panose="02020603050405020304" pitchFamily="18" charset="0"/>
                <a:sym typeface="+mn-ea"/>
              </a:rPr>
              <a:t>，</a:t>
            </a:r>
            <a:r>
              <a:rPr lang="zh-CN" altLang="en-US" sz="3200" b="1" kern="100" smtClean="0">
                <a:latin typeface="楷体" panose="02010609060101010101" charset="-122"/>
                <a:ea typeface="楷体" panose="02010609060101010101" charset="-122"/>
                <a:cs typeface="Times New Roman" panose="02020603050405020304" pitchFamily="18" charset="0"/>
                <a:sym typeface="+mn-ea"/>
              </a:rPr>
              <a:t>据说它</a:t>
            </a:r>
            <a:r>
              <a:rPr lang="zh-CN" altLang="en-US" sz="3200" b="1" kern="100">
                <a:latin typeface="楷体" panose="02010609060101010101" charset="-122"/>
                <a:ea typeface="楷体" panose="02010609060101010101" charset="-122"/>
                <a:cs typeface="Times New Roman" panose="02020603050405020304" pitchFamily="18" charset="0"/>
                <a:sym typeface="+mn-ea"/>
              </a:rPr>
              <a:t>还能传递书信，因此很容易牵动人们的</a:t>
            </a:r>
            <a:r>
              <a:rPr lang="zh-CN" altLang="en-US" sz="3200" b="1" kern="100" smtClean="0">
                <a:solidFill>
                  <a:srgbClr val="FF0000"/>
                </a:solidFill>
                <a:latin typeface="楷体" panose="02010609060101010101" charset="-122"/>
                <a:ea typeface="楷体" panose="02010609060101010101" charset="-122"/>
                <a:cs typeface="Times New Roman" panose="02020603050405020304" pitchFamily="18" charset="0"/>
                <a:sym typeface="+mn-ea"/>
              </a:rPr>
              <a:t>羁旅愁</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情、岁月之感</a:t>
            </a:r>
            <a:r>
              <a:rPr lang="zh-CN" altLang="en-US" sz="3200" b="1" kern="100">
                <a:latin typeface="楷体" panose="02010609060101010101" charset="-122"/>
                <a:ea typeface="楷体" panose="02010609060101010101" charset="-122"/>
                <a:cs typeface="Times New Roman" panose="02020603050405020304" pitchFamily="18" charset="0"/>
                <a:sym typeface="+mn-ea"/>
              </a:rPr>
              <a:t>。自古以来，诗人们</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睹雁</a:t>
            </a:r>
            <a:r>
              <a:rPr lang="zh-CN" altLang="en-US" sz="3200" b="1" kern="100" smtClean="0">
                <a:solidFill>
                  <a:srgbClr val="FF0000"/>
                </a:solidFill>
                <a:latin typeface="楷体" panose="02010609060101010101" charset="-122"/>
                <a:ea typeface="楷体" panose="02010609060101010101" charset="-122"/>
                <a:cs typeface="Times New Roman" panose="02020603050405020304" pitchFamily="18" charset="0"/>
                <a:sym typeface="+mn-ea"/>
              </a:rPr>
              <a:t>伤情或</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托雁寄怀</a:t>
            </a:r>
            <a:r>
              <a:rPr lang="zh-CN" altLang="en-US" sz="3200" b="1" kern="100">
                <a:latin typeface="楷体" panose="02010609060101010101" charset="-122"/>
                <a:ea typeface="楷体" panose="02010609060101010101" charset="-122"/>
                <a:cs typeface="Times New Roman" panose="02020603050405020304" pitchFamily="18" charset="0"/>
                <a:sym typeface="+mn-ea"/>
              </a:rPr>
              <a:t>，留下了许多伤感的咏雁作品。</a:t>
            </a:r>
            <a:r>
              <a:rPr lang="zh-CN" altLang="en-US" sz="3200" b="1" kern="100" smtClean="0">
                <a:latin typeface="楷体" panose="02010609060101010101" charset="-122"/>
                <a:ea typeface="楷体" panose="02010609060101010101" charset="-122"/>
                <a:cs typeface="Times New Roman" panose="02020603050405020304" pitchFamily="18" charset="0"/>
                <a:sym typeface="+mn-ea"/>
              </a:rPr>
              <a:t>而今天</a:t>
            </a:r>
            <a:r>
              <a:rPr lang="zh-CN" altLang="en-US" sz="3200" b="1" kern="100">
                <a:latin typeface="楷体" panose="02010609060101010101" charset="-122"/>
                <a:ea typeface="楷体" panose="02010609060101010101" charset="-122"/>
                <a:cs typeface="Times New Roman" panose="02020603050405020304" pitchFamily="18" charset="0"/>
                <a:sym typeface="+mn-ea"/>
              </a:rPr>
              <a:t>我们学习的</a:t>
            </a:r>
            <a:r>
              <a:rPr lang="en-US" altLang="zh-CN" sz="3200" b="1" kern="100">
                <a:latin typeface="楷体" panose="02010609060101010101" charset="-122"/>
                <a:ea typeface="楷体" panose="02010609060101010101" charset="-122"/>
                <a:cs typeface="Times New Roman" panose="02020603050405020304" pitchFamily="18" charset="0"/>
                <a:sym typeface="+mn-ea"/>
              </a:rPr>
              <a:t>《</a:t>
            </a:r>
            <a:r>
              <a:rPr lang="zh-CN" altLang="en-US" sz="3200" b="1" kern="100">
                <a:latin typeface="楷体" panose="02010609060101010101" charset="-122"/>
                <a:ea typeface="楷体" panose="02010609060101010101" charset="-122"/>
                <a:cs typeface="Times New Roman" panose="02020603050405020304" pitchFamily="18" charset="0"/>
                <a:sym typeface="+mn-ea"/>
              </a:rPr>
              <a:t>大雁归来</a:t>
            </a:r>
            <a:r>
              <a:rPr lang="en-US" altLang="zh-CN" sz="3200" b="1" kern="100">
                <a:latin typeface="楷体" panose="02010609060101010101" charset="-122"/>
                <a:ea typeface="楷体" panose="02010609060101010101" charset="-122"/>
                <a:cs typeface="Times New Roman" panose="02020603050405020304" pitchFamily="18" charset="0"/>
                <a:sym typeface="+mn-ea"/>
              </a:rPr>
              <a:t>》</a:t>
            </a:r>
            <a:r>
              <a:rPr lang="zh-CN" altLang="en-US" sz="3200" b="1" kern="100">
                <a:latin typeface="楷体" panose="02010609060101010101" charset="-122"/>
                <a:ea typeface="楷体" panose="02010609060101010101" charset="-122"/>
                <a:cs typeface="Times New Roman" panose="02020603050405020304" pitchFamily="18" charset="0"/>
                <a:sym typeface="+mn-ea"/>
              </a:rPr>
              <a:t>却是一篇洋溢</a:t>
            </a:r>
            <a:r>
              <a:rPr lang="zh-CN" altLang="en-US" sz="3200" b="1" kern="100" smtClean="0">
                <a:latin typeface="楷体" panose="02010609060101010101" charset="-122"/>
                <a:ea typeface="楷体" panose="02010609060101010101" charset="-122"/>
                <a:cs typeface="Times New Roman" panose="02020603050405020304" pitchFamily="18" charset="0"/>
                <a:sym typeface="+mn-ea"/>
              </a:rPr>
              <a:t>着</a:t>
            </a:r>
            <a:r>
              <a:rPr lang="zh-CN" altLang="en-US" sz="3200" b="1" kern="100" smtClean="0">
                <a:solidFill>
                  <a:srgbClr val="FF0000"/>
                </a:solidFill>
                <a:latin typeface="楷体" panose="02010609060101010101" charset="-122"/>
                <a:ea typeface="楷体" panose="02010609060101010101" charset="-122"/>
                <a:cs typeface="Times New Roman" panose="02020603050405020304" pitchFamily="18" charset="0"/>
                <a:sym typeface="+mn-ea"/>
              </a:rPr>
              <a:t>浓浓</a:t>
            </a:r>
            <a:r>
              <a:rPr lang="zh-CN" altLang="en-US" sz="3200" b="1" kern="100">
                <a:solidFill>
                  <a:srgbClr val="FF0000"/>
                </a:solidFill>
                <a:latin typeface="楷体" panose="02010609060101010101" charset="-122"/>
                <a:ea typeface="楷体" panose="02010609060101010101" charset="-122"/>
                <a:cs typeface="Times New Roman" panose="02020603050405020304" pitchFamily="18" charset="0"/>
                <a:sym typeface="+mn-ea"/>
              </a:rPr>
              <a:t>爱意</a:t>
            </a:r>
            <a:r>
              <a:rPr lang="zh-CN" altLang="en-US" sz="3200" b="1" kern="100">
                <a:latin typeface="楷体" panose="02010609060101010101" charset="-122"/>
                <a:ea typeface="楷体" panose="02010609060101010101" charset="-122"/>
                <a:cs typeface="Times New Roman" panose="02020603050405020304" pitchFamily="18" charset="0"/>
                <a:sym typeface="+mn-ea"/>
              </a:rPr>
              <a:t>的科学文艺散文。</a:t>
            </a:r>
            <a:endParaRPr lang="zh-CN" altLang="en-US" sz="3200" b="1" kern="100">
              <a:solidFill>
                <a:schemeClr val="tx1"/>
              </a:solidFill>
              <a:latin typeface="楷体" panose="02010609060101010101" charset="-122"/>
              <a:ea typeface="楷体" panose="02010609060101010101" charset="-122"/>
              <a:cs typeface="Times New Roman" panose="02020603050405020304" pitchFamily="18" charset="0"/>
            </a:endParaRPr>
          </a:p>
          <a:p>
            <a:pPr marL="0" indent="0" eaLnBrk="1" hangingPunct="1">
              <a:lnSpc>
                <a:spcPct val="125000"/>
              </a:lnSpc>
              <a:spcAft>
                <a:spcPts val="0"/>
              </a:spcAft>
              <a:buFont typeface="Wingdings" panose="05000000000000000000" pitchFamily="2" charset="2"/>
              <a:buNone/>
            </a:pPr>
            <a:endParaRPr lang="zh-CN" altLang="en-US" sz="3200" b="1">
              <a:ln>
                <a:noFill/>
              </a:l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6" name="图片 15"/>
          <p:cNvPicPr>
            <a:picLocks noChangeAspect="1"/>
          </p:cNvPicPr>
          <p:nvPr/>
        </p:nvPicPr>
        <p:blipFill>
          <a:blip r:embed="rId1">
            <a:clrChange>
              <a:clrFrom>
                <a:srgbClr val="FFFFFD">
                  <a:alpha val="100000"/>
                </a:srgbClr>
              </a:clrFrom>
              <a:clrTo>
                <a:srgbClr val="FFFFFD">
                  <a:alpha val="100000"/>
                  <a:alpha val="0"/>
                </a:srgbClr>
              </a:clrTo>
            </a:clrChange>
          </a:blip>
          <a:srcRect t="34472" b="16444"/>
          <a:stretch>
            <a:fillRect/>
          </a:stretch>
        </p:blipFill>
        <p:spPr>
          <a:xfrm>
            <a:off x="10139680" y="109855"/>
            <a:ext cx="1926590" cy="1263650"/>
          </a:xfrm>
          <a:prstGeom prst="rect">
            <a:avLst/>
          </a:prstGeom>
        </p:spPr>
      </p:pic>
      <p:pic>
        <p:nvPicPr>
          <p:cNvPr id="5" name="图片 4"/>
          <p:cNvPicPr>
            <a:picLocks noChangeAspect="1"/>
          </p:cNvPicPr>
          <p:nvPr>
            <p:custDataLst>
              <p:tags r:id="rId2"/>
            </p:custDataLst>
          </p:nvPr>
        </p:nvPicPr>
        <p:blipFill>
          <a:blip r:embed="rId3"/>
          <a:stretch>
            <a:fillRect/>
          </a:stretch>
        </p:blipFill>
        <p:spPr>
          <a:xfrm>
            <a:off x="618490" y="767080"/>
            <a:ext cx="4079240" cy="2661920"/>
          </a:xfrm>
          <a:prstGeom prst="roundRect">
            <a:avLst/>
          </a:prstGeom>
        </p:spPr>
      </p:pic>
      <p:pic>
        <p:nvPicPr>
          <p:cNvPr id="8" name="图片 7"/>
          <p:cNvPicPr>
            <a:picLocks noChangeAspect="1"/>
          </p:cNvPicPr>
          <p:nvPr>
            <p:custDataLst>
              <p:tags r:id="rId4"/>
            </p:custDataLst>
          </p:nvPr>
        </p:nvPicPr>
        <p:blipFill>
          <a:blip r:embed="rId5"/>
          <a:stretch>
            <a:fillRect/>
          </a:stretch>
        </p:blipFill>
        <p:spPr>
          <a:xfrm>
            <a:off x="618490" y="3780155"/>
            <a:ext cx="4078605" cy="2635250"/>
          </a:xfrm>
          <a:prstGeom prst="roundRect">
            <a:avLst/>
          </a:prstGeom>
        </p:spPr>
      </p:pic>
    </p:spTree>
    <p:custDataLst>
      <p:tags r:id="rId6"/>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267335" y="292735"/>
            <a:ext cx="2250440" cy="578444"/>
          </a:xfrm>
          <a:prstGeom prst="roundRect">
            <a:avLst/>
          </a:prstGeom>
          <a:solidFill>
            <a:srgbClr val="F9F2E6"/>
          </a:solidFill>
        </p:spPr>
        <p:txBody>
          <a:bodyPr wrap="square" rtlCol="0">
            <a:spAutoFit/>
          </a:bodyPr>
          <a:lstStyle/>
          <a:p>
            <a:r>
              <a:rPr lang="zh-CN" altLang="en-US" sz="2800">
                <a:solidFill>
                  <a:schemeClr val="tx2">
                    <a:lumMod val="75000"/>
                    <a:lumOff val="25000"/>
                  </a:schemeClr>
                </a:solidFill>
                <a:latin typeface="微软雅黑" panose="020B0503020204020204" charset="-122"/>
                <a:ea typeface="微软雅黑" panose="020B0503020204020204" charset="-122"/>
              </a:rPr>
              <a:t>❖</a:t>
            </a:r>
            <a:r>
              <a:rPr lang="en-US" altLang="zh-CN" sz="2800">
                <a:solidFill>
                  <a:schemeClr val="tx2">
                    <a:lumMod val="75000"/>
                    <a:lumOff val="25000"/>
                  </a:schemeClr>
                </a:solidFill>
                <a:latin typeface="微软雅黑" panose="020B0503020204020204" charset="-122"/>
                <a:ea typeface="微软雅黑" panose="020B0503020204020204" charset="-122"/>
              </a:rPr>
              <a:t> </a:t>
            </a:r>
            <a:r>
              <a:rPr lang="zh-CN" altLang="en-US" sz="2800">
                <a:solidFill>
                  <a:schemeClr val="tx2">
                    <a:lumMod val="75000"/>
                    <a:lumOff val="25000"/>
                  </a:schemeClr>
                </a:solidFill>
                <a:latin typeface="方正粗黑宋简体" panose="02000000000000000000" charset="-122"/>
                <a:ea typeface="方正粗黑宋简体" panose="02000000000000000000" charset="-122"/>
              </a:rPr>
              <a:t>板书设计</a:t>
            </a:r>
            <a:endParaRPr lang="zh-CN" altLang="en-US" sz="2800">
              <a:solidFill>
                <a:schemeClr val="tx2">
                  <a:lumMod val="75000"/>
                  <a:lumOff val="25000"/>
                </a:schemeClr>
              </a:solidFill>
              <a:latin typeface="方正粗黑宋简体" panose="02000000000000000000" charset="-122"/>
              <a:ea typeface="方正粗黑宋简体" panose="02000000000000000000" charset="-122"/>
            </a:endParaRPr>
          </a:p>
        </p:txBody>
      </p:sp>
      <p:pic>
        <p:nvPicPr>
          <p:cNvPr id="12" name="图片 11"/>
          <p:cNvPicPr>
            <a:picLocks noChangeAspect="1"/>
          </p:cNvPicPr>
          <p:nvPr/>
        </p:nvPicPr>
        <p:blipFill>
          <a:blip r:embed="rId1">
            <a:clrChange>
              <a:clrFrom>
                <a:srgbClr val="F6F6F6">
                  <a:alpha val="100000"/>
                </a:srgbClr>
              </a:clrFrom>
              <a:clrTo>
                <a:srgbClr val="F6F6F6">
                  <a:alpha val="100000"/>
                  <a:alpha val="0"/>
                </a:srgbClr>
              </a:clrTo>
            </a:clrChange>
          </a:blip>
          <a:srcRect t="22759" b="42426"/>
          <a:stretch>
            <a:fillRect/>
          </a:stretch>
        </p:blipFill>
        <p:spPr>
          <a:xfrm>
            <a:off x="8488045" y="140335"/>
            <a:ext cx="3479800" cy="1330325"/>
          </a:xfrm>
          <a:prstGeom prst="rect">
            <a:avLst/>
          </a:prstGeom>
        </p:spPr>
      </p:pic>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255" y="4511040"/>
            <a:ext cx="2352040" cy="2352040"/>
          </a:xfrm>
          <a:prstGeom prst="rect">
            <a:avLst/>
          </a:prstGeom>
        </p:spPr>
      </p:pic>
      <p:sp>
        <p:nvSpPr>
          <p:cNvPr id="3" name="矩形: 圆角 2"/>
          <p:cNvSpPr/>
          <p:nvPr/>
        </p:nvSpPr>
        <p:spPr>
          <a:xfrm>
            <a:off x="1094317" y="2266103"/>
            <a:ext cx="596900" cy="2326217"/>
          </a:xfrm>
          <a:prstGeom prst="round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3735" b="1" dirty="0">
                <a:solidFill>
                  <a:schemeClr val="tx1"/>
                </a:solidFill>
                <a:latin typeface="楷体" panose="02010609060101010101" charset="-122"/>
                <a:ea typeface="楷体" panose="02010609060101010101" charset="-122"/>
              </a:rPr>
              <a:t>大雁归来</a:t>
            </a:r>
            <a:endParaRPr lang="zh-CN" altLang="en-US" sz="3735" b="1" dirty="0">
              <a:solidFill>
                <a:schemeClr val="tx1"/>
              </a:solidFill>
              <a:latin typeface="楷体" panose="02010609060101010101" charset="-122"/>
              <a:ea typeface="楷体" panose="02010609060101010101" charset="-122"/>
            </a:endParaRPr>
          </a:p>
        </p:txBody>
      </p:sp>
      <p:sp>
        <p:nvSpPr>
          <p:cNvPr id="2" name="左大括号 1"/>
          <p:cNvSpPr/>
          <p:nvPr/>
        </p:nvSpPr>
        <p:spPr bwMode="auto">
          <a:xfrm>
            <a:off x="1763395" y="1680845"/>
            <a:ext cx="218440" cy="3709035"/>
          </a:xfrm>
          <a:prstGeom prst="leftBrace">
            <a:avLst>
              <a:gd name="adj1" fmla="val 37848"/>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latin typeface="方正粗黑宋简体" panose="02000000000000000000" charset="-122"/>
              <a:ea typeface="方正粗黑宋简体" panose="02000000000000000000" charset="-122"/>
            </a:endParaRPr>
          </a:p>
        </p:txBody>
      </p:sp>
      <p:sp>
        <p:nvSpPr>
          <p:cNvPr id="8" name="文本框 7"/>
          <p:cNvSpPr txBox="1">
            <a:spLocks noChangeArrowheads="1"/>
          </p:cNvSpPr>
          <p:nvPr>
            <p:custDataLst>
              <p:tags r:id="rId3"/>
            </p:custDataLst>
          </p:nvPr>
        </p:nvSpPr>
        <p:spPr bwMode="auto">
          <a:xfrm>
            <a:off x="1897380" y="1482725"/>
            <a:ext cx="4377690"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dirty="0">
                <a:latin typeface="楷体" panose="02010609060101010101" charset="-122"/>
                <a:ea typeface="楷体" panose="02010609060101010101" charset="-122"/>
              </a:rPr>
              <a:t>大雁归来</a:t>
            </a:r>
            <a:r>
              <a:rPr lang="en-US" altLang="zh-CN" sz="3200" b="1" dirty="0">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sym typeface="+mn-ea"/>
              </a:rPr>
              <a:t>报春使者</a:t>
            </a:r>
            <a:endParaRPr lang="en-US" altLang="zh-CN" sz="3200" b="1" dirty="0">
              <a:latin typeface="楷体" panose="02010609060101010101" charset="-122"/>
              <a:ea typeface="楷体" panose="02010609060101010101" charset="-122"/>
            </a:endParaRPr>
          </a:p>
        </p:txBody>
      </p:sp>
      <p:sp>
        <p:nvSpPr>
          <p:cNvPr id="13" name="文本框 12"/>
          <p:cNvSpPr txBox="1">
            <a:spLocks noChangeArrowheads="1"/>
          </p:cNvSpPr>
          <p:nvPr>
            <p:custDataLst>
              <p:tags r:id="rId4"/>
            </p:custDataLst>
          </p:nvPr>
        </p:nvSpPr>
        <p:spPr bwMode="auto">
          <a:xfrm>
            <a:off x="3512820" y="1228090"/>
            <a:ext cx="1002030"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FF0000"/>
                </a:solidFill>
                <a:latin typeface="楷体" panose="02010609060101010101" charset="-122"/>
                <a:ea typeface="楷体" panose="02010609060101010101" charset="-122"/>
              </a:rPr>
              <a:t>欣喜</a:t>
            </a:r>
            <a:endParaRPr lang="zh-CN" altLang="en-US" sz="3200" b="1">
              <a:solidFill>
                <a:srgbClr val="FF0000"/>
              </a:solidFill>
              <a:latin typeface="楷体" panose="02010609060101010101" charset="-122"/>
              <a:ea typeface="楷体" panose="02010609060101010101" charset="-122"/>
            </a:endParaRPr>
          </a:p>
        </p:txBody>
      </p:sp>
      <p:sp>
        <p:nvSpPr>
          <p:cNvPr id="14" name="文本框 13"/>
          <p:cNvSpPr txBox="1">
            <a:spLocks noChangeArrowheads="1"/>
          </p:cNvSpPr>
          <p:nvPr>
            <p:custDataLst>
              <p:tags r:id="rId5"/>
            </p:custDataLst>
          </p:nvPr>
        </p:nvSpPr>
        <p:spPr bwMode="auto">
          <a:xfrm>
            <a:off x="1897380" y="3132455"/>
            <a:ext cx="3114675"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latin typeface="楷体" panose="02010609060101010101" charset="-122"/>
                <a:ea typeface="楷体" panose="02010609060101010101" charset="-122"/>
              </a:rPr>
              <a:t>大雁鸣叫</a:t>
            </a:r>
            <a:r>
              <a:rPr lang="en-US" altLang="zh-CN" sz="3200" b="1">
                <a:latin typeface="楷体" panose="02010609060101010101" charset="-122"/>
                <a:ea typeface="楷体" panose="02010609060101010101" charset="-122"/>
              </a:rPr>
              <a:t>——</a:t>
            </a:r>
            <a:endParaRPr lang="en-US" altLang="zh-CN" sz="3200" b="1">
              <a:latin typeface="楷体" panose="02010609060101010101" charset="-122"/>
              <a:ea typeface="楷体" panose="02010609060101010101" charset="-122"/>
            </a:endParaRPr>
          </a:p>
        </p:txBody>
      </p:sp>
      <p:sp>
        <p:nvSpPr>
          <p:cNvPr id="5" name="左大括号 4"/>
          <p:cNvSpPr/>
          <p:nvPr>
            <p:custDataLst>
              <p:tags r:id="rId6"/>
            </p:custDataLst>
          </p:nvPr>
        </p:nvSpPr>
        <p:spPr>
          <a:xfrm>
            <a:off x="4587240" y="2504440"/>
            <a:ext cx="216535" cy="1965325"/>
          </a:xfrm>
          <a:prstGeom prst="leftBrace">
            <a:avLst>
              <a:gd name="adj1" fmla="val 5394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800">
              <a:latin typeface="方正粗黑宋简体" panose="02000000000000000000" charset="-122"/>
              <a:ea typeface="方正粗黑宋简体" panose="02000000000000000000" charset="-122"/>
            </a:endParaRPr>
          </a:p>
        </p:txBody>
      </p:sp>
      <p:sp>
        <p:nvSpPr>
          <p:cNvPr id="18" name="TextBox 11"/>
          <p:cNvSpPr txBox="1">
            <a:spLocks noChangeArrowheads="1"/>
          </p:cNvSpPr>
          <p:nvPr>
            <p:custDataLst>
              <p:tags r:id="rId7"/>
            </p:custDataLst>
          </p:nvPr>
        </p:nvSpPr>
        <p:spPr bwMode="auto">
          <a:xfrm>
            <a:off x="4707890" y="3060700"/>
            <a:ext cx="472313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smtClean="0">
                <a:latin typeface="楷体" panose="02010609060101010101" charset="-122"/>
                <a:ea typeface="楷体" panose="02010609060101010101" charset="-122"/>
                <a:cs typeface="楷体" panose="02010609060101010101" charset="-122"/>
              </a:rPr>
              <a:t>孤雁</a:t>
            </a:r>
            <a:r>
              <a:rPr lang="en-US" altLang="zh-CN" sz="3200" b="1" smtClean="0">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忧郁</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伤心</a:t>
            </a:r>
            <a:endParaRPr lang="zh-CN" altLang="en-US" sz="3200" b="1">
              <a:latin typeface="楷体" panose="02010609060101010101" charset="-122"/>
              <a:ea typeface="楷体" panose="02010609060101010101" charset="-122"/>
              <a:cs typeface="楷体" panose="02010609060101010101" charset="-122"/>
            </a:endParaRPr>
          </a:p>
        </p:txBody>
      </p:sp>
      <p:sp>
        <p:nvSpPr>
          <p:cNvPr id="19" name="文本框 18"/>
          <p:cNvSpPr txBox="1">
            <a:spLocks noChangeArrowheads="1"/>
          </p:cNvSpPr>
          <p:nvPr>
            <p:custDataLst>
              <p:tags r:id="rId8"/>
            </p:custDataLst>
          </p:nvPr>
        </p:nvSpPr>
        <p:spPr bwMode="auto">
          <a:xfrm>
            <a:off x="1897380" y="4782185"/>
            <a:ext cx="4377690"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dirty="0">
                <a:latin typeface="楷体" panose="02010609060101010101" charset="-122"/>
                <a:ea typeface="楷体" panose="02010609060101010101" charset="-122"/>
              </a:rPr>
              <a:t>大雁迁徙</a:t>
            </a: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全球一体</a:t>
            </a:r>
            <a:endParaRPr lang="zh-CN" altLang="en-US" sz="3200" b="1" dirty="0">
              <a:latin typeface="楷体" panose="02010609060101010101" charset="-122"/>
              <a:ea typeface="楷体" panose="02010609060101010101" charset="-122"/>
            </a:endParaRPr>
          </a:p>
        </p:txBody>
      </p:sp>
      <p:sp>
        <p:nvSpPr>
          <p:cNvPr id="20" name="TextBox 11"/>
          <p:cNvSpPr txBox="1">
            <a:spLocks noChangeArrowheads="1"/>
          </p:cNvSpPr>
          <p:nvPr>
            <p:custDataLst>
              <p:tags r:id="rId9"/>
            </p:custDataLst>
          </p:nvPr>
        </p:nvSpPr>
        <p:spPr bwMode="auto">
          <a:xfrm>
            <a:off x="4707890" y="2259330"/>
            <a:ext cx="472313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latin typeface="楷体" panose="02010609060101010101" charset="-122"/>
                <a:ea typeface="楷体" panose="02010609060101010101" charset="-122"/>
                <a:cs typeface="楷体" panose="02010609060101010101" charset="-122"/>
              </a:rPr>
              <a:t>春</a:t>
            </a:r>
            <a:r>
              <a:rPr lang="zh-CN" altLang="en-US" sz="3200" b="1" smtClean="0">
                <a:latin typeface="楷体" panose="02010609060101010101" charset="-122"/>
                <a:ea typeface="楷体" panose="02010609060101010101" charset="-122"/>
                <a:cs typeface="楷体" panose="02010609060101010101" charset="-122"/>
              </a:rPr>
              <a:t>雁</a:t>
            </a:r>
            <a:r>
              <a:rPr lang="en-US" altLang="zh-CN" sz="3200" b="1" smtClean="0">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sym typeface="+mn-ea"/>
              </a:rPr>
              <a:t>辩论</a:t>
            </a:r>
            <a:r>
              <a:rPr lang="en-US" altLang="zh-CN" sz="3200" b="1">
                <a:latin typeface="楷体" panose="02010609060101010101" charset="-122"/>
                <a:ea typeface="楷体" panose="02010609060101010101" charset="-122"/>
                <a:cs typeface="楷体" panose="02010609060101010101" charset="-122"/>
              </a:rPr>
              <a:t>——</a:t>
            </a:r>
            <a:r>
              <a:rPr lang="zh-CN" altLang="en-US" sz="3200" b="1" smtClean="0">
                <a:latin typeface="楷体" panose="02010609060101010101" charset="-122"/>
                <a:ea typeface="楷体" panose="02010609060101010101" charset="-122"/>
                <a:cs typeface="楷体" panose="02010609060101010101" charset="-122"/>
                <a:sym typeface="+mn-ea"/>
              </a:rPr>
              <a:t>低</a:t>
            </a:r>
            <a:r>
              <a:rPr lang="zh-CN" altLang="en-US" sz="3200" b="1">
                <a:latin typeface="楷体" panose="02010609060101010101" charset="-122"/>
                <a:ea typeface="楷体" panose="02010609060101010101" charset="-122"/>
                <a:cs typeface="楷体" panose="02010609060101010101" charset="-122"/>
                <a:sym typeface="+mn-ea"/>
              </a:rPr>
              <a:t>语</a:t>
            </a:r>
            <a:endParaRPr lang="en-US" altLang="zh-CN" sz="3200" b="1">
              <a:latin typeface="楷体" panose="02010609060101010101" charset="-122"/>
              <a:ea typeface="楷体" panose="02010609060101010101" charset="-122"/>
              <a:cs typeface="楷体" panose="02010609060101010101" charset="-122"/>
            </a:endParaRPr>
          </a:p>
        </p:txBody>
      </p:sp>
      <p:sp>
        <p:nvSpPr>
          <p:cNvPr id="21" name="TextBox 11"/>
          <p:cNvSpPr txBox="1">
            <a:spLocks noChangeArrowheads="1"/>
          </p:cNvSpPr>
          <p:nvPr>
            <p:custDataLst>
              <p:tags r:id="rId10"/>
            </p:custDataLst>
          </p:nvPr>
        </p:nvSpPr>
        <p:spPr bwMode="auto">
          <a:xfrm>
            <a:off x="4707890" y="3861435"/>
            <a:ext cx="4723130"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smtClean="0">
                <a:latin typeface="楷体" panose="02010609060101010101" charset="-122"/>
                <a:ea typeface="楷体" panose="02010609060101010101" charset="-122"/>
                <a:cs typeface="楷体" panose="02010609060101010101" charset="-122"/>
              </a:rPr>
              <a:t>群雁</a:t>
            </a:r>
            <a:r>
              <a:rPr lang="en-US" altLang="zh-CN" sz="3200" b="1" smtClean="0">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喧闹</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谈论</a:t>
            </a:r>
            <a:endParaRPr lang="zh-CN" altLang="en-US" sz="3200" b="1">
              <a:latin typeface="楷体" panose="02010609060101010101" charset="-122"/>
              <a:ea typeface="楷体" panose="02010609060101010101" charset="-122"/>
              <a:cs typeface="楷体" panose="02010609060101010101" charset="-122"/>
            </a:endParaRPr>
          </a:p>
        </p:txBody>
      </p:sp>
      <p:sp>
        <p:nvSpPr>
          <p:cNvPr id="22" name="文本框 21"/>
          <p:cNvSpPr txBox="1">
            <a:spLocks noChangeArrowheads="1"/>
          </p:cNvSpPr>
          <p:nvPr>
            <p:custDataLst>
              <p:tags r:id="rId11"/>
            </p:custDataLst>
          </p:nvPr>
        </p:nvSpPr>
        <p:spPr bwMode="auto">
          <a:xfrm>
            <a:off x="3512820" y="4511040"/>
            <a:ext cx="1002030"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FF0000"/>
                </a:solidFill>
                <a:latin typeface="楷体" panose="02010609060101010101" charset="-122"/>
                <a:ea typeface="楷体" panose="02010609060101010101" charset="-122"/>
              </a:rPr>
              <a:t>赞美</a:t>
            </a:r>
            <a:endParaRPr lang="zh-CN" altLang="en-US" sz="3200" b="1">
              <a:solidFill>
                <a:srgbClr val="FF0000"/>
              </a:solidFill>
              <a:latin typeface="楷体" panose="02010609060101010101" charset="-122"/>
              <a:ea typeface="楷体" panose="02010609060101010101" charset="-122"/>
            </a:endParaRPr>
          </a:p>
        </p:txBody>
      </p:sp>
      <p:sp>
        <p:nvSpPr>
          <p:cNvPr id="24" name="文本框 23"/>
          <p:cNvSpPr txBox="1">
            <a:spLocks noChangeArrowheads="1"/>
          </p:cNvSpPr>
          <p:nvPr>
            <p:custDataLst>
              <p:tags r:id="rId12"/>
            </p:custDataLst>
          </p:nvPr>
        </p:nvSpPr>
        <p:spPr bwMode="auto">
          <a:xfrm>
            <a:off x="3512820" y="2900680"/>
            <a:ext cx="1002030" cy="7308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3200" b="1">
                <a:solidFill>
                  <a:srgbClr val="FF0000"/>
                </a:solidFill>
                <a:latin typeface="楷体" panose="02010609060101010101" charset="-122"/>
                <a:ea typeface="楷体" panose="02010609060101010101" charset="-122"/>
              </a:rPr>
              <a:t>喜爱</a:t>
            </a:r>
            <a:endParaRPr lang="zh-CN" altLang="en-US" sz="3200" b="1">
              <a:solidFill>
                <a:srgbClr val="FF0000"/>
              </a:solidFill>
              <a:latin typeface="楷体" panose="02010609060101010101" charset="-122"/>
              <a:ea typeface="楷体" panose="02010609060101010101" charset="-122"/>
            </a:endParaRPr>
          </a:p>
        </p:txBody>
      </p:sp>
      <p:sp>
        <p:nvSpPr>
          <p:cNvPr id="26" name="左大括号 25"/>
          <p:cNvSpPr/>
          <p:nvPr/>
        </p:nvSpPr>
        <p:spPr bwMode="auto">
          <a:xfrm flipH="1">
            <a:off x="9060815" y="1680845"/>
            <a:ext cx="151765" cy="3709035"/>
          </a:xfrm>
          <a:prstGeom prst="leftBrace">
            <a:avLst>
              <a:gd name="adj1" fmla="val 37848"/>
              <a:gd name="adj2" fmla="val 49734"/>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latin typeface="方正粗黑宋简体" panose="02000000000000000000" charset="-122"/>
              <a:ea typeface="方正粗黑宋简体" panose="02000000000000000000" charset="-122"/>
            </a:endParaRPr>
          </a:p>
        </p:txBody>
      </p:sp>
      <p:sp>
        <p:nvSpPr>
          <p:cNvPr id="29" name="TextBox 29"/>
          <p:cNvSpPr txBox="1">
            <a:spLocks noChangeArrowheads="1"/>
          </p:cNvSpPr>
          <p:nvPr>
            <p:custDataLst>
              <p:tags r:id="rId13"/>
            </p:custDataLst>
          </p:nvPr>
        </p:nvSpPr>
        <p:spPr bwMode="auto">
          <a:xfrm>
            <a:off x="9299575" y="2900680"/>
            <a:ext cx="19589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3200" b="1" smtClean="0">
                <a:solidFill>
                  <a:srgbClr val="FF0000"/>
                </a:solidFill>
                <a:latin typeface="楷体" panose="02010609060101010101" charset="-122"/>
                <a:ea typeface="楷体" panose="02010609060101010101" charset="-122"/>
              </a:rPr>
              <a:t>保护</a:t>
            </a:r>
            <a:r>
              <a:rPr lang="zh-CN" altLang="en-US" sz="3200" b="1">
                <a:solidFill>
                  <a:srgbClr val="FF0000"/>
                </a:solidFill>
                <a:latin typeface="楷体" panose="02010609060101010101" charset="-122"/>
                <a:ea typeface="楷体" panose="02010609060101010101" charset="-122"/>
              </a:rPr>
              <a:t>动物热爱自然尊重生命</a:t>
            </a:r>
            <a:endParaRPr lang="zh-CN" altLang="en-US" sz="3200" b="1">
              <a:solidFill>
                <a:srgbClr val="FF0000"/>
              </a:solidFill>
              <a:latin typeface="楷体" panose="02010609060101010101" charset="-122"/>
              <a:ea typeface="楷体" panose="02010609060101010101"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linds(horizontal)">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4"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03445" y="1771650"/>
            <a:ext cx="7033895" cy="3855720"/>
          </a:xfrm>
          <a:prstGeom prst="roundRect">
            <a:avLst/>
          </a:prstGeom>
          <a:ln w="28575" cmpd="dbl">
            <a:solidFill>
              <a:schemeClr val="accent1">
                <a:shade val="50000"/>
              </a:schemeClr>
            </a:solidFill>
            <a:prstDash val="sysDash"/>
          </a:ln>
        </p:spPr>
        <p:txBody>
          <a:bodyPr vert="horz" wrap="square" lIns="91440" tIns="45720" rIns="91440" bIns="45720" anchor="t">
            <a:noAutofit/>
          </a:bodyPr>
          <a:lstStyle/>
          <a:p>
            <a:pPr marL="0" indent="0" eaLnBrk="1" hangingPunct="1">
              <a:lnSpc>
                <a:spcPct val="120000"/>
              </a:lnSpc>
              <a:spcAft>
                <a:spcPts val="0"/>
              </a:spcAft>
              <a:buFont typeface="Wingdings" panose="05000000000000000000" pitchFamily="2" charset="2"/>
              <a:buNone/>
            </a:pP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本篇观察笔记作者运用</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拟人</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手法介绍了大雁</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鸣叫</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觅食</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群居</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飞行</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等活动，说明了大雁是人类的朋友，表达了作者</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对大雁的喜爱</a:t>
            </a:r>
            <a:r>
              <a:rPr lang="zh-CN" altLang="en-US" sz="3100" b="1" dirty="0">
                <a:latin typeface="宋体" panose="02010600030101010101" pitchFamily="2" charset="-122"/>
                <a:ea typeface="宋体" panose="02010600030101010101" pitchFamily="2" charset="-122"/>
                <a:cs typeface="宋体" panose="02010600030101010101" pitchFamily="2" charset="-122"/>
                <a:sym typeface="+mn-ea"/>
              </a:rPr>
              <a:t>之情，</a:t>
            </a:r>
            <a:r>
              <a:rPr lang="zh-CN" altLang="en-US" sz="31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呼吁人们尊重生命，保护野生动物，与自然和谐共处</a:t>
            </a:r>
            <a:r>
              <a:rPr lang="zh-CN" altLang="en-US" sz="3100">
                <a:solidFill>
                  <a:schemeClr val="tx1"/>
                </a:solidFill>
              </a:rPr>
              <a:t>。</a:t>
            </a:r>
            <a:endParaRPr lang="zh-CN" altLang="en-US" sz="3100">
              <a:solidFill>
                <a:schemeClr val="tx1"/>
              </a:solidFill>
            </a:endParaRPr>
          </a:p>
        </p:txBody>
      </p:sp>
      <p:sp>
        <p:nvSpPr>
          <p:cNvPr id="4" name="文本框 3"/>
          <p:cNvSpPr txBox="1"/>
          <p:nvPr/>
        </p:nvSpPr>
        <p:spPr>
          <a:xfrm>
            <a:off x="267335" y="292735"/>
            <a:ext cx="2250440" cy="578392"/>
          </a:xfrm>
          <a:prstGeom prst="roundRect">
            <a:avLst/>
          </a:prstGeom>
          <a:solidFill>
            <a:srgbClr val="F9F2E6"/>
          </a:solidFill>
        </p:spPr>
        <p:txBody>
          <a:bodyPr wrap="square" rtlCol="0">
            <a:spAutoFit/>
          </a:bodyPr>
          <a:lstStyle/>
          <a:p>
            <a:r>
              <a:rPr lang="zh-CN" altLang="en-US" sz="2800">
                <a:solidFill>
                  <a:schemeClr val="tx2">
                    <a:lumMod val="75000"/>
                    <a:lumOff val="25000"/>
                  </a:schemeClr>
                </a:solidFill>
                <a:latin typeface="微软雅黑" panose="020B0503020204020204" charset="-122"/>
                <a:ea typeface="微软雅黑" panose="020B0503020204020204" charset="-122"/>
              </a:rPr>
              <a:t>❖</a:t>
            </a:r>
            <a:r>
              <a:rPr lang="en-US" altLang="zh-CN" sz="2800">
                <a:solidFill>
                  <a:schemeClr val="tx2">
                    <a:lumMod val="75000"/>
                    <a:lumOff val="25000"/>
                  </a:schemeClr>
                </a:solidFill>
                <a:latin typeface="微软雅黑" panose="020B0503020204020204" charset="-122"/>
                <a:ea typeface="微软雅黑" panose="020B0503020204020204" charset="-122"/>
              </a:rPr>
              <a:t> </a:t>
            </a:r>
            <a:r>
              <a:rPr lang="zh-CN" altLang="en-US" sz="2800">
                <a:solidFill>
                  <a:schemeClr val="tx2">
                    <a:lumMod val="75000"/>
                    <a:lumOff val="25000"/>
                  </a:schemeClr>
                </a:solidFill>
                <a:latin typeface="方正粗黑宋简体" panose="02000000000000000000" charset="-122"/>
                <a:ea typeface="方正粗黑宋简体" panose="02000000000000000000" charset="-122"/>
              </a:rPr>
              <a:t>主题归纳</a:t>
            </a:r>
            <a:endParaRPr lang="zh-CN" altLang="en-US" sz="2800">
              <a:solidFill>
                <a:schemeClr val="tx2">
                  <a:lumMod val="75000"/>
                  <a:lumOff val="25000"/>
                </a:schemeClr>
              </a:solidFill>
              <a:latin typeface="方正粗黑宋简体" panose="02000000000000000000" charset="-122"/>
              <a:ea typeface="方正粗黑宋简体" panose="02000000000000000000" charset="-122"/>
            </a:endParaRPr>
          </a:p>
        </p:txBody>
      </p:sp>
      <p:pic>
        <p:nvPicPr>
          <p:cNvPr id="17" name="图片 16"/>
          <p:cNvPicPr>
            <a:picLocks noChangeAspect="1"/>
          </p:cNvPicPr>
          <p:nvPr/>
        </p:nvPicPr>
        <p:blipFill>
          <a:blip r:embed="rId1"/>
          <a:stretch>
            <a:fillRect/>
          </a:stretch>
        </p:blipFill>
        <p:spPr>
          <a:xfrm>
            <a:off x="361950" y="2324100"/>
            <a:ext cx="4150360" cy="2750185"/>
          </a:xfrm>
          <a:prstGeom prst="ellipse">
            <a:avLst/>
          </a:prstGeom>
          <a:noFill/>
          <a:ln w="9525">
            <a:noFill/>
          </a:ln>
          <a:effectLst>
            <a:softEdge rad="63500"/>
          </a:effectLst>
        </p:spPr>
      </p:pic>
      <p:pic>
        <p:nvPicPr>
          <p:cNvPr id="12" name="图片 11"/>
          <p:cNvPicPr>
            <a:picLocks noChangeAspect="1"/>
          </p:cNvPicPr>
          <p:nvPr/>
        </p:nvPicPr>
        <p:blipFill>
          <a:blip r:embed="rId2">
            <a:clrChange>
              <a:clrFrom>
                <a:srgbClr val="F6F6F6">
                  <a:alpha val="100000"/>
                </a:srgbClr>
              </a:clrFrom>
              <a:clrTo>
                <a:srgbClr val="F6F6F6">
                  <a:alpha val="100000"/>
                  <a:alpha val="0"/>
                </a:srgbClr>
              </a:clrTo>
            </a:clrChange>
          </a:blip>
          <a:srcRect t="22759" b="42426"/>
          <a:stretch>
            <a:fillRect/>
          </a:stretch>
        </p:blipFill>
        <p:spPr>
          <a:xfrm>
            <a:off x="8488045" y="140335"/>
            <a:ext cx="3479800" cy="133032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clrChange>
              <a:clrFrom>
                <a:srgbClr val="F6F6F6">
                  <a:alpha val="100000"/>
                </a:srgbClr>
              </a:clrFrom>
              <a:clrTo>
                <a:srgbClr val="F6F6F6">
                  <a:alpha val="100000"/>
                  <a:alpha val="0"/>
                </a:srgbClr>
              </a:clrTo>
            </a:clrChange>
          </a:blip>
          <a:srcRect t="22759" b="42426"/>
          <a:stretch>
            <a:fillRect/>
          </a:stretch>
        </p:blipFill>
        <p:spPr>
          <a:xfrm>
            <a:off x="8488045" y="140335"/>
            <a:ext cx="3479800" cy="1330325"/>
          </a:xfrm>
          <a:prstGeom prst="rect">
            <a:avLst/>
          </a:prstGeom>
        </p:spPr>
      </p:pic>
      <p:sp>
        <p:nvSpPr>
          <p:cNvPr id="2" name="PA_文本框 95"/>
          <p:cNvSpPr txBox="1"/>
          <p:nvPr>
            <p:custDataLst>
              <p:tags r:id="rId2"/>
            </p:custDataLst>
          </p:nvPr>
        </p:nvSpPr>
        <p:spPr>
          <a:xfrm>
            <a:off x="645160" y="1808480"/>
            <a:ext cx="11055350" cy="3745865"/>
          </a:xfrm>
          <a:prstGeom prst="rect">
            <a:avLst/>
          </a:prstGeom>
          <a:noFill/>
        </p:spPr>
        <p:txBody>
          <a:bodyPr wrap="square" rtlCol="0">
            <a:spAutoFit/>
          </a:bodyPr>
          <a:p>
            <a:pPr indent="0" fontAlgn="auto">
              <a:lnSpc>
                <a:spcPct val="110000"/>
              </a:lnSpc>
              <a:spcBef>
                <a:spcPts val="0"/>
              </a:spcBef>
              <a:spcAft>
                <a:spcPts val="0"/>
              </a:spcAft>
            </a:pPr>
            <a:r>
              <a:rPr lang="en-US" altLang="zh-CN" sz="3200" b="1" spc="300">
                <a:solidFill>
                  <a:schemeClr val="tx1"/>
                </a:solidFill>
                <a:latin typeface="楷体" panose="02010609060101010101" charset="-122"/>
                <a:ea typeface="楷体" panose="02010609060101010101" charset="-122"/>
                <a:cs typeface="楷体" panose="02010609060101010101" charset="-122"/>
              </a:rPr>
              <a:t>    </a:t>
            </a:r>
            <a:r>
              <a:rPr lang="zh-CN" altLang="en-US" sz="3600" b="1" spc="300">
                <a:solidFill>
                  <a:schemeClr val="tx1"/>
                </a:solidFill>
                <a:latin typeface="楷体" panose="02010609060101010101" charset="-122"/>
                <a:ea typeface="楷体" panose="02010609060101010101" charset="-122"/>
                <a:cs typeface="楷体" panose="02010609060101010101" charset="-122"/>
              </a:rPr>
              <a:t>土地不光是土壤，它还包括气候、水、动物和植物；人与土地是一个</a:t>
            </a:r>
            <a:r>
              <a:rPr lang="zh-CN" altLang="en-US" sz="3600" b="1" spc="300">
                <a:solidFill>
                  <a:srgbClr val="FF0000"/>
                </a:solidFill>
                <a:latin typeface="楷体" panose="02010609060101010101" charset="-122"/>
                <a:ea typeface="楷体" panose="02010609060101010101" charset="-122"/>
                <a:cs typeface="楷体" panose="02010609060101010101" charset="-122"/>
              </a:rPr>
              <a:t>共同体</a:t>
            </a:r>
            <a:r>
              <a:rPr lang="zh-CN" altLang="en-US" sz="3600" b="1" spc="300">
                <a:solidFill>
                  <a:schemeClr val="tx1"/>
                </a:solidFill>
                <a:latin typeface="楷体" panose="02010609060101010101" charset="-122"/>
                <a:ea typeface="楷体" panose="02010609060101010101" charset="-122"/>
                <a:cs typeface="楷体" panose="02010609060101010101" charset="-122"/>
              </a:rPr>
              <a:t>，人只是这个共同体中的一员，为了获得这个共同体的平衡和长远发展，人类必须</a:t>
            </a:r>
            <a:r>
              <a:rPr lang="zh-CN" altLang="en-US" sz="3600" b="1" spc="300">
                <a:solidFill>
                  <a:srgbClr val="FF0000"/>
                </a:solidFill>
                <a:latin typeface="楷体" panose="02010609060101010101" charset="-122"/>
                <a:ea typeface="楷体" panose="02010609060101010101" charset="-122"/>
                <a:cs typeface="楷体" panose="02010609060101010101" charset="-122"/>
              </a:rPr>
              <a:t>学会</a:t>
            </a:r>
            <a:r>
              <a:rPr lang="zh-CN" altLang="en-US" sz="3600" b="1" spc="300">
                <a:solidFill>
                  <a:schemeClr val="accent3"/>
                </a:solidFill>
                <a:highlight>
                  <a:srgbClr val="FFFF00"/>
                </a:highlight>
                <a:latin typeface="楷体" panose="02010609060101010101" charset="-122"/>
                <a:ea typeface="楷体" panose="02010609060101010101" charset="-122"/>
                <a:cs typeface="楷体" panose="02010609060101010101" charset="-122"/>
              </a:rPr>
              <a:t>尊重</a:t>
            </a:r>
            <a:r>
              <a:rPr lang="zh-CN" altLang="en-US" sz="3600" b="1" spc="300">
                <a:solidFill>
                  <a:srgbClr val="FF0000"/>
                </a:solidFill>
                <a:latin typeface="楷体" panose="02010609060101010101" charset="-122"/>
                <a:ea typeface="楷体" panose="02010609060101010101" charset="-122"/>
                <a:cs typeface="楷体" panose="02010609060101010101" charset="-122"/>
              </a:rPr>
              <a:t>共同体中的所有成员</a:t>
            </a:r>
            <a:r>
              <a:rPr lang="zh-CN" altLang="en-US" sz="3600" b="1" spc="300">
                <a:solidFill>
                  <a:schemeClr val="tx1"/>
                </a:solidFill>
                <a:latin typeface="楷体" panose="02010609060101010101" charset="-122"/>
                <a:ea typeface="楷体" panose="02010609060101010101" charset="-122"/>
                <a:cs typeface="楷体" panose="02010609060101010101" charset="-122"/>
              </a:rPr>
              <a:t>，以及</a:t>
            </a:r>
            <a:r>
              <a:rPr lang="zh-CN" altLang="en-US" sz="3600" b="1" spc="300">
                <a:solidFill>
                  <a:srgbClr val="FF0000"/>
                </a:solidFill>
                <a:latin typeface="楷体" panose="02010609060101010101" charset="-122"/>
                <a:ea typeface="楷体" panose="02010609060101010101" charset="-122"/>
                <a:cs typeface="楷体" panose="02010609060101010101" charset="-122"/>
              </a:rPr>
              <a:t>这个共同体本身。</a:t>
            </a:r>
            <a:endParaRPr lang="zh-CN" altLang="en-US" sz="3600" b="1" spc="300">
              <a:solidFill>
                <a:srgbClr val="FF0000"/>
              </a:solidFill>
              <a:latin typeface="楷体" panose="02010609060101010101" charset="-122"/>
              <a:ea typeface="楷体" panose="02010609060101010101" charset="-122"/>
              <a:cs typeface="楷体" panose="02010609060101010101" charset="-122"/>
            </a:endParaRPr>
          </a:p>
          <a:p>
            <a:pPr indent="0" fontAlgn="auto">
              <a:lnSpc>
                <a:spcPct val="110000"/>
              </a:lnSpc>
              <a:spcBef>
                <a:spcPts val="0"/>
              </a:spcBef>
              <a:spcAft>
                <a:spcPts val="0"/>
              </a:spcAft>
            </a:pPr>
            <a:r>
              <a:rPr lang="en-US" altLang="zh-CN" sz="3600" b="1" spc="300">
                <a:solidFill>
                  <a:schemeClr val="tx1"/>
                </a:solidFill>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sym typeface="+mn-ea"/>
              </a:rPr>
              <a:t>——</a:t>
            </a:r>
            <a:r>
              <a:rPr lang="zh-CN" altLang="en-US" sz="3600" b="1" spc="300">
                <a:solidFill>
                  <a:schemeClr val="tx1"/>
                </a:solidFill>
                <a:latin typeface="楷体" panose="02010609060101010101" charset="-122"/>
                <a:ea typeface="楷体" panose="02010609060101010101" charset="-122"/>
                <a:cs typeface="楷体" panose="02010609060101010101" charset="-122"/>
              </a:rPr>
              <a:t>利奥波德《沙乡年鉴》</a:t>
            </a:r>
            <a:endParaRPr lang="zh-CN" altLang="en-US" sz="3600" b="1" spc="300">
              <a:solidFill>
                <a:schemeClr val="tx1"/>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19455" y="608330"/>
            <a:ext cx="2250440" cy="625050"/>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走近作者</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10" name="图片 9"/>
          <p:cNvPicPr>
            <a:picLocks noChangeAspect="1"/>
          </p:cNvPicPr>
          <p:nvPr>
            <p:custDataLst>
              <p:tags r:id="rId1"/>
            </p:custDataLst>
          </p:nvPr>
        </p:nvPicPr>
        <p:blipFill>
          <a:blip r:embed="rId2"/>
          <a:stretch>
            <a:fillRect/>
          </a:stretch>
        </p:blipFill>
        <p:spPr>
          <a:xfrm>
            <a:off x="1023620" y="1804035"/>
            <a:ext cx="2470150" cy="3268980"/>
          </a:xfrm>
          <a:prstGeom prst="rect">
            <a:avLst/>
          </a:prstGeom>
          <a:effectLst>
            <a:reflection blurRad="6350" stA="52000" endA="300" endPos="35000" dir="5400000" sy="-100000" algn="bl" rotWithShape="0"/>
          </a:effectLst>
        </p:spPr>
      </p:pic>
      <p:sp>
        <p:nvSpPr>
          <p:cNvPr id="4" name="矩形 3"/>
          <p:cNvSpPr>
            <a:spLocks noChangeArrowheads="1"/>
          </p:cNvSpPr>
          <p:nvPr>
            <p:custDataLst>
              <p:tags r:id="rId3"/>
            </p:custDataLst>
          </p:nvPr>
        </p:nvSpPr>
        <p:spPr bwMode="auto">
          <a:xfrm>
            <a:off x="3705225" y="1804035"/>
            <a:ext cx="7569200" cy="40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fontAlgn="auto">
              <a:lnSpc>
                <a:spcPct val="100000"/>
              </a:lnSpc>
            </a:pPr>
            <a:r>
              <a:rPr lang="zh-CN" altLang="en-US" sz="3200" b="1" smtClean="0">
                <a:latin typeface="楷体" panose="02010609060101010101" charset="-122"/>
                <a:ea typeface="楷体" panose="02010609060101010101" charset="-122"/>
              </a:rPr>
              <a:t>   </a:t>
            </a:r>
            <a:r>
              <a:rPr lang="zh-CN" altLang="en-US" sz="3200" b="1" smtClean="0">
                <a:solidFill>
                  <a:srgbClr val="C00000"/>
                </a:solidFill>
                <a:latin typeface="楷体" panose="02010609060101010101" charset="-122"/>
                <a:ea typeface="楷体" panose="02010609060101010101" charset="-122"/>
              </a:rPr>
              <a:t> </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利奥波德（</a:t>
            </a:r>
            <a:r>
              <a:rPr lang="en-US" altLang="zh-CN" sz="3200" b="1" kern="100">
                <a:latin typeface="Times New Roman" panose="02020603050405020304" pitchFamily="18" charset="0"/>
                <a:ea typeface="楷体" panose="02010609060101010101" charset="-122"/>
                <a:cs typeface="Times New Roman" panose="02020603050405020304" pitchFamily="18" charset="0"/>
                <a:sym typeface="+mn-ea"/>
              </a:rPr>
              <a:t>1887—1948</a:t>
            </a:r>
            <a:r>
              <a:rPr lang="zh-CN" altLang="en-US" sz="3200" b="1" kern="100" smtClean="0">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smtClean="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美国</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生态学家、科普作家、</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环境保护主义</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的先驱，被誉为美国“</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生态伦理之父</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”。主要著作</a:t>
            </a:r>
            <a:r>
              <a:rPr lang="en-US" altLang="zh-CN" sz="3200" b="1" kern="100">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沙乡年鉴</a:t>
            </a:r>
            <a:r>
              <a:rPr lang="en-US" altLang="zh-CN" sz="3200" b="1" kern="100">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，该作融哲理与文学于一体，蕴含着丰富的生态哲学观，被视为生态文学的典范之作，也被奉为环境保护运动的经典著作，与</a:t>
            </a:r>
            <a:r>
              <a:rPr lang="en-US" altLang="zh-CN"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瓦尔登湖</a:t>
            </a:r>
            <a:r>
              <a:rPr lang="en-US" altLang="zh-CN"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寂静的春天</a:t>
            </a:r>
            <a:r>
              <a:rPr lang="en-US" altLang="zh-CN"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并称为“</a:t>
            </a:r>
            <a:r>
              <a:rPr lang="zh-CN" altLang="en-US" sz="3200" b="1" kern="10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自然文学三部曲</a:t>
            </a:r>
            <a:r>
              <a:rPr lang="zh-CN" altLang="en-US" sz="3200" b="1" kern="100">
                <a:latin typeface="Times New Roman" panose="02020603050405020304" pitchFamily="18" charset="0"/>
                <a:ea typeface="楷体" panose="02010609060101010101" charset="-122"/>
                <a:cs typeface="Times New Roman" panose="02020603050405020304" pitchFamily="18" charset="0"/>
                <a:sym typeface="+mn-ea"/>
              </a:rPr>
              <a:t>”。</a:t>
            </a:r>
            <a:endParaRPr lang="zh-CN" altLang="en-US" sz="3200" b="1">
              <a:latin typeface="楷体" panose="02010609060101010101" charset="-122"/>
              <a:ea typeface="楷体" panose="02010609060101010101" charset="-122"/>
            </a:endParaRPr>
          </a:p>
        </p:txBody>
      </p:sp>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30200" y="260985"/>
            <a:ext cx="2250440" cy="578888"/>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资料链接</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3" name="图片 2"/>
          <p:cNvPicPr>
            <a:picLocks noChangeAspect="1"/>
          </p:cNvPicPr>
          <p:nvPr>
            <p:custDataLst>
              <p:tags r:id="rId1"/>
            </p:custDataLst>
          </p:nvPr>
        </p:nvPicPr>
        <p:blipFill>
          <a:blip r:embed="rId2"/>
          <a:stretch>
            <a:fillRect/>
          </a:stretch>
        </p:blipFill>
        <p:spPr>
          <a:xfrm>
            <a:off x="8555355" y="1659890"/>
            <a:ext cx="3398520" cy="4388485"/>
          </a:xfrm>
          <a:prstGeom prst="rect">
            <a:avLst/>
          </a:prstGeom>
        </p:spPr>
      </p:pic>
      <p:sp>
        <p:nvSpPr>
          <p:cNvPr id="10244" name="TextBox 11"/>
          <p:cNvSpPr txBox="1">
            <a:spLocks noChangeArrowheads="1"/>
          </p:cNvSpPr>
          <p:nvPr>
            <p:custDataLst>
              <p:tags r:id="rId3"/>
            </p:custDataLst>
          </p:nvPr>
        </p:nvSpPr>
        <p:spPr bwMode="auto">
          <a:xfrm>
            <a:off x="183515" y="1346200"/>
            <a:ext cx="8122285" cy="5015865"/>
          </a:xfrm>
          <a:prstGeom prst="rect">
            <a:avLst/>
          </a:prstGeom>
          <a:noFill/>
          <a:ln>
            <a:noFill/>
          </a:ln>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00000"/>
              </a:lnSpc>
            </a:pPr>
            <a:r>
              <a:rPr lang="zh-CN" altLang="en-US" sz="3200" b="1" smtClean="0">
                <a:solidFill>
                  <a:schemeClr val="tx1"/>
                </a:solidFill>
                <a:latin typeface="楷体" panose="02010609060101010101" charset="-122"/>
                <a:ea typeface="楷体" panose="02010609060101010101" charset="-122"/>
                <a:cs typeface="楷体" panose="02010609060101010101" charset="-122"/>
              </a:rPr>
              <a:t>   </a:t>
            </a:r>
            <a:r>
              <a:rPr sz="3200" b="1" kern="100">
                <a:latin typeface="楷体" panose="02010609060101010101" charset="-122"/>
                <a:ea typeface="楷体" panose="02010609060101010101" charset="-122"/>
                <a:cs typeface="楷体" panose="02010609060101010101" charset="-122"/>
                <a:sym typeface="+mn-ea"/>
              </a:rPr>
              <a:t>《沙乡年鉴》是一部关怀人类在自然家园的命运和万物在人类社会中的命运的博爱之书，对美国的环境保护有很大的影响。“沙乡”是威斯康星河畔的一个被耕种者遗弃的荒芜农场，是利奥波德考察与研究自然生态的一个场所。在该书中，</a:t>
            </a:r>
            <a:r>
              <a:rPr lang="zh-CN" sz="3200" b="1" kern="100">
                <a:latin typeface="楷体" panose="02010609060101010101" charset="-122"/>
                <a:ea typeface="楷体" panose="02010609060101010101" charset="-122"/>
                <a:cs typeface="楷体" panose="02010609060101010101" charset="-122"/>
                <a:sym typeface="+mn-ea"/>
              </a:rPr>
              <a:t>作者</a:t>
            </a:r>
            <a:r>
              <a:rPr sz="3200" b="1" kern="100">
                <a:latin typeface="楷体" panose="02010609060101010101" charset="-122"/>
                <a:ea typeface="楷体" panose="02010609060101010101" charset="-122"/>
                <a:cs typeface="楷体" panose="02010609060101010101" charset="-122"/>
                <a:sym typeface="+mn-ea"/>
              </a:rPr>
              <a:t>分12个月，记录了他那贫瘠荒凉的沙乡农场一年四季的物候景物、生活趣事</a:t>
            </a:r>
            <a:r>
              <a:rPr lang="zh-CN" sz="3200" b="1" kern="100">
                <a:latin typeface="楷体" panose="02010609060101010101" charset="-122"/>
                <a:ea typeface="楷体" panose="02010609060101010101" charset="-122"/>
                <a:cs typeface="楷体" panose="02010609060101010101" charset="-122"/>
                <a:sym typeface="+mn-ea"/>
              </a:rPr>
              <a:t>，</a:t>
            </a:r>
            <a:r>
              <a:rPr sz="3200" b="1" kern="100">
                <a:latin typeface="楷体" panose="02010609060101010101" charset="-122"/>
                <a:ea typeface="楷体" panose="02010609060101010101" charset="-122"/>
                <a:cs typeface="楷体" panose="02010609060101010101" charset="-122"/>
                <a:sym typeface="+mn-ea"/>
              </a:rPr>
              <a:t>细致描摹了各种生物的生存状况，表达了</a:t>
            </a:r>
            <a:r>
              <a:rPr sz="3200" b="1" kern="100">
                <a:solidFill>
                  <a:srgbClr val="FF0000"/>
                </a:solidFill>
                <a:latin typeface="楷体" panose="02010609060101010101" charset="-122"/>
                <a:ea typeface="楷体" panose="02010609060101010101" charset="-122"/>
                <a:cs typeface="楷体" panose="02010609060101010101" charset="-122"/>
                <a:sym typeface="+mn-ea"/>
              </a:rPr>
              <a:t>对自然的尊重</a:t>
            </a:r>
            <a:r>
              <a:rPr sz="3200" b="1" kern="100">
                <a:latin typeface="楷体" panose="02010609060101010101" charset="-122"/>
                <a:ea typeface="楷体" panose="02010609060101010101" charset="-122"/>
                <a:cs typeface="楷体" panose="02010609060101010101" charset="-122"/>
                <a:sym typeface="+mn-ea"/>
              </a:rPr>
              <a:t>和</a:t>
            </a:r>
            <a:r>
              <a:rPr sz="3200" b="1" kern="100">
                <a:solidFill>
                  <a:srgbClr val="FF0000"/>
                </a:solidFill>
                <a:latin typeface="楷体" panose="02010609060101010101" charset="-122"/>
                <a:ea typeface="楷体" panose="02010609060101010101" charset="-122"/>
                <a:cs typeface="楷体" panose="02010609060101010101" charset="-122"/>
                <a:sym typeface="+mn-ea"/>
              </a:rPr>
              <a:t>对人与自然关系的全新思考</a:t>
            </a:r>
            <a:r>
              <a:rPr sz="3200" b="1" kern="100">
                <a:latin typeface="楷体" panose="02010609060101010101" charset="-122"/>
                <a:ea typeface="楷体" panose="02010609060101010101" charset="-122"/>
                <a:cs typeface="楷体" panose="02010609060101010101" charset="-122"/>
                <a:sym typeface="+mn-ea"/>
              </a:rPr>
              <a:t>。</a:t>
            </a:r>
            <a:endParaRPr sz="3200" b="1" kern="100">
              <a:latin typeface="楷体" panose="02010609060101010101" charset="-122"/>
              <a:ea typeface="楷体" panose="02010609060101010101" charset="-122"/>
              <a:cs typeface="楷体" panose="02010609060101010101"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19455" y="608330"/>
            <a:ext cx="2250440" cy="62509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学习目标</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15" name="文本框 14"/>
          <p:cNvSpPr txBox="1"/>
          <p:nvPr/>
        </p:nvSpPr>
        <p:spPr>
          <a:xfrm>
            <a:off x="1134110" y="1717675"/>
            <a:ext cx="9580245" cy="2553335"/>
          </a:xfrm>
          <a:prstGeom prst="rect">
            <a:avLst/>
          </a:prstGeom>
          <a:noFill/>
        </p:spPr>
        <p:txBody>
          <a:bodyPr wrap="square" rtlCol="0">
            <a:spAutoFit/>
          </a:bodyPr>
          <a:lstStyle/>
          <a:p>
            <a:pPr indent="0">
              <a:lnSpc>
                <a:spcPct val="125000"/>
              </a:lnSpc>
              <a:spcBef>
                <a:spcPts val="0"/>
              </a:spcBef>
              <a:spcAft>
                <a:spcPts val="0"/>
              </a:spcAft>
            </a:pPr>
            <a:r>
              <a:rPr lang="en-US" altLang="zh-CN" sz="3200" b="1">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提取主要信息</a:t>
            </a:r>
            <a:r>
              <a:rPr lang="zh-CN" altLang="en-US" sz="3200" b="1">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了解大雁的生活</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习性</a:t>
            </a:r>
            <a:r>
              <a:rPr lang="en-US" altLang="zh-CN" sz="3200">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重点</a:t>
            </a:r>
            <a:r>
              <a:rPr lang="en-US" altLang="zh-CN" sz="3200">
                <a:latin typeface="方正楷体_GBK" charset="0"/>
                <a:ea typeface="微软雅黑" panose="020B0503020204020204" charset="-122"/>
                <a:sym typeface="微软雅黑" panose="020B0503020204020204" charset="-122"/>
              </a:rPr>
              <a:t>)</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5000"/>
              </a:lnSpc>
              <a:spcBef>
                <a:spcPts val="0"/>
              </a:spcBef>
              <a:spcAft>
                <a:spcPts val="0"/>
              </a:spcAft>
            </a:pPr>
            <a:r>
              <a:rPr lang="en-US" altLang="zh-CN" sz="3200" b="1">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学会运用</a:t>
            </a:r>
            <a:r>
              <a:rPr lang="zh-CN" altLang="en-US"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拟人、打比方</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说明事物，赏析文章的</a:t>
            </a:r>
            <a:r>
              <a:rPr lang="zh-CN" altLang="en-US"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语言特点</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感受作者的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爱鸟情</a:t>
            </a:r>
            <a:r>
              <a:rPr lang="zh-CN" altLang="en-US"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怀</a:t>
            </a:r>
            <a:r>
              <a:rPr lang="en-US" altLang="zh-CN" sz="3200">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难点</a:t>
            </a:r>
            <a:r>
              <a:rPr lang="en-US" altLang="zh-CN" sz="3200">
                <a:latin typeface="方正楷体_GBK" charset="0"/>
                <a:ea typeface="微软雅黑" panose="020B0503020204020204" charset="-122"/>
                <a:sym typeface="微软雅黑" panose="020B0503020204020204" charset="-122"/>
              </a:rPr>
              <a:t>)</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5000"/>
              </a:lnSpc>
              <a:spcBef>
                <a:spcPts val="0"/>
              </a:spcBef>
              <a:spcAft>
                <a:spcPts val="0"/>
              </a:spcAft>
            </a:pPr>
            <a:r>
              <a:rPr lang="en-US" altLang="zh-CN" sz="3200" b="1">
                <a:solidFill>
                  <a:schemeClr val="tx2">
                    <a:lumMod val="90000"/>
                    <a:lumOff val="10000"/>
                  </a:schemeClr>
                </a:solidFill>
                <a:latin typeface="宋体" panose="02010600030101010101" pitchFamily="2" charset="-122"/>
                <a:cs typeface="宋体" panose="02010600030101010101" pitchFamily="2" charset="-122"/>
                <a:sym typeface="+mn-ea"/>
              </a:rPr>
              <a:t>3.</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培养学生</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热爱自然、尊重生命</a:t>
            </a:r>
            <a:r>
              <a:rPr lang="zh-CN" altLang="en-US" sz="3200" b="1">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的情感</a:t>
            </a:r>
            <a:r>
              <a:rPr lang="zh-CN" altLang="en-US" sz="3200" b="1" smtClean="0">
                <a:solidFill>
                  <a:schemeClr val="tx2">
                    <a:lumMod val="90000"/>
                    <a:lumOff val="10000"/>
                  </a:schemeClr>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smtClean="0">
              <a:solidFill>
                <a:schemeClr val="accent2"/>
              </a:solidFill>
              <a:latin typeface="方正粗黑宋简体" panose="02000000000000000000" charset="-122"/>
              <a:ea typeface="方正粗黑宋简体" panose="02000000000000000000" charset="-122"/>
              <a:cs typeface="方正粗黑宋简体" panose="02000000000000000000" charset="-122"/>
              <a:sym typeface="+mn-ea"/>
            </a:endParaRPr>
          </a:p>
        </p:txBody>
      </p:sp>
      <p:pic>
        <p:nvPicPr>
          <p:cNvPr id="17" name="Picture 2"/>
          <p:cNvPicPr>
            <a:picLocks noChangeAspect="1" noChangeArrowheads="1"/>
          </p:cNvPicPr>
          <p:nvPr/>
        </p:nvPicPr>
        <p:blipFill>
          <a:blip r:embed="rId1"/>
          <a:srcRect t="22197" r="15349" b="12873"/>
          <a:stretch>
            <a:fillRect/>
          </a:stretch>
        </p:blipFill>
        <p:spPr bwMode="auto">
          <a:xfrm>
            <a:off x="6363335" y="301625"/>
            <a:ext cx="5487035" cy="19443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77495" y="29210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字词清单</a:t>
            </a:r>
            <a:endParaRPr lang="zh-CN" altLang="en-US" sz="2800">
              <a:solidFill>
                <a:schemeClr val="bg1"/>
              </a:solidFill>
              <a:latin typeface="方正粗黑宋简体" panose="02000000000000000000" charset="-122"/>
              <a:ea typeface="方正粗黑宋简体" panose="02000000000000000000" charset="-122"/>
            </a:endParaRPr>
          </a:p>
        </p:txBody>
      </p:sp>
      <p:sp>
        <p:nvSpPr>
          <p:cNvPr id="37893" name="文本框 41"/>
          <p:cNvSpPr txBox="1"/>
          <p:nvPr>
            <p:custDataLst>
              <p:tags r:id="rId1"/>
            </p:custDataLst>
          </p:nvPr>
        </p:nvSpPr>
        <p:spPr>
          <a:xfrm>
            <a:off x="791633" y="1336464"/>
            <a:ext cx="10830984" cy="4548505"/>
          </a:xfrm>
          <a:prstGeom prst="rect">
            <a:avLst/>
          </a:prstGeom>
          <a:noFill/>
          <a:ln w="12700">
            <a:noFill/>
          </a:ln>
        </p:spPr>
        <p:txBody>
          <a:bodyPr wrap="square" anchor="t" anchorCtr="0">
            <a:spAutoFit/>
          </a:bodyPr>
          <a:lstStyle/>
          <a:p>
            <a:pPr>
              <a:lnSpc>
                <a:spcPct val="115000"/>
              </a:lnSpc>
            </a:pP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缄</a:t>
            </a:r>
            <a:r>
              <a:rPr lang="zh-CN" altLang="en-US" sz="3600" b="1" dirty="0">
                <a:latin typeface="宋体" panose="02010600030101010101" pitchFamily="2" charset="-122"/>
                <a:ea typeface="宋体" panose="02010600030101010101" pitchFamily="2" charset="-122"/>
                <a:sym typeface="宋体" panose="02010600030101010101" pitchFamily="2" charset="-122"/>
              </a:rPr>
              <a:t>默</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altLang="zh-CN" sz="3600" b="1">
                <a:solidFill>
                  <a:srgbClr val="FF0000"/>
                </a:solidFill>
                <a:ea typeface="宋体" panose="02010600030101010101" pitchFamily="2" charset="-122"/>
                <a:sym typeface="宋体" panose="02010600030101010101" pitchFamily="2" charset="-122"/>
              </a:rPr>
              <a:t>狩</a:t>
            </a:r>
            <a:r>
              <a:rPr altLang="zh-CN" sz="3600" b="1">
                <a:ea typeface="宋体" panose="02010600030101010101" pitchFamily="2" charset="-122"/>
                <a:sym typeface="宋体" panose="02010600030101010101" pitchFamily="2" charset="-122"/>
              </a:rPr>
              <a:t>猎</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b="1">
                <a:latin typeface="宋体" panose="02010600030101010101" pitchFamily="2" charset="-122"/>
                <a:ea typeface="宋体" panose="02010600030101010101" pitchFamily="2" charset="-122"/>
                <a:sym typeface="+mn-ea"/>
              </a:rPr>
              <a:t>香</a:t>
            </a:r>
            <a:r>
              <a:rPr lang="en-US" altLang="zh-CN" sz="3600" b="1">
                <a:solidFill>
                  <a:srgbClr val="FF0000"/>
                </a:solidFill>
                <a:latin typeface="宋体" panose="02010600030101010101" pitchFamily="2" charset="-122"/>
                <a:ea typeface="宋体" panose="02010600030101010101" pitchFamily="2" charset="-122"/>
                <a:sym typeface="+mn-ea"/>
              </a:rPr>
              <a:t>蒲</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zh-CN" altLang="zh-CN" sz="3600" b="1">
                <a:latin typeface="宋体" panose="02010600030101010101" pitchFamily="2" charset="-122"/>
                <a:ea typeface="宋体" panose="02010600030101010101" pitchFamily="2" charset="-122"/>
                <a:sym typeface="宋体" panose="02010600030101010101" pitchFamily="2" charset="-122"/>
              </a:rPr>
              <a:t>环颈</a:t>
            </a:r>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雉</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zh-CN" sz="3600" b="1">
                <a:latin typeface="宋体" panose="02010600030101010101" pitchFamily="2" charset="-122"/>
                <a:ea typeface="宋体" panose="02010600030101010101" pitchFamily="2" charset="-122"/>
                <a:sym typeface="宋体" panose="02010600030101010101" pitchFamily="2" charset="-122"/>
              </a:rPr>
              <a:t>沙</a:t>
            </a:r>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锥</a:t>
            </a:r>
            <a:r>
              <a:rPr lang="zh-CN" altLang="zh-CN" sz="3600" b="1">
                <a:latin typeface="宋体" panose="02010600030101010101" pitchFamily="2" charset="-122"/>
                <a:ea typeface="宋体" panose="02010600030101010101" pitchFamily="2" charset="-122"/>
                <a:sym typeface="宋体" panose="02010600030101010101" pitchFamily="2" charset="-122"/>
              </a:rPr>
              <a:t>鸟</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en-US" altLang="zh-CN" sz="3600" b="1">
                <a:latin typeface="宋体" panose="02010600030101010101" pitchFamily="2" charset="-122"/>
                <a:ea typeface="宋体" panose="02010600030101010101" pitchFamily="2" charset="-122"/>
                <a:sym typeface="+mn-ea"/>
              </a:rPr>
              <a:t>半</a:t>
            </a:r>
            <a:r>
              <a:rPr lang="en-US" altLang="zh-CN" sz="3600" b="1">
                <a:solidFill>
                  <a:srgbClr val="FF0000"/>
                </a:solidFill>
                <a:latin typeface="宋体" panose="02010600030101010101" pitchFamily="2" charset="-122"/>
                <a:ea typeface="宋体" panose="02010600030101010101" pitchFamily="2" charset="-122"/>
                <a:sym typeface="+mn-ea"/>
              </a:rPr>
              <a:t>蹼鹬</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solidFill>
                  <a:schemeClr val="tx1"/>
                </a:solidFill>
                <a:latin typeface="宋体" panose="02010600030101010101" pitchFamily="2" charset="-122"/>
                <a:ea typeface="宋体" panose="02010600030101010101" pitchFamily="2" charset="-122"/>
                <a:sym typeface="宋体" panose="02010600030101010101" pitchFamily="2" charset="-122"/>
              </a:rPr>
              <a:t>水</a:t>
            </a:r>
            <a:r>
              <a:rPr lang="zh-CN" altLang="en-US" sz="3600" b="1">
                <a:solidFill>
                  <a:srgbClr val="FF0000"/>
                </a:solidFill>
                <a:latin typeface="宋体" panose="02010600030101010101" pitchFamily="2" charset="-122"/>
                <a:ea typeface="宋体" panose="02010600030101010101" pitchFamily="2" charset="-122"/>
                <a:sym typeface="宋体" panose="02010600030101010101" pitchFamily="2" charset="-122"/>
              </a:rPr>
              <a:t>洼</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en-US" sz="3600" b="1">
                <a:solidFill>
                  <a:srgbClr val="FF0000"/>
                </a:solidFill>
                <a:latin typeface="宋体" panose="02010600030101010101" pitchFamily="2" charset="-122"/>
                <a:ea typeface="宋体" panose="02010600030101010101" pitchFamily="2" charset="-122"/>
                <a:sym typeface="宋体" panose="02010600030101010101" pitchFamily="2" charset="-122"/>
              </a:rPr>
              <a:t>窥</a:t>
            </a:r>
            <a:r>
              <a:rPr lang="zh-CN" altLang="en-US" sz="3600" b="1">
                <a:latin typeface="宋体" panose="02010600030101010101" pitchFamily="2" charset="-122"/>
                <a:ea typeface="宋体" panose="02010600030101010101" pitchFamily="2" charset="-122"/>
                <a:sym typeface="宋体" panose="02010600030101010101" pitchFamily="2" charset="-122"/>
              </a:rPr>
              <a:t>探</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en-US" sz="3600" b="1">
                <a:latin typeface="宋体" panose="02010600030101010101" pitchFamily="2" charset="-122"/>
                <a:ea typeface="宋体" panose="02010600030101010101" pitchFamily="2" charset="-122"/>
                <a:sym typeface="宋体" panose="02010600030101010101" pitchFamily="2" charset="-122"/>
              </a:rPr>
              <a:t>顾</a:t>
            </a:r>
            <a:r>
              <a:rPr lang="zh-CN" altLang="en-US" sz="3600" b="1">
                <a:solidFill>
                  <a:srgbClr val="FF0000"/>
                </a:solidFill>
                <a:latin typeface="宋体" panose="02010600030101010101" pitchFamily="2" charset="-122"/>
                <a:ea typeface="宋体" panose="02010600030101010101" pitchFamily="2" charset="-122"/>
                <a:sym typeface="宋体" panose="02010600030101010101" pitchFamily="2" charset="-122"/>
              </a:rPr>
              <a:t>忌</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zh-CN" altLang="en-US" sz="3600" b="1">
                <a:solidFill>
                  <a:schemeClr val="tx1"/>
                </a:solidFill>
                <a:latin typeface="Arial" panose="020B0604020202020204" pitchFamily="34" charset="0"/>
                <a:ea typeface="宋体" panose="02010600030101010101" pitchFamily="2" charset="-122"/>
                <a:sym typeface="宋体" panose="02010600030101010101" pitchFamily="2" charset="-122"/>
              </a:rPr>
              <a:t>雾</a:t>
            </a:r>
            <a:r>
              <a:rPr lang="zh-CN" altLang="zh-CN" sz="3600" b="1">
                <a:latin typeface="宋体" panose="02010600030101010101" pitchFamily="2" charset="-122"/>
                <a:ea typeface="宋体" panose="02010600030101010101" pitchFamily="2" charset="-122"/>
                <a:sym typeface="宋体" panose="02010600030101010101" pitchFamily="2" charset="-122"/>
              </a:rPr>
              <a:t>ǎ</a:t>
            </a:r>
            <a:r>
              <a:rPr lang="zh-CN" altLang="zh-CN" sz="3600">
                <a:latin typeface="Arial" panose="020B0604020202020204" pitchFamily="34" charset="0"/>
                <a:ea typeface="宋体" panose="02010600030101010101" pitchFamily="2" charset="-122"/>
                <a:sym typeface="宋体" panose="02010600030101010101" pitchFamily="2" charset="-122"/>
              </a:rPr>
              <a:t>i</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en-US" sz="3600" b="1">
                <a:latin typeface="Arial" panose="020B0604020202020204" pitchFamily="34" charset="0"/>
                <a:ea typeface="宋体" panose="02010600030101010101" pitchFamily="2" charset="-122"/>
                <a:sym typeface="宋体" panose="02010600030101010101" pitchFamily="2" charset="-122"/>
              </a:rPr>
              <a:t>迁</a:t>
            </a:r>
            <a:r>
              <a:rPr lang="en-US" altLang="zh-CN" sz="3600" dirty="0" err="1">
                <a:latin typeface="+mj-lt"/>
                <a:ea typeface="华文细黑" panose="02010600040101010101" pitchFamily="2" charset="-122"/>
                <a:cs typeface="+mj-lt"/>
                <a:sym typeface="+mn-ea"/>
              </a:rPr>
              <a:t>xǐ</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sz="3600">
                <a:latin typeface="+mj-lt"/>
                <a:ea typeface="宋体" panose="02010600030101010101" pitchFamily="2" charset="-122"/>
                <a:cs typeface="+mj-lt"/>
                <a:sym typeface="宋体" panose="02010600030101010101" pitchFamily="2" charset="-122"/>
              </a:rPr>
              <a:t>zh</a:t>
            </a:r>
            <a:r>
              <a:rPr lang="zh-CN" altLang="zh-CN" sz="3600" b="1">
                <a:latin typeface="宋体" panose="02010600030101010101" pitchFamily="2" charset="-122"/>
                <a:ea typeface="宋体" panose="02010600030101010101" pitchFamily="2" charset="-122"/>
                <a:sym typeface="宋体" panose="02010600030101010101" pitchFamily="2" charset="-122"/>
              </a:rPr>
              <a:t>ǎ</a:t>
            </a:r>
            <a:r>
              <a:rPr lang="en-US" sz="3600">
                <a:latin typeface="+mj-lt"/>
                <a:ea typeface="宋体" panose="02010600030101010101" pitchFamily="2" charset="-122"/>
                <a:cs typeface="+mj-lt"/>
                <a:sym typeface="宋体" panose="02010600030101010101" pitchFamily="2" charset="-122"/>
              </a:rPr>
              <a:t>o</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微软雅黑" panose="020B0503020204020204" charset="-122"/>
              </a:rPr>
              <a:t>泽</a:t>
            </a:r>
            <a:endParaRPr lang="zh-CN" altLang="en-US" sz="3600">
              <a:latin typeface="方正楷体_GBK" charset="0"/>
              <a:ea typeface="微软雅黑" panose="020B0503020204020204" charset="-122"/>
              <a:sym typeface="微软雅黑" panose="020B0503020204020204" charset="-122"/>
            </a:endParaRPr>
          </a:p>
          <a:p>
            <a:pPr>
              <a:lnSpc>
                <a:spcPct val="115000"/>
              </a:lnSpc>
            </a:pPr>
            <a:r>
              <a:rPr lang="zh-CN" altLang="en-US" sz="3600" b="1">
                <a:latin typeface="Arial" panose="020B0604020202020204" pitchFamily="34" charset="0"/>
                <a:ea typeface="宋体" panose="02010600030101010101" pitchFamily="2" charset="-122"/>
                <a:sym typeface="宋体" panose="02010600030101010101" pitchFamily="2" charset="-122"/>
              </a:rPr>
              <a:t>喧</a:t>
            </a:r>
            <a:r>
              <a:rPr lang="en-US" altLang="zh-CN" sz="3600">
                <a:latin typeface="Arial" panose="020B0604020202020204" pitchFamily="34" charset="0"/>
                <a:ea typeface="宋体" panose="02010600030101010101" pitchFamily="2" charset="-122"/>
                <a:sym typeface="宋体" panose="02010600030101010101" pitchFamily="2" charset="-122"/>
              </a:rPr>
              <a:t>r</a:t>
            </a:r>
            <a:r>
              <a:rPr lang="zh-CN" altLang="zh-CN" sz="3600" b="1">
                <a:latin typeface="宋体" panose="02010600030101010101" pitchFamily="2" charset="-122"/>
                <a:ea typeface="宋体" panose="02010600030101010101" pitchFamily="2" charset="-122"/>
                <a:sym typeface="宋体" panose="02010600030101010101" pitchFamily="2" charset="-122"/>
              </a:rPr>
              <a:t>ǎ</a:t>
            </a:r>
            <a:r>
              <a:rPr lang="en-US" altLang="zh-CN" sz="3600">
                <a:latin typeface="Arial" panose="020B0604020202020204" pitchFamily="34" charset="0"/>
                <a:ea typeface="宋体" panose="02010600030101010101" pitchFamily="2" charset="-122"/>
                <a:sym typeface="宋体" panose="02010600030101010101" pitchFamily="2" charset="-122"/>
              </a:rPr>
              <a:t>ng</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ea typeface="宋体" panose="02010600030101010101" pitchFamily="2" charset="-122"/>
                <a:cs typeface="+mn-lt"/>
                <a:sym typeface="宋体" panose="02010600030101010101" pitchFamily="2" charset="-122"/>
              </a:rPr>
              <a:t>bi</a:t>
            </a:r>
            <a:r>
              <a:rPr lang="en-US" altLang="zh-CN" sz="3600" b="1">
                <a:latin typeface="宋体" panose="02010600030101010101" pitchFamily="2" charset="-122"/>
                <a:ea typeface="宋体" panose="02010600030101010101" pitchFamily="2" charset="-122"/>
                <a:cs typeface="+mn-lt"/>
                <a:sym typeface="宋体" panose="02010600030101010101" pitchFamily="2" charset="-122"/>
              </a:rPr>
              <a:t>à</a:t>
            </a:r>
            <a:r>
              <a:rPr lang="en-US" altLang="zh-CN" sz="3600">
                <a:ea typeface="宋体" panose="02010600030101010101" pitchFamily="2" charset="-122"/>
                <a:cs typeface="+mn-lt"/>
                <a:sym typeface="宋体" panose="02010600030101010101" pitchFamily="2" charset="-122"/>
              </a:rPr>
              <a:t>n</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宋体" panose="02010600030101010101" pitchFamily="2" charset="-122"/>
              </a:rPr>
              <a:t>论</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mj-lt"/>
                <a:ea typeface="宋体" panose="02010600030101010101" pitchFamily="2" charset="-122"/>
                <a:cs typeface="+mj-lt"/>
                <a:sym typeface="宋体" panose="02010600030101010101" pitchFamily="2" charset="-122"/>
              </a:rPr>
              <a:t>di</a:t>
            </a:r>
            <a:r>
              <a:rPr lang="en-US" altLang="zh-CN" sz="3600" b="1">
                <a:latin typeface="宋体" panose="02010600030101010101" pitchFamily="2" charset="-122"/>
                <a:ea typeface="宋体" panose="02010600030101010101" pitchFamily="2" charset="-122"/>
                <a:sym typeface="宋体" panose="02010600030101010101" pitchFamily="2" charset="-122"/>
              </a:rPr>
              <a:t>ā</a:t>
            </a:r>
            <a:r>
              <a:rPr lang="en-US" altLang="zh-CN" sz="3600">
                <a:latin typeface="+mj-lt"/>
                <a:ea typeface="宋体" panose="02010600030101010101" pitchFamily="2" charset="-122"/>
                <a:cs typeface="+mj-lt"/>
                <a:sym typeface="宋体" panose="02010600030101010101" pitchFamily="2" charset="-122"/>
              </a:rPr>
              <a:t>o</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宋体" panose="02010600030101010101" pitchFamily="2" charset="-122"/>
              </a:rPr>
              <a:t>零</a:t>
            </a:r>
            <a:r>
              <a:rPr lang="zh-CN" altLang="zh-CN" sz="3600" b="1">
                <a:latin typeface="黑体" panose="02010609060101010101" charset="-122"/>
                <a:ea typeface="黑体" panose="02010609060101010101" charset="-122"/>
                <a:sym typeface="宋体" panose="02010600030101010101" pitchFamily="2" charset="-122"/>
              </a:rPr>
              <a:t>   </a:t>
            </a:r>
            <a:r>
              <a:rPr lang="en-US" altLang="zh-CN" sz="3600" b="1">
                <a:latin typeface="黑体" panose="02010609060101010101" charset="-122"/>
                <a:ea typeface="黑体" panose="02010609060101010101" charset="-122"/>
                <a:sym typeface="宋体" panose="02010600030101010101" pitchFamily="2" charset="-122"/>
              </a:rPr>
              <a:t>   </a:t>
            </a:r>
            <a:r>
              <a:rPr lang="en-US" altLang="zh-CN" sz="3600">
                <a:latin typeface="+mj-lt"/>
                <a:ea typeface="黑体" panose="02010609060101010101" charset="-122"/>
                <a:cs typeface="+mj-lt"/>
                <a:sym typeface="宋体" panose="02010600030101010101" pitchFamily="2" charset="-122"/>
              </a:rPr>
              <a:t>j</a:t>
            </a:r>
            <a:r>
              <a:rPr lang="en-US" altLang="zh-CN" sz="3600">
                <a:ea typeface="宋体" panose="02010600030101010101" pitchFamily="2" charset="-122"/>
                <a:cs typeface="+mn-lt"/>
                <a:sym typeface="宋体" panose="02010600030101010101" pitchFamily="2" charset="-122"/>
              </a:rPr>
              <a:t>i</a:t>
            </a:r>
            <a:r>
              <a:rPr lang="en-US" altLang="zh-CN" sz="3600" b="1">
                <a:latin typeface="宋体" panose="02010600030101010101" pitchFamily="2" charset="-122"/>
                <a:ea typeface="宋体" panose="02010600030101010101" pitchFamily="2" charset="-122"/>
                <a:cs typeface="+mn-lt"/>
                <a:sym typeface="宋体" panose="02010600030101010101" pitchFamily="2" charset="-122"/>
              </a:rPr>
              <a:t>à</a:t>
            </a:r>
            <a:r>
              <a:rPr lang="en-US" altLang="zh-CN" sz="3600">
                <a:ea typeface="宋体" panose="02010600030101010101" pitchFamily="2" charset="-122"/>
                <a:cs typeface="+mn-lt"/>
                <a:sym typeface="宋体" panose="02010600030101010101" pitchFamily="2" charset="-122"/>
              </a:rPr>
              <a:t>n</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微软雅黑" panose="020B0503020204020204" charset="-122"/>
              </a:rPr>
              <a:t>行</a:t>
            </a:r>
            <a:r>
              <a:rPr lang="en-US" altLang="zh-CN" sz="3600">
                <a:latin typeface="方正楷体_GBK" charset="0"/>
                <a:ea typeface="微软雅黑" panose="020B0503020204020204" charset="-122"/>
                <a:sym typeface="微软雅黑" panose="020B0503020204020204" charset="-122"/>
              </a:rPr>
              <a:t>        m</a:t>
            </a:r>
            <a:r>
              <a:rPr lang="zh-CN" altLang="en-US" sz="3600">
                <a:latin typeface="+mj-lt"/>
                <a:ea typeface="宋体" panose="02010600030101010101" pitchFamily="2" charset="-122"/>
                <a:cs typeface="+mj-lt"/>
                <a:sym typeface="+mn-ea"/>
              </a:rPr>
              <a:t>í</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微软雅黑" panose="020B0503020204020204" charset="-122"/>
              </a:rPr>
              <a:t>漫</a:t>
            </a:r>
            <a:r>
              <a:rPr lang="en-US" altLang="zh-CN" sz="3600" b="1">
                <a:latin typeface="宋体" panose="02010600030101010101" pitchFamily="2" charset="-122"/>
                <a:ea typeface="宋体" panose="02010600030101010101" pitchFamily="2" charset="-122"/>
                <a:sym typeface="微软雅黑" panose="020B0503020204020204" charset="-122"/>
              </a:rPr>
              <a:t>       </a:t>
            </a:r>
            <a:r>
              <a:rPr lang="en-US" altLang="zh-CN" sz="3600">
                <a:latin typeface="+mj-lt"/>
                <a:ea typeface="宋体" panose="02010600030101010101" pitchFamily="2" charset="-122"/>
                <a:cs typeface="+mj-lt"/>
                <a:sym typeface="宋体" panose="02010600030101010101" pitchFamily="2" charset="-122"/>
              </a:rPr>
              <a:t>mi</a:t>
            </a:r>
            <a:r>
              <a:rPr lang="en-US" altLang="en-US" sz="3600" b="1">
                <a:latin typeface="宋体" panose="02010600030101010101" pitchFamily="2" charset="-122"/>
                <a:ea typeface="宋体" panose="02010600030101010101" pitchFamily="2" charset="-122"/>
                <a:cs typeface="+mj-lt"/>
                <a:sym typeface="宋体" panose="02010600030101010101" pitchFamily="2" charset="-122"/>
              </a:rPr>
              <a:t>á</a:t>
            </a:r>
            <a:r>
              <a:rPr lang="en-US" altLang="zh-CN" sz="3600">
                <a:latin typeface="+mj-lt"/>
                <a:ea typeface="宋体" panose="02010600030101010101" pitchFamily="2" charset="-122"/>
                <a:cs typeface="+mj-lt"/>
                <a:sym typeface="宋体" panose="02010600030101010101" pitchFamily="2" charset="-122"/>
              </a:rPr>
              <a:t>o</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微软雅黑" panose="020B0503020204020204" charset="-122"/>
              </a:rPr>
              <a:t>准</a:t>
            </a:r>
            <a:endParaRPr lang="zh-CN" altLang="en-US" sz="3600" b="1">
              <a:latin typeface="宋体" panose="02010600030101010101" pitchFamily="2" charset="-122"/>
              <a:ea typeface="宋体" panose="02010600030101010101" pitchFamily="2" charset="-122"/>
              <a:sym typeface="微软雅黑" panose="020B0503020204020204" charset="-122"/>
            </a:endParaRPr>
          </a:p>
          <a:p>
            <a:pPr>
              <a:lnSpc>
                <a:spcPct val="115000"/>
              </a:lnSpc>
            </a:pPr>
            <a:r>
              <a:rPr lang="zh-CN" altLang="en-US" sz="3600" b="1">
                <a:latin typeface="宋体" panose="02010600030101010101" pitchFamily="2" charset="-122"/>
                <a:ea typeface="宋体" panose="02010600030101010101" pitchFamily="2" charset="-122"/>
                <a:sym typeface="宋体" panose="02010600030101010101" pitchFamily="2" charset="-122"/>
              </a:rPr>
              <a:t>盘</a:t>
            </a:r>
            <a:r>
              <a:rPr lang="en-US" altLang="zh-CN" sz="3600">
                <a:latin typeface="方正楷体_GBK" charset="0"/>
                <a:ea typeface="微软雅黑" panose="020B0503020204020204" charset="-122"/>
                <a:sym typeface="微软雅黑" panose="020B0503020204020204" charset="-122"/>
              </a:rPr>
              <a:t>xu</a:t>
            </a:r>
            <a:r>
              <a:rPr lang="en-US" altLang="en-US" sz="3600" b="1">
                <a:latin typeface="宋体" panose="02010600030101010101" pitchFamily="2" charset="-122"/>
                <a:ea typeface="宋体" panose="02010600030101010101" pitchFamily="2" charset="-122"/>
                <a:sym typeface="微软雅黑" panose="020B0503020204020204" charset="-122"/>
              </a:rPr>
              <a:t>á</a:t>
            </a:r>
            <a:r>
              <a:rPr lang="en-US" altLang="zh-CN" sz="3600">
                <a:latin typeface="方正楷体_GBK" charset="0"/>
                <a:ea typeface="微软雅黑" panose="020B0503020204020204" charset="-122"/>
                <a:sym typeface="微软雅黑" panose="020B0503020204020204" charset="-122"/>
              </a:rPr>
              <a:t>n(</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en-US" sz="3600" b="1">
                <a:latin typeface="宋体" panose="02010600030101010101" pitchFamily="2" charset="-122"/>
                <a:ea typeface="宋体" panose="02010600030101010101" pitchFamily="2" charset="-122"/>
                <a:sym typeface="微软雅黑" panose="020B0503020204020204" charset="-122"/>
              </a:rPr>
              <a:t>稀</a:t>
            </a:r>
            <a:r>
              <a:rPr lang="en-US" altLang="zh-CN" sz="3600">
                <a:latin typeface="+mj-lt"/>
                <a:ea typeface="微软雅黑" panose="020B0503020204020204" charset="-122"/>
                <a:cs typeface="+mj-lt"/>
                <a:sym typeface="微软雅黑" panose="020B0503020204020204" charset="-122"/>
              </a:rPr>
              <a:t>sh</a:t>
            </a:r>
            <a:r>
              <a:rPr lang="en-US" altLang="en-US" sz="3600">
                <a:latin typeface="+mj-lt"/>
                <a:ea typeface="微软雅黑" panose="020B0503020204020204" charset="-122"/>
                <a:cs typeface="+mj-lt"/>
                <a:sym typeface="微软雅黑" panose="020B0503020204020204" charset="-122"/>
              </a:rPr>
              <a:t>ū</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en-US" sz="3600" b="1">
                <a:latin typeface="宋体" panose="02010600030101010101" pitchFamily="2" charset="-122"/>
                <a:ea typeface="宋体" panose="02010600030101010101" pitchFamily="2" charset="-122"/>
                <a:sym typeface="微软雅黑" panose="020B0503020204020204" charset="-122"/>
              </a:rPr>
              <a:t>和</a:t>
            </a:r>
            <a:r>
              <a:rPr lang="en-US" altLang="en-US" sz="3600" b="1">
                <a:latin typeface="宋体" panose="02010600030101010101" pitchFamily="2" charset="-122"/>
                <a:ea typeface="宋体" panose="02010600030101010101" pitchFamily="2" charset="-122"/>
                <a:cs typeface="+mj-lt"/>
                <a:sym typeface="微软雅黑" panose="020B0503020204020204" charset="-122"/>
              </a:rPr>
              <a:t>ǎ</a:t>
            </a:r>
            <a:r>
              <a:rPr lang="en-US" altLang="zh-CN" sz="3600">
                <a:latin typeface="+mj-lt"/>
                <a:ea typeface="微软雅黑" panose="020B0503020204020204" charset="-122"/>
                <a:cs typeface="+mj-lt"/>
                <a:sym typeface="微软雅黑" panose="020B0503020204020204" charset="-122"/>
              </a:rPr>
              <a:t>i</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endParaRPr lang="en-US" altLang="zh-CN" sz="3600" b="1">
              <a:latin typeface="方正楷体_GBK" charset="0"/>
              <a:ea typeface="微软雅黑" panose="020B0503020204020204" charset="-122"/>
              <a:sym typeface="微软雅黑" panose="020B0503020204020204" charset="-122"/>
            </a:endParaRPr>
          </a:p>
        </p:txBody>
      </p:sp>
      <p:sp>
        <p:nvSpPr>
          <p:cNvPr id="5" name="文本框 4"/>
          <p:cNvSpPr txBox="1"/>
          <p:nvPr>
            <p:custDataLst>
              <p:tags r:id="rId2"/>
            </p:custDataLst>
          </p:nvPr>
        </p:nvSpPr>
        <p:spPr>
          <a:xfrm>
            <a:off x="1749425" y="1336675"/>
            <a:ext cx="9728835" cy="1953895"/>
          </a:xfrm>
          <a:prstGeom prst="rect">
            <a:avLst/>
          </a:prstGeom>
          <a:noFill/>
          <a:ln w="9525">
            <a:noFill/>
          </a:ln>
        </p:spPr>
        <p:txBody>
          <a:bodyPr wrap="square" anchor="t" anchorCtr="0"/>
          <a:lstStyle/>
          <a:p>
            <a:pPr>
              <a:lnSpc>
                <a:spcPct val="110000"/>
              </a:lnSpc>
              <a:buClrTx/>
              <a:buFontTx/>
            </a:pPr>
            <a:r>
              <a:rPr lang="en-US" altLang="zh-CN" sz="3200"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b="1"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ji</a:t>
            </a:r>
            <a:r>
              <a:rPr lang="en-US" altLang="zh-CN" sz="3735" b="1" dirty="0" err="1">
                <a:solidFill>
                  <a:srgbClr val="FF0000"/>
                </a:solidFill>
                <a:latin typeface="宋体" panose="02010600030101010101" pitchFamily="2" charset="-122"/>
                <a:ea typeface="宋体" panose="02010600030101010101" pitchFamily="2" charset="-122"/>
                <a:sym typeface="宋体" panose="02010600030101010101" pitchFamily="2" charset="-122"/>
              </a:rPr>
              <a:t>ā</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n</a:t>
            </a: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ea typeface="宋体" panose="02010600030101010101" pitchFamily="2" charset="-122"/>
                <a:sym typeface="宋体" panose="02010600030101010101" pitchFamily="2" charset="-122"/>
              </a:rPr>
              <a:t>shòu</a:t>
            </a: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pú</a:t>
            </a: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10000"/>
              </a:lnSpc>
              <a:buClrTx/>
              <a:buFontTx/>
            </a:pP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zh-CN" sz="3735" dirty="0">
                <a:solidFill>
                  <a:srgbClr val="FF0000"/>
                </a:solidFill>
                <a:latin typeface="+mj-lt"/>
                <a:ea typeface="宋体" panose="02010600030101010101" pitchFamily="2" charset="-122"/>
                <a:cs typeface="+mj-lt"/>
                <a:sym typeface="+mn-ea"/>
              </a:rPr>
              <a:t>zhì</a:t>
            </a: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latin typeface="+mj-lt"/>
                <a:ea typeface="宋体" panose="02010600030101010101" pitchFamily="2" charset="-122"/>
                <a:cs typeface="+mj-lt"/>
                <a:sym typeface="+mn-ea"/>
              </a:rPr>
              <a:t>zhuī</a:t>
            </a:r>
            <a:r>
              <a:rPr lang="en-US" altLang="zh-CN" sz="3735" dirty="0">
                <a:solidFill>
                  <a:srgbClr val="FF0000"/>
                </a:solidFill>
                <a:latin typeface="+mj-lt"/>
                <a:ea typeface="宋体" panose="02010600030101010101" pitchFamily="2" charset="-122"/>
                <a:cs typeface="+mj-lt"/>
                <a:sym typeface="+mn-ea"/>
              </a:rPr>
              <a:t>                      </a:t>
            </a:r>
            <a:r>
              <a:rPr lang="en-US" altLang="zh-CN" sz="3735" dirty="0" err="1">
                <a:solidFill>
                  <a:srgbClr val="FF0000"/>
                </a:solidFill>
                <a:ea typeface="宋体" panose="02010600030101010101" pitchFamily="2" charset="-122"/>
                <a:cs typeface="+mj-lt"/>
                <a:sym typeface="+mn-ea"/>
              </a:rPr>
              <a:t>pǔ</a:t>
            </a:r>
            <a:r>
              <a:rPr lang="en-US" altLang="zh-CN" sz="3735" dirty="0">
                <a:solidFill>
                  <a:srgbClr val="FF0000"/>
                </a:solidFill>
                <a:ea typeface="宋体" panose="02010600030101010101" pitchFamily="2" charset="-122"/>
                <a:cs typeface="+mj-lt"/>
                <a:sym typeface="+mn-ea"/>
              </a:rPr>
              <a:t> </a:t>
            </a:r>
            <a:r>
              <a:rPr lang="en-US" altLang="zh-CN" sz="3735" dirty="0" err="1">
                <a:solidFill>
                  <a:srgbClr val="FF0000"/>
                </a:solidFill>
                <a:ea typeface="宋体" panose="02010600030101010101" pitchFamily="2" charset="-122"/>
                <a:cs typeface="+mj-lt"/>
                <a:sym typeface="+mn-ea"/>
              </a:rPr>
              <a:t>yù</a:t>
            </a:r>
            <a:endParaRPr lang="en-US" altLang="zh-CN" sz="3735" dirty="0">
              <a:solidFill>
                <a:srgbClr val="FF0000"/>
              </a:solidFill>
              <a:ea typeface="宋体" panose="02010600030101010101" pitchFamily="2" charset="-122"/>
              <a:cs typeface="+mj-lt"/>
              <a:sym typeface="+mn-ea"/>
            </a:endParaRPr>
          </a:p>
          <a:p>
            <a:pPr>
              <a:lnSpc>
                <a:spcPct val="110000"/>
              </a:lnSpc>
              <a:buClrTx/>
              <a:buFontTx/>
            </a:pP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w</a:t>
            </a:r>
            <a:r>
              <a:rPr lang="en-US" altLang="en-US" sz="3735" b="1" dirty="0" err="1">
                <a:solidFill>
                  <a:srgbClr val="FF0000"/>
                </a:solidFill>
                <a:latin typeface="宋体" panose="02010600030101010101" pitchFamily="2" charset="-122"/>
                <a:ea typeface="宋体" panose="02010600030101010101" pitchFamily="2" charset="-122"/>
                <a:sym typeface="宋体" panose="02010600030101010101" pitchFamily="2" charset="-122"/>
              </a:rPr>
              <a:t>ā</a:t>
            </a:r>
            <a:r>
              <a:rPr lang="en-US" altLang="en-US" sz="3735"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k</a:t>
            </a:r>
            <a:r>
              <a:rPr lang="en-US" altLang="zh-CN" sz="3735" dirty="0" err="1" smtClean="0">
                <a:solidFill>
                  <a:srgbClr val="FF0000"/>
                </a:solidFill>
                <a:latin typeface="Arial" panose="020B0604020202020204" pitchFamily="34" charset="0"/>
                <a:ea typeface="宋体" panose="02010600030101010101" pitchFamily="2" charset="-122"/>
                <a:sym typeface="宋体" panose="02010600030101010101" pitchFamily="2" charset="-122"/>
              </a:rPr>
              <a:t>u</a:t>
            </a:r>
            <a:r>
              <a:rPr lang="en-US" altLang="en-US" sz="3735" dirty="0" err="1" smtClean="0">
                <a:solidFill>
                  <a:srgbClr val="FF0000"/>
                </a:solidFill>
                <a:latin typeface="Arial" panose="020B0604020202020204" pitchFamily="34" charset="0"/>
                <a:ea typeface="宋体" panose="02010600030101010101" pitchFamily="2" charset="-122"/>
                <a:sym typeface="宋体" panose="02010600030101010101" pitchFamily="2" charset="-122"/>
              </a:rPr>
              <a:t>ī</a:t>
            </a:r>
            <a:r>
              <a:rPr lang="en-US" altLang="en-US" sz="3735" dirty="0" smtClean="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b="1" dirty="0" smtClean="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j</a:t>
            </a:r>
            <a:r>
              <a:rPr lang="en-US" altLang="en-US" sz="3735" dirty="0" err="1">
                <a:solidFill>
                  <a:srgbClr val="FF0000"/>
                </a:solidFill>
                <a:latin typeface="Arial" panose="020B0604020202020204" pitchFamily="34" charset="0"/>
                <a:ea typeface="宋体" panose="02010600030101010101" pitchFamily="2" charset="-122"/>
                <a:sym typeface="宋体" panose="02010600030101010101" pitchFamily="2" charset="-122"/>
              </a:rPr>
              <a:t>ì</a:t>
            </a:r>
            <a:r>
              <a:rPr lang="en-US" altLang="zh-CN" sz="3735" b="1"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dirty="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6" name="文本框 5"/>
          <p:cNvSpPr txBox="1"/>
          <p:nvPr>
            <p:custDataLst>
              <p:tags r:id="rId3"/>
            </p:custDataLst>
          </p:nvPr>
        </p:nvSpPr>
        <p:spPr>
          <a:xfrm>
            <a:off x="1539875" y="3176270"/>
            <a:ext cx="9789160" cy="2606675"/>
          </a:xfrm>
          <a:prstGeom prst="rect">
            <a:avLst/>
          </a:prstGeom>
          <a:noFill/>
          <a:ln w="9525">
            <a:noFill/>
          </a:ln>
        </p:spPr>
        <p:txBody>
          <a:bodyPr wrap="square" anchor="t" anchorCtr="0"/>
          <a:lstStyle/>
          <a:p>
            <a:pPr>
              <a:lnSpc>
                <a:spcPct val="120000"/>
              </a:lnSpc>
              <a:buClrTx/>
              <a:buFontTx/>
            </a:pP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霭                        徙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沼</a:t>
            </a:r>
            <a:endPar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20000"/>
              </a:lnSpc>
              <a:buClrTx/>
              <a:buFontTx/>
            </a:pP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嚷</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辩</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凋</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20000"/>
              </a:lnSpc>
              <a:buClrTx/>
              <a:buFontTx/>
            </a:pP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践</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弥</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瞄</a:t>
            </a:r>
            <a:endPar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20000"/>
              </a:lnSpc>
              <a:buClrTx/>
              <a:buFontTx/>
            </a:pP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旋</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疏</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蔼</a:t>
            </a:r>
            <a:endPar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2310" y="474345"/>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解说习性</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2" name="图片 1"/>
          <p:cNvPicPr>
            <a:picLocks noChangeAspect="1"/>
          </p:cNvPicPr>
          <p:nvPr/>
        </p:nvPicPr>
        <p:blipFill>
          <a:blip r:embed="rId1"/>
          <a:stretch>
            <a:fillRect/>
          </a:stretch>
        </p:blipFill>
        <p:spPr>
          <a:xfrm>
            <a:off x="7404100" y="1573530"/>
            <a:ext cx="3263900" cy="2134870"/>
          </a:xfrm>
          <a:prstGeom prst="rect">
            <a:avLst/>
          </a:prstGeom>
          <a:effectLst>
            <a:softEdge rad="63500"/>
          </a:effectLst>
        </p:spPr>
      </p:pic>
      <p:pic>
        <p:nvPicPr>
          <p:cNvPr id="5" name="图片 4"/>
          <p:cNvPicPr>
            <a:picLocks noChangeAspect="1"/>
          </p:cNvPicPr>
          <p:nvPr/>
        </p:nvPicPr>
        <p:blipFill>
          <a:blip r:embed="rId2"/>
          <a:stretch>
            <a:fillRect/>
          </a:stretch>
        </p:blipFill>
        <p:spPr>
          <a:xfrm>
            <a:off x="8183999" y="3811163"/>
            <a:ext cx="3263900" cy="2134870"/>
          </a:xfrm>
          <a:prstGeom prst="rect">
            <a:avLst/>
          </a:prstGeom>
          <a:effectLst>
            <a:softEdge rad="63500"/>
          </a:effectLst>
        </p:spPr>
      </p:pic>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
        <p:nvSpPr>
          <p:cNvPr id="100" name="文本框 99"/>
          <p:cNvSpPr txBox="1"/>
          <p:nvPr>
            <p:custDataLst>
              <p:tags r:id="rId4"/>
            </p:custDataLst>
          </p:nvPr>
        </p:nvSpPr>
        <p:spPr>
          <a:xfrm>
            <a:off x="621665" y="2000250"/>
            <a:ext cx="10938510" cy="4186555"/>
          </a:xfrm>
          <a:prstGeom prst="rect">
            <a:avLst/>
          </a:prstGeom>
          <a:noFill/>
          <a:ln w="9525">
            <a:noFill/>
          </a:ln>
          <a:extLst>
            <a:ext uri="{909E8E84-426E-40DD-AFC4-6F175D3DCCD1}">
              <a14:hiddenFill xmlns:a14="http://schemas.microsoft.com/office/drawing/2010/main">
                <a:solidFill>
                  <a:schemeClr val="accent2">
                    <a:lumMod val="20000"/>
                    <a:lumOff val="80000"/>
                  </a:schemeClr>
                </a:solidFill>
              </a14:hiddenFill>
            </a:ext>
          </a:extLst>
        </p:spPr>
        <p:txBody>
          <a:bodyPr wrap="square">
            <a:noAutofit/>
          </a:bodyPr>
          <a:lstStyle/>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(1)大雁归来的季节是</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(2)南飞的大雁飞行路线是</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zh-CN" altLang="en-US" sz="2800" b="1">
                <a:solidFill>
                  <a:schemeClr val="accent1">
                    <a:lumMod val="50000"/>
                  </a:schemeClr>
                </a:solidFill>
                <a:effectLst/>
                <a:latin typeface="楷体" panose="02010609060101010101" charset="-122"/>
                <a:ea typeface="楷体" panose="02010609060101010101" charset="-122"/>
                <a:cs typeface="楷体" panose="02010609060101010101" charset="-122"/>
              </a:rPr>
              <a:t>的</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(3)三月的大雁一触到水就</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(4)第一群大雁到达迁徙地时会</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(5)大雁特喜欢寻食</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(6)孤雁的飞行和鸣叫很</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zh-CN"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而且声调</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(7)</a:t>
            </a:r>
            <a:r>
              <a:rPr lang="zh-CN" sz="2800" b="1">
                <a:solidFill>
                  <a:schemeClr val="accent1">
                    <a:lumMod val="50000"/>
                  </a:schemeClr>
                </a:solidFill>
                <a:effectLst/>
                <a:latin typeface="楷体" panose="02010609060101010101" charset="-122"/>
                <a:ea typeface="楷体" panose="02010609060101010101" charset="-122"/>
                <a:cs typeface="楷体" panose="02010609060101010101" charset="-122"/>
              </a:rPr>
              <a:t>雁群是一些家庭的聚合体，</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常以</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组成雁队飞行。</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(8)四月的夜间，大雁会在沼泽</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rPr>
              <a:t>    </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rPr>
              <a:t>。</a:t>
            </a:r>
            <a:endParaRPr sz="24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r>
              <a:rPr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a:t>
            </a:r>
            <a:r>
              <a:rPr lang="en-US"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9</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)大雁</a:t>
            </a:r>
            <a:r>
              <a:rPr lang="zh-CN"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的迁徙是</a:t>
            </a:r>
            <a:r>
              <a:rPr sz="2800" b="1" u="sng">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 </a:t>
            </a:r>
            <a:r>
              <a:rPr lang="en-US" sz="2800" b="1" u="sng">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       </a:t>
            </a:r>
            <a:r>
              <a:rPr lang="zh-CN" altLang="en-US"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的</a:t>
            </a:r>
            <a:r>
              <a:rPr sz="2800" b="1">
                <a:solidFill>
                  <a:schemeClr val="accent1">
                    <a:lumMod val="50000"/>
                  </a:schemeClr>
                </a:solidFill>
                <a:effectLst/>
                <a:latin typeface="楷体" panose="02010609060101010101" charset="-122"/>
                <a:ea typeface="楷体" panose="02010609060101010101" charset="-122"/>
                <a:cs typeface="楷体" panose="02010609060101010101" charset="-122"/>
                <a:sym typeface="+mn-ea"/>
              </a:rPr>
              <a:t>。</a:t>
            </a: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a:p>
            <a:pPr indent="0" algn="l">
              <a:lnSpc>
                <a:spcPct val="110000"/>
              </a:lnSpc>
            </a:pPr>
            <a:endParaRPr sz="2800" b="1">
              <a:solidFill>
                <a:schemeClr val="accent1">
                  <a:lumMod val="50000"/>
                </a:schemeClr>
              </a:solidFill>
              <a:effectLst/>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5"/>
            </p:custDataLst>
          </p:nvPr>
        </p:nvSpPr>
        <p:spPr>
          <a:xfrm>
            <a:off x="4110990" y="2000250"/>
            <a:ext cx="1977390"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春天的三月</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1" name="文本框 10"/>
          <p:cNvSpPr txBox="1"/>
          <p:nvPr>
            <p:custDataLst>
              <p:tags r:id="rId6"/>
            </p:custDataLst>
          </p:nvPr>
        </p:nvSpPr>
        <p:spPr>
          <a:xfrm>
            <a:off x="4807585" y="2460625"/>
            <a:ext cx="915035"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笔直</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2" name="文本框 11"/>
          <p:cNvSpPr txBox="1"/>
          <p:nvPr>
            <p:custDataLst>
              <p:tags r:id="rId7"/>
            </p:custDataLst>
          </p:nvPr>
        </p:nvSpPr>
        <p:spPr>
          <a:xfrm>
            <a:off x="4807585" y="2924175"/>
            <a:ext cx="1979930"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叫</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，喧嚷</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7" name="文本框 6"/>
          <p:cNvSpPr txBox="1"/>
          <p:nvPr>
            <p:custDataLst>
              <p:tags r:id="rId8"/>
            </p:custDataLst>
          </p:nvPr>
        </p:nvSpPr>
        <p:spPr>
          <a:xfrm>
            <a:off x="5539740" y="3427095"/>
            <a:ext cx="5621655" cy="491490"/>
          </a:xfrm>
          <a:prstGeom prst="rect">
            <a:avLst/>
          </a:prstGeom>
          <a:noFill/>
        </p:spPr>
        <p:txBody>
          <a:bodyPr wrap="square" rtlCol="0" anchor="t">
            <a:spAutoFit/>
          </a:bodyPr>
          <a:lstStyle/>
          <a:p>
            <a:r>
              <a:rPr sz="2600" b="1">
                <a:solidFill>
                  <a:srgbClr val="FF0000"/>
                </a:solidFill>
                <a:effectLst/>
                <a:latin typeface="楷体" panose="02010609060101010101" charset="-122"/>
                <a:ea typeface="楷体" panose="02010609060101010101" charset="-122"/>
                <a:cs typeface="楷体" panose="02010609060101010101" charset="-122"/>
                <a:sym typeface="+mn-ea"/>
              </a:rPr>
              <a:t>向每一</a:t>
            </a:r>
            <a:r>
              <a:rPr lang="zh-CN" sz="2600" b="1">
                <a:solidFill>
                  <a:srgbClr val="FF0000"/>
                </a:solidFill>
                <a:effectLst/>
                <a:latin typeface="楷体" panose="02010609060101010101" charset="-122"/>
                <a:ea typeface="楷体" panose="02010609060101010101" charset="-122"/>
                <a:cs typeface="楷体" panose="02010609060101010101" charset="-122"/>
                <a:sym typeface="+mn-ea"/>
              </a:rPr>
              <a:t>个</a:t>
            </a:r>
            <a:r>
              <a:rPr sz="2600" b="1">
                <a:solidFill>
                  <a:srgbClr val="FF0000"/>
                </a:solidFill>
                <a:effectLst/>
                <a:latin typeface="楷体" panose="02010609060101010101" charset="-122"/>
                <a:ea typeface="楷体" panose="02010609060101010101" charset="-122"/>
                <a:cs typeface="楷体" panose="02010609060101010101" charset="-122"/>
                <a:sym typeface="+mn-ea"/>
              </a:rPr>
              <a:t>迁徙的雁群喧嚷着发出邀请</a:t>
            </a:r>
            <a:endParaRPr lang="zh-CN" altLang="en-US" sz="26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4" name="文本框 13"/>
          <p:cNvSpPr txBox="1"/>
          <p:nvPr>
            <p:custDataLst>
              <p:tags r:id="rId9"/>
            </p:custDataLst>
          </p:nvPr>
        </p:nvSpPr>
        <p:spPr>
          <a:xfrm>
            <a:off x="3771265" y="3863340"/>
            <a:ext cx="1299210"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玉米粒</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5" name="文本框 14"/>
          <p:cNvSpPr txBox="1"/>
          <p:nvPr>
            <p:custDataLst>
              <p:tags r:id="rId10"/>
            </p:custDataLst>
          </p:nvPr>
        </p:nvSpPr>
        <p:spPr>
          <a:xfrm>
            <a:off x="4468495" y="4312920"/>
            <a:ext cx="973455"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频繁</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6" name="文本框 15"/>
          <p:cNvSpPr txBox="1"/>
          <p:nvPr>
            <p:custDataLst>
              <p:tags r:id="rId11"/>
            </p:custDataLst>
          </p:nvPr>
        </p:nvSpPr>
        <p:spPr>
          <a:xfrm>
            <a:off x="7126605" y="4312920"/>
            <a:ext cx="1057275"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忧郁</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7" name="文本框 16"/>
          <p:cNvSpPr txBox="1"/>
          <p:nvPr>
            <p:custDataLst>
              <p:tags r:id="rId12"/>
            </p:custDataLst>
          </p:nvPr>
        </p:nvSpPr>
        <p:spPr>
          <a:xfrm>
            <a:off x="6299200" y="4834890"/>
            <a:ext cx="2712085" cy="461010"/>
          </a:xfrm>
          <a:prstGeom prst="rect">
            <a:avLst/>
          </a:prstGeom>
          <a:noFill/>
        </p:spPr>
        <p:txBody>
          <a:bodyPr wrap="square" rtlCol="0" anchor="t">
            <a:no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六只或六的倍数</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18" name="文本框 17"/>
          <p:cNvSpPr txBox="1"/>
          <p:nvPr>
            <p:custDataLst>
              <p:tags r:id="rId13"/>
            </p:custDataLst>
          </p:nvPr>
        </p:nvSpPr>
        <p:spPr>
          <a:xfrm>
            <a:off x="5539740" y="5288280"/>
            <a:ext cx="989330" cy="521970"/>
          </a:xfrm>
          <a:prstGeom prst="rect">
            <a:avLst/>
          </a:prstGeom>
          <a:noFill/>
        </p:spPr>
        <p:txBody>
          <a:bodyPr wrap="square" rtlCol="0" anchor="t">
            <a:spAutoFit/>
          </a:bodyPr>
          <a:lstStyle/>
          <a:p>
            <a:r>
              <a:rPr sz="2800" b="1">
                <a:solidFill>
                  <a:srgbClr val="FF0000"/>
                </a:solidFill>
                <a:effectLst/>
                <a:latin typeface="楷体" panose="02010609060101010101" charset="-122"/>
                <a:ea typeface="楷体" panose="02010609060101010101" charset="-122"/>
                <a:cs typeface="楷体" panose="02010609060101010101" charset="-122"/>
                <a:sym typeface="+mn-ea"/>
              </a:rPr>
              <a:t>集会</a:t>
            </a:r>
            <a:endPar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custDataLst>
              <p:tags r:id="rId14"/>
            </p:custDataLst>
          </p:nvPr>
        </p:nvSpPr>
        <p:spPr>
          <a:xfrm>
            <a:off x="621573" y="1104371"/>
            <a:ext cx="11131592" cy="953135"/>
          </a:xfrm>
          <a:prstGeom prst="rect">
            <a:avLst/>
          </a:prstGeom>
          <a:noFill/>
        </p:spPr>
        <p:txBody>
          <a:bodyPr wrap="square">
            <a:spAutoFit/>
          </a:bodyPr>
          <a:lstStyle/>
          <a:p>
            <a:pPr marL="457200" indent="-457200">
              <a:buFont typeface="Wingdings" panose="05000000000000000000" charset="0"/>
              <a:buChar char="Ø"/>
            </a:pPr>
            <a:r>
              <a:rPr lang="zh-CN" sz="2800" b="1">
                <a:latin typeface="宋体" panose="02010600030101010101" pitchFamily="2" charset="-122"/>
                <a:ea typeface="宋体" panose="02010600030101010101" pitchFamily="2" charset="-122"/>
                <a:cs typeface="楷体" panose="02010609060101010101" charset="-122"/>
                <a:sym typeface="+mn-ea"/>
              </a:rPr>
              <a:t>文章记录了大雁哪些习性？</a:t>
            </a:r>
            <a:r>
              <a:rPr lang="zh-CN" sz="2800" b="1">
                <a:latin typeface="楷体" panose="02010609060101010101" charset="-122"/>
                <a:ea typeface="楷体" panose="02010609060101010101" charset="-122"/>
                <a:cs typeface="楷体" panose="02010609060101010101" charset="-122"/>
                <a:sym typeface="+mn-ea"/>
              </a:rPr>
              <a:t>（</a:t>
            </a:r>
            <a:r>
              <a:rPr lang="zh-CN" sz="2800" b="1">
                <a:latin typeface="宋体" panose="02010600030101010101" pitchFamily="2" charset="-122"/>
                <a:ea typeface="宋体" panose="02010600030101010101" pitchFamily="2" charset="-122"/>
                <a:cs typeface="楷体" panose="02010609060101010101" charset="-122"/>
                <a:sym typeface="+mn-ea"/>
              </a:rPr>
              <a:t>方法提示：圈点勾画，大雁归来的时间和对应的活动、特点等。</a:t>
            </a:r>
            <a:r>
              <a:rPr lang="zh-CN" sz="2800" b="1">
                <a:latin typeface="楷体" panose="02010609060101010101" charset="-122"/>
                <a:ea typeface="楷体" panose="02010609060101010101" charset="-122"/>
                <a:cs typeface="楷体" panose="02010609060101010101" charset="-122"/>
                <a:sym typeface="+mn-ea"/>
              </a:rPr>
              <a:t>）</a:t>
            </a:r>
            <a:endParaRPr lang="zh-CN" altLang="en-US" sz="28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15"/>
            </p:custDataLst>
          </p:nvPr>
        </p:nvSpPr>
        <p:spPr>
          <a:xfrm>
            <a:off x="3479165" y="5726430"/>
            <a:ext cx="1400810" cy="521970"/>
          </a:xfrm>
          <a:prstGeom prst="rect">
            <a:avLst/>
          </a:prstGeom>
          <a:noFill/>
        </p:spPr>
        <p:txBody>
          <a:bodyPr wrap="square" rtlCol="0" anchor="t">
            <a:spAutoFit/>
          </a:bodyPr>
          <a:lstStyle/>
          <a:p>
            <a:r>
              <a:rPr lang="zh-CN" sz="2800" b="1">
                <a:solidFill>
                  <a:srgbClr val="FF0000"/>
                </a:solidFill>
                <a:effectLst/>
                <a:latin typeface="楷体" panose="02010609060101010101" charset="-122"/>
                <a:ea typeface="楷体" panose="02010609060101010101" charset="-122"/>
                <a:cs typeface="楷体" panose="02010609060101010101" charset="-122"/>
                <a:sym typeface="+mn-ea"/>
              </a:rPr>
              <a:t>全球性</a:t>
            </a:r>
            <a:endParaRPr lang="zh-CN" sz="2800" b="1">
              <a:solidFill>
                <a:srgbClr val="FF0000"/>
              </a:solidFill>
              <a:effectLst/>
              <a:latin typeface="楷体" panose="02010609060101010101" charset="-122"/>
              <a:ea typeface="楷体" panose="02010609060101010101" charset="-122"/>
              <a:cs typeface="楷体" panose="02010609060101010101" charset="-122"/>
              <a:sym typeface="+mn-ea"/>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1" fill="hold"/>
                                        <p:tgtEl>
                                          <p:spTgt spid="11"/>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to="" calcmode="lin" valueType="num">
                                      <p:cBhvr>
                                        <p:cTn id="17" dur="1" fill="hold"/>
                                        <p:tgtEl>
                                          <p:spTgt spid="12"/>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to="" calcmode="lin" valueType="num">
                                      <p:cBhvr>
                                        <p:cTn id="27" dur="1" fill="hold"/>
                                        <p:tgtEl>
                                          <p:spTgt spid="14"/>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to="" calcmode="lin" valueType="num">
                                      <p:cBhvr>
                                        <p:cTn id="32" dur="1" fill="hold"/>
                                        <p:tgtEl>
                                          <p:spTgt spid="15"/>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to="" calcmode="lin" valueType="num">
                                      <p:cBhvr>
                                        <p:cTn id="37" dur="1" fill="hold"/>
                                        <p:tgtEl>
                                          <p:spTgt spid="16"/>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to="" calcmode="lin" valueType="num">
                                      <p:cBhvr>
                                        <p:cTn id="42" dur="1" fill="hold"/>
                                        <p:tgtEl>
                                          <p:spTgt spid="17"/>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to="" calcmode="lin" valueType="num">
                                      <p:cBhvr>
                                        <p:cTn id="47" dur="1" fill="hold"/>
                                        <p:tgtEl>
                                          <p:spTgt spid="18"/>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 to="" calcmode="lin" valueType="num">
                                      <p:cBhvr>
                                        <p:cTn id="5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7" grpId="0"/>
      <p:bldP spid="14" grpId="0"/>
      <p:bldP spid="15" grpId="0"/>
      <p:bldP spid="16" grpId="0"/>
      <p:bldP spid="17" grpId="0"/>
      <p:bldP spid="1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705485" y="648970"/>
            <a:ext cx="2250440" cy="578444"/>
          </a:xfrm>
          <a:prstGeom prst="roundRect">
            <a:avLst/>
          </a:prstGeom>
          <a:solidFill>
            <a:srgbClr val="AED6E6"/>
          </a:solidFill>
        </p:spPr>
        <p:txBody>
          <a:bodyPr wrap="square" rtlCol="0">
            <a:spAutoFit/>
          </a:bodyPr>
          <a:lstStyle/>
          <a:p>
            <a:r>
              <a:rPr lang="zh-CN" altLang="en-US" sz="2800">
                <a:solidFill>
                  <a:schemeClr val="bg1"/>
                </a:solidFill>
                <a:latin typeface="微软雅黑" panose="020B0503020204020204" charset="-122"/>
                <a:ea typeface="微软雅黑" panose="020B0503020204020204" charset="-122"/>
              </a:rPr>
              <a:t>❖</a:t>
            </a:r>
            <a:r>
              <a:rPr lang="en-US" altLang="zh-CN" sz="2800">
                <a:solidFill>
                  <a:schemeClr val="bg1"/>
                </a:solidFill>
                <a:latin typeface="微软雅黑" panose="020B0503020204020204" charset="-122"/>
                <a:ea typeface="微软雅黑" panose="020B0503020204020204" charset="-122"/>
              </a:rPr>
              <a:t> </a:t>
            </a:r>
            <a:r>
              <a:rPr lang="zh-CN" altLang="en-US" sz="2800">
                <a:solidFill>
                  <a:schemeClr val="bg1"/>
                </a:solidFill>
                <a:latin typeface="方正粗黑宋简体" panose="02000000000000000000" charset="-122"/>
                <a:ea typeface="方正粗黑宋简体" panose="02000000000000000000" charset="-122"/>
              </a:rPr>
              <a:t>解说习性</a:t>
            </a:r>
            <a:endParaRPr lang="zh-CN" altLang="en-US" sz="2800">
              <a:solidFill>
                <a:schemeClr val="bg1"/>
              </a:solidFill>
              <a:latin typeface="方正粗黑宋简体" panose="02000000000000000000" charset="-122"/>
              <a:ea typeface="方正粗黑宋简体" panose="02000000000000000000" charset="-122"/>
            </a:endParaRPr>
          </a:p>
        </p:txBody>
      </p:sp>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rcRect l="5911" t="10767" r="10982" b="24512"/>
          <a:stretch>
            <a:fillRect/>
          </a:stretch>
        </p:blipFill>
        <p:spPr>
          <a:xfrm>
            <a:off x="10082530" y="-32385"/>
            <a:ext cx="2114550" cy="1264285"/>
          </a:xfrm>
          <a:prstGeom prst="rect">
            <a:avLst/>
          </a:prstGeom>
        </p:spPr>
      </p:pic>
      <p:sp>
        <p:nvSpPr>
          <p:cNvPr id="20" name="文本框 19"/>
          <p:cNvSpPr txBox="1"/>
          <p:nvPr>
            <p:custDataLst>
              <p:tags r:id="rId2"/>
            </p:custDataLst>
          </p:nvPr>
        </p:nvSpPr>
        <p:spPr>
          <a:xfrm>
            <a:off x="636813" y="1365356"/>
            <a:ext cx="11131592" cy="1076325"/>
          </a:xfrm>
          <a:prstGeom prst="rect">
            <a:avLst/>
          </a:prstGeom>
          <a:noFill/>
        </p:spPr>
        <p:txBody>
          <a:bodyPr wrap="square">
            <a:spAutoFit/>
          </a:bodyPr>
          <a:lstStyle/>
          <a:p>
            <a:pPr marL="457200" indent="-457200">
              <a:buFont typeface="Wingdings" panose="05000000000000000000" charset="0"/>
              <a:buChar char="Ø"/>
            </a:pPr>
            <a:r>
              <a:rPr lang="zh-CN" altLang="en-US" sz="3200" b="1">
                <a:latin typeface="宋体" panose="02010600030101010101" pitchFamily="2" charset="-122"/>
                <a:ea typeface="宋体" panose="02010600030101010101" pitchFamily="2" charset="-122"/>
                <a:cs typeface="宋体" panose="02010600030101010101" pitchFamily="2" charset="-122"/>
              </a:rPr>
              <a:t>本文是一篇观察笔记，主要记录了大雁每年三四月北归的</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过程，文章按什么顺序来记录大雁归来的过程的？</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3"/>
            </p:custDataLst>
          </p:nvPr>
        </p:nvSpPr>
        <p:spPr>
          <a:xfrm>
            <a:off x="1333437" y="2574871"/>
            <a:ext cx="994410" cy="553998"/>
          </a:xfrm>
          <a:prstGeom prst="rect">
            <a:avLst/>
          </a:prstGeom>
          <a:noFill/>
        </p:spPr>
        <p:txBody>
          <a:bodyPr wrap="square">
            <a:spAutoFit/>
          </a:bodyPr>
          <a:lstStyle/>
          <a:p>
            <a:r>
              <a:rPr lang="en-US" altLang="zh-CN" sz="3000" b="1">
                <a:latin typeface="楷体" panose="02010609060101010101" charset="-122"/>
                <a:ea typeface="楷体" panose="02010609060101010101" charset="-122"/>
              </a:rPr>
              <a:t>11</a:t>
            </a:r>
            <a:r>
              <a:rPr lang="zh-CN" altLang="en-US" sz="3000" b="1">
                <a:latin typeface="楷体" panose="02010609060101010101" charset="-122"/>
                <a:ea typeface="楷体" panose="02010609060101010101" charset="-122"/>
              </a:rPr>
              <a:t>月</a:t>
            </a:r>
            <a:endParaRPr lang="zh-CN" altLang="en-US" sz="3000" b="1">
              <a:latin typeface="楷体" panose="02010609060101010101" charset="-122"/>
              <a:ea typeface="楷体" panose="02010609060101010101" charset="-122"/>
            </a:endParaRPr>
          </a:p>
        </p:txBody>
      </p:sp>
      <p:sp>
        <p:nvSpPr>
          <p:cNvPr id="8" name="文本框 7"/>
          <p:cNvSpPr txBox="1"/>
          <p:nvPr>
            <p:custDataLst>
              <p:tags r:id="rId4"/>
            </p:custDataLst>
          </p:nvPr>
        </p:nvSpPr>
        <p:spPr>
          <a:xfrm>
            <a:off x="1047750" y="3069590"/>
            <a:ext cx="1739900" cy="1014730"/>
          </a:xfrm>
          <a:prstGeom prst="rect">
            <a:avLst/>
          </a:prstGeom>
          <a:noFill/>
        </p:spPr>
        <p:txBody>
          <a:bodyPr wrap="square">
            <a:spAutoFit/>
          </a:bodyPr>
          <a:lstStyle/>
          <a:p>
            <a:pPr algn="ctr"/>
            <a:r>
              <a:rPr lang="zh-CN" altLang="en-US" sz="3000" b="1">
                <a:latin typeface="楷体" panose="02010609060101010101" charset="-122"/>
                <a:ea typeface="楷体" panose="02010609060101010101" charset="-122"/>
              </a:rPr>
              <a:t>南飞</a:t>
            </a:r>
            <a:endParaRPr lang="zh-CN" altLang="en-US" sz="3000" b="1">
              <a:latin typeface="楷体" panose="02010609060101010101" charset="-122"/>
              <a:ea typeface="楷体" panose="02010609060101010101" charset="-122"/>
            </a:endParaRPr>
          </a:p>
          <a:p>
            <a:r>
              <a:rPr lang="zh-CN" altLang="en-US" sz="3000" b="1">
                <a:latin typeface="楷体" panose="02010609060101010101" charset="-122"/>
                <a:ea typeface="楷体" panose="02010609060101010101" charset="-122"/>
              </a:rPr>
              <a:t>一声不响</a:t>
            </a:r>
            <a:endParaRPr lang="zh-CN" altLang="en-US" sz="3000" b="1">
              <a:latin typeface="楷体" panose="02010609060101010101" charset="-122"/>
              <a:ea typeface="楷体" panose="02010609060101010101" charset="-122"/>
            </a:endParaRPr>
          </a:p>
        </p:txBody>
      </p:sp>
      <p:sp>
        <p:nvSpPr>
          <p:cNvPr id="28" name="文本框 27"/>
          <p:cNvSpPr txBox="1"/>
          <p:nvPr>
            <p:custDataLst>
              <p:tags r:id="rId5"/>
            </p:custDataLst>
          </p:nvPr>
        </p:nvSpPr>
        <p:spPr>
          <a:xfrm>
            <a:off x="1492529" y="4153618"/>
            <a:ext cx="608916" cy="553998"/>
          </a:xfrm>
          <a:prstGeom prst="rect">
            <a:avLst/>
          </a:prstGeom>
          <a:noFill/>
        </p:spPr>
        <p:txBody>
          <a:bodyPr wrap="square">
            <a:spAutoFit/>
          </a:bodyPr>
          <a:lstStyle/>
          <a:p>
            <a:r>
              <a:rPr lang="zh-CN" altLang="en-US" sz="3000" b="1">
                <a:latin typeface="楷体" panose="02010609060101010101" charset="-122"/>
                <a:ea typeface="楷体" panose="02010609060101010101" charset="-122"/>
              </a:rPr>
              <a:t>③</a:t>
            </a:r>
            <a:endParaRPr lang="zh-CN" altLang="en-US" sz="3000"/>
          </a:p>
        </p:txBody>
      </p:sp>
      <p:sp>
        <p:nvSpPr>
          <p:cNvPr id="9" name="文本框 8"/>
          <p:cNvSpPr txBox="1"/>
          <p:nvPr>
            <p:custDataLst>
              <p:tags r:id="rId6"/>
            </p:custDataLst>
          </p:nvPr>
        </p:nvSpPr>
        <p:spPr>
          <a:xfrm>
            <a:off x="3848100" y="2570202"/>
            <a:ext cx="1869622" cy="553998"/>
          </a:xfrm>
          <a:prstGeom prst="rect">
            <a:avLst/>
          </a:prstGeom>
          <a:noFill/>
        </p:spPr>
        <p:txBody>
          <a:bodyPr wrap="square">
            <a:spAutoFit/>
          </a:bodyPr>
          <a:lstStyle/>
          <a:p>
            <a:r>
              <a:rPr lang="en-US" altLang="zh-CN" sz="3000" b="1">
                <a:latin typeface="楷体" panose="02010609060101010101" charset="-122"/>
                <a:ea typeface="楷体" panose="02010609060101010101" charset="-122"/>
              </a:rPr>
              <a:t>3</a:t>
            </a:r>
            <a:r>
              <a:rPr lang="zh-CN" altLang="en-US" sz="3000" b="1">
                <a:latin typeface="楷体" panose="02010609060101010101" charset="-122"/>
                <a:ea typeface="楷体" panose="02010609060101010101" charset="-122"/>
              </a:rPr>
              <a:t>月</a:t>
            </a:r>
            <a:endParaRPr lang="zh-CN" altLang="en-US" sz="3000" b="1">
              <a:latin typeface="楷体" panose="02010609060101010101" charset="-122"/>
              <a:ea typeface="楷体" panose="02010609060101010101" charset="-122"/>
            </a:endParaRPr>
          </a:p>
        </p:txBody>
      </p:sp>
      <p:sp>
        <p:nvSpPr>
          <p:cNvPr id="22" name="文本框 21"/>
          <p:cNvSpPr txBox="1"/>
          <p:nvPr>
            <p:custDataLst>
              <p:tags r:id="rId7"/>
            </p:custDataLst>
          </p:nvPr>
        </p:nvSpPr>
        <p:spPr>
          <a:xfrm>
            <a:off x="3115310" y="3049905"/>
            <a:ext cx="2136775" cy="1014730"/>
          </a:xfrm>
          <a:prstGeom prst="rect">
            <a:avLst/>
          </a:prstGeom>
          <a:noFill/>
        </p:spPr>
        <p:txBody>
          <a:bodyPr wrap="square">
            <a:spAutoFit/>
          </a:bodyPr>
          <a:lstStyle/>
          <a:p>
            <a:pPr algn="ctr"/>
            <a:r>
              <a:rPr lang="zh-CN" altLang="en-US" sz="3000" b="1">
                <a:latin typeface="楷体" panose="02010609060101010101" charset="-122"/>
                <a:ea typeface="楷体" panose="02010609060101010101" charset="-122"/>
              </a:rPr>
              <a:t>北归</a:t>
            </a:r>
            <a:endParaRPr lang="en-US" altLang="zh-CN" sz="3000" b="1">
              <a:latin typeface="楷体" panose="02010609060101010101" charset="-122"/>
              <a:ea typeface="楷体" panose="02010609060101010101" charset="-122"/>
            </a:endParaRPr>
          </a:p>
          <a:p>
            <a:r>
              <a:rPr lang="zh-CN" altLang="en-US" sz="3000" b="1">
                <a:latin typeface="楷体" panose="02010609060101010101" charset="-122"/>
                <a:ea typeface="楷体" panose="02010609060101010101" charset="-122"/>
              </a:rPr>
              <a:t>低飞，喧嚷</a:t>
            </a:r>
            <a:endParaRPr lang="zh-CN" altLang="en-US" sz="3000" b="1">
              <a:latin typeface="楷体" panose="02010609060101010101" charset="-122"/>
              <a:ea typeface="楷体" panose="02010609060101010101" charset="-122"/>
            </a:endParaRPr>
          </a:p>
        </p:txBody>
      </p:sp>
      <p:sp>
        <p:nvSpPr>
          <p:cNvPr id="30" name="文本框 29"/>
          <p:cNvSpPr txBox="1"/>
          <p:nvPr>
            <p:custDataLst>
              <p:tags r:id="rId8"/>
            </p:custDataLst>
          </p:nvPr>
        </p:nvSpPr>
        <p:spPr>
          <a:xfrm>
            <a:off x="3918108" y="4145611"/>
            <a:ext cx="542109" cy="553998"/>
          </a:xfrm>
          <a:prstGeom prst="rect">
            <a:avLst/>
          </a:prstGeom>
          <a:noFill/>
        </p:spPr>
        <p:txBody>
          <a:bodyPr wrap="square">
            <a:spAutoFit/>
          </a:bodyPr>
          <a:lstStyle/>
          <a:p>
            <a:r>
              <a:rPr lang="zh-CN" altLang="en-US" sz="3000" b="1">
                <a:latin typeface="楷体" panose="02010609060101010101" charset="-122"/>
                <a:ea typeface="楷体" panose="02010609060101010101" charset="-122"/>
              </a:rPr>
              <a:t>④</a:t>
            </a:r>
            <a:endParaRPr lang="zh-CN" altLang="en-US" sz="3000"/>
          </a:p>
        </p:txBody>
      </p:sp>
      <p:sp>
        <p:nvSpPr>
          <p:cNvPr id="23" name="文本框 22"/>
          <p:cNvSpPr txBox="1"/>
          <p:nvPr>
            <p:custDataLst>
              <p:tags r:id="rId9"/>
            </p:custDataLst>
          </p:nvPr>
        </p:nvSpPr>
        <p:spPr>
          <a:xfrm>
            <a:off x="5505039" y="2548918"/>
            <a:ext cx="3597459" cy="553998"/>
          </a:xfrm>
          <a:prstGeom prst="rect">
            <a:avLst/>
          </a:prstGeom>
          <a:noFill/>
        </p:spPr>
        <p:txBody>
          <a:bodyPr wrap="square">
            <a:spAutoFit/>
          </a:bodyPr>
          <a:lstStyle/>
          <a:p>
            <a:r>
              <a:rPr lang="en-US" altLang="zh-CN" sz="3000" b="1">
                <a:latin typeface="楷体" panose="02010609060101010101" charset="-122"/>
                <a:ea typeface="楷体" panose="02010609060101010101" charset="-122"/>
              </a:rPr>
              <a:t>4</a:t>
            </a:r>
            <a:r>
              <a:rPr lang="zh-CN" altLang="en-US" sz="3000" b="1">
                <a:latin typeface="楷体" panose="02010609060101010101" charset="-122"/>
                <a:ea typeface="楷体" panose="02010609060101010101" charset="-122"/>
              </a:rPr>
              <a:t>月的夜间</a:t>
            </a:r>
            <a:endParaRPr lang="zh-CN" altLang="en-US" sz="3000" b="1">
              <a:latin typeface="楷体" panose="02010609060101010101" charset="-122"/>
              <a:ea typeface="楷体" panose="02010609060101010101" charset="-122"/>
            </a:endParaRPr>
          </a:p>
        </p:txBody>
      </p:sp>
      <p:sp>
        <p:nvSpPr>
          <p:cNvPr id="24" name="文本框 23"/>
          <p:cNvSpPr txBox="1"/>
          <p:nvPr>
            <p:custDataLst>
              <p:tags r:id="rId10"/>
            </p:custDataLst>
          </p:nvPr>
        </p:nvSpPr>
        <p:spPr>
          <a:xfrm>
            <a:off x="5504815" y="3030855"/>
            <a:ext cx="2195830" cy="1014730"/>
          </a:xfrm>
          <a:prstGeom prst="rect">
            <a:avLst/>
          </a:prstGeom>
          <a:noFill/>
        </p:spPr>
        <p:txBody>
          <a:bodyPr wrap="square">
            <a:spAutoFit/>
          </a:bodyPr>
          <a:lstStyle/>
          <a:p>
            <a:r>
              <a:rPr lang="zh-CN" altLang="en-US" sz="3000" b="1">
                <a:latin typeface="楷体" panose="02010609060101010101" charset="-122"/>
                <a:ea typeface="楷体" panose="02010609060101010101" charset="-122"/>
              </a:rPr>
              <a:t>在沼泽集会</a:t>
            </a:r>
            <a:endParaRPr lang="en-US" altLang="zh-CN" sz="3000" b="1">
              <a:latin typeface="楷体" panose="02010609060101010101" charset="-122"/>
              <a:ea typeface="楷体" panose="02010609060101010101" charset="-122"/>
            </a:endParaRPr>
          </a:p>
          <a:p>
            <a:pPr algn="ctr"/>
            <a:r>
              <a:rPr lang="zh-CN" altLang="en-US" sz="3000" b="1">
                <a:latin typeface="楷体" panose="02010609060101010101" charset="-122"/>
                <a:ea typeface="楷体" panose="02010609060101010101" charset="-122"/>
              </a:rPr>
              <a:t>鸣叫频繁</a:t>
            </a:r>
            <a:endParaRPr lang="zh-CN" altLang="en-US" sz="3000" b="1">
              <a:latin typeface="楷体" panose="02010609060101010101" charset="-122"/>
              <a:ea typeface="楷体" panose="02010609060101010101" charset="-122"/>
            </a:endParaRPr>
          </a:p>
        </p:txBody>
      </p:sp>
      <p:sp>
        <p:nvSpPr>
          <p:cNvPr id="32" name="文本框 31"/>
          <p:cNvSpPr txBox="1"/>
          <p:nvPr>
            <p:custDataLst>
              <p:tags r:id="rId11"/>
            </p:custDataLst>
          </p:nvPr>
        </p:nvSpPr>
        <p:spPr>
          <a:xfrm>
            <a:off x="6305479" y="4131416"/>
            <a:ext cx="765266" cy="553998"/>
          </a:xfrm>
          <a:prstGeom prst="rect">
            <a:avLst/>
          </a:prstGeom>
          <a:noFill/>
        </p:spPr>
        <p:txBody>
          <a:bodyPr wrap="square">
            <a:spAutoFit/>
          </a:bodyPr>
          <a:lstStyle/>
          <a:p>
            <a:r>
              <a:rPr lang="zh-CN" altLang="en-US" sz="3000" b="1">
                <a:latin typeface="楷体" panose="02010609060101010101" charset="-122"/>
                <a:ea typeface="楷体" panose="02010609060101010101" charset="-122"/>
              </a:rPr>
              <a:t>⑨</a:t>
            </a:r>
            <a:endParaRPr lang="zh-CN" altLang="en-US" sz="3000"/>
          </a:p>
        </p:txBody>
      </p:sp>
      <p:sp>
        <p:nvSpPr>
          <p:cNvPr id="25" name="文本框 24"/>
          <p:cNvSpPr txBox="1"/>
          <p:nvPr>
            <p:custDataLst>
              <p:tags r:id="rId12"/>
            </p:custDataLst>
          </p:nvPr>
        </p:nvSpPr>
        <p:spPr>
          <a:xfrm>
            <a:off x="8179655" y="2541047"/>
            <a:ext cx="3597459" cy="553998"/>
          </a:xfrm>
          <a:prstGeom prst="rect">
            <a:avLst/>
          </a:prstGeom>
          <a:noFill/>
        </p:spPr>
        <p:txBody>
          <a:bodyPr wrap="square">
            <a:spAutoFit/>
          </a:bodyPr>
          <a:lstStyle/>
          <a:p>
            <a:r>
              <a:rPr lang="en-US" altLang="zh-CN" sz="3000" b="1">
                <a:latin typeface="楷体" panose="02010609060101010101" charset="-122"/>
                <a:ea typeface="楷体" panose="02010609060101010101" charset="-122"/>
              </a:rPr>
              <a:t>5</a:t>
            </a:r>
            <a:r>
              <a:rPr lang="zh-CN" altLang="en-US" sz="3000" b="1">
                <a:latin typeface="楷体" panose="02010609060101010101" charset="-122"/>
                <a:ea typeface="楷体" panose="02010609060101010101" charset="-122"/>
              </a:rPr>
              <a:t>月来到之时</a:t>
            </a:r>
            <a:endParaRPr lang="zh-CN" altLang="en-US" sz="3000" b="1">
              <a:latin typeface="楷体" panose="02010609060101010101" charset="-122"/>
              <a:ea typeface="楷体" panose="02010609060101010101" charset="-122"/>
            </a:endParaRPr>
          </a:p>
        </p:txBody>
      </p:sp>
      <p:sp>
        <p:nvSpPr>
          <p:cNvPr id="26" name="文本框 25"/>
          <p:cNvSpPr txBox="1"/>
          <p:nvPr>
            <p:custDataLst>
              <p:tags r:id="rId13"/>
            </p:custDataLst>
          </p:nvPr>
        </p:nvSpPr>
        <p:spPr>
          <a:xfrm>
            <a:off x="8064276" y="3124200"/>
            <a:ext cx="2581953" cy="553998"/>
          </a:xfrm>
          <a:prstGeom prst="rect">
            <a:avLst/>
          </a:prstGeom>
          <a:noFill/>
        </p:spPr>
        <p:txBody>
          <a:bodyPr wrap="square">
            <a:spAutoFit/>
          </a:bodyPr>
          <a:lstStyle/>
          <a:p>
            <a:r>
              <a:rPr lang="zh-CN" altLang="en-US" sz="3000" b="1">
                <a:latin typeface="楷体" panose="02010609060101010101" charset="-122"/>
                <a:ea typeface="楷体" panose="02010609060101010101" charset="-122"/>
              </a:rPr>
              <a:t>集会逐渐减少</a:t>
            </a:r>
            <a:endParaRPr lang="zh-CN" altLang="en-US" sz="3000" b="1">
              <a:latin typeface="楷体" panose="02010609060101010101" charset="-122"/>
              <a:ea typeface="楷体" panose="02010609060101010101" charset="-122"/>
            </a:endParaRPr>
          </a:p>
        </p:txBody>
      </p:sp>
      <p:sp>
        <p:nvSpPr>
          <p:cNvPr id="34" name="文本框 33"/>
          <p:cNvSpPr txBox="1"/>
          <p:nvPr>
            <p:custDataLst>
              <p:tags r:id="rId14"/>
            </p:custDataLst>
          </p:nvPr>
        </p:nvSpPr>
        <p:spPr>
          <a:xfrm>
            <a:off x="9102498" y="4138174"/>
            <a:ext cx="692332" cy="553998"/>
          </a:xfrm>
          <a:prstGeom prst="rect">
            <a:avLst/>
          </a:prstGeom>
          <a:noFill/>
        </p:spPr>
        <p:txBody>
          <a:bodyPr wrap="square">
            <a:spAutoFit/>
          </a:bodyPr>
          <a:lstStyle/>
          <a:p>
            <a:r>
              <a:rPr lang="zh-CN" altLang="en-US" sz="3000" b="1">
                <a:latin typeface="楷体" panose="02010609060101010101" charset="-122"/>
                <a:ea typeface="楷体" panose="02010609060101010101" charset="-122"/>
              </a:rPr>
              <a:t>⑩</a:t>
            </a:r>
            <a:endParaRPr lang="zh-CN" altLang="en-US" sz="3000"/>
          </a:p>
        </p:txBody>
      </p:sp>
      <p:cxnSp>
        <p:nvCxnSpPr>
          <p:cNvPr id="36" name="直接箭头连接符 35"/>
          <p:cNvCxnSpPr/>
          <p:nvPr>
            <p:custDataLst>
              <p:tags r:id="rId15"/>
            </p:custDataLst>
          </p:nvPr>
        </p:nvCxnSpPr>
        <p:spPr>
          <a:xfrm>
            <a:off x="1604464" y="4821646"/>
            <a:ext cx="8538845" cy="50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6"/>
            </p:custDataLst>
          </p:nvPr>
        </p:nvSpPr>
        <p:spPr>
          <a:xfrm>
            <a:off x="5252286" y="4983050"/>
            <a:ext cx="2106385" cy="646331"/>
          </a:xfrm>
          <a:prstGeom prst="rect">
            <a:avLst/>
          </a:prstGeom>
          <a:noFill/>
        </p:spPr>
        <p:txBody>
          <a:bodyPr wrap="square">
            <a:spAutoFit/>
          </a:bodyPr>
          <a:lstStyle/>
          <a:p>
            <a:r>
              <a:rPr lang="zh-CN" altLang="en-US" sz="3600" b="1">
                <a:solidFill>
                  <a:srgbClr val="FF0000"/>
                </a:solidFill>
                <a:highlight>
                  <a:srgbClr val="FFFF00"/>
                </a:highlight>
                <a:latin typeface="楷体" panose="02010609060101010101" charset="-122"/>
                <a:ea typeface="楷体" panose="02010609060101010101" charset="-122"/>
              </a:rPr>
              <a:t>时间顺序</a:t>
            </a:r>
            <a:endParaRPr lang="zh-CN" altLang="en-US" sz="3600" b="1">
              <a:solidFill>
                <a:srgbClr val="FF0000"/>
              </a:solidFill>
              <a:highlight>
                <a:srgbClr val="FFFF00"/>
              </a:highlight>
              <a:latin typeface="楷体" panose="02010609060101010101" charset="-122"/>
              <a:ea typeface="楷体" panose="02010609060101010101"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8" grpId="0"/>
      <p:bldP spid="9" grpId="0"/>
      <p:bldP spid="22" grpId="0"/>
      <p:bldP spid="30" grpId="0"/>
      <p:bldP spid="23" grpId="0"/>
      <p:bldP spid="24" grpId="0"/>
      <p:bldP spid="32" grpId="0"/>
      <p:bldP spid="25" grpId="0"/>
      <p:bldP spid="26" grpId="0"/>
      <p:bldP spid="34" grpId="0"/>
      <p:bldP spid="10" grpId="0"/>
    </p:bldLst>
  </p:timing>
</p:sld>
</file>

<file path=ppt/tags/tag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LAYERLEVEL" val="1"/>
</p:tagLst>
</file>

<file path=ppt/tags/tag100.xml><?xml version="1.0" encoding="utf-8"?>
<p:tagLst xmlns:p="http://schemas.openxmlformats.org/presentationml/2006/main">
  <p:tag name="KSO_WM_BEAUTIFY_FLAG" val="#wm#"/>
  <p:tag name="KSO_WM_TEMPLATE_CATEGORY" val="custom"/>
  <p:tag name="KSO_WM_TEMPLATE_INDEX" val="20233488"/>
</p:tagLst>
</file>

<file path=ppt/tags/tag101.xml><?xml version="1.0" encoding="utf-8"?>
<p:tagLst xmlns:p="http://schemas.openxmlformats.org/presentationml/2006/main">
  <p:tag name="KSO_WM_BEAUTIFY_FLAG" val="#wm#"/>
  <p:tag name="KSO_WM_TEMPLATE_CATEGORY" val="custom"/>
  <p:tag name="KSO_WM_TEMPLATE_INDEX" val="20233488"/>
</p:tagLst>
</file>

<file path=ppt/tags/tag102.xml><?xml version="1.0" encoding="utf-8"?>
<p:tagLst xmlns:p="http://schemas.openxmlformats.org/presentationml/2006/main">
  <p:tag name="KSO_WM_BEAUTIFY_FLAG" val="#wm#"/>
  <p:tag name="KSO_WM_TEMPLATE_CATEGORY" val="custom"/>
  <p:tag name="KSO_WM_TEMPLATE_INDEX" val="20233488"/>
</p:tagLst>
</file>

<file path=ppt/tags/tag103.xml><?xml version="1.0" encoding="utf-8"?>
<p:tagLst xmlns:p="http://schemas.openxmlformats.org/presentationml/2006/main">
  <p:tag name="KSO_WM_BEAUTIFY_FLAG" val="#wm#"/>
  <p:tag name="KSO_WM_TEMPLATE_CATEGORY" val="custom"/>
  <p:tag name="KSO_WM_TEMPLATE_INDEX" val="20233488"/>
</p:tagLst>
</file>

<file path=ppt/tags/tag104.xml><?xml version="1.0" encoding="utf-8"?>
<p:tagLst xmlns:p="http://schemas.openxmlformats.org/presentationml/2006/main">
  <p:tag name="KSO_WM_BEAUTIFY_FLAG" val="#wm#"/>
  <p:tag name="KSO_WM_TEMPLATE_CATEGORY" val="custom"/>
  <p:tag name="KSO_WM_TEMPLATE_INDEX" val="20233488"/>
</p:tagLst>
</file>

<file path=ppt/tags/tag105.xml><?xml version="1.0" encoding="utf-8"?>
<p:tagLst xmlns:p="http://schemas.openxmlformats.org/presentationml/2006/main">
  <p:tag name="KSO_WM_BEAUTIFY_FLAG" val="#wm#"/>
  <p:tag name="KSO_WM_TEMPLATE_CATEGORY" val="custom"/>
  <p:tag name="KSO_WM_TEMPLATE_INDEX" val="20233488"/>
</p:tagLst>
</file>

<file path=ppt/tags/tag106.xml><?xml version="1.0" encoding="utf-8"?>
<p:tagLst xmlns:p="http://schemas.openxmlformats.org/presentationml/2006/main">
  <p:tag name="AS_UNIQUEID" val="4908"/>
</p:tagLst>
</file>

<file path=ppt/tags/tag107.xml><?xml version="1.0" encoding="utf-8"?>
<p:tagLst xmlns:p="http://schemas.openxmlformats.org/presentationml/2006/main">
  <p:tag name="AS_UNIQUEID" val="4453"/>
</p:tagLst>
</file>

<file path=ppt/tags/tag108.xml><?xml version="1.0" encoding="utf-8"?>
<p:tagLst xmlns:p="http://schemas.openxmlformats.org/presentationml/2006/main">
  <p:tag name="KSO_WM_BEAUTIFY_FLAG" val="#wm#"/>
  <p:tag name="KSO_WM_TEMPLATE_CATEGORY" val="custom"/>
  <p:tag name="KSO_WM_TEMPLATE_INDEX" val="20233488"/>
</p:tagLst>
</file>

<file path=ppt/tags/tag109.xml><?xml version="1.0" encoding="utf-8"?>
<p:tagLst xmlns:p="http://schemas.openxmlformats.org/presentationml/2006/main">
  <p:tag name="AS_UNIQUEID" val="4453"/>
</p:tagLst>
</file>

<file path=ppt/tags/tag1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EMPLATE_CATEGORY" val="custom"/>
  <p:tag name="KSO_WM_TEMPLATE_INDEX" val="20233488"/>
</p:tagLst>
</file>

<file path=ppt/tags/tag111.xml><?xml version="1.0" encoding="utf-8"?>
<p:tagLst xmlns:p="http://schemas.openxmlformats.org/presentationml/2006/main">
  <p:tag name="AS_UNIQUEID" val="4908"/>
</p:tagLst>
</file>

<file path=ppt/tags/tag112.xml><?xml version="1.0" encoding="utf-8"?>
<p:tagLst xmlns:p="http://schemas.openxmlformats.org/presentationml/2006/main">
  <p:tag name="AS_UNIQUEID" val="4453"/>
</p:tagLst>
</file>

<file path=ppt/tags/tag113.xml><?xml version="1.0" encoding="utf-8"?>
<p:tagLst xmlns:p="http://schemas.openxmlformats.org/presentationml/2006/main">
  <p:tag name="AS_UNIQUEID" val="411"/>
</p:tagLst>
</file>

<file path=ppt/tags/tag114.xml><?xml version="1.0" encoding="utf-8"?>
<p:tagLst xmlns:p="http://schemas.openxmlformats.org/presentationml/2006/main">
  <p:tag name="KSO_WM_BEAUTIFY_FLAG" val="#wm#"/>
  <p:tag name="KSO_WM_TEMPLATE_CATEGORY" val="custom"/>
  <p:tag name="KSO_WM_TEMPLATE_INDEX" val="20233488"/>
</p:tagLst>
</file>

<file path=ppt/tags/tag115.xml><?xml version="1.0" encoding="utf-8"?>
<p:tagLst xmlns:p="http://schemas.openxmlformats.org/presentationml/2006/main">
  <p:tag name="AS_UNIQUEID" val="4945"/>
</p:tagLst>
</file>

<file path=ppt/tags/tag116.xml><?xml version="1.0" encoding="utf-8"?>
<p:tagLst xmlns:p="http://schemas.openxmlformats.org/presentationml/2006/main">
  <p:tag name="AS_UNIQUEID" val="4908"/>
</p:tagLst>
</file>

<file path=ppt/tags/tag117.xml><?xml version="1.0" encoding="utf-8"?>
<p:tagLst xmlns:p="http://schemas.openxmlformats.org/presentationml/2006/main">
  <p:tag name="KSO_WM_BEAUTIFY_FLAG" val="#wm#"/>
  <p:tag name="KSO_WM_TEMPLATE_CATEGORY" val="custom"/>
  <p:tag name="KSO_WM_TEMPLATE_INDEX" val="20233488"/>
</p:tagLst>
</file>

<file path=ppt/tags/tag118.xml><?xml version="1.0" encoding="utf-8"?>
<p:tagLst xmlns:p="http://schemas.openxmlformats.org/presentationml/2006/main">
  <p:tag name="KSO_WM_BEAUTIFY_FLAG" val="#wm#"/>
  <p:tag name="KSO_WM_TEMPLATE_CATEGORY" val="custom"/>
  <p:tag name="KSO_WM_TEMPLATE_INDEX" val="20233488"/>
</p:tagLst>
</file>

<file path=ppt/tags/tag119.xml><?xml version="1.0" encoding="utf-8"?>
<p:tagLst xmlns:p="http://schemas.openxmlformats.org/presentationml/2006/main">
  <p:tag name="KSO_WM_BEAUTIFY_FLAG" val="#wm#"/>
  <p:tag name="KSO_WM_TEMPLATE_CATEGORY" val="custom"/>
  <p:tag name="KSO_WM_TEMPLATE_INDEX" val="20233488"/>
</p:tagLst>
</file>

<file path=ppt/tags/tag1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AS_UNIQUEID" val="4908"/>
</p:tagLst>
</file>

<file path=ppt/tags/tag121.xml><?xml version="1.0" encoding="utf-8"?>
<p:tagLst xmlns:p="http://schemas.openxmlformats.org/presentationml/2006/main">
  <p:tag name="AS_UNIQUEID" val="4981"/>
</p:tagLst>
</file>

<file path=ppt/tags/tag122.xml><?xml version="1.0" encoding="utf-8"?>
<p:tagLst xmlns:p="http://schemas.openxmlformats.org/presentationml/2006/main">
  <p:tag name="KSO_WM_BEAUTIFY_FLAG" val="#wm#"/>
  <p:tag name="KSO_WM_TEMPLATE_CATEGORY" val="custom"/>
  <p:tag name="KSO_WM_TEMPLATE_INDEX" val="20233488"/>
</p:tagLst>
</file>

<file path=ppt/tags/tag123.xml><?xml version="1.0" encoding="utf-8"?>
<p:tagLst xmlns:p="http://schemas.openxmlformats.org/presentationml/2006/main">
  <p:tag name="KSO_WM_DIAGRAM_VIRTUALLY_FRAME" val="{&quot;height&quot;:337.4,&quot;left&quot;:149.4,&quot;top&quot;:96.7,&quot;width&quot;:777.0151968503936}"/>
</p:tagLst>
</file>

<file path=ppt/tags/tag124.xml><?xml version="1.0" encoding="utf-8"?>
<p:tagLst xmlns:p="http://schemas.openxmlformats.org/presentationml/2006/main">
  <p:tag name="KSO_WM_DIAGRAM_VIRTUALLY_FRAME" val="{&quot;height&quot;:337.4,&quot;left&quot;:149.4,&quot;top&quot;:96.7,&quot;width&quot;:777.0151968503936}"/>
</p:tagLst>
</file>

<file path=ppt/tags/tag125.xml><?xml version="1.0" encoding="utf-8"?>
<p:tagLst xmlns:p="http://schemas.openxmlformats.org/presentationml/2006/main">
  <p:tag name="KSO_WM_DIAGRAM_VIRTUALLY_FRAME" val="{&quot;height&quot;:337.4,&quot;left&quot;:149.4,&quot;top&quot;:96.7,&quot;width&quot;:777.0151968503936}"/>
</p:tagLst>
</file>

<file path=ppt/tags/tag126.xml><?xml version="1.0" encoding="utf-8"?>
<p:tagLst xmlns:p="http://schemas.openxmlformats.org/presentationml/2006/main">
  <p:tag name="KSO_WM_DIAGRAM_VIRTUALLY_FRAME" val="{&quot;height&quot;:337.4,&quot;left&quot;:149.4,&quot;top&quot;:96.7,&quot;width&quot;:777.0151968503936}"/>
</p:tagLst>
</file>

<file path=ppt/tags/tag127.xml><?xml version="1.0" encoding="utf-8"?>
<p:tagLst xmlns:p="http://schemas.openxmlformats.org/presentationml/2006/main">
  <p:tag name="KSO_WM_DIAGRAM_VIRTUALLY_FRAME" val="{&quot;height&quot;:337.4,&quot;left&quot;:149.4,&quot;top&quot;:96.7,&quot;width&quot;:777.0151968503936}"/>
</p:tagLst>
</file>

<file path=ppt/tags/tag128.xml><?xml version="1.0" encoding="utf-8"?>
<p:tagLst xmlns:p="http://schemas.openxmlformats.org/presentationml/2006/main">
  <p:tag name="KSO_WM_DIAGRAM_VIRTUALLY_FRAME" val="{&quot;height&quot;:337.4,&quot;left&quot;:149.4,&quot;top&quot;:96.7,&quot;width&quot;:777.0151968503936}"/>
</p:tagLst>
</file>

<file path=ppt/tags/tag129.xml><?xml version="1.0" encoding="utf-8"?>
<p:tagLst xmlns:p="http://schemas.openxmlformats.org/presentationml/2006/main">
  <p:tag name="KSO_WM_DIAGRAM_VIRTUALLY_FRAME" val="{&quot;height&quot;:337.4,&quot;left&quot;:149.4,&quot;top&quot;:96.7,&quot;width&quot;:777.0151968503936}"/>
</p:tagLst>
</file>

<file path=ppt/tags/tag1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LAYERLEVEL" val="1"/>
</p:tagLst>
</file>

<file path=ppt/tags/tag130.xml><?xml version="1.0" encoding="utf-8"?>
<p:tagLst xmlns:p="http://schemas.openxmlformats.org/presentationml/2006/main">
  <p:tag name="KSO_WM_DIAGRAM_VIRTUALLY_FRAME" val="{&quot;height&quot;:337.4,&quot;left&quot;:149.4,&quot;top&quot;:96.7,&quot;width&quot;:777.0151968503936}"/>
</p:tagLst>
</file>

<file path=ppt/tags/tag131.xml><?xml version="1.0" encoding="utf-8"?>
<p:tagLst xmlns:p="http://schemas.openxmlformats.org/presentationml/2006/main">
  <p:tag name="KSO_WM_DIAGRAM_VIRTUALLY_FRAME" val="{&quot;height&quot;:337.4,&quot;left&quot;:149.4,&quot;top&quot;:96.7,&quot;width&quot;:777.0151968503936}"/>
</p:tagLst>
</file>

<file path=ppt/tags/tag132.xml><?xml version="1.0" encoding="utf-8"?>
<p:tagLst xmlns:p="http://schemas.openxmlformats.org/presentationml/2006/main">
  <p:tag name="KSO_WM_DIAGRAM_VIRTUALLY_FRAME" val="{&quot;height&quot;:337.4,&quot;left&quot;:149.4,&quot;top&quot;:96.7,&quot;width&quot;:777.0151968503936}"/>
</p:tagLst>
</file>

<file path=ppt/tags/tag133.xml><?xml version="1.0" encoding="utf-8"?>
<p:tagLst xmlns:p="http://schemas.openxmlformats.org/presentationml/2006/main">
  <p:tag name="KSO_WM_DIAGRAM_VIRTUALLY_FRAME" val="{&quot;height&quot;:244.29440944881884,&quot;left&quot;:151.48362204724407,&quot;top&quot;:158.2040157480315,&quot;width&quot;:774.9315748031496}"/>
</p:tagLst>
</file>

<file path=ppt/tags/tag134.xml><?xml version="1.0" encoding="utf-8"?>
<p:tagLst xmlns:p="http://schemas.openxmlformats.org/presentationml/2006/main">
  <p:tag name="KSO_WM_BEAUTIFY_FLAG" val="#wm#"/>
  <p:tag name="KSO_WM_TEMPLATE_CATEGORY" val="custom"/>
  <p:tag name="KSO_WM_TEMPLATE_INDEX" val="20233488"/>
</p:tagLst>
</file>

<file path=ppt/tags/tag135.xml><?xml version="1.0" encoding="utf-8"?>
<p:tagLst xmlns:p="http://schemas.openxmlformats.org/presentationml/2006/main">
  <p:tag name="KSO_WM_BEAUTIFY_FLAG" val="#wm#"/>
  <p:tag name="KSO_WM_DIAGRAM_GROUP_CODE" val="l1-1"/>
  <p:tag name="KSO_WM_SLIDE_DIAGTYPE" val="l"/>
  <p:tag name="KSO_WM_SLIDE_ID" val="custom20233488_4"/>
  <p:tag name="KSO_WM_SLIDE_INDEX" val="4"/>
  <p:tag name="KSO_WM_SLIDE_ITEM_CNT" val="4"/>
  <p:tag name="KSO_WM_SLIDE_LAYOUT" val="a_l"/>
  <p:tag name="KSO_WM_SLIDE_LAYOUT_CNT" val="1_1"/>
  <p:tag name="KSO_WM_SLIDE_SUBTYPE" val="diag"/>
  <p:tag name="KSO_WM_SLIDE_THEME_ID" val="3323111"/>
  <p:tag name="KSO_WM_SLIDE_THEME_NAME" val="蓝白色默认模板简约风主题"/>
  <p:tag name="KSO_WM_SLIDE_TYPE" val="contents"/>
  <p:tag name="KSO_WM_TAG_VERSION" val="3.0"/>
  <p:tag name="KSO_WM_TEMPLATE_CATEGORY" val="custom"/>
  <p:tag name="KSO_WM_TEMPLATE_COLOR_TYPE" val="0"/>
  <p:tag name="KSO_WM_TEMPLATE_INDEX" val="20233488"/>
  <p:tag name="KSO_WM_TEMPLATE_MASTER_TYPE" val="0"/>
  <p:tag name="KSO_WM_TEMPLATE_SUBCATEGORY" val="29"/>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KSO_WM_BEAUTIFY_FLAG" val="#wm#"/>
  <p:tag name="KSO_WM_DIAGRAM_GROUP_CODE" val="l1-1"/>
  <p:tag name="KSO_WM_SLIDE_DIAGTYPE" val="l"/>
  <p:tag name="KSO_WM_SLIDE_ID" val="custom20233488_4"/>
  <p:tag name="KSO_WM_SLIDE_INDEX" val="4"/>
  <p:tag name="KSO_WM_SLIDE_ITEM_CNT" val="4"/>
  <p:tag name="KSO_WM_SLIDE_LAYOUT" val="a_l"/>
  <p:tag name="KSO_WM_SLIDE_LAYOUT_CNT" val="1_1"/>
  <p:tag name="KSO_WM_SLIDE_SUBTYPE" val="diag"/>
  <p:tag name="KSO_WM_SLIDE_THEME_ID" val="3323111"/>
  <p:tag name="KSO_WM_SLIDE_THEME_NAME" val="蓝白色默认模板简约风主题"/>
  <p:tag name="KSO_WM_SLIDE_TYPE" val="contents"/>
  <p:tag name="KSO_WM_TAG_VERSION" val="3.0"/>
  <p:tag name="KSO_WM_TEMPLATE_CATEGORY" val="custom"/>
  <p:tag name="KSO_WM_TEMPLATE_COLOR_TYPE" val="0"/>
  <p:tag name="KSO_WM_TEMPLATE_INDEX" val="20233488"/>
  <p:tag name="KSO_WM_TEMPLATE_MASTER_TYPE" val="0"/>
  <p:tag name="KSO_WM_TEMPLATE_SUBCATEGORY" val="29"/>
</p:tagLst>
</file>

<file path=ppt/tags/tag138.xml><?xml version="1.0" encoding="utf-8"?>
<p:tagLst xmlns:p="http://schemas.openxmlformats.org/presentationml/2006/main">
  <p:tag name="AS_OS" val="Unix 3.10 unknown"/>
  <p:tag name="AS_RELEASE_DATE" val="2023.03.31"/>
  <p:tag name="AS_TITLE" val="Aspose.Slides for Java"/>
  <p:tag name="AS_VERSION" val="23.3"/>
  <p:tag name="RESOURCE_RECORD_KEY" val="{&quot;65&quot;:[20233488],&quot;71&quot;:[76235679545]}"/>
  <p:tag name="COMMONDATA" val="eyJoZGlkIjoiMWFiOTJkOWJmZjJhOThmMGIzNzJhZmI0NDZkNTRkYWMifQ=="/>
</p:tagLst>
</file>

<file path=ppt/tags/tag1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LAYERLEVEL" val="1"/>
</p:tagLst>
</file>

<file path=ppt/tags/tag1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4**"/>
  <p:tag name="KSO_WM_UNIT_LAYERLEVEL" val="1"/>
</p:tagLst>
</file>

<file path=ppt/tags/tag1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LAYERLEVEL" val="1"/>
</p:tagLst>
</file>

<file path=ppt/tags/tag1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LAYERLEVEL" val="1"/>
</p:tagLst>
</file>

<file path=ppt/tags/tag1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6**"/>
  <p:tag name="KSO_WM_UNIT_LAYERLEVEL" val="1"/>
</p:tagLst>
</file>

<file path=ppt/tags/tag1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LAYERLEVEL" val="1"/>
</p:tagLst>
</file>

<file path=ppt/tags/tag2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LAYERLEVEL" val="1"/>
</p:tagLst>
</file>

<file path=ppt/tags/tag2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7**"/>
  <p:tag name="KSO_WM_UNIT_LAYERLEVEL" val="1"/>
</p:tagLst>
</file>

<file path=ppt/tags/tag2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LAYERLEVEL" val="1"/>
</p:tagLst>
</file>

<file path=ppt/tags/tag2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LAYERLEVEL" val="1"/>
</p:tagLst>
</file>

<file path=ppt/tags/tag2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8**"/>
  <p:tag name="KSO_WM_UNIT_LAYERLEVEL" val="1"/>
</p:tagLst>
</file>

<file path=ppt/tags/tag2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f*1"/>
  <p:tag name="KSO_WM_UNIT_INDEX" val="1"/>
  <p:tag name="KSO_WM_UNIT_LAYERLEVEL" val="1"/>
  <p:tag name="KSO_WM_UNIT_NOCLEAR" val="0"/>
  <p:tag name="KSO_WM_UNIT_PRESET_TEXT" val="单击此处编辑母版文本样式&#10;二级&#10;三级&#10;四级&#10;五级"/>
  <p:tag name="KSO_WM_UNIT_SUBTYPE" val="a"/>
  <p:tag name="KSO_WM_UNIT_TYPE" val="f"/>
  <p:tag name="KSO_WM_UNIT_VALUE" val="396"/>
</p:tagLst>
</file>

<file path=ppt/tags/tag2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LAYERLEVEL" val="1"/>
</p:tagLst>
</file>

<file path=ppt/tags/tag2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9**"/>
  <p:tag name="KSO_WM_UNIT_LAYERLEVEL" val="1"/>
</p:tagLst>
</file>

<file path=ppt/tags/tag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20"/>
</p:tagLst>
</file>

<file path=ppt/tags/tag31.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b*1"/>
  <p:tag name="KSO_WM_UNIT_INDEX" val="1"/>
  <p:tag name="KSO_WM_UNIT_ISCONTENTSTITLE" val="0"/>
  <p:tag name="KSO_WM_UNIT_ISNUMDGMTITLE" val="0"/>
  <p:tag name="KSO_WM_UNIT_LAYERLEVEL" val="1"/>
  <p:tag name="KSO_WM_UNIT_NOCLEAR" val="0"/>
  <p:tag name="KSO_WM_UNIT_PRESET_TEXT" val="单击此处编辑母版副标题样式"/>
  <p:tag name="KSO_WM_UNIT_TYPE" val="b"/>
  <p:tag name="KSO_WM_UNIT_VALUE" val="40"/>
</p:tagLst>
</file>

<file path=ppt/tags/tag3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LAYERLEVEL" val="1"/>
</p:tagLst>
</file>

<file path=ppt/tags/tag3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LAYERLEVEL" val="1"/>
</p:tagLst>
</file>

<file path=ppt/tags/tag3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0**"/>
  <p:tag name="KSO_WM_UNIT_LAYERLEVEL" val="1"/>
</p:tagLst>
</file>

<file path=ppt/tags/tag3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30"/>
</p:tagLst>
</file>

<file path=ppt/tags/tag3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LAYERLEVEL" val="1"/>
  <p:tag name="KSO_WM_UNIT_NOCLEAR" val="0"/>
</p:tagLst>
</file>

<file path=ppt/tags/tag3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LAYERLEVEL" val="1"/>
</p:tagLst>
</file>

<file path=ppt/tags/tag3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
  <p:tag name="KSO_WM_UNIT_LAYERLEVEL" val="1"/>
</p:tagLst>
</file>

<file path=ppt/tags/tag3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11*f*5"/>
  <p:tag name="KSO_WM_UNIT_INDEX" val="5"/>
  <p:tag name="KSO_WM_UNIT_LAYERLEVEL" val="1"/>
  <p:tag name="KSO_WM_UNIT_NOCLEAR" val="0"/>
  <p:tag name="KSO_WM_UNIT_PRESET_TEXT" val="署名占位符"/>
  <p:tag name="KSO_WM_UNIT_SUBTYPE" val="b"/>
  <p:tag name="KSO_WM_UNIT_TYPE" val="f"/>
  <p:tag name="KSO_WM_UNIT_VALUE" val="8"/>
</p:tagLst>
</file>

<file path=ppt/tags/tag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LAYERLEVEL" val="1"/>
</p:tagLst>
</file>

<file path=ppt/tags/tag40.xml><?xml version="1.0" encoding="utf-8"?>
<p:tagLst xmlns:p="http://schemas.openxmlformats.org/presentationml/2006/main">
  <p:tag name="KSO_WM_BEAUTIFY_FLAG" val="#wm#"/>
  <p:tag name="KSO_WM_TAG_VERSION" val="1.0"/>
  <p:tag name="KSO_WM_TEMPLATE_CATEGORY" val="custom"/>
  <p:tag name="KSO_WM_TEMPLATE_INDEX" val="20233488"/>
  <p:tag name="KSO_WM_UNIT_COMPATIBLE" val="0"/>
  <p:tag name="KSO_WM_UNIT_DIAGRAM_ISNUMVISUAL" val="0"/>
  <p:tag name="KSO_WM_UNIT_DIAGRAM_ISREFERUNIT" val="0"/>
  <p:tag name="KSO_WM_UNIT_HIGHLIGHT" val="0"/>
  <p:tag name="KSO_WM_UNIT_ID" val="_0*a*1"/>
  <p:tag name="KSO_WM_UNIT_INDEX" val="1"/>
  <p:tag name="KSO_WM_UNIT_ISCONTENTSTITLE" val="0"/>
  <p:tag name="KSO_WM_UNIT_ISNUMDGMTITLE" val="0"/>
  <p:tag name="KSO_WM_UNIT_LAYERLEVEL" val="1"/>
  <p:tag name="KSO_WM_UNIT_NOCLEAR" val="0"/>
  <p:tag name="KSO_WM_UNIT_PRESET_TEXT" val="单击此处编辑母版标题样式"/>
  <p:tag name="KSO_WM_UNIT_TYPE" val="a"/>
  <p:tag name="KSO_WM_UNIT_VALUE" val="50"/>
</p:tagLst>
</file>

<file path=ppt/tags/tag41.xml><?xml version="1.0" encoding="utf-8"?>
<p:tagLst xmlns:p="http://schemas.openxmlformats.org/presentationml/2006/main">
  <p:tag name="KSO_WM_BEAUTIFY_FLAG" val="#wm#"/>
  <p:tag name="KSO_WM_TAG_VERSION" val="1.0"/>
  <p:tag name="KSO_WM_TEMPLATE_CATEGORY" val="custom"/>
  <p:tag name="KSO_WM_TEMPLATE_INDEX" val="20233488"/>
  <p:tag name="KSO_WM_UNIT_COMPATIBLE" val="0"/>
  <p:tag name="KSO_WM_UNIT_DIAGRAM_ISNUMVISUAL" val="0"/>
  <p:tag name="KSO_WM_UNIT_DIAGRAM_ISREFERUNIT" val="0"/>
  <p:tag name="KSO_WM_UNIT_HIGHLIGHT" val="0"/>
  <p:tag name="KSO_WM_UNIT_ID" val="_0*f*1"/>
  <p:tag name="KSO_WM_UNIT_INDEX" val="1"/>
  <p:tag name="KSO_WM_UNIT_LAYERLEVEL" val="1"/>
  <p:tag name="KSO_WM_UNIT_NOCLEAR" val="0"/>
  <p:tag name="KSO_WM_UNIT_PRESET_TEXT" val="单击此处编辑母版文本样式&#10;第二级&#10;第三级&#10;第四级&#10;第五级"/>
  <p:tag name="KSO_WM_UNIT_SUBTYPE" val="a"/>
  <p:tag name="KSO_WM_UNIT_TYPE" val="f"/>
  <p:tag name="KSO_WM_UNIT_VALUE" val="340"/>
</p:tagLst>
</file>

<file path=ppt/tags/tag42.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LAYERLEVEL" val="1"/>
</p:tagLst>
</file>

<file path=ppt/tags/tag43.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LAYERLEVEL" val="1"/>
</p:tagLst>
</file>

<file path=ppt/tags/tag44.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0**"/>
  <p:tag name="KSO_WM_UNIT_LAYERLEVEL" val="1"/>
</p:tagLst>
</file>

<file path=ppt/tags/tag45.xml><?xml version="1.0" encoding="utf-8"?>
<p:tagLst xmlns:p="http://schemas.openxmlformats.org/presentationml/2006/main">
  <p:tag name="KSO_WM_BEAUTIFY_FLAG" val="#wm#"/>
  <p:tag name="KSO_WM_TAG_VERSION" val="3.0"/>
  <p:tag name="KSO_WM_TEMPLATE_CATEGORY" val="custom"/>
  <p:tag name="KSO_WM_TEMPLATE_COLOR_TYPE" val="0"/>
  <p:tag name="KSO_WM_TEMPLATE_INDEX" val="20233488"/>
  <p:tag name="KSO_WM_TEMPLATE_MASTER_TYPE" val="0"/>
  <p:tag name="KSO_WM_TEMPLATE_SUBCATEGORY" val="29"/>
  <p:tag name="KSO_WM_TEMPLATE_THUMBS_INDEX" val="1、9"/>
</p:tagLst>
</file>

<file path=ppt/tags/tag46.xml><?xml version="1.0" encoding="utf-8"?>
<p:tagLst xmlns:p="http://schemas.openxmlformats.org/presentationml/2006/main">
  <p:tag name="KSO_WM_BEAUTIFY_FLAG" val="#wm#"/>
  <p:tag name="KSO_WM_SLIDE_ID" val="custom20233488_1"/>
  <p:tag name="KSO_WM_SLIDE_INDEX" val="1"/>
  <p:tag name="KSO_WM_SLIDE_ITEM_CNT" val="0"/>
  <p:tag name="KSO_WM_SLIDE_LAYOUT" val="a_f"/>
  <p:tag name="KSO_WM_SLIDE_LAYOUT_CNT" val="1_1"/>
  <p:tag name="KSO_WM_SLIDE_SUBTYPE" val="pureTxt"/>
  <p:tag name="KSO_WM_SLIDE_THEME_ID" val="3323111"/>
  <p:tag name="KSO_WM_SLIDE_THEME_NAME" val="蓝白色默认模板简约风主题"/>
  <p:tag name="KSO_WM_SLIDE_TYPE" val="title"/>
  <p:tag name="KSO_WM_TAG_VERSION" val="3.0"/>
  <p:tag name="KSO_WM_TEMPLATE_CATEGORY" val="custom"/>
  <p:tag name="KSO_WM_TEMPLATE_COLOR_TYPE" val="0"/>
  <p:tag name="KSO_WM_TEMPLATE_INDEX" val="20233488"/>
  <p:tag name="KSO_WM_TEMPLATE_MASTER_TYPE" val="0"/>
  <p:tag name="KSO_WM_TEMPLATE_SUBCATEGORY" val="29"/>
  <p:tag name="KSO_WM_TEMPLATE_THUMBS_INDEX" val="1、9"/>
</p:tagLst>
</file>

<file path=ppt/tags/tag47.xml><?xml version="1.0" encoding="utf-8"?>
<p:tagLst xmlns:p="http://schemas.openxmlformats.org/presentationml/2006/main">
  <p:tag name="KSO_WM_BEAUTIFY_FLAG" val="#wm#"/>
  <p:tag name="KSO_WM_TEMPLATE_CATEGORY" val="custom"/>
  <p:tag name="KSO_WM_TEMPLATE_INDEX" val="20233488"/>
</p:tagLst>
</file>

<file path=ppt/tags/tag48.xml><?xml version="1.0" encoding="utf-8"?>
<p:tagLst xmlns:p="http://schemas.openxmlformats.org/presentationml/2006/main">
  <p:tag name="AS_UNIQUEID" val="4856"/>
</p:tagLst>
</file>

<file path=ppt/tags/tag49.xml><?xml version="1.0" encoding="utf-8"?>
<p:tagLst xmlns:p="http://schemas.openxmlformats.org/presentationml/2006/main">
  <p:tag name="AS_UNIQUEID" val="4857"/>
</p:tagLst>
</file>

<file path=ppt/tags/tag5.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LAYERLEVEL" val="1"/>
</p:tagLst>
</file>

<file path=ppt/tags/tag50.xml><?xml version="1.0" encoding="utf-8"?>
<p:tagLst xmlns:p="http://schemas.openxmlformats.org/presentationml/2006/main">
  <p:tag name="KSO_WM_BEAUTIFY_FLAG" val="#wm#"/>
  <p:tag name="KSO_WM_TEMPLATE_CATEGORY" val="custom"/>
  <p:tag name="KSO_WM_TEMPLATE_INDEX" val="20233488"/>
</p:tagLst>
</file>

<file path=ppt/tags/tag51.xml><?xml version="1.0" encoding="utf-8"?>
<p:tagLst xmlns:p="http://schemas.openxmlformats.org/presentationml/2006/main">
  <p:tag name="KSO_WM_BEAUTIFY_FLAG" val="#wm#"/>
  <p:tag name="KSO_WM_TAG_VERSION" val="1.0"/>
  <p:tag name="KSO_WM_TEMPLATE_CATEGORY" val="custom"/>
  <p:tag name="KSO_WM_TEMPLATE_INDEX" val="20181472"/>
  <p:tag name="KSO_WM_UNIT_CLEAR" val="0"/>
  <p:tag name="KSO_WM_UNIT_COMPATIBLE" val="0"/>
  <p:tag name="KSO_WM_UNIT_HIGHLIGHT" val="0"/>
  <p:tag name="KSO_WM_UNIT_ID" val="custom20181472_28*h_d*1_1"/>
  <p:tag name="KSO_WM_UNIT_INDEX" val="1_1"/>
  <p:tag name="KSO_WM_UNIT_LAYERLEVEL" val="1_1"/>
  <p:tag name="KSO_WM_UNIT_TYPE" val="h_d"/>
  <p:tag name="KSO_WM_UNIT_VALUE" val="881*642"/>
</p:tagLst>
</file>

<file path=ppt/tags/tag52.xml><?xml version="1.0" encoding="utf-8"?>
<p:tagLst xmlns:p="http://schemas.openxmlformats.org/presentationml/2006/main">
  <p:tag name="AS_UNIQUEID" val="4869"/>
</p:tagLst>
</file>

<file path=ppt/tags/tag53.xml><?xml version="1.0" encoding="utf-8"?>
<p:tagLst xmlns:p="http://schemas.openxmlformats.org/presentationml/2006/main">
  <p:tag name="KSO_WM_BEAUTIFY_FLAG" val="#wm#"/>
  <p:tag name="KSO_WM_TEMPLATE_CATEGORY" val="custom"/>
  <p:tag name="KSO_WM_TEMPLATE_INDEX" val="20233488"/>
</p:tagLst>
</file>

<file path=ppt/tags/tag54.xml><?xml version="1.0" encoding="utf-8"?>
<p:tagLst xmlns:p="http://schemas.openxmlformats.org/presentationml/2006/main">
  <p:tag name="AS_UNIQUEID" val="4875"/>
</p:tagLst>
</file>

<file path=ppt/tags/tag55.xml><?xml version="1.0" encoding="utf-8"?>
<p:tagLst xmlns:p="http://schemas.openxmlformats.org/presentationml/2006/main">
  <p:tag name="AS_UNIQUEID" val="4873"/>
</p:tagLst>
</file>

<file path=ppt/tags/tag56.xml><?xml version="1.0" encoding="utf-8"?>
<p:tagLst xmlns:p="http://schemas.openxmlformats.org/presentationml/2006/main">
  <p:tag name="KSO_WM_BEAUTIFY_FLAG" val="#wm#"/>
  <p:tag name="KSO_WM_TEMPLATE_CATEGORY" val="custom"/>
  <p:tag name="KSO_WM_TEMPLATE_INDEX" val="20233488"/>
</p:tagLst>
</file>

<file path=ppt/tags/tag57.xml><?xml version="1.0" encoding="utf-8"?>
<p:tagLst xmlns:p="http://schemas.openxmlformats.org/presentationml/2006/main">
  <p:tag name="KSO_WM_BEAUTIFY_FLAG" val="#wm#"/>
  <p:tag name="KSO_WM_SLIDE_ID" val="custom20233488_8"/>
  <p:tag name="KSO_WM_SLIDE_INDEX" val="8"/>
  <p:tag name="KSO_WM_SLIDE_ITEM_CNT" val="0"/>
  <p:tag name="KSO_WM_SLIDE_LAYOUT" val="a_f"/>
  <p:tag name="KSO_WM_SLIDE_LAYOUT_CNT" val="1_1"/>
  <p:tag name="KSO_WM_SLIDE_POSITION" val="54*28"/>
  <p:tag name="KSO_WM_SLIDE_SIZE" val="850*458"/>
  <p:tag name="KSO_WM_SLIDE_SUBTYPE" val="pureTxt"/>
  <p:tag name="KSO_WM_SLIDE_TYPE" val="text"/>
  <p:tag name="KSO_WM_TAG_VERSION" val="3.0"/>
  <p:tag name="KSO_WM_TEMPLATE_CATEGORY" val="custom"/>
  <p:tag name="KSO_WM_TEMPLATE_COLOR_TYPE" val="0"/>
  <p:tag name="KSO_WM_TEMPLATE_INDEX" val="20233488"/>
  <p:tag name="KSO_WM_TEMPLATE_MASTER_TYPE" val="0"/>
  <p:tag name="KSO_WM_TEMPLATE_SUBCATEGORY" val="29"/>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wm#"/>
  <p:tag name="KSO_WM_TEMPLATE_CATEGORY" val="custom"/>
  <p:tag name="KSO_WM_TEMPLATE_INDEX" val="20233488"/>
</p:tagLst>
</file>

<file path=ppt/tags/tag62.xml><?xml version="1.0" encoding="utf-8"?>
<p:tagLst xmlns:p="http://schemas.openxmlformats.org/presentationml/2006/main">
  <p:tag name="AS_UNIQUEID" val="4419"/>
</p:tagLst>
</file>

<file path=ppt/tags/tag63.xml><?xml version="1.0" encoding="utf-8"?>
<p:tagLst xmlns:p="http://schemas.openxmlformats.org/presentationml/2006/main">
  <p:tag name="AS_UNIQUEID" val="4423"/>
  <p:tag name="KSO_WM_DIAGRAM_VIRTUALLY_FRAME" val="{&quot;height&quot;:391.75,&quot;left&quot;:55.3,&quot;top&quot;:157.5,&quot;width&quot;:654.25}"/>
</p:tagLst>
</file>

<file path=ppt/tags/tag64.xml><?xml version="1.0" encoding="utf-8"?>
<p:tagLst xmlns:p="http://schemas.openxmlformats.org/presentationml/2006/main">
  <p:tag name="AS_UNIQUEID" val="4424"/>
  <p:tag name="KSO_WM_DIAGRAM_VIRTUALLY_FRAME" val="{&quot;height&quot;:391.75,&quot;left&quot;:55.3,&quot;top&quot;:157.5,&quot;width&quot;:654.25}"/>
</p:tagLst>
</file>

<file path=ppt/tags/tag65.xml><?xml version="1.0" encoding="utf-8"?>
<p:tagLst xmlns:p="http://schemas.openxmlformats.org/presentationml/2006/main">
  <p:tag name="AS_UNIQUEID" val="4425"/>
  <p:tag name="KSO_WM_DIAGRAM_VIRTUALLY_FRAME" val="{&quot;height&quot;:391.75,&quot;left&quot;:55.3,&quot;top&quot;:157.5,&quot;width&quot;:654.25}"/>
</p:tagLst>
</file>

<file path=ppt/tags/tag66.xml><?xml version="1.0" encoding="utf-8"?>
<p:tagLst xmlns:p="http://schemas.openxmlformats.org/presentationml/2006/main">
  <p:tag name="AS_UNIQUEID" val="4426"/>
</p:tagLst>
</file>

<file path=ppt/tags/tag67.xml><?xml version="1.0" encoding="utf-8"?>
<p:tagLst xmlns:p="http://schemas.openxmlformats.org/presentationml/2006/main">
  <p:tag name="AS_UNIQUEID" val="4427"/>
  <p:tag name="KSO_WM_DIAGRAM_VIRTUALLY_FRAME" val="{&quot;height&quot;:391.75,&quot;left&quot;:55.3,&quot;top&quot;:157.5,&quot;width&quot;:654.25}"/>
</p:tagLst>
</file>

<file path=ppt/tags/tag68.xml><?xml version="1.0" encoding="utf-8"?>
<p:tagLst xmlns:p="http://schemas.openxmlformats.org/presentationml/2006/main">
  <p:tag name="AS_UNIQUEID" val="4428"/>
  <p:tag name="KSO_WM_DIAGRAM_VIRTUALLY_FRAME" val="{&quot;height&quot;:391.75,&quot;left&quot;:55.3,&quot;top&quot;:157.5,&quot;width&quot;:654.25}"/>
</p:tagLst>
</file>

<file path=ppt/tags/tag69.xml><?xml version="1.0" encoding="utf-8"?>
<p:tagLst xmlns:p="http://schemas.openxmlformats.org/presentationml/2006/main">
  <p:tag name="AS_UNIQUEID" val="4429"/>
  <p:tag name="KSO_WM_DIAGRAM_VIRTUALLY_FRAME" val="{&quot;height&quot;:391.75,&quot;left&quot;:55.3,&quot;top&quot;:157.5,&quot;width&quot;:654.25}"/>
</p:tagLst>
</file>

<file path=ppt/tags/tag7.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LAYERLEVEL" val="1"/>
</p:tagLst>
</file>

<file path=ppt/tags/tag70.xml><?xml version="1.0" encoding="utf-8"?>
<p:tagLst xmlns:p="http://schemas.openxmlformats.org/presentationml/2006/main">
  <p:tag name="AS_UNIQUEID" val="4430"/>
  <p:tag name="KSO_WM_DIAGRAM_VIRTUALLY_FRAME" val="{&quot;height&quot;:391.75,&quot;left&quot;:55.3,&quot;top&quot;:157.5,&quot;width&quot;:654.25}"/>
</p:tagLst>
</file>

<file path=ppt/tags/tag71.xml><?xml version="1.0" encoding="utf-8"?>
<p:tagLst xmlns:p="http://schemas.openxmlformats.org/presentationml/2006/main">
  <p:tag name="AS_UNIQUEID" val="4431"/>
  <p:tag name="KSO_WM_DIAGRAM_VIRTUALLY_FRAME" val="{&quot;height&quot;:391.75,&quot;left&quot;:55.3,&quot;top&quot;:157.5,&quot;width&quot;:654.25}"/>
</p:tagLst>
</file>

<file path=ppt/tags/tag72.xml><?xml version="1.0" encoding="utf-8"?>
<p:tagLst xmlns:p="http://schemas.openxmlformats.org/presentationml/2006/main">
  <p:tag name="AS_UNIQUEID" val="4908"/>
</p:tagLst>
</file>

<file path=ppt/tags/tag73.xml><?xml version="1.0" encoding="utf-8"?>
<p:tagLst xmlns:p="http://schemas.openxmlformats.org/presentationml/2006/main">
  <p:tag name="AS_UNIQUEID" val="4431"/>
  <p:tag name="KSO_WM_DIAGRAM_VIRTUALLY_FRAME" val="{&quot;height&quot;:391.75,&quot;left&quot;:55.3,&quot;top&quot;:157.5,&quot;width&quot;:654.25}"/>
</p:tagLst>
</file>

<file path=ppt/tags/tag74.xml><?xml version="1.0" encoding="utf-8"?>
<p:tagLst xmlns:p="http://schemas.openxmlformats.org/presentationml/2006/main">
  <p:tag name="KSO_WM_BEAUTIFY_FLAG" val="#wm#"/>
  <p:tag name="KSO_WM_TEMPLATE_CATEGORY" val="custom"/>
  <p:tag name="KSO_WM_TEMPLATE_INDEX" val="20233488"/>
</p:tagLst>
</file>

<file path=ppt/tags/tag75.xml><?xml version="1.0" encoding="utf-8"?>
<p:tagLst xmlns:p="http://schemas.openxmlformats.org/presentationml/2006/main">
  <p:tag name="AS_UNIQUEID" val="4908"/>
</p:tagLst>
</file>

<file path=ppt/tags/tag76.xml><?xml version="1.0" encoding="utf-8"?>
<p:tagLst xmlns:p="http://schemas.openxmlformats.org/presentationml/2006/main">
  <p:tag name="AS_UNIQUEID" val="4905"/>
</p:tagLst>
</file>

<file path=ppt/tags/tag77.xml><?xml version="1.0" encoding="utf-8"?>
<p:tagLst xmlns:p="http://schemas.openxmlformats.org/presentationml/2006/main">
  <p:tag name="AS_UNIQUEID" val="4906"/>
</p:tagLst>
</file>

<file path=ppt/tags/tag78.xml><?xml version="1.0" encoding="utf-8"?>
<p:tagLst xmlns:p="http://schemas.openxmlformats.org/presentationml/2006/main">
  <p:tag name="AS_UNIQUEID" val="4915"/>
</p:tagLst>
</file>

<file path=ppt/tags/tag79.xml><?xml version="1.0" encoding="utf-8"?>
<p:tagLst xmlns:p="http://schemas.openxmlformats.org/presentationml/2006/main">
  <p:tag name="AS_UNIQUEID" val="4909"/>
</p:tagLst>
</file>

<file path=ppt/tags/tag8.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LAYERLEVEL" val="1"/>
</p:tagLst>
</file>

<file path=ppt/tags/tag80.xml><?xml version="1.0" encoding="utf-8"?>
<p:tagLst xmlns:p="http://schemas.openxmlformats.org/presentationml/2006/main">
  <p:tag name="AS_UNIQUEID" val="4910"/>
</p:tagLst>
</file>

<file path=ppt/tags/tag81.xml><?xml version="1.0" encoding="utf-8"?>
<p:tagLst xmlns:p="http://schemas.openxmlformats.org/presentationml/2006/main">
  <p:tag name="AS_UNIQUEID" val="4916"/>
</p:tagLst>
</file>

<file path=ppt/tags/tag82.xml><?xml version="1.0" encoding="utf-8"?>
<p:tagLst xmlns:p="http://schemas.openxmlformats.org/presentationml/2006/main">
  <p:tag name="AS_UNIQUEID" val="4911"/>
</p:tagLst>
</file>

<file path=ppt/tags/tag83.xml><?xml version="1.0" encoding="utf-8"?>
<p:tagLst xmlns:p="http://schemas.openxmlformats.org/presentationml/2006/main">
  <p:tag name="AS_UNIQUEID" val="4912"/>
</p:tagLst>
</file>

<file path=ppt/tags/tag84.xml><?xml version="1.0" encoding="utf-8"?>
<p:tagLst xmlns:p="http://schemas.openxmlformats.org/presentationml/2006/main">
  <p:tag name="AS_UNIQUEID" val="4917"/>
</p:tagLst>
</file>

<file path=ppt/tags/tag85.xml><?xml version="1.0" encoding="utf-8"?>
<p:tagLst xmlns:p="http://schemas.openxmlformats.org/presentationml/2006/main">
  <p:tag name="AS_UNIQUEID" val="4913"/>
</p:tagLst>
</file>

<file path=ppt/tags/tag86.xml><?xml version="1.0" encoding="utf-8"?>
<p:tagLst xmlns:p="http://schemas.openxmlformats.org/presentationml/2006/main">
  <p:tag name="AS_UNIQUEID" val="4914"/>
</p:tagLst>
</file>

<file path=ppt/tags/tag87.xml><?xml version="1.0" encoding="utf-8"?>
<p:tagLst xmlns:p="http://schemas.openxmlformats.org/presentationml/2006/main">
  <p:tag name="AS_UNIQUEID" val="4918"/>
</p:tagLst>
</file>

<file path=ppt/tags/tag88.xml><?xml version="1.0" encoding="utf-8"?>
<p:tagLst xmlns:p="http://schemas.openxmlformats.org/presentationml/2006/main">
  <p:tag name="AS_UNIQUEID" val="4919"/>
</p:tagLst>
</file>

<file path=ppt/tags/tag89.xml><?xml version="1.0" encoding="utf-8"?>
<p:tagLst xmlns:p="http://schemas.openxmlformats.org/presentationml/2006/main">
  <p:tag name="AS_UNIQUEID" val="4907"/>
</p:tagLst>
</file>

<file path=ppt/tags/tag9.xml><?xml version="1.0" encoding="utf-8"?>
<p:tagLst xmlns:p="http://schemas.openxmlformats.org/presentationml/2006/main">
  <p:tag name="KSO_WM_BEAUTIFY_FLAG" val="#wm#"/>
  <p:tag name="KSO_WM_TAG_VERSION" val="3.0"/>
  <p:tag name="KSO_WM_UNIT_COMPATIBLE" val="0"/>
  <p:tag name="KSO_WM_UNIT_DIAGRAM_ISNUMVISUAL" val="0"/>
  <p:tag name="KSO_WM_UNIT_DIAGRAM_ISREFERUNIT" val="0"/>
  <p:tag name="KSO_WM_UNIT_HIGHLIGHT" val="0"/>
  <p:tag name="KSO_WM_UNIT_ID" val="_5**"/>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33488"/>
</p:tagLst>
</file>

<file path=ppt/tags/tag91.xml><?xml version="1.0" encoding="utf-8"?>
<p:tagLst xmlns:p="http://schemas.openxmlformats.org/presentationml/2006/main">
  <p:tag name="AS_UNIQUEID" val="4945"/>
</p:tagLst>
</file>

<file path=ppt/tags/tag92.xml><?xml version="1.0" encoding="utf-8"?>
<p:tagLst xmlns:p="http://schemas.openxmlformats.org/presentationml/2006/main">
  <p:tag name="AS_UNIQUEID" val="4908"/>
</p:tagLst>
</file>

<file path=ppt/tags/tag93.xml><?xml version="1.0" encoding="utf-8"?>
<p:tagLst xmlns:p="http://schemas.openxmlformats.org/presentationml/2006/main">
  <p:tag name="KSO_WM_BEAUTIFY_FLAG" val="#wm#"/>
  <p:tag name="KSO_WM_TEMPLATE_CATEGORY" val="custom"/>
  <p:tag name="KSO_WM_TEMPLATE_INDEX" val="20233488"/>
</p:tagLst>
</file>

<file path=ppt/tags/tag94.xml><?xml version="1.0" encoding="utf-8"?>
<p:tagLst xmlns:p="http://schemas.openxmlformats.org/presentationml/2006/main">
  <p:tag name="KSO_WM_BEAUTIFY_FLAG" val="#wm#"/>
  <p:tag name="KSO_WM_TEMPLATE_CATEGORY" val="custom"/>
  <p:tag name="KSO_WM_TEMPLATE_INDEX" val="20233488"/>
</p:tagLst>
</file>

<file path=ppt/tags/tag95.xml><?xml version="1.0" encoding="utf-8"?>
<p:tagLst xmlns:p="http://schemas.openxmlformats.org/presentationml/2006/main">
  <p:tag name="KSO_WM_BEAUTIFY_FLAG" val="#wm#"/>
  <p:tag name="KSO_WM_TEMPLATE_CATEGORY" val="custom"/>
  <p:tag name="KSO_WM_TEMPLATE_INDEX" val="20233488"/>
</p:tagLst>
</file>

<file path=ppt/tags/tag96.xml><?xml version="1.0" encoding="utf-8"?>
<p:tagLst xmlns:p="http://schemas.openxmlformats.org/presentationml/2006/main">
  <p:tag name="KSO_WM_BEAUTIFY_FLAG" val="#wm#"/>
  <p:tag name="KSO_WM_TEMPLATE_CATEGORY" val="custom"/>
  <p:tag name="KSO_WM_TEMPLATE_INDEX" val="20233488"/>
</p:tagLst>
</file>

<file path=ppt/tags/tag97.xml><?xml version="1.0" encoding="utf-8"?>
<p:tagLst xmlns:p="http://schemas.openxmlformats.org/presentationml/2006/main">
  <p:tag name="KSO_WM_BEAUTIFY_FLAG" val="#wm#"/>
  <p:tag name="KSO_WM_TEMPLATE_CATEGORY" val="custom"/>
  <p:tag name="KSO_WM_TEMPLATE_INDEX" val="20233488"/>
</p:tagLst>
</file>

<file path=ppt/tags/tag98.xml><?xml version="1.0" encoding="utf-8"?>
<p:tagLst xmlns:p="http://schemas.openxmlformats.org/presentationml/2006/main">
  <p:tag name="KSO_WM_BEAUTIFY_FLAG" val="#wm#"/>
  <p:tag name="KSO_WM_TEMPLATE_CATEGORY" val="custom"/>
  <p:tag name="KSO_WM_TEMPLATE_INDEX" val="20233488"/>
</p:tagLst>
</file>

<file path=ppt/tags/tag99.xml><?xml version="1.0" encoding="utf-8"?>
<p:tagLst xmlns:p="http://schemas.openxmlformats.org/presentationml/2006/main">
  <p:tag name="KSO_WM_BEAUTIFY_FLAG" val="#wm#"/>
  <p:tag name="KSO_WM_TEMPLATE_CATEGORY" val="custom"/>
  <p:tag name="KSO_WM_TEMPLATE_INDEX" val="20233488"/>
</p:tagLst>
</file>

<file path=ppt/theme/theme1.xml><?xml version="1.0" encoding="utf-8"?>
<a:theme xmlns:a="http://schemas.openxmlformats.org/drawingml/2006/main" name="1_Office 主题​​">
  <a:themeElements>
    <a:clrScheme name="">
      <a:dk1>
        <a:srgbClr val="000000"/>
      </a:dk1>
      <a:lt1>
        <a:srgbClr val="FFFFFF"/>
      </a:lt1>
      <a:dk2>
        <a:srgbClr val="143440"/>
      </a:dk2>
      <a:lt2>
        <a:srgbClr val="FCFDFE"/>
      </a:lt2>
      <a:accent1>
        <a:srgbClr val="286980"/>
      </a:accent1>
      <a:accent2>
        <a:srgbClr val="964539"/>
      </a:accent2>
      <a:accent3>
        <a:srgbClr val="E3A264"/>
      </a:accent3>
      <a:accent4>
        <a:srgbClr val="7378A0"/>
      </a:accent4>
      <a:accent5>
        <a:srgbClr val="816222"/>
      </a:accent5>
      <a:accent6>
        <a:srgbClr val="93825B"/>
      </a:accent6>
      <a:hlink>
        <a:srgbClr val="0563C1"/>
      </a:hlink>
      <a:folHlink>
        <a:srgbClr val="954F72"/>
      </a:folHlink>
    </a:clrScheme>
    <a:fontScheme name="主题字体">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5112</Words>
  <Application>WPS 演示</Application>
  <PresentationFormat>宽屏</PresentationFormat>
  <Paragraphs>275</Paragraphs>
  <Slides>32</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Arial</vt:lpstr>
      <vt:lpstr>宋体</vt:lpstr>
      <vt:lpstr>Wingdings</vt:lpstr>
      <vt:lpstr>方正粗黑宋简体</vt:lpstr>
      <vt:lpstr>Calibri</vt:lpstr>
      <vt:lpstr>Times New Roman</vt:lpstr>
      <vt:lpstr>微软雅黑</vt:lpstr>
      <vt:lpstr>楷体</vt:lpstr>
      <vt:lpstr>Times New Roman</vt:lpstr>
      <vt:lpstr>方正楷体_GBK</vt:lpstr>
      <vt:lpstr>华文细黑</vt:lpstr>
      <vt:lpstr>黑体</vt:lpstr>
      <vt:lpstr>Wingdings</vt:lpstr>
      <vt:lpstr>Arial Unicode MS</vt:lpstr>
      <vt:lpstr>SimSun-ExtB</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二一教育</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21cnjy.com</dc:creator>
  <cp:keywords>21</cp:keywords>
  <cp:lastModifiedBy>黄红政</cp:lastModifiedBy>
  <cp:revision>20</cp:revision>
  <cp:lastPrinted>2025-01-07T22:56:00Z</cp:lastPrinted>
  <dcterms:created xsi:type="dcterms:W3CDTF">2025-02-10T07:33:00Z</dcterms:created>
  <dcterms:modified xsi:type="dcterms:W3CDTF">2025-03-31T03:02:31Z</dcterms:modified>
  <cp:version>5258980</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BED141F115A445629B22DA2446339552_12</vt:lpwstr>
  </property>
</Properties>
</file>