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heme/theme2.xml" ContentType="application/vnd.openxmlformats-officedocument.them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heme/theme3.xml" ContentType="application/vnd.openxmlformats-officedocument.them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1.xml" ContentType="application/vnd.openxmlformats-officedocument.presentationml.notesSl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notesSlides/notesSlide2.xml" ContentType="application/vnd.openxmlformats-officedocument.presentationml.notesSlide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notesSlides/notesSlide3.xml" ContentType="application/vnd.openxmlformats-officedocument.presentationml.notesSlide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notesSlides/notesSlide4.xml" ContentType="application/vnd.openxmlformats-officedocument.presentationml.notesSlide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notesSlides/notesSlide5.xml" ContentType="application/vnd.openxmlformats-officedocument.presentationml.notesSlide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272" r:id="rId2"/>
    <p:sldId id="285" r:id="rId3"/>
    <p:sldId id="287" r:id="rId4"/>
    <p:sldId id="301" r:id="rId5"/>
    <p:sldId id="303" r:id="rId6"/>
    <p:sldId id="352" r:id="rId7"/>
    <p:sldId id="312" r:id="rId8"/>
    <p:sldId id="313" r:id="rId9"/>
    <p:sldId id="314" r:id="rId10"/>
    <p:sldId id="304" r:id="rId11"/>
    <p:sldId id="315" r:id="rId12"/>
    <p:sldId id="305" r:id="rId13"/>
    <p:sldId id="288" r:id="rId14"/>
    <p:sldId id="289" r:id="rId15"/>
    <p:sldId id="310" r:id="rId16"/>
    <p:sldId id="311" r:id="rId17"/>
    <p:sldId id="364" r:id="rId18"/>
    <p:sldId id="365" r:id="rId19"/>
    <p:sldId id="366" r:id="rId20"/>
    <p:sldId id="367" r:id="rId21"/>
    <p:sldId id="368" r:id="rId22"/>
    <p:sldId id="371" r:id="rId23"/>
    <p:sldId id="396" r:id="rId24"/>
    <p:sldId id="383" r:id="rId25"/>
    <p:sldId id="370" r:id="rId26"/>
    <p:sldId id="410" r:id="rId27"/>
    <p:sldId id="372" r:id="rId28"/>
    <p:sldId id="395" r:id="rId29"/>
    <p:sldId id="384" r:id="rId30"/>
    <p:sldId id="411" r:id="rId31"/>
    <p:sldId id="430" r:id="rId32"/>
    <p:sldId id="427" r:id="rId33"/>
    <p:sldId id="428" r:id="rId34"/>
    <p:sldId id="377" r:id="rId35"/>
    <p:sldId id="376" r:id="rId36"/>
    <p:sldId id="412" r:id="rId37"/>
    <p:sldId id="429" r:id="rId38"/>
    <p:sldId id="440" r:id="rId39"/>
    <p:sldId id="426" r:id="rId40"/>
    <p:sldId id="442" r:id="rId41"/>
    <p:sldId id="439" r:id="rId42"/>
    <p:sldId id="441" r:id="rId43"/>
    <p:sldId id="438" r:id="rId44"/>
  </p:sldIdLst>
  <p:sldSz cx="12192000" cy="6858000"/>
  <p:notesSz cx="6858000" cy="9144000"/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408">
          <p15:clr>
            <a:srgbClr val="A4A3A4"/>
          </p15:clr>
        </p15:guide>
        <p15:guide id="2" pos="1768">
          <p15:clr>
            <a:srgbClr val="A4A3A4"/>
          </p15:clr>
        </p15:guide>
        <p15:guide id="3" pos="6656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5" name="作者" initials="A" lastIdx="0" clrIdx="2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  <p:ext uri="{1BD7E111-0CB8-44D6-8891-C1BB2F81B7CC}">
      <p1710:readonlyRecommended xmlns="" xmlns:p1710="http://schemas.microsoft.com/office/powerpoint/2017/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06" autoAdjust="0"/>
    <p:restoredTop sz="96206" autoAdjust="0"/>
  </p:normalViewPr>
  <p:slideViewPr>
    <p:cSldViewPr snapToGrid="0">
      <p:cViewPr varScale="1">
        <p:scale>
          <a:sx n="60" d="100"/>
          <a:sy n="60" d="100"/>
        </p:scale>
        <p:origin x="-102" y="-516"/>
      </p:cViewPr>
      <p:guideLst>
        <p:guide orient="horz" pos="2408"/>
        <p:guide pos="1768"/>
        <p:guide pos="665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heme" Target="../theme/theme3.xml"/><Relationship Id="rId5" Type="http://schemas.openxmlformats.org/officeDocument/2006/relationships/tags" Target="../tags/tag41.xml"/><Relationship Id="rId4" Type="http://schemas.openxmlformats.org/officeDocument/2006/relationships/tags" Target="../tags/tag4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2021-5-4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3560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2" Type="http://schemas.openxmlformats.org/officeDocument/2006/relationships/tags" Target="../tags/tag32.xml"/><Relationship Id="rId1" Type="http://schemas.openxmlformats.org/officeDocument/2006/relationships/theme" Target="../theme/theme2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2021-5-4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8729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4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4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219.xml"/><Relationship Id="rId1" Type="http://schemas.openxmlformats.org/officeDocument/2006/relationships/tags" Target="../tags/tag218.xml"/><Relationship Id="rId4" Type="http://schemas.openxmlformats.org/officeDocument/2006/relationships/slide" Target="../slides/slide25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275.xml"/><Relationship Id="rId1" Type="http://schemas.openxmlformats.org/officeDocument/2006/relationships/tags" Target="../tags/tag274.xml"/><Relationship Id="rId4" Type="http://schemas.openxmlformats.org/officeDocument/2006/relationships/slide" Target="../slides/slide3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299.xml"/><Relationship Id="rId1" Type="http://schemas.openxmlformats.org/officeDocument/2006/relationships/tags" Target="../tags/tag298.xml"/><Relationship Id="rId4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1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173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1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2067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1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2440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1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2701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1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636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1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10" Type="http://schemas.openxmlformats.org/officeDocument/2006/relationships/image" Target="../media/image3.png"/><Relationship Id="rId4" Type="http://schemas.openxmlformats.org/officeDocument/2006/relationships/tags" Target="../tags/tag15.xml"/><Relationship Id="rId9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13" Type="http://schemas.openxmlformats.org/officeDocument/2006/relationships/image" Target="../media/image1.png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19.xml"/><Relationship Id="rId16" Type="http://schemas.openxmlformats.org/officeDocument/2006/relationships/image" Target="../media/image4.png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tags" Target="../tags/tag28.xml"/><Relationship Id="rId5" Type="http://schemas.openxmlformats.org/officeDocument/2006/relationships/tags" Target="../tags/tag22.xml"/><Relationship Id="rId15" Type="http://schemas.openxmlformats.org/officeDocument/2006/relationships/image" Target="../media/image3.png"/><Relationship Id="rId10" Type="http://schemas.openxmlformats.org/officeDocument/2006/relationships/tags" Target="../tags/tag27.xml"/><Relationship Id="rId4" Type="http://schemas.openxmlformats.org/officeDocument/2006/relationships/tags" Target="../tags/tag21.xml"/><Relationship Id="rId9" Type="http://schemas.openxmlformats.org/officeDocument/2006/relationships/tags" Target="../tags/tag26.xml"/><Relationship Id="rId1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EB7DE812-E7A3-4EA5-AAD4-29BBD91B964A}" type="datetimeFigureOut">
              <a:rPr lang="zh-CN" altLang="en-US" smtClean="0"/>
              <a:t>2021-5-4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78EEA9DB-EF3A-4A2A-B3B1-CD260239FD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椭圆 1"/>
          <p:cNvSpPr/>
          <p:nvPr>
            <p:custDataLst>
              <p:tags r:id="rId4"/>
            </p:custDataLst>
          </p:nvPr>
        </p:nvSpPr>
        <p:spPr>
          <a:xfrm>
            <a:off x="5372100" y="-21078825"/>
            <a:ext cx="1447800" cy="1447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>
            <p:custDataLst>
              <p:tags r:id="rId5"/>
            </p:custDataLst>
          </p:nvPr>
        </p:nvSpPr>
        <p:spPr>
          <a:xfrm>
            <a:off x="5372100" y="32708850"/>
            <a:ext cx="1447800" cy="1447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EB7DE812-E7A3-4EA5-AAD4-29BBD91B964A}" type="datetimeFigureOut">
              <a:rPr lang="zh-CN" altLang="en-US" smtClean="0"/>
              <a:t>2021-5-4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78EEA9DB-EF3A-4A2A-B3B1-CD260239FD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5274806"/>
            <a:ext cx="12192000" cy="15831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9">
            <a:alphaModFix amt="55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-601930" y="4576289"/>
            <a:ext cx="12192000" cy="3657966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EB7DE812-E7A3-4EA5-AAD4-29BBD91B964A}" type="datetimeFigureOut">
              <a:rPr lang="zh-CN" altLang="en-US" smtClean="0"/>
              <a:t>2021-5-4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78EEA9DB-EF3A-4A2A-B3B1-CD260239FD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0" y="5274806"/>
            <a:ext cx="12192000" cy="15831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14">
            <a:alphaModFix amt="55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-601930" y="4576289"/>
            <a:ext cx="12192000" cy="3657966"/>
          </a:xfrm>
          <a:prstGeom prst="rect">
            <a:avLst/>
          </a:prstGeom>
        </p:spPr>
      </p:pic>
      <p:grpSp>
        <p:nvGrpSpPr>
          <p:cNvPr id="9" name="组合 8"/>
          <p:cNvGrpSpPr/>
          <p:nvPr userDrawn="1">
            <p:custDataLst>
              <p:tags r:id="rId7"/>
            </p:custDataLst>
          </p:nvPr>
        </p:nvGrpSpPr>
        <p:grpSpPr>
          <a:xfrm>
            <a:off x="463761" y="463760"/>
            <a:ext cx="11240742" cy="5930480"/>
            <a:chOff x="463761" y="463760"/>
            <a:chExt cx="11240742" cy="5930480"/>
          </a:xfrm>
        </p:grpSpPr>
        <p:pic>
          <p:nvPicPr>
            <p:cNvPr id="10" name="图片 9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 rot="5400000">
              <a:off x="8021713" y="2711450"/>
              <a:ext cx="5930480" cy="143510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 rot="16200000">
              <a:off x="-1783929" y="2711450"/>
              <a:ext cx="5930480" cy="1435100"/>
            </a:xfrm>
            <a:prstGeom prst="rect">
              <a:avLst/>
            </a:prstGeom>
          </p:spPr>
        </p:pic>
        <p:cxnSp>
          <p:nvCxnSpPr>
            <p:cNvPr id="12" name="直接连接符 11"/>
            <p:cNvCxnSpPr/>
            <p:nvPr>
              <p:custDataLst>
                <p:tags r:id="rId10"/>
              </p:custDataLst>
            </p:nvPr>
          </p:nvCxnSpPr>
          <p:spPr>
            <a:xfrm flipH="1">
              <a:off x="1775460" y="480429"/>
              <a:ext cx="8779694" cy="0"/>
            </a:xfrm>
            <a:prstGeom prst="line">
              <a:avLst/>
            </a:prstGeom>
            <a:ln w="24765">
              <a:solidFill>
                <a:srgbClr val="8D84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11"/>
              </p:custDataLst>
            </p:nvPr>
          </p:nvCxnSpPr>
          <p:spPr>
            <a:xfrm flipH="1">
              <a:off x="1775460" y="6378365"/>
              <a:ext cx="8779694" cy="0"/>
            </a:xfrm>
            <a:prstGeom prst="line">
              <a:avLst/>
            </a:prstGeom>
            <a:ln w="24765">
              <a:solidFill>
                <a:srgbClr val="8D84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EB7DE812-E7A3-4EA5-AAD4-29BBD91B964A}" type="datetimeFigureOut">
              <a:rPr lang="zh-CN" altLang="en-US" smtClean="0"/>
              <a:t>2021-5-4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78EEA9DB-EF3A-4A2A-B3B1-CD260239FD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2.xml"/><Relationship Id="rId5" Type="http://schemas.openxmlformats.org/officeDocument/2006/relationships/theme" Target="../theme/theme1.xml"/><Relationship Id="rId10" Type="http://schemas.openxmlformats.org/officeDocument/2006/relationships/tags" Target="../tags/tag6.xml"/><Relationship Id="rId4" Type="http://schemas.openxmlformats.org/officeDocument/2006/relationships/slideLayout" Target="../slideLayouts/slideLayout4.xml"/><Relationship Id="rId9" Type="http://schemas.openxmlformats.org/officeDocument/2006/relationships/tags" Target="../tags/tag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7DE812-E7A3-4EA5-AAD4-29BBD91B964A}" type="datetimeFigureOut">
              <a:rPr lang="zh-CN" altLang="en-US" smtClean="0"/>
              <a:t>2021-5-4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EEA9DB-EF3A-4A2A-B3B1-CD260239FD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椭圆 6"/>
          <p:cNvSpPr/>
          <p:nvPr>
            <p:custDataLst>
              <p:tags r:id="rId9"/>
            </p:custDataLst>
          </p:nvPr>
        </p:nvSpPr>
        <p:spPr>
          <a:xfrm>
            <a:off x="5372100" y="-21078825"/>
            <a:ext cx="1447800" cy="1447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>
            <p:custDataLst>
              <p:tags r:id="rId10"/>
            </p:custDataLst>
          </p:nvPr>
        </p:nvSpPr>
        <p:spPr>
          <a:xfrm>
            <a:off x="5372100" y="32708850"/>
            <a:ext cx="1447800" cy="1447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49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44.xml"/><Relationship Id="rId7" Type="http://schemas.openxmlformats.org/officeDocument/2006/relationships/tags" Target="../tags/tag48.xml"/><Relationship Id="rId12" Type="http://schemas.openxmlformats.org/officeDocument/2006/relationships/tags" Target="../tags/tag53.xml"/><Relationship Id="rId17" Type="http://schemas.openxmlformats.org/officeDocument/2006/relationships/image" Target="../media/image7.png"/><Relationship Id="rId2" Type="http://schemas.openxmlformats.org/officeDocument/2006/relationships/tags" Target="../tags/tag43.xml"/><Relationship Id="rId16" Type="http://schemas.openxmlformats.org/officeDocument/2006/relationships/image" Target="../media/image6.png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11" Type="http://schemas.openxmlformats.org/officeDocument/2006/relationships/tags" Target="../tags/tag52.xml"/><Relationship Id="rId5" Type="http://schemas.openxmlformats.org/officeDocument/2006/relationships/tags" Target="../tags/tag46.xml"/><Relationship Id="rId15" Type="http://schemas.openxmlformats.org/officeDocument/2006/relationships/image" Target="../media/image5.png"/><Relationship Id="rId10" Type="http://schemas.openxmlformats.org/officeDocument/2006/relationships/tags" Target="../tags/tag51.xml"/><Relationship Id="rId4" Type="http://schemas.openxmlformats.org/officeDocument/2006/relationships/tags" Target="../tags/tag45.xml"/><Relationship Id="rId9" Type="http://schemas.openxmlformats.org/officeDocument/2006/relationships/tags" Target="../tags/tag50.xml"/><Relationship Id="rId1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1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tags" Target="../tags/tag120.xml"/><Relationship Id="rId7" Type="http://schemas.openxmlformats.org/officeDocument/2006/relationships/image" Target="../media/image20.png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6" Type="http://schemas.openxmlformats.org/officeDocument/2006/relationships/image" Target="../media/image19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" Type="http://schemas.openxmlformats.org/officeDocument/2006/relationships/tags" Target="../tags/tag122.xml"/><Relationship Id="rId5" Type="http://schemas.openxmlformats.org/officeDocument/2006/relationships/image" Target="../media/image22.png"/><Relationship Id="rId4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32.xml"/><Relationship Id="rId13" Type="http://schemas.openxmlformats.org/officeDocument/2006/relationships/tags" Target="../tags/tag137.xml"/><Relationship Id="rId18" Type="http://schemas.openxmlformats.org/officeDocument/2006/relationships/tags" Target="../tags/tag142.xml"/><Relationship Id="rId3" Type="http://schemas.openxmlformats.org/officeDocument/2006/relationships/tags" Target="../tags/tag127.xml"/><Relationship Id="rId21" Type="http://schemas.openxmlformats.org/officeDocument/2006/relationships/tags" Target="../tags/tag145.xml"/><Relationship Id="rId7" Type="http://schemas.openxmlformats.org/officeDocument/2006/relationships/tags" Target="../tags/tag131.xml"/><Relationship Id="rId12" Type="http://schemas.openxmlformats.org/officeDocument/2006/relationships/tags" Target="../tags/tag136.xml"/><Relationship Id="rId17" Type="http://schemas.openxmlformats.org/officeDocument/2006/relationships/tags" Target="../tags/tag141.xml"/><Relationship Id="rId25" Type="http://schemas.openxmlformats.org/officeDocument/2006/relationships/image" Target="../media/image11.png"/><Relationship Id="rId2" Type="http://schemas.openxmlformats.org/officeDocument/2006/relationships/tags" Target="../tags/tag126.xml"/><Relationship Id="rId16" Type="http://schemas.openxmlformats.org/officeDocument/2006/relationships/tags" Target="../tags/tag140.xml"/><Relationship Id="rId20" Type="http://schemas.openxmlformats.org/officeDocument/2006/relationships/tags" Target="../tags/tag144.xml"/><Relationship Id="rId1" Type="http://schemas.openxmlformats.org/officeDocument/2006/relationships/tags" Target="../tags/tag125.xml"/><Relationship Id="rId6" Type="http://schemas.openxmlformats.org/officeDocument/2006/relationships/tags" Target="../tags/tag130.xml"/><Relationship Id="rId11" Type="http://schemas.openxmlformats.org/officeDocument/2006/relationships/tags" Target="../tags/tag135.xml"/><Relationship Id="rId24" Type="http://schemas.openxmlformats.org/officeDocument/2006/relationships/slideLayout" Target="../slideLayouts/slideLayout4.xml"/><Relationship Id="rId5" Type="http://schemas.openxmlformats.org/officeDocument/2006/relationships/tags" Target="../tags/tag129.xml"/><Relationship Id="rId15" Type="http://schemas.openxmlformats.org/officeDocument/2006/relationships/tags" Target="../tags/tag139.xml"/><Relationship Id="rId23" Type="http://schemas.openxmlformats.org/officeDocument/2006/relationships/tags" Target="../tags/tag147.xml"/><Relationship Id="rId10" Type="http://schemas.openxmlformats.org/officeDocument/2006/relationships/tags" Target="../tags/tag134.xml"/><Relationship Id="rId19" Type="http://schemas.openxmlformats.org/officeDocument/2006/relationships/tags" Target="../tags/tag143.xml"/><Relationship Id="rId4" Type="http://schemas.openxmlformats.org/officeDocument/2006/relationships/tags" Target="../tags/tag128.xml"/><Relationship Id="rId9" Type="http://schemas.openxmlformats.org/officeDocument/2006/relationships/tags" Target="../tags/tag133.xml"/><Relationship Id="rId14" Type="http://schemas.openxmlformats.org/officeDocument/2006/relationships/tags" Target="../tags/tag138.xml"/><Relationship Id="rId22" Type="http://schemas.openxmlformats.org/officeDocument/2006/relationships/tags" Target="../tags/tag14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50.xml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5" Type="http://schemas.openxmlformats.org/officeDocument/2006/relationships/image" Target="../media/image23.jpeg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" Type="http://schemas.openxmlformats.org/officeDocument/2006/relationships/tags" Target="../tags/tag151.xml"/><Relationship Id="rId5" Type="http://schemas.openxmlformats.org/officeDocument/2006/relationships/image" Target="../media/image24.png"/><Relationship Id="rId4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61.xml"/><Relationship Id="rId3" Type="http://schemas.openxmlformats.org/officeDocument/2006/relationships/tags" Target="../tags/tag156.xml"/><Relationship Id="rId7" Type="http://schemas.openxmlformats.org/officeDocument/2006/relationships/tags" Target="../tags/tag160.xml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6" Type="http://schemas.openxmlformats.org/officeDocument/2006/relationships/tags" Target="../tags/tag159.xml"/><Relationship Id="rId5" Type="http://schemas.openxmlformats.org/officeDocument/2006/relationships/tags" Target="../tags/tag158.xml"/><Relationship Id="rId4" Type="http://schemas.openxmlformats.org/officeDocument/2006/relationships/tags" Target="../tags/tag157.xml"/><Relationship Id="rId9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64.xml"/><Relationship Id="rId2" Type="http://schemas.openxmlformats.org/officeDocument/2006/relationships/tags" Target="../tags/tag163.xml"/><Relationship Id="rId1" Type="http://schemas.openxmlformats.org/officeDocument/2006/relationships/tags" Target="../tags/tag16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66.xml"/><Relationship Id="rId4" Type="http://schemas.openxmlformats.org/officeDocument/2006/relationships/tags" Target="../tags/tag16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8.xml"/><Relationship Id="rId1" Type="http://schemas.openxmlformats.org/officeDocument/2006/relationships/tags" Target="../tags/tag167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71.xml"/><Relationship Id="rId7" Type="http://schemas.openxmlformats.org/officeDocument/2006/relationships/slide" Target="slide24.xml"/><Relationship Id="rId2" Type="http://schemas.openxmlformats.org/officeDocument/2006/relationships/tags" Target="../tags/tag170.xml"/><Relationship Id="rId1" Type="http://schemas.openxmlformats.org/officeDocument/2006/relationships/tags" Target="../tags/tag16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73.xml"/><Relationship Id="rId4" Type="http://schemas.openxmlformats.org/officeDocument/2006/relationships/tags" Target="../tags/tag17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63.xml"/><Relationship Id="rId3" Type="http://schemas.openxmlformats.org/officeDocument/2006/relationships/tags" Target="../tags/tag58.xml"/><Relationship Id="rId7" Type="http://schemas.openxmlformats.org/officeDocument/2006/relationships/tags" Target="../tags/tag62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10" Type="http://schemas.openxmlformats.org/officeDocument/2006/relationships/image" Target="../media/image8.jpeg"/><Relationship Id="rId4" Type="http://schemas.openxmlformats.org/officeDocument/2006/relationships/tags" Target="../tags/tag59.xml"/><Relationship Id="rId9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5.xml"/><Relationship Id="rId1" Type="http://schemas.openxmlformats.org/officeDocument/2006/relationships/tags" Target="../tags/tag174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83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178.xml"/><Relationship Id="rId7" Type="http://schemas.openxmlformats.org/officeDocument/2006/relationships/tags" Target="../tags/tag182.xml"/><Relationship Id="rId12" Type="http://schemas.openxmlformats.org/officeDocument/2006/relationships/tags" Target="../tags/tag187.xml"/><Relationship Id="rId2" Type="http://schemas.openxmlformats.org/officeDocument/2006/relationships/tags" Target="../tags/tag177.xml"/><Relationship Id="rId1" Type="http://schemas.openxmlformats.org/officeDocument/2006/relationships/tags" Target="../tags/tag176.xml"/><Relationship Id="rId6" Type="http://schemas.openxmlformats.org/officeDocument/2006/relationships/tags" Target="../tags/tag181.xml"/><Relationship Id="rId11" Type="http://schemas.openxmlformats.org/officeDocument/2006/relationships/tags" Target="../tags/tag186.xml"/><Relationship Id="rId5" Type="http://schemas.openxmlformats.org/officeDocument/2006/relationships/tags" Target="../tags/tag180.xml"/><Relationship Id="rId15" Type="http://schemas.microsoft.com/office/2007/relationships/hdphoto" Target="../media/hdphoto2.wdp"/><Relationship Id="rId10" Type="http://schemas.openxmlformats.org/officeDocument/2006/relationships/tags" Target="../tags/tag185.xml"/><Relationship Id="rId4" Type="http://schemas.openxmlformats.org/officeDocument/2006/relationships/tags" Target="../tags/tag179.xml"/><Relationship Id="rId9" Type="http://schemas.openxmlformats.org/officeDocument/2006/relationships/tags" Target="../tags/tag184.xml"/><Relationship Id="rId1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190.xml"/><Relationship Id="rId7" Type="http://schemas.openxmlformats.org/officeDocument/2006/relationships/image" Target="../media/image28.png"/><Relationship Id="rId2" Type="http://schemas.openxmlformats.org/officeDocument/2006/relationships/tags" Target="../tags/tag189.xml"/><Relationship Id="rId1" Type="http://schemas.openxmlformats.org/officeDocument/2006/relationships/tags" Target="../tags/tag18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92.xml"/><Relationship Id="rId4" Type="http://schemas.openxmlformats.org/officeDocument/2006/relationships/tags" Target="../tags/tag19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tags" Target="../tags/tag195.xml"/><Relationship Id="rId7" Type="http://schemas.openxmlformats.org/officeDocument/2006/relationships/slide" Target="slide25.xml"/><Relationship Id="rId2" Type="http://schemas.openxmlformats.org/officeDocument/2006/relationships/tags" Target="../tags/tag194.xml"/><Relationship Id="rId1" Type="http://schemas.openxmlformats.org/officeDocument/2006/relationships/tags" Target="../tags/tag19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97.xml"/><Relationship Id="rId4" Type="http://schemas.openxmlformats.org/officeDocument/2006/relationships/tags" Target="../tags/tag19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tags" Target="../tags/tag200.xml"/><Relationship Id="rId7" Type="http://schemas.openxmlformats.org/officeDocument/2006/relationships/image" Target="../media/image30.jpeg"/><Relationship Id="rId2" Type="http://schemas.openxmlformats.org/officeDocument/2006/relationships/tags" Target="../tags/tag199.xml"/><Relationship Id="rId1" Type="http://schemas.openxmlformats.org/officeDocument/2006/relationships/tags" Target="../tags/tag19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02.xml"/><Relationship Id="rId4" Type="http://schemas.openxmlformats.org/officeDocument/2006/relationships/tags" Target="../tags/tag201.xml"/><Relationship Id="rId9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210.xml"/><Relationship Id="rId13" Type="http://schemas.openxmlformats.org/officeDocument/2006/relationships/tags" Target="../tags/tag215.xml"/><Relationship Id="rId18" Type="http://schemas.openxmlformats.org/officeDocument/2006/relationships/image" Target="../media/image32.png"/><Relationship Id="rId3" Type="http://schemas.openxmlformats.org/officeDocument/2006/relationships/tags" Target="../tags/tag205.xml"/><Relationship Id="rId7" Type="http://schemas.openxmlformats.org/officeDocument/2006/relationships/tags" Target="../tags/tag209.xml"/><Relationship Id="rId12" Type="http://schemas.openxmlformats.org/officeDocument/2006/relationships/tags" Target="../tags/tag214.xml"/><Relationship Id="rId17" Type="http://schemas.openxmlformats.org/officeDocument/2006/relationships/notesSlide" Target="../notesSlides/notesSlide3.xml"/><Relationship Id="rId2" Type="http://schemas.openxmlformats.org/officeDocument/2006/relationships/tags" Target="../tags/tag204.xml"/><Relationship Id="rId16" Type="http://schemas.openxmlformats.org/officeDocument/2006/relationships/slideLayout" Target="../slideLayouts/slideLayout2.xml"/><Relationship Id="rId1" Type="http://schemas.openxmlformats.org/officeDocument/2006/relationships/tags" Target="../tags/tag203.xml"/><Relationship Id="rId6" Type="http://schemas.openxmlformats.org/officeDocument/2006/relationships/tags" Target="../tags/tag208.xml"/><Relationship Id="rId11" Type="http://schemas.openxmlformats.org/officeDocument/2006/relationships/tags" Target="../tags/tag213.xml"/><Relationship Id="rId5" Type="http://schemas.openxmlformats.org/officeDocument/2006/relationships/tags" Target="../tags/tag207.xml"/><Relationship Id="rId15" Type="http://schemas.openxmlformats.org/officeDocument/2006/relationships/tags" Target="../tags/tag217.xml"/><Relationship Id="rId10" Type="http://schemas.openxmlformats.org/officeDocument/2006/relationships/tags" Target="../tags/tag212.xml"/><Relationship Id="rId4" Type="http://schemas.openxmlformats.org/officeDocument/2006/relationships/tags" Target="../tags/tag206.xml"/><Relationship Id="rId9" Type="http://schemas.openxmlformats.org/officeDocument/2006/relationships/tags" Target="../tags/tag211.xml"/><Relationship Id="rId14" Type="http://schemas.openxmlformats.org/officeDocument/2006/relationships/tags" Target="../tags/tag2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222.xml"/><Relationship Id="rId2" Type="http://schemas.openxmlformats.org/officeDocument/2006/relationships/tags" Target="../tags/tag221.xml"/><Relationship Id="rId1" Type="http://schemas.openxmlformats.org/officeDocument/2006/relationships/tags" Target="../tags/tag220.xml"/><Relationship Id="rId5" Type="http://schemas.openxmlformats.org/officeDocument/2006/relationships/image" Target="../media/image22.png"/><Relationship Id="rId4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225.xml"/><Relationship Id="rId2" Type="http://schemas.openxmlformats.org/officeDocument/2006/relationships/tags" Target="../tags/tag224.xml"/><Relationship Id="rId1" Type="http://schemas.openxmlformats.org/officeDocument/2006/relationships/tags" Target="../tags/tag22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27.xml"/><Relationship Id="rId4" Type="http://schemas.openxmlformats.org/officeDocument/2006/relationships/tags" Target="../tags/tag22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235.xml"/><Relationship Id="rId13" Type="http://schemas.openxmlformats.org/officeDocument/2006/relationships/image" Target="../media/image35.png"/><Relationship Id="rId3" Type="http://schemas.openxmlformats.org/officeDocument/2006/relationships/tags" Target="../tags/tag230.xml"/><Relationship Id="rId7" Type="http://schemas.openxmlformats.org/officeDocument/2006/relationships/tags" Target="../tags/tag234.xml"/><Relationship Id="rId12" Type="http://schemas.openxmlformats.org/officeDocument/2006/relationships/image" Target="../media/image34.png"/><Relationship Id="rId2" Type="http://schemas.openxmlformats.org/officeDocument/2006/relationships/tags" Target="../tags/tag229.xml"/><Relationship Id="rId1" Type="http://schemas.openxmlformats.org/officeDocument/2006/relationships/tags" Target="../tags/tag228.xml"/><Relationship Id="rId6" Type="http://schemas.openxmlformats.org/officeDocument/2006/relationships/tags" Target="../tags/tag233.xml"/><Relationship Id="rId11" Type="http://schemas.openxmlformats.org/officeDocument/2006/relationships/image" Target="../media/image33.png"/><Relationship Id="rId5" Type="http://schemas.openxmlformats.org/officeDocument/2006/relationships/tags" Target="../tags/tag232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231.xml"/><Relationship Id="rId9" Type="http://schemas.openxmlformats.org/officeDocument/2006/relationships/tags" Target="../tags/tag23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71.xml"/><Relationship Id="rId13" Type="http://schemas.openxmlformats.org/officeDocument/2006/relationships/tags" Target="../tags/tag76.xml"/><Relationship Id="rId3" Type="http://schemas.openxmlformats.org/officeDocument/2006/relationships/tags" Target="../tags/tag66.xml"/><Relationship Id="rId7" Type="http://schemas.openxmlformats.org/officeDocument/2006/relationships/tags" Target="../tags/tag70.xml"/><Relationship Id="rId12" Type="http://schemas.openxmlformats.org/officeDocument/2006/relationships/tags" Target="../tags/tag75.xml"/><Relationship Id="rId17" Type="http://schemas.microsoft.com/office/2007/relationships/hdphoto" Target="../media/hdphoto1.wdp"/><Relationship Id="rId2" Type="http://schemas.openxmlformats.org/officeDocument/2006/relationships/tags" Target="../tags/tag65.xml"/><Relationship Id="rId16" Type="http://schemas.openxmlformats.org/officeDocument/2006/relationships/image" Target="../media/image9.png"/><Relationship Id="rId1" Type="http://schemas.openxmlformats.org/officeDocument/2006/relationships/tags" Target="../tags/tag64.xml"/><Relationship Id="rId6" Type="http://schemas.openxmlformats.org/officeDocument/2006/relationships/tags" Target="../tags/tag69.xml"/><Relationship Id="rId11" Type="http://schemas.openxmlformats.org/officeDocument/2006/relationships/tags" Target="../tags/tag74.xml"/><Relationship Id="rId5" Type="http://schemas.openxmlformats.org/officeDocument/2006/relationships/tags" Target="../tags/tag68.xml"/><Relationship Id="rId15" Type="http://schemas.openxmlformats.org/officeDocument/2006/relationships/notesSlide" Target="../notesSlides/notesSlide2.xml"/><Relationship Id="rId10" Type="http://schemas.openxmlformats.org/officeDocument/2006/relationships/tags" Target="../tags/tag73.xml"/><Relationship Id="rId4" Type="http://schemas.openxmlformats.org/officeDocument/2006/relationships/tags" Target="../tags/tag67.xml"/><Relationship Id="rId9" Type="http://schemas.openxmlformats.org/officeDocument/2006/relationships/tags" Target="../tags/tag72.xml"/><Relationship Id="rId14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240.xml"/><Relationship Id="rId2" Type="http://schemas.openxmlformats.org/officeDocument/2006/relationships/tags" Target="../tags/tag239.xml"/><Relationship Id="rId1" Type="http://schemas.openxmlformats.org/officeDocument/2006/relationships/tags" Target="../tags/tag238.xml"/><Relationship Id="rId5" Type="http://schemas.openxmlformats.org/officeDocument/2006/relationships/image" Target="../media/image22.png"/><Relationship Id="rId4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248.xml"/><Relationship Id="rId13" Type="http://schemas.openxmlformats.org/officeDocument/2006/relationships/tags" Target="../tags/tag253.xml"/><Relationship Id="rId18" Type="http://schemas.openxmlformats.org/officeDocument/2006/relationships/tags" Target="../tags/tag258.xml"/><Relationship Id="rId26" Type="http://schemas.openxmlformats.org/officeDocument/2006/relationships/tags" Target="../tags/tag266.xml"/><Relationship Id="rId3" Type="http://schemas.openxmlformats.org/officeDocument/2006/relationships/tags" Target="../tags/tag243.xml"/><Relationship Id="rId21" Type="http://schemas.openxmlformats.org/officeDocument/2006/relationships/tags" Target="../tags/tag261.xml"/><Relationship Id="rId34" Type="http://schemas.openxmlformats.org/officeDocument/2006/relationships/slideLayout" Target="../slideLayouts/slideLayout2.xml"/><Relationship Id="rId7" Type="http://schemas.openxmlformats.org/officeDocument/2006/relationships/tags" Target="../tags/tag247.xml"/><Relationship Id="rId12" Type="http://schemas.openxmlformats.org/officeDocument/2006/relationships/tags" Target="../tags/tag252.xml"/><Relationship Id="rId17" Type="http://schemas.openxmlformats.org/officeDocument/2006/relationships/tags" Target="../tags/tag257.xml"/><Relationship Id="rId25" Type="http://schemas.openxmlformats.org/officeDocument/2006/relationships/tags" Target="../tags/tag265.xml"/><Relationship Id="rId33" Type="http://schemas.openxmlformats.org/officeDocument/2006/relationships/tags" Target="../tags/tag273.xml"/><Relationship Id="rId2" Type="http://schemas.openxmlformats.org/officeDocument/2006/relationships/tags" Target="../tags/tag242.xml"/><Relationship Id="rId16" Type="http://schemas.openxmlformats.org/officeDocument/2006/relationships/tags" Target="../tags/tag256.xml"/><Relationship Id="rId20" Type="http://schemas.openxmlformats.org/officeDocument/2006/relationships/tags" Target="../tags/tag260.xml"/><Relationship Id="rId29" Type="http://schemas.openxmlformats.org/officeDocument/2006/relationships/tags" Target="../tags/tag269.xml"/><Relationship Id="rId1" Type="http://schemas.openxmlformats.org/officeDocument/2006/relationships/tags" Target="../tags/tag241.xml"/><Relationship Id="rId6" Type="http://schemas.openxmlformats.org/officeDocument/2006/relationships/tags" Target="../tags/tag246.xml"/><Relationship Id="rId11" Type="http://schemas.openxmlformats.org/officeDocument/2006/relationships/tags" Target="../tags/tag251.xml"/><Relationship Id="rId24" Type="http://schemas.openxmlformats.org/officeDocument/2006/relationships/tags" Target="../tags/tag264.xml"/><Relationship Id="rId32" Type="http://schemas.openxmlformats.org/officeDocument/2006/relationships/tags" Target="../tags/tag272.xml"/><Relationship Id="rId5" Type="http://schemas.openxmlformats.org/officeDocument/2006/relationships/tags" Target="../tags/tag245.xml"/><Relationship Id="rId15" Type="http://schemas.openxmlformats.org/officeDocument/2006/relationships/tags" Target="../tags/tag255.xml"/><Relationship Id="rId23" Type="http://schemas.openxmlformats.org/officeDocument/2006/relationships/tags" Target="../tags/tag263.xml"/><Relationship Id="rId28" Type="http://schemas.openxmlformats.org/officeDocument/2006/relationships/tags" Target="../tags/tag268.xml"/><Relationship Id="rId10" Type="http://schemas.openxmlformats.org/officeDocument/2006/relationships/tags" Target="../tags/tag250.xml"/><Relationship Id="rId19" Type="http://schemas.openxmlformats.org/officeDocument/2006/relationships/tags" Target="../tags/tag259.xml"/><Relationship Id="rId31" Type="http://schemas.openxmlformats.org/officeDocument/2006/relationships/tags" Target="../tags/tag271.xml"/><Relationship Id="rId4" Type="http://schemas.openxmlformats.org/officeDocument/2006/relationships/tags" Target="../tags/tag244.xml"/><Relationship Id="rId9" Type="http://schemas.openxmlformats.org/officeDocument/2006/relationships/tags" Target="../tags/tag249.xml"/><Relationship Id="rId14" Type="http://schemas.openxmlformats.org/officeDocument/2006/relationships/tags" Target="../tags/tag254.xml"/><Relationship Id="rId22" Type="http://schemas.openxmlformats.org/officeDocument/2006/relationships/tags" Target="../tags/tag262.xml"/><Relationship Id="rId27" Type="http://schemas.openxmlformats.org/officeDocument/2006/relationships/tags" Target="../tags/tag267.xml"/><Relationship Id="rId30" Type="http://schemas.openxmlformats.org/officeDocument/2006/relationships/tags" Target="../tags/tag270.xml"/><Relationship Id="rId35" Type="http://schemas.openxmlformats.org/officeDocument/2006/relationships/notesSlide" Target="../notesSlides/notesSlide4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283.xml"/><Relationship Id="rId13" Type="http://schemas.openxmlformats.org/officeDocument/2006/relationships/tags" Target="../tags/tag288.xml"/><Relationship Id="rId18" Type="http://schemas.openxmlformats.org/officeDocument/2006/relationships/tags" Target="../tags/tag293.xml"/><Relationship Id="rId3" Type="http://schemas.openxmlformats.org/officeDocument/2006/relationships/tags" Target="../tags/tag278.xml"/><Relationship Id="rId21" Type="http://schemas.openxmlformats.org/officeDocument/2006/relationships/slide" Target="slide33.xml"/><Relationship Id="rId7" Type="http://schemas.openxmlformats.org/officeDocument/2006/relationships/tags" Target="../tags/tag282.xml"/><Relationship Id="rId12" Type="http://schemas.openxmlformats.org/officeDocument/2006/relationships/tags" Target="../tags/tag287.xml"/><Relationship Id="rId17" Type="http://schemas.openxmlformats.org/officeDocument/2006/relationships/tags" Target="../tags/tag292.xml"/><Relationship Id="rId2" Type="http://schemas.openxmlformats.org/officeDocument/2006/relationships/tags" Target="../tags/tag277.xml"/><Relationship Id="rId16" Type="http://schemas.openxmlformats.org/officeDocument/2006/relationships/tags" Target="../tags/tag291.xml"/><Relationship Id="rId20" Type="http://schemas.openxmlformats.org/officeDocument/2006/relationships/slideLayout" Target="../slideLayouts/slideLayout2.xml"/><Relationship Id="rId1" Type="http://schemas.openxmlformats.org/officeDocument/2006/relationships/tags" Target="../tags/tag276.xml"/><Relationship Id="rId6" Type="http://schemas.openxmlformats.org/officeDocument/2006/relationships/tags" Target="../tags/tag281.xml"/><Relationship Id="rId11" Type="http://schemas.openxmlformats.org/officeDocument/2006/relationships/tags" Target="../tags/tag286.xml"/><Relationship Id="rId5" Type="http://schemas.openxmlformats.org/officeDocument/2006/relationships/tags" Target="../tags/tag280.xml"/><Relationship Id="rId15" Type="http://schemas.openxmlformats.org/officeDocument/2006/relationships/tags" Target="../tags/tag290.xml"/><Relationship Id="rId10" Type="http://schemas.openxmlformats.org/officeDocument/2006/relationships/tags" Target="../tags/tag285.xml"/><Relationship Id="rId19" Type="http://schemas.openxmlformats.org/officeDocument/2006/relationships/tags" Target="../tags/tag294.xml"/><Relationship Id="rId4" Type="http://schemas.openxmlformats.org/officeDocument/2006/relationships/tags" Target="../tags/tag279.xml"/><Relationship Id="rId9" Type="http://schemas.openxmlformats.org/officeDocument/2006/relationships/tags" Target="../tags/tag284.xml"/><Relationship Id="rId14" Type="http://schemas.openxmlformats.org/officeDocument/2006/relationships/tags" Target="../tags/tag289.xml"/><Relationship Id="rId22" Type="http://schemas.openxmlformats.org/officeDocument/2006/relationships/slide" Target="slide3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297.xml"/><Relationship Id="rId2" Type="http://schemas.openxmlformats.org/officeDocument/2006/relationships/tags" Target="../tags/tag296.xml"/><Relationship Id="rId1" Type="http://schemas.openxmlformats.org/officeDocument/2006/relationships/tags" Target="../tags/tag295.xml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tags" Target="../tags/tag30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01.xml"/><Relationship Id="rId1" Type="http://schemas.openxmlformats.org/officeDocument/2006/relationships/tags" Target="../tags/tag300.xml"/><Relationship Id="rId6" Type="http://schemas.openxmlformats.org/officeDocument/2006/relationships/tags" Target="../tags/tag305.xml"/><Relationship Id="rId5" Type="http://schemas.openxmlformats.org/officeDocument/2006/relationships/tags" Target="../tags/tag304.xml"/><Relationship Id="rId4" Type="http://schemas.openxmlformats.org/officeDocument/2006/relationships/tags" Target="../tags/tag30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308.xml"/><Relationship Id="rId2" Type="http://schemas.openxmlformats.org/officeDocument/2006/relationships/tags" Target="../tags/tag307.xml"/><Relationship Id="rId1" Type="http://schemas.openxmlformats.org/officeDocument/2006/relationships/tags" Target="../tags/tag306.xml"/><Relationship Id="rId5" Type="http://schemas.openxmlformats.org/officeDocument/2006/relationships/image" Target="../media/image37.png"/><Relationship Id="rId4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311.xml"/><Relationship Id="rId2" Type="http://schemas.openxmlformats.org/officeDocument/2006/relationships/tags" Target="../tags/tag310.xml"/><Relationship Id="rId1" Type="http://schemas.openxmlformats.org/officeDocument/2006/relationships/tags" Target="../tags/tag309.xml"/><Relationship Id="rId5" Type="http://schemas.openxmlformats.org/officeDocument/2006/relationships/image" Target="../media/image22.png"/><Relationship Id="rId4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tags" Target="../tags/tag319.xml"/><Relationship Id="rId3" Type="http://schemas.openxmlformats.org/officeDocument/2006/relationships/tags" Target="../tags/tag314.xml"/><Relationship Id="rId7" Type="http://schemas.openxmlformats.org/officeDocument/2006/relationships/tags" Target="../tags/tag318.xml"/><Relationship Id="rId2" Type="http://schemas.openxmlformats.org/officeDocument/2006/relationships/tags" Target="../tags/tag313.xml"/><Relationship Id="rId1" Type="http://schemas.openxmlformats.org/officeDocument/2006/relationships/tags" Target="../tags/tag312.xml"/><Relationship Id="rId6" Type="http://schemas.openxmlformats.org/officeDocument/2006/relationships/tags" Target="../tags/tag317.xml"/><Relationship Id="rId5" Type="http://schemas.openxmlformats.org/officeDocument/2006/relationships/tags" Target="../tags/tag316.xml"/><Relationship Id="rId4" Type="http://schemas.openxmlformats.org/officeDocument/2006/relationships/tags" Target="../tags/tag315.xml"/><Relationship Id="rId9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32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21.xml"/><Relationship Id="rId1" Type="http://schemas.openxmlformats.org/officeDocument/2006/relationships/tags" Target="../tags/tag320.xml"/><Relationship Id="rId6" Type="http://schemas.openxmlformats.org/officeDocument/2006/relationships/tags" Target="../tags/tag325.xml"/><Relationship Id="rId5" Type="http://schemas.openxmlformats.org/officeDocument/2006/relationships/tags" Target="../tags/tag324.xml"/><Relationship Id="rId4" Type="http://schemas.openxmlformats.org/officeDocument/2006/relationships/tags" Target="../tags/tag32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328.xml"/><Relationship Id="rId2" Type="http://schemas.openxmlformats.org/officeDocument/2006/relationships/tags" Target="../tags/tag327.xml"/><Relationship Id="rId1" Type="http://schemas.openxmlformats.org/officeDocument/2006/relationships/tags" Target="../tags/tag32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30.xml"/><Relationship Id="rId4" Type="http://schemas.openxmlformats.org/officeDocument/2006/relationships/tags" Target="../tags/tag3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33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32.xml"/><Relationship Id="rId1" Type="http://schemas.openxmlformats.org/officeDocument/2006/relationships/tags" Target="../tags/tag331.xml"/><Relationship Id="rId6" Type="http://schemas.openxmlformats.org/officeDocument/2006/relationships/tags" Target="../tags/tag336.xml"/><Relationship Id="rId5" Type="http://schemas.openxmlformats.org/officeDocument/2006/relationships/tags" Target="../tags/tag335.xml"/><Relationship Id="rId4" Type="http://schemas.openxmlformats.org/officeDocument/2006/relationships/tags" Target="../tags/tag33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tags" Target="../tags/tag339.xml"/><Relationship Id="rId2" Type="http://schemas.openxmlformats.org/officeDocument/2006/relationships/tags" Target="../tags/tag338.xml"/><Relationship Id="rId1" Type="http://schemas.openxmlformats.org/officeDocument/2006/relationships/tags" Target="../tags/tag337.xml"/><Relationship Id="rId4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41.xml"/><Relationship Id="rId1" Type="http://schemas.openxmlformats.org/officeDocument/2006/relationships/tags" Target="../tags/tag34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tags" Target="../tags/tag344.xml"/><Relationship Id="rId2" Type="http://schemas.openxmlformats.org/officeDocument/2006/relationships/tags" Target="../tags/tag343.xml"/><Relationship Id="rId1" Type="http://schemas.openxmlformats.org/officeDocument/2006/relationships/tags" Target="../tags/tag342.xml"/><Relationship Id="rId5" Type="http://schemas.openxmlformats.org/officeDocument/2006/relationships/image" Target="../media/image38.pn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89.xml"/><Relationship Id="rId4" Type="http://schemas.openxmlformats.org/officeDocument/2006/relationships/tags" Target="../tags/tag8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99.xml"/><Relationship Id="rId13" Type="http://schemas.openxmlformats.org/officeDocument/2006/relationships/image" Target="../media/image11.png"/><Relationship Id="rId3" Type="http://schemas.openxmlformats.org/officeDocument/2006/relationships/tags" Target="../tags/tag94.xml"/><Relationship Id="rId7" Type="http://schemas.openxmlformats.org/officeDocument/2006/relationships/tags" Target="../tags/tag98.xml"/><Relationship Id="rId12" Type="http://schemas.openxmlformats.org/officeDocument/2006/relationships/image" Target="../media/image10.png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96.xml"/><Relationship Id="rId10" Type="http://schemas.openxmlformats.org/officeDocument/2006/relationships/tags" Target="../tags/tag101.xml"/><Relationship Id="rId4" Type="http://schemas.openxmlformats.org/officeDocument/2006/relationships/tags" Target="../tags/tag95.xml"/><Relationship Id="rId9" Type="http://schemas.openxmlformats.org/officeDocument/2006/relationships/tags" Target="../tags/tag10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104.xml"/><Relationship Id="rId7" Type="http://schemas.openxmlformats.org/officeDocument/2006/relationships/image" Target="../media/image13.png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6" Type="http://schemas.openxmlformats.org/officeDocument/2006/relationships/image" Target="../media/image1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tags" Target="../tags/tag108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tags" Target="../tags/tag111.xml"/><Relationship Id="rId11" Type="http://schemas.openxmlformats.org/officeDocument/2006/relationships/image" Target="../media/image18.png"/><Relationship Id="rId5" Type="http://schemas.openxmlformats.org/officeDocument/2006/relationships/tags" Target="../tags/tag110.xml"/><Relationship Id="rId10" Type="http://schemas.openxmlformats.org/officeDocument/2006/relationships/image" Target="../media/image17.png"/><Relationship Id="rId4" Type="http://schemas.openxmlformats.org/officeDocument/2006/relationships/tags" Target="../tags/tag109.xml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常用图形-9" hidden="1"/>
          <p:cNvSpPr/>
          <p:nvPr>
            <p:custDataLst>
              <p:tags r:id="rId1"/>
            </p:custDataLst>
          </p:nvPr>
        </p:nvSpPr>
        <p:spPr>
          <a:xfrm>
            <a:off x="5627769" y="1252375"/>
            <a:ext cx="124906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spc="300">
                <a:latin typeface="汉仪程行简" panose="00020600040101010101" pitchFamily="18" charset="-122"/>
                <a:ea typeface="汉仪程行简" panose="00020600040101010101" pitchFamily="18" charset="-122"/>
              </a:rPr>
              <a:t>品</a:t>
            </a:r>
            <a:endParaRPr lang="zh-CN" altLang="en-US">
              <a:latin typeface="汉仪程行简" panose="00020600040101010101" pitchFamily="18" charset="-122"/>
              <a:ea typeface="汉仪程行简" panose="00020600040101010101" pitchFamily="18" charset="-122"/>
            </a:endParaRPr>
          </a:p>
        </p:txBody>
      </p:sp>
      <p:sp>
        <p:nvSpPr>
          <p:cNvPr id="15" name="常用图形-2" hidden="1"/>
          <p:cNvSpPr/>
          <p:nvPr>
            <p:custDataLst>
              <p:tags r:id="rId2"/>
            </p:custDataLst>
          </p:nvPr>
        </p:nvSpPr>
        <p:spPr>
          <a:xfrm>
            <a:off x="5627769" y="4229792"/>
            <a:ext cx="189026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spc="300">
                <a:latin typeface="汉仪程行简" panose="00020600040101010101" pitchFamily="18" charset="-122"/>
                <a:ea typeface="汉仪程行简" panose="00020600040101010101" pitchFamily="18" charset="-122"/>
              </a:rPr>
              <a:t>味  </a:t>
            </a:r>
          </a:p>
        </p:txBody>
      </p:sp>
      <p:sp>
        <p:nvSpPr>
          <p:cNvPr id="49" name="常用图形-49" hidden="1"/>
          <p:cNvSpPr/>
          <p:nvPr>
            <p:custDataLst>
              <p:tags r:id="rId3"/>
            </p:custDataLst>
          </p:nvPr>
        </p:nvSpPr>
        <p:spPr>
          <a:xfrm>
            <a:off x="8820739" y="2882416"/>
            <a:ext cx="1082101" cy="40011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/>
            <a:r>
              <a:rPr lang="zh-CN" altLang="en-US" sz="2000" spc="300">
                <a:latin typeface="+mn-ea"/>
              </a:rPr>
              <a:t>易安</a:t>
            </a:r>
            <a:endParaRPr lang="zh-CN" altLang="en-US" sz="2000">
              <a:latin typeface="+mn-ea"/>
            </a:endParaRPr>
          </a:p>
        </p:txBody>
      </p:sp>
      <p:sp>
        <p:nvSpPr>
          <p:cNvPr id="50" name="常用图形-50" hidden="1"/>
          <p:cNvSpPr/>
          <p:nvPr>
            <p:custDataLst>
              <p:tags r:id="rId4"/>
            </p:custDataLst>
          </p:nvPr>
        </p:nvSpPr>
        <p:spPr>
          <a:xfrm>
            <a:off x="8820739" y="3358860"/>
            <a:ext cx="1082101" cy="40011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/>
            <a:r>
              <a:rPr lang="zh-CN" altLang="en-US" sz="2000" spc="300">
                <a:latin typeface="+mn-ea"/>
              </a:rPr>
              <a:t>相思</a:t>
            </a:r>
          </a:p>
        </p:txBody>
      </p:sp>
      <p:sp>
        <p:nvSpPr>
          <p:cNvPr id="51" name="常用图形-51" hidden="1"/>
          <p:cNvSpPr/>
          <p:nvPr>
            <p:custDataLst>
              <p:tags r:id="rId5"/>
            </p:custDataLst>
          </p:nvPr>
        </p:nvSpPr>
        <p:spPr>
          <a:xfrm>
            <a:off x="8820739" y="3835304"/>
            <a:ext cx="1701067" cy="40011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/>
            <a:r>
              <a:rPr lang="zh-CN" altLang="en-US" sz="2000" spc="300">
                <a:latin typeface="+mn-ea"/>
              </a:rPr>
              <a:t>之 愁</a:t>
            </a:r>
          </a:p>
        </p:txBody>
      </p:sp>
      <p:pic>
        <p:nvPicPr>
          <p:cNvPr id="85" name="图片 8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/>
          <a:srcRect b="26209"/>
          <a:stretch>
            <a:fillRect/>
          </a:stretch>
        </p:blipFill>
        <p:spPr>
          <a:xfrm>
            <a:off x="-7210" y="3779603"/>
            <a:ext cx="12202329" cy="3095352"/>
          </a:xfrm>
          <a:prstGeom prst="rect">
            <a:avLst/>
          </a:prstGeom>
        </p:spPr>
      </p:pic>
      <p:sp>
        <p:nvSpPr>
          <p:cNvPr id="92" name="矩形 91"/>
          <p:cNvSpPr/>
          <p:nvPr>
            <p:custDataLst>
              <p:tags r:id="rId7"/>
            </p:custDataLst>
          </p:nvPr>
        </p:nvSpPr>
        <p:spPr>
          <a:xfrm>
            <a:off x="-7143" y="-16955"/>
            <a:ext cx="12192000" cy="6874955"/>
          </a:xfrm>
          <a:prstGeom prst="rect">
            <a:avLst/>
          </a:prstGeom>
          <a:gradFill>
            <a:gsLst>
              <a:gs pos="0">
                <a:schemeClr val="bg1">
                  <a:lumMod val="85000"/>
                  <a:alpha val="0"/>
                </a:schemeClr>
              </a:gs>
              <a:gs pos="100000">
                <a:schemeClr val="bg1">
                  <a:lumMod val="85000"/>
                  <a:alpha val="7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3" name="图片 8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7347607" y="-87630"/>
            <a:ext cx="4847315" cy="400569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7">
            <a:alphaModFix amt="71000"/>
          </a:blip>
          <a:stretch>
            <a:fillRect/>
          </a:stretch>
        </p:blipFill>
        <p:spPr>
          <a:xfrm>
            <a:off x="303985" y="1453074"/>
            <a:ext cx="11584108" cy="3715657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10"/>
            </p:custDataLst>
          </p:nvPr>
        </p:nvSpPr>
        <p:spPr>
          <a:xfrm>
            <a:off x="9540240" y="5459095"/>
            <a:ext cx="12382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4000" b="1" smtClean="0">
                <a:solidFill>
                  <a:schemeClr val="bg1">
                    <a:lumMod val="50000"/>
                  </a:schemeClr>
                </a:solidFill>
                <a:latin typeface="方正宋刻本秀楷_GBK" panose="02000000000000000000" charset="-122"/>
                <a:ea typeface="方正宋刻本秀楷_GBK" panose="02000000000000000000" charset="-122"/>
              </a:rPr>
              <a:t>杜牧</a:t>
            </a:r>
          </a:p>
        </p:txBody>
      </p:sp>
      <p:sp>
        <p:nvSpPr>
          <p:cNvPr id="2" name="文本框 1"/>
          <p:cNvSpPr txBox="1"/>
          <p:nvPr>
            <p:custDataLst>
              <p:tags r:id="rId11"/>
            </p:custDataLst>
          </p:nvPr>
        </p:nvSpPr>
        <p:spPr>
          <a:xfrm>
            <a:off x="200025" y="408305"/>
            <a:ext cx="4161155" cy="903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4400" smtClean="0">
                <a:solidFill>
                  <a:schemeClr val="bg1">
                    <a:lumMod val="50000"/>
                  </a:schemeClr>
                </a:solidFill>
                <a:latin typeface="汉仪小隶书简" panose="02010600000101010101" charset="-128"/>
                <a:ea typeface="汉仪小隶书简" panose="02010600000101010101" charset="-128"/>
              </a:rPr>
              <a:t>辞赋本色是谏书</a:t>
            </a:r>
          </a:p>
        </p:txBody>
      </p:sp>
      <p:sp>
        <p:nvSpPr>
          <p:cNvPr id="22" name="文本框 21"/>
          <p:cNvSpPr txBox="1"/>
          <p:nvPr>
            <p:custDataLst>
              <p:tags r:id="rId12"/>
            </p:custDataLst>
          </p:nvPr>
        </p:nvSpPr>
        <p:spPr>
          <a:xfrm>
            <a:off x="3843655" y="2349500"/>
            <a:ext cx="449072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8000" smtClean="0">
                <a:solidFill>
                  <a:schemeClr val="bg1">
                    <a:lumMod val="50000"/>
                  </a:schemeClr>
                </a:solidFill>
                <a:latin typeface="兰米吴越体" panose="02000503000000000000" charset="-122"/>
                <a:ea typeface="兰米吴越体" panose="02000503000000000000" charset="-122"/>
              </a:rPr>
              <a:t>阿房宫赋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567690" y="393065"/>
            <a:ext cx="1042987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长桥卧波，未云何龙？</a:t>
            </a:r>
            <a:r>
              <a:rPr lang="zh-CN" altLang="en-US" sz="28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复道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行空，不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霁</a:t>
            </a:r>
            <a:r>
              <a:rPr lang="zh-CN" altLang="en-US" sz="2800" b="1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zh-CN" altLang="en-US" sz="2800" b="1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jì</a:t>
            </a:r>
            <a:r>
              <a:rPr lang="zh-CN" altLang="en-US" sz="2800" b="1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何虹？高低</a:t>
            </a:r>
            <a:r>
              <a:rPr lang="zh-CN" altLang="en-US" sz="28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冥</a:t>
            </a:r>
            <a:r>
              <a:rPr lang="zh-CN" altLang="en-US" sz="2800" b="1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zh-CN" altLang="en-US" sz="2800" b="1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mín</a:t>
            </a:r>
            <a:r>
              <a:rPr lang="zh-CN" altLang="en-US" sz="2800" b="1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28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迷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，不知西东。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歌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台暖响，春光融融；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舞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殿冷袖，风雨凄凄。一日之内，一宫之间，而</a:t>
            </a:r>
            <a:r>
              <a:rPr lang="zh-CN" altLang="en-US" sz="28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气候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不齐。</a:t>
            </a:r>
            <a:endParaRPr lang="zh-CN" altLang="en-US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>
            <p:custDataLst>
              <p:tags r:id="rId2"/>
            </p:custDataLst>
          </p:nvPr>
        </p:nvGrpSpPr>
        <p:grpSpPr>
          <a:xfrm>
            <a:off x="11318875" y="55245"/>
            <a:ext cx="675005" cy="2533015"/>
            <a:chOff x="2480521" y="3256873"/>
            <a:chExt cx="545671" cy="2331860"/>
          </a:xfrm>
        </p:grpSpPr>
        <p:sp>
          <p:nvSpPr>
            <p:cNvPr id="5" name="任意多边形: 形状 9"/>
            <p:cNvSpPr/>
            <p:nvPr>
              <p:custDataLst>
                <p:tags r:id="rId5"/>
              </p:custDataLst>
            </p:nvPr>
          </p:nvSpPr>
          <p:spPr>
            <a:xfrm>
              <a:off x="2537501" y="3256873"/>
              <a:ext cx="452246" cy="2331860"/>
            </a:xfrm>
            <a:custGeom>
              <a:avLst/>
              <a:gdLst>
                <a:gd name="connsiteX0" fmla="*/ 177163 w 352310"/>
                <a:gd name="connsiteY0" fmla="*/ 1816572 h 1816572"/>
                <a:gd name="connsiteX1" fmla="*/ 175229 w 352310"/>
                <a:gd name="connsiteY1" fmla="*/ 1806989 h 1816572"/>
                <a:gd name="connsiteX2" fmla="*/ 158943 w 352310"/>
                <a:gd name="connsiteY2" fmla="*/ 1787212 h 1816572"/>
                <a:gd name="connsiteX3" fmla="*/ 151707 w 352310"/>
                <a:gd name="connsiteY3" fmla="*/ 1783734 h 1816572"/>
                <a:gd name="connsiteX4" fmla="*/ 108426 w 352310"/>
                <a:gd name="connsiteY4" fmla="*/ 1783734 h 1816572"/>
                <a:gd name="connsiteX5" fmla="*/ 48697 w 352310"/>
                <a:gd name="connsiteY5" fmla="*/ 1744143 h 1816572"/>
                <a:gd name="connsiteX6" fmla="*/ 47535 w 352310"/>
                <a:gd name="connsiteY6" fmla="*/ 1738387 h 1816572"/>
                <a:gd name="connsiteX7" fmla="*/ 23838 w 352310"/>
                <a:gd name="connsiteY7" fmla="*/ 1738387 h 1816572"/>
                <a:gd name="connsiteX8" fmla="*/ 0 w 352310"/>
                <a:gd name="connsiteY8" fmla="*/ 1714550 h 1816572"/>
                <a:gd name="connsiteX9" fmla="*/ 0 w 352310"/>
                <a:gd name="connsiteY9" fmla="*/ 1316502 h 1816572"/>
                <a:gd name="connsiteX10" fmla="*/ 0 w 352310"/>
                <a:gd name="connsiteY10" fmla="*/ 1109969 h 1816572"/>
                <a:gd name="connsiteX11" fmla="*/ 0 w 352310"/>
                <a:gd name="connsiteY11" fmla="*/ 1104651 h 1816572"/>
                <a:gd name="connsiteX12" fmla="*/ 0 w 352310"/>
                <a:gd name="connsiteY12" fmla="*/ 711921 h 1816572"/>
                <a:gd name="connsiteX13" fmla="*/ 0 w 352310"/>
                <a:gd name="connsiteY13" fmla="*/ 706603 h 1816572"/>
                <a:gd name="connsiteX14" fmla="*/ 0 w 352310"/>
                <a:gd name="connsiteY14" fmla="*/ 500070 h 1816572"/>
                <a:gd name="connsiteX15" fmla="*/ 0 w 352310"/>
                <a:gd name="connsiteY15" fmla="*/ 102022 h 1816572"/>
                <a:gd name="connsiteX16" fmla="*/ 23838 w 352310"/>
                <a:gd name="connsiteY16" fmla="*/ 78184 h 1816572"/>
                <a:gd name="connsiteX17" fmla="*/ 47535 w 352310"/>
                <a:gd name="connsiteY17" fmla="*/ 78184 h 1816572"/>
                <a:gd name="connsiteX18" fmla="*/ 48697 w 352310"/>
                <a:gd name="connsiteY18" fmla="*/ 72429 h 1816572"/>
                <a:gd name="connsiteX19" fmla="*/ 108426 w 352310"/>
                <a:gd name="connsiteY19" fmla="*/ 32838 h 1816572"/>
                <a:gd name="connsiteX20" fmla="*/ 151707 w 352310"/>
                <a:gd name="connsiteY20" fmla="*/ 32838 h 1816572"/>
                <a:gd name="connsiteX21" fmla="*/ 158943 w 352310"/>
                <a:gd name="connsiteY21" fmla="*/ 29360 h 1816572"/>
                <a:gd name="connsiteX22" fmla="*/ 175229 w 352310"/>
                <a:gd name="connsiteY22" fmla="*/ 9583 h 1816572"/>
                <a:gd name="connsiteX23" fmla="*/ 177163 w 352310"/>
                <a:gd name="connsiteY23" fmla="*/ 0 h 1816572"/>
                <a:gd name="connsiteX24" fmla="*/ 180295 w 352310"/>
                <a:gd name="connsiteY24" fmla="*/ 2310 h 1816572"/>
                <a:gd name="connsiteX25" fmla="*/ 182083 w 352310"/>
                <a:gd name="connsiteY25" fmla="*/ 11165 h 1816572"/>
                <a:gd name="connsiteX26" fmla="*/ 198369 w 352310"/>
                <a:gd name="connsiteY26" fmla="*/ 30942 h 1816572"/>
                <a:gd name="connsiteX27" fmla="*/ 202312 w 352310"/>
                <a:gd name="connsiteY27" fmla="*/ 32838 h 1816572"/>
                <a:gd name="connsiteX28" fmla="*/ 243885 w 352310"/>
                <a:gd name="connsiteY28" fmla="*/ 32838 h 1816572"/>
                <a:gd name="connsiteX29" fmla="*/ 303613 w 352310"/>
                <a:gd name="connsiteY29" fmla="*/ 72429 h 1816572"/>
                <a:gd name="connsiteX30" fmla="*/ 304776 w 352310"/>
                <a:gd name="connsiteY30" fmla="*/ 78184 h 1816572"/>
                <a:gd name="connsiteX31" fmla="*/ 328473 w 352310"/>
                <a:gd name="connsiteY31" fmla="*/ 78184 h 1816572"/>
                <a:gd name="connsiteX32" fmla="*/ 352310 w 352310"/>
                <a:gd name="connsiteY32" fmla="*/ 102022 h 1816572"/>
                <a:gd name="connsiteX33" fmla="*/ 352310 w 352310"/>
                <a:gd name="connsiteY33" fmla="*/ 500070 h 1816572"/>
                <a:gd name="connsiteX34" fmla="*/ 352310 w 352310"/>
                <a:gd name="connsiteY34" fmla="*/ 706603 h 1816572"/>
                <a:gd name="connsiteX35" fmla="*/ 352310 w 352310"/>
                <a:gd name="connsiteY35" fmla="*/ 711921 h 1816572"/>
                <a:gd name="connsiteX36" fmla="*/ 352310 w 352310"/>
                <a:gd name="connsiteY36" fmla="*/ 1104651 h 1816572"/>
                <a:gd name="connsiteX37" fmla="*/ 352310 w 352310"/>
                <a:gd name="connsiteY37" fmla="*/ 1109969 h 1816572"/>
                <a:gd name="connsiteX38" fmla="*/ 352310 w 352310"/>
                <a:gd name="connsiteY38" fmla="*/ 1316502 h 1816572"/>
                <a:gd name="connsiteX39" fmla="*/ 352310 w 352310"/>
                <a:gd name="connsiteY39" fmla="*/ 1714550 h 1816572"/>
                <a:gd name="connsiteX40" fmla="*/ 328473 w 352310"/>
                <a:gd name="connsiteY40" fmla="*/ 1738387 h 1816572"/>
                <a:gd name="connsiteX41" fmla="*/ 304776 w 352310"/>
                <a:gd name="connsiteY41" fmla="*/ 1738387 h 1816572"/>
                <a:gd name="connsiteX42" fmla="*/ 303613 w 352310"/>
                <a:gd name="connsiteY42" fmla="*/ 1744143 h 1816572"/>
                <a:gd name="connsiteX43" fmla="*/ 243885 w 352310"/>
                <a:gd name="connsiteY43" fmla="*/ 1783734 h 1816572"/>
                <a:gd name="connsiteX44" fmla="*/ 202312 w 352310"/>
                <a:gd name="connsiteY44" fmla="*/ 1783734 h 1816572"/>
                <a:gd name="connsiteX45" fmla="*/ 198369 w 352310"/>
                <a:gd name="connsiteY45" fmla="*/ 1785630 h 1816572"/>
                <a:gd name="connsiteX46" fmla="*/ 182083 w 352310"/>
                <a:gd name="connsiteY46" fmla="*/ 1805407 h 1816572"/>
                <a:gd name="connsiteX47" fmla="*/ 180295 w 352310"/>
                <a:gd name="connsiteY47" fmla="*/ 1814262 h 181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52310" h="1816572">
                  <a:moveTo>
                    <a:pt x="177163" y="1816572"/>
                  </a:moveTo>
                  <a:lnTo>
                    <a:pt x="175229" y="1806989"/>
                  </a:lnTo>
                  <a:cubicBezTo>
                    <a:pt x="171817" y="1798922"/>
                    <a:pt x="166117" y="1792059"/>
                    <a:pt x="158943" y="1787212"/>
                  </a:cubicBezTo>
                  <a:lnTo>
                    <a:pt x="151707" y="1783734"/>
                  </a:lnTo>
                  <a:lnTo>
                    <a:pt x="108426" y="1783734"/>
                  </a:lnTo>
                  <a:cubicBezTo>
                    <a:pt x="81575" y="1783734"/>
                    <a:pt x="58538" y="1767409"/>
                    <a:pt x="48697" y="1744143"/>
                  </a:cubicBezTo>
                  <a:lnTo>
                    <a:pt x="47535" y="1738387"/>
                  </a:lnTo>
                  <a:lnTo>
                    <a:pt x="23838" y="1738387"/>
                  </a:lnTo>
                  <a:cubicBezTo>
                    <a:pt x="10673" y="1738387"/>
                    <a:pt x="0" y="1727715"/>
                    <a:pt x="0" y="1714550"/>
                  </a:cubicBezTo>
                  <a:lnTo>
                    <a:pt x="0" y="1316502"/>
                  </a:lnTo>
                  <a:lnTo>
                    <a:pt x="0" y="1109969"/>
                  </a:lnTo>
                  <a:lnTo>
                    <a:pt x="0" y="1104651"/>
                  </a:lnTo>
                  <a:lnTo>
                    <a:pt x="0" y="711921"/>
                  </a:lnTo>
                  <a:lnTo>
                    <a:pt x="0" y="706603"/>
                  </a:lnTo>
                  <a:lnTo>
                    <a:pt x="0" y="500070"/>
                  </a:lnTo>
                  <a:lnTo>
                    <a:pt x="0" y="102022"/>
                  </a:lnTo>
                  <a:cubicBezTo>
                    <a:pt x="0" y="88857"/>
                    <a:pt x="10673" y="78184"/>
                    <a:pt x="23838" y="78184"/>
                  </a:cubicBezTo>
                  <a:lnTo>
                    <a:pt x="47535" y="78184"/>
                  </a:lnTo>
                  <a:lnTo>
                    <a:pt x="48697" y="72429"/>
                  </a:lnTo>
                  <a:cubicBezTo>
                    <a:pt x="58538" y="49163"/>
                    <a:pt x="81575" y="32838"/>
                    <a:pt x="108426" y="32838"/>
                  </a:cubicBezTo>
                  <a:lnTo>
                    <a:pt x="151707" y="32838"/>
                  </a:lnTo>
                  <a:lnTo>
                    <a:pt x="158943" y="29360"/>
                  </a:lnTo>
                  <a:cubicBezTo>
                    <a:pt x="166117" y="24513"/>
                    <a:pt x="171817" y="17649"/>
                    <a:pt x="175229" y="9583"/>
                  </a:cubicBezTo>
                  <a:lnTo>
                    <a:pt x="177163" y="0"/>
                  </a:lnTo>
                  <a:lnTo>
                    <a:pt x="180295" y="2310"/>
                  </a:lnTo>
                  <a:lnTo>
                    <a:pt x="182083" y="11165"/>
                  </a:lnTo>
                  <a:cubicBezTo>
                    <a:pt x="185495" y="19232"/>
                    <a:pt x="191195" y="26096"/>
                    <a:pt x="198369" y="30942"/>
                  </a:cubicBezTo>
                  <a:lnTo>
                    <a:pt x="202312" y="32838"/>
                  </a:lnTo>
                  <a:lnTo>
                    <a:pt x="243885" y="32838"/>
                  </a:lnTo>
                  <a:cubicBezTo>
                    <a:pt x="270736" y="32838"/>
                    <a:pt x="293773" y="49163"/>
                    <a:pt x="303613" y="72429"/>
                  </a:cubicBezTo>
                  <a:lnTo>
                    <a:pt x="304776" y="78184"/>
                  </a:lnTo>
                  <a:lnTo>
                    <a:pt x="328473" y="78184"/>
                  </a:lnTo>
                  <a:cubicBezTo>
                    <a:pt x="341638" y="78184"/>
                    <a:pt x="352310" y="88857"/>
                    <a:pt x="352310" y="102022"/>
                  </a:cubicBezTo>
                  <a:lnTo>
                    <a:pt x="352310" y="500070"/>
                  </a:lnTo>
                  <a:lnTo>
                    <a:pt x="352310" y="706603"/>
                  </a:lnTo>
                  <a:lnTo>
                    <a:pt x="352310" y="711921"/>
                  </a:lnTo>
                  <a:lnTo>
                    <a:pt x="352310" y="1104651"/>
                  </a:lnTo>
                  <a:lnTo>
                    <a:pt x="352310" y="1109969"/>
                  </a:lnTo>
                  <a:lnTo>
                    <a:pt x="352310" y="1316502"/>
                  </a:lnTo>
                  <a:lnTo>
                    <a:pt x="352310" y="1714550"/>
                  </a:lnTo>
                  <a:cubicBezTo>
                    <a:pt x="352310" y="1727715"/>
                    <a:pt x="341638" y="1738387"/>
                    <a:pt x="328473" y="1738387"/>
                  </a:cubicBezTo>
                  <a:lnTo>
                    <a:pt x="304776" y="1738387"/>
                  </a:lnTo>
                  <a:lnTo>
                    <a:pt x="303613" y="1744143"/>
                  </a:lnTo>
                  <a:cubicBezTo>
                    <a:pt x="293773" y="1767409"/>
                    <a:pt x="270736" y="1783734"/>
                    <a:pt x="243885" y="1783734"/>
                  </a:cubicBezTo>
                  <a:lnTo>
                    <a:pt x="202312" y="1783734"/>
                  </a:lnTo>
                  <a:lnTo>
                    <a:pt x="198369" y="1785630"/>
                  </a:lnTo>
                  <a:cubicBezTo>
                    <a:pt x="191195" y="1790476"/>
                    <a:pt x="185495" y="1797340"/>
                    <a:pt x="182083" y="1805407"/>
                  </a:cubicBezTo>
                  <a:lnTo>
                    <a:pt x="180295" y="1814262"/>
                  </a:lnTo>
                  <a:close/>
                </a:path>
              </a:pathLst>
            </a:custGeom>
            <a:solidFill>
              <a:srgbClr val="C4AF99"/>
            </a:solidFill>
            <a:ln>
              <a:noFill/>
            </a:ln>
          </p:spPr>
          <p:style>
            <a:lnRef idx="2">
              <a:srgbClr val="A92A14">
                <a:shade val="50000"/>
              </a:srgbClr>
            </a:lnRef>
            <a:fillRef idx="1">
              <a:srgbClr val="A92A14"/>
            </a:fillRef>
            <a:effectRef idx="0">
              <a:srgbClr val="A92A14"/>
            </a:effectRef>
            <a:fontRef idx="minor">
              <a:srgbClr val="FFFFFF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C4AF99"/>
                </a:solidFill>
              </a:endParaRPr>
            </a:p>
          </p:txBody>
        </p:sp>
        <p:sp>
          <p:nvSpPr>
            <p:cNvPr id="7" name="文本框 6"/>
            <p:cNvSpPr txBox="1"/>
            <p:nvPr>
              <p:custDataLst>
                <p:tags r:id="rId6"/>
              </p:custDataLst>
            </p:nvPr>
          </p:nvSpPr>
          <p:spPr>
            <a:xfrm>
              <a:off x="2480521" y="3523756"/>
              <a:ext cx="545671" cy="1787310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pPr algn="ctr"/>
              <a:r>
                <a:rPr lang="zh-CN" sz="3200">
                  <a:solidFill>
                    <a:srgbClr val="C4AF99">
                      <a:lumMod val="20000"/>
                      <a:lumOff val="80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第一段</a:t>
              </a:r>
            </a:p>
          </p:txBody>
        </p:sp>
      </p:grp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567690" y="2021840"/>
            <a:ext cx="9846310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复道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：楼阁之间架在空中的通道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霁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：雨雪停止，天放晴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</a:p>
          <a:p>
            <a:pPr algn="l">
              <a:lnSpc>
                <a:spcPct val="120000"/>
              </a:lnSpc>
            </a:pP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冥迷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：分辨不清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歌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：唱歌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舞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：跳舞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气候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：天气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557530" y="3630295"/>
            <a:ext cx="1107630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翻译：长桥卧在水上，没有云怎么出现了龙？楼阁之间的通道架在半空，并非雨过天晴怎么出现了彩虹？高高低低的楼阁使人迷惑，分辨不清东西。人们在台上唱歌，歌声响起，好像充满暖意，如同春光一般和煦；人们在殿内跳舞，舞袖飘拂，好像带来寒气，如同风雨交加那样凄冷。同一天之内，同一座宫之间，天气冷暖不一。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b="8873"/>
          <a:stretch>
            <a:fillRect/>
          </a:stretch>
        </p:blipFill>
        <p:spPr>
          <a:xfrm>
            <a:off x="404495" y="126365"/>
            <a:ext cx="5509895" cy="33445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rcRect b="11543"/>
          <a:stretch>
            <a:fillRect/>
          </a:stretch>
        </p:blipFill>
        <p:spPr>
          <a:xfrm>
            <a:off x="6312535" y="123190"/>
            <a:ext cx="5045075" cy="33477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04495" y="3642360"/>
            <a:ext cx="6974840" cy="310515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7919720" y="4558665"/>
            <a:ext cx="3857625" cy="12725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长桥卧波，未云何龙</a:t>
            </a:r>
          </a:p>
          <a:p>
            <a:pPr algn="l">
              <a:lnSpc>
                <a:spcPct val="120000"/>
              </a:lnSpc>
            </a:pP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复道行空，不霁何虹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890395" y="700405"/>
            <a:ext cx="60490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齐声朗读课文第一段</a:t>
            </a: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897255" y="1659890"/>
            <a:ext cx="1039749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六王毕，四海一，蜀山兀，阿房出。覆压三百余里，隔离天日。骊山北构而西折，直走咸阳。二川溶溶，流入宫墙。五步一楼，十步一阁；廊腰缦回，檐牙高啄；各抱地势，钩心斗角。盘盘焉，囷囷焉，蜂房水涡，矗不知其几千万落。长桥卧波，未云何龙？复道行空，不霁何虹？高低冥迷，不知西东。歌台暖响，春光融融；舞殿冷袖，风雨凄凄。一日之内，一宫之间，而气候不齐。</a:t>
            </a:r>
          </a:p>
        </p:txBody>
      </p:sp>
      <p:pic>
        <p:nvPicPr>
          <p:cNvPr id="38" name="图片 37" descr="图片包含 桌子, 室内, 吉他, 电脑&#10;&#10;描述已自动生成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97533" y="280427"/>
            <a:ext cx="993276" cy="100316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0" y="-16510"/>
            <a:ext cx="12193270" cy="687514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772795" y="271145"/>
            <a:ext cx="8942705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总结：课文第一段写出了阿房宫建筑的什么特点？</a:t>
            </a: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199515" y="1329690"/>
            <a:ext cx="3055620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蜀山兀，阿房出</a:t>
            </a:r>
          </a:p>
        </p:txBody>
      </p:sp>
      <p:sp>
        <p:nvSpPr>
          <p:cNvPr id="5" name="右箭头 4"/>
          <p:cNvSpPr/>
          <p:nvPr>
            <p:custDataLst>
              <p:tags r:id="rId4"/>
            </p:custDataLst>
          </p:nvPr>
        </p:nvSpPr>
        <p:spPr>
          <a:xfrm>
            <a:off x="4540885" y="1435735"/>
            <a:ext cx="737870" cy="373380"/>
          </a:xfrm>
          <a:prstGeom prst="rightArrow">
            <a:avLst/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5676265" y="1330325"/>
            <a:ext cx="3983990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b="1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用材之多，人力之巨</a:t>
            </a: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1604010" y="2068195"/>
            <a:ext cx="2651125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覆压三百余里</a:t>
            </a:r>
          </a:p>
        </p:txBody>
      </p:sp>
      <p:sp>
        <p:nvSpPr>
          <p:cNvPr id="8" name="右箭头 7"/>
          <p:cNvSpPr/>
          <p:nvPr>
            <p:custDataLst>
              <p:tags r:id="rId7"/>
            </p:custDataLst>
          </p:nvPr>
        </p:nvSpPr>
        <p:spPr>
          <a:xfrm>
            <a:off x="4540885" y="2172970"/>
            <a:ext cx="737870" cy="373380"/>
          </a:xfrm>
          <a:prstGeom prst="rightArrow">
            <a:avLst/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5676265" y="2068195"/>
            <a:ext cx="1864360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b="1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面积之广</a:t>
            </a:r>
            <a:endParaRPr lang="zh-CN" altLang="en-US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2429510" y="2806700"/>
            <a:ext cx="1825625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隔离天日</a:t>
            </a:r>
          </a:p>
        </p:txBody>
      </p:sp>
      <p:sp>
        <p:nvSpPr>
          <p:cNvPr id="11" name="右箭头 10"/>
          <p:cNvSpPr/>
          <p:nvPr>
            <p:custDataLst>
              <p:tags r:id="rId10"/>
            </p:custDataLst>
          </p:nvPr>
        </p:nvSpPr>
        <p:spPr>
          <a:xfrm>
            <a:off x="4540885" y="2912110"/>
            <a:ext cx="737870" cy="373380"/>
          </a:xfrm>
          <a:prstGeom prst="rightArrow">
            <a:avLst/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5676265" y="2807335"/>
            <a:ext cx="1864360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b="1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建筑之高</a:t>
            </a:r>
            <a:endParaRPr lang="zh-CN" altLang="en-US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2"/>
            </p:custDataLst>
          </p:nvPr>
        </p:nvSpPr>
        <p:spPr>
          <a:xfrm>
            <a:off x="328295" y="3540760"/>
            <a:ext cx="3926840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五步一楼，十步一阁</a:t>
            </a:r>
          </a:p>
        </p:txBody>
      </p:sp>
      <p:sp>
        <p:nvSpPr>
          <p:cNvPr id="14" name="右箭头 13"/>
          <p:cNvSpPr/>
          <p:nvPr>
            <p:custDataLst>
              <p:tags r:id="rId13"/>
            </p:custDataLst>
          </p:nvPr>
        </p:nvSpPr>
        <p:spPr>
          <a:xfrm>
            <a:off x="4540885" y="3646170"/>
            <a:ext cx="737870" cy="373380"/>
          </a:xfrm>
          <a:prstGeom prst="rightArrow">
            <a:avLst/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4"/>
            </p:custDataLst>
          </p:nvPr>
        </p:nvSpPr>
        <p:spPr>
          <a:xfrm>
            <a:off x="5676265" y="3541395"/>
            <a:ext cx="1864360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b="1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楼阁之密</a:t>
            </a:r>
            <a:endParaRPr lang="zh-CN" altLang="en-US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5"/>
            </p:custDataLst>
          </p:nvPr>
        </p:nvSpPr>
        <p:spPr>
          <a:xfrm>
            <a:off x="772795" y="4264660"/>
            <a:ext cx="3482340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矗不知其几千万落</a:t>
            </a:r>
          </a:p>
        </p:txBody>
      </p:sp>
      <p:sp>
        <p:nvSpPr>
          <p:cNvPr id="17" name="右箭头 16"/>
          <p:cNvSpPr/>
          <p:nvPr>
            <p:custDataLst>
              <p:tags r:id="rId16"/>
            </p:custDataLst>
          </p:nvPr>
        </p:nvSpPr>
        <p:spPr>
          <a:xfrm>
            <a:off x="4540885" y="4370070"/>
            <a:ext cx="737870" cy="373380"/>
          </a:xfrm>
          <a:prstGeom prst="rightArrow">
            <a:avLst/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17"/>
            </p:custDataLst>
          </p:nvPr>
        </p:nvSpPr>
        <p:spPr>
          <a:xfrm>
            <a:off x="5676265" y="4265295"/>
            <a:ext cx="1863725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b="1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宫室之多</a:t>
            </a:r>
            <a:endParaRPr lang="zh-CN" altLang="en-US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8"/>
            </p:custDataLst>
          </p:nvPr>
        </p:nvSpPr>
        <p:spPr>
          <a:xfrm>
            <a:off x="328930" y="4994910"/>
            <a:ext cx="3926205" cy="583565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高低冥迷，不知西东</a:t>
            </a:r>
            <a:endParaRPr lang="zh-CN" altLang="en-US" smtClean="0"/>
          </a:p>
        </p:txBody>
      </p:sp>
      <p:sp>
        <p:nvSpPr>
          <p:cNvPr id="20" name="右箭头 19"/>
          <p:cNvSpPr/>
          <p:nvPr>
            <p:custDataLst>
              <p:tags r:id="rId19"/>
            </p:custDataLst>
          </p:nvPr>
        </p:nvSpPr>
        <p:spPr>
          <a:xfrm>
            <a:off x="4540885" y="5100320"/>
            <a:ext cx="737870" cy="373380"/>
          </a:xfrm>
          <a:prstGeom prst="rightArrow">
            <a:avLst/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20"/>
            </p:custDataLst>
          </p:nvPr>
        </p:nvSpPr>
        <p:spPr>
          <a:xfrm>
            <a:off x="5676265" y="4995545"/>
            <a:ext cx="2252345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b="1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排布之精巧</a:t>
            </a:r>
            <a:endParaRPr lang="zh-CN" altLang="en-US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1"/>
            </p:custDataLst>
          </p:nvPr>
        </p:nvSpPr>
        <p:spPr>
          <a:xfrm>
            <a:off x="5731510" y="5855335"/>
            <a:ext cx="2141855" cy="64516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6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宏伟壮丽</a:t>
            </a:r>
          </a:p>
        </p:txBody>
      </p:sp>
      <p:sp>
        <p:nvSpPr>
          <p:cNvPr id="23" name="文本框 22"/>
          <p:cNvSpPr txBox="1"/>
          <p:nvPr>
            <p:custDataLst>
              <p:tags r:id="rId22"/>
            </p:custDataLst>
          </p:nvPr>
        </p:nvSpPr>
        <p:spPr>
          <a:xfrm>
            <a:off x="328930" y="5885180"/>
            <a:ext cx="2100580" cy="58356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主要手法：</a:t>
            </a:r>
          </a:p>
        </p:txBody>
      </p:sp>
      <p:sp>
        <p:nvSpPr>
          <p:cNvPr id="24" name="文本框 23"/>
          <p:cNvSpPr txBox="1"/>
          <p:nvPr>
            <p:custDataLst>
              <p:tags r:id="rId23"/>
            </p:custDataLst>
          </p:nvPr>
        </p:nvSpPr>
        <p:spPr>
          <a:xfrm>
            <a:off x="2660015" y="5854065"/>
            <a:ext cx="1141730" cy="64516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6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夸张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 descr="地图&#10;&#10;描述已自动生成"/>
          <p:cNvPicPr>
            <a:picLocks noGrp="1" noChangeAspect="1"/>
          </p:cNvPicPr>
          <p:nvPr>
            <p:custDataLst>
              <p:tags r:id="rId1"/>
            </p:custDataLst>
          </p:nvPr>
        </p:nvPicPr>
        <p:blipFill>
          <a:blip r:embed="rId5">
            <a:duotone>
              <a:srgbClr val="D7CCB8">
                <a:shade val="45000"/>
                <a:satMod val="135000"/>
              </a:srgbClr>
              <a:prstClr val="white"/>
            </a:duotone>
          </a:blip>
          <a:stretch>
            <a:fillRect/>
          </a:stretch>
        </p:blipFill>
        <p:spPr>
          <a:xfrm>
            <a:off x="0" y="3049905"/>
            <a:ext cx="12192000" cy="3808207"/>
          </a:xfrm>
          <a:custGeom>
            <a:avLst/>
            <a:gdLst>
              <a:gd name="connsiteX0" fmla="*/ 0 w 12192000"/>
              <a:gd name="connsiteY0" fmla="*/ 0 h 3808207"/>
              <a:gd name="connsiteX1" fmla="*/ 12192000 w 12192000"/>
              <a:gd name="connsiteY1" fmla="*/ 0 h 3808207"/>
              <a:gd name="connsiteX2" fmla="*/ 12192000 w 12192000"/>
              <a:gd name="connsiteY2" fmla="*/ 3808207 h 3808207"/>
              <a:gd name="connsiteX3" fmla="*/ 0 w 12192000"/>
              <a:gd name="connsiteY3" fmla="*/ 3808207 h 3808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808206">
                <a:moveTo>
                  <a:pt x="0" y="0"/>
                </a:moveTo>
                <a:lnTo>
                  <a:pt x="12192000" y="0"/>
                </a:lnTo>
                <a:lnTo>
                  <a:pt x="12192000" y="3808207"/>
                </a:lnTo>
                <a:lnTo>
                  <a:pt x="0" y="3808207"/>
                </a:lnTo>
                <a:close/>
              </a:path>
            </a:pathLst>
          </a:custGeom>
          <a:noFill/>
        </p:spPr>
      </p:pic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310515" y="344805"/>
            <a:ext cx="116808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思考：作者在第一段末尾提到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歌台暖响，春光融融；舞殿冷袖，风雨凄凄。一日之内，一宫之间，而气候不齐。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有何用意？</a:t>
            </a: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512445" y="1931670"/>
            <a:ext cx="11276965" cy="363474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前文所述多为建筑之外观。这一段文字深入建筑内部。这一句意指</a:t>
            </a:r>
            <a:r>
              <a:rPr lang="zh-CN" altLang="en-US" sz="3200" u="sng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宫内处处皆是轻歌曼舞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“一日之内，一宫之间，而气候不齐”，则承“暖响”“冷袖”两句，进一步从人们的主观感受写宫内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歌舞盛况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。以歌舞之纷繁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侧面衬托宫殿之众多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③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为第二段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妃嫔媵嫱，王子皇孙，辞楼下殿，辇来于秦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美女充盈秦国宫室预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作铺垫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753610"/>
            <a:ext cx="12191365" cy="219392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55625" y="225425"/>
            <a:ext cx="25063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第一段小结</a:t>
            </a:r>
            <a:endParaRPr lang="en-US" altLang="zh-CN" sz="360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443865" y="1384300"/>
            <a:ext cx="1130490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总写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部分，</a:t>
            </a:r>
            <a:r>
              <a:rPr lang="zh-CN" altLang="en-US" sz="3200" u="sng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泼墨写意，粗笔勾勒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。“覆压三百余里”“隔离天日”“骊山”两句，写其倚山傍水，气势非凡。 </a:t>
            </a:r>
          </a:p>
          <a:p>
            <a:pPr algn="l" fontAlgn="auto">
              <a:lnSpc>
                <a:spcPct val="100000"/>
              </a:lnSpc>
            </a:pP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细写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部分，作者</a:t>
            </a:r>
            <a:r>
              <a:rPr lang="zh-CN" altLang="en-US" sz="3200" u="sng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工笔重彩，精描细绘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。细致描写重楼叠阁、长廊高檐，殿内轻歌曼舞。这一节中，作者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由远及近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由外及里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逐一介绍了阿房宫之奇观。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36220" y="0"/>
            <a:ext cx="2254250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表现手法？</a:t>
            </a: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44830" y="626110"/>
            <a:ext cx="11350625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b="1" smtClean="0">
                <a:solidFill>
                  <a:srgbClr val="C00000"/>
                </a:solidFill>
                <a:latin typeface="Calibri"/>
                <a:ea typeface="楷体" panose="02010609060101010101" pitchFamily="49" charset="-122"/>
              </a:rPr>
              <a:t>①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大胆浪漫的想象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：未曾建成；不得亲见</a:t>
            </a: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545465" y="1209675"/>
            <a:ext cx="11348085" cy="10763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b="1" smtClean="0">
                <a:solidFill>
                  <a:srgbClr val="C00000"/>
                </a:solidFill>
                <a:latin typeface="Calibri"/>
                <a:ea typeface="楷体" panose="02010609060101010101" pitchFamily="49" charset="-122"/>
              </a:rPr>
              <a:t>②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夸张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覆压三百余里，隔离天日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五步一楼，十步一阁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”……</a:t>
            </a:r>
            <a:endParaRPr lang="zh-CN" altLang="en-US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545465" y="2219960"/>
            <a:ext cx="11351260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b="1" smtClean="0">
                <a:solidFill>
                  <a:srgbClr val="C00000"/>
                </a:solidFill>
                <a:latin typeface="Calibri"/>
                <a:ea typeface="楷体" panose="02010609060101010101" pitchFamily="49" charset="-122"/>
              </a:rPr>
              <a:t>③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长桥卧波，未云何龙？复道行空，不霁何虹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545465" y="2803525"/>
            <a:ext cx="11351260" cy="10763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b="1" smtClean="0">
                <a:solidFill>
                  <a:srgbClr val="C00000"/>
                </a:solidFill>
                <a:latin typeface="Calibri"/>
                <a:ea typeface="楷体" panose="02010609060101010101" pitchFamily="49" charset="-122"/>
              </a:rPr>
              <a:t>④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通感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歌台暖响，春光融融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”“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舞殿冷袖，风雨凄凄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化听觉视觉为触觉</a:t>
            </a: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542290" y="4956175"/>
            <a:ext cx="11355070" cy="10763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b="1" smtClean="0">
                <a:solidFill>
                  <a:srgbClr val="C00000"/>
                </a:solidFill>
                <a:latin typeface="Calibri"/>
                <a:ea typeface="楷体" panose="02010609060101010101" pitchFamily="49" charset="-122"/>
              </a:rPr>
              <a:t>⑥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前后照应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</a:rPr>
              <a:t>如写楼阁“各</a:t>
            </a:r>
            <a:r>
              <a:rPr 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抱</a:t>
            </a: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</a:rPr>
              <a:t>地势”就与前文“骊山北构而西折，直走咸阳”这一广阔背景相连。</a:t>
            </a: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545465" y="6032500"/>
            <a:ext cx="11351895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b="1" smtClean="0">
                <a:solidFill>
                  <a:srgbClr val="C00000"/>
                </a:solidFill>
                <a:latin typeface="Calibri"/>
                <a:ea typeface="楷体" panose="02010609060101010101" pitchFamily="49" charset="-122"/>
              </a:rPr>
              <a:t>⑦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排比对偶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</a:rPr>
              <a:t>文句音节铿锵，兼有音韵之美</a:t>
            </a: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542290" y="3879850"/>
            <a:ext cx="11351895" cy="10763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b="1" smtClean="0">
                <a:solidFill>
                  <a:srgbClr val="C00000"/>
                </a:solidFill>
                <a:latin typeface="Calibri"/>
                <a:ea typeface="楷体" panose="02010609060101010101" pitchFamily="49" charset="-122"/>
              </a:rPr>
              <a:t>⑤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动态描写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</a:rPr>
              <a:t>“二川</a:t>
            </a:r>
            <a:r>
              <a:rPr 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溶溶，流入宫墙</a:t>
            </a: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，灵动别致</a:t>
            </a: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，写歌舞，状声摹形，引人入胜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11318875" y="55245"/>
            <a:ext cx="675005" cy="2533015"/>
            <a:chOff x="2480521" y="3256873"/>
            <a:chExt cx="545671" cy="2331860"/>
          </a:xfrm>
        </p:grpSpPr>
        <p:sp>
          <p:nvSpPr>
            <p:cNvPr id="5" name="任意多边形: 形状 9"/>
            <p:cNvSpPr/>
            <p:nvPr>
              <p:custDataLst>
                <p:tags r:id="rId4"/>
              </p:custDataLst>
            </p:nvPr>
          </p:nvSpPr>
          <p:spPr>
            <a:xfrm>
              <a:off x="2537501" y="3256873"/>
              <a:ext cx="452246" cy="2331860"/>
            </a:xfrm>
            <a:custGeom>
              <a:avLst/>
              <a:gdLst>
                <a:gd name="connsiteX0" fmla="*/ 177163 w 352310"/>
                <a:gd name="connsiteY0" fmla="*/ 1816572 h 1816572"/>
                <a:gd name="connsiteX1" fmla="*/ 175229 w 352310"/>
                <a:gd name="connsiteY1" fmla="*/ 1806989 h 1816572"/>
                <a:gd name="connsiteX2" fmla="*/ 158943 w 352310"/>
                <a:gd name="connsiteY2" fmla="*/ 1787212 h 1816572"/>
                <a:gd name="connsiteX3" fmla="*/ 151707 w 352310"/>
                <a:gd name="connsiteY3" fmla="*/ 1783734 h 1816572"/>
                <a:gd name="connsiteX4" fmla="*/ 108426 w 352310"/>
                <a:gd name="connsiteY4" fmla="*/ 1783734 h 1816572"/>
                <a:gd name="connsiteX5" fmla="*/ 48697 w 352310"/>
                <a:gd name="connsiteY5" fmla="*/ 1744143 h 1816572"/>
                <a:gd name="connsiteX6" fmla="*/ 47535 w 352310"/>
                <a:gd name="connsiteY6" fmla="*/ 1738387 h 1816572"/>
                <a:gd name="connsiteX7" fmla="*/ 23838 w 352310"/>
                <a:gd name="connsiteY7" fmla="*/ 1738387 h 1816572"/>
                <a:gd name="connsiteX8" fmla="*/ 0 w 352310"/>
                <a:gd name="connsiteY8" fmla="*/ 1714550 h 1816572"/>
                <a:gd name="connsiteX9" fmla="*/ 0 w 352310"/>
                <a:gd name="connsiteY9" fmla="*/ 1316502 h 1816572"/>
                <a:gd name="connsiteX10" fmla="*/ 0 w 352310"/>
                <a:gd name="connsiteY10" fmla="*/ 1109969 h 1816572"/>
                <a:gd name="connsiteX11" fmla="*/ 0 w 352310"/>
                <a:gd name="connsiteY11" fmla="*/ 1104651 h 1816572"/>
                <a:gd name="connsiteX12" fmla="*/ 0 w 352310"/>
                <a:gd name="connsiteY12" fmla="*/ 711921 h 1816572"/>
                <a:gd name="connsiteX13" fmla="*/ 0 w 352310"/>
                <a:gd name="connsiteY13" fmla="*/ 706603 h 1816572"/>
                <a:gd name="connsiteX14" fmla="*/ 0 w 352310"/>
                <a:gd name="connsiteY14" fmla="*/ 500070 h 1816572"/>
                <a:gd name="connsiteX15" fmla="*/ 0 w 352310"/>
                <a:gd name="connsiteY15" fmla="*/ 102022 h 1816572"/>
                <a:gd name="connsiteX16" fmla="*/ 23838 w 352310"/>
                <a:gd name="connsiteY16" fmla="*/ 78184 h 1816572"/>
                <a:gd name="connsiteX17" fmla="*/ 47535 w 352310"/>
                <a:gd name="connsiteY17" fmla="*/ 78184 h 1816572"/>
                <a:gd name="connsiteX18" fmla="*/ 48697 w 352310"/>
                <a:gd name="connsiteY18" fmla="*/ 72429 h 1816572"/>
                <a:gd name="connsiteX19" fmla="*/ 108426 w 352310"/>
                <a:gd name="connsiteY19" fmla="*/ 32838 h 1816572"/>
                <a:gd name="connsiteX20" fmla="*/ 151707 w 352310"/>
                <a:gd name="connsiteY20" fmla="*/ 32838 h 1816572"/>
                <a:gd name="connsiteX21" fmla="*/ 158943 w 352310"/>
                <a:gd name="connsiteY21" fmla="*/ 29360 h 1816572"/>
                <a:gd name="connsiteX22" fmla="*/ 175229 w 352310"/>
                <a:gd name="connsiteY22" fmla="*/ 9583 h 1816572"/>
                <a:gd name="connsiteX23" fmla="*/ 177163 w 352310"/>
                <a:gd name="connsiteY23" fmla="*/ 0 h 1816572"/>
                <a:gd name="connsiteX24" fmla="*/ 180295 w 352310"/>
                <a:gd name="connsiteY24" fmla="*/ 2310 h 1816572"/>
                <a:gd name="connsiteX25" fmla="*/ 182083 w 352310"/>
                <a:gd name="connsiteY25" fmla="*/ 11165 h 1816572"/>
                <a:gd name="connsiteX26" fmla="*/ 198369 w 352310"/>
                <a:gd name="connsiteY26" fmla="*/ 30942 h 1816572"/>
                <a:gd name="connsiteX27" fmla="*/ 202312 w 352310"/>
                <a:gd name="connsiteY27" fmla="*/ 32838 h 1816572"/>
                <a:gd name="connsiteX28" fmla="*/ 243885 w 352310"/>
                <a:gd name="connsiteY28" fmla="*/ 32838 h 1816572"/>
                <a:gd name="connsiteX29" fmla="*/ 303613 w 352310"/>
                <a:gd name="connsiteY29" fmla="*/ 72429 h 1816572"/>
                <a:gd name="connsiteX30" fmla="*/ 304776 w 352310"/>
                <a:gd name="connsiteY30" fmla="*/ 78184 h 1816572"/>
                <a:gd name="connsiteX31" fmla="*/ 328473 w 352310"/>
                <a:gd name="connsiteY31" fmla="*/ 78184 h 1816572"/>
                <a:gd name="connsiteX32" fmla="*/ 352310 w 352310"/>
                <a:gd name="connsiteY32" fmla="*/ 102022 h 1816572"/>
                <a:gd name="connsiteX33" fmla="*/ 352310 w 352310"/>
                <a:gd name="connsiteY33" fmla="*/ 500070 h 1816572"/>
                <a:gd name="connsiteX34" fmla="*/ 352310 w 352310"/>
                <a:gd name="connsiteY34" fmla="*/ 706603 h 1816572"/>
                <a:gd name="connsiteX35" fmla="*/ 352310 w 352310"/>
                <a:gd name="connsiteY35" fmla="*/ 711921 h 1816572"/>
                <a:gd name="connsiteX36" fmla="*/ 352310 w 352310"/>
                <a:gd name="connsiteY36" fmla="*/ 1104651 h 1816572"/>
                <a:gd name="connsiteX37" fmla="*/ 352310 w 352310"/>
                <a:gd name="connsiteY37" fmla="*/ 1109969 h 1816572"/>
                <a:gd name="connsiteX38" fmla="*/ 352310 w 352310"/>
                <a:gd name="connsiteY38" fmla="*/ 1316502 h 1816572"/>
                <a:gd name="connsiteX39" fmla="*/ 352310 w 352310"/>
                <a:gd name="connsiteY39" fmla="*/ 1714550 h 1816572"/>
                <a:gd name="connsiteX40" fmla="*/ 328473 w 352310"/>
                <a:gd name="connsiteY40" fmla="*/ 1738387 h 1816572"/>
                <a:gd name="connsiteX41" fmla="*/ 304776 w 352310"/>
                <a:gd name="connsiteY41" fmla="*/ 1738387 h 1816572"/>
                <a:gd name="connsiteX42" fmla="*/ 303613 w 352310"/>
                <a:gd name="connsiteY42" fmla="*/ 1744143 h 1816572"/>
                <a:gd name="connsiteX43" fmla="*/ 243885 w 352310"/>
                <a:gd name="connsiteY43" fmla="*/ 1783734 h 1816572"/>
                <a:gd name="connsiteX44" fmla="*/ 202312 w 352310"/>
                <a:gd name="connsiteY44" fmla="*/ 1783734 h 1816572"/>
                <a:gd name="connsiteX45" fmla="*/ 198369 w 352310"/>
                <a:gd name="connsiteY45" fmla="*/ 1785630 h 1816572"/>
                <a:gd name="connsiteX46" fmla="*/ 182083 w 352310"/>
                <a:gd name="connsiteY46" fmla="*/ 1805407 h 1816572"/>
                <a:gd name="connsiteX47" fmla="*/ 180295 w 352310"/>
                <a:gd name="connsiteY47" fmla="*/ 1814262 h 181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52310" h="1816572">
                  <a:moveTo>
                    <a:pt x="177163" y="1816572"/>
                  </a:moveTo>
                  <a:lnTo>
                    <a:pt x="175229" y="1806989"/>
                  </a:lnTo>
                  <a:cubicBezTo>
                    <a:pt x="171817" y="1798922"/>
                    <a:pt x="166117" y="1792059"/>
                    <a:pt x="158943" y="1787212"/>
                  </a:cubicBezTo>
                  <a:lnTo>
                    <a:pt x="151707" y="1783734"/>
                  </a:lnTo>
                  <a:lnTo>
                    <a:pt x="108426" y="1783734"/>
                  </a:lnTo>
                  <a:cubicBezTo>
                    <a:pt x="81575" y="1783734"/>
                    <a:pt x="58538" y="1767409"/>
                    <a:pt x="48697" y="1744143"/>
                  </a:cubicBezTo>
                  <a:lnTo>
                    <a:pt x="47535" y="1738387"/>
                  </a:lnTo>
                  <a:lnTo>
                    <a:pt x="23838" y="1738387"/>
                  </a:lnTo>
                  <a:cubicBezTo>
                    <a:pt x="10673" y="1738387"/>
                    <a:pt x="0" y="1727715"/>
                    <a:pt x="0" y="1714550"/>
                  </a:cubicBezTo>
                  <a:lnTo>
                    <a:pt x="0" y="1316502"/>
                  </a:lnTo>
                  <a:lnTo>
                    <a:pt x="0" y="1109969"/>
                  </a:lnTo>
                  <a:lnTo>
                    <a:pt x="0" y="1104651"/>
                  </a:lnTo>
                  <a:lnTo>
                    <a:pt x="0" y="711921"/>
                  </a:lnTo>
                  <a:lnTo>
                    <a:pt x="0" y="706603"/>
                  </a:lnTo>
                  <a:lnTo>
                    <a:pt x="0" y="500070"/>
                  </a:lnTo>
                  <a:lnTo>
                    <a:pt x="0" y="102022"/>
                  </a:lnTo>
                  <a:cubicBezTo>
                    <a:pt x="0" y="88857"/>
                    <a:pt x="10673" y="78184"/>
                    <a:pt x="23838" y="78184"/>
                  </a:cubicBezTo>
                  <a:lnTo>
                    <a:pt x="47535" y="78184"/>
                  </a:lnTo>
                  <a:lnTo>
                    <a:pt x="48697" y="72429"/>
                  </a:lnTo>
                  <a:cubicBezTo>
                    <a:pt x="58538" y="49163"/>
                    <a:pt x="81575" y="32838"/>
                    <a:pt x="108426" y="32838"/>
                  </a:cubicBezTo>
                  <a:lnTo>
                    <a:pt x="151707" y="32838"/>
                  </a:lnTo>
                  <a:lnTo>
                    <a:pt x="158943" y="29360"/>
                  </a:lnTo>
                  <a:cubicBezTo>
                    <a:pt x="166117" y="24513"/>
                    <a:pt x="171817" y="17649"/>
                    <a:pt x="175229" y="9583"/>
                  </a:cubicBezTo>
                  <a:lnTo>
                    <a:pt x="177163" y="0"/>
                  </a:lnTo>
                  <a:lnTo>
                    <a:pt x="180295" y="2310"/>
                  </a:lnTo>
                  <a:lnTo>
                    <a:pt x="182083" y="11165"/>
                  </a:lnTo>
                  <a:cubicBezTo>
                    <a:pt x="185495" y="19232"/>
                    <a:pt x="191195" y="26096"/>
                    <a:pt x="198369" y="30942"/>
                  </a:cubicBezTo>
                  <a:lnTo>
                    <a:pt x="202312" y="32838"/>
                  </a:lnTo>
                  <a:lnTo>
                    <a:pt x="243885" y="32838"/>
                  </a:lnTo>
                  <a:cubicBezTo>
                    <a:pt x="270736" y="32838"/>
                    <a:pt x="293773" y="49163"/>
                    <a:pt x="303613" y="72429"/>
                  </a:cubicBezTo>
                  <a:lnTo>
                    <a:pt x="304776" y="78184"/>
                  </a:lnTo>
                  <a:lnTo>
                    <a:pt x="328473" y="78184"/>
                  </a:lnTo>
                  <a:cubicBezTo>
                    <a:pt x="341638" y="78184"/>
                    <a:pt x="352310" y="88857"/>
                    <a:pt x="352310" y="102022"/>
                  </a:cubicBezTo>
                  <a:lnTo>
                    <a:pt x="352310" y="500070"/>
                  </a:lnTo>
                  <a:lnTo>
                    <a:pt x="352310" y="706603"/>
                  </a:lnTo>
                  <a:lnTo>
                    <a:pt x="352310" y="711921"/>
                  </a:lnTo>
                  <a:lnTo>
                    <a:pt x="352310" y="1104651"/>
                  </a:lnTo>
                  <a:lnTo>
                    <a:pt x="352310" y="1109969"/>
                  </a:lnTo>
                  <a:lnTo>
                    <a:pt x="352310" y="1316502"/>
                  </a:lnTo>
                  <a:lnTo>
                    <a:pt x="352310" y="1714550"/>
                  </a:lnTo>
                  <a:cubicBezTo>
                    <a:pt x="352310" y="1727715"/>
                    <a:pt x="341638" y="1738387"/>
                    <a:pt x="328473" y="1738387"/>
                  </a:cubicBezTo>
                  <a:lnTo>
                    <a:pt x="304776" y="1738387"/>
                  </a:lnTo>
                  <a:lnTo>
                    <a:pt x="303613" y="1744143"/>
                  </a:lnTo>
                  <a:cubicBezTo>
                    <a:pt x="293773" y="1767409"/>
                    <a:pt x="270736" y="1783734"/>
                    <a:pt x="243885" y="1783734"/>
                  </a:cubicBezTo>
                  <a:lnTo>
                    <a:pt x="202312" y="1783734"/>
                  </a:lnTo>
                  <a:lnTo>
                    <a:pt x="198369" y="1785630"/>
                  </a:lnTo>
                  <a:cubicBezTo>
                    <a:pt x="191195" y="1790476"/>
                    <a:pt x="185495" y="1797340"/>
                    <a:pt x="182083" y="1805407"/>
                  </a:cubicBezTo>
                  <a:lnTo>
                    <a:pt x="180295" y="1814262"/>
                  </a:lnTo>
                  <a:close/>
                </a:path>
              </a:pathLst>
            </a:custGeom>
            <a:solidFill>
              <a:srgbClr val="C4AF99"/>
            </a:solidFill>
            <a:ln>
              <a:noFill/>
            </a:ln>
          </p:spPr>
          <p:style>
            <a:lnRef idx="2">
              <a:srgbClr val="A92A14">
                <a:shade val="50000"/>
              </a:srgbClr>
            </a:lnRef>
            <a:fillRef idx="1">
              <a:srgbClr val="A92A14"/>
            </a:fillRef>
            <a:effectRef idx="0">
              <a:srgbClr val="A92A14"/>
            </a:effectRef>
            <a:fontRef idx="minor">
              <a:srgbClr val="FFFFFF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C4AF99"/>
                </a:solidFill>
              </a:endParaRPr>
            </a:p>
          </p:txBody>
        </p:sp>
        <p:sp>
          <p:nvSpPr>
            <p:cNvPr id="7" name="文本框 6"/>
            <p:cNvSpPr txBox="1"/>
            <p:nvPr>
              <p:custDataLst>
                <p:tags r:id="rId5"/>
              </p:custDataLst>
            </p:nvPr>
          </p:nvSpPr>
          <p:spPr>
            <a:xfrm>
              <a:off x="2480521" y="3523756"/>
              <a:ext cx="545671" cy="1787310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pPr algn="ctr"/>
              <a:r>
                <a:rPr lang="zh-CN" sz="3200">
                  <a:solidFill>
                    <a:srgbClr val="C4AF99">
                      <a:lumMod val="20000"/>
                      <a:lumOff val="80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第二段</a:t>
              </a:r>
            </a:p>
          </p:txBody>
        </p:sp>
      </p:grp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323850" y="92075"/>
            <a:ext cx="1083183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妃嫔</a:t>
            </a:r>
            <a:r>
              <a:rPr lang="zh-CN" altLang="en-US" sz="3200" b="1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(pín)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媵</a:t>
            </a:r>
            <a:r>
              <a:rPr lang="zh-CN" altLang="en-US" sz="3200" b="1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（yìng）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嫱</a:t>
            </a:r>
            <a:r>
              <a:rPr lang="zh-CN" altLang="en-US" sz="3200" b="1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(qiáng)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王子皇孙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辞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楼下殿，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辇</a:t>
            </a:r>
            <a:r>
              <a:rPr lang="zh-CN" altLang="en-US" sz="3200" b="1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3200" b="1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niǎn</a:t>
            </a:r>
            <a:r>
              <a:rPr lang="zh-CN" altLang="en-US" sz="3200" b="1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来于秦，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朝歌夜弦</a:t>
            </a:r>
            <a:r>
              <a:rPr lang="zh-CN" altLang="en-US" sz="3200" b="1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3200" b="1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xián</a:t>
            </a:r>
            <a:r>
              <a:rPr lang="zh-CN" altLang="en-US" sz="3200" b="1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</a:t>
            </a:r>
            <a:r>
              <a:rPr lang="zh-CN" altLang="en-US" sz="3200" b="1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（wéi）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秦宫人。明星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荧荧</a:t>
            </a:r>
            <a:r>
              <a:rPr lang="zh-CN" altLang="en-US" sz="3200" b="1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yíng</a:t>
            </a:r>
            <a:r>
              <a:rPr lang="zh-CN" altLang="en-US" sz="3200" b="1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，开妆镜也；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绿云扰扰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，梳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晓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鬟</a:t>
            </a:r>
            <a:r>
              <a:rPr lang="zh-CN" altLang="en-US" sz="3200" b="1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（huán）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也；渭流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涨</a:t>
            </a:r>
            <a:r>
              <a:rPr lang="zh-CN" altLang="en-US" sz="3200" b="1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(zhǎng)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腻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，弃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脂</a:t>
            </a:r>
            <a:r>
              <a:rPr lang="zh-CN" altLang="en-US" sz="3200" b="1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(zhī)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水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也；烟斜雾横，焚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椒兰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也。雷霆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乍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惊，宫车过也；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辘辘</a:t>
            </a:r>
            <a:r>
              <a:rPr lang="zh-CN" altLang="en-US" sz="3200" b="1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（lù）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远听，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杳</a:t>
            </a:r>
            <a:r>
              <a:rPr lang="zh-CN" altLang="en-US" sz="3200" b="1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（yǎo）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不知其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所之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也。</a:t>
            </a: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76530" y="3138170"/>
            <a:ext cx="1213040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妃嫔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媵嫱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：六国王侯的宫妃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王子皇孙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：六国王侯的女儿、孙女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辞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：辞别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辇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：乘辇车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朝</a:t>
            </a:r>
            <a:r>
              <a:rPr lang="en-US" altLang="zh-CN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夜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：在早上/在晚上，名作状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en-US" altLang="zh-CN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歌/弦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：唱歌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弹琴，名作动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为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：成为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荧荧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：明亮的样子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绿云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：乌云，喻女子乌黑光亮的秀发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扰扰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：形容纷乱的样子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晓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：清晨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涨腻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：涨起了脂膏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脂水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：含有胭脂水粉的洗脸水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椒兰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：两种香料植物，用以熏衣物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乍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：突然，忽然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辘辘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：车行的声音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杳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：无影无声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：到，往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所之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：所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+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动词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=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名词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名词性结构，到达的地方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789680" y="511810"/>
            <a:ext cx="8003540" cy="5996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  <a:buClrTx/>
              <a:buSzTx/>
              <a:buFontTx/>
            </a:pP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六国王侯的宫妃们、女儿孙女们，辞别六国的楼阁宫殿，乘坐辇车来到秦国。从早到晚歌唱弹琴，成为秦始皇的宫人。星光闪烁，是宫人打开了梳妆的镜子；乌云纷纷扰扰，是她们清晨在梳理鬟发；渭水涨起了一层脂膏，是她们在泼掉含有脂粉的洗脸水；轻烟缭绕，香雾弥漫，是她们在焚烧椒兰等香料。雷霆般的声音突然响起，是宫车从这里驰过；辘辘的车轮声渐听渐远，遥遥地不知道它驶向何方。</a:t>
            </a:r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rcRect l="2689" t="13348" r="20605" b="9314"/>
          <a:stretch>
            <a:fillRect/>
          </a:stretch>
        </p:blipFill>
        <p:spPr>
          <a:xfrm flipH="1">
            <a:off x="0" y="2923540"/>
            <a:ext cx="3900805" cy="39344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11327130" y="55245"/>
            <a:ext cx="675005" cy="2533015"/>
            <a:chOff x="2480521" y="3256873"/>
            <a:chExt cx="545671" cy="2331860"/>
          </a:xfrm>
        </p:grpSpPr>
        <p:sp>
          <p:nvSpPr>
            <p:cNvPr id="5" name="任意多边形: 形状 9"/>
            <p:cNvSpPr/>
            <p:nvPr>
              <p:custDataLst>
                <p:tags r:id="rId4"/>
              </p:custDataLst>
            </p:nvPr>
          </p:nvSpPr>
          <p:spPr>
            <a:xfrm>
              <a:off x="2537501" y="3256873"/>
              <a:ext cx="452246" cy="2331860"/>
            </a:xfrm>
            <a:custGeom>
              <a:avLst/>
              <a:gdLst>
                <a:gd name="connsiteX0" fmla="*/ 177163 w 352310"/>
                <a:gd name="connsiteY0" fmla="*/ 1816572 h 1816572"/>
                <a:gd name="connsiteX1" fmla="*/ 175229 w 352310"/>
                <a:gd name="connsiteY1" fmla="*/ 1806989 h 1816572"/>
                <a:gd name="connsiteX2" fmla="*/ 158943 w 352310"/>
                <a:gd name="connsiteY2" fmla="*/ 1787212 h 1816572"/>
                <a:gd name="connsiteX3" fmla="*/ 151707 w 352310"/>
                <a:gd name="connsiteY3" fmla="*/ 1783734 h 1816572"/>
                <a:gd name="connsiteX4" fmla="*/ 108426 w 352310"/>
                <a:gd name="connsiteY4" fmla="*/ 1783734 h 1816572"/>
                <a:gd name="connsiteX5" fmla="*/ 48697 w 352310"/>
                <a:gd name="connsiteY5" fmla="*/ 1744143 h 1816572"/>
                <a:gd name="connsiteX6" fmla="*/ 47535 w 352310"/>
                <a:gd name="connsiteY6" fmla="*/ 1738387 h 1816572"/>
                <a:gd name="connsiteX7" fmla="*/ 23838 w 352310"/>
                <a:gd name="connsiteY7" fmla="*/ 1738387 h 1816572"/>
                <a:gd name="connsiteX8" fmla="*/ 0 w 352310"/>
                <a:gd name="connsiteY8" fmla="*/ 1714550 h 1816572"/>
                <a:gd name="connsiteX9" fmla="*/ 0 w 352310"/>
                <a:gd name="connsiteY9" fmla="*/ 1316502 h 1816572"/>
                <a:gd name="connsiteX10" fmla="*/ 0 w 352310"/>
                <a:gd name="connsiteY10" fmla="*/ 1109969 h 1816572"/>
                <a:gd name="connsiteX11" fmla="*/ 0 w 352310"/>
                <a:gd name="connsiteY11" fmla="*/ 1104651 h 1816572"/>
                <a:gd name="connsiteX12" fmla="*/ 0 w 352310"/>
                <a:gd name="connsiteY12" fmla="*/ 711921 h 1816572"/>
                <a:gd name="connsiteX13" fmla="*/ 0 w 352310"/>
                <a:gd name="connsiteY13" fmla="*/ 706603 h 1816572"/>
                <a:gd name="connsiteX14" fmla="*/ 0 w 352310"/>
                <a:gd name="connsiteY14" fmla="*/ 500070 h 1816572"/>
                <a:gd name="connsiteX15" fmla="*/ 0 w 352310"/>
                <a:gd name="connsiteY15" fmla="*/ 102022 h 1816572"/>
                <a:gd name="connsiteX16" fmla="*/ 23838 w 352310"/>
                <a:gd name="connsiteY16" fmla="*/ 78184 h 1816572"/>
                <a:gd name="connsiteX17" fmla="*/ 47535 w 352310"/>
                <a:gd name="connsiteY17" fmla="*/ 78184 h 1816572"/>
                <a:gd name="connsiteX18" fmla="*/ 48697 w 352310"/>
                <a:gd name="connsiteY18" fmla="*/ 72429 h 1816572"/>
                <a:gd name="connsiteX19" fmla="*/ 108426 w 352310"/>
                <a:gd name="connsiteY19" fmla="*/ 32838 h 1816572"/>
                <a:gd name="connsiteX20" fmla="*/ 151707 w 352310"/>
                <a:gd name="connsiteY20" fmla="*/ 32838 h 1816572"/>
                <a:gd name="connsiteX21" fmla="*/ 158943 w 352310"/>
                <a:gd name="connsiteY21" fmla="*/ 29360 h 1816572"/>
                <a:gd name="connsiteX22" fmla="*/ 175229 w 352310"/>
                <a:gd name="connsiteY22" fmla="*/ 9583 h 1816572"/>
                <a:gd name="connsiteX23" fmla="*/ 177163 w 352310"/>
                <a:gd name="connsiteY23" fmla="*/ 0 h 1816572"/>
                <a:gd name="connsiteX24" fmla="*/ 180295 w 352310"/>
                <a:gd name="connsiteY24" fmla="*/ 2310 h 1816572"/>
                <a:gd name="connsiteX25" fmla="*/ 182083 w 352310"/>
                <a:gd name="connsiteY25" fmla="*/ 11165 h 1816572"/>
                <a:gd name="connsiteX26" fmla="*/ 198369 w 352310"/>
                <a:gd name="connsiteY26" fmla="*/ 30942 h 1816572"/>
                <a:gd name="connsiteX27" fmla="*/ 202312 w 352310"/>
                <a:gd name="connsiteY27" fmla="*/ 32838 h 1816572"/>
                <a:gd name="connsiteX28" fmla="*/ 243885 w 352310"/>
                <a:gd name="connsiteY28" fmla="*/ 32838 h 1816572"/>
                <a:gd name="connsiteX29" fmla="*/ 303613 w 352310"/>
                <a:gd name="connsiteY29" fmla="*/ 72429 h 1816572"/>
                <a:gd name="connsiteX30" fmla="*/ 304776 w 352310"/>
                <a:gd name="connsiteY30" fmla="*/ 78184 h 1816572"/>
                <a:gd name="connsiteX31" fmla="*/ 328473 w 352310"/>
                <a:gd name="connsiteY31" fmla="*/ 78184 h 1816572"/>
                <a:gd name="connsiteX32" fmla="*/ 352310 w 352310"/>
                <a:gd name="connsiteY32" fmla="*/ 102022 h 1816572"/>
                <a:gd name="connsiteX33" fmla="*/ 352310 w 352310"/>
                <a:gd name="connsiteY33" fmla="*/ 500070 h 1816572"/>
                <a:gd name="connsiteX34" fmla="*/ 352310 w 352310"/>
                <a:gd name="connsiteY34" fmla="*/ 706603 h 1816572"/>
                <a:gd name="connsiteX35" fmla="*/ 352310 w 352310"/>
                <a:gd name="connsiteY35" fmla="*/ 711921 h 1816572"/>
                <a:gd name="connsiteX36" fmla="*/ 352310 w 352310"/>
                <a:gd name="connsiteY36" fmla="*/ 1104651 h 1816572"/>
                <a:gd name="connsiteX37" fmla="*/ 352310 w 352310"/>
                <a:gd name="connsiteY37" fmla="*/ 1109969 h 1816572"/>
                <a:gd name="connsiteX38" fmla="*/ 352310 w 352310"/>
                <a:gd name="connsiteY38" fmla="*/ 1316502 h 1816572"/>
                <a:gd name="connsiteX39" fmla="*/ 352310 w 352310"/>
                <a:gd name="connsiteY39" fmla="*/ 1714550 h 1816572"/>
                <a:gd name="connsiteX40" fmla="*/ 328473 w 352310"/>
                <a:gd name="connsiteY40" fmla="*/ 1738387 h 1816572"/>
                <a:gd name="connsiteX41" fmla="*/ 304776 w 352310"/>
                <a:gd name="connsiteY41" fmla="*/ 1738387 h 1816572"/>
                <a:gd name="connsiteX42" fmla="*/ 303613 w 352310"/>
                <a:gd name="connsiteY42" fmla="*/ 1744143 h 1816572"/>
                <a:gd name="connsiteX43" fmla="*/ 243885 w 352310"/>
                <a:gd name="connsiteY43" fmla="*/ 1783734 h 1816572"/>
                <a:gd name="connsiteX44" fmla="*/ 202312 w 352310"/>
                <a:gd name="connsiteY44" fmla="*/ 1783734 h 1816572"/>
                <a:gd name="connsiteX45" fmla="*/ 198369 w 352310"/>
                <a:gd name="connsiteY45" fmla="*/ 1785630 h 1816572"/>
                <a:gd name="connsiteX46" fmla="*/ 182083 w 352310"/>
                <a:gd name="connsiteY46" fmla="*/ 1805407 h 1816572"/>
                <a:gd name="connsiteX47" fmla="*/ 180295 w 352310"/>
                <a:gd name="connsiteY47" fmla="*/ 1814262 h 181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52310" h="1816572">
                  <a:moveTo>
                    <a:pt x="177163" y="1816572"/>
                  </a:moveTo>
                  <a:lnTo>
                    <a:pt x="175229" y="1806989"/>
                  </a:lnTo>
                  <a:cubicBezTo>
                    <a:pt x="171817" y="1798922"/>
                    <a:pt x="166117" y="1792059"/>
                    <a:pt x="158943" y="1787212"/>
                  </a:cubicBezTo>
                  <a:lnTo>
                    <a:pt x="151707" y="1783734"/>
                  </a:lnTo>
                  <a:lnTo>
                    <a:pt x="108426" y="1783734"/>
                  </a:lnTo>
                  <a:cubicBezTo>
                    <a:pt x="81575" y="1783734"/>
                    <a:pt x="58538" y="1767409"/>
                    <a:pt x="48697" y="1744143"/>
                  </a:cubicBezTo>
                  <a:lnTo>
                    <a:pt x="47535" y="1738387"/>
                  </a:lnTo>
                  <a:lnTo>
                    <a:pt x="23838" y="1738387"/>
                  </a:lnTo>
                  <a:cubicBezTo>
                    <a:pt x="10673" y="1738387"/>
                    <a:pt x="0" y="1727715"/>
                    <a:pt x="0" y="1714550"/>
                  </a:cubicBezTo>
                  <a:lnTo>
                    <a:pt x="0" y="1316502"/>
                  </a:lnTo>
                  <a:lnTo>
                    <a:pt x="0" y="1109969"/>
                  </a:lnTo>
                  <a:lnTo>
                    <a:pt x="0" y="1104651"/>
                  </a:lnTo>
                  <a:lnTo>
                    <a:pt x="0" y="711921"/>
                  </a:lnTo>
                  <a:lnTo>
                    <a:pt x="0" y="706603"/>
                  </a:lnTo>
                  <a:lnTo>
                    <a:pt x="0" y="500070"/>
                  </a:lnTo>
                  <a:lnTo>
                    <a:pt x="0" y="102022"/>
                  </a:lnTo>
                  <a:cubicBezTo>
                    <a:pt x="0" y="88857"/>
                    <a:pt x="10673" y="78184"/>
                    <a:pt x="23838" y="78184"/>
                  </a:cubicBezTo>
                  <a:lnTo>
                    <a:pt x="47535" y="78184"/>
                  </a:lnTo>
                  <a:lnTo>
                    <a:pt x="48697" y="72429"/>
                  </a:lnTo>
                  <a:cubicBezTo>
                    <a:pt x="58538" y="49163"/>
                    <a:pt x="81575" y="32838"/>
                    <a:pt x="108426" y="32838"/>
                  </a:cubicBezTo>
                  <a:lnTo>
                    <a:pt x="151707" y="32838"/>
                  </a:lnTo>
                  <a:lnTo>
                    <a:pt x="158943" y="29360"/>
                  </a:lnTo>
                  <a:cubicBezTo>
                    <a:pt x="166117" y="24513"/>
                    <a:pt x="171817" y="17649"/>
                    <a:pt x="175229" y="9583"/>
                  </a:cubicBezTo>
                  <a:lnTo>
                    <a:pt x="177163" y="0"/>
                  </a:lnTo>
                  <a:lnTo>
                    <a:pt x="180295" y="2310"/>
                  </a:lnTo>
                  <a:lnTo>
                    <a:pt x="182083" y="11165"/>
                  </a:lnTo>
                  <a:cubicBezTo>
                    <a:pt x="185495" y="19232"/>
                    <a:pt x="191195" y="26096"/>
                    <a:pt x="198369" y="30942"/>
                  </a:cubicBezTo>
                  <a:lnTo>
                    <a:pt x="202312" y="32838"/>
                  </a:lnTo>
                  <a:lnTo>
                    <a:pt x="243885" y="32838"/>
                  </a:lnTo>
                  <a:cubicBezTo>
                    <a:pt x="270736" y="32838"/>
                    <a:pt x="293773" y="49163"/>
                    <a:pt x="303613" y="72429"/>
                  </a:cubicBezTo>
                  <a:lnTo>
                    <a:pt x="304776" y="78184"/>
                  </a:lnTo>
                  <a:lnTo>
                    <a:pt x="328473" y="78184"/>
                  </a:lnTo>
                  <a:cubicBezTo>
                    <a:pt x="341638" y="78184"/>
                    <a:pt x="352310" y="88857"/>
                    <a:pt x="352310" y="102022"/>
                  </a:cubicBezTo>
                  <a:lnTo>
                    <a:pt x="352310" y="500070"/>
                  </a:lnTo>
                  <a:lnTo>
                    <a:pt x="352310" y="706603"/>
                  </a:lnTo>
                  <a:lnTo>
                    <a:pt x="352310" y="711921"/>
                  </a:lnTo>
                  <a:lnTo>
                    <a:pt x="352310" y="1104651"/>
                  </a:lnTo>
                  <a:lnTo>
                    <a:pt x="352310" y="1109969"/>
                  </a:lnTo>
                  <a:lnTo>
                    <a:pt x="352310" y="1316502"/>
                  </a:lnTo>
                  <a:lnTo>
                    <a:pt x="352310" y="1714550"/>
                  </a:lnTo>
                  <a:cubicBezTo>
                    <a:pt x="352310" y="1727715"/>
                    <a:pt x="341638" y="1738387"/>
                    <a:pt x="328473" y="1738387"/>
                  </a:cubicBezTo>
                  <a:lnTo>
                    <a:pt x="304776" y="1738387"/>
                  </a:lnTo>
                  <a:lnTo>
                    <a:pt x="303613" y="1744143"/>
                  </a:lnTo>
                  <a:cubicBezTo>
                    <a:pt x="293773" y="1767409"/>
                    <a:pt x="270736" y="1783734"/>
                    <a:pt x="243885" y="1783734"/>
                  </a:cubicBezTo>
                  <a:lnTo>
                    <a:pt x="202312" y="1783734"/>
                  </a:lnTo>
                  <a:lnTo>
                    <a:pt x="198369" y="1785630"/>
                  </a:lnTo>
                  <a:cubicBezTo>
                    <a:pt x="191195" y="1790476"/>
                    <a:pt x="185495" y="1797340"/>
                    <a:pt x="182083" y="1805407"/>
                  </a:cubicBezTo>
                  <a:lnTo>
                    <a:pt x="180295" y="1814262"/>
                  </a:lnTo>
                  <a:close/>
                </a:path>
              </a:pathLst>
            </a:custGeom>
            <a:solidFill>
              <a:srgbClr val="C4AF99"/>
            </a:solidFill>
            <a:ln>
              <a:noFill/>
            </a:ln>
          </p:spPr>
          <p:style>
            <a:lnRef idx="2">
              <a:srgbClr val="A92A14">
                <a:shade val="50000"/>
              </a:srgbClr>
            </a:lnRef>
            <a:fillRef idx="1">
              <a:srgbClr val="A92A14"/>
            </a:fillRef>
            <a:effectRef idx="0">
              <a:srgbClr val="A92A14"/>
            </a:effectRef>
            <a:fontRef idx="minor">
              <a:srgbClr val="FFFFFF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C4AF99"/>
                </a:solidFill>
              </a:endParaRPr>
            </a:p>
          </p:txBody>
        </p:sp>
        <p:sp>
          <p:nvSpPr>
            <p:cNvPr id="7" name="文本框 6"/>
            <p:cNvSpPr txBox="1"/>
            <p:nvPr>
              <p:custDataLst>
                <p:tags r:id="rId5"/>
              </p:custDataLst>
            </p:nvPr>
          </p:nvSpPr>
          <p:spPr>
            <a:xfrm>
              <a:off x="2480521" y="3523756"/>
              <a:ext cx="545671" cy="1787310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pPr algn="ctr"/>
              <a:r>
                <a:rPr lang="zh-CN" sz="3200">
                  <a:solidFill>
                    <a:srgbClr val="C4AF99">
                      <a:lumMod val="20000"/>
                      <a:lumOff val="80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第二段</a:t>
              </a:r>
            </a:p>
          </p:txBody>
        </p:sp>
      </p:grp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60655" y="201930"/>
            <a:ext cx="1110043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一肌一容，尽态极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妍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缦立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远视，而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望幸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焉。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hlinkClick r:id="rId7" action="ppaction://hlinksldjump"/>
              </a:rPr>
              <a:t>有不见者，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hlinkClick r:id="rId7" action="ppaction://hlinksldjump"/>
              </a:rPr>
              <a:t>三十六年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。燕、赵之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收藏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，韩、魏之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经营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，齐、楚之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精英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，几世几年，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剽</a:t>
            </a:r>
            <a:r>
              <a:rPr lang="zh-CN" altLang="en-US" sz="3200" b="1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（piāo)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掠其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倚叠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如山。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一旦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不能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输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来其间。鼎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铛</a:t>
            </a:r>
            <a:r>
              <a:rPr lang="zh-CN" altLang="en-US" sz="3200" b="1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（chēng）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玉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石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，金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块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珠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砾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，弃掷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逦</a:t>
            </a:r>
            <a:r>
              <a:rPr lang="zh-CN" altLang="en-US" sz="3200" b="1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（lǐ）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迤</a:t>
            </a:r>
            <a:r>
              <a:rPr lang="zh-CN" altLang="en-US" sz="3200" b="1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（yǐ）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，秦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视之，亦不甚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惜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272415" y="2936240"/>
            <a:ext cx="1143444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妍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：美丽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缦立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：久立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望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</a:t>
            </a:r>
            <a:r>
              <a:rPr 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渴望，希望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幸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：宠幸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三十六年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：不是虚指，嬴政在位（前</a:t>
            </a:r>
            <a:r>
              <a:rPr lang="en-US" altLang="zh-CN" sz="320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247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年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前</a:t>
            </a:r>
            <a:r>
              <a:rPr lang="en-US" altLang="zh-CN" sz="320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210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收藏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：收藏的奇珍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经营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：聚敛的金玉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精英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：保存的瑰宝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剽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：抢劫，掠夺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人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：百姓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倚叠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：堆叠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一旦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：一朝，一天之间，表示在非常短的时间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有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：保有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输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：运输，运送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铛</a:t>
            </a:r>
            <a:r>
              <a:rPr lang="en-US" altLang="zh-CN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石</a:t>
            </a:r>
            <a:r>
              <a:rPr lang="en-US" altLang="zh-CN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块</a:t>
            </a:r>
            <a:r>
              <a:rPr lang="en-US" altLang="zh-CN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砾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：意动，以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为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铛/石/块/砾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，把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当做铁锅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石头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土块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石子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逦迤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：到处都是  </a:t>
            </a:r>
            <a:r>
              <a:rPr lang="en-US" altLang="zh-CN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人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：百姓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en-US" altLang="zh-CN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惜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：可惜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24"/>
          <p:cNvPicPr>
            <a:picLocks noGrp="1" noChangeAspect="1"/>
          </p:cNvPicPr>
          <p:nvPr>
            <p:custDataLst>
              <p:tags r:id="rId1"/>
            </p:custDataLst>
          </p:nvPr>
        </p:nvPicPr>
        <p:blipFill>
          <a:blip r:embed="rId10">
            <a:duotone>
              <a:srgbClr val="D7CCB8">
                <a:shade val="45000"/>
                <a:satMod val="135000"/>
              </a:srgbClr>
              <a:prstClr val="white"/>
            </a:duotone>
          </a:blip>
          <a:stretch>
            <a:fillRect/>
          </a:stretch>
        </p:blipFill>
        <p:spPr>
          <a:xfrm>
            <a:off x="0" y="3874135"/>
            <a:ext cx="12192000" cy="2983865"/>
          </a:xfrm>
          <a:custGeom>
            <a:avLst/>
            <a:gdLst>
              <a:gd name="connsiteX0" fmla="*/ 0 w 12192000"/>
              <a:gd name="connsiteY0" fmla="*/ 0 h 3808207"/>
              <a:gd name="connsiteX1" fmla="*/ 12192000 w 12192000"/>
              <a:gd name="connsiteY1" fmla="*/ 0 h 3808207"/>
              <a:gd name="connsiteX2" fmla="*/ 12192000 w 12192000"/>
              <a:gd name="connsiteY2" fmla="*/ 3808207 h 3808207"/>
              <a:gd name="connsiteX3" fmla="*/ 0 w 12192000"/>
              <a:gd name="connsiteY3" fmla="*/ 3808207 h 3808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808206">
                <a:moveTo>
                  <a:pt x="0" y="0"/>
                </a:moveTo>
                <a:lnTo>
                  <a:pt x="12192000" y="0"/>
                </a:lnTo>
                <a:lnTo>
                  <a:pt x="12192000" y="3808207"/>
                </a:lnTo>
                <a:lnTo>
                  <a:pt x="0" y="3808207"/>
                </a:lnTo>
                <a:close/>
              </a:path>
            </a:pathLst>
          </a:custGeom>
          <a:noFill/>
        </p:spPr>
      </p:pic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218440" y="420370"/>
            <a:ext cx="25927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6000" smtClean="0">
                <a:latin typeface="汉标串城米格体" panose="02010601030101010101" charset="-122"/>
                <a:ea typeface="汉标串城米格体" panose="02010601030101010101" charset="-122"/>
              </a:rPr>
              <a:t>阿房宫</a:t>
            </a:r>
          </a:p>
        </p:txBody>
      </p:sp>
      <p:grpSp>
        <p:nvGrpSpPr>
          <p:cNvPr id="4" name="组合 3"/>
          <p:cNvGrpSpPr/>
          <p:nvPr>
            <p:custDataLst>
              <p:tags r:id="rId3"/>
            </p:custDataLst>
          </p:nvPr>
        </p:nvGrpSpPr>
        <p:grpSpPr>
          <a:xfrm>
            <a:off x="10853419" y="150495"/>
            <a:ext cx="859791" cy="2746375"/>
            <a:chOff x="2486264" y="3256873"/>
            <a:chExt cx="539928" cy="2331860"/>
          </a:xfrm>
        </p:grpSpPr>
        <p:sp>
          <p:nvSpPr>
            <p:cNvPr id="5" name="任意多边形: 形状 9"/>
            <p:cNvSpPr/>
            <p:nvPr>
              <p:custDataLst>
                <p:tags r:id="rId7"/>
              </p:custDataLst>
            </p:nvPr>
          </p:nvSpPr>
          <p:spPr>
            <a:xfrm>
              <a:off x="2537501" y="3256873"/>
              <a:ext cx="452246" cy="2331860"/>
            </a:xfrm>
            <a:custGeom>
              <a:avLst/>
              <a:gdLst>
                <a:gd name="connsiteX0" fmla="*/ 177163 w 352310"/>
                <a:gd name="connsiteY0" fmla="*/ 1816572 h 1816572"/>
                <a:gd name="connsiteX1" fmla="*/ 175229 w 352310"/>
                <a:gd name="connsiteY1" fmla="*/ 1806989 h 1816572"/>
                <a:gd name="connsiteX2" fmla="*/ 158943 w 352310"/>
                <a:gd name="connsiteY2" fmla="*/ 1787212 h 1816572"/>
                <a:gd name="connsiteX3" fmla="*/ 151707 w 352310"/>
                <a:gd name="connsiteY3" fmla="*/ 1783734 h 1816572"/>
                <a:gd name="connsiteX4" fmla="*/ 108426 w 352310"/>
                <a:gd name="connsiteY4" fmla="*/ 1783734 h 1816572"/>
                <a:gd name="connsiteX5" fmla="*/ 48697 w 352310"/>
                <a:gd name="connsiteY5" fmla="*/ 1744143 h 1816572"/>
                <a:gd name="connsiteX6" fmla="*/ 47535 w 352310"/>
                <a:gd name="connsiteY6" fmla="*/ 1738387 h 1816572"/>
                <a:gd name="connsiteX7" fmla="*/ 23838 w 352310"/>
                <a:gd name="connsiteY7" fmla="*/ 1738387 h 1816572"/>
                <a:gd name="connsiteX8" fmla="*/ 0 w 352310"/>
                <a:gd name="connsiteY8" fmla="*/ 1714550 h 1816572"/>
                <a:gd name="connsiteX9" fmla="*/ 0 w 352310"/>
                <a:gd name="connsiteY9" fmla="*/ 1316502 h 1816572"/>
                <a:gd name="connsiteX10" fmla="*/ 0 w 352310"/>
                <a:gd name="connsiteY10" fmla="*/ 1109969 h 1816572"/>
                <a:gd name="connsiteX11" fmla="*/ 0 w 352310"/>
                <a:gd name="connsiteY11" fmla="*/ 1104651 h 1816572"/>
                <a:gd name="connsiteX12" fmla="*/ 0 w 352310"/>
                <a:gd name="connsiteY12" fmla="*/ 711921 h 1816572"/>
                <a:gd name="connsiteX13" fmla="*/ 0 w 352310"/>
                <a:gd name="connsiteY13" fmla="*/ 706603 h 1816572"/>
                <a:gd name="connsiteX14" fmla="*/ 0 w 352310"/>
                <a:gd name="connsiteY14" fmla="*/ 500070 h 1816572"/>
                <a:gd name="connsiteX15" fmla="*/ 0 w 352310"/>
                <a:gd name="connsiteY15" fmla="*/ 102022 h 1816572"/>
                <a:gd name="connsiteX16" fmla="*/ 23838 w 352310"/>
                <a:gd name="connsiteY16" fmla="*/ 78184 h 1816572"/>
                <a:gd name="connsiteX17" fmla="*/ 47535 w 352310"/>
                <a:gd name="connsiteY17" fmla="*/ 78184 h 1816572"/>
                <a:gd name="connsiteX18" fmla="*/ 48697 w 352310"/>
                <a:gd name="connsiteY18" fmla="*/ 72429 h 1816572"/>
                <a:gd name="connsiteX19" fmla="*/ 108426 w 352310"/>
                <a:gd name="connsiteY19" fmla="*/ 32838 h 1816572"/>
                <a:gd name="connsiteX20" fmla="*/ 151707 w 352310"/>
                <a:gd name="connsiteY20" fmla="*/ 32838 h 1816572"/>
                <a:gd name="connsiteX21" fmla="*/ 158943 w 352310"/>
                <a:gd name="connsiteY21" fmla="*/ 29360 h 1816572"/>
                <a:gd name="connsiteX22" fmla="*/ 175229 w 352310"/>
                <a:gd name="connsiteY22" fmla="*/ 9583 h 1816572"/>
                <a:gd name="connsiteX23" fmla="*/ 177163 w 352310"/>
                <a:gd name="connsiteY23" fmla="*/ 0 h 1816572"/>
                <a:gd name="connsiteX24" fmla="*/ 180295 w 352310"/>
                <a:gd name="connsiteY24" fmla="*/ 2310 h 1816572"/>
                <a:gd name="connsiteX25" fmla="*/ 182083 w 352310"/>
                <a:gd name="connsiteY25" fmla="*/ 11165 h 1816572"/>
                <a:gd name="connsiteX26" fmla="*/ 198369 w 352310"/>
                <a:gd name="connsiteY26" fmla="*/ 30942 h 1816572"/>
                <a:gd name="connsiteX27" fmla="*/ 202312 w 352310"/>
                <a:gd name="connsiteY27" fmla="*/ 32838 h 1816572"/>
                <a:gd name="connsiteX28" fmla="*/ 243885 w 352310"/>
                <a:gd name="connsiteY28" fmla="*/ 32838 h 1816572"/>
                <a:gd name="connsiteX29" fmla="*/ 303613 w 352310"/>
                <a:gd name="connsiteY29" fmla="*/ 72429 h 1816572"/>
                <a:gd name="connsiteX30" fmla="*/ 304776 w 352310"/>
                <a:gd name="connsiteY30" fmla="*/ 78184 h 1816572"/>
                <a:gd name="connsiteX31" fmla="*/ 328473 w 352310"/>
                <a:gd name="connsiteY31" fmla="*/ 78184 h 1816572"/>
                <a:gd name="connsiteX32" fmla="*/ 352310 w 352310"/>
                <a:gd name="connsiteY32" fmla="*/ 102022 h 1816572"/>
                <a:gd name="connsiteX33" fmla="*/ 352310 w 352310"/>
                <a:gd name="connsiteY33" fmla="*/ 500070 h 1816572"/>
                <a:gd name="connsiteX34" fmla="*/ 352310 w 352310"/>
                <a:gd name="connsiteY34" fmla="*/ 706603 h 1816572"/>
                <a:gd name="connsiteX35" fmla="*/ 352310 w 352310"/>
                <a:gd name="connsiteY35" fmla="*/ 711921 h 1816572"/>
                <a:gd name="connsiteX36" fmla="*/ 352310 w 352310"/>
                <a:gd name="connsiteY36" fmla="*/ 1104651 h 1816572"/>
                <a:gd name="connsiteX37" fmla="*/ 352310 w 352310"/>
                <a:gd name="connsiteY37" fmla="*/ 1109969 h 1816572"/>
                <a:gd name="connsiteX38" fmla="*/ 352310 w 352310"/>
                <a:gd name="connsiteY38" fmla="*/ 1316502 h 1816572"/>
                <a:gd name="connsiteX39" fmla="*/ 352310 w 352310"/>
                <a:gd name="connsiteY39" fmla="*/ 1714550 h 1816572"/>
                <a:gd name="connsiteX40" fmla="*/ 328473 w 352310"/>
                <a:gd name="connsiteY40" fmla="*/ 1738387 h 1816572"/>
                <a:gd name="connsiteX41" fmla="*/ 304776 w 352310"/>
                <a:gd name="connsiteY41" fmla="*/ 1738387 h 1816572"/>
                <a:gd name="connsiteX42" fmla="*/ 303613 w 352310"/>
                <a:gd name="connsiteY42" fmla="*/ 1744143 h 1816572"/>
                <a:gd name="connsiteX43" fmla="*/ 243885 w 352310"/>
                <a:gd name="connsiteY43" fmla="*/ 1783734 h 1816572"/>
                <a:gd name="connsiteX44" fmla="*/ 202312 w 352310"/>
                <a:gd name="connsiteY44" fmla="*/ 1783734 h 1816572"/>
                <a:gd name="connsiteX45" fmla="*/ 198369 w 352310"/>
                <a:gd name="connsiteY45" fmla="*/ 1785630 h 1816572"/>
                <a:gd name="connsiteX46" fmla="*/ 182083 w 352310"/>
                <a:gd name="connsiteY46" fmla="*/ 1805407 h 1816572"/>
                <a:gd name="connsiteX47" fmla="*/ 180295 w 352310"/>
                <a:gd name="connsiteY47" fmla="*/ 1814262 h 181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52310" h="1816572">
                  <a:moveTo>
                    <a:pt x="177163" y="1816572"/>
                  </a:moveTo>
                  <a:lnTo>
                    <a:pt x="175229" y="1806989"/>
                  </a:lnTo>
                  <a:cubicBezTo>
                    <a:pt x="171817" y="1798922"/>
                    <a:pt x="166117" y="1792059"/>
                    <a:pt x="158943" y="1787212"/>
                  </a:cubicBezTo>
                  <a:lnTo>
                    <a:pt x="151707" y="1783734"/>
                  </a:lnTo>
                  <a:lnTo>
                    <a:pt x="108426" y="1783734"/>
                  </a:lnTo>
                  <a:cubicBezTo>
                    <a:pt x="81575" y="1783734"/>
                    <a:pt x="58538" y="1767409"/>
                    <a:pt x="48697" y="1744143"/>
                  </a:cubicBezTo>
                  <a:lnTo>
                    <a:pt x="47535" y="1738387"/>
                  </a:lnTo>
                  <a:lnTo>
                    <a:pt x="23838" y="1738387"/>
                  </a:lnTo>
                  <a:cubicBezTo>
                    <a:pt x="10673" y="1738387"/>
                    <a:pt x="0" y="1727715"/>
                    <a:pt x="0" y="1714550"/>
                  </a:cubicBezTo>
                  <a:lnTo>
                    <a:pt x="0" y="1316502"/>
                  </a:lnTo>
                  <a:lnTo>
                    <a:pt x="0" y="1109969"/>
                  </a:lnTo>
                  <a:lnTo>
                    <a:pt x="0" y="1104651"/>
                  </a:lnTo>
                  <a:lnTo>
                    <a:pt x="0" y="711921"/>
                  </a:lnTo>
                  <a:lnTo>
                    <a:pt x="0" y="706603"/>
                  </a:lnTo>
                  <a:lnTo>
                    <a:pt x="0" y="500070"/>
                  </a:lnTo>
                  <a:lnTo>
                    <a:pt x="0" y="102022"/>
                  </a:lnTo>
                  <a:cubicBezTo>
                    <a:pt x="0" y="88857"/>
                    <a:pt x="10673" y="78184"/>
                    <a:pt x="23838" y="78184"/>
                  </a:cubicBezTo>
                  <a:lnTo>
                    <a:pt x="47535" y="78184"/>
                  </a:lnTo>
                  <a:lnTo>
                    <a:pt x="48697" y="72429"/>
                  </a:lnTo>
                  <a:cubicBezTo>
                    <a:pt x="58538" y="49163"/>
                    <a:pt x="81575" y="32838"/>
                    <a:pt x="108426" y="32838"/>
                  </a:cubicBezTo>
                  <a:lnTo>
                    <a:pt x="151707" y="32838"/>
                  </a:lnTo>
                  <a:lnTo>
                    <a:pt x="158943" y="29360"/>
                  </a:lnTo>
                  <a:cubicBezTo>
                    <a:pt x="166117" y="24513"/>
                    <a:pt x="171817" y="17649"/>
                    <a:pt x="175229" y="9583"/>
                  </a:cubicBezTo>
                  <a:lnTo>
                    <a:pt x="177163" y="0"/>
                  </a:lnTo>
                  <a:lnTo>
                    <a:pt x="180295" y="2310"/>
                  </a:lnTo>
                  <a:lnTo>
                    <a:pt x="182083" y="11165"/>
                  </a:lnTo>
                  <a:cubicBezTo>
                    <a:pt x="185495" y="19232"/>
                    <a:pt x="191195" y="26096"/>
                    <a:pt x="198369" y="30942"/>
                  </a:cubicBezTo>
                  <a:lnTo>
                    <a:pt x="202312" y="32838"/>
                  </a:lnTo>
                  <a:lnTo>
                    <a:pt x="243885" y="32838"/>
                  </a:lnTo>
                  <a:cubicBezTo>
                    <a:pt x="270736" y="32838"/>
                    <a:pt x="293773" y="49163"/>
                    <a:pt x="303613" y="72429"/>
                  </a:cubicBezTo>
                  <a:lnTo>
                    <a:pt x="304776" y="78184"/>
                  </a:lnTo>
                  <a:lnTo>
                    <a:pt x="328473" y="78184"/>
                  </a:lnTo>
                  <a:cubicBezTo>
                    <a:pt x="341638" y="78184"/>
                    <a:pt x="352310" y="88857"/>
                    <a:pt x="352310" y="102022"/>
                  </a:cubicBezTo>
                  <a:lnTo>
                    <a:pt x="352310" y="500070"/>
                  </a:lnTo>
                  <a:lnTo>
                    <a:pt x="352310" y="706603"/>
                  </a:lnTo>
                  <a:lnTo>
                    <a:pt x="352310" y="711921"/>
                  </a:lnTo>
                  <a:lnTo>
                    <a:pt x="352310" y="1104651"/>
                  </a:lnTo>
                  <a:lnTo>
                    <a:pt x="352310" y="1109969"/>
                  </a:lnTo>
                  <a:lnTo>
                    <a:pt x="352310" y="1316502"/>
                  </a:lnTo>
                  <a:lnTo>
                    <a:pt x="352310" y="1714550"/>
                  </a:lnTo>
                  <a:cubicBezTo>
                    <a:pt x="352310" y="1727715"/>
                    <a:pt x="341638" y="1738387"/>
                    <a:pt x="328473" y="1738387"/>
                  </a:cubicBezTo>
                  <a:lnTo>
                    <a:pt x="304776" y="1738387"/>
                  </a:lnTo>
                  <a:lnTo>
                    <a:pt x="303613" y="1744143"/>
                  </a:lnTo>
                  <a:cubicBezTo>
                    <a:pt x="293773" y="1767409"/>
                    <a:pt x="270736" y="1783734"/>
                    <a:pt x="243885" y="1783734"/>
                  </a:cubicBezTo>
                  <a:lnTo>
                    <a:pt x="202312" y="1783734"/>
                  </a:lnTo>
                  <a:lnTo>
                    <a:pt x="198369" y="1785630"/>
                  </a:lnTo>
                  <a:cubicBezTo>
                    <a:pt x="191195" y="1790476"/>
                    <a:pt x="185495" y="1797340"/>
                    <a:pt x="182083" y="1805407"/>
                  </a:cubicBezTo>
                  <a:lnTo>
                    <a:pt x="180295" y="1814262"/>
                  </a:lnTo>
                  <a:close/>
                </a:path>
              </a:pathLst>
            </a:custGeom>
            <a:solidFill>
              <a:srgbClr val="C4AF99"/>
            </a:solidFill>
            <a:ln>
              <a:noFill/>
            </a:ln>
          </p:spPr>
          <p:style>
            <a:lnRef idx="2">
              <a:srgbClr val="A92A14">
                <a:shade val="50000"/>
              </a:srgbClr>
            </a:lnRef>
            <a:fillRef idx="1">
              <a:srgbClr val="A92A14"/>
            </a:fillRef>
            <a:effectRef idx="0">
              <a:srgbClr val="A92A14"/>
            </a:effectRef>
            <a:fontRef idx="minor">
              <a:srgbClr val="FFFFFF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C4AF99"/>
                </a:solidFill>
              </a:endParaRPr>
            </a:p>
          </p:txBody>
        </p:sp>
        <p:sp>
          <p:nvSpPr>
            <p:cNvPr id="7" name="文本框 6"/>
            <p:cNvSpPr txBox="1"/>
            <p:nvPr>
              <p:custDataLst>
                <p:tags r:id="rId8"/>
              </p:custDataLst>
            </p:nvPr>
          </p:nvSpPr>
          <p:spPr>
            <a:xfrm>
              <a:off x="2486264" y="3523756"/>
              <a:ext cx="539928" cy="1787310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pPr algn="ctr"/>
              <a:r>
                <a:rPr lang="zh-CN" altLang="en-US" sz="4400">
                  <a:solidFill>
                    <a:srgbClr val="C4AF99">
                      <a:lumMod val="20000"/>
                      <a:lumOff val="80000"/>
                    </a:srgbClr>
                  </a:solidFill>
                  <a:latin typeface="华光淡古印_CNKI" panose="02000500000000000000" charset="-122"/>
                  <a:ea typeface="华光淡古印_CNKI" panose="02000500000000000000" charset="-122"/>
                </a:rPr>
                <a:t>解</a:t>
              </a:r>
              <a:r>
                <a:rPr lang="en-US" altLang="zh-CN" sz="4400">
                  <a:solidFill>
                    <a:srgbClr val="C4AF99">
                      <a:lumMod val="20000"/>
                      <a:lumOff val="80000"/>
                    </a:srgbClr>
                  </a:solidFill>
                  <a:latin typeface="华光淡古印_CNKI" panose="02000500000000000000" charset="-122"/>
                  <a:ea typeface="华光淡古印_CNKI" panose="02000500000000000000" charset="-122"/>
                </a:rPr>
                <a:t>  </a:t>
              </a:r>
              <a:r>
                <a:rPr lang="zh-CN" altLang="en-US" sz="4400">
                  <a:solidFill>
                    <a:srgbClr val="C4AF99">
                      <a:lumMod val="20000"/>
                      <a:lumOff val="80000"/>
                    </a:srgbClr>
                  </a:solidFill>
                  <a:latin typeface="华光淡古印_CNKI" panose="02000500000000000000" charset="-122"/>
                  <a:ea typeface="华光淡古印_CNKI" panose="02000500000000000000" charset="-122"/>
                </a:rPr>
                <a:t>题</a:t>
              </a:r>
            </a:p>
          </p:txBody>
        </p:sp>
      </p:grp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950595" y="2272030"/>
            <a:ext cx="11283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6000" smtClean="0">
                <a:latin typeface="汉标串城米格体" panose="02010601030101010101" charset="-122"/>
                <a:ea typeface="汉标串城米格体" panose="02010601030101010101" charset="-122"/>
              </a:rPr>
              <a:t>赋</a:t>
            </a:r>
            <a:endParaRPr lang="zh-CN" altLang="en-US" sz="4000" smtClean="0">
              <a:latin typeface="汉标串城米格体" panose="02010601030101010101" charset="-122"/>
              <a:ea typeface="汉标串城米格体" panose="0201060103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2811145" y="150495"/>
            <a:ext cx="7557770" cy="1863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秦始皇在渭南营造的宫殿，始建于秦始皇三十五年（前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212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年），役夫七十余万，工程浩大，到秦亡仍未完工。</a:t>
            </a: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2811145" y="2341245"/>
            <a:ext cx="7557135" cy="1272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赋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是我国古代的一种介于诗与散文之间的有韵文体。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/Users/chenyu/AppData/Local/Temp/kaimatting/20210406201945/output_aiMatting_20210406201949.pngoutput_aiMatting_2021040620194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rcRect l="36927" t="16573" b="1763"/>
          <a:stretch>
            <a:fillRect/>
          </a:stretch>
        </p:blipFill>
        <p:spPr>
          <a:xfrm>
            <a:off x="9108440" y="1210310"/>
            <a:ext cx="3083560" cy="5647690"/>
          </a:xfrm>
          <a:prstGeom prst="roundRect">
            <a:avLst/>
          </a:prstGeom>
        </p:spPr>
      </p:pic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401955" y="725805"/>
            <a:ext cx="8862060" cy="5406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宫人们的每一处肌肤，每一副容貌，都极尽妩媚娇艳，她们久久地伫立，远远地凝望，希望皇帝能宠幸自己。有的甚至三十六年都没有见到过皇帝。燕赵收藏的奇珍，韩魏聚敛的金玉，齐楚保存的瑰宝，都是多少代多少年，从百姓那里抢掠来的，堆积如山。一朝不能保有，都运送到这里。把宝鼎当作铁锅，美玉看成石头，黄金视为土块，珍珠看作石子，扔得到处都是，秦国百姓看着，也不觉得太可惜。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>
            <p:custDataLst>
              <p:tags r:id="rId1"/>
            </p:custDataLst>
          </p:nvPr>
        </p:nvGrpSpPr>
        <p:grpSpPr>
          <a:xfrm>
            <a:off x="0" y="0"/>
            <a:ext cx="12192000" cy="6858000"/>
            <a:chOff x="-699146" y="0"/>
            <a:chExt cx="12192000" cy="6858000"/>
          </a:xfrm>
        </p:grpSpPr>
        <p:pic>
          <p:nvPicPr>
            <p:cNvPr id="18" name="图片 17" descr="图片包含 室内&#10;&#10;描述已自动生成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0891"/>
            <a:stretch>
              <a:fillRect/>
            </a:stretch>
          </p:blipFill>
          <p:spPr>
            <a:xfrm>
              <a:off x="5381715" y="0"/>
              <a:ext cx="6111139" cy="685800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0891"/>
            <a:stretch>
              <a:fillRect/>
            </a:stretch>
          </p:blipFill>
          <p:spPr>
            <a:xfrm flipH="1">
              <a:off x="-699146" y="0"/>
              <a:ext cx="6111138" cy="6858000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664210" y="477520"/>
            <a:ext cx="8288655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课文第二段主要写了什么内容？请简要概括。</a:t>
            </a: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3081655" y="1626235"/>
            <a:ext cx="2493010" cy="706755"/>
          </a:xfrm>
          <a:prstGeom prst="rect">
            <a:avLst/>
          </a:prstGeom>
          <a:solidFill>
            <a:schemeClr val="bg1"/>
          </a:solidFill>
          <a:ln>
            <a:solidFill>
              <a:srgbClr val="79090C"/>
            </a:solidFill>
          </a:ln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4000" b="1" u="sng" smtClean="0">
                <a:solidFill>
                  <a:srgbClr val="79090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宫女之众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3075305" y="3733800"/>
            <a:ext cx="2499995" cy="706755"/>
          </a:xfrm>
          <a:prstGeom prst="rect">
            <a:avLst/>
          </a:prstGeom>
          <a:solidFill>
            <a:schemeClr val="bg1"/>
          </a:solidFill>
          <a:ln>
            <a:solidFill>
              <a:srgbClr val="79090C"/>
            </a:solidFill>
          </a:ln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4000" b="1" u="sng" smtClean="0">
                <a:solidFill>
                  <a:srgbClr val="79090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珍宝之富</a:t>
            </a:r>
            <a:endParaRPr lang="zh-CN" altLang="en-US" sz="3200" b="1" u="sng" smtClean="0">
              <a:solidFill>
                <a:srgbClr val="79090C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751840" y="2024380"/>
            <a:ext cx="1351915" cy="2809875"/>
          </a:xfrm>
          <a:prstGeom prst="rect">
            <a:avLst/>
          </a:prstGeom>
          <a:solidFill>
            <a:schemeClr val="bg1"/>
          </a:solidFill>
        </p:spPr>
        <p:txBody>
          <a:bodyPr vert="eaVert"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4400" b="1" smtClean="0">
                <a:solidFill>
                  <a:srgbClr val="79090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奢靡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生活</a:t>
            </a:r>
          </a:p>
          <a:p>
            <a:pPr algn="ctr" fontAlgn="auto">
              <a:lnSpc>
                <a:spcPct val="10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阿房宫</a:t>
            </a:r>
            <a:endParaRPr lang="zh-CN" altLang="en-US" smtClean="0"/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3075305" y="2680335"/>
            <a:ext cx="7904480" cy="58356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述其来历→状其梳洗→言其美貌→诉其哀怨</a:t>
            </a:r>
            <a:endParaRPr lang="zh-CN" altLang="en-US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3075305" y="4784725"/>
            <a:ext cx="5872480" cy="58356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pPr algn="l" defTabSz="913765" fontAlgn="auto"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述其来源→写其数量→惜其靡费</a:t>
            </a:r>
            <a:endParaRPr lang="zh-CN" altLang="en-US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6080760" y="1687830"/>
            <a:ext cx="1981835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320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六国</a:t>
            </a:r>
            <a:r>
              <a:rPr lang="zh-CN" altLang="en-US" sz="320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→秦</a:t>
            </a: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6111240" y="3795395"/>
            <a:ext cx="1981835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320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六国</a:t>
            </a:r>
            <a:r>
              <a:rPr lang="zh-CN" altLang="en-US" sz="320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→秦</a:t>
            </a: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1764665" y="5666105"/>
            <a:ext cx="2343785" cy="7683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秦之</a:t>
            </a:r>
            <a:r>
              <a:rPr lang="zh-CN" altLang="en-US" sz="4400" b="1" smtClean="0">
                <a:solidFill>
                  <a:srgbClr val="79090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专横</a:t>
            </a:r>
            <a:endParaRPr lang="zh-CN" altLang="en-US" sz="360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4"/>
          <a:stretch>
            <a:fillRect/>
          </a:stretch>
        </p:blipFill>
        <p:spPr>
          <a:xfrm>
            <a:off x="7119379" y="-65559"/>
            <a:ext cx="5072537" cy="698871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907415" y="177800"/>
            <a:ext cx="64420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课文第二段运用哪些表现手法？</a:t>
            </a: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229870" y="1014730"/>
            <a:ext cx="864362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3600" b="1" smtClean="0">
                <a:solidFill>
                  <a:srgbClr val="A03F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  <a:r>
              <a:rPr lang="en-US" altLang="zh-CN" sz="3600" b="1" smtClean="0">
                <a:solidFill>
                  <a:srgbClr val="A03F2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明星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荧荧，开</a:t>
            </a:r>
            <a:r>
              <a:rPr lang="zh-CN" altLang="en-US" sz="32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妆镜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也；</a:t>
            </a: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</a:t>
            </a:r>
            <a:r>
              <a:rPr lang="zh-CN" altLang="en-US" sz="32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绿云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扰扰，梳</a:t>
            </a:r>
            <a:r>
              <a:rPr lang="zh-CN" altLang="en-US" sz="32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晓鬟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也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</a:p>
          <a:p>
            <a:pPr algn="l" fontAlgn="auto">
              <a:lnSpc>
                <a:spcPct val="100000"/>
              </a:lnSpc>
            </a:pP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“倚叠如</a:t>
            </a:r>
            <a:r>
              <a:rPr lang="zh-CN" altLang="en-US" sz="32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山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</a:p>
          <a:p>
            <a:pPr algn="l" fontAlgn="auto">
              <a:lnSpc>
                <a:spcPct val="100000"/>
              </a:lnSpc>
            </a:pP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    “</a:t>
            </a:r>
            <a:r>
              <a:rPr lang="en-US" altLang="zh-CN" sz="3200" b="1" u="sng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雷霆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乍惊，</a:t>
            </a:r>
            <a:r>
              <a:rPr lang="en-US" altLang="zh-CN" sz="3200" b="1" u="sng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宫车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过也”</a:t>
            </a: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229870" y="3300095"/>
            <a:ext cx="8458835" cy="1137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②</a:t>
            </a:r>
            <a:r>
              <a:rPr lang="zh-CN" altLang="en-US" sz="3600" b="1" smtClean="0">
                <a:solidFill>
                  <a:srgbClr val="A03F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夸张</a:t>
            </a:r>
            <a:r>
              <a:rPr lang="en-US" altLang="zh-CN" sz="3600" b="1" smtClean="0">
                <a:solidFill>
                  <a:srgbClr val="A03F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200" b="1" u="sng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渭流涨腻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，弃脂水也”</a:t>
            </a:r>
          </a:p>
          <a:p>
            <a:pPr algn="l"/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    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200" b="1" u="sng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一肌一容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，尽态极妍”</a:t>
            </a:r>
            <a:endParaRPr lang="en-US" altLang="zh-CN" sz="3600" b="1" smtClean="0">
              <a:solidFill>
                <a:srgbClr val="A03F2D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229870" y="4774565"/>
            <a:ext cx="8592820" cy="1346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③</a:t>
            </a:r>
            <a:r>
              <a:rPr lang="zh-CN" altLang="en-US" sz="3600" b="1" smtClean="0">
                <a:solidFill>
                  <a:srgbClr val="A03F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排比</a:t>
            </a:r>
            <a:r>
              <a:rPr lang="en-US" altLang="zh-CN" sz="3600" b="1" smtClean="0">
                <a:solidFill>
                  <a:srgbClr val="A03F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200" b="1" u="sng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明星荧荧，开妆镜也；绿云扰扰，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</a:p>
          <a:p>
            <a:pPr algn="l">
              <a:lnSpc>
                <a:spcPct val="120000"/>
              </a:lnSpc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</a:t>
            </a:r>
            <a:r>
              <a:rPr lang="zh-CN" altLang="en-US" sz="3200" b="1" u="sng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梳晓鬟也；渭流涨腻，弃脂水也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……”</a:t>
            </a:r>
            <a:endParaRPr lang="en-US" altLang="zh-CN" sz="3200" b="1" smtClean="0">
              <a:solidFill>
                <a:srgbClr val="A03F2D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hlinkClick r:id="rId7" action="ppaction://hlinksldjump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128520"/>
            <a:ext cx="5335270" cy="472948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2247900" y="1450340"/>
            <a:ext cx="8161020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④</a:t>
            </a:r>
            <a:r>
              <a:rPr lang="zh-CN" altLang="en-US" sz="3600" b="1" smtClean="0">
                <a:solidFill>
                  <a:srgbClr val="A03F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互文 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200" b="1" u="sng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辞楼下殿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200" b="1" u="sng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朝歌夜弦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4688840" y="2488565"/>
            <a:ext cx="6384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⑤</a:t>
            </a:r>
            <a:r>
              <a:rPr lang="zh-CN" altLang="en-US" sz="3600" b="1" smtClean="0">
                <a:solidFill>
                  <a:srgbClr val="A03F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反衬 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200" b="1" u="sng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有不见者，三十六年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  </a:t>
            </a:r>
            <a:endParaRPr lang="zh-CN" altLang="en-US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907415" y="177800"/>
            <a:ext cx="64420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课文第二段运用哪些表现手法？</a:t>
            </a: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5260340" y="3447415"/>
            <a:ext cx="653732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以一生未能见到秦始皇的宫女的经历反衬阿房宫中</a:t>
            </a:r>
            <a:r>
              <a:rPr lang="zh-CN" altLang="en-US" sz="3200" u="sng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美女之多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，其命运的悲惨是为了突出秦始皇的荒淫无道，表达了作者对宫人的同情以及对秦始皇</a:t>
            </a:r>
            <a:r>
              <a:rPr lang="zh-CN" altLang="en-US" sz="3200" u="sng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荒淫无道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的谴责。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rcRect t="25075" b="25075"/>
          <a:stretch>
            <a:fillRect/>
          </a:stretch>
        </p:blipFill>
        <p:spPr>
          <a:xfrm>
            <a:off x="-45" y="0"/>
            <a:ext cx="12192089" cy="3038894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5520">
                <a:moveTo>
                  <a:pt x="0" y="0"/>
                </a:moveTo>
                <a:lnTo>
                  <a:pt x="19200" y="0"/>
                </a:lnTo>
                <a:lnTo>
                  <a:pt x="19200" y="5520"/>
                </a:lnTo>
                <a:lnTo>
                  <a:pt x="0" y="55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7" name="Title 6"/>
          <p:cNvSpPr txBox="1"/>
          <p:nvPr>
            <p:custDataLst>
              <p:tags r:id="rId3"/>
            </p:custDataLst>
          </p:nvPr>
        </p:nvSpPr>
        <p:spPr>
          <a:xfrm>
            <a:off x="6824345" y="3324225"/>
            <a:ext cx="5001895" cy="31616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fontScale="25000"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406400" lvl="0" indent="-4064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lang="zh-CN" altLang="en-US" sz="14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汉仪小隶书简" panose="02010600000101010101" charset="-128"/>
                <a:ea typeface="汉仪小隶书简" panose="02010600000101010101" charset="-128"/>
                <a:cs typeface="微软雅黑" panose="020B0503020204020204" charset="-122"/>
              </a:rPr>
              <a:t>行宫</a:t>
            </a:r>
          </a:p>
          <a:p>
            <a:pPr marL="406400" lvl="1" indent="0" algn="ctr" font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 typeface="Arial" panose="020B0604020202020204" pitchFamily="34" charset="0"/>
              <a:buNone/>
            </a:pPr>
            <a:r>
              <a:rPr lang="zh-CN" altLang="en-US" sz="12800" spc="16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latin typeface="汉仪小隶书简" panose="02010600000101010101" charset="-128"/>
                <a:ea typeface="汉仪小隶书简" panose="02010600000101010101" charset="-128"/>
                <a:cs typeface="微软雅黑" panose="020B0503020204020204" charset="-122"/>
              </a:rPr>
              <a:t>元稹 </a:t>
            </a:r>
          </a:p>
          <a:p>
            <a:pPr marL="406400" lvl="1" indent="0" algn="ctr" font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 typeface="Arial" panose="020B0604020202020204" pitchFamily="34" charset="0"/>
              <a:buNone/>
            </a:pPr>
            <a:r>
              <a:rPr lang="zh-CN" altLang="en-US" sz="12800" spc="16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latin typeface="汉仪小隶书简" panose="02010600000101010101" charset="-128"/>
                <a:ea typeface="汉仪小隶书简" panose="02010600000101010101" charset="-128"/>
                <a:cs typeface="微软雅黑" panose="020B0503020204020204" charset="-122"/>
              </a:rPr>
              <a:t>寥落古行宫，</a:t>
            </a:r>
          </a:p>
          <a:p>
            <a:pPr marL="406400" lvl="1" indent="0" algn="ctr" font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 typeface="Arial" panose="020B0604020202020204" pitchFamily="34" charset="0"/>
              <a:buNone/>
            </a:pPr>
            <a:r>
              <a:rPr lang="zh-CN" altLang="en-US" sz="12800" spc="16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latin typeface="汉仪小隶书简" panose="02010600000101010101" charset="-128"/>
                <a:ea typeface="汉仪小隶书简" panose="02010600000101010101" charset="-128"/>
                <a:cs typeface="微软雅黑" panose="020B0503020204020204" charset="-122"/>
              </a:rPr>
              <a:t>宫花寂寞红。        </a:t>
            </a:r>
          </a:p>
          <a:p>
            <a:pPr lvl="0" indent="0" algn="ctr" font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en-US" sz="128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汉仪小隶书简" panose="02010600000101010101" charset="-128"/>
                <a:ea typeface="汉仪小隶书简" panose="02010600000101010101" charset="-128"/>
                <a:cs typeface="微软雅黑" panose="020B0503020204020204" charset="-122"/>
              </a:rPr>
              <a:t>  </a:t>
            </a:r>
            <a:r>
              <a:rPr lang="zh-CN" altLang="en-US" sz="12800" b="1" spc="160">
                <a:ln w="3175">
                  <a:noFill/>
                  <a:prstDash val="dash"/>
                </a:ln>
                <a:solidFill>
                  <a:srgbClr val="A03F2D"/>
                </a:solidFill>
                <a:latin typeface="汉仪小隶书简" panose="02010600000101010101" charset="-128"/>
                <a:ea typeface="汉仪小隶书简" panose="02010600000101010101" charset="-128"/>
                <a:cs typeface="微软雅黑" panose="020B0503020204020204" charset="-122"/>
              </a:rPr>
              <a:t>白头宫女在</a:t>
            </a:r>
            <a:r>
              <a:rPr lang="zh-CN" altLang="en-US" sz="128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汉仪小隶书简" panose="02010600000101010101" charset="-128"/>
                <a:ea typeface="汉仪小隶书简" panose="02010600000101010101" charset="-128"/>
                <a:cs typeface="微软雅黑" panose="020B0503020204020204" charset="-122"/>
              </a:rPr>
              <a:t>，</a:t>
            </a:r>
          </a:p>
          <a:p>
            <a:pPr lvl="0" indent="0" algn="ctr" font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altLang="zh-CN" sz="128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汉仪小隶书简" panose="02010600000101010101" charset="-128"/>
                <a:ea typeface="汉仪小隶书简" panose="02010600000101010101" charset="-128"/>
                <a:cs typeface="微软雅黑" panose="020B0503020204020204" charset="-122"/>
              </a:rPr>
              <a:t>  </a:t>
            </a:r>
            <a:r>
              <a:rPr lang="zh-CN" altLang="en-US" sz="128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汉仪小隶书简" panose="02010600000101010101" charset="-128"/>
                <a:ea typeface="汉仪小隶书简" panose="02010600000101010101" charset="-128"/>
                <a:cs typeface="微软雅黑" panose="020B0503020204020204" charset="-122"/>
              </a:rPr>
              <a:t>闲坐说玄宗。</a:t>
            </a:r>
          </a:p>
        </p:txBody>
      </p:sp>
      <p:sp>
        <p:nvSpPr>
          <p:cNvPr id="18" name="Title 6"/>
          <p:cNvSpPr txBox="1"/>
          <p:nvPr>
            <p:custDataLst>
              <p:tags r:id="rId4"/>
            </p:custDataLst>
          </p:nvPr>
        </p:nvSpPr>
        <p:spPr>
          <a:xfrm>
            <a:off x="2225675" y="3324225"/>
            <a:ext cx="4472305" cy="31610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fontScale="25000"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406400" lvl="0" indent="-4064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4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汉仪小隶书简" panose="02010600000101010101" charset="-128"/>
                <a:ea typeface="汉仪小隶书简" panose="02010600000101010101" charset="-128"/>
                <a:cs typeface="微软雅黑" panose="020B0503020204020204" charset="-122"/>
              </a:rPr>
              <a:t>宫人冢</a:t>
            </a:r>
          </a:p>
          <a:p>
            <a:pPr lvl="0" indent="0" algn="ctr" font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Wingdings" panose="05000000000000000000" charset="0"/>
            </a:pPr>
            <a:r>
              <a:rPr lang="zh-CN" altLang="en-US" sz="128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汉仪小隶书简" panose="02010600000101010101" charset="-128"/>
                <a:ea typeface="汉仪小隶书简" panose="02010600000101010101" charset="-128"/>
                <a:cs typeface="微软雅黑" panose="020B0503020204020204" charset="-122"/>
              </a:rPr>
              <a:t>杜牧</a:t>
            </a:r>
          </a:p>
          <a:p>
            <a:pPr lvl="0" indent="0" algn="ctr" font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Wingdings" panose="05000000000000000000" charset="0"/>
            </a:pPr>
            <a:r>
              <a:rPr lang="zh-CN" altLang="en-US" sz="128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汉仪小隶书简" panose="02010600000101010101" charset="-128"/>
                <a:ea typeface="汉仪小隶书简" panose="02010600000101010101" charset="-128"/>
                <a:cs typeface="微软雅黑" panose="020B0503020204020204" charset="-122"/>
              </a:rPr>
              <a:t>尽是离宫院中衣，</a:t>
            </a:r>
          </a:p>
          <a:p>
            <a:pPr lvl="0" indent="0" algn="ctr" font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Wingdings" panose="05000000000000000000" charset="0"/>
            </a:pPr>
            <a:r>
              <a:rPr lang="zh-CN" altLang="en-US" sz="128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汉仪小隶书简" panose="02010600000101010101" charset="-128"/>
                <a:ea typeface="汉仪小隶书简" panose="02010600000101010101" charset="-128"/>
                <a:cs typeface="微软雅黑" panose="020B0503020204020204" charset="-122"/>
              </a:rPr>
              <a:t>苑墙城外冢累累。</a:t>
            </a:r>
          </a:p>
          <a:p>
            <a:pPr lvl="0" indent="0" algn="ctr" font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Wingdings" panose="05000000000000000000" charset="0"/>
            </a:pPr>
            <a:r>
              <a:rPr lang="zh-CN" altLang="en-US" sz="128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汉仪小隶书简" panose="02010600000101010101" charset="-128"/>
                <a:ea typeface="汉仪小隶书简" panose="02010600000101010101" charset="-128"/>
                <a:cs typeface="微软雅黑" panose="020B0503020204020204" charset="-122"/>
              </a:rPr>
              <a:t>少年入内教歌舞，</a:t>
            </a:r>
          </a:p>
          <a:p>
            <a:pPr lvl="0" indent="0" algn="ctr" font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Wingdings" panose="05000000000000000000" charset="0"/>
            </a:pPr>
            <a:r>
              <a:rPr lang="zh-CN" altLang="en-US" sz="12800" b="1" spc="160">
                <a:ln w="3175">
                  <a:noFill/>
                  <a:prstDash val="dash"/>
                </a:ln>
                <a:solidFill>
                  <a:srgbClr val="A03F2D"/>
                </a:solidFill>
                <a:latin typeface="汉仪小隶书简" panose="02010600000101010101" charset="-128"/>
                <a:ea typeface="汉仪小隶书简" panose="02010600000101010101" charset="-128"/>
                <a:cs typeface="微软雅黑" panose="020B0503020204020204" charset="-122"/>
              </a:rPr>
              <a:t>不识君王到死时</a:t>
            </a:r>
            <a:r>
              <a:rPr lang="zh-CN" altLang="en-US" sz="128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汉仪小隶书简" panose="02010600000101010101" charset="-128"/>
                <a:ea typeface="汉仪小隶书简" panose="02010600000101010101" charset="-128"/>
                <a:cs typeface="微软雅黑" panose="020B0503020204020204" charset="-122"/>
              </a:rPr>
              <a:t>。</a:t>
            </a:r>
            <a:endParaRPr lang="zh-CN" altLang="en-US" sz="12800" u="sng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汉仪小隶书简" panose="02010600000101010101" charset="-128"/>
              <a:ea typeface="汉仪小隶书简" panose="02010600000101010101" charset="-128"/>
              <a:cs typeface="微软雅黑" panose="020B0503020204020204" charset="-122"/>
            </a:endParaRPr>
          </a:p>
        </p:txBody>
      </p:sp>
      <p:pic>
        <p:nvPicPr>
          <p:cNvPr id="11" name="图片 10">
            <a:hlinkClick r:id="rId8" action="ppaction://hlinksldjump"/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90" y="5436235"/>
            <a:ext cx="1560830" cy="230949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8"/>
          <a:srcRect l="48524"/>
          <a:stretch>
            <a:fillRect/>
          </a:stretch>
        </p:blipFill>
        <p:spPr>
          <a:xfrm>
            <a:off x="0" y="-1905"/>
            <a:ext cx="4994275" cy="6859905"/>
          </a:xfrm>
          <a:prstGeom prst="rect">
            <a:avLst/>
          </a:prstGeom>
          <a:effectLst>
            <a:softEdge rad="317500"/>
          </a:effectLst>
        </p:spPr>
      </p:pic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493395" y="218440"/>
            <a:ext cx="3606800" cy="755015"/>
            <a:chOff x="777" y="357"/>
            <a:chExt cx="5680" cy="1189"/>
          </a:xfrm>
        </p:grpSpPr>
        <p:sp>
          <p:nvSpPr>
            <p:cNvPr id="6" name="任意多边形: 形状 9"/>
            <p:cNvSpPr/>
            <p:nvPr>
              <p:custDataLst>
                <p:tags r:id="rId14"/>
              </p:custDataLst>
            </p:nvPr>
          </p:nvSpPr>
          <p:spPr>
            <a:xfrm rot="5400000">
              <a:off x="3022" y="-1889"/>
              <a:ext cx="1189" cy="5680"/>
            </a:xfrm>
            <a:custGeom>
              <a:avLst/>
              <a:gdLst>
                <a:gd name="connsiteX0" fmla="*/ 177163 w 352310"/>
                <a:gd name="connsiteY0" fmla="*/ 1816572 h 1816572"/>
                <a:gd name="connsiteX1" fmla="*/ 175229 w 352310"/>
                <a:gd name="connsiteY1" fmla="*/ 1806989 h 1816572"/>
                <a:gd name="connsiteX2" fmla="*/ 158943 w 352310"/>
                <a:gd name="connsiteY2" fmla="*/ 1787212 h 1816572"/>
                <a:gd name="connsiteX3" fmla="*/ 151707 w 352310"/>
                <a:gd name="connsiteY3" fmla="*/ 1783734 h 1816572"/>
                <a:gd name="connsiteX4" fmla="*/ 108426 w 352310"/>
                <a:gd name="connsiteY4" fmla="*/ 1783734 h 1816572"/>
                <a:gd name="connsiteX5" fmla="*/ 48697 w 352310"/>
                <a:gd name="connsiteY5" fmla="*/ 1744143 h 1816572"/>
                <a:gd name="connsiteX6" fmla="*/ 47535 w 352310"/>
                <a:gd name="connsiteY6" fmla="*/ 1738387 h 1816572"/>
                <a:gd name="connsiteX7" fmla="*/ 23838 w 352310"/>
                <a:gd name="connsiteY7" fmla="*/ 1738387 h 1816572"/>
                <a:gd name="connsiteX8" fmla="*/ 0 w 352310"/>
                <a:gd name="connsiteY8" fmla="*/ 1714550 h 1816572"/>
                <a:gd name="connsiteX9" fmla="*/ 0 w 352310"/>
                <a:gd name="connsiteY9" fmla="*/ 1316502 h 1816572"/>
                <a:gd name="connsiteX10" fmla="*/ 0 w 352310"/>
                <a:gd name="connsiteY10" fmla="*/ 1109969 h 1816572"/>
                <a:gd name="connsiteX11" fmla="*/ 0 w 352310"/>
                <a:gd name="connsiteY11" fmla="*/ 1104651 h 1816572"/>
                <a:gd name="connsiteX12" fmla="*/ 0 w 352310"/>
                <a:gd name="connsiteY12" fmla="*/ 711921 h 1816572"/>
                <a:gd name="connsiteX13" fmla="*/ 0 w 352310"/>
                <a:gd name="connsiteY13" fmla="*/ 706603 h 1816572"/>
                <a:gd name="connsiteX14" fmla="*/ 0 w 352310"/>
                <a:gd name="connsiteY14" fmla="*/ 500070 h 1816572"/>
                <a:gd name="connsiteX15" fmla="*/ 0 w 352310"/>
                <a:gd name="connsiteY15" fmla="*/ 102022 h 1816572"/>
                <a:gd name="connsiteX16" fmla="*/ 23838 w 352310"/>
                <a:gd name="connsiteY16" fmla="*/ 78184 h 1816572"/>
                <a:gd name="connsiteX17" fmla="*/ 47535 w 352310"/>
                <a:gd name="connsiteY17" fmla="*/ 78184 h 1816572"/>
                <a:gd name="connsiteX18" fmla="*/ 48697 w 352310"/>
                <a:gd name="connsiteY18" fmla="*/ 72429 h 1816572"/>
                <a:gd name="connsiteX19" fmla="*/ 108426 w 352310"/>
                <a:gd name="connsiteY19" fmla="*/ 32838 h 1816572"/>
                <a:gd name="connsiteX20" fmla="*/ 151707 w 352310"/>
                <a:gd name="connsiteY20" fmla="*/ 32838 h 1816572"/>
                <a:gd name="connsiteX21" fmla="*/ 158943 w 352310"/>
                <a:gd name="connsiteY21" fmla="*/ 29360 h 1816572"/>
                <a:gd name="connsiteX22" fmla="*/ 175229 w 352310"/>
                <a:gd name="connsiteY22" fmla="*/ 9583 h 1816572"/>
                <a:gd name="connsiteX23" fmla="*/ 177163 w 352310"/>
                <a:gd name="connsiteY23" fmla="*/ 0 h 1816572"/>
                <a:gd name="connsiteX24" fmla="*/ 180295 w 352310"/>
                <a:gd name="connsiteY24" fmla="*/ 2310 h 1816572"/>
                <a:gd name="connsiteX25" fmla="*/ 182083 w 352310"/>
                <a:gd name="connsiteY25" fmla="*/ 11165 h 1816572"/>
                <a:gd name="connsiteX26" fmla="*/ 198369 w 352310"/>
                <a:gd name="connsiteY26" fmla="*/ 30942 h 1816572"/>
                <a:gd name="connsiteX27" fmla="*/ 202312 w 352310"/>
                <a:gd name="connsiteY27" fmla="*/ 32838 h 1816572"/>
                <a:gd name="connsiteX28" fmla="*/ 243885 w 352310"/>
                <a:gd name="connsiteY28" fmla="*/ 32838 h 1816572"/>
                <a:gd name="connsiteX29" fmla="*/ 303613 w 352310"/>
                <a:gd name="connsiteY29" fmla="*/ 72429 h 1816572"/>
                <a:gd name="connsiteX30" fmla="*/ 304776 w 352310"/>
                <a:gd name="connsiteY30" fmla="*/ 78184 h 1816572"/>
                <a:gd name="connsiteX31" fmla="*/ 328473 w 352310"/>
                <a:gd name="connsiteY31" fmla="*/ 78184 h 1816572"/>
                <a:gd name="connsiteX32" fmla="*/ 352310 w 352310"/>
                <a:gd name="connsiteY32" fmla="*/ 102022 h 1816572"/>
                <a:gd name="connsiteX33" fmla="*/ 352310 w 352310"/>
                <a:gd name="connsiteY33" fmla="*/ 500070 h 1816572"/>
                <a:gd name="connsiteX34" fmla="*/ 352310 w 352310"/>
                <a:gd name="connsiteY34" fmla="*/ 706603 h 1816572"/>
                <a:gd name="connsiteX35" fmla="*/ 352310 w 352310"/>
                <a:gd name="connsiteY35" fmla="*/ 711921 h 1816572"/>
                <a:gd name="connsiteX36" fmla="*/ 352310 w 352310"/>
                <a:gd name="connsiteY36" fmla="*/ 1104651 h 1816572"/>
                <a:gd name="connsiteX37" fmla="*/ 352310 w 352310"/>
                <a:gd name="connsiteY37" fmla="*/ 1109969 h 1816572"/>
                <a:gd name="connsiteX38" fmla="*/ 352310 w 352310"/>
                <a:gd name="connsiteY38" fmla="*/ 1316502 h 1816572"/>
                <a:gd name="connsiteX39" fmla="*/ 352310 w 352310"/>
                <a:gd name="connsiteY39" fmla="*/ 1714550 h 1816572"/>
                <a:gd name="connsiteX40" fmla="*/ 328473 w 352310"/>
                <a:gd name="connsiteY40" fmla="*/ 1738387 h 1816572"/>
                <a:gd name="connsiteX41" fmla="*/ 304776 w 352310"/>
                <a:gd name="connsiteY41" fmla="*/ 1738387 h 1816572"/>
                <a:gd name="connsiteX42" fmla="*/ 303613 w 352310"/>
                <a:gd name="connsiteY42" fmla="*/ 1744143 h 1816572"/>
                <a:gd name="connsiteX43" fmla="*/ 243885 w 352310"/>
                <a:gd name="connsiteY43" fmla="*/ 1783734 h 1816572"/>
                <a:gd name="connsiteX44" fmla="*/ 202312 w 352310"/>
                <a:gd name="connsiteY44" fmla="*/ 1783734 h 1816572"/>
                <a:gd name="connsiteX45" fmla="*/ 198369 w 352310"/>
                <a:gd name="connsiteY45" fmla="*/ 1785630 h 1816572"/>
                <a:gd name="connsiteX46" fmla="*/ 182083 w 352310"/>
                <a:gd name="connsiteY46" fmla="*/ 1805407 h 1816572"/>
                <a:gd name="connsiteX47" fmla="*/ 180295 w 352310"/>
                <a:gd name="connsiteY47" fmla="*/ 1814262 h 181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52310" h="1816572">
                  <a:moveTo>
                    <a:pt x="177163" y="1816572"/>
                  </a:moveTo>
                  <a:lnTo>
                    <a:pt x="175229" y="1806989"/>
                  </a:lnTo>
                  <a:cubicBezTo>
                    <a:pt x="171817" y="1798922"/>
                    <a:pt x="166117" y="1792059"/>
                    <a:pt x="158943" y="1787212"/>
                  </a:cubicBezTo>
                  <a:lnTo>
                    <a:pt x="151707" y="1783734"/>
                  </a:lnTo>
                  <a:lnTo>
                    <a:pt x="108426" y="1783734"/>
                  </a:lnTo>
                  <a:cubicBezTo>
                    <a:pt x="81575" y="1783734"/>
                    <a:pt x="58538" y="1767409"/>
                    <a:pt x="48697" y="1744143"/>
                  </a:cubicBezTo>
                  <a:lnTo>
                    <a:pt x="47535" y="1738387"/>
                  </a:lnTo>
                  <a:lnTo>
                    <a:pt x="23838" y="1738387"/>
                  </a:lnTo>
                  <a:cubicBezTo>
                    <a:pt x="10673" y="1738387"/>
                    <a:pt x="0" y="1727715"/>
                    <a:pt x="0" y="1714550"/>
                  </a:cubicBezTo>
                  <a:lnTo>
                    <a:pt x="0" y="1316502"/>
                  </a:lnTo>
                  <a:lnTo>
                    <a:pt x="0" y="1109969"/>
                  </a:lnTo>
                  <a:lnTo>
                    <a:pt x="0" y="1104651"/>
                  </a:lnTo>
                  <a:lnTo>
                    <a:pt x="0" y="711921"/>
                  </a:lnTo>
                  <a:lnTo>
                    <a:pt x="0" y="706603"/>
                  </a:lnTo>
                  <a:lnTo>
                    <a:pt x="0" y="500070"/>
                  </a:lnTo>
                  <a:lnTo>
                    <a:pt x="0" y="102022"/>
                  </a:lnTo>
                  <a:cubicBezTo>
                    <a:pt x="0" y="88857"/>
                    <a:pt x="10673" y="78184"/>
                    <a:pt x="23838" y="78184"/>
                  </a:cubicBezTo>
                  <a:lnTo>
                    <a:pt x="47535" y="78184"/>
                  </a:lnTo>
                  <a:lnTo>
                    <a:pt x="48697" y="72429"/>
                  </a:lnTo>
                  <a:cubicBezTo>
                    <a:pt x="58538" y="49163"/>
                    <a:pt x="81575" y="32838"/>
                    <a:pt x="108426" y="32838"/>
                  </a:cubicBezTo>
                  <a:lnTo>
                    <a:pt x="151707" y="32838"/>
                  </a:lnTo>
                  <a:lnTo>
                    <a:pt x="158943" y="29360"/>
                  </a:lnTo>
                  <a:cubicBezTo>
                    <a:pt x="166117" y="24513"/>
                    <a:pt x="171817" y="17649"/>
                    <a:pt x="175229" y="9583"/>
                  </a:cubicBezTo>
                  <a:lnTo>
                    <a:pt x="177163" y="0"/>
                  </a:lnTo>
                  <a:lnTo>
                    <a:pt x="180295" y="2310"/>
                  </a:lnTo>
                  <a:lnTo>
                    <a:pt x="182083" y="11165"/>
                  </a:lnTo>
                  <a:cubicBezTo>
                    <a:pt x="185495" y="19232"/>
                    <a:pt x="191195" y="26096"/>
                    <a:pt x="198369" y="30942"/>
                  </a:cubicBezTo>
                  <a:lnTo>
                    <a:pt x="202312" y="32838"/>
                  </a:lnTo>
                  <a:lnTo>
                    <a:pt x="243885" y="32838"/>
                  </a:lnTo>
                  <a:cubicBezTo>
                    <a:pt x="270736" y="32838"/>
                    <a:pt x="293773" y="49163"/>
                    <a:pt x="303613" y="72429"/>
                  </a:cubicBezTo>
                  <a:lnTo>
                    <a:pt x="304776" y="78184"/>
                  </a:lnTo>
                  <a:lnTo>
                    <a:pt x="328473" y="78184"/>
                  </a:lnTo>
                  <a:cubicBezTo>
                    <a:pt x="341638" y="78184"/>
                    <a:pt x="352310" y="88857"/>
                    <a:pt x="352310" y="102022"/>
                  </a:cubicBezTo>
                  <a:lnTo>
                    <a:pt x="352310" y="500070"/>
                  </a:lnTo>
                  <a:lnTo>
                    <a:pt x="352310" y="706603"/>
                  </a:lnTo>
                  <a:lnTo>
                    <a:pt x="352310" y="711921"/>
                  </a:lnTo>
                  <a:lnTo>
                    <a:pt x="352310" y="1104651"/>
                  </a:lnTo>
                  <a:lnTo>
                    <a:pt x="352310" y="1109969"/>
                  </a:lnTo>
                  <a:lnTo>
                    <a:pt x="352310" y="1316502"/>
                  </a:lnTo>
                  <a:lnTo>
                    <a:pt x="352310" y="1714550"/>
                  </a:lnTo>
                  <a:cubicBezTo>
                    <a:pt x="352310" y="1727715"/>
                    <a:pt x="341638" y="1738387"/>
                    <a:pt x="328473" y="1738387"/>
                  </a:cubicBezTo>
                  <a:lnTo>
                    <a:pt x="304776" y="1738387"/>
                  </a:lnTo>
                  <a:lnTo>
                    <a:pt x="303613" y="1744143"/>
                  </a:lnTo>
                  <a:cubicBezTo>
                    <a:pt x="293773" y="1767409"/>
                    <a:pt x="270736" y="1783734"/>
                    <a:pt x="243885" y="1783734"/>
                  </a:cubicBezTo>
                  <a:lnTo>
                    <a:pt x="202312" y="1783734"/>
                  </a:lnTo>
                  <a:lnTo>
                    <a:pt x="198369" y="1785630"/>
                  </a:lnTo>
                  <a:cubicBezTo>
                    <a:pt x="191195" y="1790476"/>
                    <a:pt x="185495" y="1797340"/>
                    <a:pt x="182083" y="1805407"/>
                  </a:cubicBezTo>
                  <a:lnTo>
                    <a:pt x="180295" y="1814262"/>
                  </a:lnTo>
                  <a:close/>
                </a:path>
              </a:pathLst>
            </a:custGeom>
            <a:solidFill>
              <a:srgbClr val="EED9B3"/>
            </a:solidFill>
            <a:ln>
              <a:solidFill>
                <a:srgbClr val="966D4B"/>
              </a:solidFill>
            </a:ln>
          </p:spPr>
          <p:style>
            <a:lnRef idx="2">
              <a:srgbClr val="A92A14">
                <a:shade val="50000"/>
              </a:srgbClr>
            </a:lnRef>
            <a:fillRef idx="1">
              <a:srgbClr val="A92A14"/>
            </a:fillRef>
            <a:effectRef idx="0">
              <a:srgbClr val="A92A14"/>
            </a:effectRef>
            <a:fontRef idx="minor">
              <a:srgbClr val="FFFFFF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C4AF99"/>
                </a:solidFill>
              </a:endParaRPr>
            </a:p>
          </p:txBody>
        </p:sp>
        <p:sp>
          <p:nvSpPr>
            <p:cNvPr id="4" name="文本框 3"/>
            <p:cNvSpPr txBox="1"/>
            <p:nvPr>
              <p:custDataLst>
                <p:tags r:id="rId15"/>
              </p:custDataLst>
            </p:nvPr>
          </p:nvSpPr>
          <p:spPr>
            <a:xfrm>
              <a:off x="1673" y="444"/>
              <a:ext cx="3888" cy="101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en-US" altLang="zh-CN" sz="3600">
                  <a:solidFill>
                    <a:srgbClr val="A03F2D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1</a:t>
              </a:r>
              <a:r>
                <a:rPr sz="3600">
                  <a:solidFill>
                    <a:srgbClr val="A03F2D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、</a:t>
              </a:r>
              <a:r>
                <a:rPr lang="en-US" altLang="zh-CN" sz="3600">
                  <a:solidFill>
                    <a:srgbClr val="A03F2D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2</a:t>
              </a:r>
              <a:r>
                <a:rPr sz="3600">
                  <a:solidFill>
                    <a:srgbClr val="A03F2D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段</a:t>
              </a:r>
              <a:r>
                <a:rPr lang="zh-CN" altLang="en-US" sz="3600" smtClean="0">
                  <a:solidFill>
                    <a:srgbClr val="A03F2D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小结</a:t>
              </a:r>
            </a:p>
          </p:txBody>
        </p:sp>
      </p:grp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11327130" y="345440"/>
            <a:ext cx="675005" cy="1941195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ctr"/>
            <a:r>
              <a:rPr lang="zh-CN" sz="3200">
                <a:solidFill>
                  <a:srgbClr val="C4AF99">
                    <a:lumMod val="20000"/>
                    <a:lumOff val="8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第二段</a:t>
            </a:r>
          </a:p>
        </p:txBody>
      </p:sp>
      <p:sp>
        <p:nvSpPr>
          <p:cNvPr id="14" name="双大括号 13"/>
          <p:cNvSpPr/>
          <p:nvPr>
            <p:custDataLst>
              <p:tags r:id="rId4"/>
            </p:custDataLst>
          </p:nvPr>
        </p:nvSpPr>
        <p:spPr>
          <a:xfrm>
            <a:off x="4673600" y="833755"/>
            <a:ext cx="5806440" cy="3228975"/>
          </a:xfrm>
          <a:prstGeom prst="bracePair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tx2">
                    <a:lumMod val="40000"/>
                    <a:lumOff val="60000"/>
                  </a:schemeClr>
                </a:solidFill>
              </a14:hiddenFill>
            </a:ext>
          </a:ex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5"/>
            </p:custDataLst>
          </p:nvPr>
        </p:nvSpPr>
        <p:spPr>
          <a:xfrm>
            <a:off x="3430270" y="1403985"/>
            <a:ext cx="921385" cy="2088515"/>
          </a:xfrm>
          <a:prstGeom prst="rect">
            <a:avLst/>
          </a:prstGeom>
          <a:solidFill>
            <a:srgbClr val="EED9B3"/>
          </a:solidFill>
          <a:ln>
            <a:solidFill>
              <a:srgbClr val="966D4B"/>
            </a:solidFill>
          </a:ln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800">
                <a:latin typeface="楷体" panose="02010609060101010101" pitchFamily="49" charset="-122"/>
                <a:ea typeface="楷体" panose="02010609060101010101" pitchFamily="49" charset="-122"/>
              </a:rPr>
              <a:t>阿房宫</a:t>
            </a:r>
          </a:p>
        </p:txBody>
      </p:sp>
      <p:sp>
        <p:nvSpPr>
          <p:cNvPr id="19" name="矩形 18"/>
          <p:cNvSpPr/>
          <p:nvPr>
            <p:custDataLst>
              <p:tags r:id="rId6"/>
            </p:custDataLst>
          </p:nvPr>
        </p:nvSpPr>
        <p:spPr>
          <a:xfrm>
            <a:off x="5318760" y="973455"/>
            <a:ext cx="3282950" cy="861060"/>
          </a:xfrm>
          <a:prstGeom prst="rect">
            <a:avLst/>
          </a:prstGeom>
          <a:solidFill>
            <a:srgbClr val="EED9B3"/>
          </a:solidFill>
          <a:ln>
            <a:solidFill>
              <a:srgbClr val="966D4B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建筑之盛</a:t>
            </a:r>
          </a:p>
        </p:txBody>
      </p:sp>
      <p:sp>
        <p:nvSpPr>
          <p:cNvPr id="20" name="椭圆 19"/>
          <p:cNvSpPr/>
          <p:nvPr>
            <p:custDataLst>
              <p:tags r:id="rId7"/>
            </p:custDataLst>
          </p:nvPr>
        </p:nvSpPr>
        <p:spPr>
          <a:xfrm>
            <a:off x="8921750" y="1000125"/>
            <a:ext cx="900430" cy="861060"/>
          </a:xfrm>
          <a:prstGeom prst="ellipse">
            <a:avLst/>
          </a:prstGeom>
          <a:solidFill>
            <a:srgbClr val="EED9B3"/>
          </a:solidFill>
          <a:ln>
            <a:solidFill>
              <a:srgbClr val="966D4B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宫</a:t>
            </a:r>
          </a:p>
        </p:txBody>
      </p:sp>
      <p:sp>
        <p:nvSpPr>
          <p:cNvPr id="21" name="矩形 20"/>
          <p:cNvSpPr/>
          <p:nvPr>
            <p:custDataLst>
              <p:tags r:id="rId8"/>
            </p:custDataLst>
          </p:nvPr>
        </p:nvSpPr>
        <p:spPr>
          <a:xfrm>
            <a:off x="5350510" y="1976120"/>
            <a:ext cx="3282950" cy="861060"/>
          </a:xfrm>
          <a:prstGeom prst="rect">
            <a:avLst/>
          </a:prstGeom>
          <a:solidFill>
            <a:srgbClr val="EED9B3"/>
          </a:solidFill>
          <a:ln>
            <a:solidFill>
              <a:srgbClr val="966D4B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ClrTx/>
              <a:buSzTx/>
              <a:buFontTx/>
            </a:pPr>
            <a:r>
              <a:rPr lang="zh-CN" altLang="en-US" sz="36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宫女之众</a:t>
            </a:r>
            <a:r>
              <a:rPr lang="zh-CN" altLang="en-US" sz="4000">
                <a:solidFill>
                  <a:schemeClr val="tx1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 </a:t>
            </a:r>
          </a:p>
        </p:txBody>
      </p:sp>
      <p:sp>
        <p:nvSpPr>
          <p:cNvPr id="22" name="椭圆 21"/>
          <p:cNvSpPr/>
          <p:nvPr>
            <p:custDataLst>
              <p:tags r:id="rId9"/>
            </p:custDataLst>
          </p:nvPr>
        </p:nvSpPr>
        <p:spPr>
          <a:xfrm>
            <a:off x="8921750" y="2002790"/>
            <a:ext cx="900430" cy="861060"/>
          </a:xfrm>
          <a:prstGeom prst="ellipse">
            <a:avLst/>
          </a:prstGeom>
          <a:solidFill>
            <a:srgbClr val="EED9B3"/>
          </a:solidFill>
          <a:ln>
            <a:solidFill>
              <a:srgbClr val="966D4B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ClrTx/>
              <a:buSzTx/>
              <a:buFontTx/>
            </a:pPr>
            <a:r>
              <a:rPr lang="zh-CN" altLang="en-US" sz="36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</a:p>
        </p:txBody>
      </p:sp>
      <p:sp>
        <p:nvSpPr>
          <p:cNvPr id="23" name="矩形 22"/>
          <p:cNvSpPr/>
          <p:nvPr>
            <p:custDataLst>
              <p:tags r:id="rId10"/>
            </p:custDataLst>
          </p:nvPr>
        </p:nvSpPr>
        <p:spPr>
          <a:xfrm>
            <a:off x="5363210" y="2960370"/>
            <a:ext cx="3282950" cy="861060"/>
          </a:xfrm>
          <a:prstGeom prst="rect">
            <a:avLst/>
          </a:prstGeom>
          <a:solidFill>
            <a:srgbClr val="EED9B3"/>
          </a:solidFill>
          <a:ln>
            <a:solidFill>
              <a:srgbClr val="966D4B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ClrTx/>
              <a:buSzTx/>
              <a:buFontTx/>
            </a:pPr>
            <a:r>
              <a:rPr lang="zh-CN" altLang="en-US" sz="36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珍宝之富</a:t>
            </a:r>
            <a:endParaRPr lang="zh-CN" altLang="en-US" sz="4000">
              <a:solidFill>
                <a:schemeClr val="tx1"/>
              </a:solidFill>
              <a:latin typeface="华文隶书" panose="02010800040101010101" charset="-122"/>
              <a:ea typeface="华文隶书" panose="02010800040101010101" charset="-122"/>
              <a:sym typeface="+mn-ea"/>
            </a:endParaRPr>
          </a:p>
        </p:txBody>
      </p:sp>
      <p:sp>
        <p:nvSpPr>
          <p:cNvPr id="24" name="椭圆 23"/>
          <p:cNvSpPr/>
          <p:nvPr>
            <p:custDataLst>
              <p:tags r:id="rId11"/>
            </p:custDataLst>
          </p:nvPr>
        </p:nvSpPr>
        <p:spPr>
          <a:xfrm>
            <a:off x="8934450" y="2987040"/>
            <a:ext cx="900430" cy="861060"/>
          </a:xfrm>
          <a:prstGeom prst="ellipse">
            <a:avLst/>
          </a:prstGeom>
          <a:solidFill>
            <a:srgbClr val="EED9B3"/>
          </a:solidFill>
          <a:ln>
            <a:solidFill>
              <a:srgbClr val="966D4B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ClrTx/>
              <a:buSzTx/>
              <a:buFontTx/>
            </a:pPr>
            <a:r>
              <a:rPr lang="zh-CN" altLang="en-US" sz="36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</a:t>
            </a:r>
          </a:p>
        </p:txBody>
      </p:sp>
      <p:sp>
        <p:nvSpPr>
          <p:cNvPr id="26" name="文本框 25"/>
          <p:cNvSpPr txBox="1"/>
          <p:nvPr>
            <p:custDataLst>
              <p:tags r:id="rId12"/>
            </p:custDataLst>
          </p:nvPr>
        </p:nvSpPr>
        <p:spPr>
          <a:xfrm>
            <a:off x="10811510" y="1751965"/>
            <a:ext cx="1116965" cy="1309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6600" b="1" smtClean="0">
                <a:solidFill>
                  <a:srgbClr val="A03F2D"/>
                </a:solidFill>
                <a:latin typeface="华文新魏" panose="02010800040101010101" charset="-122"/>
                <a:ea typeface="华文新魏" panose="02010800040101010101" charset="-122"/>
              </a:rPr>
              <a:t>奢</a:t>
            </a:r>
          </a:p>
        </p:txBody>
      </p:sp>
      <p:sp>
        <p:nvSpPr>
          <p:cNvPr id="27" name="文本框 26"/>
          <p:cNvSpPr txBox="1"/>
          <p:nvPr>
            <p:custDataLst>
              <p:tags r:id="rId13"/>
            </p:custDataLst>
          </p:nvPr>
        </p:nvSpPr>
        <p:spPr>
          <a:xfrm>
            <a:off x="5248910" y="4664075"/>
            <a:ext cx="66097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3200" b="1" u="sng">
                <a:solidFill>
                  <a:srgbClr val="A03F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由外到内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，由楼阁建筑到人物活动，铺叙阿房宫建筑宏伟、豪华，极写宫中生活荒淫、奢靡。</a:t>
            </a:r>
            <a:endParaRPr lang="zh-CN" altLang="en-US" sz="3200" b="1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/>
      <p:bldP spid="2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890395" y="700405"/>
            <a:ext cx="60490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齐声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朗读课文第二段</a:t>
            </a: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897255" y="1540510"/>
            <a:ext cx="10397490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妃嫔媵嫱，王子皇孙，辞楼下殿，辇来于秦。朝歌夜弦，为秦宫人。明星荧荧，开妆镜也；绿云扰扰，梳晓鬟也；渭流涨腻，弃脂水也；烟斜雾横，焚椒兰也。雷霆乍惊，宫车过也；辘辘远听，杳不知其所之也。一肌一容，尽态极妍，缦立远视，而望幸焉。有不见者，三十六年。燕赵之收藏，韩魏之经营，齐楚之精英，几世几年，剽掠其人，倚叠如山。一旦不能有，输来其间。鼎铛玉石，金块珠砾，弃掷逦迤，秦人视之，亦不甚惜。</a:t>
            </a:r>
          </a:p>
        </p:txBody>
      </p:sp>
      <p:pic>
        <p:nvPicPr>
          <p:cNvPr id="38" name="图片 37" descr="图片包含 桌子, 室内, 吉他, 电脑&#10;&#10;描述已自动生成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97533" y="280427"/>
            <a:ext cx="993276" cy="100316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11334115" y="0"/>
            <a:ext cx="675005" cy="2533015"/>
            <a:chOff x="2480521" y="3256873"/>
            <a:chExt cx="545671" cy="2331860"/>
          </a:xfrm>
        </p:grpSpPr>
        <p:sp>
          <p:nvSpPr>
            <p:cNvPr id="5" name="任意多边形: 形状 9"/>
            <p:cNvSpPr/>
            <p:nvPr>
              <p:custDataLst>
                <p:tags r:id="rId4"/>
              </p:custDataLst>
            </p:nvPr>
          </p:nvSpPr>
          <p:spPr>
            <a:xfrm>
              <a:off x="2537501" y="3256873"/>
              <a:ext cx="452246" cy="2331860"/>
            </a:xfrm>
            <a:custGeom>
              <a:avLst/>
              <a:gdLst>
                <a:gd name="connsiteX0" fmla="*/ 177163 w 352310"/>
                <a:gd name="connsiteY0" fmla="*/ 1816572 h 1816572"/>
                <a:gd name="connsiteX1" fmla="*/ 175229 w 352310"/>
                <a:gd name="connsiteY1" fmla="*/ 1806989 h 1816572"/>
                <a:gd name="connsiteX2" fmla="*/ 158943 w 352310"/>
                <a:gd name="connsiteY2" fmla="*/ 1787212 h 1816572"/>
                <a:gd name="connsiteX3" fmla="*/ 151707 w 352310"/>
                <a:gd name="connsiteY3" fmla="*/ 1783734 h 1816572"/>
                <a:gd name="connsiteX4" fmla="*/ 108426 w 352310"/>
                <a:gd name="connsiteY4" fmla="*/ 1783734 h 1816572"/>
                <a:gd name="connsiteX5" fmla="*/ 48697 w 352310"/>
                <a:gd name="connsiteY5" fmla="*/ 1744143 h 1816572"/>
                <a:gd name="connsiteX6" fmla="*/ 47535 w 352310"/>
                <a:gd name="connsiteY6" fmla="*/ 1738387 h 1816572"/>
                <a:gd name="connsiteX7" fmla="*/ 23838 w 352310"/>
                <a:gd name="connsiteY7" fmla="*/ 1738387 h 1816572"/>
                <a:gd name="connsiteX8" fmla="*/ 0 w 352310"/>
                <a:gd name="connsiteY8" fmla="*/ 1714550 h 1816572"/>
                <a:gd name="connsiteX9" fmla="*/ 0 w 352310"/>
                <a:gd name="connsiteY9" fmla="*/ 1316502 h 1816572"/>
                <a:gd name="connsiteX10" fmla="*/ 0 w 352310"/>
                <a:gd name="connsiteY10" fmla="*/ 1109969 h 1816572"/>
                <a:gd name="connsiteX11" fmla="*/ 0 w 352310"/>
                <a:gd name="connsiteY11" fmla="*/ 1104651 h 1816572"/>
                <a:gd name="connsiteX12" fmla="*/ 0 w 352310"/>
                <a:gd name="connsiteY12" fmla="*/ 711921 h 1816572"/>
                <a:gd name="connsiteX13" fmla="*/ 0 w 352310"/>
                <a:gd name="connsiteY13" fmla="*/ 706603 h 1816572"/>
                <a:gd name="connsiteX14" fmla="*/ 0 w 352310"/>
                <a:gd name="connsiteY14" fmla="*/ 500070 h 1816572"/>
                <a:gd name="connsiteX15" fmla="*/ 0 w 352310"/>
                <a:gd name="connsiteY15" fmla="*/ 102022 h 1816572"/>
                <a:gd name="connsiteX16" fmla="*/ 23838 w 352310"/>
                <a:gd name="connsiteY16" fmla="*/ 78184 h 1816572"/>
                <a:gd name="connsiteX17" fmla="*/ 47535 w 352310"/>
                <a:gd name="connsiteY17" fmla="*/ 78184 h 1816572"/>
                <a:gd name="connsiteX18" fmla="*/ 48697 w 352310"/>
                <a:gd name="connsiteY18" fmla="*/ 72429 h 1816572"/>
                <a:gd name="connsiteX19" fmla="*/ 108426 w 352310"/>
                <a:gd name="connsiteY19" fmla="*/ 32838 h 1816572"/>
                <a:gd name="connsiteX20" fmla="*/ 151707 w 352310"/>
                <a:gd name="connsiteY20" fmla="*/ 32838 h 1816572"/>
                <a:gd name="connsiteX21" fmla="*/ 158943 w 352310"/>
                <a:gd name="connsiteY21" fmla="*/ 29360 h 1816572"/>
                <a:gd name="connsiteX22" fmla="*/ 175229 w 352310"/>
                <a:gd name="connsiteY22" fmla="*/ 9583 h 1816572"/>
                <a:gd name="connsiteX23" fmla="*/ 177163 w 352310"/>
                <a:gd name="connsiteY23" fmla="*/ 0 h 1816572"/>
                <a:gd name="connsiteX24" fmla="*/ 180295 w 352310"/>
                <a:gd name="connsiteY24" fmla="*/ 2310 h 1816572"/>
                <a:gd name="connsiteX25" fmla="*/ 182083 w 352310"/>
                <a:gd name="connsiteY25" fmla="*/ 11165 h 1816572"/>
                <a:gd name="connsiteX26" fmla="*/ 198369 w 352310"/>
                <a:gd name="connsiteY26" fmla="*/ 30942 h 1816572"/>
                <a:gd name="connsiteX27" fmla="*/ 202312 w 352310"/>
                <a:gd name="connsiteY27" fmla="*/ 32838 h 1816572"/>
                <a:gd name="connsiteX28" fmla="*/ 243885 w 352310"/>
                <a:gd name="connsiteY28" fmla="*/ 32838 h 1816572"/>
                <a:gd name="connsiteX29" fmla="*/ 303613 w 352310"/>
                <a:gd name="connsiteY29" fmla="*/ 72429 h 1816572"/>
                <a:gd name="connsiteX30" fmla="*/ 304776 w 352310"/>
                <a:gd name="connsiteY30" fmla="*/ 78184 h 1816572"/>
                <a:gd name="connsiteX31" fmla="*/ 328473 w 352310"/>
                <a:gd name="connsiteY31" fmla="*/ 78184 h 1816572"/>
                <a:gd name="connsiteX32" fmla="*/ 352310 w 352310"/>
                <a:gd name="connsiteY32" fmla="*/ 102022 h 1816572"/>
                <a:gd name="connsiteX33" fmla="*/ 352310 w 352310"/>
                <a:gd name="connsiteY33" fmla="*/ 500070 h 1816572"/>
                <a:gd name="connsiteX34" fmla="*/ 352310 w 352310"/>
                <a:gd name="connsiteY34" fmla="*/ 706603 h 1816572"/>
                <a:gd name="connsiteX35" fmla="*/ 352310 w 352310"/>
                <a:gd name="connsiteY35" fmla="*/ 711921 h 1816572"/>
                <a:gd name="connsiteX36" fmla="*/ 352310 w 352310"/>
                <a:gd name="connsiteY36" fmla="*/ 1104651 h 1816572"/>
                <a:gd name="connsiteX37" fmla="*/ 352310 w 352310"/>
                <a:gd name="connsiteY37" fmla="*/ 1109969 h 1816572"/>
                <a:gd name="connsiteX38" fmla="*/ 352310 w 352310"/>
                <a:gd name="connsiteY38" fmla="*/ 1316502 h 1816572"/>
                <a:gd name="connsiteX39" fmla="*/ 352310 w 352310"/>
                <a:gd name="connsiteY39" fmla="*/ 1714550 h 1816572"/>
                <a:gd name="connsiteX40" fmla="*/ 328473 w 352310"/>
                <a:gd name="connsiteY40" fmla="*/ 1738387 h 1816572"/>
                <a:gd name="connsiteX41" fmla="*/ 304776 w 352310"/>
                <a:gd name="connsiteY41" fmla="*/ 1738387 h 1816572"/>
                <a:gd name="connsiteX42" fmla="*/ 303613 w 352310"/>
                <a:gd name="connsiteY42" fmla="*/ 1744143 h 1816572"/>
                <a:gd name="connsiteX43" fmla="*/ 243885 w 352310"/>
                <a:gd name="connsiteY43" fmla="*/ 1783734 h 1816572"/>
                <a:gd name="connsiteX44" fmla="*/ 202312 w 352310"/>
                <a:gd name="connsiteY44" fmla="*/ 1783734 h 1816572"/>
                <a:gd name="connsiteX45" fmla="*/ 198369 w 352310"/>
                <a:gd name="connsiteY45" fmla="*/ 1785630 h 1816572"/>
                <a:gd name="connsiteX46" fmla="*/ 182083 w 352310"/>
                <a:gd name="connsiteY46" fmla="*/ 1805407 h 1816572"/>
                <a:gd name="connsiteX47" fmla="*/ 180295 w 352310"/>
                <a:gd name="connsiteY47" fmla="*/ 1814262 h 181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52310" h="1816572">
                  <a:moveTo>
                    <a:pt x="177163" y="1816572"/>
                  </a:moveTo>
                  <a:lnTo>
                    <a:pt x="175229" y="1806989"/>
                  </a:lnTo>
                  <a:cubicBezTo>
                    <a:pt x="171817" y="1798922"/>
                    <a:pt x="166117" y="1792059"/>
                    <a:pt x="158943" y="1787212"/>
                  </a:cubicBezTo>
                  <a:lnTo>
                    <a:pt x="151707" y="1783734"/>
                  </a:lnTo>
                  <a:lnTo>
                    <a:pt x="108426" y="1783734"/>
                  </a:lnTo>
                  <a:cubicBezTo>
                    <a:pt x="81575" y="1783734"/>
                    <a:pt x="58538" y="1767409"/>
                    <a:pt x="48697" y="1744143"/>
                  </a:cubicBezTo>
                  <a:lnTo>
                    <a:pt x="47535" y="1738387"/>
                  </a:lnTo>
                  <a:lnTo>
                    <a:pt x="23838" y="1738387"/>
                  </a:lnTo>
                  <a:cubicBezTo>
                    <a:pt x="10673" y="1738387"/>
                    <a:pt x="0" y="1727715"/>
                    <a:pt x="0" y="1714550"/>
                  </a:cubicBezTo>
                  <a:lnTo>
                    <a:pt x="0" y="1316502"/>
                  </a:lnTo>
                  <a:lnTo>
                    <a:pt x="0" y="1109969"/>
                  </a:lnTo>
                  <a:lnTo>
                    <a:pt x="0" y="1104651"/>
                  </a:lnTo>
                  <a:lnTo>
                    <a:pt x="0" y="711921"/>
                  </a:lnTo>
                  <a:lnTo>
                    <a:pt x="0" y="706603"/>
                  </a:lnTo>
                  <a:lnTo>
                    <a:pt x="0" y="500070"/>
                  </a:lnTo>
                  <a:lnTo>
                    <a:pt x="0" y="102022"/>
                  </a:lnTo>
                  <a:cubicBezTo>
                    <a:pt x="0" y="88857"/>
                    <a:pt x="10673" y="78184"/>
                    <a:pt x="23838" y="78184"/>
                  </a:cubicBezTo>
                  <a:lnTo>
                    <a:pt x="47535" y="78184"/>
                  </a:lnTo>
                  <a:lnTo>
                    <a:pt x="48697" y="72429"/>
                  </a:lnTo>
                  <a:cubicBezTo>
                    <a:pt x="58538" y="49163"/>
                    <a:pt x="81575" y="32838"/>
                    <a:pt x="108426" y="32838"/>
                  </a:cubicBezTo>
                  <a:lnTo>
                    <a:pt x="151707" y="32838"/>
                  </a:lnTo>
                  <a:lnTo>
                    <a:pt x="158943" y="29360"/>
                  </a:lnTo>
                  <a:cubicBezTo>
                    <a:pt x="166117" y="24513"/>
                    <a:pt x="171817" y="17649"/>
                    <a:pt x="175229" y="9583"/>
                  </a:cubicBezTo>
                  <a:lnTo>
                    <a:pt x="177163" y="0"/>
                  </a:lnTo>
                  <a:lnTo>
                    <a:pt x="180295" y="2310"/>
                  </a:lnTo>
                  <a:lnTo>
                    <a:pt x="182083" y="11165"/>
                  </a:lnTo>
                  <a:cubicBezTo>
                    <a:pt x="185495" y="19232"/>
                    <a:pt x="191195" y="26096"/>
                    <a:pt x="198369" y="30942"/>
                  </a:cubicBezTo>
                  <a:lnTo>
                    <a:pt x="202312" y="32838"/>
                  </a:lnTo>
                  <a:lnTo>
                    <a:pt x="243885" y="32838"/>
                  </a:lnTo>
                  <a:cubicBezTo>
                    <a:pt x="270736" y="32838"/>
                    <a:pt x="293773" y="49163"/>
                    <a:pt x="303613" y="72429"/>
                  </a:cubicBezTo>
                  <a:lnTo>
                    <a:pt x="304776" y="78184"/>
                  </a:lnTo>
                  <a:lnTo>
                    <a:pt x="328473" y="78184"/>
                  </a:lnTo>
                  <a:cubicBezTo>
                    <a:pt x="341638" y="78184"/>
                    <a:pt x="352310" y="88857"/>
                    <a:pt x="352310" y="102022"/>
                  </a:cubicBezTo>
                  <a:lnTo>
                    <a:pt x="352310" y="500070"/>
                  </a:lnTo>
                  <a:lnTo>
                    <a:pt x="352310" y="706603"/>
                  </a:lnTo>
                  <a:lnTo>
                    <a:pt x="352310" y="711921"/>
                  </a:lnTo>
                  <a:lnTo>
                    <a:pt x="352310" y="1104651"/>
                  </a:lnTo>
                  <a:lnTo>
                    <a:pt x="352310" y="1109969"/>
                  </a:lnTo>
                  <a:lnTo>
                    <a:pt x="352310" y="1316502"/>
                  </a:lnTo>
                  <a:lnTo>
                    <a:pt x="352310" y="1714550"/>
                  </a:lnTo>
                  <a:cubicBezTo>
                    <a:pt x="352310" y="1727715"/>
                    <a:pt x="341638" y="1738387"/>
                    <a:pt x="328473" y="1738387"/>
                  </a:cubicBezTo>
                  <a:lnTo>
                    <a:pt x="304776" y="1738387"/>
                  </a:lnTo>
                  <a:lnTo>
                    <a:pt x="303613" y="1744143"/>
                  </a:lnTo>
                  <a:cubicBezTo>
                    <a:pt x="293773" y="1767409"/>
                    <a:pt x="270736" y="1783734"/>
                    <a:pt x="243885" y="1783734"/>
                  </a:cubicBezTo>
                  <a:lnTo>
                    <a:pt x="202312" y="1783734"/>
                  </a:lnTo>
                  <a:lnTo>
                    <a:pt x="198369" y="1785630"/>
                  </a:lnTo>
                  <a:cubicBezTo>
                    <a:pt x="191195" y="1790476"/>
                    <a:pt x="185495" y="1797340"/>
                    <a:pt x="182083" y="1805407"/>
                  </a:cubicBezTo>
                  <a:lnTo>
                    <a:pt x="180295" y="1814262"/>
                  </a:lnTo>
                  <a:close/>
                </a:path>
              </a:pathLst>
            </a:custGeom>
            <a:solidFill>
              <a:srgbClr val="C4AF99"/>
            </a:solidFill>
            <a:ln>
              <a:noFill/>
            </a:ln>
          </p:spPr>
          <p:style>
            <a:lnRef idx="2">
              <a:srgbClr val="A92A14">
                <a:shade val="50000"/>
              </a:srgbClr>
            </a:lnRef>
            <a:fillRef idx="1">
              <a:srgbClr val="A92A14"/>
            </a:fillRef>
            <a:effectRef idx="0">
              <a:srgbClr val="A92A14"/>
            </a:effectRef>
            <a:fontRef idx="minor">
              <a:srgbClr val="FFFFFF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C4AF99"/>
                </a:solidFill>
              </a:endParaRPr>
            </a:p>
          </p:txBody>
        </p:sp>
        <p:sp>
          <p:nvSpPr>
            <p:cNvPr id="7" name="文本框 6"/>
            <p:cNvSpPr txBox="1"/>
            <p:nvPr>
              <p:custDataLst>
                <p:tags r:id="rId5"/>
              </p:custDataLst>
            </p:nvPr>
          </p:nvSpPr>
          <p:spPr>
            <a:xfrm>
              <a:off x="2480521" y="3523756"/>
              <a:ext cx="545671" cy="1787310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pPr algn="ctr"/>
              <a:r>
                <a:rPr lang="zh-CN" sz="3200">
                  <a:solidFill>
                    <a:srgbClr val="C4AF99">
                      <a:lumMod val="20000"/>
                      <a:lumOff val="80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第三段</a:t>
              </a:r>
            </a:p>
          </p:txBody>
        </p:sp>
      </p:grp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26060" y="189865"/>
            <a:ext cx="1085278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嗟乎！一人之心，千万人之心也。秦爱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纷奢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亦念其家。奈何取之尽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锱</a:t>
            </a:r>
            <a:r>
              <a:rPr lang="en-US" altLang="zh-CN" sz="3200" b="1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（zī）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铢</a:t>
            </a:r>
            <a:r>
              <a:rPr lang="en-US" altLang="zh-CN" sz="3200" b="1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(zhū)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，用之如泥沙？使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栋之柱，多于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南亩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之农夫；架梁之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椽</a:t>
            </a:r>
            <a:r>
              <a:rPr lang="zh-CN" altLang="en-US" sz="3200" b="1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chuán</a:t>
            </a:r>
            <a:r>
              <a:rPr lang="zh-CN" altLang="en-US" sz="3200" b="1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，多于机上之工女；钉头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磷磷</a:t>
            </a:r>
            <a:r>
              <a:rPr lang="zh-CN" altLang="en-US" sz="3200" b="1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(lín)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，多于在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庾</a:t>
            </a:r>
            <a:r>
              <a:rPr lang="en-US" altLang="zh-CN" sz="3200" b="1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（yǔ）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粟粒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；瓦缝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</a:t>
            </a:r>
            <a:r>
              <a:rPr lang="zh-CN" altLang="en-US" sz="3200" b="1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（cēn）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差</a:t>
            </a:r>
            <a:r>
              <a:rPr lang="zh-CN" altLang="en-US" sz="3200" b="1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（cī）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，多于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周身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帛缕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直栏横槛</a:t>
            </a:r>
            <a:r>
              <a:rPr lang="en-US" altLang="zh-CN" sz="3200" b="1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（jiàn）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，多于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九土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之城郭；管弦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呕</a:t>
            </a:r>
            <a:r>
              <a:rPr lang="zh-CN" altLang="en-US" sz="3200" b="1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(ōu)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哑</a:t>
            </a:r>
            <a:r>
              <a:rPr lang="zh-CN" altLang="en-US" sz="3200" b="1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(yā)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，多于市人之言语。</a:t>
            </a: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378460" y="3440430"/>
            <a:ext cx="1143444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纷奢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：繁华奢侈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人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：百姓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锱铢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：古代重量单位，形容极微小的数量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负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：支撑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南亩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：指田野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椽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：椽子，放在檩上架着屋顶的木条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磷磷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：有棱角的样子。这里形容钉头突出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庾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：谷仓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粟粒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：谷物的颗粒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参差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：不齐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周身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：满身，全身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帛缕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：丝线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直栏横槛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：纵横的栏杆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九土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：九州的土地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呕哑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：形容声音嘈杂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endParaRPr lang="zh-CN" altLang="en-US" sz="320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07035" y="434340"/>
            <a:ext cx="1083627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使天下之人，不敢言而敢怒。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独夫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之心，日益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骄固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戍卒叫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，函谷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举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楚人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炬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可怜焦土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！</a:t>
            </a:r>
          </a:p>
        </p:txBody>
      </p:sp>
      <p:grpSp>
        <p:nvGrpSpPr>
          <p:cNvPr id="4" name="组合 3"/>
          <p:cNvGrpSpPr/>
          <p:nvPr>
            <p:custDataLst>
              <p:tags r:id="rId2"/>
            </p:custDataLst>
          </p:nvPr>
        </p:nvGrpSpPr>
        <p:grpSpPr>
          <a:xfrm>
            <a:off x="11334115" y="0"/>
            <a:ext cx="675005" cy="2533015"/>
            <a:chOff x="2480521" y="3256873"/>
            <a:chExt cx="545671" cy="2331860"/>
          </a:xfrm>
        </p:grpSpPr>
        <p:sp>
          <p:nvSpPr>
            <p:cNvPr id="5" name="任意多边形: 形状 9"/>
            <p:cNvSpPr/>
            <p:nvPr>
              <p:custDataLst>
                <p:tags r:id="rId8"/>
              </p:custDataLst>
            </p:nvPr>
          </p:nvSpPr>
          <p:spPr>
            <a:xfrm>
              <a:off x="2537501" y="3256873"/>
              <a:ext cx="452246" cy="2331860"/>
            </a:xfrm>
            <a:custGeom>
              <a:avLst/>
              <a:gdLst>
                <a:gd name="connsiteX0" fmla="*/ 177163 w 352310"/>
                <a:gd name="connsiteY0" fmla="*/ 1816572 h 1816572"/>
                <a:gd name="connsiteX1" fmla="*/ 175229 w 352310"/>
                <a:gd name="connsiteY1" fmla="*/ 1806989 h 1816572"/>
                <a:gd name="connsiteX2" fmla="*/ 158943 w 352310"/>
                <a:gd name="connsiteY2" fmla="*/ 1787212 h 1816572"/>
                <a:gd name="connsiteX3" fmla="*/ 151707 w 352310"/>
                <a:gd name="connsiteY3" fmla="*/ 1783734 h 1816572"/>
                <a:gd name="connsiteX4" fmla="*/ 108426 w 352310"/>
                <a:gd name="connsiteY4" fmla="*/ 1783734 h 1816572"/>
                <a:gd name="connsiteX5" fmla="*/ 48697 w 352310"/>
                <a:gd name="connsiteY5" fmla="*/ 1744143 h 1816572"/>
                <a:gd name="connsiteX6" fmla="*/ 47535 w 352310"/>
                <a:gd name="connsiteY6" fmla="*/ 1738387 h 1816572"/>
                <a:gd name="connsiteX7" fmla="*/ 23838 w 352310"/>
                <a:gd name="connsiteY7" fmla="*/ 1738387 h 1816572"/>
                <a:gd name="connsiteX8" fmla="*/ 0 w 352310"/>
                <a:gd name="connsiteY8" fmla="*/ 1714550 h 1816572"/>
                <a:gd name="connsiteX9" fmla="*/ 0 w 352310"/>
                <a:gd name="connsiteY9" fmla="*/ 1316502 h 1816572"/>
                <a:gd name="connsiteX10" fmla="*/ 0 w 352310"/>
                <a:gd name="connsiteY10" fmla="*/ 1109969 h 1816572"/>
                <a:gd name="connsiteX11" fmla="*/ 0 w 352310"/>
                <a:gd name="connsiteY11" fmla="*/ 1104651 h 1816572"/>
                <a:gd name="connsiteX12" fmla="*/ 0 w 352310"/>
                <a:gd name="connsiteY12" fmla="*/ 711921 h 1816572"/>
                <a:gd name="connsiteX13" fmla="*/ 0 w 352310"/>
                <a:gd name="connsiteY13" fmla="*/ 706603 h 1816572"/>
                <a:gd name="connsiteX14" fmla="*/ 0 w 352310"/>
                <a:gd name="connsiteY14" fmla="*/ 500070 h 1816572"/>
                <a:gd name="connsiteX15" fmla="*/ 0 w 352310"/>
                <a:gd name="connsiteY15" fmla="*/ 102022 h 1816572"/>
                <a:gd name="connsiteX16" fmla="*/ 23838 w 352310"/>
                <a:gd name="connsiteY16" fmla="*/ 78184 h 1816572"/>
                <a:gd name="connsiteX17" fmla="*/ 47535 w 352310"/>
                <a:gd name="connsiteY17" fmla="*/ 78184 h 1816572"/>
                <a:gd name="connsiteX18" fmla="*/ 48697 w 352310"/>
                <a:gd name="connsiteY18" fmla="*/ 72429 h 1816572"/>
                <a:gd name="connsiteX19" fmla="*/ 108426 w 352310"/>
                <a:gd name="connsiteY19" fmla="*/ 32838 h 1816572"/>
                <a:gd name="connsiteX20" fmla="*/ 151707 w 352310"/>
                <a:gd name="connsiteY20" fmla="*/ 32838 h 1816572"/>
                <a:gd name="connsiteX21" fmla="*/ 158943 w 352310"/>
                <a:gd name="connsiteY21" fmla="*/ 29360 h 1816572"/>
                <a:gd name="connsiteX22" fmla="*/ 175229 w 352310"/>
                <a:gd name="connsiteY22" fmla="*/ 9583 h 1816572"/>
                <a:gd name="connsiteX23" fmla="*/ 177163 w 352310"/>
                <a:gd name="connsiteY23" fmla="*/ 0 h 1816572"/>
                <a:gd name="connsiteX24" fmla="*/ 180295 w 352310"/>
                <a:gd name="connsiteY24" fmla="*/ 2310 h 1816572"/>
                <a:gd name="connsiteX25" fmla="*/ 182083 w 352310"/>
                <a:gd name="connsiteY25" fmla="*/ 11165 h 1816572"/>
                <a:gd name="connsiteX26" fmla="*/ 198369 w 352310"/>
                <a:gd name="connsiteY26" fmla="*/ 30942 h 1816572"/>
                <a:gd name="connsiteX27" fmla="*/ 202312 w 352310"/>
                <a:gd name="connsiteY27" fmla="*/ 32838 h 1816572"/>
                <a:gd name="connsiteX28" fmla="*/ 243885 w 352310"/>
                <a:gd name="connsiteY28" fmla="*/ 32838 h 1816572"/>
                <a:gd name="connsiteX29" fmla="*/ 303613 w 352310"/>
                <a:gd name="connsiteY29" fmla="*/ 72429 h 1816572"/>
                <a:gd name="connsiteX30" fmla="*/ 304776 w 352310"/>
                <a:gd name="connsiteY30" fmla="*/ 78184 h 1816572"/>
                <a:gd name="connsiteX31" fmla="*/ 328473 w 352310"/>
                <a:gd name="connsiteY31" fmla="*/ 78184 h 1816572"/>
                <a:gd name="connsiteX32" fmla="*/ 352310 w 352310"/>
                <a:gd name="connsiteY32" fmla="*/ 102022 h 1816572"/>
                <a:gd name="connsiteX33" fmla="*/ 352310 w 352310"/>
                <a:gd name="connsiteY33" fmla="*/ 500070 h 1816572"/>
                <a:gd name="connsiteX34" fmla="*/ 352310 w 352310"/>
                <a:gd name="connsiteY34" fmla="*/ 706603 h 1816572"/>
                <a:gd name="connsiteX35" fmla="*/ 352310 w 352310"/>
                <a:gd name="connsiteY35" fmla="*/ 711921 h 1816572"/>
                <a:gd name="connsiteX36" fmla="*/ 352310 w 352310"/>
                <a:gd name="connsiteY36" fmla="*/ 1104651 h 1816572"/>
                <a:gd name="connsiteX37" fmla="*/ 352310 w 352310"/>
                <a:gd name="connsiteY37" fmla="*/ 1109969 h 1816572"/>
                <a:gd name="connsiteX38" fmla="*/ 352310 w 352310"/>
                <a:gd name="connsiteY38" fmla="*/ 1316502 h 1816572"/>
                <a:gd name="connsiteX39" fmla="*/ 352310 w 352310"/>
                <a:gd name="connsiteY39" fmla="*/ 1714550 h 1816572"/>
                <a:gd name="connsiteX40" fmla="*/ 328473 w 352310"/>
                <a:gd name="connsiteY40" fmla="*/ 1738387 h 1816572"/>
                <a:gd name="connsiteX41" fmla="*/ 304776 w 352310"/>
                <a:gd name="connsiteY41" fmla="*/ 1738387 h 1816572"/>
                <a:gd name="connsiteX42" fmla="*/ 303613 w 352310"/>
                <a:gd name="connsiteY42" fmla="*/ 1744143 h 1816572"/>
                <a:gd name="connsiteX43" fmla="*/ 243885 w 352310"/>
                <a:gd name="connsiteY43" fmla="*/ 1783734 h 1816572"/>
                <a:gd name="connsiteX44" fmla="*/ 202312 w 352310"/>
                <a:gd name="connsiteY44" fmla="*/ 1783734 h 1816572"/>
                <a:gd name="connsiteX45" fmla="*/ 198369 w 352310"/>
                <a:gd name="connsiteY45" fmla="*/ 1785630 h 1816572"/>
                <a:gd name="connsiteX46" fmla="*/ 182083 w 352310"/>
                <a:gd name="connsiteY46" fmla="*/ 1805407 h 1816572"/>
                <a:gd name="connsiteX47" fmla="*/ 180295 w 352310"/>
                <a:gd name="connsiteY47" fmla="*/ 1814262 h 181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52310" h="1816572">
                  <a:moveTo>
                    <a:pt x="177163" y="1816572"/>
                  </a:moveTo>
                  <a:lnTo>
                    <a:pt x="175229" y="1806989"/>
                  </a:lnTo>
                  <a:cubicBezTo>
                    <a:pt x="171817" y="1798922"/>
                    <a:pt x="166117" y="1792059"/>
                    <a:pt x="158943" y="1787212"/>
                  </a:cubicBezTo>
                  <a:lnTo>
                    <a:pt x="151707" y="1783734"/>
                  </a:lnTo>
                  <a:lnTo>
                    <a:pt x="108426" y="1783734"/>
                  </a:lnTo>
                  <a:cubicBezTo>
                    <a:pt x="81575" y="1783734"/>
                    <a:pt x="58538" y="1767409"/>
                    <a:pt x="48697" y="1744143"/>
                  </a:cubicBezTo>
                  <a:lnTo>
                    <a:pt x="47535" y="1738387"/>
                  </a:lnTo>
                  <a:lnTo>
                    <a:pt x="23838" y="1738387"/>
                  </a:lnTo>
                  <a:cubicBezTo>
                    <a:pt x="10673" y="1738387"/>
                    <a:pt x="0" y="1727715"/>
                    <a:pt x="0" y="1714550"/>
                  </a:cubicBezTo>
                  <a:lnTo>
                    <a:pt x="0" y="1316502"/>
                  </a:lnTo>
                  <a:lnTo>
                    <a:pt x="0" y="1109969"/>
                  </a:lnTo>
                  <a:lnTo>
                    <a:pt x="0" y="1104651"/>
                  </a:lnTo>
                  <a:lnTo>
                    <a:pt x="0" y="711921"/>
                  </a:lnTo>
                  <a:lnTo>
                    <a:pt x="0" y="706603"/>
                  </a:lnTo>
                  <a:lnTo>
                    <a:pt x="0" y="500070"/>
                  </a:lnTo>
                  <a:lnTo>
                    <a:pt x="0" y="102022"/>
                  </a:lnTo>
                  <a:cubicBezTo>
                    <a:pt x="0" y="88857"/>
                    <a:pt x="10673" y="78184"/>
                    <a:pt x="23838" y="78184"/>
                  </a:cubicBezTo>
                  <a:lnTo>
                    <a:pt x="47535" y="78184"/>
                  </a:lnTo>
                  <a:lnTo>
                    <a:pt x="48697" y="72429"/>
                  </a:lnTo>
                  <a:cubicBezTo>
                    <a:pt x="58538" y="49163"/>
                    <a:pt x="81575" y="32838"/>
                    <a:pt x="108426" y="32838"/>
                  </a:cubicBezTo>
                  <a:lnTo>
                    <a:pt x="151707" y="32838"/>
                  </a:lnTo>
                  <a:lnTo>
                    <a:pt x="158943" y="29360"/>
                  </a:lnTo>
                  <a:cubicBezTo>
                    <a:pt x="166117" y="24513"/>
                    <a:pt x="171817" y="17649"/>
                    <a:pt x="175229" y="9583"/>
                  </a:cubicBezTo>
                  <a:lnTo>
                    <a:pt x="177163" y="0"/>
                  </a:lnTo>
                  <a:lnTo>
                    <a:pt x="180295" y="2310"/>
                  </a:lnTo>
                  <a:lnTo>
                    <a:pt x="182083" y="11165"/>
                  </a:lnTo>
                  <a:cubicBezTo>
                    <a:pt x="185495" y="19232"/>
                    <a:pt x="191195" y="26096"/>
                    <a:pt x="198369" y="30942"/>
                  </a:cubicBezTo>
                  <a:lnTo>
                    <a:pt x="202312" y="32838"/>
                  </a:lnTo>
                  <a:lnTo>
                    <a:pt x="243885" y="32838"/>
                  </a:lnTo>
                  <a:cubicBezTo>
                    <a:pt x="270736" y="32838"/>
                    <a:pt x="293773" y="49163"/>
                    <a:pt x="303613" y="72429"/>
                  </a:cubicBezTo>
                  <a:lnTo>
                    <a:pt x="304776" y="78184"/>
                  </a:lnTo>
                  <a:lnTo>
                    <a:pt x="328473" y="78184"/>
                  </a:lnTo>
                  <a:cubicBezTo>
                    <a:pt x="341638" y="78184"/>
                    <a:pt x="352310" y="88857"/>
                    <a:pt x="352310" y="102022"/>
                  </a:cubicBezTo>
                  <a:lnTo>
                    <a:pt x="352310" y="500070"/>
                  </a:lnTo>
                  <a:lnTo>
                    <a:pt x="352310" y="706603"/>
                  </a:lnTo>
                  <a:lnTo>
                    <a:pt x="352310" y="711921"/>
                  </a:lnTo>
                  <a:lnTo>
                    <a:pt x="352310" y="1104651"/>
                  </a:lnTo>
                  <a:lnTo>
                    <a:pt x="352310" y="1109969"/>
                  </a:lnTo>
                  <a:lnTo>
                    <a:pt x="352310" y="1316502"/>
                  </a:lnTo>
                  <a:lnTo>
                    <a:pt x="352310" y="1714550"/>
                  </a:lnTo>
                  <a:cubicBezTo>
                    <a:pt x="352310" y="1727715"/>
                    <a:pt x="341638" y="1738387"/>
                    <a:pt x="328473" y="1738387"/>
                  </a:cubicBezTo>
                  <a:lnTo>
                    <a:pt x="304776" y="1738387"/>
                  </a:lnTo>
                  <a:lnTo>
                    <a:pt x="303613" y="1744143"/>
                  </a:lnTo>
                  <a:cubicBezTo>
                    <a:pt x="293773" y="1767409"/>
                    <a:pt x="270736" y="1783734"/>
                    <a:pt x="243885" y="1783734"/>
                  </a:cubicBezTo>
                  <a:lnTo>
                    <a:pt x="202312" y="1783734"/>
                  </a:lnTo>
                  <a:lnTo>
                    <a:pt x="198369" y="1785630"/>
                  </a:lnTo>
                  <a:cubicBezTo>
                    <a:pt x="191195" y="1790476"/>
                    <a:pt x="185495" y="1797340"/>
                    <a:pt x="182083" y="1805407"/>
                  </a:cubicBezTo>
                  <a:lnTo>
                    <a:pt x="180295" y="1814262"/>
                  </a:lnTo>
                  <a:close/>
                </a:path>
              </a:pathLst>
            </a:custGeom>
            <a:solidFill>
              <a:srgbClr val="C4AF99"/>
            </a:solidFill>
            <a:ln>
              <a:noFill/>
            </a:ln>
          </p:spPr>
          <p:style>
            <a:lnRef idx="2">
              <a:srgbClr val="A92A14">
                <a:shade val="50000"/>
              </a:srgbClr>
            </a:lnRef>
            <a:fillRef idx="1">
              <a:srgbClr val="A92A14"/>
            </a:fillRef>
            <a:effectRef idx="0">
              <a:srgbClr val="A92A14"/>
            </a:effectRef>
            <a:fontRef idx="minor">
              <a:srgbClr val="FFFFFF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C4AF99"/>
                </a:solidFill>
              </a:endParaRPr>
            </a:p>
          </p:txBody>
        </p:sp>
        <p:sp>
          <p:nvSpPr>
            <p:cNvPr id="7" name="文本框 6"/>
            <p:cNvSpPr txBox="1"/>
            <p:nvPr>
              <p:custDataLst>
                <p:tags r:id="rId9"/>
              </p:custDataLst>
            </p:nvPr>
          </p:nvSpPr>
          <p:spPr>
            <a:xfrm>
              <a:off x="2480521" y="3523756"/>
              <a:ext cx="545671" cy="1787310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pPr algn="ctr"/>
              <a:r>
                <a:rPr lang="zh-CN" sz="3200">
                  <a:solidFill>
                    <a:srgbClr val="C4AF99">
                      <a:lumMod val="20000"/>
                      <a:lumOff val="80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第三段</a:t>
              </a:r>
            </a:p>
          </p:txBody>
        </p:sp>
      </p:grp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07035" y="1691005"/>
            <a:ext cx="9753600" cy="48768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764540" y="1691005"/>
            <a:ext cx="9753600" cy="48768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219200" y="1691005"/>
            <a:ext cx="9753600" cy="4876800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765300" y="1691005"/>
            <a:ext cx="9207500" cy="48768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2256155" y="2312035"/>
            <a:ext cx="8460105" cy="3634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独夫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：残暴无道、失去人心的统治者，这里指秦始皇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骄固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：骄横顽固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戍卒叫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戍卒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戍边的士卒；叫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——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呐喊，这里指陈胜、吴广起义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举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：攻占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楚人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：指项羽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炬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：火烧，放火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可怜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：可惜 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焦土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：被烈火烧焦的土地。常用以形容因战争而受到彻底破坏的景象。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401320" y="674370"/>
            <a:ext cx="11388725" cy="5507990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en-US" altLang="zh-CN" smtClean="0"/>
              <a:t>  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唉!一个人的心思，就是千万人的心思。秦始皇喜欢繁华奢侈，老百姓也顾念自己的家。为什么搜刮钱财的时候一分一厘也不放过，挥霍起来却像泥沙一样呢? (秦始皇的聚敛)使阿房宫里支撑大梁的柱子，比在田里耕种的农夫还要多;架梁的椽子比织机旁的做工的女子还要多;钉头个个凸起，比谷仓里的谷粒还要多;瓦缝参差，比(人)全身衣服上的丝线还要多;纵横的栏杆，比九州的城郭还要多;管弦之声嘈杂，比闹市里人们的言语还要多。这使得天下人不敢口上言语而只敢心中含怒。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残暴无道、失去人心的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秦始皇的心，也一天比一天骄横顽固。戍边的士卒呐喊起来，函谷关被攻占，项羽燃起了一把大火，可惜豪华的阿房宫变成了一片烧焦的土地!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-6000" contrast="-4000"/>
                    </a14:imgEffect>
                  </a14:imgLayer>
                </a14:imgProps>
              </a:ext>
            </a:extLst>
          </a:blip>
          <a:srcRect l="18485" t="27378" r="1" b="9237"/>
          <a:stretch>
            <a:fillRect/>
          </a:stretch>
        </p:blipFill>
        <p:spPr>
          <a:xfrm flipH="1">
            <a:off x="-179705" y="2454275"/>
            <a:ext cx="3599180" cy="4352290"/>
          </a:xfrm>
          <a:prstGeom prst="rect">
            <a:avLst/>
          </a:prstGeom>
        </p:spPr>
      </p:pic>
      <p:grpSp>
        <p:nvGrpSpPr>
          <p:cNvPr id="4" name="组合 3"/>
          <p:cNvGrpSpPr/>
          <p:nvPr>
            <p:custDataLst>
              <p:tags r:id="rId2"/>
            </p:custDataLst>
          </p:nvPr>
        </p:nvGrpSpPr>
        <p:grpSpPr>
          <a:xfrm>
            <a:off x="131308" y="221616"/>
            <a:ext cx="4406402" cy="3308349"/>
            <a:chOff x="-543" y="479"/>
            <a:chExt cx="6939" cy="5210"/>
          </a:xfrm>
        </p:grpSpPr>
        <p:grpSp>
          <p:nvGrpSpPr>
            <p:cNvPr id="5" name="组合 4"/>
            <p:cNvGrpSpPr/>
            <p:nvPr>
              <p:custDataLst>
                <p:tags r:id="rId4"/>
              </p:custDataLst>
            </p:nvPr>
          </p:nvGrpSpPr>
          <p:grpSpPr>
            <a:xfrm>
              <a:off x="-543" y="479"/>
              <a:ext cx="3288" cy="2524"/>
              <a:chOff x="5133515" y="1805547"/>
              <a:chExt cx="1325666" cy="803282"/>
            </a:xfrm>
          </p:grpSpPr>
          <p:sp>
            <p:nvSpPr>
              <p:cNvPr id="6" name="文本框 5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5133515" y="1805547"/>
                <a:ext cx="1053851" cy="656759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>
                <a:defPPr>
                  <a:defRPr lang="zh-CN"/>
                </a:defPPr>
                <a:lvl1pPr>
                  <a:defRPr sz="3600">
                    <a:gradFill flip="none" rotWithShape="1">
                      <a:gsLst>
                        <a:gs pos="41000">
                          <a:srgbClr val="635454"/>
                        </a:gs>
                        <a:gs pos="0">
                          <a:srgbClr val="983655"/>
                        </a:gs>
                        <a:gs pos="100000">
                          <a:srgbClr val="211715"/>
                        </a:gs>
                      </a:gsLst>
                      <a:lin ang="5400000" scaled="1"/>
                    </a:gradFill>
                    <a:latin typeface="汉仪颜楷繁" panose="02010600000101010101" pitchFamily="2" charset="-122"/>
                    <a:ea typeface="汉仪颜楷繁" panose="02010600000101010101" pitchFamily="2" charset="-122"/>
                  </a:defRPr>
                </a:lvl1pPr>
              </a:lstStyle>
              <a:p>
                <a:r>
                  <a:rPr lang="zh-CN" altLang="en-US" sz="9600">
                    <a:gradFill flip="none" rotWithShape="1">
                      <a:gsLst>
                        <a:gs pos="0">
                          <a:srgbClr val="C09D87"/>
                        </a:gs>
                        <a:gs pos="100000">
                          <a:srgbClr val="8D512F"/>
                        </a:gs>
                      </a:gsLst>
                      <a:lin scaled="1"/>
                    </a:gradFill>
                    <a:latin typeface="汉仪颜楷W" panose="00020600040101010101" charset="0"/>
                    <a:ea typeface="汉仪颜楷W" panose="00020600040101010101" charset="0"/>
                  </a:rPr>
                  <a:t>杜</a:t>
                </a:r>
              </a:p>
            </p:txBody>
          </p:sp>
          <p:sp>
            <p:nvSpPr>
              <p:cNvPr id="7" name="文本框 6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5698425" y="2142989"/>
                <a:ext cx="760756" cy="465840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>
                <a:defPPr>
                  <a:defRPr lang="zh-CN"/>
                </a:defPPr>
                <a:lvl1pPr>
                  <a:defRPr sz="7200">
                    <a:gradFill flip="none" rotWithShape="1">
                      <a:gsLst>
                        <a:gs pos="41000">
                          <a:srgbClr val="635454"/>
                        </a:gs>
                        <a:gs pos="0">
                          <a:srgbClr val="983655"/>
                        </a:gs>
                        <a:gs pos="100000">
                          <a:srgbClr val="211715"/>
                        </a:gs>
                      </a:gsLst>
                      <a:lin ang="5400000" scaled="1"/>
                    </a:gradFill>
                    <a:latin typeface="汉仪颜楷繁" panose="02010600000101010101" pitchFamily="2" charset="-122"/>
                    <a:ea typeface="汉仪颜楷繁" panose="02010600000101010101" pitchFamily="2" charset="-122"/>
                  </a:defRPr>
                </a:lvl1pPr>
              </a:lstStyle>
              <a:p>
                <a:r>
                  <a:rPr lang="zh-CN" altLang="en-US" sz="6600">
                    <a:gradFill flip="none" rotWithShape="1">
                      <a:gsLst>
                        <a:gs pos="0">
                          <a:srgbClr val="C09D87"/>
                        </a:gs>
                        <a:gs pos="100000">
                          <a:srgbClr val="8D512F"/>
                        </a:gs>
                      </a:gsLst>
                      <a:lin scaled="1"/>
                    </a:gradFill>
                    <a:latin typeface="汉仪颜楷W" panose="00020600040101010101" charset="0"/>
                    <a:ea typeface="汉仪颜楷W" panose="00020600040101010101" charset="0"/>
                  </a:rPr>
                  <a:t>牧</a:t>
                </a:r>
              </a:p>
            </p:txBody>
          </p:sp>
        </p:grpSp>
        <p:sp>
          <p:nvSpPr>
            <p:cNvPr id="8" name="文本框 7"/>
            <p:cNvSpPr txBox="1"/>
            <p:nvPr>
              <p:custDataLst>
                <p:tags r:id="rId5"/>
              </p:custDataLst>
            </p:nvPr>
          </p:nvSpPr>
          <p:spPr>
            <a:xfrm>
              <a:off x="2106" y="566"/>
              <a:ext cx="2716" cy="8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800" b="1" i="0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rPr>
                <a:t>803—853</a:t>
              </a:r>
            </a:p>
          </p:txBody>
        </p:sp>
        <p:grpSp>
          <p:nvGrpSpPr>
            <p:cNvPr id="9" name="组合 8"/>
            <p:cNvGrpSpPr/>
            <p:nvPr>
              <p:custDataLst>
                <p:tags r:id="rId6"/>
              </p:custDataLst>
            </p:nvPr>
          </p:nvGrpSpPr>
          <p:grpSpPr>
            <a:xfrm>
              <a:off x="2260" y="1715"/>
              <a:ext cx="2032" cy="2402"/>
              <a:chOff x="1792680" y="1170200"/>
              <a:chExt cx="1290102" cy="1525369"/>
            </a:xfrm>
          </p:grpSpPr>
          <p:sp>
            <p:nvSpPr>
              <p:cNvPr id="10" name="文本框 9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2182836" y="1170200"/>
                <a:ext cx="747904" cy="70680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8000">
                    <a:solidFill>
                      <a:srgbClr val="5B6C83"/>
                    </a:solidFill>
                    <a:latin typeface="汉仪颜楷W" panose="00020600040101010101" charset="0"/>
                    <a:ea typeface="汉仪颜楷W" panose="00020600040101010101" charset="0"/>
                  </a:defRPr>
                </a:lvl1pPr>
              </a:lstStyle>
              <a:p>
                <a:r>
                  <a:rPr lang="zh-CN" altLang="en-US" sz="4000">
                    <a:solidFill>
                      <a:schemeClr val="bg1">
                        <a:lumMod val="50000"/>
                        <a:alpha val="31000"/>
                      </a:schemeClr>
                    </a:solidFill>
                  </a:rPr>
                  <a:t>字</a:t>
                </a:r>
              </a:p>
            </p:txBody>
          </p:sp>
          <p:sp>
            <p:nvSpPr>
              <p:cNvPr id="11" name="文本框 10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1792680" y="1666167"/>
                <a:ext cx="1290102" cy="1029402"/>
              </a:xfrm>
              <a:prstGeom prst="rect">
                <a:avLst/>
              </a:prstGeom>
              <a:noFill/>
            </p:spPr>
            <p:txBody>
              <a:bodyPr vert="eaVert" wrap="square">
                <a:spAutoFit/>
              </a:bodyPr>
              <a:lstStyle/>
              <a:p>
                <a:r>
                  <a:rPr lang="zh-CN" altLang="en-US" sz="3600" b="0" i="0">
                    <a:gradFill>
                      <a:gsLst>
                        <a:gs pos="0">
                          <a:srgbClr val="C09D87"/>
                        </a:gs>
                        <a:gs pos="100000">
                          <a:srgbClr val="8D512F"/>
                        </a:gs>
                      </a:gsLst>
                      <a:lin scaled="1"/>
                    </a:gradFill>
                    <a:effectLst/>
                    <a:latin typeface="汉仪颜楷W" panose="00020600040101010101" charset="0"/>
                    <a:ea typeface="汉仪颜楷W" panose="00020600040101010101" charset="0"/>
                  </a:rPr>
                  <a:t>牧之</a:t>
                </a:r>
              </a:p>
            </p:txBody>
          </p:sp>
        </p:grpSp>
        <p:grpSp>
          <p:nvGrpSpPr>
            <p:cNvPr id="12" name="组合 11"/>
            <p:cNvGrpSpPr/>
            <p:nvPr>
              <p:custDataLst>
                <p:tags r:id="rId7"/>
              </p:custDataLst>
            </p:nvPr>
          </p:nvGrpSpPr>
          <p:grpSpPr>
            <a:xfrm>
              <a:off x="4382" y="1715"/>
              <a:ext cx="2014" cy="3974"/>
              <a:chOff x="2106014" y="1132138"/>
              <a:chExt cx="1278674" cy="2523165"/>
            </a:xfrm>
          </p:grpSpPr>
          <p:sp>
            <p:nvSpPr>
              <p:cNvPr id="13" name="文本框 12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2106014" y="1132138"/>
                <a:ext cx="1278674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8000">
                    <a:solidFill>
                      <a:srgbClr val="5B6C83"/>
                    </a:solidFill>
                    <a:latin typeface="汉仪颜楷W" panose="00020600040101010101" charset="0"/>
                    <a:ea typeface="汉仪颜楷W" panose="00020600040101010101" charset="0"/>
                  </a:defRPr>
                </a:lvl1pPr>
              </a:lstStyle>
              <a:p>
                <a:r>
                  <a:rPr lang="zh-CN" altLang="en-US" sz="4000">
                    <a:solidFill>
                      <a:schemeClr val="bg1">
                        <a:lumMod val="50000"/>
                        <a:alpha val="31000"/>
                      </a:schemeClr>
                    </a:solidFill>
                  </a:rPr>
                  <a:t>号</a:t>
                </a:r>
              </a:p>
            </p:txBody>
          </p:sp>
          <p:sp>
            <p:nvSpPr>
              <p:cNvPr id="14" name="文本框 13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2346205" y="1666104"/>
                <a:ext cx="736476" cy="1989199"/>
              </a:xfrm>
              <a:prstGeom prst="rect">
                <a:avLst/>
              </a:prstGeom>
              <a:noFill/>
            </p:spPr>
            <p:txBody>
              <a:bodyPr vert="eaVert" wrap="square">
                <a:spAutoFit/>
              </a:bodyPr>
              <a:lstStyle/>
              <a:p>
                <a:r>
                  <a:rPr lang="zh-CN" altLang="en-US" sz="3600" b="0" i="0">
                    <a:gradFill>
                      <a:gsLst>
                        <a:gs pos="0">
                          <a:srgbClr val="C09D87"/>
                        </a:gs>
                        <a:gs pos="100000">
                          <a:srgbClr val="8D512F"/>
                        </a:gs>
                      </a:gsLst>
                      <a:lin scaled="1"/>
                    </a:gradFill>
                    <a:effectLst/>
                    <a:latin typeface="汉仪颜楷W" panose="00020600040101010101" charset="0"/>
                    <a:ea typeface="汉仪颜楷W" panose="00020600040101010101" charset="0"/>
                  </a:rPr>
                  <a:t>樊川居士</a:t>
                </a:r>
              </a:p>
            </p:txBody>
          </p:sp>
        </p:grpSp>
      </p:grpSp>
      <p:sp>
        <p:nvSpPr>
          <p:cNvPr id="39" name="文本框 38"/>
          <p:cNvSpPr txBox="1"/>
          <p:nvPr>
            <p:custDataLst>
              <p:tags r:id="rId3"/>
            </p:custDataLst>
          </p:nvPr>
        </p:nvSpPr>
        <p:spPr>
          <a:xfrm>
            <a:off x="4537710" y="697230"/>
            <a:ext cx="7355205" cy="526224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/>
            </a:lvl1pPr>
          </a:lstStyle>
          <a:p>
            <a:pPr algn="l" fontAlgn="auto">
              <a:lnSpc>
                <a:spcPct val="100000"/>
              </a:lnSpc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京兆万年（今陕西西安）人。唐文宗太和二年（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828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）进士，曾任监察御史、中书舍人等官职。杜牧年轻时即有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兴邦济世的远大抱负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怀抱中兴唐王朝的理想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，尤喜论政治、军旅之事，主张固边、削藩。但因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性情耿直、不屑逢迎，在仕途上颇不得意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，晚年逐渐保守消极。</a:t>
            </a:r>
          </a:p>
          <a:p>
            <a:pPr fontAlgn="auto">
              <a:lnSpc>
                <a:spcPct val="100000"/>
              </a:lnSpc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杜牧晚年居住在长安城南的樊川别墅，后世因称“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杜樊川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”。人称“小杜”，以别于杜甫。与李商隐并称“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小李杜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”。其</a:t>
            </a:r>
            <a:r>
              <a:rPr lang="zh-CN" altLang="en-US" sz="28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为诗</a:t>
            </a:r>
            <a:r>
              <a:rPr lang="zh-CN" altLang="en-US" sz="28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注重文意辞采</a:t>
            </a:r>
            <a:r>
              <a:rPr lang="zh-CN" altLang="en-US" sz="28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，追求高绝绮丽，于晚唐浮靡诗风中自树一帜，文、赋、诗皆负盛名，尤擅文赋，散文气势雄浑，多</a:t>
            </a:r>
            <a:r>
              <a:rPr lang="zh-CN" altLang="en-US" sz="28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针砭时弊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890395" y="700405"/>
            <a:ext cx="60490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齐声朗读课文第三段</a:t>
            </a: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897255" y="1659890"/>
            <a:ext cx="1039749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嗟乎！一人之心，千万人之心也。秦爱纷奢，人亦念其家。奈何取之尽锱铢，用之如泥沙？使负栋之柱，多于南亩之农夫；架梁之椽，多于机上之工女；钉头磷磷，多于在庾之粟粒；瓦缝参差，多于周身之帛缕；直栏横槛，多于九土之城郭；管弦呕哑，多于市人之言语。使天下之人，不敢言而敢怒。独夫之心，日益骄固。戍卒叫，函谷举，楚人一炬，可怜焦土！</a:t>
            </a:r>
          </a:p>
        </p:txBody>
      </p:sp>
      <p:pic>
        <p:nvPicPr>
          <p:cNvPr id="38" name="图片 37" descr="图片包含 桌子, 室内, 吉他, 电脑&#10;&#10;描述已自动生成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97533" y="280427"/>
            <a:ext cx="993276" cy="100316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640080" y="186055"/>
            <a:ext cx="956500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课文第三段用了什么手法表现秦始皇对百姓的剥削？</a:t>
            </a: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40080" y="1212850"/>
            <a:ext cx="5899150" cy="583565"/>
          </a:xfrm>
          <a:prstGeom prst="rect">
            <a:avLst/>
          </a:prstGeom>
          <a:noFill/>
          <a:ln>
            <a:solidFill>
              <a:srgbClr val="966D4B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smtClean="0">
                <a:solidFill>
                  <a:srgbClr val="966D4B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奈何取之尽</a:t>
            </a:r>
            <a:r>
              <a:rPr lang="zh-CN" altLang="en-US" sz="3200" b="1" u="sng" smtClean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锱铢</a:t>
            </a:r>
            <a:r>
              <a:rPr lang="zh-CN" altLang="en-US" sz="3200" b="1" smtClean="0">
                <a:solidFill>
                  <a:srgbClr val="966D4B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，用之如</a:t>
            </a:r>
            <a:r>
              <a:rPr lang="zh-CN" altLang="en-US" sz="3200" b="1" u="sng" smtClean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泥沙？</a:t>
            </a:r>
          </a:p>
        </p:txBody>
      </p:sp>
      <p:sp>
        <p:nvSpPr>
          <p:cNvPr id="5" name="右箭头 4"/>
          <p:cNvSpPr/>
          <p:nvPr>
            <p:custDataLst>
              <p:tags r:id="rId3"/>
            </p:custDataLst>
          </p:nvPr>
        </p:nvSpPr>
        <p:spPr>
          <a:xfrm>
            <a:off x="6731635" y="1306195"/>
            <a:ext cx="784225" cy="396875"/>
          </a:xfrm>
          <a:prstGeom prst="rightArrow">
            <a:avLst/>
          </a:prstGeom>
          <a:noFill/>
          <a:ln w="28575" cmpd="sng">
            <a:solidFill>
              <a:srgbClr val="DC7B5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7881620" y="1163320"/>
            <a:ext cx="1035050" cy="583565"/>
          </a:xfrm>
          <a:prstGeom prst="rect">
            <a:avLst/>
          </a:prstGeom>
          <a:noFill/>
          <a:ln>
            <a:solidFill>
              <a:srgbClr val="966D4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966D4B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反问</a:t>
            </a:r>
          </a:p>
        </p:txBody>
      </p:sp>
      <p:grpSp>
        <p:nvGrpSpPr>
          <p:cNvPr id="33" name="组合 32"/>
          <p:cNvGrpSpPr/>
          <p:nvPr>
            <p:custDataLst>
              <p:tags r:id="rId5"/>
            </p:custDataLst>
          </p:nvPr>
        </p:nvGrpSpPr>
        <p:grpSpPr>
          <a:xfrm>
            <a:off x="3014980" y="1661795"/>
            <a:ext cx="1148080" cy="4568825"/>
            <a:chOff x="5135" y="3373"/>
            <a:chExt cx="1808" cy="7195"/>
          </a:xfrm>
        </p:grpSpPr>
        <p:sp>
          <p:nvSpPr>
            <p:cNvPr id="8" name="文本框 7"/>
            <p:cNvSpPr txBox="1"/>
            <p:nvPr>
              <p:custDataLst>
                <p:tags r:id="rId28"/>
              </p:custDataLst>
            </p:nvPr>
          </p:nvSpPr>
          <p:spPr>
            <a:xfrm>
              <a:off x="5135" y="3373"/>
              <a:ext cx="1809" cy="1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6600" smtClean="0">
                  <a:solidFill>
                    <a:schemeClr val="accent6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&gt;</a:t>
              </a:r>
            </a:p>
          </p:txBody>
        </p:sp>
        <p:sp>
          <p:nvSpPr>
            <p:cNvPr id="12" name="文本框 11"/>
            <p:cNvSpPr txBox="1"/>
            <p:nvPr>
              <p:custDataLst>
                <p:tags r:id="rId29"/>
              </p:custDataLst>
            </p:nvPr>
          </p:nvSpPr>
          <p:spPr>
            <a:xfrm>
              <a:off x="5135" y="4474"/>
              <a:ext cx="1809" cy="1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6600" smtClean="0">
                  <a:solidFill>
                    <a:schemeClr val="accent6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&gt;</a:t>
              </a:r>
            </a:p>
          </p:txBody>
        </p:sp>
        <p:sp>
          <p:nvSpPr>
            <p:cNvPr id="14" name="文本框 13"/>
            <p:cNvSpPr txBox="1"/>
            <p:nvPr>
              <p:custDataLst>
                <p:tags r:id="rId30"/>
              </p:custDataLst>
            </p:nvPr>
          </p:nvSpPr>
          <p:spPr>
            <a:xfrm>
              <a:off x="5135" y="5566"/>
              <a:ext cx="1809" cy="1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6600" smtClean="0">
                  <a:solidFill>
                    <a:schemeClr val="accent6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&gt;</a:t>
              </a:r>
            </a:p>
          </p:txBody>
        </p:sp>
        <p:sp>
          <p:nvSpPr>
            <p:cNvPr id="17" name="文本框 16"/>
            <p:cNvSpPr txBox="1"/>
            <p:nvPr>
              <p:custDataLst>
                <p:tags r:id="rId31"/>
              </p:custDataLst>
            </p:nvPr>
          </p:nvSpPr>
          <p:spPr>
            <a:xfrm>
              <a:off x="5135" y="6668"/>
              <a:ext cx="1809" cy="1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6600" smtClean="0">
                  <a:solidFill>
                    <a:schemeClr val="accent6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&gt;</a:t>
              </a:r>
            </a:p>
          </p:txBody>
        </p:sp>
        <p:sp>
          <p:nvSpPr>
            <p:cNvPr id="20" name="文本框 19"/>
            <p:cNvSpPr txBox="1"/>
            <p:nvPr>
              <p:custDataLst>
                <p:tags r:id="rId32"/>
              </p:custDataLst>
            </p:nvPr>
          </p:nvSpPr>
          <p:spPr>
            <a:xfrm>
              <a:off x="5135" y="7756"/>
              <a:ext cx="1809" cy="1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6600" smtClean="0">
                  <a:solidFill>
                    <a:schemeClr val="accent6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&gt;</a:t>
              </a:r>
            </a:p>
          </p:txBody>
        </p:sp>
        <p:sp>
          <p:nvSpPr>
            <p:cNvPr id="23" name="文本框 22"/>
            <p:cNvSpPr txBox="1"/>
            <p:nvPr>
              <p:custDataLst>
                <p:tags r:id="rId33"/>
              </p:custDataLst>
            </p:nvPr>
          </p:nvSpPr>
          <p:spPr>
            <a:xfrm>
              <a:off x="5135" y="8826"/>
              <a:ext cx="1809" cy="1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6600" smtClean="0">
                  <a:solidFill>
                    <a:schemeClr val="accent6">
                      <a:lumMod val="50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&gt;</a:t>
              </a:r>
            </a:p>
          </p:txBody>
        </p:sp>
      </p:grpSp>
      <p:grpSp>
        <p:nvGrpSpPr>
          <p:cNvPr id="34" name="组合 33"/>
          <p:cNvGrpSpPr/>
          <p:nvPr>
            <p:custDataLst>
              <p:tags r:id="rId6"/>
            </p:custDataLst>
          </p:nvPr>
        </p:nvGrpSpPr>
        <p:grpSpPr>
          <a:xfrm>
            <a:off x="4013835" y="1922780"/>
            <a:ext cx="2246630" cy="4045585"/>
            <a:chOff x="7184" y="3667"/>
            <a:chExt cx="3538" cy="6371"/>
          </a:xfrm>
        </p:grpSpPr>
        <p:sp>
          <p:nvSpPr>
            <p:cNvPr id="9" name="文本框 8"/>
            <p:cNvSpPr txBox="1"/>
            <p:nvPr>
              <p:custDataLst>
                <p:tags r:id="rId22"/>
              </p:custDataLst>
            </p:nvPr>
          </p:nvSpPr>
          <p:spPr>
            <a:xfrm>
              <a:off x="7184" y="3667"/>
              <a:ext cx="3538" cy="919"/>
            </a:xfrm>
            <a:prstGeom prst="rect">
              <a:avLst/>
            </a:prstGeom>
            <a:noFill/>
            <a:ln>
              <a:solidFill>
                <a:srgbClr val="966D4B"/>
              </a:solidFill>
            </a:ln>
          </p:spPr>
          <p:txBody>
            <a:bodyPr wrap="square" rtlCol="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3200" b="1" smtClean="0">
                  <a:solidFill>
                    <a:srgbClr val="966D4B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南亩之农夫</a:t>
              </a:r>
              <a:endParaRPr lang="zh-CN" altLang="en-US" sz="3200" b="1" smtClean="0">
                <a:solidFill>
                  <a:srgbClr val="966D4B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文本框 10"/>
            <p:cNvSpPr txBox="1"/>
            <p:nvPr>
              <p:custDataLst>
                <p:tags r:id="rId23"/>
              </p:custDataLst>
            </p:nvPr>
          </p:nvSpPr>
          <p:spPr>
            <a:xfrm>
              <a:off x="7184" y="4767"/>
              <a:ext cx="3538" cy="919"/>
            </a:xfrm>
            <a:prstGeom prst="rect">
              <a:avLst/>
            </a:prstGeom>
            <a:noFill/>
            <a:ln>
              <a:solidFill>
                <a:srgbClr val="966D4B"/>
              </a:solidFill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3200" b="1" smtClean="0">
                  <a:solidFill>
                    <a:srgbClr val="966D4B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机上之工女</a:t>
              </a:r>
              <a:endParaRPr lang="zh-CN" altLang="en-US" sz="3200" b="1" smtClean="0">
                <a:solidFill>
                  <a:srgbClr val="966D4B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24"/>
              </p:custDataLst>
            </p:nvPr>
          </p:nvSpPr>
          <p:spPr>
            <a:xfrm>
              <a:off x="7184" y="5860"/>
              <a:ext cx="3538" cy="919"/>
            </a:xfrm>
            <a:prstGeom prst="rect">
              <a:avLst/>
            </a:prstGeom>
            <a:noFill/>
            <a:ln>
              <a:solidFill>
                <a:srgbClr val="966D4B"/>
              </a:solidFill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3200" b="1" smtClean="0">
                  <a:solidFill>
                    <a:srgbClr val="966D4B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在庾之粟粒</a:t>
              </a:r>
              <a:endParaRPr lang="zh-CN" altLang="en-US" sz="3200" b="1" smtClean="0">
                <a:solidFill>
                  <a:srgbClr val="966D4B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文本框 17"/>
            <p:cNvSpPr txBox="1"/>
            <p:nvPr>
              <p:custDataLst>
                <p:tags r:id="rId25"/>
              </p:custDataLst>
            </p:nvPr>
          </p:nvSpPr>
          <p:spPr>
            <a:xfrm>
              <a:off x="7184" y="6962"/>
              <a:ext cx="3538" cy="919"/>
            </a:xfrm>
            <a:prstGeom prst="rect">
              <a:avLst/>
            </a:prstGeom>
            <a:noFill/>
            <a:ln>
              <a:solidFill>
                <a:srgbClr val="966D4B"/>
              </a:solidFill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3200" b="1" smtClean="0">
                  <a:solidFill>
                    <a:srgbClr val="966D4B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周身之帛缕</a:t>
              </a:r>
              <a:endParaRPr lang="zh-CN" altLang="en-US" sz="3200" b="1" smtClean="0">
                <a:solidFill>
                  <a:srgbClr val="966D4B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文本框 20"/>
            <p:cNvSpPr txBox="1"/>
            <p:nvPr>
              <p:custDataLst>
                <p:tags r:id="rId26"/>
              </p:custDataLst>
            </p:nvPr>
          </p:nvSpPr>
          <p:spPr>
            <a:xfrm>
              <a:off x="7184" y="8050"/>
              <a:ext cx="3538" cy="919"/>
            </a:xfrm>
            <a:prstGeom prst="rect">
              <a:avLst/>
            </a:prstGeom>
            <a:noFill/>
            <a:ln>
              <a:solidFill>
                <a:srgbClr val="966D4B"/>
              </a:solidFill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3200" b="1" smtClean="0">
                  <a:solidFill>
                    <a:srgbClr val="966D4B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九土之城郭</a:t>
              </a:r>
              <a:endParaRPr lang="zh-CN" altLang="en-US" sz="3200" b="1" smtClean="0">
                <a:solidFill>
                  <a:srgbClr val="966D4B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文本框 23"/>
            <p:cNvSpPr txBox="1"/>
            <p:nvPr>
              <p:custDataLst>
                <p:tags r:id="rId27"/>
              </p:custDataLst>
            </p:nvPr>
          </p:nvSpPr>
          <p:spPr>
            <a:xfrm>
              <a:off x="7184" y="9120"/>
              <a:ext cx="3538" cy="919"/>
            </a:xfrm>
            <a:prstGeom prst="rect">
              <a:avLst/>
            </a:prstGeom>
            <a:noFill/>
            <a:ln>
              <a:solidFill>
                <a:srgbClr val="966D4B"/>
              </a:solidFill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3200" b="1" smtClean="0">
                  <a:solidFill>
                    <a:srgbClr val="966D4B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市人之言语</a:t>
              </a:r>
              <a:endParaRPr lang="zh-CN" altLang="en-US" sz="3200" b="1" smtClean="0">
                <a:solidFill>
                  <a:srgbClr val="966D4B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" name="右大括号 26"/>
          <p:cNvSpPr/>
          <p:nvPr>
            <p:custDataLst>
              <p:tags r:id="rId7"/>
            </p:custDataLst>
          </p:nvPr>
        </p:nvSpPr>
        <p:spPr>
          <a:xfrm>
            <a:off x="6539230" y="2009140"/>
            <a:ext cx="281305" cy="3959860"/>
          </a:xfrm>
          <a:prstGeom prst="rightBrace">
            <a:avLst/>
          </a:prstGeom>
          <a:ln w="28575" cmpd="sng">
            <a:solidFill>
              <a:srgbClr val="79090C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>
            <p:custDataLst>
              <p:tags r:id="rId8"/>
            </p:custDataLst>
          </p:nvPr>
        </p:nvSpPr>
        <p:spPr>
          <a:xfrm>
            <a:off x="6928485" y="2038350"/>
            <a:ext cx="1035050" cy="583565"/>
          </a:xfrm>
          <a:prstGeom prst="rect">
            <a:avLst/>
          </a:prstGeom>
          <a:noFill/>
          <a:ln>
            <a:solidFill>
              <a:srgbClr val="966D4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966D4B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铺排</a:t>
            </a:r>
          </a:p>
        </p:txBody>
      </p:sp>
      <p:sp>
        <p:nvSpPr>
          <p:cNvPr id="29" name="文本框 28"/>
          <p:cNvSpPr txBox="1"/>
          <p:nvPr>
            <p:custDataLst>
              <p:tags r:id="rId9"/>
            </p:custDataLst>
          </p:nvPr>
        </p:nvSpPr>
        <p:spPr>
          <a:xfrm>
            <a:off x="7963535" y="2038350"/>
            <a:ext cx="999490" cy="583565"/>
          </a:xfrm>
          <a:prstGeom prst="rect">
            <a:avLst/>
          </a:prstGeom>
          <a:noFill/>
          <a:ln>
            <a:solidFill>
              <a:srgbClr val="966D4B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对比</a:t>
            </a:r>
            <a:endParaRPr lang="zh-CN" altLang="en-US" sz="3200" b="1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10"/>
            </p:custDataLst>
          </p:nvPr>
        </p:nvSpPr>
        <p:spPr>
          <a:xfrm>
            <a:off x="8916670" y="1163320"/>
            <a:ext cx="999490" cy="583565"/>
          </a:xfrm>
          <a:prstGeom prst="rect">
            <a:avLst/>
          </a:prstGeom>
          <a:noFill/>
          <a:ln>
            <a:solidFill>
              <a:srgbClr val="966D4B"/>
            </a:solidFill>
          </a:ln>
        </p:spPr>
        <p:txBody>
          <a:bodyPr wrap="non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对比</a:t>
            </a:r>
            <a:endParaRPr lang="zh-CN" altLang="en-US" sz="3200" b="1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11"/>
            </p:custDataLst>
          </p:nvPr>
        </p:nvSpPr>
        <p:spPr>
          <a:xfrm>
            <a:off x="7195185" y="2771775"/>
            <a:ext cx="477710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铺排即铺陈和排比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。铺排是将一连串内容紧密关联的景观物象、事态现象、人物形象和性格行为，按照一定的顺序组成一组结构基本相同、语气基本一致的句群。</a:t>
            </a:r>
          </a:p>
        </p:txBody>
      </p:sp>
      <p:sp>
        <p:nvSpPr>
          <p:cNvPr id="32" name="文本框 31"/>
          <p:cNvSpPr txBox="1"/>
          <p:nvPr>
            <p:custDataLst>
              <p:tags r:id="rId12"/>
            </p:custDataLst>
          </p:nvPr>
        </p:nvSpPr>
        <p:spPr>
          <a:xfrm>
            <a:off x="5106670" y="11169015"/>
            <a:ext cx="77279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它既可以淋漓尽致地细腻铺写，又可以一气贯注、加强语势，还可以渲染某种环境、气氛和情绪。</a:t>
            </a:r>
            <a:endParaRPr lang="zh-CN" altLang="en-US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>
            <p:custDataLst>
              <p:tags r:id="rId13"/>
            </p:custDataLst>
          </p:nvPr>
        </p:nvGrpSpPr>
        <p:grpSpPr>
          <a:xfrm>
            <a:off x="640080" y="1922780"/>
            <a:ext cx="2166620" cy="4046220"/>
            <a:chOff x="1008" y="3666"/>
            <a:chExt cx="3412" cy="6372"/>
          </a:xfrm>
        </p:grpSpPr>
        <p:sp>
          <p:nvSpPr>
            <p:cNvPr id="13" name="文本框 12"/>
            <p:cNvSpPr txBox="1"/>
            <p:nvPr>
              <p:custDataLst>
                <p:tags r:id="rId16"/>
              </p:custDataLst>
            </p:nvPr>
          </p:nvSpPr>
          <p:spPr>
            <a:xfrm>
              <a:off x="1008" y="5860"/>
              <a:ext cx="3411" cy="919"/>
            </a:xfrm>
            <a:prstGeom prst="rect">
              <a:avLst/>
            </a:prstGeom>
            <a:noFill/>
            <a:ln>
              <a:solidFill>
                <a:srgbClr val="966D4B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mtClean="0">
                  <a:solidFill>
                    <a:srgbClr val="966D4B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钉头磷磷</a:t>
              </a:r>
              <a:endParaRPr lang="zh-CN" altLang="en-US" smtClean="0"/>
            </a:p>
          </p:txBody>
        </p:sp>
        <p:sp>
          <p:nvSpPr>
            <p:cNvPr id="16" name="文本框 15"/>
            <p:cNvSpPr txBox="1"/>
            <p:nvPr>
              <p:custDataLst>
                <p:tags r:id="rId17"/>
              </p:custDataLst>
            </p:nvPr>
          </p:nvSpPr>
          <p:spPr>
            <a:xfrm>
              <a:off x="1008" y="6962"/>
              <a:ext cx="3412" cy="919"/>
            </a:xfrm>
            <a:prstGeom prst="rect">
              <a:avLst/>
            </a:prstGeom>
            <a:noFill/>
            <a:ln>
              <a:solidFill>
                <a:srgbClr val="966D4B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mtClean="0">
                  <a:solidFill>
                    <a:srgbClr val="966D4B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瓦缝参差</a:t>
              </a:r>
              <a:endParaRPr lang="zh-CN" altLang="en-US" sz="3200" b="1" smtClean="0">
                <a:solidFill>
                  <a:srgbClr val="966D4B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18"/>
              </p:custDataLst>
            </p:nvPr>
          </p:nvSpPr>
          <p:spPr>
            <a:xfrm>
              <a:off x="1008" y="8050"/>
              <a:ext cx="3411" cy="919"/>
            </a:xfrm>
            <a:prstGeom prst="rect">
              <a:avLst/>
            </a:prstGeom>
            <a:noFill/>
            <a:ln>
              <a:solidFill>
                <a:srgbClr val="966D4B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mtClean="0">
                  <a:solidFill>
                    <a:srgbClr val="966D4B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直栏横槛</a:t>
              </a:r>
              <a:endParaRPr lang="zh-CN" altLang="en-US" smtClean="0"/>
            </a:p>
          </p:txBody>
        </p:sp>
        <p:sp>
          <p:nvSpPr>
            <p:cNvPr id="22" name="文本框 21"/>
            <p:cNvSpPr txBox="1"/>
            <p:nvPr>
              <p:custDataLst>
                <p:tags r:id="rId19"/>
              </p:custDataLst>
            </p:nvPr>
          </p:nvSpPr>
          <p:spPr>
            <a:xfrm>
              <a:off x="1008" y="9120"/>
              <a:ext cx="3411" cy="919"/>
            </a:xfrm>
            <a:prstGeom prst="rect">
              <a:avLst/>
            </a:prstGeom>
            <a:noFill/>
            <a:ln>
              <a:solidFill>
                <a:srgbClr val="966D4B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mtClean="0">
                  <a:solidFill>
                    <a:srgbClr val="966D4B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管弦呕哑</a:t>
              </a:r>
              <a:endParaRPr lang="zh-CN" altLang="en-US" sz="3200" b="1" smtClean="0">
                <a:solidFill>
                  <a:srgbClr val="966D4B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文本框 2"/>
            <p:cNvSpPr txBox="1"/>
            <p:nvPr>
              <p:custDataLst>
                <p:tags r:id="rId20"/>
              </p:custDataLst>
            </p:nvPr>
          </p:nvSpPr>
          <p:spPr>
            <a:xfrm>
              <a:off x="1008" y="3666"/>
              <a:ext cx="3411" cy="919"/>
            </a:xfrm>
            <a:prstGeom prst="rect">
              <a:avLst/>
            </a:prstGeom>
            <a:noFill/>
            <a:ln>
              <a:solidFill>
                <a:srgbClr val="966D4B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mtClean="0">
                  <a:solidFill>
                    <a:srgbClr val="966D4B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负栋之柱</a:t>
              </a:r>
              <a:endParaRPr lang="zh-CN" altLang="en-US" smtClean="0"/>
            </a:p>
          </p:txBody>
        </p:sp>
        <p:sp>
          <p:nvSpPr>
            <p:cNvPr id="25" name="文本框 24"/>
            <p:cNvSpPr txBox="1"/>
            <p:nvPr>
              <p:custDataLst>
                <p:tags r:id="rId21"/>
              </p:custDataLst>
            </p:nvPr>
          </p:nvSpPr>
          <p:spPr>
            <a:xfrm>
              <a:off x="1008" y="4767"/>
              <a:ext cx="3411" cy="919"/>
            </a:xfrm>
            <a:prstGeom prst="rect">
              <a:avLst/>
            </a:prstGeom>
            <a:noFill/>
            <a:ln>
              <a:solidFill>
                <a:srgbClr val="966D4B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mtClean="0">
                  <a:solidFill>
                    <a:srgbClr val="966D4B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架梁之椽</a:t>
              </a:r>
              <a:endParaRPr lang="zh-CN" altLang="en-US" smtClean="0"/>
            </a:p>
          </p:txBody>
        </p:sp>
      </p:grpSp>
      <p:sp>
        <p:nvSpPr>
          <p:cNvPr id="35" name="文本框 34"/>
          <p:cNvSpPr txBox="1"/>
          <p:nvPr>
            <p:custDataLst>
              <p:tags r:id="rId14"/>
            </p:custDataLst>
          </p:nvPr>
        </p:nvSpPr>
        <p:spPr>
          <a:xfrm>
            <a:off x="1299845" y="3599815"/>
            <a:ext cx="847090" cy="2020570"/>
          </a:xfrm>
          <a:prstGeom prst="rect">
            <a:avLst/>
          </a:prstGeom>
          <a:solidFill>
            <a:schemeClr val="bg1"/>
          </a:solidFill>
          <a:ln w="25400" cmpd="sng">
            <a:solidFill>
              <a:schemeClr val="accent5">
                <a:lumMod val="5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骄奢淫逸</a:t>
            </a:r>
          </a:p>
        </p:txBody>
      </p:sp>
      <p:sp>
        <p:nvSpPr>
          <p:cNvPr id="36" name="文本框 35"/>
          <p:cNvSpPr txBox="1"/>
          <p:nvPr>
            <p:custDataLst>
              <p:tags r:id="rId15"/>
            </p:custDataLst>
          </p:nvPr>
        </p:nvSpPr>
        <p:spPr>
          <a:xfrm>
            <a:off x="4713605" y="3599815"/>
            <a:ext cx="847090" cy="2020570"/>
          </a:xfrm>
          <a:prstGeom prst="rect">
            <a:avLst/>
          </a:prstGeom>
          <a:solidFill>
            <a:schemeClr val="bg1"/>
          </a:solidFill>
          <a:ln w="25400" cmpd="sng">
            <a:solidFill>
              <a:schemeClr val="accent5">
                <a:lumMod val="5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怨气横生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7" grpId="0" animBg="1"/>
      <p:bldP spid="28" grpId="0" animBg="1"/>
      <p:bldP spid="29" grpId="0" animBg="1"/>
      <p:bldP spid="30" grpId="0" animBg="1"/>
      <p:bldP spid="31" grpId="0"/>
      <p:bldP spid="35" grpId="0" animBg="1"/>
      <p:bldP spid="3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743200" y="527050"/>
            <a:ext cx="1173480" cy="645160"/>
          </a:xfrm>
          <a:prstGeom prst="rect">
            <a:avLst/>
          </a:prstGeom>
          <a:solidFill>
            <a:schemeClr val="bg1"/>
          </a:solidFill>
          <a:ln>
            <a:solidFill>
              <a:srgbClr val="966D4B"/>
            </a:solidFill>
          </a:ln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600" b="1" smtClean="0">
                <a:solidFill>
                  <a:srgbClr val="966D4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百姓</a:t>
            </a: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072515" y="527050"/>
            <a:ext cx="1173480" cy="645160"/>
          </a:xfrm>
          <a:prstGeom prst="rect">
            <a:avLst/>
          </a:prstGeom>
          <a:solidFill>
            <a:schemeClr val="bg1"/>
          </a:solidFill>
          <a:ln>
            <a:solidFill>
              <a:srgbClr val="966D4B"/>
            </a:solidFill>
          </a:ln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600" b="1" smtClean="0">
                <a:solidFill>
                  <a:srgbClr val="966D4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皇帝</a:t>
            </a: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778375" y="508635"/>
            <a:ext cx="4843780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一人之心，千万人之心也</a:t>
            </a: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782175" y="250190"/>
            <a:ext cx="2023745" cy="1198880"/>
          </a:xfrm>
          <a:prstGeom prst="rect">
            <a:avLst/>
          </a:prstGeom>
          <a:noFill/>
          <a:ln>
            <a:solidFill>
              <a:srgbClr val="966D4B"/>
            </a:solidFill>
          </a:ln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6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将心比心</a:t>
            </a:r>
          </a:p>
          <a:p>
            <a:pPr algn="l" fontAlgn="auto">
              <a:lnSpc>
                <a:spcPct val="100000"/>
              </a:lnSpc>
            </a:pPr>
            <a:r>
              <a:rPr lang="zh-CN" altLang="en-US" sz="36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以民为本</a:t>
            </a: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575945" y="2042795"/>
            <a:ext cx="1670050" cy="645160"/>
          </a:xfrm>
          <a:prstGeom prst="rect">
            <a:avLst/>
          </a:prstGeom>
          <a:solidFill>
            <a:schemeClr val="bg1"/>
          </a:solidFill>
          <a:ln>
            <a:solidFill>
              <a:srgbClr val="966D4B"/>
            </a:solidFill>
          </a:ln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3600" b="1" smtClean="0">
                <a:solidFill>
                  <a:srgbClr val="966D4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秦始皇</a:t>
            </a: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2743200" y="2042795"/>
            <a:ext cx="1173480" cy="645160"/>
          </a:xfrm>
          <a:prstGeom prst="rect">
            <a:avLst/>
          </a:prstGeom>
          <a:solidFill>
            <a:schemeClr val="bg1"/>
          </a:solidFill>
          <a:ln>
            <a:solidFill>
              <a:srgbClr val="966D4B"/>
            </a:solidFill>
          </a:ln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3600" b="1" smtClean="0">
                <a:solidFill>
                  <a:srgbClr val="966D4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百姓</a:t>
            </a: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5025390" y="2025015"/>
            <a:ext cx="4349750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秦爱纷奢，人亦念其家</a:t>
            </a: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9782175" y="1766570"/>
            <a:ext cx="2120900" cy="1198880"/>
          </a:xfrm>
          <a:prstGeom prst="rect">
            <a:avLst/>
          </a:prstGeom>
          <a:noFill/>
          <a:ln>
            <a:solidFill>
              <a:srgbClr val="966D4B"/>
            </a:solidFill>
          </a:ln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6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剥削百姓</a:t>
            </a:r>
          </a:p>
          <a:p>
            <a:pPr algn="l" fontAlgn="auto">
              <a:lnSpc>
                <a:spcPct val="100000"/>
              </a:lnSpc>
            </a:pPr>
            <a:r>
              <a:rPr lang="zh-CN" altLang="en-US" sz="36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引起民怨</a:t>
            </a:r>
          </a:p>
        </p:txBody>
      </p:sp>
      <p:sp>
        <p:nvSpPr>
          <p:cNvPr id="10" name="下箭头 9"/>
          <p:cNvSpPr/>
          <p:nvPr>
            <p:custDataLst>
              <p:tags r:id="rId9"/>
            </p:custDataLst>
          </p:nvPr>
        </p:nvSpPr>
        <p:spPr>
          <a:xfrm>
            <a:off x="1184910" y="2947670"/>
            <a:ext cx="452120" cy="817880"/>
          </a:xfrm>
          <a:prstGeom prst="downArrow">
            <a:avLst/>
          </a:prstGeom>
          <a:noFill/>
          <a:ln w="28575" cmpd="sng">
            <a:solidFill>
              <a:srgbClr val="83300A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575945" y="3978275"/>
            <a:ext cx="1670050" cy="645160"/>
          </a:xfrm>
          <a:prstGeom prst="rect">
            <a:avLst/>
          </a:prstGeom>
          <a:solidFill>
            <a:schemeClr val="bg1"/>
          </a:solidFill>
          <a:ln>
            <a:solidFill>
              <a:srgbClr val="966D4B"/>
            </a:solidFill>
          </a:ln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36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独夫</a:t>
            </a:r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5334635" y="3978275"/>
            <a:ext cx="1173480" cy="645160"/>
          </a:xfrm>
          <a:prstGeom prst="rect">
            <a:avLst/>
          </a:prstGeom>
          <a:solidFill>
            <a:schemeClr val="bg1"/>
          </a:solidFill>
          <a:ln>
            <a:solidFill>
              <a:srgbClr val="966D4B"/>
            </a:solidFill>
          </a:ln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600" b="1" smtClean="0">
                <a:solidFill>
                  <a:srgbClr val="966D4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百姓</a:t>
            </a:r>
          </a:p>
        </p:txBody>
      </p:sp>
      <p:sp>
        <p:nvSpPr>
          <p:cNvPr id="13" name="左右箭头 12"/>
          <p:cNvSpPr/>
          <p:nvPr>
            <p:custDataLst>
              <p:tags r:id="rId12"/>
            </p:custDataLst>
          </p:nvPr>
        </p:nvSpPr>
        <p:spPr>
          <a:xfrm>
            <a:off x="2614295" y="4128770"/>
            <a:ext cx="2486660" cy="344170"/>
          </a:xfrm>
          <a:prstGeom prst="leftRightArrow">
            <a:avLst/>
          </a:prstGeom>
          <a:noFill/>
          <a:ln w="28575" cmpd="sng">
            <a:solidFill>
              <a:srgbClr val="83300A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3"/>
            </p:custDataLst>
          </p:nvPr>
        </p:nvSpPr>
        <p:spPr>
          <a:xfrm>
            <a:off x="3387090" y="3483610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36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对立</a:t>
            </a:r>
          </a:p>
        </p:txBody>
      </p:sp>
      <p:sp>
        <p:nvSpPr>
          <p:cNvPr id="15" name="文本框 14"/>
          <p:cNvSpPr txBox="1"/>
          <p:nvPr>
            <p:custDataLst>
              <p:tags r:id="rId14"/>
            </p:custDataLst>
          </p:nvPr>
        </p:nvSpPr>
        <p:spPr>
          <a:xfrm>
            <a:off x="7176135" y="3664585"/>
            <a:ext cx="3984625" cy="1272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 u="sng" smtClean="0">
                <a:latin typeface="楷体" panose="02010609060101010101" pitchFamily="49" charset="-122"/>
                <a:ea typeface="楷体" panose="02010609060101010101" pitchFamily="49" charset="-122"/>
                <a:hlinkClick r:id="rId21" action="ppaction://hlinksldjump"/>
              </a:rPr>
              <a:t>戍卒叫，函谷举，</a:t>
            </a:r>
          </a:p>
          <a:p>
            <a:pPr algn="l">
              <a:lnSpc>
                <a:spcPct val="120000"/>
              </a:lnSpc>
            </a:pPr>
            <a:r>
              <a:rPr lang="zh-CN" altLang="en-US" sz="3200" b="1" u="sng" smtClean="0">
                <a:latin typeface="楷体" panose="02010609060101010101" pitchFamily="49" charset="-122"/>
                <a:ea typeface="楷体" panose="02010609060101010101" pitchFamily="49" charset="-122"/>
                <a:hlinkClick r:id="rId21" action="ppaction://hlinksldjump"/>
              </a:rPr>
              <a:t>楚人一炬，</a:t>
            </a:r>
            <a:r>
              <a:rPr lang="zh-CN" altLang="en-US" sz="3200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21" action="ppaction://hlinksldjump"/>
              </a:rPr>
              <a:t>可怜焦土</a:t>
            </a:r>
            <a:endParaRPr lang="zh-CN" altLang="en-US" sz="3200" u="sng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5"/>
            </p:custDataLst>
          </p:nvPr>
        </p:nvSpPr>
        <p:spPr>
          <a:xfrm>
            <a:off x="401320" y="4623435"/>
            <a:ext cx="2019300" cy="2084070"/>
          </a:xfrm>
          <a:prstGeom prst="rect">
            <a:avLst/>
          </a:prstGeom>
          <a:noFill/>
          <a:ln>
            <a:solidFill>
              <a:srgbClr val="966D4B"/>
            </a:solidFill>
          </a:ln>
        </p:spPr>
        <p:txBody>
          <a:bodyPr wrap="non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600" b="1" smtClean="0">
                <a:solidFill>
                  <a:srgbClr val="966D4B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残暴无道</a:t>
            </a:r>
          </a:p>
          <a:p>
            <a:pPr algn="l">
              <a:lnSpc>
                <a:spcPct val="120000"/>
              </a:lnSpc>
            </a:pPr>
            <a:r>
              <a:rPr lang="zh-CN" altLang="en-US" sz="3600" b="1" smtClean="0">
                <a:solidFill>
                  <a:srgbClr val="966D4B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失去人心</a:t>
            </a:r>
          </a:p>
          <a:p>
            <a:pPr algn="l">
              <a:lnSpc>
                <a:spcPct val="120000"/>
              </a:lnSpc>
            </a:pPr>
            <a:r>
              <a:rPr lang="zh-CN" altLang="en-US" sz="3600" b="1" smtClean="0">
                <a:solidFill>
                  <a:srgbClr val="966D4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的统治者</a:t>
            </a:r>
          </a:p>
        </p:txBody>
      </p:sp>
      <p:sp>
        <p:nvSpPr>
          <p:cNvPr id="17" name="文本框 16"/>
          <p:cNvSpPr txBox="1"/>
          <p:nvPr>
            <p:custDataLst>
              <p:tags r:id="rId16"/>
            </p:custDataLst>
          </p:nvPr>
        </p:nvSpPr>
        <p:spPr>
          <a:xfrm>
            <a:off x="11031855" y="3243580"/>
            <a:ext cx="727075" cy="279971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4400" b="1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前鉴不远</a:t>
            </a:r>
          </a:p>
        </p:txBody>
      </p:sp>
      <p:sp>
        <p:nvSpPr>
          <p:cNvPr id="18" name="文本框 17"/>
          <p:cNvSpPr txBox="1"/>
          <p:nvPr>
            <p:custDataLst>
              <p:tags r:id="rId17"/>
            </p:custDataLst>
          </p:nvPr>
        </p:nvSpPr>
        <p:spPr>
          <a:xfrm>
            <a:off x="3237865" y="5423535"/>
            <a:ext cx="74422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44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22" action="ppaction://hlinksldjump"/>
              </a:rPr>
              <a:t>思考：前鉴仅仅指秦之鉴吗？</a:t>
            </a:r>
            <a:endParaRPr lang="zh-CN" altLang="en-US" sz="440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8"/>
            </p:custDataLst>
          </p:nvPr>
        </p:nvSpPr>
        <p:spPr>
          <a:xfrm>
            <a:off x="4132580" y="434975"/>
            <a:ext cx="6457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400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</a:p>
        </p:txBody>
      </p:sp>
      <p:sp>
        <p:nvSpPr>
          <p:cNvPr id="20" name="文本框 19"/>
          <p:cNvSpPr txBox="1"/>
          <p:nvPr>
            <p:custDataLst>
              <p:tags r:id="rId19"/>
            </p:custDataLst>
          </p:nvPr>
        </p:nvSpPr>
        <p:spPr>
          <a:xfrm>
            <a:off x="4244975" y="1950085"/>
            <a:ext cx="6457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400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 animBg="1"/>
      <p:bldP spid="17" grpId="0" animBg="1"/>
      <p:bldP spid="18" grpId="0"/>
      <p:bldP spid="2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10845" y="274955"/>
            <a:ext cx="1136967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俺曾见金陵玉殿莺啼晓，秦淮水榭花开早，谁知道容易冰消！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眼看他起朱楼，眼看他宴宾客，眼看他楼塌了！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这青苔碧瓦堆，俺曾睡风流觉，将五十年兴亡看饱。那乌衣巷不姓王，莫愁湖鬼夜哭，凤凰台栖枭鸟。残山梦最真，旧境丢难掉，不信这舆图换稿！诌一套《哀江南》，放悲声唱到老。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</a:p>
          <a:p>
            <a:pPr algn="l" fontAlgn="auto">
              <a:lnSpc>
                <a:spcPct val="100000"/>
              </a:lnSpc>
            </a:pP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——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孔尚任《桃花扇》</a:t>
            </a: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410845" y="3508375"/>
            <a:ext cx="1098931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伤心秦汉经行处，宫阙万间都做了土。</a:t>
            </a:r>
            <a:endParaRPr lang="zh-CN" altLang="en-US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兴，百姓苦；亡，百姓苦。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</a:p>
          <a:p>
            <a:pPr algn="l" fontAlgn="auto">
              <a:lnSpc>
                <a:spcPct val="100000"/>
              </a:lnSpc>
            </a:pP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——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张养浩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山坡羊·潼关怀古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411480" y="5194300"/>
            <a:ext cx="11368405" cy="1272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陋室空堂，当年笏满床；</a:t>
            </a:r>
          </a:p>
          <a:p>
            <a:pPr algn="l">
              <a:lnSpc>
                <a:spcPct val="120000"/>
              </a:lnSpc>
            </a:pP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衰草枯杨，曾为歌舞场。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”——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曹雪芹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《红楼梦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好了歌注》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11334115" y="0"/>
            <a:ext cx="675005" cy="2533015"/>
            <a:chOff x="2480521" y="3256873"/>
            <a:chExt cx="545671" cy="2331860"/>
          </a:xfrm>
        </p:grpSpPr>
        <p:sp>
          <p:nvSpPr>
            <p:cNvPr id="5" name="任意多边形: 形状 9"/>
            <p:cNvSpPr/>
            <p:nvPr>
              <p:custDataLst>
                <p:tags r:id="rId5"/>
              </p:custDataLst>
            </p:nvPr>
          </p:nvSpPr>
          <p:spPr>
            <a:xfrm>
              <a:off x="2537501" y="3256873"/>
              <a:ext cx="452246" cy="2331860"/>
            </a:xfrm>
            <a:custGeom>
              <a:avLst/>
              <a:gdLst>
                <a:gd name="connsiteX0" fmla="*/ 177163 w 352310"/>
                <a:gd name="connsiteY0" fmla="*/ 1816572 h 1816572"/>
                <a:gd name="connsiteX1" fmla="*/ 175229 w 352310"/>
                <a:gd name="connsiteY1" fmla="*/ 1806989 h 1816572"/>
                <a:gd name="connsiteX2" fmla="*/ 158943 w 352310"/>
                <a:gd name="connsiteY2" fmla="*/ 1787212 h 1816572"/>
                <a:gd name="connsiteX3" fmla="*/ 151707 w 352310"/>
                <a:gd name="connsiteY3" fmla="*/ 1783734 h 1816572"/>
                <a:gd name="connsiteX4" fmla="*/ 108426 w 352310"/>
                <a:gd name="connsiteY4" fmla="*/ 1783734 h 1816572"/>
                <a:gd name="connsiteX5" fmla="*/ 48697 w 352310"/>
                <a:gd name="connsiteY5" fmla="*/ 1744143 h 1816572"/>
                <a:gd name="connsiteX6" fmla="*/ 47535 w 352310"/>
                <a:gd name="connsiteY6" fmla="*/ 1738387 h 1816572"/>
                <a:gd name="connsiteX7" fmla="*/ 23838 w 352310"/>
                <a:gd name="connsiteY7" fmla="*/ 1738387 h 1816572"/>
                <a:gd name="connsiteX8" fmla="*/ 0 w 352310"/>
                <a:gd name="connsiteY8" fmla="*/ 1714550 h 1816572"/>
                <a:gd name="connsiteX9" fmla="*/ 0 w 352310"/>
                <a:gd name="connsiteY9" fmla="*/ 1316502 h 1816572"/>
                <a:gd name="connsiteX10" fmla="*/ 0 w 352310"/>
                <a:gd name="connsiteY10" fmla="*/ 1109969 h 1816572"/>
                <a:gd name="connsiteX11" fmla="*/ 0 w 352310"/>
                <a:gd name="connsiteY11" fmla="*/ 1104651 h 1816572"/>
                <a:gd name="connsiteX12" fmla="*/ 0 w 352310"/>
                <a:gd name="connsiteY12" fmla="*/ 711921 h 1816572"/>
                <a:gd name="connsiteX13" fmla="*/ 0 w 352310"/>
                <a:gd name="connsiteY13" fmla="*/ 706603 h 1816572"/>
                <a:gd name="connsiteX14" fmla="*/ 0 w 352310"/>
                <a:gd name="connsiteY14" fmla="*/ 500070 h 1816572"/>
                <a:gd name="connsiteX15" fmla="*/ 0 w 352310"/>
                <a:gd name="connsiteY15" fmla="*/ 102022 h 1816572"/>
                <a:gd name="connsiteX16" fmla="*/ 23838 w 352310"/>
                <a:gd name="connsiteY16" fmla="*/ 78184 h 1816572"/>
                <a:gd name="connsiteX17" fmla="*/ 47535 w 352310"/>
                <a:gd name="connsiteY17" fmla="*/ 78184 h 1816572"/>
                <a:gd name="connsiteX18" fmla="*/ 48697 w 352310"/>
                <a:gd name="connsiteY18" fmla="*/ 72429 h 1816572"/>
                <a:gd name="connsiteX19" fmla="*/ 108426 w 352310"/>
                <a:gd name="connsiteY19" fmla="*/ 32838 h 1816572"/>
                <a:gd name="connsiteX20" fmla="*/ 151707 w 352310"/>
                <a:gd name="connsiteY20" fmla="*/ 32838 h 1816572"/>
                <a:gd name="connsiteX21" fmla="*/ 158943 w 352310"/>
                <a:gd name="connsiteY21" fmla="*/ 29360 h 1816572"/>
                <a:gd name="connsiteX22" fmla="*/ 175229 w 352310"/>
                <a:gd name="connsiteY22" fmla="*/ 9583 h 1816572"/>
                <a:gd name="connsiteX23" fmla="*/ 177163 w 352310"/>
                <a:gd name="connsiteY23" fmla="*/ 0 h 1816572"/>
                <a:gd name="connsiteX24" fmla="*/ 180295 w 352310"/>
                <a:gd name="connsiteY24" fmla="*/ 2310 h 1816572"/>
                <a:gd name="connsiteX25" fmla="*/ 182083 w 352310"/>
                <a:gd name="connsiteY25" fmla="*/ 11165 h 1816572"/>
                <a:gd name="connsiteX26" fmla="*/ 198369 w 352310"/>
                <a:gd name="connsiteY26" fmla="*/ 30942 h 1816572"/>
                <a:gd name="connsiteX27" fmla="*/ 202312 w 352310"/>
                <a:gd name="connsiteY27" fmla="*/ 32838 h 1816572"/>
                <a:gd name="connsiteX28" fmla="*/ 243885 w 352310"/>
                <a:gd name="connsiteY28" fmla="*/ 32838 h 1816572"/>
                <a:gd name="connsiteX29" fmla="*/ 303613 w 352310"/>
                <a:gd name="connsiteY29" fmla="*/ 72429 h 1816572"/>
                <a:gd name="connsiteX30" fmla="*/ 304776 w 352310"/>
                <a:gd name="connsiteY30" fmla="*/ 78184 h 1816572"/>
                <a:gd name="connsiteX31" fmla="*/ 328473 w 352310"/>
                <a:gd name="connsiteY31" fmla="*/ 78184 h 1816572"/>
                <a:gd name="connsiteX32" fmla="*/ 352310 w 352310"/>
                <a:gd name="connsiteY32" fmla="*/ 102022 h 1816572"/>
                <a:gd name="connsiteX33" fmla="*/ 352310 w 352310"/>
                <a:gd name="connsiteY33" fmla="*/ 500070 h 1816572"/>
                <a:gd name="connsiteX34" fmla="*/ 352310 w 352310"/>
                <a:gd name="connsiteY34" fmla="*/ 706603 h 1816572"/>
                <a:gd name="connsiteX35" fmla="*/ 352310 w 352310"/>
                <a:gd name="connsiteY35" fmla="*/ 711921 h 1816572"/>
                <a:gd name="connsiteX36" fmla="*/ 352310 w 352310"/>
                <a:gd name="connsiteY36" fmla="*/ 1104651 h 1816572"/>
                <a:gd name="connsiteX37" fmla="*/ 352310 w 352310"/>
                <a:gd name="connsiteY37" fmla="*/ 1109969 h 1816572"/>
                <a:gd name="connsiteX38" fmla="*/ 352310 w 352310"/>
                <a:gd name="connsiteY38" fmla="*/ 1316502 h 1816572"/>
                <a:gd name="connsiteX39" fmla="*/ 352310 w 352310"/>
                <a:gd name="connsiteY39" fmla="*/ 1714550 h 1816572"/>
                <a:gd name="connsiteX40" fmla="*/ 328473 w 352310"/>
                <a:gd name="connsiteY40" fmla="*/ 1738387 h 1816572"/>
                <a:gd name="connsiteX41" fmla="*/ 304776 w 352310"/>
                <a:gd name="connsiteY41" fmla="*/ 1738387 h 1816572"/>
                <a:gd name="connsiteX42" fmla="*/ 303613 w 352310"/>
                <a:gd name="connsiteY42" fmla="*/ 1744143 h 1816572"/>
                <a:gd name="connsiteX43" fmla="*/ 243885 w 352310"/>
                <a:gd name="connsiteY43" fmla="*/ 1783734 h 1816572"/>
                <a:gd name="connsiteX44" fmla="*/ 202312 w 352310"/>
                <a:gd name="connsiteY44" fmla="*/ 1783734 h 1816572"/>
                <a:gd name="connsiteX45" fmla="*/ 198369 w 352310"/>
                <a:gd name="connsiteY45" fmla="*/ 1785630 h 1816572"/>
                <a:gd name="connsiteX46" fmla="*/ 182083 w 352310"/>
                <a:gd name="connsiteY46" fmla="*/ 1805407 h 1816572"/>
                <a:gd name="connsiteX47" fmla="*/ 180295 w 352310"/>
                <a:gd name="connsiteY47" fmla="*/ 1814262 h 181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52310" h="1816572">
                  <a:moveTo>
                    <a:pt x="177163" y="1816572"/>
                  </a:moveTo>
                  <a:lnTo>
                    <a:pt x="175229" y="1806989"/>
                  </a:lnTo>
                  <a:cubicBezTo>
                    <a:pt x="171817" y="1798922"/>
                    <a:pt x="166117" y="1792059"/>
                    <a:pt x="158943" y="1787212"/>
                  </a:cubicBezTo>
                  <a:lnTo>
                    <a:pt x="151707" y="1783734"/>
                  </a:lnTo>
                  <a:lnTo>
                    <a:pt x="108426" y="1783734"/>
                  </a:lnTo>
                  <a:cubicBezTo>
                    <a:pt x="81575" y="1783734"/>
                    <a:pt x="58538" y="1767409"/>
                    <a:pt x="48697" y="1744143"/>
                  </a:cubicBezTo>
                  <a:lnTo>
                    <a:pt x="47535" y="1738387"/>
                  </a:lnTo>
                  <a:lnTo>
                    <a:pt x="23838" y="1738387"/>
                  </a:lnTo>
                  <a:cubicBezTo>
                    <a:pt x="10673" y="1738387"/>
                    <a:pt x="0" y="1727715"/>
                    <a:pt x="0" y="1714550"/>
                  </a:cubicBezTo>
                  <a:lnTo>
                    <a:pt x="0" y="1316502"/>
                  </a:lnTo>
                  <a:lnTo>
                    <a:pt x="0" y="1109969"/>
                  </a:lnTo>
                  <a:lnTo>
                    <a:pt x="0" y="1104651"/>
                  </a:lnTo>
                  <a:lnTo>
                    <a:pt x="0" y="711921"/>
                  </a:lnTo>
                  <a:lnTo>
                    <a:pt x="0" y="706603"/>
                  </a:lnTo>
                  <a:lnTo>
                    <a:pt x="0" y="500070"/>
                  </a:lnTo>
                  <a:lnTo>
                    <a:pt x="0" y="102022"/>
                  </a:lnTo>
                  <a:cubicBezTo>
                    <a:pt x="0" y="88857"/>
                    <a:pt x="10673" y="78184"/>
                    <a:pt x="23838" y="78184"/>
                  </a:cubicBezTo>
                  <a:lnTo>
                    <a:pt x="47535" y="78184"/>
                  </a:lnTo>
                  <a:lnTo>
                    <a:pt x="48697" y="72429"/>
                  </a:lnTo>
                  <a:cubicBezTo>
                    <a:pt x="58538" y="49163"/>
                    <a:pt x="81575" y="32838"/>
                    <a:pt x="108426" y="32838"/>
                  </a:cubicBezTo>
                  <a:lnTo>
                    <a:pt x="151707" y="32838"/>
                  </a:lnTo>
                  <a:lnTo>
                    <a:pt x="158943" y="29360"/>
                  </a:lnTo>
                  <a:cubicBezTo>
                    <a:pt x="166117" y="24513"/>
                    <a:pt x="171817" y="17649"/>
                    <a:pt x="175229" y="9583"/>
                  </a:cubicBezTo>
                  <a:lnTo>
                    <a:pt x="177163" y="0"/>
                  </a:lnTo>
                  <a:lnTo>
                    <a:pt x="180295" y="2310"/>
                  </a:lnTo>
                  <a:lnTo>
                    <a:pt x="182083" y="11165"/>
                  </a:lnTo>
                  <a:cubicBezTo>
                    <a:pt x="185495" y="19232"/>
                    <a:pt x="191195" y="26096"/>
                    <a:pt x="198369" y="30942"/>
                  </a:cubicBezTo>
                  <a:lnTo>
                    <a:pt x="202312" y="32838"/>
                  </a:lnTo>
                  <a:lnTo>
                    <a:pt x="243885" y="32838"/>
                  </a:lnTo>
                  <a:cubicBezTo>
                    <a:pt x="270736" y="32838"/>
                    <a:pt x="293773" y="49163"/>
                    <a:pt x="303613" y="72429"/>
                  </a:cubicBezTo>
                  <a:lnTo>
                    <a:pt x="304776" y="78184"/>
                  </a:lnTo>
                  <a:lnTo>
                    <a:pt x="328473" y="78184"/>
                  </a:lnTo>
                  <a:cubicBezTo>
                    <a:pt x="341638" y="78184"/>
                    <a:pt x="352310" y="88857"/>
                    <a:pt x="352310" y="102022"/>
                  </a:cubicBezTo>
                  <a:lnTo>
                    <a:pt x="352310" y="500070"/>
                  </a:lnTo>
                  <a:lnTo>
                    <a:pt x="352310" y="706603"/>
                  </a:lnTo>
                  <a:lnTo>
                    <a:pt x="352310" y="711921"/>
                  </a:lnTo>
                  <a:lnTo>
                    <a:pt x="352310" y="1104651"/>
                  </a:lnTo>
                  <a:lnTo>
                    <a:pt x="352310" y="1109969"/>
                  </a:lnTo>
                  <a:lnTo>
                    <a:pt x="352310" y="1316502"/>
                  </a:lnTo>
                  <a:lnTo>
                    <a:pt x="352310" y="1714550"/>
                  </a:lnTo>
                  <a:cubicBezTo>
                    <a:pt x="352310" y="1727715"/>
                    <a:pt x="341638" y="1738387"/>
                    <a:pt x="328473" y="1738387"/>
                  </a:cubicBezTo>
                  <a:lnTo>
                    <a:pt x="304776" y="1738387"/>
                  </a:lnTo>
                  <a:lnTo>
                    <a:pt x="303613" y="1744143"/>
                  </a:lnTo>
                  <a:cubicBezTo>
                    <a:pt x="293773" y="1767409"/>
                    <a:pt x="270736" y="1783734"/>
                    <a:pt x="243885" y="1783734"/>
                  </a:cubicBezTo>
                  <a:lnTo>
                    <a:pt x="202312" y="1783734"/>
                  </a:lnTo>
                  <a:lnTo>
                    <a:pt x="198369" y="1785630"/>
                  </a:lnTo>
                  <a:cubicBezTo>
                    <a:pt x="191195" y="1790476"/>
                    <a:pt x="185495" y="1797340"/>
                    <a:pt x="182083" y="1805407"/>
                  </a:cubicBezTo>
                  <a:lnTo>
                    <a:pt x="180295" y="1814262"/>
                  </a:lnTo>
                  <a:close/>
                </a:path>
              </a:pathLst>
            </a:custGeom>
            <a:solidFill>
              <a:srgbClr val="C4AF99"/>
            </a:solidFill>
            <a:ln>
              <a:noFill/>
            </a:ln>
          </p:spPr>
          <p:style>
            <a:lnRef idx="2">
              <a:srgbClr val="A92A14">
                <a:shade val="50000"/>
              </a:srgbClr>
            </a:lnRef>
            <a:fillRef idx="1">
              <a:srgbClr val="A92A14"/>
            </a:fillRef>
            <a:effectRef idx="0">
              <a:srgbClr val="A92A14"/>
            </a:effectRef>
            <a:fontRef idx="minor">
              <a:srgbClr val="FFFFFF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C4AF99"/>
                </a:solidFill>
              </a:endParaRPr>
            </a:p>
          </p:txBody>
        </p:sp>
        <p:sp>
          <p:nvSpPr>
            <p:cNvPr id="7" name="文本框 6"/>
            <p:cNvSpPr txBox="1"/>
            <p:nvPr>
              <p:custDataLst>
                <p:tags r:id="rId6"/>
              </p:custDataLst>
            </p:nvPr>
          </p:nvSpPr>
          <p:spPr>
            <a:xfrm>
              <a:off x="2480521" y="3523756"/>
              <a:ext cx="545671" cy="1787310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pPr algn="ctr"/>
              <a:r>
                <a:rPr lang="zh-CN" sz="3200">
                  <a:solidFill>
                    <a:srgbClr val="C4AF99">
                      <a:lumMod val="20000"/>
                      <a:lumOff val="80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第四段</a:t>
              </a:r>
            </a:p>
          </p:txBody>
        </p:sp>
      </p:grp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375785" y="179705"/>
            <a:ext cx="673608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呜呼！灭六国者六国也，非秦也；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族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秦者秦也，非天下也。嗟乎！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六国各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，则足以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拒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秦；使秦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爱六国之人，则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递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三世可至万世而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君，谁得而族灭也？秦人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不暇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自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哀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，而后人哀之；后人哀之而不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鉴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之，亦使后人而复哀后人也。</a:t>
            </a: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4671060" y="4050665"/>
            <a:ext cx="696023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族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：灭族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使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：假使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爱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</a:t>
            </a:r>
            <a:r>
              <a:rPr 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爱惜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人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：百姓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拒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：抵抗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复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：又，再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递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：依次传递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为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：做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不暇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：没有空闲，来不及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哀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：悲哀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鉴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：借鉴，鉴戒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endParaRPr lang="zh-CN" altLang="en-US" sz="320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67"/>
          <a:stretch>
            <a:fillRect/>
          </a:stretch>
        </p:blipFill>
        <p:spPr>
          <a:xfrm flipH="1">
            <a:off x="0" y="0"/>
            <a:ext cx="4229100" cy="69208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623570" y="565785"/>
            <a:ext cx="10962640" cy="5725160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113155" y="798195"/>
            <a:ext cx="965390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唉!灭亡六国的是六国自己，不是秦国;灭亡秦国的是秦自己，不是天下人。唉!假使六国能够各自爱惜他们的百姓，那么足以抵抗秦国;假使秦又能够爱惜六国的百姓，那么可以传递三世乃至万世而做君王，谁能够消灭它呢?秦人来不及为自己悲哀，而后人为他们悲哀;如果后人为他们悲哀而不以他们为鉴，也会使更后来的人再为后人悲哀了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10689590" y="3592195"/>
            <a:ext cx="1520190" cy="32664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890395" y="700405"/>
            <a:ext cx="60490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齐声朗读课文第四段</a:t>
            </a: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897255" y="2152015"/>
            <a:ext cx="1039749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呜呼！灭六国者六国也，非秦也；族秦者秦也，非天下也。嗟乎！使六国各爱其人，则足以拒秦；使秦复爱六国之人，则递三世可至万世而为君，谁得而族灭也？秦人不暇自哀，而后人哀之；后人哀之而不鉴之，亦使后人而复哀后人也。</a:t>
            </a:r>
          </a:p>
        </p:txBody>
      </p:sp>
      <p:pic>
        <p:nvPicPr>
          <p:cNvPr id="38" name="图片 37" descr="图片包含 桌子, 室内, 吉他, 电脑&#10;&#10;描述已自动生成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97533" y="280427"/>
            <a:ext cx="993276" cy="100316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31165" y="158115"/>
            <a:ext cx="113296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《阿房宫赋》第四段主要内容是什么？</a:t>
            </a:r>
            <a:endParaRPr lang="en-US" altLang="zh-CN" sz="320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674370" y="972185"/>
            <a:ext cx="105079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u="sng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灭六国者，六国也，非秦也。族秦者，秦也，非天下也。</a:t>
            </a:r>
          </a:p>
        </p:txBody>
      </p:sp>
      <p:sp>
        <p:nvSpPr>
          <p:cNvPr id="5" name="右箭头 4"/>
          <p:cNvSpPr/>
          <p:nvPr>
            <p:custDataLst>
              <p:tags r:id="rId3"/>
            </p:custDataLst>
          </p:nvPr>
        </p:nvSpPr>
        <p:spPr>
          <a:xfrm>
            <a:off x="786130" y="1783715"/>
            <a:ext cx="770890" cy="375285"/>
          </a:xfrm>
          <a:prstGeom prst="rightArrow">
            <a:avLst/>
          </a:prstGeom>
          <a:solidFill>
            <a:srgbClr val="DC7B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674370" y="2494280"/>
            <a:ext cx="549084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 b="1" smtClean="0">
                <a:solidFill>
                  <a:srgbClr val="7030A0"/>
                </a:solidFill>
                <a:latin typeface="Calibri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</a:t>
            </a:r>
            <a:r>
              <a:rPr lang="zh-CN" altLang="en-US" sz="3200" b="1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指出秦与六国灭亡咎在自身</a:t>
            </a: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674370" y="3399790"/>
            <a:ext cx="10507980" cy="1272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u="sng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使六国</a:t>
            </a:r>
            <a:r>
              <a:rPr lang="zh-CN" altLang="en-US" sz="3200" b="1" u="sng" smtClean="0">
                <a:solidFill>
                  <a:srgbClr val="A03F2D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各爱其人</a:t>
            </a:r>
            <a:r>
              <a:rPr lang="zh-CN" altLang="en-US" sz="3200" u="sng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，则足以拒秦。使秦</a:t>
            </a:r>
            <a:r>
              <a:rPr lang="zh-CN" altLang="en-US" sz="3200" b="1" u="sng" smtClean="0">
                <a:solidFill>
                  <a:srgbClr val="A03F2D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复爱六国之人</a:t>
            </a:r>
            <a:r>
              <a:rPr lang="zh-CN" altLang="en-US" sz="3200" u="sng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，则递三世可至万世而为君，谁得而族灭也？</a:t>
            </a:r>
            <a:endParaRPr lang="zh-CN" altLang="en-US" sz="3200" u="sng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674370" y="5457825"/>
            <a:ext cx="8496935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 smtClean="0">
                <a:solidFill>
                  <a:srgbClr val="7030A0"/>
                </a:solidFill>
                <a:latin typeface="Calibri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</a:t>
            </a:r>
            <a:r>
              <a:rPr lang="zh-CN" altLang="en-US" sz="3200" b="1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指出其灭亡的根本原因是不能“各爱其人”</a:t>
            </a:r>
            <a:endParaRPr lang="zh-CN" altLang="en-US" smtClean="0"/>
          </a:p>
        </p:txBody>
      </p:sp>
      <p:sp>
        <p:nvSpPr>
          <p:cNvPr id="9" name="右箭头 8"/>
          <p:cNvSpPr/>
          <p:nvPr>
            <p:custDataLst>
              <p:tags r:id="rId7"/>
            </p:custDataLst>
          </p:nvPr>
        </p:nvSpPr>
        <p:spPr>
          <a:xfrm>
            <a:off x="786130" y="4856480"/>
            <a:ext cx="770890" cy="375285"/>
          </a:xfrm>
          <a:prstGeom prst="rightArrow">
            <a:avLst/>
          </a:prstGeom>
          <a:solidFill>
            <a:srgbClr val="DC7B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6608445" y="1983740"/>
            <a:ext cx="4929505" cy="304609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秦正是没有吸取六国灭亡的教训，才导致“悲恨相续”，走向灭亡，杜牧就是要告诫唐朝统治者一定要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吸取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六国和秦灭亡的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教训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避免重蹈覆辙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  <p:bldP spid="9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文本占位符 214018"/>
          <p:cNvSpPr>
            <a:spLocks noGrp="1" noRot="1"/>
          </p:cNvSpPr>
          <p:nvPr>
            <p:custDataLst>
              <p:tags r:id="rId1"/>
            </p:custDataLst>
          </p:nvPr>
        </p:nvSpPr>
        <p:spPr>
          <a:xfrm>
            <a:off x="505460" y="1593850"/>
            <a:ext cx="10308590" cy="400812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257175" indent="-257175" algn="l" defTabSz="685800" rtl="0" eaLnBrk="0" fontAlgn="base" hangingPunct="0">
              <a:spcBef>
                <a:spcPct val="15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lvl="1" indent="-214630" algn="l" defTabSz="685800" rtl="0" eaLnBrk="0" fontAlgn="base" hangingPunct="0">
              <a:spcBef>
                <a:spcPct val="15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lvl="2" indent="-171450" algn="l" defTabSz="685800" rtl="0" eaLnBrk="0" fontAlgn="base" hangingPunct="0">
              <a:spcBef>
                <a:spcPct val="15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lvl="3" indent="-171450" algn="l" defTabSz="685800" rtl="0" eaLnBrk="0" fontAlgn="base" hangingPunct="0">
              <a:spcBef>
                <a:spcPct val="15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lvl="4" indent="-171450" algn="l" defTabSz="685800" rtl="0" eaLnBrk="0" fontAlgn="base" hangingPunct="0">
              <a:spcBef>
                <a:spcPct val="15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lvl="5" indent="-170815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lvl="6" indent="-170815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lvl="7" indent="-170815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lvl="8" indent="-170815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None/>
            </a:pP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一、铺叙阿房宫的雄伟壮观。</a:t>
            </a:r>
          </a:p>
          <a:p>
            <a:pPr eaLnBrk="1" hangingPunct="1">
              <a:buNone/>
            </a:pP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二、铺叙宫内的豪华奢靡。</a:t>
            </a:r>
          </a:p>
          <a:p>
            <a:pPr eaLnBrk="1" hangingPunct="1">
              <a:buNone/>
            </a:pPr>
            <a:endParaRPr lang="zh-CN" altLang="en-US" sz="3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三、转发议论，指出秦亡的必然。</a:t>
            </a:r>
          </a:p>
          <a:p>
            <a:pPr eaLnBrk="1" hangingPunct="1">
              <a:buNone/>
            </a:pPr>
            <a:endParaRPr lang="zh-CN" altLang="en-US" sz="3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四、总结历史教训，讽谏唐统治者勿蹈覆辙。</a:t>
            </a:r>
          </a:p>
          <a:p>
            <a:pPr eaLnBrk="1" hangingPunct="1"/>
            <a:endParaRPr lang="zh-CN" altLang="en-US" sz="3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右大括号 1"/>
          <p:cNvSpPr/>
          <p:nvPr>
            <p:custDataLst>
              <p:tags r:id="rId2"/>
            </p:custDataLst>
          </p:nvPr>
        </p:nvSpPr>
        <p:spPr>
          <a:xfrm>
            <a:off x="6821805" y="1826260"/>
            <a:ext cx="314325" cy="912495"/>
          </a:xfrm>
          <a:prstGeom prst="rightBrac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684" name="矩形 214019"/>
          <p:cNvSpPr/>
          <p:nvPr>
            <p:custDataLst>
              <p:tags r:id="rId3"/>
            </p:custDataLst>
          </p:nvPr>
        </p:nvSpPr>
        <p:spPr>
          <a:xfrm>
            <a:off x="7829550" y="1861820"/>
            <a:ext cx="941070" cy="8413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4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叙</a:t>
            </a:r>
          </a:p>
        </p:txBody>
      </p:sp>
      <p:sp>
        <p:nvSpPr>
          <p:cNvPr id="3" name="矩形 214019"/>
          <p:cNvSpPr/>
          <p:nvPr>
            <p:custDataLst>
              <p:tags r:id="rId4"/>
            </p:custDataLst>
          </p:nvPr>
        </p:nvSpPr>
        <p:spPr>
          <a:xfrm>
            <a:off x="7768590" y="3448685"/>
            <a:ext cx="941070" cy="8413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4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议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214019"/>
          <p:cNvSpPr/>
          <p:nvPr>
            <p:custDataLst>
              <p:tags r:id="rId5"/>
            </p:custDataLst>
          </p:nvPr>
        </p:nvSpPr>
        <p:spPr>
          <a:xfrm>
            <a:off x="9960610" y="4650740"/>
            <a:ext cx="941070" cy="8413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4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谏</a:t>
            </a: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796925" y="283845"/>
            <a:ext cx="23933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4000" smtClean="0">
                <a:latin typeface="楷体" panose="02010609060101010101" pitchFamily="49" charset="-122"/>
                <a:ea typeface="楷体" panose="02010609060101010101" pitchFamily="49" charset="-122"/>
              </a:rPr>
              <a:t>理清结构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1684" grpId="0" animBg="1"/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558800" y="864870"/>
            <a:ext cx="1107376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杜牧在《与人论谏书》中说：“谏杀人者，杀人愈多；谏畋猎者，畋猎愈甚；谏治宫室者，宫室愈崇；谏任小人者，小人愈宠。”</a:t>
            </a: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27050" y="2433320"/>
            <a:ext cx="53003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杜牧认为给君王劝谏，</a:t>
            </a:r>
          </a:p>
          <a:p>
            <a:pPr fontAlgn="auto">
              <a:lnSpc>
                <a:spcPct val="100000"/>
              </a:lnSpc>
            </a:pPr>
            <a:r>
              <a:rPr lang="zh-CN" altLang="en-US" sz="3200" b="1" u="sng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直谏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激怒君王，适得其反</a:t>
            </a: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要用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委婉曲折的讽谏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20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27050" y="182880"/>
            <a:ext cx="11136630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既然《阿房宫赋》是一篇谏书，为何开篇极力描写宫殿美女？</a:t>
            </a: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5736590" y="2211070"/>
            <a:ext cx="5988050" cy="422529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杜牧想要让君王察纳雅言，就把君王现在的生活</a:t>
            </a:r>
            <a:r>
              <a:rPr lang="zh-CN" altLang="en-US" sz="3200" b="1" u="sng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还原到了某一种历史情境之中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，阿房宫中秦始皇奢靡的生活不正是唐敬宗李湛日常生活的影射吗？。这样</a:t>
            </a:r>
            <a:r>
              <a:rPr lang="zh-CN" altLang="en-US" sz="3200" b="1" u="sng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写既形象生动，具体可感，又使主旨的表达更真切，更易于为君王接受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  <p:sp>
        <p:nvSpPr>
          <p:cNvPr id="100" name="文本框 99"/>
          <p:cNvSpPr txBox="1"/>
          <p:nvPr>
            <p:custDataLst>
              <p:tags r:id="rId5"/>
            </p:custDataLst>
          </p:nvPr>
        </p:nvSpPr>
        <p:spPr>
          <a:xfrm>
            <a:off x="240030" y="4055745"/>
            <a:ext cx="5242560" cy="255333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32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《古文观止》的篇末总评说：“前幅极写阿房之瑰丽，不是羡慕其奢华，</a:t>
            </a:r>
            <a:r>
              <a:rPr lang="zh-CN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正以见骄横敛怨之至</a:t>
            </a:r>
            <a:r>
              <a:rPr lang="zh-CN" sz="32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，而民不堪命也，便</a:t>
            </a:r>
            <a:r>
              <a:rPr lang="zh-CN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伏有不爱六国之人意</a:t>
            </a:r>
            <a:r>
              <a:rPr lang="zh-CN" sz="32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在。”</a:t>
            </a:r>
            <a:endParaRPr lang="zh-CN" altLang="en-US" sz="32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 animBg="1"/>
      <p:bldP spid="10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17805" y="3908425"/>
            <a:ext cx="11643995" cy="26765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唐穆宗李恒以沉溺声色送命。接替他的唐敬宗李湛，荒淫更甚，“游戏无度，狎昵群小”，“视朝月不再三，大臣罕得进见”。又“好治宫室，欲营别殿，制度甚广”。“修东都宫阙及道中行宫”，以备游幸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。对于这一切，杜牧是愤慨而又痛心的。他在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上知己文章启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中明白地说：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宝历大起宫室，广声色，故作</a:t>
            </a:r>
            <a:r>
              <a:rPr lang="en-US" altLang="zh-CN" sz="28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28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阿房宫赋</a:t>
            </a:r>
            <a:r>
              <a:rPr lang="en-US" altLang="zh-CN" sz="28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”可见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阿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房宫赋》的批判锋芒，不仅指向秦始皇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这位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亡国之君，而主要是指向当时的最高统治者。</a:t>
            </a: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483360" y="226060"/>
            <a:ext cx="9072880" cy="52197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l"/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《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阿房宫赋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写于唐敬宗宝历元年，杜牧二十三岁。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483360" y="882650"/>
            <a:ext cx="10379075" cy="1383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杜牧所处的时代，政治腐败，阶级矛盾异常尖锐，而藩镇跋扈，吐蕃、南诏、回鹘等纷纷入侵，更加重了人民的痛苦，大唐帝国，已处于崩溃的前夕。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380365" y="226060"/>
            <a:ext cx="61849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4000" smtClean="0">
                <a:solidFill>
                  <a:schemeClr val="bg2"/>
                </a:solidFill>
                <a:latin typeface="汉标串城米格体" panose="02010601030101010101" charset="-122"/>
                <a:ea typeface="汉标串城米格体" panose="02010601030101010101" charset="-122"/>
              </a:rPr>
              <a:t>写作背景</a:t>
            </a: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1483360" y="2401570"/>
            <a:ext cx="10378440" cy="1383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杜牧针对这种形势，极力主张内平藩镇，加强统一，外御侵略，巩固国防。为了实现这些理想，他希望当时的统治者励精图治、富民强兵，而事实恰恰和他的愿望相反。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10691495" y="4069715"/>
            <a:ext cx="921385" cy="2353310"/>
          </a:xfrm>
          <a:prstGeom prst="rect">
            <a:avLst/>
          </a:prstGeom>
          <a:solidFill>
            <a:srgbClr val="062340"/>
          </a:solidFill>
        </p:spPr>
        <p:txBody>
          <a:bodyPr vert="eaVert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0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借古讽今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02260" y="1339850"/>
            <a:ext cx="1158748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杜牧同时代的太学博士吴武陵评价说：“进士杜牧《阿房宫赋》，若其人，真</a:t>
            </a:r>
            <a:r>
              <a:rPr lang="zh-CN" altLang="en-US" sz="32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王佐才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也！”</a:t>
            </a: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302260" y="3251835"/>
            <a:ext cx="1177798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杜牧的文和人一样，都有着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①为国为民的深沉忧患意识与强烈的社会责任感。</a:t>
            </a:r>
            <a:endParaRPr lang="zh-CN" altLang="en-US" sz="320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302260" y="2582545"/>
            <a:ext cx="7091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王佐之才：辅佐君王治国安邦的人才。</a:t>
            </a: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302260" y="278765"/>
            <a:ext cx="905700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从《阿房宫赋》中反映出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杜牧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形象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302260" y="4559300"/>
            <a:ext cx="6617970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②纵横驰骋的想象力和文采</a:t>
            </a:r>
            <a:endParaRPr lang="zh-CN" altLang="en-US" smtClean="0"/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302260" y="5392420"/>
            <a:ext cx="508254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③敢于直击时弊的谏诤精神</a:t>
            </a:r>
            <a:endParaRPr lang="zh-CN" altLang="en-US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431800" y="189230"/>
            <a:ext cx="113290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思考：杜牧为什么采用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赋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这种文体？</a:t>
            </a: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432435" y="2429510"/>
            <a:ext cx="11328400" cy="427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latin typeface="Calibri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②赋的特点</a:t>
            </a:r>
            <a:endParaRPr lang="zh-CN" altLang="en-US" sz="3200" smtClean="0">
              <a:latin typeface="Calibri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刘勰《文心雕龙·诠赋》说:“赋者，铺也;铺采摛文，体物写志也。”</a:t>
            </a:r>
          </a:p>
          <a:p>
            <a:pPr algn="l" fontAlgn="auto">
              <a:lnSpc>
                <a:spcPct val="100000"/>
              </a:lnSpc>
            </a:pP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铺采摛文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，指赋的形貌,铺陈文采。运用大量华丽的语句，张扬文采，从不同的方面描写事物，不厌其详，不厌其细；</a:t>
            </a:r>
          </a:p>
          <a:p>
            <a:pPr algn="l" fontAlgn="auto">
              <a:lnSpc>
                <a:spcPct val="100000"/>
              </a:lnSpc>
            </a:pP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体物写志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，指赋的内容,写赋要有所依托不能无病呻吟，要体现作者自身的思想感情志向。</a:t>
            </a: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赋体惯用的铺陈夸饰的手法，使本文一气灌注，汪洋恣肆，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增加了状物说理的气势和力量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，从而能够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更好地起到进谏的效果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20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431165" y="772795"/>
            <a:ext cx="1120076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smtClean="0">
                <a:latin typeface="Calibri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①写作对象：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赋的传统写法是用来状物的，赋多用来写山水、宫殿，用“赋”这种文体就便于对阿房宫进行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细致入微的描绘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了阿房宫的形象显得更具体、更真实。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矩形 1050293"/>
          <p:cNvSpPr/>
          <p:nvPr>
            <p:custDataLst>
              <p:tags r:id="rId1"/>
            </p:custDataLst>
          </p:nvPr>
        </p:nvSpPr>
        <p:spPr>
          <a:xfrm>
            <a:off x="551815" y="630555"/>
            <a:ext cx="11088370" cy="267652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lIns="91440" tIns="45720" rIns="91440" bIns="45720" anchor="t">
            <a:spAutoFit/>
          </a:bodyPr>
          <a:lstStyle/>
          <a:p>
            <a:pPr>
              <a:spcBef>
                <a:spcPct val="20000"/>
              </a:spcBef>
              <a:buFontTx/>
              <a:buChar char="•"/>
            </a:pPr>
            <a:r>
              <a:rPr lang="zh-CN" altLang="en-US" sz="4000" b="1">
                <a:latin typeface="Times New Roman" panose="02020603050405020304" pitchFamily="18" charset="0"/>
                <a:ea typeface="楷体_GB2312" panose="02010609030101010101" charset="-122"/>
              </a:rPr>
              <a:t>第一部分</a:t>
            </a:r>
            <a:r>
              <a:rPr lang="en-US" altLang="zh-CN" sz="4000" b="1">
                <a:latin typeface="Times New Roman" panose="02020603050405020304" pitchFamily="18" charset="0"/>
                <a:ea typeface="楷体_GB2312" panose="02010609030101010101" charset="-122"/>
              </a:rPr>
              <a:t>1-2</a:t>
            </a:r>
            <a:r>
              <a:rPr lang="zh-CN" altLang="en-US" sz="4000" b="1">
                <a:latin typeface="Times New Roman" panose="02020603050405020304" pitchFamily="18" charset="0"/>
                <a:ea typeface="楷体_GB2312" panose="02010609030101010101" charset="-122"/>
              </a:rPr>
              <a:t>节</a:t>
            </a:r>
            <a:endParaRPr lang="en-US" altLang="en-US">
              <a:latin typeface="Calibri"/>
              <a:ea typeface="幼圆" panose="02010509060101010101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4000" b="1">
                <a:solidFill>
                  <a:srgbClr val="A50021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    体物</a:t>
            </a:r>
            <a:r>
              <a:rPr lang="zh-CN" altLang="en-US" sz="4000" b="1">
                <a:latin typeface="Times New Roman" panose="02020603050405020304" pitchFamily="18" charset="0"/>
                <a:ea typeface="楷体_GB2312" panose="02010609030101010101" charset="-122"/>
              </a:rPr>
              <a:t>，</a:t>
            </a:r>
            <a:r>
              <a:rPr lang="zh-CN" altLang="en-US" sz="4000" b="1" u="sng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由外到内</a:t>
            </a:r>
            <a:r>
              <a:rPr lang="zh-CN" altLang="en-US" sz="4000" b="1">
                <a:latin typeface="Times New Roman" panose="02020603050405020304" pitchFamily="18" charset="0"/>
                <a:ea typeface="楷体_GB2312" panose="02010609030101010101" charset="-122"/>
              </a:rPr>
              <a:t>，由楼阁建筑到人物活动，铺叙阿房宫建筑宏伟、豪华，极写宫中生活荒淫、奢靡。（铺陈：</a:t>
            </a:r>
            <a:r>
              <a:rPr lang="zh-CN" altLang="en-US" sz="4000" b="1">
                <a:latin typeface="Times New Roman" panose="02020603050405020304" pitchFamily="18" charset="0"/>
                <a:ea typeface="楷体_GB2312" panose="02010609030101010101" charset="-122"/>
                <a:sym typeface="+mn-ea"/>
              </a:rPr>
              <a:t>对偶、比喻、排比、夸张等修辞</a:t>
            </a:r>
            <a:r>
              <a:rPr lang="zh-CN" altLang="en-US" sz="4000" b="1">
                <a:latin typeface="Times New Roman" panose="02020603050405020304" pitchFamily="18" charset="0"/>
                <a:ea typeface="楷体_GB2312" panose="02010609030101010101" charset="-122"/>
              </a:rPr>
              <a:t>）</a:t>
            </a:r>
          </a:p>
        </p:txBody>
      </p:sp>
      <p:sp>
        <p:nvSpPr>
          <p:cNvPr id="20486" name="矩形 1050295"/>
          <p:cNvSpPr/>
          <p:nvPr>
            <p:custDataLst>
              <p:tags r:id="rId2"/>
            </p:custDataLst>
          </p:nvPr>
        </p:nvSpPr>
        <p:spPr>
          <a:xfrm>
            <a:off x="551815" y="3575685"/>
            <a:ext cx="11088370" cy="267652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lIns="91440" tIns="45720" rIns="91440" bIns="45720" anchor="t">
            <a:spAutoFit/>
          </a:bodyPr>
          <a:lstStyle/>
          <a:p>
            <a:pPr>
              <a:spcBef>
                <a:spcPct val="20000"/>
              </a:spcBef>
              <a:buFontTx/>
              <a:buChar char="•"/>
            </a:pPr>
            <a:r>
              <a:rPr lang="zh-CN" altLang="en-US" sz="4000" b="1">
                <a:latin typeface="Times New Roman" panose="02020603050405020304" pitchFamily="18" charset="0"/>
                <a:ea typeface="楷体_GB2312" panose="02010609030101010101" charset="-122"/>
              </a:rPr>
              <a:t>第二部分</a:t>
            </a:r>
            <a:r>
              <a:rPr lang="en-US" altLang="zh-CN" sz="4000" b="1">
                <a:latin typeface="Times New Roman" panose="02020603050405020304" pitchFamily="18" charset="0"/>
                <a:ea typeface="楷体_GB2312" panose="02010609030101010101" charset="-122"/>
              </a:rPr>
              <a:t>3-4</a:t>
            </a:r>
            <a:r>
              <a:rPr lang="zh-CN" altLang="en-US" sz="4000" b="1">
                <a:latin typeface="Times New Roman" panose="02020603050405020304" pitchFamily="18" charset="0"/>
                <a:ea typeface="楷体_GB2312" panose="02010609030101010101" charset="-122"/>
              </a:rPr>
              <a:t>节</a:t>
            </a:r>
            <a:endParaRPr lang="en-US" altLang="en-US">
              <a:latin typeface="Calibri"/>
              <a:ea typeface="幼圆" panose="02010509060101010101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4000" b="1">
                <a:latin typeface="Times New Roman" panose="02020603050405020304" pitchFamily="18" charset="0"/>
                <a:ea typeface="楷体_GB2312" panose="02010609030101010101" charset="-122"/>
              </a:rPr>
              <a:t>    </a:t>
            </a:r>
            <a:r>
              <a:rPr lang="zh-CN" altLang="en-US" sz="4000" b="1">
                <a:solidFill>
                  <a:srgbClr val="A50021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写志</a:t>
            </a:r>
            <a:r>
              <a:rPr lang="zh-CN" altLang="en-US" sz="4000" b="1">
                <a:latin typeface="Times New Roman" panose="02020603050405020304" pitchFamily="18" charset="0"/>
                <a:ea typeface="楷体_GB2312" panose="02010609030101010101" charset="-122"/>
              </a:rPr>
              <a:t>，</a:t>
            </a:r>
            <a:r>
              <a:rPr lang="zh-CN" altLang="en-US" sz="4000" b="1" u="sng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由古及今</a:t>
            </a:r>
            <a:r>
              <a:rPr lang="zh-CN" altLang="en-US" sz="4000" b="1">
                <a:latin typeface="Times New Roman" panose="02020603050405020304" pitchFamily="18" charset="0"/>
                <a:ea typeface="楷体_GB2312" panose="02010609030101010101" charset="-122"/>
              </a:rPr>
              <a:t>，铺写秦始皇骄奢淫逸，终于导致灭亡，交待作这篇赋的本意，讽喻当朝切勿重蹈覆辙。</a:t>
            </a:r>
            <a:endParaRPr lang="en-US" altLang="en-US">
              <a:latin typeface="Calibri"/>
              <a:ea typeface="幼圆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48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048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 animBg="1"/>
      <p:bldP spid="2048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095375" y="1622425"/>
            <a:ext cx="10001250" cy="3412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6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本文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借古讽今</a:t>
            </a:r>
            <a:r>
              <a:rPr lang="zh-CN" altLang="en-US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36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通过描写阿房宫的兴建及其毁灭，总结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秦朝统治者骄奢淫逸终致亡国</a:t>
            </a:r>
            <a:r>
              <a:rPr lang="zh-CN" altLang="en-US" sz="36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的历史教训，从而向唐朝统治者发出警告，希望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唐统治者引以为戒，不要重蹈覆辙</a:t>
            </a:r>
            <a:r>
              <a:rPr lang="zh-CN" altLang="en-US" sz="36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，表现出了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封建时代正直文人忧国忧民、匡时济世的情怀</a:t>
            </a:r>
            <a:r>
              <a:rPr lang="zh-CN" altLang="en-US" sz="36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861060" y="264795"/>
            <a:ext cx="2011680" cy="7556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600" smtClean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主旨归纳</a:t>
            </a:r>
          </a:p>
        </p:txBody>
      </p:sp>
      <p:pic>
        <p:nvPicPr>
          <p:cNvPr id="4" name="New picture"/>
          <p:cNvPicPr/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744200" y="107823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89255" y="200660"/>
            <a:ext cx="1092962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六王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毕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，四海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，蜀山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兀</a:t>
            </a:r>
            <a:r>
              <a:rPr lang="zh-CN" altLang="en-US" sz="2800" b="1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wù</a:t>
            </a:r>
            <a:r>
              <a:rPr lang="zh-CN" altLang="en-US" sz="2800" b="1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，阿房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覆压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三百余里，</a:t>
            </a:r>
            <a:r>
              <a:rPr lang="zh-CN" altLang="en-US" sz="28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隔离天日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。骊山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北构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折，直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咸阳。</a:t>
            </a:r>
            <a:r>
              <a:rPr lang="zh-CN" altLang="en-US" sz="28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二川溶溶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，流入宫墙。五步一楼，十步一阁；</a:t>
            </a:r>
            <a:r>
              <a:rPr lang="zh-CN" altLang="en-US" sz="28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廊腰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缦</a:t>
            </a:r>
            <a:r>
              <a:rPr lang="zh-CN" altLang="en-US" sz="2800" b="1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màn</a:t>
            </a:r>
            <a:r>
              <a:rPr lang="zh-CN" altLang="en-US" sz="2800" b="1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檐牙高啄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en-US" sz="28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各抱地势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钩心斗角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盘盘焉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囷囷</a:t>
            </a:r>
            <a:r>
              <a:rPr lang="zh-CN" altLang="en-US" sz="2800" b="1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qūn</a:t>
            </a:r>
            <a:r>
              <a:rPr lang="zh-CN" altLang="en-US" sz="2800" b="1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u="sng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焉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，蜂房水涡</a:t>
            </a:r>
            <a:r>
              <a:rPr lang="zh-CN" altLang="en-US" sz="2800" b="1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（wō）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矗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不知其几千万落。</a:t>
            </a:r>
          </a:p>
        </p:txBody>
      </p:sp>
      <p:grpSp>
        <p:nvGrpSpPr>
          <p:cNvPr id="4" name="组合 3"/>
          <p:cNvGrpSpPr/>
          <p:nvPr>
            <p:custDataLst>
              <p:tags r:id="rId2"/>
            </p:custDataLst>
          </p:nvPr>
        </p:nvGrpSpPr>
        <p:grpSpPr>
          <a:xfrm>
            <a:off x="11318875" y="55245"/>
            <a:ext cx="675005" cy="2533015"/>
            <a:chOff x="2480521" y="3256873"/>
            <a:chExt cx="545671" cy="2331860"/>
          </a:xfrm>
        </p:grpSpPr>
        <p:sp>
          <p:nvSpPr>
            <p:cNvPr id="5" name="任意多边形: 形状 9"/>
            <p:cNvSpPr/>
            <p:nvPr>
              <p:custDataLst>
                <p:tags r:id="rId4"/>
              </p:custDataLst>
            </p:nvPr>
          </p:nvSpPr>
          <p:spPr>
            <a:xfrm>
              <a:off x="2537501" y="3256873"/>
              <a:ext cx="452246" cy="2331860"/>
            </a:xfrm>
            <a:custGeom>
              <a:avLst/>
              <a:gdLst>
                <a:gd name="connsiteX0" fmla="*/ 177163 w 352310"/>
                <a:gd name="connsiteY0" fmla="*/ 1816572 h 1816572"/>
                <a:gd name="connsiteX1" fmla="*/ 175229 w 352310"/>
                <a:gd name="connsiteY1" fmla="*/ 1806989 h 1816572"/>
                <a:gd name="connsiteX2" fmla="*/ 158943 w 352310"/>
                <a:gd name="connsiteY2" fmla="*/ 1787212 h 1816572"/>
                <a:gd name="connsiteX3" fmla="*/ 151707 w 352310"/>
                <a:gd name="connsiteY3" fmla="*/ 1783734 h 1816572"/>
                <a:gd name="connsiteX4" fmla="*/ 108426 w 352310"/>
                <a:gd name="connsiteY4" fmla="*/ 1783734 h 1816572"/>
                <a:gd name="connsiteX5" fmla="*/ 48697 w 352310"/>
                <a:gd name="connsiteY5" fmla="*/ 1744143 h 1816572"/>
                <a:gd name="connsiteX6" fmla="*/ 47535 w 352310"/>
                <a:gd name="connsiteY6" fmla="*/ 1738387 h 1816572"/>
                <a:gd name="connsiteX7" fmla="*/ 23838 w 352310"/>
                <a:gd name="connsiteY7" fmla="*/ 1738387 h 1816572"/>
                <a:gd name="connsiteX8" fmla="*/ 0 w 352310"/>
                <a:gd name="connsiteY8" fmla="*/ 1714550 h 1816572"/>
                <a:gd name="connsiteX9" fmla="*/ 0 w 352310"/>
                <a:gd name="connsiteY9" fmla="*/ 1316502 h 1816572"/>
                <a:gd name="connsiteX10" fmla="*/ 0 w 352310"/>
                <a:gd name="connsiteY10" fmla="*/ 1109969 h 1816572"/>
                <a:gd name="connsiteX11" fmla="*/ 0 w 352310"/>
                <a:gd name="connsiteY11" fmla="*/ 1104651 h 1816572"/>
                <a:gd name="connsiteX12" fmla="*/ 0 w 352310"/>
                <a:gd name="connsiteY12" fmla="*/ 711921 h 1816572"/>
                <a:gd name="connsiteX13" fmla="*/ 0 w 352310"/>
                <a:gd name="connsiteY13" fmla="*/ 706603 h 1816572"/>
                <a:gd name="connsiteX14" fmla="*/ 0 w 352310"/>
                <a:gd name="connsiteY14" fmla="*/ 500070 h 1816572"/>
                <a:gd name="connsiteX15" fmla="*/ 0 w 352310"/>
                <a:gd name="connsiteY15" fmla="*/ 102022 h 1816572"/>
                <a:gd name="connsiteX16" fmla="*/ 23838 w 352310"/>
                <a:gd name="connsiteY16" fmla="*/ 78184 h 1816572"/>
                <a:gd name="connsiteX17" fmla="*/ 47535 w 352310"/>
                <a:gd name="connsiteY17" fmla="*/ 78184 h 1816572"/>
                <a:gd name="connsiteX18" fmla="*/ 48697 w 352310"/>
                <a:gd name="connsiteY18" fmla="*/ 72429 h 1816572"/>
                <a:gd name="connsiteX19" fmla="*/ 108426 w 352310"/>
                <a:gd name="connsiteY19" fmla="*/ 32838 h 1816572"/>
                <a:gd name="connsiteX20" fmla="*/ 151707 w 352310"/>
                <a:gd name="connsiteY20" fmla="*/ 32838 h 1816572"/>
                <a:gd name="connsiteX21" fmla="*/ 158943 w 352310"/>
                <a:gd name="connsiteY21" fmla="*/ 29360 h 1816572"/>
                <a:gd name="connsiteX22" fmla="*/ 175229 w 352310"/>
                <a:gd name="connsiteY22" fmla="*/ 9583 h 1816572"/>
                <a:gd name="connsiteX23" fmla="*/ 177163 w 352310"/>
                <a:gd name="connsiteY23" fmla="*/ 0 h 1816572"/>
                <a:gd name="connsiteX24" fmla="*/ 180295 w 352310"/>
                <a:gd name="connsiteY24" fmla="*/ 2310 h 1816572"/>
                <a:gd name="connsiteX25" fmla="*/ 182083 w 352310"/>
                <a:gd name="connsiteY25" fmla="*/ 11165 h 1816572"/>
                <a:gd name="connsiteX26" fmla="*/ 198369 w 352310"/>
                <a:gd name="connsiteY26" fmla="*/ 30942 h 1816572"/>
                <a:gd name="connsiteX27" fmla="*/ 202312 w 352310"/>
                <a:gd name="connsiteY27" fmla="*/ 32838 h 1816572"/>
                <a:gd name="connsiteX28" fmla="*/ 243885 w 352310"/>
                <a:gd name="connsiteY28" fmla="*/ 32838 h 1816572"/>
                <a:gd name="connsiteX29" fmla="*/ 303613 w 352310"/>
                <a:gd name="connsiteY29" fmla="*/ 72429 h 1816572"/>
                <a:gd name="connsiteX30" fmla="*/ 304776 w 352310"/>
                <a:gd name="connsiteY30" fmla="*/ 78184 h 1816572"/>
                <a:gd name="connsiteX31" fmla="*/ 328473 w 352310"/>
                <a:gd name="connsiteY31" fmla="*/ 78184 h 1816572"/>
                <a:gd name="connsiteX32" fmla="*/ 352310 w 352310"/>
                <a:gd name="connsiteY32" fmla="*/ 102022 h 1816572"/>
                <a:gd name="connsiteX33" fmla="*/ 352310 w 352310"/>
                <a:gd name="connsiteY33" fmla="*/ 500070 h 1816572"/>
                <a:gd name="connsiteX34" fmla="*/ 352310 w 352310"/>
                <a:gd name="connsiteY34" fmla="*/ 706603 h 1816572"/>
                <a:gd name="connsiteX35" fmla="*/ 352310 w 352310"/>
                <a:gd name="connsiteY35" fmla="*/ 711921 h 1816572"/>
                <a:gd name="connsiteX36" fmla="*/ 352310 w 352310"/>
                <a:gd name="connsiteY36" fmla="*/ 1104651 h 1816572"/>
                <a:gd name="connsiteX37" fmla="*/ 352310 w 352310"/>
                <a:gd name="connsiteY37" fmla="*/ 1109969 h 1816572"/>
                <a:gd name="connsiteX38" fmla="*/ 352310 w 352310"/>
                <a:gd name="connsiteY38" fmla="*/ 1316502 h 1816572"/>
                <a:gd name="connsiteX39" fmla="*/ 352310 w 352310"/>
                <a:gd name="connsiteY39" fmla="*/ 1714550 h 1816572"/>
                <a:gd name="connsiteX40" fmla="*/ 328473 w 352310"/>
                <a:gd name="connsiteY40" fmla="*/ 1738387 h 1816572"/>
                <a:gd name="connsiteX41" fmla="*/ 304776 w 352310"/>
                <a:gd name="connsiteY41" fmla="*/ 1738387 h 1816572"/>
                <a:gd name="connsiteX42" fmla="*/ 303613 w 352310"/>
                <a:gd name="connsiteY42" fmla="*/ 1744143 h 1816572"/>
                <a:gd name="connsiteX43" fmla="*/ 243885 w 352310"/>
                <a:gd name="connsiteY43" fmla="*/ 1783734 h 1816572"/>
                <a:gd name="connsiteX44" fmla="*/ 202312 w 352310"/>
                <a:gd name="connsiteY44" fmla="*/ 1783734 h 1816572"/>
                <a:gd name="connsiteX45" fmla="*/ 198369 w 352310"/>
                <a:gd name="connsiteY45" fmla="*/ 1785630 h 1816572"/>
                <a:gd name="connsiteX46" fmla="*/ 182083 w 352310"/>
                <a:gd name="connsiteY46" fmla="*/ 1805407 h 1816572"/>
                <a:gd name="connsiteX47" fmla="*/ 180295 w 352310"/>
                <a:gd name="connsiteY47" fmla="*/ 1814262 h 181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52310" h="1816572">
                  <a:moveTo>
                    <a:pt x="177163" y="1816572"/>
                  </a:moveTo>
                  <a:lnTo>
                    <a:pt x="175229" y="1806989"/>
                  </a:lnTo>
                  <a:cubicBezTo>
                    <a:pt x="171817" y="1798922"/>
                    <a:pt x="166117" y="1792059"/>
                    <a:pt x="158943" y="1787212"/>
                  </a:cubicBezTo>
                  <a:lnTo>
                    <a:pt x="151707" y="1783734"/>
                  </a:lnTo>
                  <a:lnTo>
                    <a:pt x="108426" y="1783734"/>
                  </a:lnTo>
                  <a:cubicBezTo>
                    <a:pt x="81575" y="1783734"/>
                    <a:pt x="58538" y="1767409"/>
                    <a:pt x="48697" y="1744143"/>
                  </a:cubicBezTo>
                  <a:lnTo>
                    <a:pt x="47535" y="1738387"/>
                  </a:lnTo>
                  <a:lnTo>
                    <a:pt x="23838" y="1738387"/>
                  </a:lnTo>
                  <a:cubicBezTo>
                    <a:pt x="10673" y="1738387"/>
                    <a:pt x="0" y="1727715"/>
                    <a:pt x="0" y="1714550"/>
                  </a:cubicBezTo>
                  <a:lnTo>
                    <a:pt x="0" y="1316502"/>
                  </a:lnTo>
                  <a:lnTo>
                    <a:pt x="0" y="1109969"/>
                  </a:lnTo>
                  <a:lnTo>
                    <a:pt x="0" y="1104651"/>
                  </a:lnTo>
                  <a:lnTo>
                    <a:pt x="0" y="711921"/>
                  </a:lnTo>
                  <a:lnTo>
                    <a:pt x="0" y="706603"/>
                  </a:lnTo>
                  <a:lnTo>
                    <a:pt x="0" y="500070"/>
                  </a:lnTo>
                  <a:lnTo>
                    <a:pt x="0" y="102022"/>
                  </a:lnTo>
                  <a:cubicBezTo>
                    <a:pt x="0" y="88857"/>
                    <a:pt x="10673" y="78184"/>
                    <a:pt x="23838" y="78184"/>
                  </a:cubicBezTo>
                  <a:lnTo>
                    <a:pt x="47535" y="78184"/>
                  </a:lnTo>
                  <a:lnTo>
                    <a:pt x="48697" y="72429"/>
                  </a:lnTo>
                  <a:cubicBezTo>
                    <a:pt x="58538" y="49163"/>
                    <a:pt x="81575" y="32838"/>
                    <a:pt x="108426" y="32838"/>
                  </a:cubicBezTo>
                  <a:lnTo>
                    <a:pt x="151707" y="32838"/>
                  </a:lnTo>
                  <a:lnTo>
                    <a:pt x="158943" y="29360"/>
                  </a:lnTo>
                  <a:cubicBezTo>
                    <a:pt x="166117" y="24513"/>
                    <a:pt x="171817" y="17649"/>
                    <a:pt x="175229" y="9583"/>
                  </a:cubicBezTo>
                  <a:lnTo>
                    <a:pt x="177163" y="0"/>
                  </a:lnTo>
                  <a:lnTo>
                    <a:pt x="180295" y="2310"/>
                  </a:lnTo>
                  <a:lnTo>
                    <a:pt x="182083" y="11165"/>
                  </a:lnTo>
                  <a:cubicBezTo>
                    <a:pt x="185495" y="19232"/>
                    <a:pt x="191195" y="26096"/>
                    <a:pt x="198369" y="30942"/>
                  </a:cubicBezTo>
                  <a:lnTo>
                    <a:pt x="202312" y="32838"/>
                  </a:lnTo>
                  <a:lnTo>
                    <a:pt x="243885" y="32838"/>
                  </a:lnTo>
                  <a:cubicBezTo>
                    <a:pt x="270736" y="32838"/>
                    <a:pt x="293773" y="49163"/>
                    <a:pt x="303613" y="72429"/>
                  </a:cubicBezTo>
                  <a:lnTo>
                    <a:pt x="304776" y="78184"/>
                  </a:lnTo>
                  <a:lnTo>
                    <a:pt x="328473" y="78184"/>
                  </a:lnTo>
                  <a:cubicBezTo>
                    <a:pt x="341638" y="78184"/>
                    <a:pt x="352310" y="88857"/>
                    <a:pt x="352310" y="102022"/>
                  </a:cubicBezTo>
                  <a:lnTo>
                    <a:pt x="352310" y="500070"/>
                  </a:lnTo>
                  <a:lnTo>
                    <a:pt x="352310" y="706603"/>
                  </a:lnTo>
                  <a:lnTo>
                    <a:pt x="352310" y="711921"/>
                  </a:lnTo>
                  <a:lnTo>
                    <a:pt x="352310" y="1104651"/>
                  </a:lnTo>
                  <a:lnTo>
                    <a:pt x="352310" y="1109969"/>
                  </a:lnTo>
                  <a:lnTo>
                    <a:pt x="352310" y="1316502"/>
                  </a:lnTo>
                  <a:lnTo>
                    <a:pt x="352310" y="1714550"/>
                  </a:lnTo>
                  <a:cubicBezTo>
                    <a:pt x="352310" y="1727715"/>
                    <a:pt x="341638" y="1738387"/>
                    <a:pt x="328473" y="1738387"/>
                  </a:cubicBezTo>
                  <a:lnTo>
                    <a:pt x="304776" y="1738387"/>
                  </a:lnTo>
                  <a:lnTo>
                    <a:pt x="303613" y="1744143"/>
                  </a:lnTo>
                  <a:cubicBezTo>
                    <a:pt x="293773" y="1767409"/>
                    <a:pt x="270736" y="1783734"/>
                    <a:pt x="243885" y="1783734"/>
                  </a:cubicBezTo>
                  <a:lnTo>
                    <a:pt x="202312" y="1783734"/>
                  </a:lnTo>
                  <a:lnTo>
                    <a:pt x="198369" y="1785630"/>
                  </a:lnTo>
                  <a:cubicBezTo>
                    <a:pt x="191195" y="1790476"/>
                    <a:pt x="185495" y="1797340"/>
                    <a:pt x="182083" y="1805407"/>
                  </a:cubicBezTo>
                  <a:lnTo>
                    <a:pt x="180295" y="1814262"/>
                  </a:lnTo>
                  <a:close/>
                </a:path>
              </a:pathLst>
            </a:custGeom>
            <a:solidFill>
              <a:srgbClr val="C4AF99"/>
            </a:solidFill>
            <a:ln>
              <a:noFill/>
            </a:ln>
          </p:spPr>
          <p:style>
            <a:lnRef idx="2">
              <a:srgbClr val="A92A14">
                <a:shade val="50000"/>
              </a:srgbClr>
            </a:lnRef>
            <a:fillRef idx="1">
              <a:srgbClr val="A92A14"/>
            </a:fillRef>
            <a:effectRef idx="0">
              <a:srgbClr val="A92A14"/>
            </a:effectRef>
            <a:fontRef idx="minor">
              <a:srgbClr val="FFFFFF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C4AF99"/>
                </a:solidFill>
              </a:endParaRPr>
            </a:p>
          </p:txBody>
        </p:sp>
        <p:sp>
          <p:nvSpPr>
            <p:cNvPr id="7" name="文本框 6"/>
            <p:cNvSpPr txBox="1"/>
            <p:nvPr>
              <p:custDataLst>
                <p:tags r:id="rId5"/>
              </p:custDataLst>
            </p:nvPr>
          </p:nvSpPr>
          <p:spPr>
            <a:xfrm>
              <a:off x="2480521" y="3523756"/>
              <a:ext cx="545671" cy="1787310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pPr algn="ctr"/>
              <a:r>
                <a:rPr lang="zh-CN" sz="3200">
                  <a:solidFill>
                    <a:srgbClr val="C4AF99">
                      <a:lumMod val="20000"/>
                      <a:lumOff val="80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第一段</a:t>
              </a:r>
            </a:p>
          </p:txBody>
        </p:sp>
      </p:grp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74625" y="2286635"/>
            <a:ext cx="1171067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毕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：完结，“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六王毕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”指六国为秦国所灭  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：统一，数作动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</a:p>
          <a:p>
            <a:pPr algn="l" fontAlgn="auto">
              <a:lnSpc>
                <a:spcPct val="100000"/>
              </a:lnSpc>
            </a:pP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兀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：光秃，这里形容山上树木已经被砍伐殆尽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：出现，意思是建成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覆压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：覆盖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隔离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：遮蔽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天日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：天空和太阳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r>
              <a:rPr lang="en-US" altLang="zh-CN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：从北边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向西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边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，名作状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构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：建造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：通达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二川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：两条河流，指渭水和樊川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溶溶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：河水盛大的样子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缓缓流动的样子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廊腰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：连接高大建筑物的走廊，形似人的腰部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缦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：萦绕</a:t>
            </a:r>
            <a:r>
              <a:rPr lang="en-US" altLang="zh-CN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回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：曲折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檐牙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：屋檐翘出如牙齿的部分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高：高耸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啄：像鸟仰首啄物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各抱地势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：各随地势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钩心斗角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：宫室结构参差错落，精致工巧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盘盘焉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：盘旋的样子，焉：形容词词尾，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的样子，相当于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然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”“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乎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  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囷囷焉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：曲折回旋的样子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矗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：矗立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落：居处，这里可翻译为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座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zh-CN" altLang="en-US" sz="280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715645" y="211455"/>
            <a:ext cx="1076134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六国覆灭，天下统一，蜀山上的树木都被砍光了，阿房宫建成了。它覆盖三百多里地，遮蔽天日。从骊山的北边建起，折而向西，一直通到咸阳。渭水和樊川浩浩荡荡，流人宫墙。五步一座高楼，十步一座亭阁;长廊如腰，萦回曲折，檐牙高挑，像鸟仰首啄物; (这些宫室)各依地势而建，均与中心区相连，如同钩连心脏，檐角对峙，好像兵戈相斗。它们盘旋屈曲，像蜂房,像水涡，高高矗立，不知有几千万座。</a:t>
            </a:r>
          </a:p>
        </p:txBody>
      </p:sp>
      <p:pic>
        <p:nvPicPr>
          <p:cNvPr id="3" name="图片占位符 24"/>
          <p:cNvPicPr>
            <a:picLocks noGrp="1" noChangeAspect="1"/>
          </p:cNvPicPr>
          <p:nvPr>
            <p:custDataLst>
              <p:tags r:id="rId2"/>
            </p:custDataLst>
          </p:nvPr>
        </p:nvPicPr>
        <p:blipFill>
          <a:blip r:embed="rId4">
            <a:duotone>
              <a:srgbClr val="D7CCB8">
                <a:shade val="45000"/>
                <a:satMod val="135000"/>
              </a:srgbClr>
              <a:prstClr val="white"/>
            </a:duotone>
          </a:blip>
          <a:stretch>
            <a:fillRect/>
          </a:stretch>
        </p:blipFill>
        <p:spPr>
          <a:xfrm>
            <a:off x="0" y="3874135"/>
            <a:ext cx="12192000" cy="2983865"/>
          </a:xfrm>
          <a:custGeom>
            <a:avLst/>
            <a:gdLst>
              <a:gd name="connsiteX0" fmla="*/ 0 w 12192000"/>
              <a:gd name="connsiteY0" fmla="*/ 0 h 3808207"/>
              <a:gd name="connsiteX1" fmla="*/ 12192000 w 12192000"/>
              <a:gd name="connsiteY1" fmla="*/ 0 h 3808207"/>
              <a:gd name="connsiteX2" fmla="*/ 12192000 w 12192000"/>
              <a:gd name="connsiteY2" fmla="*/ 3808207 h 3808207"/>
              <a:gd name="connsiteX3" fmla="*/ 0 w 12192000"/>
              <a:gd name="connsiteY3" fmla="*/ 3808207 h 3808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808206">
                <a:moveTo>
                  <a:pt x="0" y="0"/>
                </a:moveTo>
                <a:lnTo>
                  <a:pt x="12192000" y="0"/>
                </a:lnTo>
                <a:lnTo>
                  <a:pt x="12192000" y="3808207"/>
                </a:lnTo>
                <a:lnTo>
                  <a:pt x="0" y="3808207"/>
                </a:lnTo>
                <a:close/>
              </a:path>
            </a:pathLst>
          </a:cu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>
            <p:custDataLst>
              <p:tags r:id="rId1"/>
            </p:custDataLst>
          </p:nvPr>
        </p:nvGrpSpPr>
        <p:grpSpPr>
          <a:xfrm>
            <a:off x="449580" y="356870"/>
            <a:ext cx="7554595" cy="6231890"/>
            <a:chOff x="708" y="562"/>
            <a:chExt cx="11897" cy="9814"/>
          </a:xfrm>
        </p:grpSpPr>
        <p:grpSp>
          <p:nvGrpSpPr>
            <p:cNvPr id="8" name="组合 7"/>
            <p:cNvGrpSpPr/>
            <p:nvPr>
              <p:custDataLst>
                <p:tags r:id="rId5"/>
              </p:custDataLst>
            </p:nvPr>
          </p:nvGrpSpPr>
          <p:grpSpPr>
            <a:xfrm>
              <a:off x="708" y="562"/>
              <a:ext cx="11822" cy="9814"/>
              <a:chOff x="708" y="562"/>
              <a:chExt cx="11822" cy="9814"/>
            </a:xfrm>
          </p:grpSpPr>
          <p:grpSp>
            <p:nvGrpSpPr>
              <p:cNvPr id="3" name="组合 2"/>
              <p:cNvGrpSpPr/>
              <p:nvPr>
                <p:custDataLst>
                  <p:tags r:id="rId7"/>
                </p:custDataLst>
              </p:nvPr>
            </p:nvGrpSpPr>
            <p:grpSpPr>
              <a:xfrm>
                <a:off x="708" y="562"/>
                <a:ext cx="11823" cy="9814"/>
                <a:chOff x="0" y="590"/>
                <a:chExt cx="11823" cy="9814"/>
              </a:xfrm>
            </p:grpSpPr>
            <p:pic>
              <p:nvPicPr>
                <p:cNvPr id="12" name="图片 11"/>
                <p:cNvPicPr>
                  <a:picLocks noChangeAspect="1"/>
                </p:cNvPicPr>
                <p:nvPr>
                  <p:custDataLst>
                    <p:tags r:id="rId9"/>
                  </p:custDataLst>
                </p:nvPr>
              </p:nvPicPr>
              <p:blipFill>
                <a:blip r:embed="rId12"/>
                <a:srcRect l="-6" t="53056" r="52" b="-322"/>
                <a:stretch>
                  <a:fillRect/>
                </a:stretch>
              </p:blipFill>
              <p:spPr>
                <a:xfrm>
                  <a:off x="1" y="5734"/>
                  <a:ext cx="11822" cy="4671"/>
                </a:xfrm>
                <a:prstGeom prst="rect">
                  <a:avLst/>
                </a:prstGeom>
              </p:spPr>
            </p:pic>
            <p:pic>
              <p:nvPicPr>
                <p:cNvPr id="2" name="图片 1"/>
                <p:cNvPicPr>
                  <a:picLocks noChangeAspect="1"/>
                </p:cNvPicPr>
                <p:nvPr>
                  <p:custDataLst>
                    <p:tags r:id="rId10"/>
                  </p:custDataLst>
                </p:nvPr>
              </p:nvPicPr>
              <p:blipFill>
                <a:blip r:embed="rId12"/>
                <a:srcRect l="-6" t="9" r="52" b="52368"/>
                <a:stretch>
                  <a:fillRect/>
                </a:stretch>
              </p:blipFill>
              <p:spPr>
                <a:xfrm>
                  <a:off x="0" y="590"/>
                  <a:ext cx="11823" cy="4672"/>
                </a:xfrm>
                <a:prstGeom prst="rect">
                  <a:avLst/>
                </a:prstGeom>
              </p:spPr>
            </p:pic>
          </p:grpSp>
          <p:sp>
            <p:nvSpPr>
              <p:cNvPr id="4" name="文本框 3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935" y="697"/>
                <a:ext cx="4991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fontAlgn="auto">
                  <a:lnSpc>
                    <a:spcPct val="100000"/>
                  </a:lnSpc>
                </a:pPr>
                <a:r>
                  <a:rPr lang="zh-CN" altLang="en-US" sz="3200" smtClean="0">
                    <a:solidFill>
                      <a:srgbClr val="C0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骊山北构而西折</a:t>
                </a:r>
              </a:p>
            </p:txBody>
          </p:sp>
        </p:grpSp>
        <p:sp>
          <p:nvSpPr>
            <p:cNvPr id="5" name="文本框 4"/>
            <p:cNvSpPr txBox="1"/>
            <p:nvPr>
              <p:custDataLst>
                <p:tags r:id="rId6"/>
              </p:custDataLst>
            </p:nvPr>
          </p:nvSpPr>
          <p:spPr>
            <a:xfrm>
              <a:off x="9851" y="6340"/>
              <a:ext cx="2754" cy="1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800" smtClean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二川溶溶</a:t>
              </a:r>
            </a:p>
            <a:p>
              <a:pPr algn="l" fontAlgn="auto">
                <a:lnSpc>
                  <a:spcPct val="100000"/>
                </a:lnSpc>
              </a:pPr>
              <a:r>
                <a:rPr lang="zh-CN" altLang="en-US" sz="2800" smtClean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流入宫墙</a:t>
              </a:r>
            </a:p>
          </p:txBody>
        </p:sp>
      </p:grp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3130550" y="357505"/>
            <a:ext cx="8785860" cy="6230620"/>
            <a:chOff x="4930" y="563"/>
            <a:chExt cx="13836" cy="9812"/>
          </a:xfrm>
        </p:grpSpPr>
        <p:pic>
          <p:nvPicPr>
            <p:cNvPr id="10" name="图片 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4930" y="563"/>
              <a:ext cx="13837" cy="9813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>
              <p:custDataLst>
                <p:tags r:id="rId4"/>
              </p:custDataLst>
            </p:nvPr>
          </p:nvSpPr>
          <p:spPr>
            <a:xfrm>
              <a:off x="11904" y="889"/>
              <a:ext cx="6374" cy="10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320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五步一楼，十步一阁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90830" y="312420"/>
            <a:ext cx="4375785" cy="2919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962140" y="113665"/>
            <a:ext cx="4369435" cy="663130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90830" y="3418840"/>
            <a:ext cx="4377055" cy="311594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5354320" y="2216785"/>
            <a:ext cx="921385" cy="21793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40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隔离天日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671955" y="139700"/>
            <a:ext cx="4470400" cy="3352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473825" y="139700"/>
            <a:ext cx="5026025" cy="3352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671955" y="3649345"/>
            <a:ext cx="4469765" cy="29768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/>
          <a:srcRect b="11423"/>
          <a:stretch>
            <a:fillRect/>
          </a:stretch>
        </p:blipFill>
        <p:spPr>
          <a:xfrm>
            <a:off x="6473825" y="3649345"/>
            <a:ext cx="5026025" cy="297561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382905" y="643890"/>
            <a:ext cx="921385" cy="21793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40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廊腰缦回</a:t>
            </a: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82905" y="4048125"/>
            <a:ext cx="921385" cy="21793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40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檐牙高啄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8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3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4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3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5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6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7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9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9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3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6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7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4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5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9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2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4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6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7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3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9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2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3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4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5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6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7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8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9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3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3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4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5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6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7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8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9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2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4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4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6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7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8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2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3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4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5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6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7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2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5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6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3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4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8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9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6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4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5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2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3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7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8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3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4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8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6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7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8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9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2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8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9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0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2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4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5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6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7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8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features&quot;:[&quot;collage&quot;],&quot;support_big_font&quot;:false,&quot;fill_id&quot;:&quot;fb0ffcfef6544b4d8389b0ff3f2bab8c&quot;,&quot;fill_align&quot;:&quot;cm&quot;,&quot;chip_types&quot;:[&quot;picture&quot;]},{&quot;text_align&quot;:&quot;cm&quot;,&quot;text_direction&quot;:&quot;horizontal&quot;,&quot;support_big_font&quot;:false,&quot;fill_id&quot;:&quot;1f26af3c16ff4fc89f865528777273d4&quot;,&quot;fill_align&quot;:&quot;cm&quot;,&quot;chip_types&quot;:[&quot;header&quot;]},{&quot;text_align&quot;:&quot;lm&quot;,&quot;text_direction&quot;:&quot;horizontal&quot;,&quot;support_big_font&quot;:false,&quot;fill_id&quot;:&quot;39b99654dd17454e8fd258040aa5d136&quot;,&quot;fill_align&quot;:&quot;cm&quot;,&quot;chip_types&quot;:[&quot;text&quot;]}],[{&quot;text_align&quot;:&quot;cm&quot;,&quot;text_direction&quot;:&quot;horizontal&quot;,&quot;support_features&quot;:[&quot;collage&quot;],&quot;support_big_font&quot;:false,&quot;fill_id&quot;:&quot;fb0ffcfef6544b4d8389b0ff3f2bab8c&quot;,&quot;fill_align&quot;:&quot;cm&quot;,&quot;chip_types&quot;:[&quot;picture&quot;]},{&quot;text_align&quot;:&quot;lm&quot;,&quot;text_direction&quot;:&quot;horizontal&quot;,&quot;support_big_font&quot;:false,&quot;fill_id&quot;:&quot;1f26af3c16ff4fc89f865528777273d4&quot;,&quot;fill_align&quot;:&quot;cm&quot;,&quot;chip_types&quot;:[&quot;text&quot;]},{&quot;text_align&quot;:&quot;lm&quot;,&quot;text_direction&quot;:&quot;horizontal&quot;,&quot;support_big_font&quot;:false,&quot;fill_id&quot;:&quot;39b99654dd17454e8fd258040aa5d136&quot;,&quot;fill_align&quot;:&quot;cm&quot;,&quot;chip_types&quot;:[&quot;text&quot;]}]]"/>
  <p:tag name="KSO_WM_CHIP_GROUPID" val="5f0e6fd78050c250ba65b1ed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0e6fd78050c250ba65b1ee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4550_1"/>
  <p:tag name="KSO_WM_SLIDE_INDEX" val="1"/>
  <p:tag name="KSO_WM_SLIDE_ITEM_CNT" val="0"/>
  <p:tag name="KSO_WM_SLIDE_LAYOUT" val="d_f"/>
  <p:tag name="KSO_WM_SLIDE_LAYOUT_CNT" val="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21:05:51&quot;,&quot;maxSize&quot;:{&quot;size1&quot;:51.200000000000003},&quot;minSize&quot;:{&quot;size1&quot;:44.399999999999999},&quot;normalSize&quot;:{&quot;size1&quot;:44.400185185185187},&quot;subLayout&quot;:[{&quot;id&quot;:&quot;2020-12-09T21:05:51&quot;,&quot;type&quot;:0},{&quot;direction&quot;:1,&quot;id&quot;:&quot;2020-12-09T21:05:51&quot;,&quot;maxSize&quot;:{&quot;size1&quot;:57.499651775210623},&quot;minSize&quot;:{&quot;size1&quot;:46.199651775210626},&quot;normalSize&quot;:{&quot;size1&quot;:57.499547608543956},&quot;subLayout&quot;:[{&quot;id&quot;:&quot;2020-12-09T21:05:51&quot;,&quot;margin&quot;:{&quot;bottom&quot;:1.6929999589920044,&quot;left&quot;:4.6570000648498535,&quot;right&quot;:0.84700000286102295,&quot;top&quot;:0.84700000286102295},&quot;type&quot;:0},{&quot;id&quot;:&quot;2020-12-09T21:05:51&quot;,&quot;margin&quot;:{&quot;bottom&quot;:1.6929999589920044,&quot;left&quot;:0.42300000786781311,&quot;right&quot;:4.6560001373291016,&quot;top&quot;:0.84700000286102295},&quot;type&quot;:0}],&quot;type&quot;:0}],&quot;type&quot;:0}"/>
  <p:tag name="KSO_WM_SLIDE_POSITION" val="0*0"/>
  <p:tag name="KSO_WM_SLIDE_RATIO" val="1.777778"/>
  <p:tag name="KSO_WM_SLIDE_SIZE" val="960*468"/>
  <p:tag name="KSO_WM_SLIDE_SUBTYPE" val="picTxt"/>
  <p:tag name="KSO_WM_SLIDE_SUPPORT_FEATURE_TYPE" val="1"/>
  <p:tag name="KSO_WM_SLIDE_TYPE" val="text"/>
  <p:tag name="KSO_WM_TAG_VERSION" val="1.0"/>
  <p:tag name="KSO_WM_TEMPLATE_ASSEMBLE_GROUPID" val="5fd0cbae1fa9d42129dd7651"/>
  <p:tag name="KSO_WM_TEMPLATE_ASSEMBLE_XID" val="5fd0cbae1fa9d42129dd7651"/>
  <p:tag name="KSO_WM_TEMPLATE_CATEGORY" val="diagram"/>
  <p:tag name="KSO_WM_TEMPLATE_COLOR_TYPE" val="1"/>
  <p:tag name="KSO_WM_TEMPLATE_INDEX" val="20214550"/>
  <p:tag name="KSO_WM_TEMPLATE_MASTER_TYPE" val="0"/>
  <p:tag name="KSO_WM_TEMPLATE_SUBCATEGORY" val="2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0"/>
  <p:tag name="KSO_WM_ASSEMBLE_CHIP_INDEX" val="b1409465fd564ee2818bd8d5c8daeeed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cbae1fa9d42129dd7651"/>
  <p:tag name="KSO_WM_TEMPLATE_ASSEMBLE_XID" val="5fd0cbae1fa9d42129dd7651"/>
  <p:tag name="KSO_WM_TEMPLATE_CATEGORY" val="diagram"/>
  <p:tag name="KSO_WM_TEMPLATE_INDEX" val="20214550"/>
  <p:tag name="KSO_WM_UNIT_COMPATIBLE" val="1"/>
  <p:tag name="KSO_WM_UNIT_DEC_AREA_ID" val="dfa5066a92b843f08c608e606063a4e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4550_1*d*1"/>
  <p:tag name="KSO_WM_UNIT_INDEX" val="1"/>
  <p:tag name="KSO_WM_UNIT_LAYERLEVEL" val="1"/>
  <p:tag name="KSO_WM_UNIT_PLACING_PICTURE" val="b1409465fd564ee2818bd8d5c8daeeed"/>
  <p:tag name="KSO_WM_UNIT_SM_LIMIT_TYPE" val="2"/>
  <p:tag name="KSO_WM_UNIT_TYPE" val="d"/>
  <p:tag name="KSO_WM_UNIT_VALUE" val="973*338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1"/>
  <p:tag name="KSO_WM_ASSEMBLE_CHIP_INDEX" val="cbc1874d7c16411f90bd4178205b3e08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cbae1fa9d42129dd7651"/>
  <p:tag name="KSO_WM_TEMPLATE_ASSEMBLE_XID" val="5fd0cbae1fa9d42129dd7651"/>
  <p:tag name="KSO_WM_TEMPLATE_CATEGORY" val="diagram"/>
  <p:tag name="KSO_WM_TEMPLATE_INDEX" val="20214550"/>
  <p:tag name="KSO_WM_UNIT_BLOCK" val="0"/>
  <p:tag name="KSO_WM_UNIT_COMPATIBLE" val="0"/>
  <p:tag name="KSO_WM_UNIT_DEC_AREA_ID" val="b40197e0cb1d49a09c91590da241a66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4550_1*f*2"/>
  <p:tag name="KSO_WM_UNIT_INDEX" val="2"/>
  <p:tag name="KSO_WM_UNIT_LAYERLEVEL" val="1"/>
  <p:tag name="KSO_WM_UNIT_NOCLEAR" val="0"/>
  <p:tag name="KSO_WM_UNIT_PRESET_TEXT" val="单击此处添加正文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2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2"/>
  <p:tag name="KSO_WM_ASSEMBLE_CHIP_INDEX" val="7fdb1effb0f54438bc000d46323b679c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cbae1fa9d42129dd7651"/>
  <p:tag name="KSO_WM_TEMPLATE_ASSEMBLE_XID" val="5fd0cbae1fa9d42129dd7651"/>
  <p:tag name="KSO_WM_TEMPLATE_CATEGORY" val="diagram"/>
  <p:tag name="KSO_WM_TEMPLATE_INDEX" val="20214550"/>
  <p:tag name="KSO_WM_UNIT_BLOCK" val="0"/>
  <p:tag name="KSO_WM_UNIT_COMPATIBLE" val="0"/>
  <p:tag name="KSO_WM_UNIT_DEC_AREA_ID" val="4609c78997254c4a85c2937e0e72dba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455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2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3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8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9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2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4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3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6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7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8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9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3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4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0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5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2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6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7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8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1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4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5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2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3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7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3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1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2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3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4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5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9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0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7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9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4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1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7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8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9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0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1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8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5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6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5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8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9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0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1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8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9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2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3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4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6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6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7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9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0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1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2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3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4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2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7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4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5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6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7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4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5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1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2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3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8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5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6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7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8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9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0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1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2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3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0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5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6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7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8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9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4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5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6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1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1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8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1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2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3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9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0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5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6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7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2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0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1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4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5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6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7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8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9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0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0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4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3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5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5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5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4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6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7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8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1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0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2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3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4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5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6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7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9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0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2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3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4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4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5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7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6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7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8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7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5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6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8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9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4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5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9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7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8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3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7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8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6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5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6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7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8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9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5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3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7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7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8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7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3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8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6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2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5"/>
</p:tagLst>
</file>

<file path=ppt/theme/theme1.xml><?xml version="1.0" encoding="utf-8"?>
<a:theme xmlns:a="http://schemas.openxmlformats.org/drawingml/2006/main" name="kaisa">
  <a:themeElements>
    <a:clrScheme name="B03-蓝绿">
      <a:dk1>
        <a:srgbClr val="363636"/>
      </a:dk1>
      <a:lt1>
        <a:srgbClr val="FFFFFF"/>
      </a:lt1>
      <a:dk2>
        <a:srgbClr val="151A21"/>
      </a:dk2>
      <a:lt2>
        <a:srgbClr val="FFFFFF"/>
      </a:lt2>
      <a:accent1>
        <a:srgbClr val="0071E5"/>
      </a:accent1>
      <a:accent2>
        <a:srgbClr val="00F260"/>
      </a:accent2>
      <a:accent3>
        <a:srgbClr val="0071E5"/>
      </a:accent3>
      <a:accent4>
        <a:srgbClr val="00F260"/>
      </a:accent4>
      <a:accent5>
        <a:srgbClr val="0071E5"/>
      </a:accent5>
      <a:accent6>
        <a:srgbClr val="00F260"/>
      </a:accent6>
      <a:hlink>
        <a:srgbClr val="F33B48"/>
      </a:hlink>
      <a:folHlink>
        <a:srgbClr val="FFC000"/>
      </a:folHlink>
    </a:clrScheme>
    <a:fontScheme name="自定义 2">
      <a:majorFont>
        <a:latin typeface="微软雅黑"/>
        <a:ea typeface="等线 Light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dirty="0" smtClean="0"/>
        </a:defPPr>
      </a:lstStyle>
    </a:txDef>
  </a:objectDefaults>
  <a:extraClrSchemeLst/>
  <a:extLst>
    <a:ext uri="{05A4C25C-085E-4340-85A3-A5531E510DB2}">
      <thm15:themeFamily xmlns="" xmlns:r="http://schemas.openxmlformats.org/officeDocument/2006/relationships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r="http://schemas.openxmlformats.org/officeDocument/2006/relationships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r="http://schemas.openxmlformats.org/officeDocument/2006/relationships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5200</Words>
  <Application>Microsoft Office PowerPoint</Application>
  <PresentationFormat>自定义</PresentationFormat>
  <Paragraphs>248</Paragraphs>
  <Slides>43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4" baseType="lpstr">
      <vt:lpstr>kaisa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5</cp:revision>
  <cp:lastPrinted>2021-04-15T16:56:42Z</cp:lastPrinted>
  <dcterms:created xsi:type="dcterms:W3CDTF">2021-04-15T16:56:42Z</dcterms:created>
  <dcterms:modified xsi:type="dcterms:W3CDTF">2021-05-04T04:47:01Z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