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D115A-CCF7-4D26-8138-973BF0660F89}" type="datetimeFigureOut">
              <a:rPr lang="zh-CN" altLang="en-US" smtClean="0"/>
              <a:pPr/>
              <a:t>2013-1-24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D432-02E5-4F29-9E6E-674F0A69F8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3307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D115A-CCF7-4D26-8138-973BF0660F89}" type="datetimeFigureOut">
              <a:rPr lang="zh-CN" altLang="en-US" smtClean="0"/>
              <a:pPr/>
              <a:t>2013-1-24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D432-02E5-4F29-9E6E-674F0A69F8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9268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D115A-CCF7-4D26-8138-973BF0660F89}" type="datetimeFigureOut">
              <a:rPr lang="zh-CN" altLang="en-US" smtClean="0"/>
              <a:pPr/>
              <a:t>2013-1-24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D432-02E5-4F29-9E6E-674F0A69F8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2528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D115A-CCF7-4D26-8138-973BF0660F89}" type="datetimeFigureOut">
              <a:rPr lang="zh-CN" altLang="en-US" smtClean="0"/>
              <a:pPr/>
              <a:t>2013-1-24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D432-02E5-4F29-9E6E-674F0A69F8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7732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D115A-CCF7-4D26-8138-973BF0660F89}" type="datetimeFigureOut">
              <a:rPr lang="zh-CN" altLang="en-US" smtClean="0"/>
              <a:pPr/>
              <a:t>2013-1-24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D432-02E5-4F29-9E6E-674F0A69F8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0754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D115A-CCF7-4D26-8138-973BF0660F89}" type="datetimeFigureOut">
              <a:rPr lang="zh-CN" altLang="en-US" smtClean="0"/>
              <a:pPr/>
              <a:t>2013-1-24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D432-02E5-4F29-9E6E-674F0A69F8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833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D115A-CCF7-4D26-8138-973BF0660F89}" type="datetimeFigureOut">
              <a:rPr lang="zh-CN" altLang="en-US" smtClean="0"/>
              <a:pPr/>
              <a:t>2013-1-24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D432-02E5-4F29-9E6E-674F0A69F8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003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D115A-CCF7-4D26-8138-973BF0660F89}" type="datetimeFigureOut">
              <a:rPr lang="zh-CN" altLang="en-US" smtClean="0"/>
              <a:pPr/>
              <a:t>2013-1-24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D432-02E5-4F29-9E6E-674F0A69F8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4186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D115A-CCF7-4D26-8138-973BF0660F89}" type="datetimeFigureOut">
              <a:rPr lang="zh-CN" altLang="en-US" smtClean="0"/>
              <a:pPr/>
              <a:t>2013-1-24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D432-02E5-4F29-9E6E-674F0A69F8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0075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D115A-CCF7-4D26-8138-973BF0660F89}" type="datetimeFigureOut">
              <a:rPr lang="zh-CN" altLang="en-US" smtClean="0"/>
              <a:pPr/>
              <a:t>2013-1-24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D432-02E5-4F29-9E6E-674F0A69F8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7425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D115A-CCF7-4D26-8138-973BF0660F89}" type="datetimeFigureOut">
              <a:rPr lang="zh-CN" altLang="en-US" smtClean="0"/>
              <a:pPr/>
              <a:t>2013-1-24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D432-02E5-4F29-9E6E-674F0A69F8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2452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D115A-CCF7-4D26-8138-973BF0660F89}" type="datetimeFigureOut">
              <a:rPr lang="zh-CN" altLang="en-US" smtClean="0"/>
              <a:pPr/>
              <a:t>2013-1-24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9D432-02E5-4F29-9E6E-674F0A69F8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8953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26391;&#35835;&#31295;\&#35753;&#19990;&#30028;&#20805;&#28385;&#29233;%20&#22235;&#24029;&#27766;&#24029;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快乐作文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59632" y="2276872"/>
            <a:ext cx="6400800" cy="1752600"/>
          </a:xfrm>
        </p:spPr>
        <p:txBody>
          <a:bodyPr/>
          <a:lstStyle/>
          <a:p>
            <a:r>
              <a:rPr lang="zh-CN" altLang="en-US" b="1" dirty="0" smtClean="0"/>
              <a:t>一、</a:t>
            </a:r>
            <a:r>
              <a:rPr lang="zh-CN" altLang="zh-CN" b="1" dirty="0" smtClean="0"/>
              <a:t>写</a:t>
            </a:r>
            <a:r>
              <a:rPr lang="zh-CN" altLang="zh-CN" b="1" dirty="0"/>
              <a:t>好作文开头</a:t>
            </a:r>
            <a:endParaRPr lang="zh-CN" altLang="en-US" dirty="0"/>
          </a:p>
        </p:txBody>
      </p:sp>
      <p:pic>
        <p:nvPicPr>
          <p:cNvPr id="4" name="让世界充满爱 四川汶川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072462" y="542926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272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9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/>
              <a:t>一、</a:t>
            </a:r>
            <a:r>
              <a:rPr lang="zh-CN" altLang="zh-CN" b="1" dirty="0" smtClean="0"/>
              <a:t>写好作文开头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mtClean="0"/>
              <a:t>          8</a:t>
            </a:r>
            <a:r>
              <a:rPr lang="zh-CN" altLang="zh-CN" dirty="0" smtClean="0"/>
              <a:t>、</a:t>
            </a:r>
            <a:r>
              <a:rPr lang="zh-CN" altLang="zh-CN" dirty="0"/>
              <a:t>场景描写 渲染气氛</a:t>
            </a:r>
            <a:endParaRPr lang="zh-CN" altLang="zh-CN" dirty="0" smtClean="0">
              <a:effectLst/>
            </a:endParaRPr>
          </a:p>
          <a:p>
            <a:pPr marL="0" indent="0">
              <a:buNone/>
            </a:pPr>
            <a:r>
              <a:rPr lang="zh-CN" altLang="zh-CN" dirty="0"/>
              <a:t>　　描写法即借助某种修辞或某种描写技法，通过对景物的描写，渲染气氛，烘托氛围，为下文人物或事情的开端做好衬托铺垫。</a:t>
            </a:r>
            <a:endParaRPr lang="zh-CN" altLang="zh-CN" dirty="0" smtClean="0">
              <a:effectLst/>
            </a:endParaRPr>
          </a:p>
          <a:p>
            <a:pPr marL="0" indent="0">
              <a:buNone/>
            </a:pPr>
            <a:r>
              <a:rPr lang="zh-CN" altLang="zh-CN" dirty="0"/>
              <a:t>　　请看《考试》一文的开端：教室外，呼啸着的北风挟着密集的雨点扑打在墙上，“嚓、嚓”地响，教室内，一场全能竞赛考试进行到了白热化的阶段。</a:t>
            </a:r>
            <a:endParaRPr lang="zh-CN" altLang="zh-CN" dirty="0" smtClean="0">
              <a:effectLst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235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/>
              <a:t>一、</a:t>
            </a:r>
            <a:r>
              <a:rPr lang="zh-CN" altLang="zh-CN" b="1" dirty="0" smtClean="0"/>
              <a:t>写好作文开头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          9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巧</a:t>
            </a:r>
            <a:r>
              <a:rPr lang="zh-CN" altLang="zh-CN" dirty="0"/>
              <a:t>用倒叙 暗渡陈仓</a:t>
            </a:r>
            <a:endParaRPr lang="zh-CN" altLang="zh-CN" dirty="0" smtClean="0">
              <a:effectLst/>
            </a:endParaRPr>
          </a:p>
          <a:p>
            <a:pPr marL="0" indent="0">
              <a:buNone/>
            </a:pPr>
            <a:r>
              <a:rPr lang="zh-CN" altLang="zh-CN" dirty="0"/>
              <a:t>　　即文章开头先写出事情的结果，再写出事情的原因和经过，以造成悬念，增强文章的吸引力。</a:t>
            </a:r>
            <a:endParaRPr lang="zh-CN" altLang="zh-CN" dirty="0" smtClean="0">
              <a:effectLst/>
            </a:endParaRPr>
          </a:p>
          <a:p>
            <a:pPr marL="0" indent="0">
              <a:buNone/>
            </a:pPr>
            <a:r>
              <a:rPr lang="zh-CN" altLang="zh-CN" dirty="0"/>
              <a:t>　　请看一学生如何写《异乡情怀》：独立小院，月光如水，静静地流泻在我的身边，我感到了心沉水底的清凉，引起了对你的不尽的思念！曾记得也是这样一个月色溶溶的夜晚，我把你送上了开往异乡的列车……</a:t>
            </a:r>
            <a:endParaRPr lang="zh-CN" altLang="zh-CN" dirty="0" smtClean="0">
              <a:effectLst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8889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一、</a:t>
            </a:r>
            <a:r>
              <a:rPr lang="zh-CN" altLang="zh-CN" b="1" dirty="0" smtClean="0"/>
              <a:t>写好作文开头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         10</a:t>
            </a:r>
            <a:r>
              <a:rPr lang="zh-CN" altLang="en-US" dirty="0"/>
              <a:t>、</a:t>
            </a:r>
            <a:r>
              <a:rPr lang="zh-CN" altLang="zh-CN" dirty="0" smtClean="0"/>
              <a:t>抒发</a:t>
            </a:r>
            <a:r>
              <a:rPr lang="zh-CN" altLang="zh-CN" dirty="0"/>
              <a:t>感情 先声夺人</a:t>
            </a:r>
            <a:endParaRPr lang="zh-CN" altLang="zh-CN" dirty="0" smtClean="0">
              <a:effectLst/>
            </a:endParaRPr>
          </a:p>
          <a:p>
            <a:pPr marL="0" indent="0">
              <a:buNone/>
            </a:pPr>
            <a:r>
              <a:rPr lang="zh-CN" altLang="zh-CN" dirty="0"/>
              <a:t>　　即文章一开头就将作者的亲身感受和思想感情抒发出来，直抒胸臆，渲染气氛，达到以情感人。</a:t>
            </a:r>
            <a:endParaRPr lang="zh-CN" altLang="zh-CN" dirty="0" smtClean="0">
              <a:effectLst/>
            </a:endParaRPr>
          </a:p>
          <a:p>
            <a:pPr marL="0" indent="0">
              <a:buNone/>
            </a:pPr>
            <a:r>
              <a:rPr lang="zh-CN" altLang="zh-CN" dirty="0"/>
              <a:t>　　如一学生在《诚信》开头写道：“如果人生是一趟奔驰的列车，那么诚信便是不可缺少的轮子；如果说人生是一条航行中的大船，那么诚信便是不可缺少的背囊，它将伴你永远前行。”</a:t>
            </a:r>
            <a:endParaRPr lang="zh-CN" altLang="zh-CN" dirty="0" smtClean="0">
              <a:effectLst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106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二、</a:t>
            </a:r>
            <a:r>
              <a:rPr lang="zh-CN" altLang="zh-CN" b="1" dirty="0"/>
              <a:t>写好作文结尾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zh-CN" dirty="0"/>
              <a:t>锤炼一个精当的结尾，</a:t>
            </a:r>
            <a:r>
              <a:rPr lang="zh-CN" altLang="zh-CN" dirty="0" smtClean="0"/>
              <a:t>画龙点睛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</a:t>
            </a:r>
            <a:r>
              <a:rPr lang="zh-CN" altLang="zh-CN" dirty="0" smtClean="0"/>
              <a:t>（</a:t>
            </a:r>
            <a:r>
              <a:rPr lang="zh-CN" altLang="zh-CN" dirty="0"/>
              <a:t>一）添加后记，余韵悠长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dirty="0" smtClean="0"/>
              <a:t>         </a:t>
            </a:r>
            <a:r>
              <a:rPr lang="zh-CN" altLang="zh-CN" dirty="0" smtClean="0"/>
              <a:t>如</a:t>
            </a:r>
            <a:r>
              <a:rPr lang="zh-CN" altLang="zh-CN" dirty="0"/>
              <a:t>江苏泰州中考作文话题为“只有一个”，有篇优秀作文《鲁迅先生，只有一个》，在正文之后，小作者还加了一段“后记”：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dirty="0"/>
              <a:t>    </a:t>
            </a:r>
            <a:r>
              <a:rPr lang="en-US" altLang="zh-CN" dirty="0" smtClean="0"/>
              <a:t>     </a:t>
            </a:r>
            <a:r>
              <a:rPr lang="zh-CN" altLang="zh-CN" dirty="0" smtClean="0"/>
              <a:t>先生</a:t>
            </a:r>
            <a:r>
              <a:rPr lang="zh-CN" altLang="zh-CN" dirty="0"/>
              <a:t>正等着我们走出浮华的海面，款款地步入他的心房，与他进行灵魂深处的交流！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zh-CN" altLang="zh-CN" dirty="0"/>
              <a:t>——后记</a:t>
            </a:r>
            <a:r>
              <a:rPr lang="en-US" altLang="zh-CN" dirty="0"/>
              <a:t> </a:t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6365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二、</a:t>
            </a:r>
            <a:r>
              <a:rPr lang="zh-CN" altLang="zh-CN" b="1" dirty="0" smtClean="0"/>
              <a:t>写好作文结尾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（</a:t>
            </a:r>
            <a:r>
              <a:rPr lang="zh-CN" altLang="zh-CN" dirty="0"/>
              <a:t>二）提出问题，引人深思 </a:t>
            </a:r>
            <a:endParaRPr lang="zh-CN" altLang="zh-CN" dirty="0" smtClean="0">
              <a:effectLst/>
            </a:endParaRPr>
          </a:p>
          <a:p>
            <a:pPr marL="0" indent="0">
              <a:buNone/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有</a:t>
            </a:r>
            <a:r>
              <a:rPr lang="zh-CN" altLang="zh-CN" dirty="0"/>
              <a:t>一篇中学生优秀作文《简单与不简单》，在列举了种种“简单与不简单”的现象、分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zh-CN" altLang="zh-CN" dirty="0"/>
              <a:t>析了“简单与不简单”的辩证关系之后，文章结尾时，作者写道：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dirty="0" smtClean="0"/>
              <a:t>         </a:t>
            </a:r>
            <a:r>
              <a:rPr lang="zh-CN" altLang="zh-CN" dirty="0" smtClean="0"/>
              <a:t>我们</a:t>
            </a:r>
            <a:r>
              <a:rPr lang="zh-CN" altLang="zh-CN" dirty="0"/>
              <a:t>每个人身上都同时有着简单和不简单，问题是我们该追求什么样的简单和不简单。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zh-CN" altLang="zh-CN" dirty="0"/>
              <a:t>朋友，你说呢？</a:t>
            </a:r>
            <a:r>
              <a:rPr lang="en-US" altLang="zh-CN" dirty="0"/>
              <a:t> </a:t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6478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二、</a:t>
            </a:r>
            <a:r>
              <a:rPr lang="zh-CN" altLang="zh-CN" b="1" dirty="0" smtClean="0"/>
              <a:t>写好作文结尾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</a:t>
            </a:r>
            <a:r>
              <a:rPr lang="zh-CN" altLang="zh-CN" dirty="0" smtClean="0"/>
              <a:t>（</a:t>
            </a:r>
            <a:r>
              <a:rPr lang="zh-CN" altLang="zh-CN" dirty="0"/>
              <a:t>三）卒章显志，主旨鲜明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dirty="0"/>
              <a:t>   </a:t>
            </a:r>
            <a:r>
              <a:rPr lang="en-US" altLang="zh-CN" dirty="0" smtClean="0"/>
              <a:t>   </a:t>
            </a:r>
            <a:r>
              <a:rPr lang="zh-CN" altLang="zh-CN" dirty="0" smtClean="0"/>
              <a:t>过程</a:t>
            </a:r>
            <a:r>
              <a:rPr lang="zh-CN" altLang="zh-CN" dirty="0"/>
              <a:t>之后，作者在结尾一段写道：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dirty="0"/>
              <a:t>  </a:t>
            </a:r>
            <a:r>
              <a:rPr lang="en-US" altLang="zh-CN" dirty="0" smtClean="0"/>
              <a:t>  </a:t>
            </a:r>
            <a:r>
              <a:rPr lang="zh-CN" altLang="zh-CN" dirty="0" smtClean="0"/>
              <a:t>“</a:t>
            </a:r>
            <a:r>
              <a:rPr lang="zh-CN" altLang="zh-CN" dirty="0"/>
              <a:t>无论在人生中会遇到什么样的困难，都永远不会放弃，做一个生活的强者！”——这</a:t>
            </a:r>
            <a:r>
              <a:rPr lang="en-US" altLang="zh-CN" dirty="0"/>
              <a:t> </a:t>
            </a:r>
            <a:r>
              <a:rPr lang="zh-CN" altLang="zh-CN" dirty="0" smtClean="0"/>
              <a:t>就是</a:t>
            </a:r>
            <a:r>
              <a:rPr lang="zh-CN" altLang="zh-CN" dirty="0"/>
              <a:t>我的承诺。</a:t>
            </a:r>
            <a:r>
              <a:rPr lang="en-US" altLang="zh-CN" dirty="0"/>
              <a:t> </a:t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0324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二、</a:t>
            </a:r>
            <a:r>
              <a:rPr lang="zh-CN" altLang="zh-CN" b="1" dirty="0" smtClean="0"/>
              <a:t>写好作文结尾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dirty="0" smtClean="0"/>
              <a:t>       </a:t>
            </a:r>
            <a:r>
              <a:rPr lang="zh-CN" altLang="zh-CN" dirty="0" smtClean="0"/>
              <a:t>（</a:t>
            </a:r>
            <a:r>
              <a:rPr lang="zh-CN" altLang="zh-CN" dirty="0"/>
              <a:t>四）出人意料，戛然而止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dirty="0"/>
              <a:t>    </a:t>
            </a:r>
            <a:r>
              <a:rPr lang="en-US" altLang="zh-CN" dirty="0" smtClean="0"/>
              <a:t>     </a:t>
            </a:r>
            <a:r>
              <a:rPr lang="zh-CN" altLang="zh-CN" dirty="0" smtClean="0"/>
              <a:t>这种</a:t>
            </a:r>
            <a:r>
              <a:rPr lang="zh-CN" altLang="zh-CN" dirty="0"/>
              <a:t>结尾不是按照故事情节的通常逻辑，来处理人物或事情的结局，而是用意想不到的结局戛然而止，让人在目瞪口呆之余，不禁感叹作者的奇思妙想、生活的千变万化。如一篇学生习作《门·钥匙》的结尾写到“我捏着钥匙，伸过手去开那扇紧锁的门，钥匙刚一触到门―— 啊，门竟然没锁！原来我一直认为紧锁的门，根本就是开着的。”这种出人意料的结尾，大大增强了文章的魅力，使读者在意外之余多了一些理智的思考。</a:t>
            </a:r>
            <a:r>
              <a:rPr lang="en-US" altLang="zh-CN" dirty="0"/>
              <a:t> </a:t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256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/>
              <a:t>一、</a:t>
            </a:r>
            <a:r>
              <a:rPr lang="zh-CN" altLang="zh-CN" b="1" dirty="0" smtClean="0"/>
              <a:t>写</a:t>
            </a:r>
            <a:r>
              <a:rPr lang="zh-CN" altLang="zh-CN" b="1" dirty="0"/>
              <a:t>好作文开头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    </a:t>
            </a: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zh-CN" dirty="0" smtClean="0"/>
              <a:t>设计</a:t>
            </a:r>
            <a:r>
              <a:rPr lang="zh-CN" altLang="zh-CN" dirty="0"/>
              <a:t>题记，新人</a:t>
            </a:r>
            <a:r>
              <a:rPr lang="zh-CN" altLang="zh-CN" dirty="0" smtClean="0"/>
              <a:t>耳目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</a:t>
            </a:r>
            <a:r>
              <a:rPr lang="zh-CN" altLang="zh-CN" dirty="0" smtClean="0"/>
              <a:t>中</a:t>
            </a:r>
            <a:r>
              <a:rPr lang="zh-CN" altLang="zh-CN" dirty="0" smtClean="0"/>
              <a:t>考</a:t>
            </a:r>
            <a:r>
              <a:rPr lang="zh-CN" altLang="zh-CN" dirty="0"/>
              <a:t>满分作文《朋友，我要说声谢谢你》，它的开头是这样的：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dirty="0" smtClean="0"/>
              <a:t>    </a:t>
            </a:r>
            <a:r>
              <a:rPr lang="zh-CN" altLang="zh-CN" dirty="0" smtClean="0"/>
              <a:t>缘</a:t>
            </a:r>
            <a:r>
              <a:rPr lang="zh-CN" altLang="zh-CN" dirty="0"/>
              <a:t>，让我与你相识在桂花烂漫的九月；梦，又让我与你分别在烈日吐炎的六月。朋友，在与你相处的四个春去秋来的日子里，友情让我加倍珍惜。是你让我惨淡的日子也变得精彩，是你让我发现了生活的美丽，是你让我骄傲的心得以让谦虚驾驭。一切的一切，让我追寻与你共同走过的脚印。 ——题记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4327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/>
              <a:t>一、</a:t>
            </a:r>
            <a:r>
              <a:rPr lang="zh-CN" altLang="zh-CN" b="1" dirty="0" smtClean="0"/>
              <a:t>写好作文开头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开门见山 </a:t>
            </a:r>
            <a:r>
              <a:rPr lang="zh-CN" altLang="zh-CN" dirty="0"/>
              <a:t>落笔</a:t>
            </a:r>
            <a:r>
              <a:rPr lang="zh-CN" altLang="zh-CN" dirty="0" smtClean="0"/>
              <a:t>扣题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</a:t>
            </a:r>
            <a:r>
              <a:rPr lang="zh-CN" altLang="zh-CN" dirty="0" smtClean="0"/>
              <a:t>如</a:t>
            </a:r>
            <a:r>
              <a:rPr lang="zh-CN" altLang="zh-CN" dirty="0"/>
              <a:t>《白杨礼赞》一开头就触及题旨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/>
              <a:t>“</a:t>
            </a:r>
            <a:r>
              <a:rPr lang="zh-CN" altLang="zh-CN" dirty="0"/>
              <a:t>白杨树实在是不平凡的，我赞美白杨树！”这种写法干脆利落，入题快捷，不枝不蔓，所以受很多同学所青睐。</a:t>
            </a:r>
            <a:endParaRPr lang="zh-CN" altLang="zh-CN" dirty="0" smtClean="0">
              <a:effectLst/>
            </a:endParaRPr>
          </a:p>
          <a:p>
            <a:pPr marL="0" indent="0">
              <a:buNone/>
            </a:pPr>
            <a:endParaRPr lang="zh-CN" altLang="zh-CN" dirty="0" smtClean="0">
              <a:effectLst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201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5032"/>
            <a:ext cx="8229600" cy="1037704"/>
          </a:xfrm>
        </p:spPr>
        <p:txBody>
          <a:bodyPr/>
          <a:lstStyle/>
          <a:p>
            <a:pPr algn="l"/>
            <a:r>
              <a:rPr lang="zh-CN" altLang="en-US" b="1" dirty="0" smtClean="0"/>
              <a:t>一、</a:t>
            </a:r>
            <a:r>
              <a:rPr lang="zh-CN" altLang="zh-CN" b="1" dirty="0" smtClean="0"/>
              <a:t>写好作文开头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836712"/>
            <a:ext cx="8640960" cy="5904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600" dirty="0" smtClean="0"/>
              <a:t>         </a:t>
            </a:r>
            <a:r>
              <a:rPr lang="en-US" altLang="zh-CN" sz="2000" dirty="0" smtClean="0"/>
              <a:t>3</a:t>
            </a:r>
            <a:r>
              <a:rPr lang="zh-CN" altLang="en-US" sz="1600" dirty="0" smtClean="0"/>
              <a:t>、</a:t>
            </a:r>
            <a:r>
              <a:rPr lang="zh-CN" altLang="zh-CN" sz="2000" dirty="0" smtClean="0"/>
              <a:t>引用</a:t>
            </a:r>
            <a:r>
              <a:rPr lang="zh-CN" altLang="zh-CN" sz="2000" dirty="0"/>
              <a:t>经典 彰显底蕴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1600" dirty="0" smtClean="0"/>
              <a:t>         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 1</a:t>
            </a:r>
            <a:r>
              <a:rPr lang="zh-CN" altLang="en-US" sz="1600" dirty="0" smtClean="0"/>
              <a:t>）、</a:t>
            </a:r>
            <a:r>
              <a:rPr lang="zh-CN" altLang="zh-CN" sz="1600" dirty="0" smtClean="0"/>
              <a:t>诗词</a:t>
            </a:r>
            <a:r>
              <a:rPr lang="zh-CN" altLang="zh-CN" sz="1600" dirty="0"/>
              <a:t>开头</a:t>
            </a:r>
            <a:endParaRPr lang="zh-CN" altLang="zh-CN" sz="1600" dirty="0" smtClean="0">
              <a:effectLst/>
            </a:endParaRPr>
          </a:p>
          <a:p>
            <a:r>
              <a:rPr lang="zh-CN" altLang="zh-CN" sz="1600" dirty="0"/>
              <a:t>　　以诗句开头，气势磅礴，震撼人心。如：“莫等闲，白了少年头。”我的爸爸四十多了，白了头，可是依然很平凡……</a:t>
            </a:r>
            <a:endParaRPr lang="zh-CN" altLang="zh-CN" sz="1600" dirty="0" smtClean="0">
              <a:effectLst/>
            </a:endParaRPr>
          </a:p>
          <a:p>
            <a:r>
              <a:rPr lang="zh-CN" altLang="zh-CN" sz="1600" dirty="0"/>
              <a:t>　　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2</a:t>
            </a:r>
            <a:r>
              <a:rPr lang="zh-CN" altLang="en-US" sz="1600" dirty="0" smtClean="0"/>
              <a:t>）</a:t>
            </a:r>
            <a:r>
              <a:rPr lang="en-US" altLang="zh-CN" sz="1600" dirty="0" smtClean="0"/>
              <a:t>.</a:t>
            </a:r>
            <a:r>
              <a:rPr lang="zh-CN" altLang="zh-CN" sz="1600" dirty="0"/>
              <a:t>俗语开头</a:t>
            </a:r>
            <a:endParaRPr lang="zh-CN" altLang="zh-CN" sz="1600" dirty="0" smtClean="0">
              <a:effectLst/>
            </a:endParaRPr>
          </a:p>
          <a:p>
            <a:r>
              <a:rPr lang="zh-CN" altLang="zh-CN" sz="1600" dirty="0"/>
              <a:t>　　俗语是孩子们所熟悉的，以此开头，倍感亲切，激发兴趣。如：中国有句俗语说：“三棒槌打不出一个屁来。”我的爸爸就是一个不爱说话的人……</a:t>
            </a:r>
            <a:endParaRPr lang="zh-CN" altLang="zh-CN" sz="1600" dirty="0" smtClean="0">
              <a:effectLst/>
            </a:endParaRPr>
          </a:p>
          <a:p>
            <a:r>
              <a:rPr lang="zh-CN" altLang="zh-CN" sz="1600" dirty="0"/>
              <a:t>　　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3</a:t>
            </a:r>
            <a:r>
              <a:rPr lang="zh-CN" altLang="en-US" sz="1600" dirty="0" smtClean="0"/>
              <a:t>）</a:t>
            </a:r>
            <a:r>
              <a:rPr lang="en-US" altLang="zh-CN" sz="1600" dirty="0" smtClean="0"/>
              <a:t>.</a:t>
            </a:r>
            <a:r>
              <a:rPr lang="zh-CN" altLang="zh-CN" sz="1600" dirty="0"/>
              <a:t>名人名言开头</a:t>
            </a:r>
            <a:endParaRPr lang="zh-CN" altLang="zh-CN" sz="1600" dirty="0" smtClean="0">
              <a:effectLst/>
            </a:endParaRPr>
          </a:p>
          <a:p>
            <a:r>
              <a:rPr lang="zh-CN" altLang="zh-CN" sz="1600" dirty="0"/>
              <a:t>　　这种开头法不仅使你所要表达的意思简明扼要，言简意丰，而且能集中地表达文章的主旨，起到画龙点睛的作用，使文章增色不少。如一学生写《自信》：著名科学家爱迪生说：“自信是成功的第一秘诀。”是的，拥有自信，不断努力，就能获得成功。</a:t>
            </a:r>
            <a:endParaRPr lang="zh-CN" altLang="zh-CN" sz="1600" dirty="0" smtClean="0">
              <a:effectLst/>
            </a:endParaRPr>
          </a:p>
          <a:p>
            <a:r>
              <a:rPr lang="zh-CN" altLang="zh-CN" sz="1600" dirty="0"/>
              <a:t>　　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4</a:t>
            </a:r>
            <a:r>
              <a:rPr lang="zh-CN" altLang="en-US" sz="1600" dirty="0" smtClean="0"/>
              <a:t>）</a:t>
            </a:r>
            <a:r>
              <a:rPr lang="en-US" altLang="zh-CN" sz="1600" dirty="0" smtClean="0"/>
              <a:t>.</a:t>
            </a:r>
            <a:r>
              <a:rPr lang="zh-CN" altLang="zh-CN" sz="1600" dirty="0"/>
              <a:t>故事导入</a:t>
            </a:r>
            <a:endParaRPr lang="zh-CN" altLang="zh-CN" sz="1600" dirty="0" smtClean="0">
              <a:effectLst/>
            </a:endParaRPr>
          </a:p>
          <a:p>
            <a:r>
              <a:rPr lang="zh-CN" altLang="zh-CN" sz="1600" dirty="0"/>
              <a:t>　　引用一则典故或现实生活中的小故事来开头的方法，可以增加文章的趣味性，能引起读者的兴趣。如一学生写《宽容》时，这样开头：“一位理发师正在给周恩来总理刮脸，由于周总理咳嗽了一声，理发师不小心将他的脸刮破了，这时理发师紧张不已，以为周总理会大发雷霆。想不到，周总理却很抱歉地说：‘这不关你的事，要是在咳嗽之前给你打个招呼，你就不会刮破我的脸了。’这样一句暖人的安慰，我们可以从周总理身上看到可贵的品质——宽容。”</a:t>
            </a:r>
            <a:endParaRPr lang="zh-CN" altLang="zh-CN" sz="1600" dirty="0" smtClean="0">
              <a:effectLst/>
            </a:endParaRPr>
          </a:p>
          <a:p>
            <a:r>
              <a:rPr lang="zh-CN" altLang="zh-CN" sz="1600" dirty="0"/>
              <a:t>　　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5</a:t>
            </a:r>
            <a:r>
              <a:rPr lang="zh-CN" altLang="en-US" sz="1600" dirty="0" smtClean="0"/>
              <a:t>）</a:t>
            </a:r>
            <a:r>
              <a:rPr lang="zh-CN" altLang="zh-CN" sz="1600" dirty="0" smtClean="0"/>
              <a:t>、</a:t>
            </a:r>
            <a:r>
              <a:rPr lang="zh-CN" altLang="zh-CN" sz="1600" dirty="0"/>
              <a:t>声音开头</a:t>
            </a:r>
            <a:endParaRPr lang="zh-CN" altLang="zh-CN" sz="1600" dirty="0" smtClean="0">
              <a:effectLst/>
            </a:endParaRPr>
          </a:p>
          <a:p>
            <a:r>
              <a:rPr lang="zh-CN" altLang="zh-CN" sz="1600" dirty="0"/>
              <a:t>　　对话、琴声、风声、雷声等等，都可以用来开头，信手拈来，渲染氛围。如：“请把我的歌，带回你的家，请把你的微笑留下……”每当耳边响起这熟悉的旋律，自己就像遇见了多年不见的老朋友一样，感觉格外亲切。</a:t>
            </a:r>
            <a:endParaRPr lang="zh-CN" altLang="zh-CN" sz="16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504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445624" cy="1143000"/>
          </a:xfrm>
        </p:spPr>
        <p:txBody>
          <a:bodyPr/>
          <a:lstStyle/>
          <a:p>
            <a:pPr algn="l"/>
            <a:r>
              <a:rPr lang="zh-CN" altLang="en-US" b="1" dirty="0" smtClean="0"/>
              <a:t>一、</a:t>
            </a:r>
            <a:r>
              <a:rPr lang="zh-CN" altLang="zh-CN" b="1" dirty="0" smtClean="0"/>
              <a:t>写好作文开头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54461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dirty="0" smtClean="0"/>
              <a:t>     </a:t>
            </a:r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zh-CN" dirty="0" smtClean="0"/>
              <a:t>精辟修辞</a:t>
            </a:r>
            <a:r>
              <a:rPr lang="zh-CN" altLang="en-US" dirty="0" smtClean="0"/>
              <a:t>、</a:t>
            </a:r>
            <a:r>
              <a:rPr lang="zh-CN" altLang="zh-CN" dirty="0" smtClean="0"/>
              <a:t> </a:t>
            </a:r>
            <a:r>
              <a:rPr lang="zh-CN" altLang="zh-CN" dirty="0"/>
              <a:t>韵味</a:t>
            </a:r>
            <a:r>
              <a:rPr lang="zh-CN" altLang="zh-CN" dirty="0" smtClean="0"/>
              <a:t>悠长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　</a:t>
            </a:r>
            <a:r>
              <a:rPr lang="en-US" altLang="zh-CN" dirty="0" smtClean="0"/>
              <a:t> 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zh-CN" altLang="zh-CN" dirty="0" smtClean="0"/>
              <a:t>比喻</a:t>
            </a:r>
            <a:endParaRPr lang="zh-CN" altLang="zh-CN" dirty="0" smtClean="0">
              <a:effectLst/>
            </a:endParaRPr>
          </a:p>
          <a:p>
            <a:pPr marL="0" indent="0">
              <a:buNone/>
            </a:pPr>
            <a:r>
              <a:rPr lang="zh-CN" altLang="zh-CN" dirty="0"/>
              <a:t>　　开头设喻，以引起读者对要说明的事物或道理的兴趣。如《中国石拱桥》开头：“石拱桥的桥洞成弧形，就像虹。</a:t>
            </a:r>
            <a:r>
              <a:rPr lang="zh-CN" altLang="zh-CN" dirty="0" smtClean="0"/>
              <a:t>”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　</a:t>
            </a:r>
            <a:r>
              <a:rPr lang="en-US" altLang="zh-CN" dirty="0" smtClean="0"/>
              <a:t>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zh-CN" altLang="zh-CN" dirty="0" smtClean="0"/>
              <a:t>对比</a:t>
            </a:r>
            <a:endParaRPr lang="zh-CN" altLang="zh-CN" dirty="0" smtClean="0">
              <a:effectLst/>
            </a:endParaRPr>
          </a:p>
          <a:p>
            <a:pPr marL="0" indent="0">
              <a:buNone/>
            </a:pPr>
            <a:r>
              <a:rPr lang="zh-CN" altLang="zh-CN" dirty="0"/>
              <a:t>　　用对比来开头的方法，可以加强文采，有力地突出主题。如：古今中外，凡是在事业上有所造就、取得成功的人，其成功没有不是用辛勤的汗水换来的；反之，那些懒惰昏庸的人，则无法成就事业，由此可见，勤则成事，惰则败业。</a:t>
            </a:r>
            <a:endParaRPr lang="zh-CN" altLang="zh-CN" dirty="0" smtClean="0">
              <a:effectLst/>
            </a:endParaRPr>
          </a:p>
          <a:p>
            <a:pPr marL="0" indent="0">
              <a:buNone/>
            </a:pPr>
            <a:endParaRPr lang="zh-CN" altLang="zh-CN" dirty="0" smtClean="0">
              <a:effectLst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7329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60648"/>
            <a:ext cx="8712968" cy="640871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zh-CN" dirty="0"/>
              <a:t>　</a:t>
            </a:r>
            <a:r>
              <a:rPr lang="en-US" altLang="zh-CN" dirty="0" smtClean="0"/>
              <a:t>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</a:t>
            </a:r>
            <a:r>
              <a:rPr lang="zh-CN" altLang="zh-CN" dirty="0" smtClean="0"/>
              <a:t>排比</a:t>
            </a:r>
            <a:endParaRPr lang="zh-CN" altLang="zh-CN" dirty="0" smtClean="0">
              <a:effectLst/>
            </a:endParaRPr>
          </a:p>
          <a:p>
            <a:pPr marL="0" indent="0">
              <a:buNone/>
            </a:pPr>
            <a:r>
              <a:rPr lang="en-US" altLang="zh-CN" dirty="0" smtClean="0"/>
              <a:t>    </a:t>
            </a:r>
            <a:r>
              <a:rPr lang="zh-CN" altLang="zh-CN" dirty="0" smtClean="0"/>
              <a:t>用</a:t>
            </a:r>
            <a:r>
              <a:rPr lang="zh-CN" altLang="zh-CN" dirty="0"/>
              <a:t>排比句开头，句式整齐，语势铿锵，促人赏读。如：假如我是小鸟，我会记住那出生时的巢穴；假如我是树苗，我无法忘记那滋养我的土地；假如我是江河，那雪域高原成为我记忆中的烙印……</a:t>
            </a:r>
            <a:endParaRPr lang="zh-CN" altLang="zh-CN" dirty="0" smtClean="0">
              <a:effectLst/>
            </a:endParaRPr>
          </a:p>
          <a:p>
            <a:pPr marL="0" indent="0">
              <a:buNone/>
            </a:pPr>
            <a:r>
              <a:rPr lang="zh-CN" altLang="zh-CN" dirty="0"/>
              <a:t>有一篇题为《门》的优秀作文，是这样开头的：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zh-CN" altLang="zh-CN" dirty="0"/>
              <a:t>绿色推开了春天的门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zh-CN" altLang="zh-CN" dirty="0"/>
              <a:t>雷雨推开了夏天的门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zh-CN" altLang="zh-CN" dirty="0"/>
              <a:t>果实推开了秋天的门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zh-CN" altLang="zh-CN" dirty="0"/>
              <a:t>瑞雪推开了冬天的门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zh-CN" altLang="zh-CN" dirty="0"/>
              <a:t>书籍推开了知识的门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zh-CN" altLang="zh-CN" dirty="0"/>
              <a:t>智慧推开了理想的门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zh-CN" altLang="zh-CN" dirty="0"/>
              <a:t>理想推开了成功的门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zh-CN" altLang="zh-CN" dirty="0"/>
              <a:t>听，到处都是开门的声音……</a:t>
            </a:r>
            <a:r>
              <a:rPr lang="en-US" altLang="zh-CN" dirty="0"/>
              <a:t> </a:t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8048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/>
              <a:t>一、</a:t>
            </a:r>
            <a:r>
              <a:rPr lang="zh-CN" altLang="zh-CN" b="1" dirty="0" smtClean="0"/>
              <a:t>写好作文开头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</a:t>
            </a:r>
            <a:r>
              <a:rPr lang="zh-CN" altLang="zh-CN" dirty="0" smtClean="0"/>
              <a:t>、</a:t>
            </a:r>
            <a:r>
              <a:rPr lang="zh-CN" altLang="zh-CN" dirty="0"/>
              <a:t>借物联想 引发情趣</a:t>
            </a:r>
            <a:endParaRPr lang="zh-CN" altLang="zh-CN" dirty="0" smtClean="0">
              <a:effectLst/>
            </a:endParaRPr>
          </a:p>
          <a:p>
            <a:r>
              <a:rPr lang="zh-CN" altLang="zh-CN" dirty="0"/>
              <a:t>《路》：日常行走的路有大路、小路之别，人生之路有正路、歧路之分。人，应该择路而行。</a:t>
            </a:r>
            <a:endParaRPr lang="zh-CN" altLang="zh-CN" dirty="0" smtClean="0">
              <a:effectLst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1247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一、</a:t>
            </a:r>
            <a:r>
              <a:rPr lang="zh-CN" altLang="zh-CN" b="1" dirty="0" smtClean="0"/>
              <a:t>写好作文开头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    6</a:t>
            </a:r>
            <a:r>
              <a:rPr lang="zh-CN" altLang="zh-CN" dirty="0" smtClean="0"/>
              <a:t>、</a:t>
            </a:r>
            <a:r>
              <a:rPr lang="zh-CN" altLang="zh-CN" dirty="0"/>
              <a:t>巧设悬念 曲径通幽</a:t>
            </a:r>
            <a:endParaRPr lang="zh-CN" altLang="zh-CN" dirty="0" smtClean="0">
              <a:effectLst/>
            </a:endParaRPr>
          </a:p>
          <a:p>
            <a:r>
              <a:rPr lang="zh-CN" altLang="zh-CN" dirty="0"/>
              <a:t>　　开头设置一个悬而未决的问题，引起读者的关注，激发读者的兴趣，同时增加文章的曲折，显现布局之美。如一学生写《感受生活之美》：“我快要死了——我躺在病床上，四周黑漆漆的一片，十分寂静，偌大的房间里，只能听得见我微弱的呼吸声。”</a:t>
            </a:r>
            <a:endParaRPr lang="zh-CN" altLang="zh-CN" dirty="0" smtClean="0">
              <a:effectLst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5463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一、</a:t>
            </a:r>
            <a:r>
              <a:rPr lang="zh-CN" altLang="zh-CN" b="1" dirty="0" smtClean="0"/>
              <a:t>写好作文开头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zh-CN" dirty="0"/>
              <a:t>　</a:t>
            </a:r>
            <a:r>
              <a:rPr lang="en-US" altLang="zh-CN" dirty="0" smtClean="0"/>
              <a:t>7</a:t>
            </a:r>
            <a:r>
              <a:rPr lang="zh-CN" altLang="zh-CN" dirty="0" smtClean="0"/>
              <a:t>、</a:t>
            </a:r>
            <a:r>
              <a:rPr lang="zh-CN" altLang="zh-CN" dirty="0"/>
              <a:t>名人作答 启人深思</a:t>
            </a:r>
            <a:endParaRPr lang="zh-CN" altLang="zh-CN" dirty="0" smtClean="0">
              <a:effectLst/>
            </a:endParaRPr>
          </a:p>
          <a:p>
            <a:r>
              <a:rPr lang="zh-CN" altLang="zh-CN" dirty="0"/>
              <a:t>　　采用名人作答的方式展开文章，有利增强开端气势，给人高远之感。如一学生如此写《幸福》的开篇：有人问：幸福是什么？答案是丰富多彩的。尼采认为：“能把蜈蚣、碎玻璃、肉虫、石头一齐吞下肚，却毫不恶心，这种人是最幸福的。”而思多葛派却认为：“拥有无穷的财富和威力，而且能够处事不惊，那才是真正的幸福。”</a:t>
            </a:r>
            <a:endParaRPr lang="zh-CN" altLang="zh-CN" dirty="0" smtClean="0">
              <a:effectLst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7171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471</Words>
  <Application>Microsoft Office PowerPoint</Application>
  <PresentationFormat>全屏显示(4:3)</PresentationFormat>
  <Paragraphs>61</Paragraphs>
  <Slides>16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快乐作文</vt:lpstr>
      <vt:lpstr>一、写好作文开头</vt:lpstr>
      <vt:lpstr>一、写好作文开头</vt:lpstr>
      <vt:lpstr>一、写好作文开头</vt:lpstr>
      <vt:lpstr>一、写好作文开头</vt:lpstr>
      <vt:lpstr>幻灯片 6</vt:lpstr>
      <vt:lpstr>一、写好作文开头</vt:lpstr>
      <vt:lpstr>一、写好作文开头</vt:lpstr>
      <vt:lpstr>一、写好作文开头</vt:lpstr>
      <vt:lpstr>一、写好作文开头</vt:lpstr>
      <vt:lpstr>一、写好作文开头</vt:lpstr>
      <vt:lpstr>一、写好作文开头</vt:lpstr>
      <vt:lpstr>二、写好作文结尾</vt:lpstr>
      <vt:lpstr>二、写好作文结尾</vt:lpstr>
      <vt:lpstr>二、写好作文结尾</vt:lpstr>
      <vt:lpstr>二、写好作文结尾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快乐作文</dc:title>
  <dc:creator>anhui</dc:creator>
  <cp:lastModifiedBy>Administrator</cp:lastModifiedBy>
  <cp:revision>9</cp:revision>
  <dcterms:created xsi:type="dcterms:W3CDTF">2012-12-25T11:38:46Z</dcterms:created>
  <dcterms:modified xsi:type="dcterms:W3CDTF">2013-01-24T00:28:52Z</dcterms:modified>
</cp:coreProperties>
</file>