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  <p:sldMasterId id="2147483674" r:id="rId4"/>
  </p:sldMasterIdLst>
  <p:notesMasterIdLst>
    <p:notesMasterId r:id="rId6"/>
  </p:notesMasterIdLst>
  <p:handoutMasterIdLst>
    <p:handoutMasterId r:id="rId48"/>
  </p:handoutMasterIdLst>
  <p:sldIdLst>
    <p:sldId id="256" r:id="rId5"/>
    <p:sldId id="300" r:id="rId7"/>
    <p:sldId id="257" r:id="rId8"/>
    <p:sldId id="262" r:id="rId9"/>
    <p:sldId id="280" r:id="rId10"/>
    <p:sldId id="281" r:id="rId11"/>
    <p:sldId id="283" r:id="rId12"/>
    <p:sldId id="282" r:id="rId13"/>
    <p:sldId id="266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382" r:id="rId23"/>
    <p:sldId id="297" r:id="rId24"/>
    <p:sldId id="298" r:id="rId25"/>
    <p:sldId id="299" r:id="rId26"/>
    <p:sldId id="294" r:id="rId27"/>
    <p:sldId id="301" r:id="rId28"/>
    <p:sldId id="341" r:id="rId29"/>
    <p:sldId id="295" r:id="rId30"/>
    <p:sldId id="342" r:id="rId31"/>
    <p:sldId id="344" r:id="rId32"/>
    <p:sldId id="343" r:id="rId33"/>
    <p:sldId id="359" r:id="rId34"/>
    <p:sldId id="360" r:id="rId35"/>
    <p:sldId id="361" r:id="rId36"/>
    <p:sldId id="365" r:id="rId37"/>
    <p:sldId id="346" r:id="rId38"/>
    <p:sldId id="347" r:id="rId39"/>
    <p:sldId id="363" r:id="rId40"/>
    <p:sldId id="375" r:id="rId41"/>
    <p:sldId id="348" r:id="rId42"/>
    <p:sldId id="352" r:id="rId43"/>
    <p:sldId id="354" r:id="rId44"/>
    <p:sldId id="349" r:id="rId45"/>
    <p:sldId id="345" r:id="rId46"/>
    <p:sldId id="350" r:id="rId47"/>
  </p:sldIdLst>
  <p:sldSz cx="12192000" cy="6858000"/>
  <p:notesSz cx="6858000" cy="9144000"/>
  <p:embeddedFontLst>
    <p:embeddedFont>
      <p:font typeface="楷体" panose="02010609060101010101" charset="-122"/>
      <p:regular r:id="rId53"/>
    </p:embeddedFont>
    <p:embeddedFont>
      <p:font typeface="字魂49号-逍遥行书" panose="00000500000000000000" charset="-122"/>
      <p:regular r:id="rId54"/>
    </p:embeddedFont>
    <p:embeddedFont>
      <p:font typeface="SimSun-ExtB" panose="02010609060101010101" charset="-122"/>
      <p:regular r:id="rId55"/>
    </p:embeddedFont>
    <p:embeddedFont>
      <p:font typeface="字魂206号-江汉手书" panose="00000500000000000000" charset="-122"/>
      <p:regular r:id="rId56"/>
    </p:embeddedFont>
    <p:embeddedFont>
      <p:font typeface="字魂36号-正文宋楷" panose="00000500000000000000" charset="-122"/>
      <p:regular r:id="rId57"/>
    </p:embeddedFont>
    <p:embeddedFont>
      <p:font typeface="华文行楷" panose="02010800040101010101" charset="-122"/>
      <p:regular r:id="rId58"/>
    </p:embeddedFont>
    <p:embeddedFont>
      <p:font typeface="汉语拼音" panose="000B0604020202020204" pitchFamily="34" charset="0"/>
      <p:regular r:id="rId59"/>
    </p:embeddedFont>
    <p:embeddedFont>
      <p:font typeface="黑体" panose="02010609060101010101" pitchFamily="49" charset="-122"/>
      <p:regular r:id="rId60"/>
    </p:embeddedFont>
    <p:embeddedFont>
      <p:font typeface="华文楷体" panose="02010600040101010101" pitchFamily="2" charset="-122"/>
      <p:regular r:id="rId61"/>
    </p:embeddedFont>
    <p:embeddedFont>
      <p:font typeface="微软雅黑" panose="020B0503020204020204" charset="-122"/>
      <p:regular r:id="rId62"/>
    </p:embeddedFont>
    <p:embeddedFont>
      <p:font typeface="等线 Light" panose="02010600030101010101" charset="-122"/>
      <p:regular r:id="rId63"/>
    </p:embeddedFont>
    <p:embeddedFont>
      <p:font typeface="等线" panose="02010600030101010101" charset="-122"/>
      <p:regular r:id="rId64"/>
    </p:embeddedFont>
    <p:embeddedFont>
      <p:font typeface="Calibri" panose="020F0502020204030204" charset="0"/>
      <p:regular r:id="rId65"/>
      <p:bold r:id="rId66"/>
      <p:italic r:id="rId67"/>
      <p:boldItalic r:id="rId68"/>
    </p:embeddedFont>
    <p:embeddedFont>
      <p:font typeface="字魂110号-武林江湖体" panose="00000500000000000000" charset="-122"/>
      <p:regular r:id="rId69"/>
    </p:embeddedFont>
    <p:embeddedFont>
      <p:font typeface="Calibri" panose="020F0502020204030204"/>
      <p:regular r:id="rId70"/>
      <p:bold r:id="rId71"/>
      <p:italic r:id="rId72"/>
      <p:boldItalic r:id="rId7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初中语文匠" initials="初" lastIdx="1" clrIdx="0"/>
  <p:cmAuthor id="2" name="Administrator" initials="A" lastIdx="1" clrIdx="0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5E4700"/>
    <a:srgbClr val="9C754B"/>
    <a:srgbClr val="F2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58" y="60"/>
      </p:cViewPr>
      <p:guideLst>
        <p:guide orient="horz" pos="22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3" Type="http://schemas.openxmlformats.org/officeDocument/2006/relationships/font" Target="fonts/font21.fntdata"/><Relationship Id="rId72" Type="http://schemas.openxmlformats.org/officeDocument/2006/relationships/font" Target="fonts/font20.fntdata"/><Relationship Id="rId71" Type="http://schemas.openxmlformats.org/officeDocument/2006/relationships/font" Target="fonts/font19.fntdata"/><Relationship Id="rId70" Type="http://schemas.openxmlformats.org/officeDocument/2006/relationships/font" Target="fonts/font18.fntdata"/><Relationship Id="rId7" Type="http://schemas.openxmlformats.org/officeDocument/2006/relationships/slide" Target="slides/slide2.xml"/><Relationship Id="rId69" Type="http://schemas.openxmlformats.org/officeDocument/2006/relationships/font" Target="fonts/font17.fntdata"/><Relationship Id="rId68" Type="http://schemas.openxmlformats.org/officeDocument/2006/relationships/font" Target="fonts/font16.fntdata"/><Relationship Id="rId67" Type="http://schemas.openxmlformats.org/officeDocument/2006/relationships/font" Target="fonts/font15.fntdata"/><Relationship Id="rId66" Type="http://schemas.openxmlformats.org/officeDocument/2006/relationships/font" Target="fonts/font14.fntdata"/><Relationship Id="rId65" Type="http://schemas.openxmlformats.org/officeDocument/2006/relationships/font" Target="fonts/font13.fntdata"/><Relationship Id="rId64" Type="http://schemas.openxmlformats.org/officeDocument/2006/relationships/font" Target="fonts/font12.fntdata"/><Relationship Id="rId63" Type="http://schemas.openxmlformats.org/officeDocument/2006/relationships/font" Target="fonts/font11.fntdata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commentAuthors" Target="commentAuthors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1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0" y="1585595"/>
            <a:ext cx="4572000" cy="46482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75285" y="804545"/>
            <a:ext cx="11720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微信扫码关注公众号：初中语文匠</a:t>
            </a:r>
            <a:r>
              <a:rPr lang="en-US" altLang="zh-CN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</a:t>
            </a:r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获取更多原创优质课件资源！</a:t>
            </a:r>
            <a:endParaRPr lang="zh-CN" altLang="en-US" sz="32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6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7.xml"/><Relationship Id="rId1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微信公众号：初中语文匠"/>
          <p:cNvSpPr txBox="1"/>
          <p:nvPr/>
        </p:nvSpPr>
        <p:spPr>
          <a:xfrm>
            <a:off x="3688715" y="2585085"/>
            <a:ext cx="4814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dirty="0" smtClean="0">
                <a:latin typeface="楷体" panose="02010609060101010101" charset="-122"/>
                <a:ea typeface="楷体" panose="02010609060101010101" charset="-122"/>
              </a:rPr>
              <a:t>活板</a:t>
            </a:r>
            <a:endParaRPr lang="zh-CN" altLang="en-US" sz="138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24510" y="375920"/>
            <a:ext cx="10867390" cy="476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庆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历中，有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布衣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毕昇，又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活板。其法：用胶泥刻字，薄如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钱唇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，每字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烧令坚。先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一铁板，其上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松脂、蜡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纸灰之类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冒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之。欲印，则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置铁板上，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密布字印，满铁范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持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就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稍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，则以一平板按其面，则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字平如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203575" y="375920"/>
            <a:ext cx="110172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平民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18" name="微信公众号：初中语文匠"/>
          <p:cNvSpPr/>
          <p:nvPr/>
        </p:nvSpPr>
        <p:spPr>
          <a:xfrm>
            <a:off x="860425" y="1300480"/>
            <a:ext cx="2343150" cy="4616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铜钱的边缘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1934210" y="2228850"/>
            <a:ext cx="1014095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混合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2" name="微信公众号：初中语文匠"/>
          <p:cNvSpPr/>
          <p:nvPr/>
        </p:nvSpPr>
        <p:spPr>
          <a:xfrm>
            <a:off x="3937635" y="2228850"/>
            <a:ext cx="1017270" cy="47625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覆盖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7998460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模子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5438140" y="3185795"/>
            <a:ext cx="1039495" cy="4870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靠近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7961630" y="4080510"/>
            <a:ext cx="3512185" cy="10947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熔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用高温使固态物质转变为液态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32" name="微信公众号：初中语文匠"/>
          <p:cNvSpPr/>
          <p:nvPr/>
        </p:nvSpPr>
        <p:spPr>
          <a:xfrm>
            <a:off x="3668395" y="5008245"/>
            <a:ext cx="1556385" cy="63690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磨刀石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580000">
            <a:off x="1129665" y="321246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8" name="文本框 7"/>
          <p:cNvSpPr txBox="1"/>
          <p:nvPr/>
        </p:nvSpPr>
        <p:spPr>
          <a:xfrm rot="5400000">
            <a:off x="263525" y="403352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0" name="文本框 9"/>
          <p:cNvSpPr txBox="1"/>
          <p:nvPr/>
        </p:nvSpPr>
        <p:spPr>
          <a:xfrm rot="1020000">
            <a:off x="2797810" y="424624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2538095" y="33928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3" name="文本框 12"/>
          <p:cNvSpPr txBox="1"/>
          <p:nvPr/>
        </p:nvSpPr>
        <p:spPr>
          <a:xfrm rot="5400000">
            <a:off x="3178810" y="303784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6" name="文本框 15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文本框 22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文本框 29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文本框 33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文本框 36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8" name="文本框 37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文本框 39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文本框 42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8" name="文本框 47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9" name="微信公众号：初中语文匠"/>
          <p:cNvSpPr/>
          <p:nvPr/>
        </p:nvSpPr>
        <p:spPr>
          <a:xfrm>
            <a:off x="5715000" y="375920"/>
            <a:ext cx="104902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发明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0" name="微信公众号：初中语文匠"/>
          <p:cNvSpPr/>
          <p:nvPr/>
        </p:nvSpPr>
        <p:spPr>
          <a:xfrm>
            <a:off x="3368040" y="1271905"/>
            <a:ext cx="56959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1" name="微信公众号：初中语文匠"/>
          <p:cNvSpPr/>
          <p:nvPr/>
        </p:nvSpPr>
        <p:spPr>
          <a:xfrm>
            <a:off x="4099560" y="1277620"/>
            <a:ext cx="100838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字印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5212080" y="1277620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用火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4" name="微信公众号：初中语文匠"/>
          <p:cNvSpPr/>
          <p:nvPr/>
        </p:nvSpPr>
        <p:spPr>
          <a:xfrm>
            <a:off x="10584180" y="130048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5" name="微信公众号：初中语文匠"/>
          <p:cNvSpPr/>
          <p:nvPr/>
        </p:nvSpPr>
        <p:spPr>
          <a:xfrm>
            <a:off x="7600950" y="1300480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设置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7" name="微信公众号：初中语文匠"/>
          <p:cNvSpPr/>
          <p:nvPr/>
        </p:nvSpPr>
        <p:spPr>
          <a:xfrm>
            <a:off x="10367645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于是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/>
          <p:nvPr/>
        </p:nvSpPr>
        <p:spPr>
          <a:xfrm>
            <a:off x="3601085" y="3169285"/>
            <a:ext cx="104902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成为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9" name="微信公众号：初中语文匠"/>
          <p:cNvSpPr/>
          <p:nvPr/>
        </p:nvSpPr>
        <p:spPr>
          <a:xfrm>
            <a:off x="6670675" y="3168015"/>
            <a:ext cx="1000125" cy="4870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烘烤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0" name="微信公众号：初中语文匠"/>
          <p:cNvSpPr/>
          <p:nvPr/>
        </p:nvSpPr>
        <p:spPr>
          <a:xfrm>
            <a:off x="7008495" y="2207895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把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1" grpId="0" bldLvl="0" animBg="1"/>
      <p:bldP spid="22" grpId="0" bldLvl="0" animBg="1"/>
      <p:bldP spid="26" grpId="0" bldLvl="0" animBg="1"/>
      <p:bldP spid="27" grpId="0" bldLvl="0" animBg="1"/>
      <p:bldP spid="31" grpId="0" bldLvl="0" animBg="1"/>
      <p:bldP spid="32" grpId="0" bldLvl="0" animBg="1"/>
      <p:bldP spid="49" grpId="0" bldLvl="0" animBg="1"/>
      <p:bldP spid="50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563880" y="823595"/>
            <a:ext cx="11064875" cy="5210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宋朝庆历年间，有一个叫毕昇的平民，又发明了活字版（印刷）。它的方法：用黏土刻字，字模薄得像铜钱的边缘，每个字刻一个字模，用火烧使它坚硬。先设置一块铁板，在它的上面用松脂、蜡混合纸灰之类的东西盖好。想要印刷时，就把一个铁框子放在铁板上面，然后在铁框内密密地排上字模，排满了一个铁框就成为一块印版，把它拿到火上烤；等铁板上的药物稍稍熔化，就用一块平板按在字模上面，那么（所有排在铁板上的）活字平得像磨刀石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612140" y="618490"/>
            <a:ext cx="11123295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u="sng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6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止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印三二本，未</a:t>
            </a:r>
            <a:r>
              <a:rPr lang="zh-CN" altLang="en-US" sz="36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简易；若印数十百千本，则</a:t>
            </a:r>
            <a:r>
              <a:rPr lang="en-US" altLang="zh-CN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极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神速。常作二铁板，一板印刷，一板已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布字，此印者才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毕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，则第二板已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具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更互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用之，瞬息可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。每一字皆有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印，如“之”“也”等字，每字有二十余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备一板内有重复者</a:t>
            </a:r>
            <a:r>
              <a:rPr lang="zh-CN" altLang="en-US" sz="36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600" dirty="0" smtClean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3" name="微信公众号：初中语文匠"/>
          <p:cNvSpPr/>
          <p:nvPr/>
        </p:nvSpPr>
        <p:spPr>
          <a:xfrm>
            <a:off x="612140" y="713740"/>
            <a:ext cx="102108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如果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8891905" y="1673225"/>
            <a:ext cx="1962785" cy="6172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另自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另外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/>
          <p:nvPr/>
        </p:nvSpPr>
        <p:spPr>
          <a:xfrm>
            <a:off x="5330190" y="2721610"/>
            <a:ext cx="101282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准备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>
            <a:off x="6556375" y="2720975"/>
            <a:ext cx="196024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交替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轮流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1" name="微信公众号：初中语文匠"/>
          <p:cNvSpPr/>
          <p:nvPr/>
        </p:nvSpPr>
        <p:spPr>
          <a:xfrm>
            <a:off x="9975215" y="2738120"/>
            <a:ext cx="10407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/>
          <p:nvPr/>
        </p:nvSpPr>
        <p:spPr>
          <a:xfrm>
            <a:off x="721995" y="4762500"/>
            <a:ext cx="1020445" cy="6394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1742440" y="713740"/>
            <a:ext cx="1793875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只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仅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4892675" y="713740"/>
            <a:ext cx="102108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算是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1059815" y="1757680"/>
            <a:ext cx="57277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1742440" y="2738120"/>
            <a:ext cx="161417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2881630" y="3836670"/>
            <a:ext cx="65468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几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038985" y="4791710"/>
            <a:ext cx="1020445" cy="6394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用来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0" grpId="0" bldLvl="0" animBg="1"/>
      <p:bldP spid="11" grpId="0" bldLvl="0" animBg="1"/>
      <p:bldP spid="1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611505" y="833755"/>
            <a:ext cx="109213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如果只印三两本，不能算是简便；如果印几十本乃至成百上千本，那就显得极其快速了。通常是做两块铁板，这一块在印刷，那一块已另外在排字了，这块印刷才完，第二块板已经准备好了。两块相互交替使用，很短的时间就能完成。每一个字都有好几个印模，像“之”“也”等字，每个字有二十多个印模，用来准备用一板内有重复的字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41655" y="699770"/>
            <a:ext cx="10981690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用，则以纸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之，每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韵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为一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en-US" altLang="zh-CN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贮之。有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奇字素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无备者，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刻之，以草火烧，瞬息可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成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木理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有疏密，沾水则高下不平，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与药相粘，不可取；不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燔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土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，用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令药镕，以手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拂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之，其印自落，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殊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不沾污。 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1816100" y="285115"/>
            <a:ext cx="2792095" cy="8928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名词用作动词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用标签标出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4856480" y="699770"/>
            <a:ext cx="1473835" cy="5346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指韵部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8" name="微信公众号：初中语文匠"/>
          <p:cNvSpPr/>
          <p:nvPr/>
        </p:nvSpPr>
        <p:spPr>
          <a:xfrm>
            <a:off x="6510655" y="706120"/>
            <a:ext cx="1021080" cy="5283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标签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9" name="微信公众号：初中语文匠"/>
          <p:cNvSpPr/>
          <p:nvPr/>
        </p:nvSpPr>
        <p:spPr>
          <a:xfrm>
            <a:off x="10163810" y="715010"/>
            <a:ext cx="1459230" cy="5105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生僻字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0" name="微信公众号：初中语文匠"/>
          <p:cNvSpPr/>
          <p:nvPr/>
        </p:nvSpPr>
        <p:spPr>
          <a:xfrm>
            <a:off x="1331595" y="2783840"/>
            <a:ext cx="2298065" cy="4851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木头的纹理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3780790" y="3784600"/>
            <a:ext cx="650240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烧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/>
          <p:nvPr/>
        </p:nvSpPr>
        <p:spPr>
          <a:xfrm>
            <a:off x="9183370" y="3850640"/>
            <a:ext cx="1932305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擦拭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掸去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8393430" y="2835910"/>
            <a:ext cx="539115" cy="46291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541655" y="1762125"/>
            <a:ext cx="1029970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平时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2176145" y="1762125"/>
            <a:ext cx="1940560" cy="50546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随即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马上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5318125" y="3876040"/>
            <a:ext cx="1041400" cy="46736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7775575" y="706120"/>
            <a:ext cx="1438275" cy="5283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用木格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1" name="微信公众号：初中语文匠"/>
          <p:cNvSpPr/>
          <p:nvPr/>
        </p:nvSpPr>
        <p:spPr>
          <a:xfrm>
            <a:off x="8142605" y="1788160"/>
            <a:ext cx="10407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9689465" y="1788160"/>
            <a:ext cx="61277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10648950" y="1773555"/>
            <a:ext cx="6343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2821305" y="3784600"/>
            <a:ext cx="650240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像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6510655" y="3850640"/>
            <a:ext cx="146304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用火烤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712720" y="4985385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根本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4" grpId="0" bldLvl="0" animBg="1"/>
      <p:bldP spid="11" grpId="0" bldLvl="0" animBg="1"/>
      <p:bldP spid="5" grpId="0" bldLvl="0" animBg="1"/>
      <p:bldP spid="6" grpId="0" bldLvl="0" animBg="1"/>
      <p:bldP spid="7" grpId="0" bldLvl="0" animBg="1"/>
      <p:bldP spid="53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567055" y="520700"/>
            <a:ext cx="10922635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【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不用时，就用纸来标记活字，每个韵部做一个标签，用木格（分别）贮存这些活字。遇到平时没有准备的生僻字，随即刻制，用草烧火烘烤，一会儿就能制成。不用木头刻活字的原因，是木头的纹理有疏有密，沾水就会变得高低不平，再加上木刻的字会和药物粘在一起，（拆板时）拿不下来；不像用胶泥烧制的字模，印完后再用火一烤，使药物熔化，用手轻轻一掸，那些字模就会自己掉落下来，一点儿也不会被药物弄脏。</a:t>
            </a:r>
            <a:endParaRPr lang="zh-CN" altLang="en-US" sz="3200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11235" y="821968"/>
            <a:ext cx="8542020" cy="1026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昇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死，其印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群从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所得，至今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宝藏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728085" y="1733550"/>
            <a:ext cx="2107565" cy="8743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指堂兄弟及诸子侄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6789420" y="1733550"/>
            <a:ext cx="1239520" cy="5505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珍藏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1033145" y="3273425"/>
            <a:ext cx="10488295" cy="15684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毕昇死后，他的字模被我的堂兄弟和侄子们得到，到今天还珍贵地收藏。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3044190" y="758825"/>
            <a:ext cx="593090" cy="5505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被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" y="960755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584960" y="984885"/>
            <a:ext cx="1619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通假字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微信公众号：初中语文匠"/>
          <p:cNvSpPr/>
          <p:nvPr/>
        </p:nvSpPr>
        <p:spPr>
          <a:xfrm>
            <a:off x="1217295" y="1721485"/>
            <a:ext cx="10768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活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已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后典籍皆为板本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en-US" altLang="zh-CN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止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印三二本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药稍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镕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         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5492115" y="2825115"/>
            <a:ext cx="294259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已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/>
          <p:nvPr/>
        </p:nvSpPr>
        <p:spPr>
          <a:xfrm>
            <a:off x="3095625" y="4507865"/>
            <a:ext cx="861631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</a:rPr>
              <a:t>镕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熔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用高温使固态物质转变为液态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2947035" y="2054860"/>
            <a:ext cx="295275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版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5024120" y="3735070"/>
            <a:ext cx="297370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止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只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30797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文言积累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15" grpId="0" bldLvl="0"/>
      <p:bldP spid="6" grpId="0" bldLvl="0"/>
      <p:bldP spid="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25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古今异义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微信公众号：初中语文匠"/>
          <p:cNvSpPr/>
          <p:nvPr/>
        </p:nvSpPr>
        <p:spPr>
          <a:xfrm>
            <a:off x="1187450" y="1418273"/>
            <a:ext cx="1076833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庆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历中</a:t>
            </a:r>
            <a:r>
              <a:rPr lang="zh-CN" altLang="en-US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布衣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毕昇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薄如钱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其上以松脂、蜡和纸灰之类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冒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则以一铁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范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置铁板上（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刻之（</a:t>
            </a:r>
            <a:r>
              <a:rPr lang="en-US" altLang="zh-CN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3761740" y="2622550"/>
            <a:ext cx="119761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边缘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5761990" y="1751330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平民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8297545" y="3408680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覆盖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6040755" y="4211955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模子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3028315" y="5125085"/>
            <a:ext cx="238442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立即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马上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3" grpId="0" bldLvl="0"/>
      <p:bldP spid="5" grpId="0" bldLvl="0"/>
      <p:bldP spid="8" grpId="0" bldLvl="0"/>
      <p:bldP spid="4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一词多义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微信公众号：初中语文匠"/>
          <p:cNvSpPr txBox="1"/>
          <p:nvPr/>
        </p:nvSpPr>
        <p:spPr>
          <a:xfrm>
            <a:off x="518795" y="3239135"/>
            <a:ext cx="742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为</a:t>
            </a:r>
            <a:endParaRPr lang="zh-CN" altLang="en-US" sz="3200" b="1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8" name="微信公众号：初中语文匠"/>
          <p:cNvSpPr/>
          <p:nvPr/>
        </p:nvSpPr>
        <p:spPr>
          <a:xfrm>
            <a:off x="1073785" y="1772285"/>
            <a:ext cx="191770" cy="367855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9" name="微信公众号：初中语文匠"/>
          <p:cNvSpPr txBox="1"/>
          <p:nvPr/>
        </p:nvSpPr>
        <p:spPr>
          <a:xfrm>
            <a:off x="1265555" y="1556385"/>
            <a:ext cx="4590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唐人尚未盛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之（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0" name="微信公众号：初中语文匠"/>
          <p:cNvSpPr txBox="1"/>
          <p:nvPr/>
        </p:nvSpPr>
        <p:spPr>
          <a:xfrm>
            <a:off x="1243965" y="2064385"/>
            <a:ext cx="5121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已后典籍皆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板本（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3" name="微信公众号：初中语文匠"/>
          <p:cNvSpPr txBox="1"/>
          <p:nvPr/>
        </p:nvSpPr>
        <p:spPr>
          <a:xfrm>
            <a:off x="1181100" y="5175885"/>
            <a:ext cx="4913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其印</a:t>
            </a:r>
            <a:r>
              <a:rPr lang="zh-CN" altLang="en-US" sz="3200" b="1" dirty="0">
                <a:solidFill>
                  <a:srgbClr val="0000FF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余群从所得（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4" name="微信公众号：初中语文匠"/>
          <p:cNvSpPr txBox="1"/>
          <p:nvPr/>
        </p:nvSpPr>
        <p:spPr>
          <a:xfrm>
            <a:off x="1243965" y="3594100"/>
            <a:ext cx="5121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满铁范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一板（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40973" name="微信公众号：初中语文匠"/>
          <p:cNvSpPr/>
          <p:nvPr/>
        </p:nvSpPr>
        <p:spPr>
          <a:xfrm>
            <a:off x="4892675" y="1595755"/>
            <a:ext cx="736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4" name="微信公众号：初中语文匠"/>
          <p:cNvSpPr/>
          <p:nvPr/>
        </p:nvSpPr>
        <p:spPr>
          <a:xfrm>
            <a:off x="5080000" y="2117725"/>
            <a:ext cx="861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是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5" name="微信公众号：初中语文匠"/>
          <p:cNvSpPr/>
          <p:nvPr/>
        </p:nvSpPr>
        <p:spPr>
          <a:xfrm>
            <a:off x="4235340" y="3667363"/>
            <a:ext cx="13427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成为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6" name="微信公众号：初中语文匠"/>
          <p:cNvSpPr/>
          <p:nvPr/>
        </p:nvSpPr>
        <p:spPr>
          <a:xfrm>
            <a:off x="4970740" y="5175855"/>
            <a:ext cx="7171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被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1265555" y="3084830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每字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以印（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265719" y="2547895"/>
            <a:ext cx="37052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又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活板（         ）</a:t>
            </a:r>
            <a:endParaRPr kumimoji="0" lang="zh-CN" altLang="en-US" sz="3200" b="1" i="0" u="none" strike="noStrike" kern="1200" cap="none" spc="0" normalizeH="0" baseline="0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3388360" y="2597150"/>
            <a:ext cx="1042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发明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4033589" y="3131304"/>
            <a:ext cx="85933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刻</a:t>
            </a:r>
            <a:endParaRPr lang="zh-CN" altLang="en-US" sz="32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6365240" y="2064385"/>
            <a:ext cx="553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以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6877685" y="1772285"/>
            <a:ext cx="253365" cy="123761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7068820" y="1556385"/>
            <a:ext cx="4435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木为之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者（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1" name="微信公众号：初中语文匠"/>
          <p:cNvSpPr txBox="1"/>
          <p:nvPr/>
        </p:nvSpPr>
        <p:spPr>
          <a:xfrm>
            <a:off x="6547485" y="3714750"/>
            <a:ext cx="584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就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2" name="微信公众号：初中语文匠"/>
          <p:cNvSpPr/>
          <p:nvPr/>
        </p:nvSpPr>
        <p:spPr>
          <a:xfrm>
            <a:off x="7131685" y="3618865"/>
            <a:ext cx="226060" cy="784860"/>
          </a:xfrm>
          <a:prstGeom prst="leftBrace">
            <a:avLst>
              <a:gd name="adj1" fmla="val 3823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7266305" y="3448685"/>
            <a:ext cx="3903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持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火炀之（  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>
            <a:off x="10135359" y="1613596"/>
            <a:ext cx="5260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/>
          <p:nvPr/>
        </p:nvSpPr>
        <p:spPr>
          <a:xfrm>
            <a:off x="9688830" y="3448685"/>
            <a:ext cx="1181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靠近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>
            <a:off x="7266305" y="4032250"/>
            <a:ext cx="368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瞬息可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9321800" y="4032250"/>
            <a:ext cx="1102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7054215" y="2547620"/>
            <a:ext cx="506984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备一板内有重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复（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6" name="微信公众号：初中语文匠"/>
          <p:cNvSpPr/>
          <p:nvPr/>
        </p:nvSpPr>
        <p:spPr>
          <a:xfrm>
            <a:off x="10716111" y="2597429"/>
            <a:ext cx="108115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用来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rot="1020000">
            <a:off x="307975" y="155892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文本框 38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46010" y="33928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0" name="文本框 49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2" name="文本框 51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3" name="文本框 52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598785" y="477837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5" name="文本框 54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7" name="微信公众号：初中语文匠"/>
          <p:cNvSpPr txBox="1"/>
          <p:nvPr/>
        </p:nvSpPr>
        <p:spPr>
          <a:xfrm>
            <a:off x="7022465" y="2064385"/>
            <a:ext cx="5219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木一铁范置铁板上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/>
          <p:nvPr/>
        </p:nvSpPr>
        <p:spPr>
          <a:xfrm>
            <a:off x="11059919" y="2117786"/>
            <a:ext cx="5260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把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1" name="微信公众号：初中语文匠"/>
          <p:cNvSpPr txBox="1"/>
          <p:nvPr/>
        </p:nvSpPr>
        <p:spPr>
          <a:xfrm>
            <a:off x="1265555" y="4113530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未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简易（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2" name="微信公众号：初中语文匠"/>
          <p:cNvSpPr/>
          <p:nvPr/>
        </p:nvSpPr>
        <p:spPr>
          <a:xfrm>
            <a:off x="3479165" y="4113530"/>
            <a:ext cx="1132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算是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3" name="微信公众号：初中语文匠"/>
          <p:cNvSpPr txBox="1"/>
          <p:nvPr/>
        </p:nvSpPr>
        <p:spPr>
          <a:xfrm>
            <a:off x="1265555" y="4655185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不以木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4" name="微信公众号：初中语文匠"/>
          <p:cNvSpPr/>
          <p:nvPr/>
        </p:nvSpPr>
        <p:spPr>
          <a:xfrm>
            <a:off x="4363045" y="4655155"/>
            <a:ext cx="7171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刻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8" name="微信公众号：初中语文匠"/>
          <p:cNvSpPr txBox="1"/>
          <p:nvPr/>
        </p:nvSpPr>
        <p:spPr>
          <a:xfrm>
            <a:off x="6547485" y="5021580"/>
            <a:ext cx="584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者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9" name="微信公众号：初中语文匠"/>
          <p:cNvSpPr/>
          <p:nvPr/>
        </p:nvSpPr>
        <p:spPr>
          <a:xfrm>
            <a:off x="7131050" y="4921250"/>
            <a:ext cx="226060" cy="784860"/>
          </a:xfrm>
          <a:prstGeom prst="leftBrace">
            <a:avLst>
              <a:gd name="adj1" fmla="val 3823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>
            <a:off x="7266305" y="4716780"/>
            <a:ext cx="4858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以备一板内有重复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者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11240770" y="4716780"/>
            <a:ext cx="1102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的字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7266305" y="5238750"/>
            <a:ext cx="4138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以木为之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者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9688830" y="5238750"/>
            <a:ext cx="1552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的原因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0974" grpId="0"/>
      <p:bldP spid="40975" grpId="0"/>
      <p:bldP spid="40976" grpId="0"/>
      <p:bldP spid="6" grpId="0"/>
      <p:bldP spid="31" grpId="1"/>
      <p:bldP spid="10" grpId="0"/>
      <p:bldP spid="12" grpId="0"/>
      <p:bldP spid="14" grpId="0"/>
      <p:bldP spid="16" grpId="1"/>
      <p:bldP spid="58" grpId="0"/>
      <p:bldP spid="62" grpId="0"/>
      <p:bldP spid="64" grpId="0"/>
      <p:bldP spid="21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/>
          <p:nvPr/>
        </p:nvSpPr>
        <p:spPr>
          <a:xfrm>
            <a:off x="1393026" y="2537922"/>
            <a:ext cx="2167534" cy="3154362"/>
          </a:xfrm>
          <a:prstGeom prst="roundRect">
            <a:avLst>
              <a:gd name="adj" fmla="val 6831"/>
            </a:avLst>
          </a:prstGeom>
          <a:noFill/>
          <a:ln w="12700"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3793326" y="3251551"/>
            <a:ext cx="2167534" cy="3154362"/>
          </a:xfrm>
          <a:prstGeom prst="roundRect">
            <a:avLst>
              <a:gd name="adj" fmla="val 6831"/>
            </a:avLst>
          </a:prstGeom>
          <a:noFill/>
          <a:ln w="12700"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6193626" y="2537922"/>
            <a:ext cx="2167534" cy="3154362"/>
          </a:xfrm>
          <a:prstGeom prst="roundRect">
            <a:avLst>
              <a:gd name="adj" fmla="val 6831"/>
            </a:avLst>
          </a:prstGeom>
          <a:noFill/>
          <a:ln w="12700"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8593926" y="3251551"/>
            <a:ext cx="2167534" cy="3154362"/>
          </a:xfrm>
          <a:prstGeom prst="roundRect">
            <a:avLst>
              <a:gd name="adj" fmla="val 6831"/>
            </a:avLst>
          </a:prstGeom>
          <a:noFill/>
          <a:ln w="12700"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1335698" y="3081567"/>
            <a:ext cx="2225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effectLst/>
                <a:latin typeface="字魂49号-逍遥行书" panose="00000500000000000000" charset="-122"/>
                <a:ea typeface="字魂49号-逍遥行书" panose="00000500000000000000" charset="-122"/>
              </a:rPr>
              <a:t>指南针</a:t>
            </a:r>
            <a:endParaRPr lang="zh-CN" altLang="en-US" sz="3200" dirty="0">
              <a:solidFill>
                <a:schemeClr val="tx1"/>
              </a:solidFill>
              <a:effectLst/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cxnSp>
        <p:nvCxnSpPr>
          <p:cNvPr id="10" name="微信公众号：初中语文匠"/>
          <p:cNvCxnSpPr/>
          <p:nvPr/>
        </p:nvCxnSpPr>
        <p:spPr>
          <a:xfrm>
            <a:off x="2344210" y="3734196"/>
            <a:ext cx="265167" cy="0"/>
          </a:xfrm>
          <a:prstGeom prst="line">
            <a:avLst/>
          </a:prstGeom>
          <a:ln w="127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微信公众号：初中语文匠"/>
          <p:cNvSpPr txBox="1"/>
          <p:nvPr/>
        </p:nvSpPr>
        <p:spPr>
          <a:xfrm>
            <a:off x="3773920" y="3729792"/>
            <a:ext cx="2225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effectLst/>
                <a:latin typeface="字魂49号-逍遥行书" panose="00000500000000000000" charset="-122"/>
                <a:ea typeface="字魂49号-逍遥行书" panose="00000500000000000000" charset="-122"/>
              </a:rPr>
              <a:t>造纸</a:t>
            </a:r>
            <a:endParaRPr lang="zh-CN" altLang="en-US" sz="3200" dirty="0">
              <a:solidFill>
                <a:schemeClr val="tx1"/>
              </a:solidFill>
              <a:effectLst/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cxnSp>
        <p:nvCxnSpPr>
          <p:cNvPr id="13" name="微信公众号：初中语文匠"/>
          <p:cNvCxnSpPr/>
          <p:nvPr/>
        </p:nvCxnSpPr>
        <p:spPr>
          <a:xfrm>
            <a:off x="4753857" y="4344956"/>
            <a:ext cx="265167" cy="0"/>
          </a:xfrm>
          <a:prstGeom prst="line">
            <a:avLst/>
          </a:prstGeom>
          <a:ln w="127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微信公众号：初中语文匠"/>
          <p:cNvSpPr txBox="1"/>
          <p:nvPr/>
        </p:nvSpPr>
        <p:spPr>
          <a:xfrm>
            <a:off x="6162942" y="3100421"/>
            <a:ext cx="2225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>
              <a:buClrTx/>
              <a:buSzTx/>
              <a:buFontTx/>
            </a:pPr>
            <a:r>
              <a:rPr lang="zh-CN" altLang="en-US" sz="3200" dirty="0">
                <a:solidFill>
                  <a:schemeClr val="tx1"/>
                </a:solidFill>
                <a:effectLst/>
                <a:latin typeface="字魂49号-逍遥行书" panose="00000500000000000000" charset="-122"/>
                <a:ea typeface="字魂49号-逍遥行书" panose="00000500000000000000" charset="-122"/>
              </a:rPr>
              <a:t>活字印刷</a:t>
            </a:r>
            <a:endParaRPr lang="zh-CN" altLang="en-US" sz="3200" dirty="0">
              <a:solidFill>
                <a:schemeClr val="tx1"/>
              </a:solidFill>
              <a:effectLst/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cxnSp>
        <p:nvCxnSpPr>
          <p:cNvPr id="16" name="微信公众号：初中语文匠"/>
          <p:cNvCxnSpPr/>
          <p:nvPr/>
        </p:nvCxnSpPr>
        <p:spPr>
          <a:xfrm>
            <a:off x="7142879" y="3737175"/>
            <a:ext cx="265167" cy="0"/>
          </a:xfrm>
          <a:prstGeom prst="line">
            <a:avLst/>
          </a:prstGeom>
          <a:ln w="127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微信公众号：初中语文匠"/>
          <p:cNvSpPr txBox="1"/>
          <p:nvPr/>
        </p:nvSpPr>
        <p:spPr>
          <a:xfrm>
            <a:off x="8565173" y="3772972"/>
            <a:ext cx="2225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FZZhengHeiS-DB-GB" panose="02000000000000000000" pitchFamily="2" charset="0"/>
                <a:ea typeface="FZZhengHeiS-DB-GB" panose="02000000000000000000" pitchFamily="2" charset="0"/>
              </a:defRPr>
            </a:lvl1pPr>
          </a:lstStyle>
          <a:p>
            <a:pPr algn="ctr"/>
            <a:r>
              <a:rPr lang="zh-CN" altLang="en-US" sz="3200" dirty="0">
                <a:solidFill>
                  <a:schemeClr val="tx1"/>
                </a:solidFill>
                <a:effectLst/>
                <a:latin typeface="字魂49号-逍遥行书" panose="00000500000000000000" charset="-122"/>
                <a:ea typeface="字魂49号-逍遥行书" panose="00000500000000000000" charset="-122"/>
              </a:rPr>
              <a:t>火药</a:t>
            </a:r>
            <a:endParaRPr lang="zh-CN" altLang="en-US" sz="3200" dirty="0">
              <a:solidFill>
                <a:schemeClr val="tx1"/>
              </a:solidFill>
              <a:effectLst/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cxnSp>
        <p:nvCxnSpPr>
          <p:cNvPr id="19" name="微信公众号：初中语文匠"/>
          <p:cNvCxnSpPr/>
          <p:nvPr/>
        </p:nvCxnSpPr>
        <p:spPr>
          <a:xfrm>
            <a:off x="9545110" y="4409726"/>
            <a:ext cx="265167" cy="0"/>
          </a:xfrm>
          <a:prstGeom prst="line">
            <a:avLst/>
          </a:prstGeom>
          <a:ln w="127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微信公众号：初中语文匠"/>
          <p:cNvSpPr/>
          <p:nvPr/>
        </p:nvSpPr>
        <p:spPr>
          <a:xfrm>
            <a:off x="1393026" y="2537922"/>
            <a:ext cx="543774" cy="543775"/>
          </a:xfrm>
          <a:custGeom>
            <a:avLst/>
            <a:gdLst>
              <a:gd name="connsiteX0" fmla="*/ 148064 w 543774"/>
              <a:gd name="connsiteY0" fmla="*/ 0 h 543775"/>
              <a:gd name="connsiteX1" fmla="*/ 543774 w 543774"/>
              <a:gd name="connsiteY1" fmla="*/ 0 h 543775"/>
              <a:gd name="connsiteX2" fmla="*/ 0 w 543774"/>
              <a:gd name="connsiteY2" fmla="*/ 543775 h 543775"/>
              <a:gd name="connsiteX3" fmla="*/ 0 w 543774"/>
              <a:gd name="connsiteY3" fmla="*/ 148064 h 543775"/>
              <a:gd name="connsiteX4" fmla="*/ 148064 w 543774"/>
              <a:gd name="connsiteY4" fmla="*/ 0 h 54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774" h="543775">
                <a:moveTo>
                  <a:pt x="148064" y="0"/>
                </a:moveTo>
                <a:lnTo>
                  <a:pt x="543774" y="0"/>
                </a:lnTo>
                <a:lnTo>
                  <a:pt x="0" y="543775"/>
                </a:lnTo>
                <a:lnTo>
                  <a:pt x="0" y="148064"/>
                </a:lnTo>
                <a:cubicBezTo>
                  <a:pt x="0" y="66291"/>
                  <a:pt x="66291" y="0"/>
                  <a:pt x="148064" y="0"/>
                </a:cubicBezTo>
                <a:close/>
              </a:path>
            </a:pathLst>
          </a:custGeom>
          <a:solidFill>
            <a:srgbClr val="9C754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3793326" y="3261106"/>
            <a:ext cx="543774" cy="543775"/>
          </a:xfrm>
          <a:custGeom>
            <a:avLst/>
            <a:gdLst>
              <a:gd name="connsiteX0" fmla="*/ 148064 w 543774"/>
              <a:gd name="connsiteY0" fmla="*/ 0 h 543775"/>
              <a:gd name="connsiteX1" fmla="*/ 543774 w 543774"/>
              <a:gd name="connsiteY1" fmla="*/ 0 h 543775"/>
              <a:gd name="connsiteX2" fmla="*/ 0 w 543774"/>
              <a:gd name="connsiteY2" fmla="*/ 543775 h 543775"/>
              <a:gd name="connsiteX3" fmla="*/ 0 w 543774"/>
              <a:gd name="connsiteY3" fmla="*/ 148064 h 543775"/>
              <a:gd name="connsiteX4" fmla="*/ 148064 w 543774"/>
              <a:gd name="connsiteY4" fmla="*/ 0 h 54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774" h="543775">
                <a:moveTo>
                  <a:pt x="148064" y="0"/>
                </a:moveTo>
                <a:lnTo>
                  <a:pt x="543774" y="0"/>
                </a:lnTo>
                <a:lnTo>
                  <a:pt x="0" y="543775"/>
                </a:lnTo>
                <a:lnTo>
                  <a:pt x="0" y="148064"/>
                </a:lnTo>
                <a:cubicBezTo>
                  <a:pt x="0" y="66291"/>
                  <a:pt x="66291" y="0"/>
                  <a:pt x="148064" y="0"/>
                </a:cubicBezTo>
                <a:close/>
              </a:path>
            </a:pathLst>
          </a:custGeom>
          <a:solidFill>
            <a:srgbClr val="9C754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sp>
        <p:nvSpPr>
          <p:cNvPr id="22" name="微信公众号：初中语文匠"/>
          <p:cNvSpPr/>
          <p:nvPr/>
        </p:nvSpPr>
        <p:spPr>
          <a:xfrm>
            <a:off x="6191695" y="2537922"/>
            <a:ext cx="543774" cy="543775"/>
          </a:xfrm>
          <a:custGeom>
            <a:avLst/>
            <a:gdLst>
              <a:gd name="connsiteX0" fmla="*/ 148064 w 543774"/>
              <a:gd name="connsiteY0" fmla="*/ 0 h 543775"/>
              <a:gd name="connsiteX1" fmla="*/ 543774 w 543774"/>
              <a:gd name="connsiteY1" fmla="*/ 0 h 543775"/>
              <a:gd name="connsiteX2" fmla="*/ 0 w 543774"/>
              <a:gd name="connsiteY2" fmla="*/ 543775 h 543775"/>
              <a:gd name="connsiteX3" fmla="*/ 0 w 543774"/>
              <a:gd name="connsiteY3" fmla="*/ 148064 h 543775"/>
              <a:gd name="connsiteX4" fmla="*/ 148064 w 543774"/>
              <a:gd name="connsiteY4" fmla="*/ 0 h 54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774" h="543775">
                <a:moveTo>
                  <a:pt x="148064" y="0"/>
                </a:moveTo>
                <a:lnTo>
                  <a:pt x="543774" y="0"/>
                </a:lnTo>
                <a:lnTo>
                  <a:pt x="0" y="543775"/>
                </a:lnTo>
                <a:lnTo>
                  <a:pt x="0" y="148064"/>
                </a:lnTo>
                <a:cubicBezTo>
                  <a:pt x="0" y="66291"/>
                  <a:pt x="66291" y="0"/>
                  <a:pt x="148064" y="0"/>
                </a:cubicBezTo>
                <a:close/>
              </a:path>
            </a:pathLst>
          </a:custGeom>
          <a:solidFill>
            <a:srgbClr val="9C754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sp>
        <p:nvSpPr>
          <p:cNvPr id="23" name="微信公众号：初中语文匠"/>
          <p:cNvSpPr/>
          <p:nvPr/>
        </p:nvSpPr>
        <p:spPr>
          <a:xfrm>
            <a:off x="8593926" y="3262675"/>
            <a:ext cx="543774" cy="543775"/>
          </a:xfrm>
          <a:custGeom>
            <a:avLst/>
            <a:gdLst>
              <a:gd name="connsiteX0" fmla="*/ 148064 w 543774"/>
              <a:gd name="connsiteY0" fmla="*/ 0 h 543775"/>
              <a:gd name="connsiteX1" fmla="*/ 543774 w 543774"/>
              <a:gd name="connsiteY1" fmla="*/ 0 h 543775"/>
              <a:gd name="connsiteX2" fmla="*/ 0 w 543774"/>
              <a:gd name="connsiteY2" fmla="*/ 543775 h 543775"/>
              <a:gd name="connsiteX3" fmla="*/ 0 w 543774"/>
              <a:gd name="connsiteY3" fmla="*/ 148064 h 543775"/>
              <a:gd name="connsiteX4" fmla="*/ 148064 w 543774"/>
              <a:gd name="connsiteY4" fmla="*/ 0 h 54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774" h="543775">
                <a:moveTo>
                  <a:pt x="148064" y="0"/>
                </a:moveTo>
                <a:lnTo>
                  <a:pt x="543774" y="0"/>
                </a:lnTo>
                <a:lnTo>
                  <a:pt x="0" y="543775"/>
                </a:lnTo>
                <a:lnTo>
                  <a:pt x="0" y="148064"/>
                </a:lnTo>
                <a:cubicBezTo>
                  <a:pt x="0" y="66291"/>
                  <a:pt x="66291" y="0"/>
                  <a:pt x="148064" y="0"/>
                </a:cubicBezTo>
                <a:close/>
              </a:path>
            </a:pathLst>
          </a:custGeom>
          <a:solidFill>
            <a:srgbClr val="9C754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字魂49号-逍遥行书" panose="00000500000000000000" charset="-122"/>
              <a:ea typeface="字魂49号-逍遥行书" panose="00000500000000000000" charset="-122"/>
            </a:endParaRPr>
          </a:p>
        </p:txBody>
      </p:sp>
      <p:sp>
        <p:nvSpPr>
          <p:cNvPr id="24" name="微信公众号：初中语文匠"/>
          <p:cNvSpPr txBox="1"/>
          <p:nvPr/>
        </p:nvSpPr>
        <p:spPr>
          <a:xfrm>
            <a:off x="663575" y="624205"/>
            <a:ext cx="107848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许多东西会在时间的荒野里慢慢消失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可是四大发明却像明珠一样在中国的历史长河中熠熠闪光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引导后人明白创新的要义。同学们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你们能说出中华民族举世闻名的四大发明吗？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微信公众号：初中语文匠" descr="sdfm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080" y="3938905"/>
            <a:ext cx="2159000" cy="1710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微信公众号：初中语文匠" descr="sdfm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315" y="4450715"/>
            <a:ext cx="2174240" cy="1932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微信公众号：初中语文匠" descr="sdfm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55" y="3851275"/>
            <a:ext cx="2162810" cy="1818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微信公众号：初中语文匠" descr="sdfm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280" y="4611370"/>
            <a:ext cx="2198370" cy="1710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20" grpId="0" animBg="1"/>
      <p:bldP spid="5" grpId="0" animBg="1"/>
      <p:bldP spid="11" grpId="0"/>
      <p:bldP spid="21" grpId="0" animBg="1"/>
      <p:bldP spid="6" grpId="0" animBg="1"/>
      <p:bldP spid="14" grpId="0"/>
      <p:bldP spid="22" grpId="0" animBg="1"/>
      <p:bldP spid="7" grpId="0" animBg="1"/>
      <p:bldP spid="17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一词多义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微信公众号：初中语文匠"/>
          <p:cNvSpPr txBox="1"/>
          <p:nvPr/>
        </p:nvSpPr>
        <p:spPr>
          <a:xfrm>
            <a:off x="631825" y="202628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火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8" name="微信公众号：初中语文匠"/>
          <p:cNvSpPr/>
          <p:nvPr/>
        </p:nvSpPr>
        <p:spPr>
          <a:xfrm>
            <a:off x="1144905" y="1847850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9" name="微信公众号：初中语文匠"/>
          <p:cNvSpPr txBox="1"/>
          <p:nvPr/>
        </p:nvSpPr>
        <p:spPr>
          <a:xfrm>
            <a:off x="6922770" y="1534160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以纸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之（</a:t>
            </a:r>
            <a:r>
              <a:rPr lang="en-US" altLang="zh-CN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1" name="微信公众号：初中语文匠"/>
          <p:cNvSpPr txBox="1"/>
          <p:nvPr/>
        </p:nvSpPr>
        <p:spPr>
          <a:xfrm>
            <a:off x="632128" y="3313529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4" name="微信公众号：初中语文匠"/>
          <p:cNvSpPr txBox="1"/>
          <p:nvPr/>
        </p:nvSpPr>
        <p:spPr>
          <a:xfrm>
            <a:off x="1217295" y="303784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自冯瀛王始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印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五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经（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3" name="微信公众号：初中语文匠"/>
          <p:cNvSpPr/>
          <p:nvPr/>
        </p:nvSpPr>
        <p:spPr>
          <a:xfrm>
            <a:off x="3343275" y="1604010"/>
            <a:ext cx="1221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用火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17295" y="3667125"/>
            <a:ext cx="4109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印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落（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3207385" y="3667125"/>
            <a:ext cx="112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330960" y="2157730"/>
            <a:ext cx="487934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火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令药熔（</a:t>
            </a:r>
            <a:r>
              <a:rPr lang="en-US" altLang="zh-CN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3765550" y="2207260"/>
            <a:ext cx="1590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用火烤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40975" name="矩形 37902"/>
          <p:cNvSpPr/>
          <p:nvPr/>
        </p:nvSpPr>
        <p:spPr>
          <a:xfrm>
            <a:off x="4962525" y="3037840"/>
            <a:ext cx="1233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印刷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 txBox="1"/>
          <p:nvPr/>
        </p:nvSpPr>
        <p:spPr>
          <a:xfrm>
            <a:off x="1874520" y="217932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7" name="微信公众号：初中语文匠"/>
          <p:cNvSpPr txBox="1"/>
          <p:nvPr/>
        </p:nvSpPr>
        <p:spPr>
          <a:xfrm>
            <a:off x="4235450" y="22720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微信公众号：初中语文匠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1" name="微信公众号：初中语文匠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2" name="微信公众号：初中语文匠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 rot="5400000">
            <a:off x="6142355" y="32912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微信公众号：初中语文匠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5" name="微信公众号：初中语文匠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8" name="微信公众号：初中语文匠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微信公众号：初中语文匠"/>
          <p:cNvSpPr txBox="1"/>
          <p:nvPr/>
        </p:nvSpPr>
        <p:spPr>
          <a:xfrm>
            <a:off x="7446010" y="33928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微信公众号：初中语文匠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2" name="微信公众号：初中语文匠"/>
          <p:cNvSpPr txBox="1"/>
          <p:nvPr/>
        </p:nvSpPr>
        <p:spPr>
          <a:xfrm>
            <a:off x="7600950" y="375285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3" name="微信公众号：初中语文匠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微信公众号：初中语文匠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5" name="微信公众号：初中语文匠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微信公众号：初中语文匠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微信公众号：初中语文匠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38" name="微信公众号：初中语文匠"/>
          <p:cNvSpPr txBox="1"/>
          <p:nvPr/>
        </p:nvSpPr>
        <p:spPr>
          <a:xfrm rot="19020000">
            <a:off x="9716770" y="217995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微信公众号：初中语文匠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微信公众号：初中语文匠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1" name="微信公众号：初中语文匠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2" name="微信公众号：初中语文匠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微信公众号：初中语文匠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4" name="微信公众号：初中语文匠"/>
          <p:cNvSpPr txBox="1"/>
          <p:nvPr/>
        </p:nvSpPr>
        <p:spPr>
          <a:xfrm>
            <a:off x="10598785" y="477837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微信公众号：初中语文匠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8" name="微信公众号：初中语文匠"/>
          <p:cNvSpPr txBox="1"/>
          <p:nvPr/>
        </p:nvSpPr>
        <p:spPr>
          <a:xfrm>
            <a:off x="6210603" y="187162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0" name="微信公众号：初中语文匠"/>
          <p:cNvSpPr txBox="1"/>
          <p:nvPr/>
        </p:nvSpPr>
        <p:spPr>
          <a:xfrm>
            <a:off x="1287780" y="1595755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火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烧令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坚（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1" name="微信公众号：初中语文匠"/>
          <p:cNvSpPr txBox="1"/>
          <p:nvPr/>
        </p:nvSpPr>
        <p:spPr>
          <a:xfrm>
            <a:off x="6922770" y="2272030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每韵为一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2" name="微信公众号：初中语文匠"/>
          <p:cNvSpPr/>
          <p:nvPr/>
        </p:nvSpPr>
        <p:spPr>
          <a:xfrm>
            <a:off x="8954135" y="1528445"/>
            <a:ext cx="2378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用标签标出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9398635" y="225615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标签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54" name="微信公众号：初中语文匠"/>
          <p:cNvSpPr/>
          <p:nvPr/>
        </p:nvSpPr>
        <p:spPr>
          <a:xfrm>
            <a:off x="6764655" y="179387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5" name="微信公众号：初中语文匠"/>
          <p:cNvSpPr/>
          <p:nvPr/>
        </p:nvSpPr>
        <p:spPr>
          <a:xfrm>
            <a:off x="1075690" y="317817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6" name="微信公众号：初中语文匠"/>
          <p:cNvSpPr txBox="1"/>
          <p:nvPr/>
        </p:nvSpPr>
        <p:spPr>
          <a:xfrm>
            <a:off x="632128" y="4716879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若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7" name="微信公众号：初中语文匠"/>
          <p:cNvSpPr/>
          <p:nvPr/>
        </p:nvSpPr>
        <p:spPr>
          <a:xfrm>
            <a:off x="1203960" y="465518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 txBox="1"/>
          <p:nvPr/>
        </p:nvSpPr>
        <p:spPr>
          <a:xfrm>
            <a:off x="1330960" y="4523105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若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止印三二本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9" name="微信公众号：初中语文匠"/>
          <p:cNvSpPr txBox="1"/>
          <p:nvPr/>
        </p:nvSpPr>
        <p:spPr>
          <a:xfrm>
            <a:off x="1330960" y="5106670"/>
            <a:ext cx="4109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若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燔土（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1" name="矩形 37902"/>
          <p:cNvSpPr/>
          <p:nvPr/>
        </p:nvSpPr>
        <p:spPr>
          <a:xfrm>
            <a:off x="4334510" y="4592320"/>
            <a:ext cx="1233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如果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2" name="矩形 37902"/>
          <p:cNvSpPr/>
          <p:nvPr/>
        </p:nvSpPr>
        <p:spPr>
          <a:xfrm>
            <a:off x="3065780" y="5175885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像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3" name="微信公众号：初中语文匠"/>
          <p:cNvSpPr txBox="1"/>
          <p:nvPr/>
        </p:nvSpPr>
        <p:spPr>
          <a:xfrm>
            <a:off x="6095668" y="339308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已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4" name="微信公众号：初中语文匠"/>
          <p:cNvSpPr txBox="1"/>
          <p:nvPr/>
        </p:nvSpPr>
        <p:spPr>
          <a:xfrm>
            <a:off x="6367448" y="465546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自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5" name="微信公众号：初中语文匠"/>
          <p:cNvSpPr/>
          <p:nvPr/>
        </p:nvSpPr>
        <p:spPr>
          <a:xfrm>
            <a:off x="6609080" y="3313430"/>
            <a:ext cx="155575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6" name="微信公众号：初中语文匠"/>
          <p:cNvSpPr/>
          <p:nvPr/>
        </p:nvSpPr>
        <p:spPr>
          <a:xfrm>
            <a:off x="6821805" y="458152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7" name="微信公众号：初中语文匠"/>
          <p:cNvSpPr txBox="1"/>
          <p:nvPr/>
        </p:nvSpPr>
        <p:spPr>
          <a:xfrm>
            <a:off x="6696075" y="303530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已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后典籍皆为板本（</a:t>
            </a:r>
            <a:r>
              <a:rPr lang="en-US" altLang="zh-CN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8" name="微信公众号：初中语文匠"/>
          <p:cNvSpPr/>
          <p:nvPr/>
        </p:nvSpPr>
        <p:spPr>
          <a:xfrm>
            <a:off x="10255885" y="3107055"/>
            <a:ext cx="152717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9" name="微信公众号：初中语文匠"/>
          <p:cNvSpPr txBox="1"/>
          <p:nvPr/>
        </p:nvSpPr>
        <p:spPr>
          <a:xfrm>
            <a:off x="6750685" y="3668395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则第二板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已</a:t>
            </a:r>
            <a:r>
              <a:rPr lang="zh-CN" altLang="en-US" sz="3200" b="1" dirty="0" smtClean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具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0" name="微信公众号：初中语文匠"/>
          <p:cNvSpPr/>
          <p:nvPr/>
        </p:nvSpPr>
        <p:spPr>
          <a:xfrm>
            <a:off x="9688830" y="366839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已经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71" name="微信公众号：初中语文匠"/>
          <p:cNvSpPr txBox="1"/>
          <p:nvPr/>
        </p:nvSpPr>
        <p:spPr>
          <a:xfrm>
            <a:off x="6978015" y="445262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一板已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布字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2" name="微信公众号：初中语文匠"/>
          <p:cNvSpPr txBox="1"/>
          <p:nvPr/>
        </p:nvSpPr>
        <p:spPr>
          <a:xfrm>
            <a:off x="6978015" y="502158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其印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落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4" name="微信公众号：初中语文匠"/>
          <p:cNvSpPr/>
          <p:nvPr/>
        </p:nvSpPr>
        <p:spPr>
          <a:xfrm>
            <a:off x="9974580" y="450532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另外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75" name="微信公众号：初中语文匠"/>
          <p:cNvSpPr/>
          <p:nvPr/>
        </p:nvSpPr>
        <p:spPr>
          <a:xfrm>
            <a:off x="9146540" y="506158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自己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" grpId="0"/>
      <p:bldP spid="31" grpId="1"/>
      <p:bldP spid="40975" grpId="0"/>
      <p:bldP spid="52" grpId="1"/>
      <p:bldP spid="53" grpId="1"/>
      <p:bldP spid="61" grpId="0"/>
      <p:bldP spid="62" grpId="0"/>
      <p:bldP spid="68" grpId="0" bldLvl="0"/>
      <p:bldP spid="70" grpId="1"/>
      <p:bldP spid="74" grpId="1"/>
      <p:bldP spid="7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词类活用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79" name="微信公众号：初中语文匠"/>
          <p:cNvSpPr/>
          <p:nvPr/>
        </p:nvSpPr>
        <p:spPr>
          <a:xfrm>
            <a:off x="802005" y="1565910"/>
            <a:ext cx="9787255" cy="386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印书籍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en-US" altLang="zh-CN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烧令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坚（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）</a:t>
            </a:r>
            <a:endParaRPr lang="en-US" altLang="zh-CN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用讫再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令药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镕（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）</a:t>
            </a:r>
            <a:endParaRPr lang="zh-CN" altLang="en-US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以纸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木格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贮之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3207385" y="1729105"/>
            <a:ext cx="4976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作状语，用雕版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3352800" y="2486025"/>
            <a:ext cx="468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词作状语，用火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4547870" y="3242945"/>
            <a:ext cx="5072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词用作动词，用火烤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3207385" y="3999865"/>
            <a:ext cx="6022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词用作动词，用标签标出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3352800" y="4756785"/>
            <a:ext cx="468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词作状语，用木格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7" grpId="0" bldLvl="0"/>
      <p:bldP spid="15" grpId="0" bldLvl="0"/>
      <p:bldP spid="3" grpId="0" bldLvl="0"/>
      <p:bldP spid="4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文言句式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56665" y="4724777"/>
            <a:ext cx="277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被动句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1256665" y="2291080"/>
            <a:ext cx="10089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用胶泥刻字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薄如钱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5354955" y="2291080"/>
            <a:ext cx="6637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如钱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前省略主语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字模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1256665" y="1586597"/>
            <a:ext cx="277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>
            <a:off x="1256665" y="5337175"/>
            <a:ext cx="9805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其印为余群从所得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 txBox="1"/>
          <p:nvPr/>
        </p:nvSpPr>
        <p:spPr>
          <a:xfrm>
            <a:off x="4931078" y="5337026"/>
            <a:ext cx="5527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……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所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……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表被动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,译为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被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256665" y="2874645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此印者才毕</a:t>
            </a:r>
            <a:r>
              <a:rPr lang="zh-CN" altLang="en-US" sz="3200" b="1" dirty="0" smtClean="0"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则第二板已具</a:t>
            </a:r>
            <a:r>
              <a:rPr lang="zh-CN" altLang="en-US" sz="3200" b="1" dirty="0" smtClean="0"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更互用之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1739900" y="3462020"/>
            <a:ext cx="6039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更互用之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前省略主语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两块板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5" grpId="0"/>
      <p:bldP spid="6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2502535" y="2874010"/>
            <a:ext cx="743902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b="1" dirty="0" smtClean="0">
                <a:latin typeface="楷体" panose="02010609060101010101" charset="-122"/>
                <a:ea typeface="楷体" panose="02010609060101010101" charset="-122"/>
              </a:rPr>
              <a:t>梦回宋朝</a:t>
            </a:r>
            <a:endParaRPr lang="zh-CN" altLang="en-US" sz="115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71855" y="812165"/>
            <a:ext cx="10522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假设你通过时光机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穿越</a:t>
            </a:r>
            <a:r>
              <a:rPr lang="zh-CN" altLang="en-US" sz="36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到了北宋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开一家活版印刷店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你会选择何时在何地开业？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39520" y="3246755"/>
            <a:ext cx="74574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C00000"/>
                </a:solidFill>
                <a:latin typeface="字魂110号-武林江湖体" panose="00000500000000000000" charset="-122"/>
                <a:ea typeface="字魂110号-武林江湖体" panose="00000500000000000000" charset="-122"/>
                <a:cs typeface="字魂110号-武林江湖体" panose="00000500000000000000" charset="-122"/>
              </a:rPr>
              <a:t>“庆历中有布衣毕</a:t>
            </a:r>
            <a:r>
              <a:rPr lang="zh-CN" altLang="en-US" sz="40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字魂110号-武林江湖体" panose="00000500000000000000" charset="-122"/>
              </a:rPr>
              <a:t>昇</a:t>
            </a:r>
            <a:r>
              <a:rPr lang="zh-CN" altLang="en-US" sz="4000">
                <a:solidFill>
                  <a:srgbClr val="C00000"/>
                </a:solidFill>
                <a:latin typeface="字魂110号-武林江湖体" panose="00000500000000000000" charset="-122"/>
                <a:ea typeface="字魂110号-武林江湖体" panose="00000500000000000000" charset="-122"/>
                <a:cs typeface="字魂110号-武林江湖体" panose="00000500000000000000" charset="-122"/>
              </a:rPr>
              <a:t>，又为活板”</a:t>
            </a:r>
            <a:endParaRPr lang="zh-CN" altLang="en-US" sz="4000">
              <a:solidFill>
                <a:srgbClr val="C00000"/>
              </a:solidFill>
              <a:latin typeface="字魂110号-武林江湖体" panose="00000500000000000000" charset="-122"/>
              <a:ea typeface="字魂110号-武林江湖体" panose="00000500000000000000" charset="-122"/>
              <a:cs typeface="字魂110号-武林江湖体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018280" y="4634865"/>
            <a:ext cx="70567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C00000"/>
                </a:solidFill>
                <a:latin typeface="字魂110号-武林江湖体" panose="00000500000000000000" charset="-122"/>
                <a:ea typeface="字魂110号-武林江湖体" panose="00000500000000000000" charset="-122"/>
                <a:cs typeface="字魂110号-武林江湖体" panose="00000500000000000000" charset="-122"/>
              </a:rPr>
              <a:t>地理优势：北宋都城</a:t>
            </a:r>
            <a:r>
              <a:rPr lang="en-US" altLang="zh-CN" sz="4000">
                <a:solidFill>
                  <a:srgbClr val="C00000"/>
                </a:solidFill>
                <a:latin typeface="字魂110号-武林江湖体" panose="00000500000000000000" charset="-122"/>
                <a:ea typeface="字魂110号-武林江湖体" panose="00000500000000000000" charset="-122"/>
                <a:cs typeface="字魂110号-武林江湖体" panose="00000500000000000000" charset="-122"/>
              </a:rPr>
              <a:t>——</a:t>
            </a:r>
            <a:r>
              <a:rPr lang="zh-CN" altLang="en-US" sz="4000">
                <a:solidFill>
                  <a:srgbClr val="C00000"/>
                </a:solidFill>
                <a:latin typeface="字魂110号-武林江湖体" panose="00000500000000000000" charset="-122"/>
                <a:ea typeface="字魂110号-武林江湖体" panose="00000500000000000000" charset="-122"/>
                <a:cs typeface="字魂110号-武林江湖体" panose="00000500000000000000" charset="-122"/>
              </a:rPr>
              <a:t>东京</a:t>
            </a:r>
            <a:endParaRPr lang="zh-CN" altLang="en-US" sz="4000">
              <a:solidFill>
                <a:srgbClr val="C00000"/>
              </a:solidFill>
              <a:latin typeface="字魂110号-武林江湖体" panose="00000500000000000000" charset="-122"/>
              <a:ea typeface="字魂110号-武林江湖体" panose="00000500000000000000" charset="-122"/>
              <a:cs typeface="字魂110号-武林江湖体" panose="00000500000000000000" charset="-122"/>
            </a:endParaRPr>
          </a:p>
        </p:txBody>
      </p:sp>
      <p:pic>
        <p:nvPicPr>
          <p:cNvPr id="5" name="微信公众号：初中语文匠" descr="&amp;pky8289333880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3736340"/>
            <a:ext cx="1250315" cy="287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71855" y="812165"/>
            <a:ext cx="10522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开业不易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请同学们以小组为单位举办股东大会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探究以下问题：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346835" y="3019425"/>
            <a:ext cx="9923780" cy="255333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</a:rPr>
              <a:t>①开业准备：准备什么东西？分别派什么用场？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</a:rPr>
              <a:t>②员工招聘：优先考虑怎样的人？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</a:rPr>
              <a:t>③员工培训：制活版的步骤有哪些？应注意哪些事项？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</a:rPr>
              <a:t>④印刷产品：适合接哪些生意？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</a:rPr>
              <a:t>⑤经营心得：活版印刷的优势和劣势各是什么？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252855" y="928370"/>
            <a:ext cx="2796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【开业准备】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微信公众号：初中语文匠"/>
          <p:cNvGrpSpPr/>
          <p:nvPr/>
        </p:nvGrpSpPr>
        <p:grpSpPr>
          <a:xfrm>
            <a:off x="795020" y="2113915"/>
            <a:ext cx="1981200" cy="991870"/>
            <a:chOff x="1002363" y="1150333"/>
            <a:chExt cx="1816663" cy="675758"/>
          </a:xfrm>
        </p:grpSpPr>
        <p:pic>
          <p:nvPicPr>
            <p:cNvPr id="1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胶泥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3" name="微信公众号：初中语文匠"/>
          <p:cNvGrpSpPr/>
          <p:nvPr/>
        </p:nvGrpSpPr>
        <p:grpSpPr>
          <a:xfrm>
            <a:off x="3777615" y="2113915"/>
            <a:ext cx="1981200" cy="991870"/>
            <a:chOff x="1002363" y="1150333"/>
            <a:chExt cx="1816663" cy="675758"/>
          </a:xfrm>
        </p:grpSpPr>
        <p:pic>
          <p:nvPicPr>
            <p:cNvPr id="4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铁板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6" name="微信公众号：初中语文匠"/>
          <p:cNvGrpSpPr/>
          <p:nvPr/>
        </p:nvGrpSpPr>
        <p:grpSpPr>
          <a:xfrm>
            <a:off x="6746875" y="2113915"/>
            <a:ext cx="1981200" cy="991870"/>
            <a:chOff x="1002363" y="1150333"/>
            <a:chExt cx="1816663" cy="675758"/>
          </a:xfrm>
        </p:grpSpPr>
        <p:pic>
          <p:nvPicPr>
            <p:cNvPr id="7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松脂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9" name="微信公众号：初中语文匠"/>
          <p:cNvGrpSpPr/>
          <p:nvPr/>
        </p:nvGrpSpPr>
        <p:grpSpPr>
          <a:xfrm>
            <a:off x="9559925" y="2113915"/>
            <a:ext cx="1981200" cy="991870"/>
            <a:chOff x="1002363" y="1150333"/>
            <a:chExt cx="1816663" cy="675758"/>
          </a:xfrm>
        </p:grpSpPr>
        <p:pic>
          <p:nvPicPr>
            <p:cNvPr id="10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蜡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12" name="微信公众号：初中语文匠"/>
          <p:cNvGrpSpPr/>
          <p:nvPr/>
        </p:nvGrpSpPr>
        <p:grpSpPr>
          <a:xfrm>
            <a:off x="775335" y="3374390"/>
            <a:ext cx="1981200" cy="991870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纸灰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18" name="微信公众号：初中语文匠"/>
          <p:cNvGrpSpPr/>
          <p:nvPr/>
        </p:nvGrpSpPr>
        <p:grpSpPr>
          <a:xfrm>
            <a:off x="3757930" y="3374390"/>
            <a:ext cx="1981200" cy="991870"/>
            <a:chOff x="1002363" y="1150333"/>
            <a:chExt cx="1816663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铁范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1" name="微信公众号：初中语文匠"/>
          <p:cNvGrpSpPr/>
          <p:nvPr/>
        </p:nvGrpSpPr>
        <p:grpSpPr>
          <a:xfrm>
            <a:off x="6727190" y="3374390"/>
            <a:ext cx="1981200" cy="991870"/>
            <a:chOff x="1002363" y="1150333"/>
            <a:chExt cx="1816663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平板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4" name="微信公众号：初中语文匠"/>
          <p:cNvGrpSpPr/>
          <p:nvPr/>
        </p:nvGrpSpPr>
        <p:grpSpPr>
          <a:xfrm>
            <a:off x="9540240" y="3374390"/>
            <a:ext cx="1981200" cy="991870"/>
            <a:chOff x="1002363" y="1150333"/>
            <a:chExt cx="1816663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标签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7" name="微信公众号：初中语文匠"/>
          <p:cNvGrpSpPr/>
          <p:nvPr/>
        </p:nvGrpSpPr>
        <p:grpSpPr>
          <a:xfrm>
            <a:off x="775335" y="4614545"/>
            <a:ext cx="1981200" cy="991870"/>
            <a:chOff x="1002363" y="1150333"/>
            <a:chExt cx="1816663" cy="675758"/>
          </a:xfrm>
        </p:grpSpPr>
        <p:pic>
          <p:nvPicPr>
            <p:cNvPr id="28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木格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30" name="微信公众号：初中语文匠"/>
          <p:cNvGrpSpPr/>
          <p:nvPr/>
        </p:nvGrpSpPr>
        <p:grpSpPr>
          <a:xfrm>
            <a:off x="3757930" y="4614545"/>
            <a:ext cx="1981200" cy="991870"/>
            <a:chOff x="1002363" y="1150333"/>
            <a:chExt cx="1816663" cy="675758"/>
          </a:xfrm>
        </p:grpSpPr>
        <p:pic>
          <p:nvPicPr>
            <p:cNvPr id="31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柴火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33" name="微信公众号：初中语文匠"/>
          <p:cNvGrpSpPr/>
          <p:nvPr/>
        </p:nvGrpSpPr>
        <p:grpSpPr>
          <a:xfrm>
            <a:off x="6727190" y="4614545"/>
            <a:ext cx="1981200" cy="991870"/>
            <a:chOff x="1002363" y="1150333"/>
            <a:chExt cx="1816663" cy="675758"/>
          </a:xfrm>
        </p:grpSpPr>
        <p:pic>
          <p:nvPicPr>
            <p:cNvPr id="34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草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36" name="微信公众号：初中语文匠"/>
          <p:cNvGrpSpPr/>
          <p:nvPr/>
        </p:nvGrpSpPr>
        <p:grpSpPr>
          <a:xfrm>
            <a:off x="9540240" y="4614545"/>
            <a:ext cx="1981200" cy="991870"/>
            <a:chOff x="1002363" y="1150333"/>
            <a:chExt cx="1816663" cy="675758"/>
          </a:xfrm>
        </p:grpSpPr>
        <p:pic>
          <p:nvPicPr>
            <p:cNvPr id="37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095044" y="1253354"/>
              <a:ext cx="1631402" cy="397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 defTabSz="914400">
                <a:spcBef>
                  <a:spcPct val="50000"/>
                </a:spcBef>
                <a:defRPr/>
              </a:pPr>
              <a:r>
                <a:rPr lang="zh-CN" altLang="en-US" sz="3200" kern="0" dirty="0">
                  <a:solidFill>
                    <a:prstClr val="black"/>
                  </a:solidFill>
                  <a:latin typeface="字魂206号-江汉手书" panose="00000500000000000000" charset="-122"/>
                  <a:ea typeface="字魂206号-江汉手书" panose="00000500000000000000" charset="-122"/>
                  <a:cs typeface="+mn-ea"/>
                  <a:sym typeface="+mn-lt"/>
                </a:rPr>
                <a:t>刻刀</a:t>
              </a:r>
              <a:endParaRPr lang="zh-CN" altLang="en-US" sz="3200" kern="0" dirty="0">
                <a:solidFill>
                  <a:prstClr val="black"/>
                </a:solidFill>
                <a:latin typeface="字魂206号-江汉手书" panose="00000500000000000000" charset="-122"/>
                <a:ea typeface="字魂206号-江汉手书" panose="00000500000000000000" charset="-122"/>
                <a:cs typeface="+mn-ea"/>
                <a:sym typeface="+mn-lt"/>
              </a:endParaRPr>
            </a:p>
          </p:txBody>
        </p:sp>
      </p:grpSp>
      <p:sp>
        <p:nvSpPr>
          <p:cNvPr id="39" name="微信公众号：初中语文匠"/>
          <p:cNvSpPr txBox="1"/>
          <p:nvPr/>
        </p:nvSpPr>
        <p:spPr>
          <a:xfrm>
            <a:off x="4420870" y="5606415"/>
            <a:ext cx="30721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/>
              <a:t>……</a:t>
            </a:r>
            <a:endParaRPr lang="en-US" altLang="zh-CN" sz="4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252855" y="501650"/>
            <a:ext cx="2796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【员工招聘】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437640" y="1287145"/>
            <a:ext cx="95370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明确：可优先录用刻字技术好、熟悉韵部、擅长雕版印刷等技术的人。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>
            <a:off x="5621020" y="2438400"/>
            <a:ext cx="244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222322"/>
                </a:solidFill>
                <a:latin typeface="楷体" panose="02010609060101010101" charset="-122"/>
                <a:ea typeface="楷体" panose="02010609060101010101" charset="-122"/>
              </a:rPr>
              <a:t>求职简历</a:t>
            </a:r>
            <a:endParaRPr lang="zh-CN" sz="3200" b="1" dirty="0">
              <a:solidFill>
                <a:srgbClr val="2223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1438275" y="2364105"/>
            <a:ext cx="9892665" cy="4008120"/>
          </a:xfrm>
          <a:prstGeom prst="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5" name="微信公众号：初中语文匠"/>
          <p:cNvSpPr/>
          <p:nvPr/>
        </p:nvSpPr>
        <p:spPr>
          <a:xfrm>
            <a:off x="1680210" y="3308985"/>
            <a:ext cx="2122805" cy="2235200"/>
          </a:xfrm>
          <a:prstGeom prst="rect">
            <a:avLst/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/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1680845" y="5558155"/>
            <a:ext cx="2122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Font typeface="Arial" panose="020B0604020202020204" pitchFamily="34" charset="0"/>
              <a:buNone/>
            </a:pPr>
            <a:r>
              <a:rPr lang="zh-CN" sz="2800" b="1" dirty="0">
                <a:solidFill>
                  <a:srgbClr val="222322"/>
                </a:solidFill>
                <a:latin typeface="楷体" panose="02010609060101010101" charset="-122"/>
                <a:ea typeface="楷体" panose="02010609060101010101" charset="-122"/>
              </a:rPr>
              <a:t>照片粘贴处</a:t>
            </a:r>
            <a:endParaRPr lang="zh-CN" sz="2800" b="1" dirty="0">
              <a:solidFill>
                <a:srgbClr val="2223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4981575" y="3306445"/>
            <a:ext cx="244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222322"/>
                </a:solidFill>
                <a:latin typeface="字魂206号-江汉手书" panose="00000500000000000000" charset="-122"/>
                <a:ea typeface="字魂206号-江汉手书" panose="00000500000000000000" charset="-122"/>
              </a:rPr>
              <a:t>  </a:t>
            </a:r>
            <a:r>
              <a:rPr lang="zh-CN" sz="3200" b="1" dirty="0">
                <a:solidFill>
                  <a:srgbClr val="222322"/>
                </a:solidFill>
                <a:latin typeface="楷体" panose="02010609060101010101" charset="-122"/>
                <a:ea typeface="楷体" panose="02010609060101010101" charset="-122"/>
              </a:rPr>
              <a:t>姓名：</a:t>
            </a:r>
            <a:endParaRPr lang="zh-CN" sz="3200" b="1" dirty="0">
              <a:solidFill>
                <a:srgbClr val="2223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>
            <a:off x="4981575" y="4174490"/>
            <a:ext cx="244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222322"/>
                </a:solidFill>
                <a:latin typeface="字魂206号-江汉手书" panose="00000500000000000000" charset="-122"/>
                <a:ea typeface="字魂206号-江汉手书" panose="00000500000000000000" charset="-122"/>
              </a:rPr>
              <a:t>  </a:t>
            </a:r>
            <a:r>
              <a:rPr lang="zh-CN" sz="3200" b="1" dirty="0">
                <a:solidFill>
                  <a:srgbClr val="222322"/>
                </a:solidFill>
                <a:latin typeface="楷体" panose="02010609060101010101" charset="-122"/>
                <a:ea typeface="楷体" panose="02010609060101010101" charset="-122"/>
              </a:rPr>
              <a:t>特长：</a:t>
            </a:r>
            <a:endParaRPr lang="zh-CN" sz="3200" b="1" dirty="0">
              <a:solidFill>
                <a:srgbClr val="2223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微信公众号：初中语文匠"/>
          <p:cNvSpPr txBox="1"/>
          <p:nvPr/>
        </p:nvSpPr>
        <p:spPr>
          <a:xfrm>
            <a:off x="6637655" y="3308985"/>
            <a:ext cx="1522730" cy="583565"/>
          </a:xfrm>
          <a:prstGeom prst="rect">
            <a:avLst/>
          </a:prstGeom>
          <a:noFill/>
          <a:ln w="22225">
            <a:solidFill>
              <a:srgbClr val="222322"/>
            </a:solidFill>
            <a:prstDash val="sysDot"/>
          </a:ln>
        </p:spPr>
        <p:txBody>
          <a:bodyPr wrap="square" rtlCol="0">
            <a:spAutoFit/>
          </a:bodyPr>
          <a:p>
            <a:pPr indent="0" algn="ctr"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毕昇</a:t>
            </a:r>
            <a:endParaRPr lang="zh-CN" sz="3200" b="1" dirty="0">
              <a:solidFill>
                <a:srgbClr val="C0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16" name="微信公众号：初中语文匠"/>
          <p:cNvSpPr txBox="1"/>
          <p:nvPr/>
        </p:nvSpPr>
        <p:spPr>
          <a:xfrm>
            <a:off x="6637655" y="4057650"/>
            <a:ext cx="4577715" cy="1076325"/>
          </a:xfrm>
          <a:prstGeom prst="rect">
            <a:avLst/>
          </a:prstGeom>
          <a:noFill/>
          <a:ln w="22225">
            <a:solidFill>
              <a:srgbClr val="222322"/>
            </a:solidFill>
            <a:prstDash val="sysDot"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 typeface="Arial" panose="020B0604020202020204" pitchFamily="34" charset="0"/>
            </a:pP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刻字技术好，了解雕版印刷的步骤</a:t>
            </a:r>
            <a:endParaRPr lang="en-US" altLang="zh-CN" sz="3200" b="1" dirty="0"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4188460" y="5248275"/>
            <a:ext cx="244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222322"/>
                </a:solidFill>
                <a:latin typeface="字魂206号-江汉手书" panose="00000500000000000000" charset="-122"/>
                <a:ea typeface="字魂206号-江汉手书" panose="00000500000000000000" charset="-122"/>
              </a:rPr>
              <a:t>  </a:t>
            </a:r>
            <a:r>
              <a:rPr lang="zh-CN" sz="3200" b="1" dirty="0">
                <a:solidFill>
                  <a:srgbClr val="222322"/>
                </a:solidFill>
                <a:latin typeface="楷体" panose="02010609060101010101" charset="-122"/>
                <a:ea typeface="楷体" panose="02010609060101010101" charset="-122"/>
              </a:rPr>
              <a:t>工作经历：</a:t>
            </a:r>
            <a:endParaRPr lang="zh-CN" sz="3200" b="1" dirty="0">
              <a:solidFill>
                <a:srgbClr val="22232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6637655" y="5299075"/>
            <a:ext cx="3186430" cy="583565"/>
          </a:xfrm>
          <a:prstGeom prst="rect">
            <a:avLst/>
          </a:prstGeom>
          <a:noFill/>
          <a:ln w="22225">
            <a:solidFill>
              <a:srgbClr val="222322"/>
            </a:solidFill>
            <a:prstDash val="sysDot"/>
          </a:ln>
        </p:spPr>
        <p:txBody>
          <a:bodyPr wrap="square" rtlCol="0">
            <a:spAutoFit/>
          </a:bodyPr>
          <a:p>
            <a:pPr lvl="0" algn="l">
              <a:buClrTx/>
              <a:buSzTx/>
              <a:buFont typeface="Arial" panose="020B0604020202020204" pitchFamily="34" charset="0"/>
            </a:pP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杭州书店的刻工</a:t>
            </a:r>
            <a:endParaRPr lang="en-US" altLang="zh-CN" sz="3200" b="1" dirty="0"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pic>
        <p:nvPicPr>
          <p:cNvPr id="11" name="微信公众号：初中语文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3306445"/>
            <a:ext cx="1818005" cy="2230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80745" y="887095"/>
            <a:ext cx="371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【员工培训】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880745" y="2148205"/>
            <a:ext cx="1074293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为了让员工快速知晓活版印刷流程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请绘制一张活版印刷流程图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并说说这部分用了什么说明顺序。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35075" y="3106420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⑴制字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1975" y="3106420"/>
            <a:ext cx="4043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活字原料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胶泥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9085" y="1480185"/>
            <a:ext cx="39001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与雕版不同之处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6739023" y="868603"/>
            <a:ext cx="271361" cy="288304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11975" y="868680"/>
            <a:ext cx="39001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活字厚度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8080" y="3929380"/>
            <a:ext cx="35547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活字如何成型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500" y="4486275"/>
            <a:ext cx="2226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大烧令坚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8395" y="1422400"/>
            <a:ext cx="2226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薄如钱唇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3920" y="2067560"/>
            <a:ext cx="31146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每字为一印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微信公众号：初中语文匠" descr="泥活字"/>
          <p:cNvPicPr>
            <a:picLocks noGrp="1"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35355" y="439420"/>
            <a:ext cx="3708400" cy="249174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0" name="微信公众号：初中语文匠" descr="huozi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95" y="4749800"/>
            <a:ext cx="2140585" cy="1472565"/>
          </a:xfrm>
          <a:prstGeom prst="rect">
            <a:avLst/>
          </a:prstGeom>
          <a:noFill/>
          <a:ln w="9525">
            <a:noFill/>
          </a:ln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1" name="微信公众号：初中语文匠" descr="8-3-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140" y="427990"/>
            <a:ext cx="3437890" cy="2519045"/>
          </a:xfrm>
          <a:prstGeom prst="rect">
            <a:avLst/>
          </a:prstGeom>
          <a:noFill/>
          <a:ln w="9525">
            <a:noFill/>
          </a:ln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223" name="微信公众号：初中语文匠"/>
          <p:cNvGrpSpPr/>
          <p:nvPr/>
        </p:nvGrpSpPr>
        <p:grpSpPr>
          <a:xfrm>
            <a:off x="5565140" y="3101658"/>
            <a:ext cx="3673475" cy="1568449"/>
            <a:chOff x="2653" y="3067"/>
            <a:chExt cx="2544" cy="988"/>
          </a:xfrm>
        </p:grpSpPr>
        <p:pic>
          <p:nvPicPr>
            <p:cNvPr id="9224" name="Picture 8" descr="泥活字实物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3" y="3067"/>
              <a:ext cx="2544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Text Box 9"/>
            <p:cNvSpPr txBox="1"/>
            <p:nvPr/>
          </p:nvSpPr>
          <p:spPr>
            <a:xfrm>
              <a:off x="3350" y="3687"/>
              <a:ext cx="136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字魂206号-江汉手书" panose="00000500000000000000" charset="-122"/>
                  <a:ea typeface="字魂206号-江汉手书" panose="00000500000000000000" charset="-122"/>
                </a:rPr>
                <a:t>泥活字</a:t>
              </a:r>
              <a:endParaRPr lang="zh-CN" altLang="en-US" sz="3200" dirty="0">
                <a:latin typeface="字魂206号-江汉手书" panose="00000500000000000000" charset="-122"/>
                <a:ea typeface="字魂206号-江汉手书" panose="00000500000000000000" charset="-122"/>
              </a:endParaRPr>
            </a:p>
          </p:txBody>
        </p:sp>
      </p:grpSp>
      <p:pic>
        <p:nvPicPr>
          <p:cNvPr id="9222" name="微信公众号：初中语文匠" descr="泥活字板"/>
          <p:cNvPicPr>
            <a:picLocks noGrp="1" noChangeAspect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951230" y="3083560"/>
            <a:ext cx="3677285" cy="3139440"/>
          </a:xfr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微信公众号：初中语文匠"/>
          <p:cNvSpPr txBox="1"/>
          <p:nvPr/>
        </p:nvSpPr>
        <p:spPr>
          <a:xfrm>
            <a:off x="9699625" y="439420"/>
            <a:ext cx="183134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5E47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毕昇的活字印刷早于西方四百多年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E47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开创了现代印刷术的先河。</a:t>
            </a:r>
            <a:endParaRPr lang="zh-CN" altLang="en-US" sz="3200" b="1" dirty="0">
              <a:solidFill>
                <a:srgbClr val="5E47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0" name="Picture 158" descr="030121fire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284538"/>
            <a:ext cx="4897438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01" name="AutoShape 129" descr="新闻纸"/>
          <p:cNvSpPr/>
          <p:nvPr/>
        </p:nvSpPr>
        <p:spPr>
          <a:xfrm>
            <a:off x="2286000" y="2362200"/>
            <a:ext cx="7772400" cy="1296988"/>
          </a:xfrm>
          <a:prstGeom prst="parallelogram">
            <a:avLst>
              <a:gd name="adj" fmla="val 158859"/>
            </a:avLst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01" name="AutoShape 29"/>
          <p:cNvSpPr/>
          <p:nvPr/>
        </p:nvSpPr>
        <p:spPr>
          <a:xfrm>
            <a:off x="2743200" y="2362200"/>
            <a:ext cx="6781800" cy="987425"/>
          </a:xfrm>
          <a:prstGeom prst="parallelogram">
            <a:avLst>
              <a:gd name="adj" fmla="val 164643"/>
            </a:avLst>
          </a:prstGeom>
          <a:solidFill>
            <a:srgbClr val="96969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Group 57"/>
          <p:cNvGrpSpPr/>
          <p:nvPr/>
        </p:nvGrpSpPr>
        <p:grpSpPr>
          <a:xfrm>
            <a:off x="2743200" y="2133600"/>
            <a:ext cx="6932613" cy="1296988"/>
            <a:chOff x="624" y="2832"/>
            <a:chExt cx="4367" cy="816"/>
          </a:xfrm>
        </p:grpSpPr>
        <p:grpSp>
          <p:nvGrpSpPr>
            <p:cNvPr id="23558" name="Group 51"/>
            <p:cNvGrpSpPr/>
            <p:nvPr/>
          </p:nvGrpSpPr>
          <p:grpSpPr>
            <a:xfrm>
              <a:off x="624" y="2832"/>
              <a:ext cx="4224" cy="816"/>
              <a:chOff x="816" y="1920"/>
              <a:chExt cx="4224" cy="816"/>
            </a:xfrm>
          </p:grpSpPr>
          <p:sp>
            <p:nvSpPr>
              <p:cNvPr id="23559" name="Line 36"/>
              <p:cNvSpPr/>
              <p:nvPr/>
            </p:nvSpPr>
            <p:spPr>
              <a:xfrm flipH="1" flipV="1">
                <a:off x="816" y="2544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0" name="Line 38"/>
              <p:cNvSpPr/>
              <p:nvPr/>
            </p:nvSpPr>
            <p:spPr>
              <a:xfrm flipH="1" flipV="1">
                <a:off x="4032" y="2544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1" name="Line 41"/>
              <p:cNvSpPr/>
              <p:nvPr/>
            </p:nvSpPr>
            <p:spPr>
              <a:xfrm flipH="1" flipV="1">
                <a:off x="1824" y="1920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2" name="Line 42"/>
              <p:cNvSpPr/>
              <p:nvPr/>
            </p:nvSpPr>
            <p:spPr>
              <a:xfrm flipH="1" flipV="1">
                <a:off x="5040" y="1920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3" name="Line 43"/>
              <p:cNvSpPr/>
              <p:nvPr/>
            </p:nvSpPr>
            <p:spPr>
              <a:xfrm flipV="1">
                <a:off x="816" y="1920"/>
                <a:ext cx="1008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23564" name="Group 50"/>
              <p:cNvGrpSpPr/>
              <p:nvPr/>
            </p:nvGrpSpPr>
            <p:grpSpPr>
              <a:xfrm>
                <a:off x="816" y="1920"/>
                <a:ext cx="4224" cy="816"/>
                <a:chOff x="816" y="1920"/>
                <a:chExt cx="4224" cy="816"/>
              </a:xfrm>
            </p:grpSpPr>
            <p:sp>
              <p:nvSpPr>
                <p:cNvPr id="23565" name="Line 39"/>
                <p:cNvSpPr/>
                <p:nvPr/>
              </p:nvSpPr>
              <p:spPr>
                <a:xfrm>
                  <a:off x="816" y="2544"/>
                  <a:ext cx="321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6" name="Line 44"/>
                <p:cNvSpPr/>
                <p:nvPr/>
              </p:nvSpPr>
              <p:spPr>
                <a:xfrm>
                  <a:off x="1824" y="1920"/>
                  <a:ext cx="321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7" name="Line 45"/>
                <p:cNvSpPr/>
                <p:nvPr/>
              </p:nvSpPr>
              <p:spPr>
                <a:xfrm flipV="1">
                  <a:off x="4032" y="1920"/>
                  <a:ext cx="1008" cy="62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8" name="Line 46"/>
                <p:cNvSpPr/>
                <p:nvPr/>
              </p:nvSpPr>
              <p:spPr>
                <a:xfrm flipV="1">
                  <a:off x="1104" y="2112"/>
                  <a:ext cx="720" cy="43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9" name="Line 47"/>
                <p:cNvSpPr/>
                <p:nvPr/>
              </p:nvSpPr>
              <p:spPr>
                <a:xfrm>
                  <a:off x="1824" y="2112"/>
                  <a:ext cx="28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70" name="Line 48"/>
                <p:cNvSpPr/>
                <p:nvPr/>
              </p:nvSpPr>
              <p:spPr>
                <a:xfrm flipV="1">
                  <a:off x="4032" y="2112"/>
                  <a:ext cx="1008" cy="62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71" name="Line 49"/>
                <p:cNvSpPr/>
                <p:nvPr/>
              </p:nvSpPr>
              <p:spPr>
                <a:xfrm>
                  <a:off x="816" y="2736"/>
                  <a:ext cx="3264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3572" name="Rectangle 54"/>
            <p:cNvSpPr/>
            <p:nvPr/>
          </p:nvSpPr>
          <p:spPr>
            <a:xfrm>
              <a:off x="624" y="3456"/>
              <a:ext cx="3216" cy="192"/>
            </a:xfrm>
            <a:prstGeom prst="rect">
              <a:avLst/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73" name="AutoShape 56"/>
            <p:cNvSpPr/>
            <p:nvPr/>
          </p:nvSpPr>
          <p:spPr>
            <a:xfrm rot="-1852939">
              <a:off x="3647" y="3166"/>
              <a:ext cx="1344" cy="194"/>
            </a:xfrm>
            <a:prstGeom prst="parallelogram">
              <a:avLst>
                <a:gd name="adj" fmla="val 51799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30" name="AutoShape 58"/>
          <p:cNvSpPr/>
          <p:nvPr/>
        </p:nvSpPr>
        <p:spPr>
          <a:xfrm>
            <a:off x="4191000" y="1905000"/>
            <a:ext cx="3810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1" name="AutoShape 59"/>
          <p:cNvSpPr/>
          <p:nvPr/>
        </p:nvSpPr>
        <p:spPr>
          <a:xfrm>
            <a:off x="4495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2" name="AutoShape 60"/>
          <p:cNvSpPr/>
          <p:nvPr/>
        </p:nvSpPr>
        <p:spPr>
          <a:xfrm>
            <a:off x="4876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3" name="AutoShape 61"/>
          <p:cNvSpPr/>
          <p:nvPr/>
        </p:nvSpPr>
        <p:spPr>
          <a:xfrm>
            <a:off x="5257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4" name="AutoShape 62"/>
          <p:cNvSpPr/>
          <p:nvPr/>
        </p:nvSpPr>
        <p:spPr>
          <a:xfrm>
            <a:off x="5638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5" name="AutoShape 63"/>
          <p:cNvSpPr/>
          <p:nvPr/>
        </p:nvSpPr>
        <p:spPr>
          <a:xfrm>
            <a:off x="5943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6" name="AutoShape 64"/>
          <p:cNvSpPr/>
          <p:nvPr/>
        </p:nvSpPr>
        <p:spPr>
          <a:xfrm>
            <a:off x="6324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7" name="AutoShape 65"/>
          <p:cNvSpPr/>
          <p:nvPr/>
        </p:nvSpPr>
        <p:spPr>
          <a:xfrm>
            <a:off x="6705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8" name="AutoShape 66"/>
          <p:cNvSpPr/>
          <p:nvPr/>
        </p:nvSpPr>
        <p:spPr>
          <a:xfrm>
            <a:off x="7086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9" name="AutoShape 67"/>
          <p:cNvSpPr/>
          <p:nvPr/>
        </p:nvSpPr>
        <p:spPr>
          <a:xfrm>
            <a:off x="7467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0" name="AutoShape 68"/>
          <p:cNvSpPr/>
          <p:nvPr/>
        </p:nvSpPr>
        <p:spPr>
          <a:xfrm>
            <a:off x="7848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1" name="AutoShape 69"/>
          <p:cNvSpPr/>
          <p:nvPr/>
        </p:nvSpPr>
        <p:spPr>
          <a:xfrm>
            <a:off x="8229600" y="1905000"/>
            <a:ext cx="5334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2" name="AutoShape 70"/>
          <p:cNvSpPr/>
          <p:nvPr/>
        </p:nvSpPr>
        <p:spPr>
          <a:xfrm>
            <a:off x="3962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4" name="AutoShape 72"/>
          <p:cNvSpPr/>
          <p:nvPr/>
        </p:nvSpPr>
        <p:spPr>
          <a:xfrm>
            <a:off x="4343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5" name="AutoShape 73"/>
          <p:cNvSpPr/>
          <p:nvPr/>
        </p:nvSpPr>
        <p:spPr>
          <a:xfrm>
            <a:off x="4724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6" name="AutoShape 74"/>
          <p:cNvSpPr/>
          <p:nvPr/>
        </p:nvSpPr>
        <p:spPr>
          <a:xfrm>
            <a:off x="5105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7" name="AutoShape 75"/>
          <p:cNvSpPr/>
          <p:nvPr/>
        </p:nvSpPr>
        <p:spPr>
          <a:xfrm>
            <a:off x="5486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9" name="AutoShape 77"/>
          <p:cNvSpPr/>
          <p:nvPr/>
        </p:nvSpPr>
        <p:spPr>
          <a:xfrm>
            <a:off x="5867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0" name="AutoShape 78"/>
          <p:cNvSpPr/>
          <p:nvPr/>
        </p:nvSpPr>
        <p:spPr>
          <a:xfrm>
            <a:off x="6248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1" name="AutoShape 79"/>
          <p:cNvSpPr/>
          <p:nvPr/>
        </p:nvSpPr>
        <p:spPr>
          <a:xfrm>
            <a:off x="6629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2" name="AutoShape 80"/>
          <p:cNvSpPr/>
          <p:nvPr/>
        </p:nvSpPr>
        <p:spPr>
          <a:xfrm>
            <a:off x="7010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3" name="AutoShape 81"/>
          <p:cNvSpPr/>
          <p:nvPr/>
        </p:nvSpPr>
        <p:spPr>
          <a:xfrm>
            <a:off x="7391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5" name="AutoShape 83"/>
          <p:cNvSpPr/>
          <p:nvPr/>
        </p:nvSpPr>
        <p:spPr>
          <a:xfrm>
            <a:off x="7772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6" name="AutoShape 84"/>
          <p:cNvSpPr/>
          <p:nvPr/>
        </p:nvSpPr>
        <p:spPr>
          <a:xfrm>
            <a:off x="8153400" y="2060575"/>
            <a:ext cx="3048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8" name="AutoShape 86"/>
          <p:cNvSpPr/>
          <p:nvPr/>
        </p:nvSpPr>
        <p:spPr>
          <a:xfrm>
            <a:off x="3657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9" name="AutoShape 87"/>
          <p:cNvSpPr/>
          <p:nvPr/>
        </p:nvSpPr>
        <p:spPr>
          <a:xfrm>
            <a:off x="4038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0" name="AutoShape 88"/>
          <p:cNvSpPr/>
          <p:nvPr/>
        </p:nvSpPr>
        <p:spPr>
          <a:xfrm>
            <a:off x="4419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1" name="AutoShape 89"/>
          <p:cNvSpPr/>
          <p:nvPr/>
        </p:nvSpPr>
        <p:spPr>
          <a:xfrm>
            <a:off x="4800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2" name="AutoShape 90"/>
          <p:cNvSpPr/>
          <p:nvPr/>
        </p:nvSpPr>
        <p:spPr>
          <a:xfrm>
            <a:off x="5181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3" name="AutoShape 91"/>
          <p:cNvSpPr/>
          <p:nvPr/>
        </p:nvSpPr>
        <p:spPr>
          <a:xfrm>
            <a:off x="5562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4" name="AutoShape 92"/>
          <p:cNvSpPr/>
          <p:nvPr/>
        </p:nvSpPr>
        <p:spPr>
          <a:xfrm>
            <a:off x="5943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5" name="AutoShape 93"/>
          <p:cNvSpPr/>
          <p:nvPr/>
        </p:nvSpPr>
        <p:spPr>
          <a:xfrm>
            <a:off x="6324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6" name="AutoShape 94"/>
          <p:cNvSpPr/>
          <p:nvPr/>
        </p:nvSpPr>
        <p:spPr>
          <a:xfrm>
            <a:off x="6705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7" name="AutoShape 95"/>
          <p:cNvSpPr/>
          <p:nvPr/>
        </p:nvSpPr>
        <p:spPr>
          <a:xfrm>
            <a:off x="7086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8" name="AutoShape 96"/>
          <p:cNvSpPr/>
          <p:nvPr/>
        </p:nvSpPr>
        <p:spPr>
          <a:xfrm>
            <a:off x="7467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9" name="AutoShape 97"/>
          <p:cNvSpPr/>
          <p:nvPr/>
        </p:nvSpPr>
        <p:spPr>
          <a:xfrm>
            <a:off x="7848600" y="2214563"/>
            <a:ext cx="3810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" name="Group 127"/>
          <p:cNvGrpSpPr/>
          <p:nvPr/>
        </p:nvGrpSpPr>
        <p:grpSpPr>
          <a:xfrm>
            <a:off x="3352800" y="2357438"/>
            <a:ext cx="4648200" cy="608012"/>
            <a:chOff x="1152" y="1488"/>
            <a:chExt cx="2928" cy="381"/>
          </a:xfrm>
        </p:grpSpPr>
        <p:sp>
          <p:nvSpPr>
            <p:cNvPr id="23611" name="AutoShape 98"/>
            <p:cNvSpPr/>
            <p:nvPr/>
          </p:nvSpPr>
          <p:spPr>
            <a:xfrm>
              <a:off x="11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2" name="AutoShape 99"/>
            <p:cNvSpPr/>
            <p:nvPr/>
          </p:nvSpPr>
          <p:spPr>
            <a:xfrm>
              <a:off x="13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3" name="AutoShape 100"/>
            <p:cNvSpPr/>
            <p:nvPr/>
          </p:nvSpPr>
          <p:spPr>
            <a:xfrm>
              <a:off x="163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4" name="AutoShape 101"/>
            <p:cNvSpPr/>
            <p:nvPr/>
          </p:nvSpPr>
          <p:spPr>
            <a:xfrm>
              <a:off x="187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5" name="AutoShape 102"/>
            <p:cNvSpPr/>
            <p:nvPr/>
          </p:nvSpPr>
          <p:spPr>
            <a:xfrm>
              <a:off x="211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6" name="AutoShape 103"/>
            <p:cNvSpPr/>
            <p:nvPr/>
          </p:nvSpPr>
          <p:spPr>
            <a:xfrm>
              <a:off x="23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7" name="AutoShape 104"/>
            <p:cNvSpPr/>
            <p:nvPr/>
          </p:nvSpPr>
          <p:spPr>
            <a:xfrm>
              <a:off x="25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8" name="AutoShape 105"/>
            <p:cNvSpPr/>
            <p:nvPr/>
          </p:nvSpPr>
          <p:spPr>
            <a:xfrm>
              <a:off x="283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9" name="AutoShape 106"/>
            <p:cNvSpPr/>
            <p:nvPr/>
          </p:nvSpPr>
          <p:spPr>
            <a:xfrm>
              <a:off x="307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0" name="AutoShape 107"/>
            <p:cNvSpPr/>
            <p:nvPr/>
          </p:nvSpPr>
          <p:spPr>
            <a:xfrm>
              <a:off x="331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1" name="AutoShape 108"/>
            <p:cNvSpPr/>
            <p:nvPr/>
          </p:nvSpPr>
          <p:spPr>
            <a:xfrm>
              <a:off x="35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2" name="AutoShape 109"/>
            <p:cNvSpPr/>
            <p:nvPr/>
          </p:nvSpPr>
          <p:spPr>
            <a:xfrm>
              <a:off x="37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28"/>
          <p:cNvGrpSpPr/>
          <p:nvPr/>
        </p:nvGrpSpPr>
        <p:grpSpPr>
          <a:xfrm>
            <a:off x="3124200" y="2513013"/>
            <a:ext cx="4648200" cy="606425"/>
            <a:chOff x="1008" y="1584"/>
            <a:chExt cx="2928" cy="381"/>
          </a:xfrm>
        </p:grpSpPr>
        <p:sp>
          <p:nvSpPr>
            <p:cNvPr id="23624" name="AutoShape 110"/>
            <p:cNvSpPr/>
            <p:nvPr/>
          </p:nvSpPr>
          <p:spPr>
            <a:xfrm>
              <a:off x="10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5" name="AutoShape 111"/>
            <p:cNvSpPr/>
            <p:nvPr/>
          </p:nvSpPr>
          <p:spPr>
            <a:xfrm>
              <a:off x="12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6" name="AutoShape 112"/>
            <p:cNvSpPr/>
            <p:nvPr/>
          </p:nvSpPr>
          <p:spPr>
            <a:xfrm>
              <a:off x="148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7" name="AutoShape 113"/>
            <p:cNvSpPr/>
            <p:nvPr/>
          </p:nvSpPr>
          <p:spPr>
            <a:xfrm>
              <a:off x="172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8" name="AutoShape 114"/>
            <p:cNvSpPr/>
            <p:nvPr/>
          </p:nvSpPr>
          <p:spPr>
            <a:xfrm>
              <a:off x="196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9" name="AutoShape 115"/>
            <p:cNvSpPr/>
            <p:nvPr/>
          </p:nvSpPr>
          <p:spPr>
            <a:xfrm>
              <a:off x="22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0" name="AutoShape 116"/>
            <p:cNvSpPr/>
            <p:nvPr/>
          </p:nvSpPr>
          <p:spPr>
            <a:xfrm>
              <a:off x="24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1" name="AutoShape 117"/>
            <p:cNvSpPr/>
            <p:nvPr/>
          </p:nvSpPr>
          <p:spPr>
            <a:xfrm>
              <a:off x="268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2" name="AutoShape 118"/>
            <p:cNvSpPr/>
            <p:nvPr/>
          </p:nvSpPr>
          <p:spPr>
            <a:xfrm>
              <a:off x="292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3" name="AutoShape 119"/>
            <p:cNvSpPr/>
            <p:nvPr/>
          </p:nvSpPr>
          <p:spPr>
            <a:xfrm>
              <a:off x="316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4" name="AutoShape 120"/>
            <p:cNvSpPr/>
            <p:nvPr/>
          </p:nvSpPr>
          <p:spPr>
            <a:xfrm>
              <a:off x="34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5" name="AutoShape 121"/>
            <p:cNvSpPr/>
            <p:nvPr/>
          </p:nvSpPr>
          <p:spPr>
            <a:xfrm>
              <a:off x="36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94" name="AutoShape 122" descr="栎木"/>
          <p:cNvSpPr/>
          <p:nvPr/>
        </p:nvSpPr>
        <p:spPr>
          <a:xfrm>
            <a:off x="2667000" y="1905000"/>
            <a:ext cx="6705600" cy="904875"/>
          </a:xfrm>
          <a:prstGeom prst="parallelogram">
            <a:avLst>
              <a:gd name="adj" fmla="val 185263"/>
            </a:avLst>
          </a:prstGeom>
          <a:blipFill rotWithShape="0">
            <a:blip r:embed="rId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0" name="Text Box 148"/>
          <p:cNvSpPr txBox="1"/>
          <p:nvPr/>
        </p:nvSpPr>
        <p:spPr>
          <a:xfrm>
            <a:off x="8665210" y="4067175"/>
            <a:ext cx="2794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以松脂、蜡和纸灰之类冒之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1" name="Text Box 149"/>
          <p:cNvSpPr txBox="1"/>
          <p:nvPr/>
        </p:nvSpPr>
        <p:spPr>
          <a:xfrm>
            <a:off x="767715" y="433578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2" name="Text Box 150"/>
          <p:cNvSpPr txBox="1"/>
          <p:nvPr/>
        </p:nvSpPr>
        <p:spPr>
          <a:xfrm>
            <a:off x="4533900" y="5624830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4" name="Line 152"/>
          <p:cNvSpPr/>
          <p:nvPr/>
        </p:nvSpPr>
        <p:spPr>
          <a:xfrm flipH="1" flipV="1">
            <a:off x="8763000" y="3206750"/>
            <a:ext cx="309880" cy="3683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6" name="Line 154"/>
          <p:cNvSpPr/>
          <p:nvPr/>
        </p:nvSpPr>
        <p:spPr>
          <a:xfrm>
            <a:off x="3581400" y="1306195"/>
            <a:ext cx="668020" cy="7054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7" name="Line 155"/>
          <p:cNvSpPr/>
          <p:nvPr/>
        </p:nvSpPr>
        <p:spPr>
          <a:xfrm flipV="1">
            <a:off x="5791200" y="5013325"/>
            <a:ext cx="635" cy="61150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8" name="Line 156"/>
          <p:cNvSpPr/>
          <p:nvPr/>
        </p:nvSpPr>
        <p:spPr>
          <a:xfrm flipH="1">
            <a:off x="9448800" y="1372235"/>
            <a:ext cx="414655" cy="90106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9" name="Text Box 157"/>
          <p:cNvSpPr txBox="1"/>
          <p:nvPr/>
        </p:nvSpPr>
        <p:spPr>
          <a:xfrm>
            <a:off x="1981200" y="876300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32" name="Rectangle 160"/>
          <p:cNvSpPr>
            <a:spLocks noGrp="1"/>
          </p:cNvSpPr>
          <p:nvPr>
            <p:ph type="title" idx="4294967295"/>
          </p:nvPr>
        </p:nvSpPr>
        <p:spPr>
          <a:xfrm>
            <a:off x="8352155" y="3575050"/>
            <a:ext cx="3546475" cy="648970"/>
          </a:xfrm>
        </p:spPr>
        <p:txBody>
          <a:bodyPr lIns="91440" tIns="45720" rIns="91440" bIns="45720" anchor="ctr" anchorCtr="0"/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先设一铁板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Text Box 149"/>
          <p:cNvSpPr txBox="1"/>
          <p:nvPr/>
        </p:nvSpPr>
        <p:spPr>
          <a:xfrm>
            <a:off x="7620635" y="876300"/>
            <a:ext cx="4277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2000">
              <a:latin typeface="Calibri" panose="020F0502020204030204"/>
              <a:ea typeface="黑体" panose="02010609060101010101" pitchFamily="49" charset="-122"/>
            </a:endParaRPr>
          </a:p>
        </p:txBody>
      </p:sp>
      <p:sp>
        <p:nvSpPr>
          <p:cNvPr id="4" name="Line 154"/>
          <p:cNvSpPr/>
          <p:nvPr/>
        </p:nvSpPr>
        <p:spPr>
          <a:xfrm flipV="1">
            <a:off x="1800860" y="3040380"/>
            <a:ext cx="1400175" cy="126809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" y="2785745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⑵排版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149"/>
          <p:cNvSpPr txBox="1"/>
          <p:nvPr/>
        </p:nvSpPr>
        <p:spPr>
          <a:xfrm>
            <a:off x="7620635" y="876300"/>
            <a:ext cx="4277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以一铁范置铁板上        </a:t>
            </a:r>
            <a:r>
              <a:rPr lang="zh-CN" altLang="en-US" sz="2000">
                <a:latin typeface="Calibri" panose="020F0502020204030204"/>
                <a:ea typeface="黑体" panose="02010609060101010101" pitchFamily="49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pitchFamily="49" charset="-122"/>
            </a:endParaRPr>
          </a:p>
        </p:txBody>
      </p:sp>
      <p:sp>
        <p:nvSpPr>
          <p:cNvPr id="9" name="Text Box 149"/>
          <p:cNvSpPr txBox="1"/>
          <p:nvPr/>
        </p:nvSpPr>
        <p:spPr>
          <a:xfrm>
            <a:off x="767715" y="433578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密布字印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150"/>
          <p:cNvSpPr txBox="1"/>
          <p:nvPr/>
        </p:nvSpPr>
        <p:spPr>
          <a:xfrm>
            <a:off x="4533900" y="5624830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持就火炀之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57"/>
          <p:cNvSpPr txBox="1"/>
          <p:nvPr/>
        </p:nvSpPr>
        <p:spPr>
          <a:xfrm>
            <a:off x="1981200" y="876300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以一平板按其面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0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2"/>
          <p:cNvGrpSpPr/>
          <p:nvPr/>
        </p:nvGrpSpPr>
        <p:grpSpPr>
          <a:xfrm>
            <a:off x="1524000" y="609600"/>
            <a:ext cx="7772400" cy="1820863"/>
            <a:chOff x="384" y="1200"/>
            <a:chExt cx="4896" cy="1152"/>
          </a:xfrm>
        </p:grpSpPr>
        <p:sp>
          <p:nvSpPr>
            <p:cNvPr id="27650" name="AutoShape 7" descr="新闻纸"/>
            <p:cNvSpPr/>
            <p:nvPr/>
          </p:nvSpPr>
          <p:spPr>
            <a:xfrm>
              <a:off x="384" y="1536"/>
              <a:ext cx="4896" cy="816"/>
            </a:xfrm>
            <a:prstGeom prst="parallelogram">
              <a:avLst>
                <a:gd name="adj" fmla="val 159054"/>
              </a:avLst>
            </a:prstGeom>
            <a:blipFill rotWithShape="0">
              <a:blip r:embed="rId1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651" name="Group 281"/>
            <p:cNvGrpSpPr/>
            <p:nvPr/>
          </p:nvGrpSpPr>
          <p:grpSpPr>
            <a:xfrm>
              <a:off x="672" y="1200"/>
              <a:ext cx="4367" cy="960"/>
              <a:chOff x="672" y="1200"/>
              <a:chExt cx="4367" cy="960"/>
            </a:xfrm>
          </p:grpSpPr>
          <p:grpSp>
            <p:nvGrpSpPr>
              <p:cNvPr id="27652" name="Group 161"/>
              <p:cNvGrpSpPr/>
              <p:nvPr/>
            </p:nvGrpSpPr>
            <p:grpSpPr>
              <a:xfrm>
                <a:off x="672" y="1344"/>
                <a:ext cx="4367" cy="816"/>
                <a:chOff x="624" y="2832"/>
                <a:chExt cx="4367" cy="816"/>
              </a:xfrm>
            </p:grpSpPr>
            <p:grpSp>
              <p:nvGrpSpPr>
                <p:cNvPr id="27653" name="Group 162"/>
                <p:cNvGrpSpPr/>
                <p:nvPr/>
              </p:nvGrpSpPr>
              <p:grpSpPr>
                <a:xfrm>
                  <a:off x="624" y="2832"/>
                  <a:ext cx="4224" cy="816"/>
                  <a:chOff x="816" y="1920"/>
                  <a:chExt cx="4224" cy="816"/>
                </a:xfrm>
              </p:grpSpPr>
              <p:sp>
                <p:nvSpPr>
                  <p:cNvPr id="27654" name="Line 163"/>
                  <p:cNvSpPr/>
                  <p:nvPr/>
                </p:nvSpPr>
                <p:spPr>
                  <a:xfrm flipH="1" flipV="1">
                    <a:off x="816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5" name="Line 164"/>
                  <p:cNvSpPr/>
                  <p:nvPr/>
                </p:nvSpPr>
                <p:spPr>
                  <a:xfrm flipH="1" flipV="1">
                    <a:off x="4032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6" name="Line 165"/>
                  <p:cNvSpPr/>
                  <p:nvPr/>
                </p:nvSpPr>
                <p:spPr>
                  <a:xfrm flipH="1" flipV="1">
                    <a:off x="1824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7" name="Line 166"/>
                  <p:cNvSpPr/>
                  <p:nvPr/>
                </p:nvSpPr>
                <p:spPr>
                  <a:xfrm flipH="1" flipV="1">
                    <a:off x="5040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8" name="Line 167"/>
                  <p:cNvSpPr/>
                  <p:nvPr/>
                </p:nvSpPr>
                <p:spPr>
                  <a:xfrm flipV="1">
                    <a:off x="816" y="1920"/>
                    <a:ext cx="1008" cy="62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27659" name="Group 168"/>
                  <p:cNvGrpSpPr/>
                  <p:nvPr/>
                </p:nvGrpSpPr>
                <p:grpSpPr>
                  <a:xfrm>
                    <a:off x="816" y="1920"/>
                    <a:ext cx="4224" cy="816"/>
                    <a:chOff x="816" y="1920"/>
                    <a:chExt cx="4224" cy="816"/>
                  </a:xfrm>
                </p:grpSpPr>
                <p:sp>
                  <p:nvSpPr>
                    <p:cNvPr id="27660" name="Line 169"/>
                    <p:cNvSpPr/>
                    <p:nvPr/>
                  </p:nvSpPr>
                  <p:spPr>
                    <a:xfrm>
                      <a:off x="816" y="2544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1" name="Line 170"/>
                    <p:cNvSpPr/>
                    <p:nvPr/>
                  </p:nvSpPr>
                  <p:spPr>
                    <a:xfrm>
                      <a:off x="1824" y="1920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2" name="Line 171"/>
                    <p:cNvSpPr/>
                    <p:nvPr/>
                  </p:nvSpPr>
                  <p:spPr>
                    <a:xfrm flipV="1">
                      <a:off x="4032" y="1920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3" name="Line 172"/>
                    <p:cNvSpPr/>
                    <p:nvPr/>
                  </p:nvSpPr>
                  <p:spPr>
                    <a:xfrm flipV="1">
                      <a:off x="1104" y="2112"/>
                      <a:ext cx="720" cy="43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4" name="Line 173"/>
                    <p:cNvSpPr/>
                    <p:nvPr/>
                  </p:nvSpPr>
                  <p:spPr>
                    <a:xfrm>
                      <a:off x="1824" y="2112"/>
                      <a:ext cx="288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5" name="Line 174"/>
                    <p:cNvSpPr/>
                    <p:nvPr/>
                  </p:nvSpPr>
                  <p:spPr>
                    <a:xfrm flipV="1">
                      <a:off x="4032" y="2112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6" name="Line 175"/>
                    <p:cNvSpPr/>
                    <p:nvPr/>
                  </p:nvSpPr>
                  <p:spPr>
                    <a:xfrm>
                      <a:off x="816" y="2736"/>
                      <a:ext cx="3264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27667" name="Rectangle 176"/>
                <p:cNvSpPr/>
                <p:nvPr/>
              </p:nvSpPr>
              <p:spPr>
                <a:xfrm>
                  <a:off x="624" y="3456"/>
                  <a:ext cx="3216" cy="192"/>
                </a:xfrm>
                <a:prstGeom prst="rect">
                  <a:avLst/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668" name="AutoShape 177"/>
                <p:cNvSpPr/>
                <p:nvPr/>
              </p:nvSpPr>
              <p:spPr>
                <a:xfrm rot="-1852939">
                  <a:off x="3647" y="3166"/>
                  <a:ext cx="1344" cy="194"/>
                </a:xfrm>
                <a:prstGeom prst="parallelogram">
                  <a:avLst>
                    <a:gd name="adj" fmla="val 51799"/>
                  </a:avLst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69" name="Group 178"/>
              <p:cNvGrpSpPr/>
              <p:nvPr/>
            </p:nvGrpSpPr>
            <p:grpSpPr>
              <a:xfrm>
                <a:off x="1008" y="1200"/>
                <a:ext cx="3552" cy="765"/>
                <a:chOff x="1008" y="1200"/>
                <a:chExt cx="3552" cy="765"/>
              </a:xfrm>
            </p:grpSpPr>
            <p:grpSp>
              <p:nvGrpSpPr>
                <p:cNvPr id="27670" name="Group 179"/>
                <p:cNvGrpSpPr/>
                <p:nvPr/>
              </p:nvGrpSpPr>
              <p:grpSpPr>
                <a:xfrm>
                  <a:off x="1536" y="1200"/>
                  <a:ext cx="3024" cy="477"/>
                  <a:chOff x="1536" y="1200"/>
                  <a:chExt cx="3024" cy="477"/>
                </a:xfrm>
              </p:grpSpPr>
              <p:grpSp>
                <p:nvGrpSpPr>
                  <p:cNvPr id="27671" name="Group 180"/>
                  <p:cNvGrpSpPr/>
                  <p:nvPr/>
                </p:nvGrpSpPr>
                <p:grpSpPr>
                  <a:xfrm>
                    <a:off x="1680" y="1200"/>
                    <a:ext cx="2880" cy="381"/>
                    <a:chOff x="1680" y="1200"/>
                    <a:chExt cx="2880" cy="381"/>
                  </a:xfrm>
                </p:grpSpPr>
                <p:sp>
                  <p:nvSpPr>
                    <p:cNvPr id="27672" name="AutoShape 181"/>
                    <p:cNvSpPr/>
                    <p:nvPr/>
                  </p:nvSpPr>
                  <p:spPr>
                    <a:xfrm>
                      <a:off x="1680" y="1200"/>
                      <a:ext cx="240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3" name="AutoShape 182"/>
                    <p:cNvSpPr/>
                    <p:nvPr/>
                  </p:nvSpPr>
                  <p:spPr>
                    <a:xfrm>
                      <a:off x="187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4" name="AutoShape 183"/>
                    <p:cNvSpPr/>
                    <p:nvPr/>
                  </p:nvSpPr>
                  <p:spPr>
                    <a:xfrm>
                      <a:off x="211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5" name="AutoShape 184"/>
                    <p:cNvSpPr/>
                    <p:nvPr/>
                  </p:nvSpPr>
                  <p:spPr>
                    <a:xfrm>
                      <a:off x="235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6" name="AutoShape 185"/>
                    <p:cNvSpPr/>
                    <p:nvPr/>
                  </p:nvSpPr>
                  <p:spPr>
                    <a:xfrm>
                      <a:off x="259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7" name="AutoShape 186"/>
                    <p:cNvSpPr/>
                    <p:nvPr/>
                  </p:nvSpPr>
                  <p:spPr>
                    <a:xfrm>
                      <a:off x="27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8" name="AutoShape 187"/>
                    <p:cNvSpPr/>
                    <p:nvPr/>
                  </p:nvSpPr>
                  <p:spPr>
                    <a:xfrm>
                      <a:off x="302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9" name="AutoShape 188"/>
                    <p:cNvSpPr/>
                    <p:nvPr/>
                  </p:nvSpPr>
                  <p:spPr>
                    <a:xfrm>
                      <a:off x="326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0" name="AutoShape 189"/>
                    <p:cNvSpPr/>
                    <p:nvPr/>
                  </p:nvSpPr>
                  <p:spPr>
                    <a:xfrm>
                      <a:off x="350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1" name="AutoShape 190"/>
                    <p:cNvSpPr/>
                    <p:nvPr/>
                  </p:nvSpPr>
                  <p:spPr>
                    <a:xfrm>
                      <a:off x="374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2" name="AutoShape 191"/>
                    <p:cNvSpPr/>
                    <p:nvPr/>
                  </p:nvSpPr>
                  <p:spPr>
                    <a:xfrm>
                      <a:off x="39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3" name="AutoShape 192"/>
                    <p:cNvSpPr/>
                    <p:nvPr/>
                  </p:nvSpPr>
                  <p:spPr>
                    <a:xfrm>
                      <a:off x="4224" y="1200"/>
                      <a:ext cx="336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27684" name="Group 193"/>
                  <p:cNvGrpSpPr/>
                  <p:nvPr/>
                </p:nvGrpSpPr>
                <p:grpSpPr>
                  <a:xfrm>
                    <a:off x="1536" y="1296"/>
                    <a:ext cx="2832" cy="381"/>
                    <a:chOff x="1536" y="1296"/>
                    <a:chExt cx="2832" cy="381"/>
                  </a:xfrm>
                </p:grpSpPr>
                <p:sp>
                  <p:nvSpPr>
                    <p:cNvPr id="27685" name="AutoShape 194"/>
                    <p:cNvSpPr/>
                    <p:nvPr/>
                  </p:nvSpPr>
                  <p:spPr>
                    <a:xfrm>
                      <a:off x="15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6" name="AutoShape 195"/>
                    <p:cNvSpPr/>
                    <p:nvPr/>
                  </p:nvSpPr>
                  <p:spPr>
                    <a:xfrm>
                      <a:off x="17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7" name="AutoShape 196"/>
                    <p:cNvSpPr/>
                    <p:nvPr/>
                  </p:nvSpPr>
                  <p:spPr>
                    <a:xfrm>
                      <a:off x="20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8" name="AutoShape 197"/>
                    <p:cNvSpPr/>
                    <p:nvPr/>
                  </p:nvSpPr>
                  <p:spPr>
                    <a:xfrm>
                      <a:off x="22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9" name="AutoShape 198"/>
                    <p:cNvSpPr/>
                    <p:nvPr/>
                  </p:nvSpPr>
                  <p:spPr>
                    <a:xfrm>
                      <a:off x="24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0" name="AutoShape 199"/>
                    <p:cNvSpPr/>
                    <p:nvPr/>
                  </p:nvSpPr>
                  <p:spPr>
                    <a:xfrm>
                      <a:off x="27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1" name="AutoShape 200"/>
                    <p:cNvSpPr/>
                    <p:nvPr/>
                  </p:nvSpPr>
                  <p:spPr>
                    <a:xfrm>
                      <a:off x="29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2" name="AutoShape 201"/>
                    <p:cNvSpPr/>
                    <p:nvPr/>
                  </p:nvSpPr>
                  <p:spPr>
                    <a:xfrm>
                      <a:off x="32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3" name="AutoShape 202"/>
                    <p:cNvSpPr/>
                    <p:nvPr/>
                  </p:nvSpPr>
                  <p:spPr>
                    <a:xfrm>
                      <a:off x="34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4" name="AutoShape 203"/>
                    <p:cNvSpPr/>
                    <p:nvPr/>
                  </p:nvSpPr>
                  <p:spPr>
                    <a:xfrm>
                      <a:off x="36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5" name="AutoShape 204"/>
                    <p:cNvSpPr/>
                    <p:nvPr/>
                  </p:nvSpPr>
                  <p:spPr>
                    <a:xfrm>
                      <a:off x="39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6" name="AutoShape 205"/>
                    <p:cNvSpPr/>
                    <p:nvPr/>
                  </p:nvSpPr>
                  <p:spPr>
                    <a:xfrm>
                      <a:off x="4176" y="1296"/>
                      <a:ext cx="192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697" name="Group 206"/>
                <p:cNvGrpSpPr/>
                <p:nvPr/>
              </p:nvGrpSpPr>
              <p:grpSpPr>
                <a:xfrm>
                  <a:off x="1344" y="1392"/>
                  <a:ext cx="2880" cy="381"/>
                  <a:chOff x="1344" y="1392"/>
                  <a:chExt cx="2880" cy="381"/>
                </a:xfrm>
              </p:grpSpPr>
              <p:sp>
                <p:nvSpPr>
                  <p:cNvPr id="27698" name="AutoShape 207"/>
                  <p:cNvSpPr/>
                  <p:nvPr/>
                </p:nvSpPr>
                <p:spPr>
                  <a:xfrm>
                    <a:off x="13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99" name="AutoShape 208"/>
                  <p:cNvSpPr/>
                  <p:nvPr/>
                </p:nvSpPr>
                <p:spPr>
                  <a:xfrm>
                    <a:off x="15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0" name="AutoShape 209"/>
                  <p:cNvSpPr/>
                  <p:nvPr/>
                </p:nvSpPr>
                <p:spPr>
                  <a:xfrm>
                    <a:off x="18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1" name="AutoShape 210"/>
                  <p:cNvSpPr/>
                  <p:nvPr/>
                </p:nvSpPr>
                <p:spPr>
                  <a:xfrm>
                    <a:off x="20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2" name="AutoShape 211"/>
                  <p:cNvSpPr/>
                  <p:nvPr/>
                </p:nvSpPr>
                <p:spPr>
                  <a:xfrm>
                    <a:off x="23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3" name="AutoShape 212"/>
                  <p:cNvSpPr/>
                  <p:nvPr/>
                </p:nvSpPr>
                <p:spPr>
                  <a:xfrm>
                    <a:off x="25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4" name="AutoShape 213"/>
                  <p:cNvSpPr/>
                  <p:nvPr/>
                </p:nvSpPr>
                <p:spPr>
                  <a:xfrm>
                    <a:off x="27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5" name="AutoShape 214"/>
                  <p:cNvSpPr/>
                  <p:nvPr/>
                </p:nvSpPr>
                <p:spPr>
                  <a:xfrm>
                    <a:off x="30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6" name="AutoShape 215"/>
                  <p:cNvSpPr/>
                  <p:nvPr/>
                </p:nvSpPr>
                <p:spPr>
                  <a:xfrm>
                    <a:off x="32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7" name="AutoShape 216"/>
                  <p:cNvSpPr/>
                  <p:nvPr/>
                </p:nvSpPr>
                <p:spPr>
                  <a:xfrm>
                    <a:off x="35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8" name="AutoShape 217"/>
                  <p:cNvSpPr/>
                  <p:nvPr/>
                </p:nvSpPr>
                <p:spPr>
                  <a:xfrm>
                    <a:off x="37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9" name="AutoShape 218"/>
                  <p:cNvSpPr/>
                  <p:nvPr/>
                </p:nvSpPr>
                <p:spPr>
                  <a:xfrm>
                    <a:off x="3984" y="1392"/>
                    <a:ext cx="240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10" name="Group 219"/>
                <p:cNvGrpSpPr/>
                <p:nvPr/>
              </p:nvGrpSpPr>
              <p:grpSpPr>
                <a:xfrm>
                  <a:off x="1152" y="1488"/>
                  <a:ext cx="2928" cy="381"/>
                  <a:chOff x="1152" y="1488"/>
                  <a:chExt cx="2928" cy="381"/>
                </a:xfrm>
              </p:grpSpPr>
              <p:sp>
                <p:nvSpPr>
                  <p:cNvPr id="27711" name="AutoShape 220"/>
                  <p:cNvSpPr/>
                  <p:nvPr/>
                </p:nvSpPr>
                <p:spPr>
                  <a:xfrm>
                    <a:off x="11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2" name="AutoShape 221"/>
                  <p:cNvSpPr/>
                  <p:nvPr/>
                </p:nvSpPr>
                <p:spPr>
                  <a:xfrm>
                    <a:off x="13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3" name="AutoShape 222"/>
                  <p:cNvSpPr/>
                  <p:nvPr/>
                </p:nvSpPr>
                <p:spPr>
                  <a:xfrm>
                    <a:off x="16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4" name="AutoShape 223"/>
                  <p:cNvSpPr/>
                  <p:nvPr/>
                </p:nvSpPr>
                <p:spPr>
                  <a:xfrm>
                    <a:off x="18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5" name="AutoShape 224"/>
                  <p:cNvSpPr/>
                  <p:nvPr/>
                </p:nvSpPr>
                <p:spPr>
                  <a:xfrm>
                    <a:off x="21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6" name="AutoShape 225"/>
                  <p:cNvSpPr/>
                  <p:nvPr/>
                </p:nvSpPr>
                <p:spPr>
                  <a:xfrm>
                    <a:off x="23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7" name="AutoShape 226"/>
                  <p:cNvSpPr/>
                  <p:nvPr/>
                </p:nvSpPr>
                <p:spPr>
                  <a:xfrm>
                    <a:off x="25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8" name="AutoShape 227"/>
                  <p:cNvSpPr/>
                  <p:nvPr/>
                </p:nvSpPr>
                <p:spPr>
                  <a:xfrm>
                    <a:off x="28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9" name="AutoShape 228"/>
                  <p:cNvSpPr/>
                  <p:nvPr/>
                </p:nvSpPr>
                <p:spPr>
                  <a:xfrm>
                    <a:off x="30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0" name="AutoShape 229"/>
                  <p:cNvSpPr/>
                  <p:nvPr/>
                </p:nvSpPr>
                <p:spPr>
                  <a:xfrm>
                    <a:off x="33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1" name="AutoShape 230"/>
                  <p:cNvSpPr/>
                  <p:nvPr/>
                </p:nvSpPr>
                <p:spPr>
                  <a:xfrm>
                    <a:off x="35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2" name="AutoShape 231"/>
                  <p:cNvSpPr/>
                  <p:nvPr/>
                </p:nvSpPr>
                <p:spPr>
                  <a:xfrm>
                    <a:off x="37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23" name="Group 232"/>
                <p:cNvGrpSpPr/>
                <p:nvPr/>
              </p:nvGrpSpPr>
              <p:grpSpPr>
                <a:xfrm>
                  <a:off x="1008" y="1584"/>
                  <a:ext cx="2928" cy="381"/>
                  <a:chOff x="1008" y="1584"/>
                  <a:chExt cx="2928" cy="381"/>
                </a:xfrm>
              </p:grpSpPr>
              <p:sp>
                <p:nvSpPr>
                  <p:cNvPr id="27724" name="AutoShape 233"/>
                  <p:cNvSpPr/>
                  <p:nvPr/>
                </p:nvSpPr>
                <p:spPr>
                  <a:xfrm>
                    <a:off x="10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5" name="AutoShape 234"/>
                  <p:cNvSpPr/>
                  <p:nvPr/>
                </p:nvSpPr>
                <p:spPr>
                  <a:xfrm>
                    <a:off x="12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6" name="AutoShape 235"/>
                  <p:cNvSpPr/>
                  <p:nvPr/>
                </p:nvSpPr>
                <p:spPr>
                  <a:xfrm>
                    <a:off x="14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7" name="AutoShape 236"/>
                  <p:cNvSpPr/>
                  <p:nvPr/>
                </p:nvSpPr>
                <p:spPr>
                  <a:xfrm>
                    <a:off x="17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8" name="AutoShape 237"/>
                  <p:cNvSpPr/>
                  <p:nvPr/>
                </p:nvSpPr>
                <p:spPr>
                  <a:xfrm>
                    <a:off x="19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9" name="AutoShape 238"/>
                  <p:cNvSpPr/>
                  <p:nvPr/>
                </p:nvSpPr>
                <p:spPr>
                  <a:xfrm>
                    <a:off x="22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0" name="AutoShape 239"/>
                  <p:cNvSpPr/>
                  <p:nvPr/>
                </p:nvSpPr>
                <p:spPr>
                  <a:xfrm>
                    <a:off x="24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1" name="AutoShape 240"/>
                  <p:cNvSpPr/>
                  <p:nvPr/>
                </p:nvSpPr>
                <p:spPr>
                  <a:xfrm>
                    <a:off x="26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2" name="AutoShape 241"/>
                  <p:cNvSpPr/>
                  <p:nvPr/>
                </p:nvSpPr>
                <p:spPr>
                  <a:xfrm>
                    <a:off x="29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3" name="AutoShape 242"/>
                  <p:cNvSpPr/>
                  <p:nvPr/>
                </p:nvSpPr>
                <p:spPr>
                  <a:xfrm>
                    <a:off x="31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4" name="AutoShape 243"/>
                  <p:cNvSpPr/>
                  <p:nvPr/>
                </p:nvSpPr>
                <p:spPr>
                  <a:xfrm>
                    <a:off x="34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5" name="AutoShape 244"/>
                  <p:cNvSpPr/>
                  <p:nvPr/>
                </p:nvSpPr>
                <p:spPr>
                  <a:xfrm>
                    <a:off x="36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4379" name="AutoShape 283"/>
          <p:cNvSpPr/>
          <p:nvPr/>
        </p:nvSpPr>
        <p:spPr>
          <a:xfrm>
            <a:off x="1524000" y="304800"/>
            <a:ext cx="7162800" cy="1370013"/>
          </a:xfrm>
          <a:prstGeom prst="parallelogram">
            <a:avLst>
              <a:gd name="adj" fmla="val 15902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47018" tIns="23509" rIns="47018" bIns="23509" anchor="ctr" anchorCtr="0"/>
          <a:lstStyle/>
          <a:p>
            <a:pPr algn="dist" defTabSz="469900"/>
            <a:endParaRPr lang="zh-CN" altLang="zh-CN" sz="12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85" name="Text Box 289"/>
          <p:cNvSpPr txBox="1"/>
          <p:nvPr/>
        </p:nvSpPr>
        <p:spPr>
          <a:xfrm>
            <a:off x="8691880" y="3924300"/>
            <a:ext cx="3228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Group 290"/>
          <p:cNvGrpSpPr/>
          <p:nvPr/>
        </p:nvGrpSpPr>
        <p:grpSpPr>
          <a:xfrm>
            <a:off x="1524000" y="2819400"/>
            <a:ext cx="7772400" cy="1820863"/>
            <a:chOff x="384" y="1200"/>
            <a:chExt cx="4896" cy="1152"/>
          </a:xfrm>
        </p:grpSpPr>
        <p:sp>
          <p:nvSpPr>
            <p:cNvPr id="27739" name="AutoShape 291" descr="新闻纸"/>
            <p:cNvSpPr/>
            <p:nvPr/>
          </p:nvSpPr>
          <p:spPr>
            <a:xfrm>
              <a:off x="384" y="1536"/>
              <a:ext cx="4896" cy="816"/>
            </a:xfrm>
            <a:prstGeom prst="parallelogram">
              <a:avLst>
                <a:gd name="adj" fmla="val 159054"/>
              </a:avLst>
            </a:prstGeom>
            <a:blipFill rotWithShape="0">
              <a:blip r:embed="rId1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740" name="Group 292"/>
            <p:cNvGrpSpPr/>
            <p:nvPr/>
          </p:nvGrpSpPr>
          <p:grpSpPr>
            <a:xfrm>
              <a:off x="672" y="1200"/>
              <a:ext cx="4367" cy="960"/>
              <a:chOff x="672" y="1200"/>
              <a:chExt cx="4367" cy="960"/>
            </a:xfrm>
          </p:grpSpPr>
          <p:grpSp>
            <p:nvGrpSpPr>
              <p:cNvPr id="27741" name="Group 293"/>
              <p:cNvGrpSpPr/>
              <p:nvPr/>
            </p:nvGrpSpPr>
            <p:grpSpPr>
              <a:xfrm>
                <a:off x="672" y="1344"/>
                <a:ext cx="4367" cy="816"/>
                <a:chOff x="624" y="2832"/>
                <a:chExt cx="4367" cy="816"/>
              </a:xfrm>
            </p:grpSpPr>
            <p:grpSp>
              <p:nvGrpSpPr>
                <p:cNvPr id="27742" name="Group 294"/>
                <p:cNvGrpSpPr/>
                <p:nvPr/>
              </p:nvGrpSpPr>
              <p:grpSpPr>
                <a:xfrm>
                  <a:off x="624" y="2832"/>
                  <a:ext cx="4224" cy="816"/>
                  <a:chOff x="816" y="1920"/>
                  <a:chExt cx="4224" cy="816"/>
                </a:xfrm>
              </p:grpSpPr>
              <p:sp>
                <p:nvSpPr>
                  <p:cNvPr id="27743" name="Line 295"/>
                  <p:cNvSpPr/>
                  <p:nvPr/>
                </p:nvSpPr>
                <p:spPr>
                  <a:xfrm flipH="1" flipV="1">
                    <a:off x="816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4" name="Line 296"/>
                  <p:cNvSpPr/>
                  <p:nvPr/>
                </p:nvSpPr>
                <p:spPr>
                  <a:xfrm flipH="1" flipV="1">
                    <a:off x="4032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5" name="Line 297"/>
                  <p:cNvSpPr/>
                  <p:nvPr/>
                </p:nvSpPr>
                <p:spPr>
                  <a:xfrm flipH="1" flipV="1">
                    <a:off x="1824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6" name="Line 298"/>
                  <p:cNvSpPr/>
                  <p:nvPr/>
                </p:nvSpPr>
                <p:spPr>
                  <a:xfrm flipH="1" flipV="1">
                    <a:off x="5040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7" name="Line 299"/>
                  <p:cNvSpPr/>
                  <p:nvPr/>
                </p:nvSpPr>
                <p:spPr>
                  <a:xfrm flipV="1">
                    <a:off x="816" y="1920"/>
                    <a:ext cx="1008" cy="62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27748" name="Group 300"/>
                  <p:cNvGrpSpPr/>
                  <p:nvPr/>
                </p:nvGrpSpPr>
                <p:grpSpPr>
                  <a:xfrm>
                    <a:off x="816" y="1920"/>
                    <a:ext cx="4224" cy="816"/>
                    <a:chOff x="816" y="1920"/>
                    <a:chExt cx="4224" cy="816"/>
                  </a:xfrm>
                </p:grpSpPr>
                <p:sp>
                  <p:nvSpPr>
                    <p:cNvPr id="27749" name="Line 301"/>
                    <p:cNvSpPr/>
                    <p:nvPr/>
                  </p:nvSpPr>
                  <p:spPr>
                    <a:xfrm>
                      <a:off x="816" y="2544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0" name="Line 302"/>
                    <p:cNvSpPr/>
                    <p:nvPr/>
                  </p:nvSpPr>
                  <p:spPr>
                    <a:xfrm>
                      <a:off x="1824" y="1920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1" name="Line 303"/>
                    <p:cNvSpPr/>
                    <p:nvPr/>
                  </p:nvSpPr>
                  <p:spPr>
                    <a:xfrm flipV="1">
                      <a:off x="4032" y="1920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2" name="Line 304"/>
                    <p:cNvSpPr/>
                    <p:nvPr/>
                  </p:nvSpPr>
                  <p:spPr>
                    <a:xfrm flipV="1">
                      <a:off x="1104" y="2112"/>
                      <a:ext cx="720" cy="43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3" name="Line 305"/>
                    <p:cNvSpPr/>
                    <p:nvPr/>
                  </p:nvSpPr>
                  <p:spPr>
                    <a:xfrm>
                      <a:off x="1824" y="2112"/>
                      <a:ext cx="288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4" name="Line 306"/>
                    <p:cNvSpPr/>
                    <p:nvPr/>
                  </p:nvSpPr>
                  <p:spPr>
                    <a:xfrm flipV="1">
                      <a:off x="4032" y="2112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5" name="Line 307"/>
                    <p:cNvSpPr/>
                    <p:nvPr/>
                  </p:nvSpPr>
                  <p:spPr>
                    <a:xfrm>
                      <a:off x="816" y="2736"/>
                      <a:ext cx="3264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27756" name="Rectangle 308"/>
                <p:cNvSpPr/>
                <p:nvPr/>
              </p:nvSpPr>
              <p:spPr>
                <a:xfrm>
                  <a:off x="624" y="3456"/>
                  <a:ext cx="3216" cy="192"/>
                </a:xfrm>
                <a:prstGeom prst="rect">
                  <a:avLst/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757" name="AutoShape 309"/>
                <p:cNvSpPr/>
                <p:nvPr/>
              </p:nvSpPr>
              <p:spPr>
                <a:xfrm rot="-1852939">
                  <a:off x="3647" y="3166"/>
                  <a:ext cx="1344" cy="194"/>
                </a:xfrm>
                <a:prstGeom prst="parallelogram">
                  <a:avLst>
                    <a:gd name="adj" fmla="val 51799"/>
                  </a:avLst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58" name="Group 310"/>
              <p:cNvGrpSpPr/>
              <p:nvPr/>
            </p:nvGrpSpPr>
            <p:grpSpPr>
              <a:xfrm>
                <a:off x="1008" y="1200"/>
                <a:ext cx="3552" cy="765"/>
                <a:chOff x="1008" y="1200"/>
                <a:chExt cx="3552" cy="765"/>
              </a:xfrm>
            </p:grpSpPr>
            <p:grpSp>
              <p:nvGrpSpPr>
                <p:cNvPr id="27759" name="Group 311"/>
                <p:cNvGrpSpPr/>
                <p:nvPr/>
              </p:nvGrpSpPr>
              <p:grpSpPr>
                <a:xfrm>
                  <a:off x="1536" y="1200"/>
                  <a:ext cx="3024" cy="477"/>
                  <a:chOff x="1536" y="1200"/>
                  <a:chExt cx="3024" cy="477"/>
                </a:xfrm>
              </p:grpSpPr>
              <p:grpSp>
                <p:nvGrpSpPr>
                  <p:cNvPr id="27760" name="Group 312"/>
                  <p:cNvGrpSpPr/>
                  <p:nvPr/>
                </p:nvGrpSpPr>
                <p:grpSpPr>
                  <a:xfrm>
                    <a:off x="1680" y="1200"/>
                    <a:ext cx="2880" cy="381"/>
                    <a:chOff x="1680" y="1200"/>
                    <a:chExt cx="2880" cy="381"/>
                  </a:xfrm>
                </p:grpSpPr>
                <p:sp>
                  <p:nvSpPr>
                    <p:cNvPr id="27761" name="AutoShape 313"/>
                    <p:cNvSpPr/>
                    <p:nvPr/>
                  </p:nvSpPr>
                  <p:spPr>
                    <a:xfrm>
                      <a:off x="1680" y="1200"/>
                      <a:ext cx="240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2" name="AutoShape 314"/>
                    <p:cNvSpPr/>
                    <p:nvPr/>
                  </p:nvSpPr>
                  <p:spPr>
                    <a:xfrm>
                      <a:off x="187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3" name="AutoShape 315"/>
                    <p:cNvSpPr/>
                    <p:nvPr/>
                  </p:nvSpPr>
                  <p:spPr>
                    <a:xfrm>
                      <a:off x="211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4" name="AutoShape 316"/>
                    <p:cNvSpPr/>
                    <p:nvPr/>
                  </p:nvSpPr>
                  <p:spPr>
                    <a:xfrm>
                      <a:off x="235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5" name="AutoShape 317"/>
                    <p:cNvSpPr/>
                    <p:nvPr/>
                  </p:nvSpPr>
                  <p:spPr>
                    <a:xfrm>
                      <a:off x="259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6" name="AutoShape 318"/>
                    <p:cNvSpPr/>
                    <p:nvPr/>
                  </p:nvSpPr>
                  <p:spPr>
                    <a:xfrm>
                      <a:off x="27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7" name="AutoShape 319"/>
                    <p:cNvSpPr/>
                    <p:nvPr/>
                  </p:nvSpPr>
                  <p:spPr>
                    <a:xfrm>
                      <a:off x="302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8" name="AutoShape 320"/>
                    <p:cNvSpPr/>
                    <p:nvPr/>
                  </p:nvSpPr>
                  <p:spPr>
                    <a:xfrm>
                      <a:off x="326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9" name="AutoShape 321"/>
                    <p:cNvSpPr/>
                    <p:nvPr/>
                  </p:nvSpPr>
                  <p:spPr>
                    <a:xfrm>
                      <a:off x="350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0" name="AutoShape 322"/>
                    <p:cNvSpPr/>
                    <p:nvPr/>
                  </p:nvSpPr>
                  <p:spPr>
                    <a:xfrm>
                      <a:off x="374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1" name="AutoShape 323"/>
                    <p:cNvSpPr/>
                    <p:nvPr/>
                  </p:nvSpPr>
                  <p:spPr>
                    <a:xfrm>
                      <a:off x="39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2" name="AutoShape 324"/>
                    <p:cNvSpPr/>
                    <p:nvPr/>
                  </p:nvSpPr>
                  <p:spPr>
                    <a:xfrm>
                      <a:off x="4224" y="1200"/>
                      <a:ext cx="336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27773" name="Group 325"/>
                  <p:cNvGrpSpPr/>
                  <p:nvPr/>
                </p:nvGrpSpPr>
                <p:grpSpPr>
                  <a:xfrm>
                    <a:off x="1536" y="1296"/>
                    <a:ext cx="2832" cy="381"/>
                    <a:chOff x="1536" y="1296"/>
                    <a:chExt cx="2832" cy="381"/>
                  </a:xfrm>
                </p:grpSpPr>
                <p:sp>
                  <p:nvSpPr>
                    <p:cNvPr id="27774" name="AutoShape 326"/>
                    <p:cNvSpPr/>
                    <p:nvPr/>
                  </p:nvSpPr>
                  <p:spPr>
                    <a:xfrm>
                      <a:off x="15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5" name="AutoShape 327"/>
                    <p:cNvSpPr/>
                    <p:nvPr/>
                  </p:nvSpPr>
                  <p:spPr>
                    <a:xfrm>
                      <a:off x="17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6" name="AutoShape 328"/>
                    <p:cNvSpPr/>
                    <p:nvPr/>
                  </p:nvSpPr>
                  <p:spPr>
                    <a:xfrm>
                      <a:off x="20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7" name="AutoShape 329"/>
                    <p:cNvSpPr/>
                    <p:nvPr/>
                  </p:nvSpPr>
                  <p:spPr>
                    <a:xfrm>
                      <a:off x="22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8" name="AutoShape 330"/>
                    <p:cNvSpPr/>
                    <p:nvPr/>
                  </p:nvSpPr>
                  <p:spPr>
                    <a:xfrm>
                      <a:off x="24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9" name="AutoShape 331"/>
                    <p:cNvSpPr/>
                    <p:nvPr/>
                  </p:nvSpPr>
                  <p:spPr>
                    <a:xfrm>
                      <a:off x="27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0" name="AutoShape 332"/>
                    <p:cNvSpPr/>
                    <p:nvPr/>
                  </p:nvSpPr>
                  <p:spPr>
                    <a:xfrm>
                      <a:off x="29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1" name="AutoShape 333"/>
                    <p:cNvSpPr/>
                    <p:nvPr/>
                  </p:nvSpPr>
                  <p:spPr>
                    <a:xfrm>
                      <a:off x="32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2" name="AutoShape 334"/>
                    <p:cNvSpPr/>
                    <p:nvPr/>
                  </p:nvSpPr>
                  <p:spPr>
                    <a:xfrm>
                      <a:off x="34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3" name="AutoShape 335"/>
                    <p:cNvSpPr/>
                    <p:nvPr/>
                  </p:nvSpPr>
                  <p:spPr>
                    <a:xfrm>
                      <a:off x="36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4" name="AutoShape 336"/>
                    <p:cNvSpPr/>
                    <p:nvPr/>
                  </p:nvSpPr>
                  <p:spPr>
                    <a:xfrm>
                      <a:off x="39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5" name="AutoShape 337"/>
                    <p:cNvSpPr/>
                    <p:nvPr/>
                  </p:nvSpPr>
                  <p:spPr>
                    <a:xfrm>
                      <a:off x="4176" y="1296"/>
                      <a:ext cx="192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786" name="Group 338"/>
                <p:cNvGrpSpPr/>
                <p:nvPr/>
              </p:nvGrpSpPr>
              <p:grpSpPr>
                <a:xfrm>
                  <a:off x="1344" y="1392"/>
                  <a:ext cx="2880" cy="381"/>
                  <a:chOff x="1344" y="1392"/>
                  <a:chExt cx="2880" cy="381"/>
                </a:xfrm>
              </p:grpSpPr>
              <p:sp>
                <p:nvSpPr>
                  <p:cNvPr id="27787" name="AutoShape 339"/>
                  <p:cNvSpPr/>
                  <p:nvPr/>
                </p:nvSpPr>
                <p:spPr>
                  <a:xfrm>
                    <a:off x="13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88" name="AutoShape 340"/>
                  <p:cNvSpPr/>
                  <p:nvPr/>
                </p:nvSpPr>
                <p:spPr>
                  <a:xfrm>
                    <a:off x="15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89" name="AutoShape 341"/>
                  <p:cNvSpPr/>
                  <p:nvPr/>
                </p:nvSpPr>
                <p:spPr>
                  <a:xfrm>
                    <a:off x="18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0" name="AutoShape 342"/>
                  <p:cNvSpPr/>
                  <p:nvPr/>
                </p:nvSpPr>
                <p:spPr>
                  <a:xfrm>
                    <a:off x="20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1" name="AutoShape 343"/>
                  <p:cNvSpPr/>
                  <p:nvPr/>
                </p:nvSpPr>
                <p:spPr>
                  <a:xfrm>
                    <a:off x="23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2" name="AutoShape 344"/>
                  <p:cNvSpPr/>
                  <p:nvPr/>
                </p:nvSpPr>
                <p:spPr>
                  <a:xfrm>
                    <a:off x="25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3" name="AutoShape 345"/>
                  <p:cNvSpPr/>
                  <p:nvPr/>
                </p:nvSpPr>
                <p:spPr>
                  <a:xfrm>
                    <a:off x="27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4" name="AutoShape 346"/>
                  <p:cNvSpPr/>
                  <p:nvPr/>
                </p:nvSpPr>
                <p:spPr>
                  <a:xfrm>
                    <a:off x="30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5" name="AutoShape 347"/>
                  <p:cNvSpPr/>
                  <p:nvPr/>
                </p:nvSpPr>
                <p:spPr>
                  <a:xfrm>
                    <a:off x="32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6" name="AutoShape 348"/>
                  <p:cNvSpPr/>
                  <p:nvPr/>
                </p:nvSpPr>
                <p:spPr>
                  <a:xfrm>
                    <a:off x="35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7" name="AutoShape 349"/>
                  <p:cNvSpPr/>
                  <p:nvPr/>
                </p:nvSpPr>
                <p:spPr>
                  <a:xfrm>
                    <a:off x="37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8" name="AutoShape 350"/>
                  <p:cNvSpPr/>
                  <p:nvPr/>
                </p:nvSpPr>
                <p:spPr>
                  <a:xfrm>
                    <a:off x="3984" y="1392"/>
                    <a:ext cx="240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99" name="Group 351"/>
                <p:cNvGrpSpPr/>
                <p:nvPr/>
              </p:nvGrpSpPr>
              <p:grpSpPr>
                <a:xfrm>
                  <a:off x="1152" y="1488"/>
                  <a:ext cx="2928" cy="381"/>
                  <a:chOff x="1152" y="1488"/>
                  <a:chExt cx="2928" cy="381"/>
                </a:xfrm>
              </p:grpSpPr>
              <p:sp>
                <p:nvSpPr>
                  <p:cNvPr id="27800" name="AutoShape 352"/>
                  <p:cNvSpPr/>
                  <p:nvPr/>
                </p:nvSpPr>
                <p:spPr>
                  <a:xfrm>
                    <a:off x="11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1" name="AutoShape 353"/>
                  <p:cNvSpPr/>
                  <p:nvPr/>
                </p:nvSpPr>
                <p:spPr>
                  <a:xfrm>
                    <a:off x="13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2" name="AutoShape 354"/>
                  <p:cNvSpPr/>
                  <p:nvPr/>
                </p:nvSpPr>
                <p:spPr>
                  <a:xfrm>
                    <a:off x="16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3" name="AutoShape 355"/>
                  <p:cNvSpPr/>
                  <p:nvPr/>
                </p:nvSpPr>
                <p:spPr>
                  <a:xfrm>
                    <a:off x="18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4" name="AutoShape 356"/>
                  <p:cNvSpPr/>
                  <p:nvPr/>
                </p:nvSpPr>
                <p:spPr>
                  <a:xfrm>
                    <a:off x="21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5" name="AutoShape 357"/>
                  <p:cNvSpPr/>
                  <p:nvPr/>
                </p:nvSpPr>
                <p:spPr>
                  <a:xfrm>
                    <a:off x="23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6" name="AutoShape 358"/>
                  <p:cNvSpPr/>
                  <p:nvPr/>
                </p:nvSpPr>
                <p:spPr>
                  <a:xfrm>
                    <a:off x="25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7" name="AutoShape 359"/>
                  <p:cNvSpPr/>
                  <p:nvPr/>
                </p:nvSpPr>
                <p:spPr>
                  <a:xfrm>
                    <a:off x="28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8" name="AutoShape 360"/>
                  <p:cNvSpPr/>
                  <p:nvPr/>
                </p:nvSpPr>
                <p:spPr>
                  <a:xfrm>
                    <a:off x="30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9" name="AutoShape 361"/>
                  <p:cNvSpPr/>
                  <p:nvPr/>
                </p:nvSpPr>
                <p:spPr>
                  <a:xfrm>
                    <a:off x="33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0" name="AutoShape 362"/>
                  <p:cNvSpPr/>
                  <p:nvPr/>
                </p:nvSpPr>
                <p:spPr>
                  <a:xfrm>
                    <a:off x="35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1" name="AutoShape 363"/>
                  <p:cNvSpPr/>
                  <p:nvPr/>
                </p:nvSpPr>
                <p:spPr>
                  <a:xfrm>
                    <a:off x="37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812" name="Group 364"/>
                <p:cNvGrpSpPr/>
                <p:nvPr/>
              </p:nvGrpSpPr>
              <p:grpSpPr>
                <a:xfrm>
                  <a:off x="1008" y="1584"/>
                  <a:ext cx="2928" cy="381"/>
                  <a:chOff x="1008" y="1584"/>
                  <a:chExt cx="2928" cy="381"/>
                </a:xfrm>
              </p:grpSpPr>
              <p:sp>
                <p:nvSpPr>
                  <p:cNvPr id="27813" name="AutoShape 365"/>
                  <p:cNvSpPr/>
                  <p:nvPr/>
                </p:nvSpPr>
                <p:spPr>
                  <a:xfrm>
                    <a:off x="10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4" name="AutoShape 366"/>
                  <p:cNvSpPr/>
                  <p:nvPr/>
                </p:nvSpPr>
                <p:spPr>
                  <a:xfrm>
                    <a:off x="12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5" name="AutoShape 367"/>
                  <p:cNvSpPr/>
                  <p:nvPr/>
                </p:nvSpPr>
                <p:spPr>
                  <a:xfrm>
                    <a:off x="14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6" name="AutoShape 368"/>
                  <p:cNvSpPr/>
                  <p:nvPr/>
                </p:nvSpPr>
                <p:spPr>
                  <a:xfrm>
                    <a:off x="17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7" name="AutoShape 369"/>
                  <p:cNvSpPr/>
                  <p:nvPr/>
                </p:nvSpPr>
                <p:spPr>
                  <a:xfrm>
                    <a:off x="19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8" name="AutoShape 370"/>
                  <p:cNvSpPr/>
                  <p:nvPr/>
                </p:nvSpPr>
                <p:spPr>
                  <a:xfrm>
                    <a:off x="22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9" name="AutoShape 371"/>
                  <p:cNvSpPr/>
                  <p:nvPr/>
                </p:nvSpPr>
                <p:spPr>
                  <a:xfrm>
                    <a:off x="24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0" name="AutoShape 372"/>
                  <p:cNvSpPr/>
                  <p:nvPr/>
                </p:nvSpPr>
                <p:spPr>
                  <a:xfrm>
                    <a:off x="26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1" name="AutoShape 373"/>
                  <p:cNvSpPr/>
                  <p:nvPr/>
                </p:nvSpPr>
                <p:spPr>
                  <a:xfrm>
                    <a:off x="29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2" name="AutoShape 374"/>
                  <p:cNvSpPr/>
                  <p:nvPr/>
                </p:nvSpPr>
                <p:spPr>
                  <a:xfrm>
                    <a:off x="31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3" name="AutoShape 375"/>
                  <p:cNvSpPr/>
                  <p:nvPr/>
                </p:nvSpPr>
                <p:spPr>
                  <a:xfrm>
                    <a:off x="34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4" name="AutoShape 376"/>
                  <p:cNvSpPr/>
                  <p:nvPr/>
                </p:nvSpPr>
                <p:spPr>
                  <a:xfrm>
                    <a:off x="36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4474" name="Text Box 378"/>
          <p:cNvSpPr txBox="1"/>
          <p:nvPr/>
        </p:nvSpPr>
        <p:spPr>
          <a:xfrm>
            <a:off x="3124200" y="4847590"/>
            <a:ext cx="4723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3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瞬息可就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826" name="Rectangle 381"/>
          <p:cNvSpPr/>
          <p:nvPr/>
        </p:nvSpPr>
        <p:spPr>
          <a:xfrm>
            <a:off x="1524000" y="58356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827" name="Rectangle 383"/>
          <p:cNvSpPr/>
          <p:nvPr/>
        </p:nvSpPr>
        <p:spPr>
          <a:xfrm>
            <a:off x="8382000" y="54927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85" name="Rectangle 389"/>
          <p:cNvSpPr>
            <a:spLocks noGrp="1"/>
          </p:cNvSpPr>
          <p:nvPr>
            <p:ph type="title" idx="4294967295"/>
          </p:nvPr>
        </p:nvSpPr>
        <p:spPr>
          <a:xfrm>
            <a:off x="9013190" y="1472248"/>
            <a:ext cx="2085975" cy="625475"/>
          </a:xfrm>
        </p:spPr>
        <p:txBody>
          <a:bodyPr lIns="91440" tIns="45720" rIns="91440" bIns="45720" anchor="ctr" anchorCtr="0"/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一板印刷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" y="2785745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⑶印刷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 Box 289"/>
          <p:cNvSpPr txBox="1"/>
          <p:nvPr/>
        </p:nvSpPr>
        <p:spPr>
          <a:xfrm>
            <a:off x="8686800" y="3924300"/>
            <a:ext cx="3228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一板已布字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378"/>
          <p:cNvSpPr txBox="1"/>
          <p:nvPr/>
        </p:nvSpPr>
        <p:spPr>
          <a:xfrm>
            <a:off x="3657600" y="4789170"/>
            <a:ext cx="21329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更互用之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微信公众号：初中语文匠"/>
          <p:cNvSpPr/>
          <p:nvPr/>
        </p:nvSpPr>
        <p:spPr>
          <a:xfrm>
            <a:off x="1910080" y="88328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61" name="微信公众号：初中语文匠"/>
          <p:cNvSpPr/>
          <p:nvPr/>
        </p:nvSpPr>
        <p:spPr>
          <a:xfrm>
            <a:off x="5186680" y="1113155"/>
            <a:ext cx="228600" cy="2476500"/>
          </a:xfrm>
          <a:prstGeom prst="leftBrace">
            <a:avLst>
              <a:gd name="adj1" fmla="val 9027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63" name="微信公众号：初中语文匠"/>
          <p:cNvSpPr/>
          <p:nvPr/>
        </p:nvSpPr>
        <p:spPr>
          <a:xfrm>
            <a:off x="7091680" y="2320132"/>
            <a:ext cx="2130425" cy="25533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设铁板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冒药物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排字模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就火炀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平模面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581" name="微信公众号：初中语文匠"/>
          <p:cNvSpPr/>
          <p:nvPr/>
        </p:nvSpPr>
        <p:spPr>
          <a:xfrm>
            <a:off x="1910080" y="1229360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584" name="微信公众号：初中语文匠"/>
          <p:cNvSpPr/>
          <p:nvPr/>
        </p:nvSpPr>
        <p:spPr>
          <a:xfrm>
            <a:off x="2037080" y="101028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67" name="微信公众号：初中语文匠"/>
          <p:cNvSpPr/>
          <p:nvPr/>
        </p:nvSpPr>
        <p:spPr>
          <a:xfrm>
            <a:off x="6863080" y="2637155"/>
            <a:ext cx="152400" cy="1905000"/>
          </a:xfrm>
          <a:prstGeom prst="leftBrace">
            <a:avLst>
              <a:gd name="adj1" fmla="val 104166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586" name="微信公众号：初中语文匠"/>
          <p:cNvSpPr/>
          <p:nvPr/>
        </p:nvSpPr>
        <p:spPr>
          <a:xfrm>
            <a:off x="1910080" y="173577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70" name="微信公众号：初中语文匠"/>
          <p:cNvSpPr/>
          <p:nvPr/>
        </p:nvSpPr>
        <p:spPr>
          <a:xfrm>
            <a:off x="5186680" y="5075555"/>
            <a:ext cx="228600" cy="593725"/>
          </a:xfrm>
          <a:prstGeom prst="leftBrace">
            <a:avLst>
              <a:gd name="adj1" fmla="val 21643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72" name="微信公众号：初中语文匠"/>
          <p:cNvSpPr/>
          <p:nvPr/>
        </p:nvSpPr>
        <p:spPr>
          <a:xfrm>
            <a:off x="5415280" y="4765993"/>
            <a:ext cx="3505200" cy="1076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32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一板单印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二板更互替之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31773" name="微信公众号：初中语文匠"/>
          <p:cNvSpPr/>
          <p:nvPr/>
        </p:nvSpPr>
        <p:spPr>
          <a:xfrm>
            <a:off x="3891280" y="4997291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</a:rPr>
              <a:t>印刷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590" name="微信公众号：初中语文匠"/>
          <p:cNvSpPr/>
          <p:nvPr/>
        </p:nvSpPr>
        <p:spPr>
          <a:xfrm>
            <a:off x="1967230" y="93249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74" name="微信公众号：初中语文匠"/>
          <p:cNvSpPr/>
          <p:nvPr/>
        </p:nvSpPr>
        <p:spPr>
          <a:xfrm>
            <a:off x="3586480" y="2332355"/>
            <a:ext cx="342900" cy="2819400"/>
          </a:xfrm>
          <a:prstGeom prst="leftBrace">
            <a:avLst>
              <a:gd name="adj1" fmla="val 6851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76" name="微信公众号：初中语文匠"/>
          <p:cNvSpPr/>
          <p:nvPr/>
        </p:nvSpPr>
        <p:spPr>
          <a:xfrm>
            <a:off x="5643880" y="3397092"/>
            <a:ext cx="1447800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Times New Roman" panose="02020603050405020304" pitchFamily="18" charset="0"/>
              </a:rPr>
              <a:t>排板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Times New Roman" panose="02020603050405020304" pitchFamily="18" charset="0"/>
            </a:endParaRPr>
          </a:p>
        </p:txBody>
      </p:sp>
      <p:sp>
        <p:nvSpPr>
          <p:cNvPr id="31777" name="微信公众号：初中语文匠"/>
          <p:cNvSpPr/>
          <p:nvPr/>
        </p:nvSpPr>
        <p:spPr>
          <a:xfrm>
            <a:off x="3891280" y="2027555"/>
            <a:ext cx="1169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</a:rPr>
              <a:t>制板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78" name="微信公众号：初中语文匠"/>
          <p:cNvSpPr/>
          <p:nvPr/>
        </p:nvSpPr>
        <p:spPr>
          <a:xfrm>
            <a:off x="5491480" y="884555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刻字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31779" name="微信公众号：初中语文匠"/>
          <p:cNvSpPr txBox="1"/>
          <p:nvPr/>
        </p:nvSpPr>
        <p:spPr>
          <a:xfrm>
            <a:off x="2626995" y="932815"/>
            <a:ext cx="6096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活板印刷的工作流程</a:t>
            </a:r>
            <a:endParaRPr lang="zh-CN" altLang="en-US" sz="32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782" name="微信公众号：初中语文匠"/>
          <p:cNvSpPr txBox="1"/>
          <p:nvPr/>
        </p:nvSpPr>
        <p:spPr>
          <a:xfrm>
            <a:off x="9734550" y="1919605"/>
            <a:ext cx="609600" cy="206121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ysDot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时间顺序</a:t>
            </a:r>
            <a:endParaRPr lang="zh-CN" altLang="en-US" sz="32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 rot="1020000">
            <a:off x="307975" y="155892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266065" y="2179320"/>
            <a:ext cx="1473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 rot="19020000">
            <a:off x="-6985" y="291909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 rot="2580000">
            <a:off x="1129665" y="321246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 rot="5400000">
            <a:off x="263525" y="403352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1874520" y="217932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 rot="1020000">
            <a:off x="2797810" y="424624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 rot="5400000">
            <a:off x="2538095" y="33928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2" name="微信公众号：初中语文匠"/>
          <p:cNvSpPr txBox="1"/>
          <p:nvPr/>
        </p:nvSpPr>
        <p:spPr>
          <a:xfrm rot="17940000">
            <a:off x="1686560" y="339280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 rot="5400000">
            <a:off x="3178810" y="303784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4" name="微信公众号：初中语文匠"/>
          <p:cNvSpPr txBox="1"/>
          <p:nvPr/>
        </p:nvSpPr>
        <p:spPr>
          <a:xfrm>
            <a:off x="4235450" y="22720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4193540" y="369506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6" name="微信公众号：初中语文匠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7" name="微信公众号：初中语文匠"/>
          <p:cNvSpPr txBox="1"/>
          <p:nvPr/>
        </p:nvSpPr>
        <p:spPr>
          <a:xfrm rot="5400000">
            <a:off x="2898775" y="3143885"/>
            <a:ext cx="4443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noFill/>
              </a:rPr>
              <a:t>微信公众号：初中语文匠</a:t>
            </a:r>
            <a:endParaRPr lang="zh-CN" altLang="en-US" sz="2800">
              <a:noFill/>
            </a:endParaRPr>
          </a:p>
        </p:txBody>
      </p:sp>
      <p:sp>
        <p:nvSpPr>
          <p:cNvPr id="18" name="微信公众号：初中语文匠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微信公众号：初中语文匠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 rot="5400000">
            <a:off x="6142355" y="32912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1" name="微信公众号：初中语文匠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2" name="微信公众号：初中语文匠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 rot="5400000">
            <a:off x="7133590" y="260731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微信公众号：初中语文匠"/>
          <p:cNvSpPr txBox="1"/>
          <p:nvPr/>
        </p:nvSpPr>
        <p:spPr>
          <a:xfrm>
            <a:off x="7446010" y="21786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5" name="微信公众号：初中语文匠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6" name="微信公众号：初中语文匠"/>
          <p:cNvSpPr txBox="1"/>
          <p:nvPr/>
        </p:nvSpPr>
        <p:spPr>
          <a:xfrm>
            <a:off x="7446010" y="33928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7" name="微信公众号：初中语文匠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8" name="微信公众号：初中语文匠"/>
          <p:cNvSpPr txBox="1"/>
          <p:nvPr/>
        </p:nvSpPr>
        <p:spPr>
          <a:xfrm>
            <a:off x="7600950" y="375285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微信公众号：初中语文匠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微信公众号：初中语文匠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1" name="微信公众号：初中语文匠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2" name="微信公众号：初中语文匠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3" name="微信公众号：初中语文匠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34" name="微信公众号：初中语文匠"/>
          <p:cNvSpPr txBox="1"/>
          <p:nvPr/>
        </p:nvSpPr>
        <p:spPr>
          <a:xfrm rot="19020000">
            <a:off x="9716770" y="217995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5" name="微信公众号：初中语文匠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微信公众号：初中语文匠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微信公众号：初中语文匠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8" name="微信公众号：初中语文匠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微信公众号：初中语文匠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微信公众号：初中语文匠"/>
          <p:cNvSpPr txBox="1"/>
          <p:nvPr/>
        </p:nvSpPr>
        <p:spPr>
          <a:xfrm>
            <a:off x="10598785" y="477837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1" name="微信公众号：初中语文匠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1" grpId="0" bldLvl="0" animBg="1"/>
      <p:bldP spid="31763" grpId="0"/>
      <p:bldP spid="31767" grpId="0" bldLvl="0" animBg="1"/>
      <p:bldP spid="31770" grpId="0" bldLvl="0" animBg="1"/>
      <p:bldP spid="31772" grpId="0"/>
      <p:bldP spid="31773" grpId="0"/>
      <p:bldP spid="31774" grpId="0" bldLvl="0" animBg="1"/>
      <p:bldP spid="31776" grpId="0"/>
      <p:bldP spid="31777" grpId="0"/>
      <p:bldP spid="31778" grpId="0"/>
      <p:bldP spid="31779" grpId="0"/>
      <p:bldP spid="3178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10260" y="1329690"/>
            <a:ext cx="107448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第二段介绍活板印刷术的整个流程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突出了哪个特征？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4799965" y="2724150"/>
            <a:ext cx="2592070" cy="2559685"/>
          </a:xfrm>
          <a:prstGeom prst="ellipse">
            <a:avLst/>
          </a:prstGeom>
          <a:solidFill>
            <a:srgbClr val="9C754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38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活</a:t>
            </a:r>
            <a:endParaRPr lang="zh-CN" altLang="en-US" sz="13800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微信公众号：初中语文匠"/>
          <p:cNvSpPr>
            <a:spLocks noGrp="1"/>
          </p:cNvSpPr>
          <p:nvPr>
            <p:ph type="title"/>
          </p:nvPr>
        </p:nvSpPr>
        <p:spPr>
          <a:xfrm>
            <a:off x="1781493" y="396240"/>
            <a:ext cx="8424862" cy="1143000"/>
          </a:xfrm>
        </p:spPr>
        <p:txBody>
          <a:bodyPr anchor="ctr" anchorCtr="0"/>
          <a:p>
            <a:pPr algn="l"/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课文是如何体现这一特点的？</a:t>
            </a:r>
            <a:endParaRPr lang="zh-CN" altLang="en-US" sz="3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3" name="微信公众号：初中语文匠"/>
          <p:cNvSpPr txBox="1"/>
          <p:nvPr/>
        </p:nvSpPr>
        <p:spPr>
          <a:xfrm>
            <a:off x="922655" y="3067685"/>
            <a:ext cx="1198245" cy="1028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活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15" name="微信公众号：初中语文匠"/>
          <p:cNvSpPr/>
          <p:nvPr/>
        </p:nvSpPr>
        <p:spPr>
          <a:xfrm>
            <a:off x="3370580" y="5102860"/>
            <a:ext cx="1008063" cy="360363"/>
          </a:xfrm>
          <a:prstGeom prst="plus">
            <a:avLst>
              <a:gd name="adj" fmla="val 25000"/>
            </a:avLst>
          </a:prstGeom>
          <a:noFill/>
          <a:ln w="9525">
            <a:noFill/>
          </a:ln>
        </p:spPr>
        <p:txBody>
          <a:bodyPr/>
          <a:p>
            <a:endParaRPr lang="zh-CN" altLang="en-US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6" name="微信公众号：初中语文匠"/>
          <p:cNvSpPr/>
          <p:nvPr/>
        </p:nvSpPr>
        <p:spPr>
          <a:xfrm>
            <a:off x="2306320" y="1644015"/>
            <a:ext cx="400685" cy="4082415"/>
          </a:xfrm>
          <a:prstGeom prst="leftBrace">
            <a:avLst>
              <a:gd name="adj1" fmla="val 12174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7" name="微信公众号：初中语文匠"/>
          <p:cNvSpPr txBox="1"/>
          <p:nvPr/>
        </p:nvSpPr>
        <p:spPr>
          <a:xfrm>
            <a:off x="2707005" y="1588770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8" name="微信公众号：初中语文匠"/>
          <p:cNvSpPr txBox="1"/>
          <p:nvPr/>
        </p:nvSpPr>
        <p:spPr>
          <a:xfrm>
            <a:off x="4250690" y="1588770"/>
            <a:ext cx="2397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每字为一印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9" name="微信公众号：初中语文匠"/>
          <p:cNvSpPr txBox="1"/>
          <p:nvPr/>
        </p:nvSpPr>
        <p:spPr>
          <a:xfrm>
            <a:off x="2635885" y="2128520"/>
            <a:ext cx="2816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排板活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0" name="微信公众号：初中语文匠"/>
          <p:cNvSpPr txBox="1"/>
          <p:nvPr/>
        </p:nvSpPr>
        <p:spPr>
          <a:xfrm>
            <a:off x="4320540" y="2128520"/>
            <a:ext cx="3550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密布字印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1" name="微信公众号：初中语文匠"/>
          <p:cNvSpPr txBox="1"/>
          <p:nvPr/>
        </p:nvSpPr>
        <p:spPr>
          <a:xfrm>
            <a:off x="2635885" y="2712085"/>
            <a:ext cx="1771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印刷活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3" name="微信公众号：初中语文匠"/>
          <p:cNvSpPr txBox="1"/>
          <p:nvPr/>
        </p:nvSpPr>
        <p:spPr>
          <a:xfrm>
            <a:off x="2707005" y="5014595"/>
            <a:ext cx="2107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拆板活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4" name="微信公众号：初中语文匠"/>
          <p:cNvSpPr txBox="1"/>
          <p:nvPr/>
        </p:nvSpPr>
        <p:spPr>
          <a:xfrm>
            <a:off x="4250690" y="5044440"/>
            <a:ext cx="6640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用讫再火令药镕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以手拂之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其印自落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43025" name="微信公众号：初中语文匠"/>
          <p:cNvSpPr txBox="1"/>
          <p:nvPr/>
        </p:nvSpPr>
        <p:spPr>
          <a:xfrm>
            <a:off x="2707005" y="4439920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贮存活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6" name="微信公众号：初中语文匠"/>
          <p:cNvSpPr txBox="1"/>
          <p:nvPr/>
        </p:nvSpPr>
        <p:spPr>
          <a:xfrm>
            <a:off x="4250690" y="4427855"/>
            <a:ext cx="6914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不用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,则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以纸帖之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每韵一帖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木格贮之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2" name="微信公众号：初中语文匠"/>
          <p:cNvSpPr txBox="1"/>
          <p:nvPr/>
        </p:nvSpPr>
        <p:spPr>
          <a:xfrm>
            <a:off x="4250690" y="2682875"/>
            <a:ext cx="6428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一板印刷,一板已自布字,更互用之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4921885" y="3269615"/>
            <a:ext cx="6428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每一字皆有数印,每字有二十余印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2635885" y="3230880"/>
            <a:ext cx="2375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字印数量活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110355" y="3856355"/>
            <a:ext cx="7602855" cy="568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</a:rPr>
              <a:t>有奇字素无备者</a:t>
            </a: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</a:rPr>
              <a:t>旋刻之,以草火烧,瞬息可成</a:t>
            </a:r>
            <a:endParaRPr lang="zh-CN" altLang="en-US" sz="31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2635250" y="3835400"/>
            <a:ext cx="1795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做法活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  <p:bldP spid="43018" grpId="0"/>
      <p:bldP spid="43019" grpId="0"/>
      <p:bldP spid="43020" grpId="0"/>
      <p:bldP spid="43021" grpId="0"/>
      <p:bldP spid="43023" grpId="0"/>
      <p:bldP spid="43024" grpId="0"/>
      <p:bldP spid="43025" grpId="0"/>
      <p:bldP spid="43026" grpId="0"/>
      <p:bldP spid="43022" grpId="0"/>
      <p:bldP spid="2" grpId="0"/>
      <p:bldP spid="3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0425" y="720090"/>
            <a:ext cx="1017651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任务四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975" y="1518285"/>
            <a:ext cx="11605895" cy="4523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字里行间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无不在说明“活”。“每字为一印”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ym typeface="宋体" panose="02010600030101010101" pitchFamily="2" charset="-122"/>
              </a:rPr>
              <a:t>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可见字印是灵活的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“密布字印”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</a:t>
            </a:r>
            <a:r>
              <a:rPr sz="3000" b="1"/>
              <a:t>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“一板印刷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一板已自布字”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“更互用之”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“每一字皆有数印”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“每字有二十余印”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同时“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en-US" sz="3000" b="1">
                <a:sym typeface="+mn-ea"/>
              </a:rPr>
              <a:t>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制字取材容易简便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可见做法是灵活的。一个“活”字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贯穿了活字印刷的全过程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真是妙笔生花啊！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3124200" y="1518285"/>
            <a:ext cx="84677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                                         </a:t>
            </a:r>
            <a:r>
              <a:rPr lang="zh-CN" altLang="zh-CN" sz="3000" b="1">
                <a:solidFill>
                  <a:srgbClr val="FF0000"/>
                </a:solidFill>
                <a:sym typeface="宋体" panose="02010600030101010101" pitchFamily="2" charset="-122"/>
              </a:rPr>
              <a:t>字印独立,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不像雕版那样所有的字都固定雕在一块板上</a:t>
            </a:r>
            <a:endParaRPr lang="zh-CN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6278880" y="2599055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排版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4544695" y="3152140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印刷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41"/>
          <p:cNvSpPr txBox="1"/>
          <p:nvPr/>
        </p:nvSpPr>
        <p:spPr>
          <a:xfrm>
            <a:off x="2966720" y="3705225"/>
            <a:ext cx="21151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字印的数量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7629525" y="3771900"/>
            <a:ext cx="39624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有奇字素无备者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旋刻之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以草火烧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瞬息可成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9111" grpId="0"/>
      <p:bldP spid="2" grpId="0"/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2465" y="1508125"/>
            <a:ext cx="10847070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sz="3000" b="1"/>
              <a:t>       </a:t>
            </a:r>
            <a:r>
              <a:rPr sz="3200" b="1"/>
              <a:t>这样说来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拆版时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“用讫再火令药镕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以手拂之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其印自落”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sym typeface="宋体" panose="02010600030101010101" pitchFamily="2" charset="-122"/>
              </a:rPr>
              <a:t>  </a:t>
            </a:r>
            <a:endParaRPr sz="3200" b="1"/>
          </a:p>
          <a:p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这也进一步说明了活板的灵活性。我还发现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ym typeface="宋体" panose="02010600030101010101" pitchFamily="2" charset="-122"/>
              </a:rPr>
              <a:t> </a:t>
            </a:r>
            <a:r>
              <a:rPr sz="3200" b="1"/>
              <a:t>课文开头提及雕版印刷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实际上是</a:t>
            </a:r>
            <a:r>
              <a:rPr sz="3200" b="1" u="sng"/>
              <a:t> </a:t>
            </a:r>
            <a:r>
              <a:rPr lang="en-US" sz="3200" b="1" u="sng"/>
              <a:t>                                         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                </a:t>
            </a:r>
            <a:endParaRPr lang="en-US" altLang="zh-CN" sz="3200" b="1" u="sng">
              <a:sym typeface="宋体" panose="02010600030101010101" pitchFamily="2" charset="-122"/>
            </a:endParaRPr>
          </a:p>
          <a:p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从而突</a:t>
            </a:r>
            <a:r>
              <a:rPr sz="3200" b="1"/>
              <a:t>出活字印刷术的“活”的优越性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这也是别具匠心的。</a:t>
            </a:r>
            <a:endParaRPr sz="3200" b="1"/>
          </a:p>
        </p:txBody>
      </p:sp>
      <p:sp>
        <p:nvSpPr>
          <p:cNvPr id="6" name="Text Box 41"/>
          <p:cNvSpPr txBox="1"/>
          <p:nvPr/>
        </p:nvSpPr>
        <p:spPr>
          <a:xfrm>
            <a:off x="752475" y="1997075"/>
            <a:ext cx="10534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用完拆下字印,便于下次重新排版印刷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752475" y="2966085"/>
            <a:ext cx="10534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将雕版印刷的死板同活字印刷的灵活做鲜明的对比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106805" y="1577340"/>
            <a:ext cx="1021143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作者为了凸显活</a:t>
            </a:r>
            <a:r>
              <a:rPr lang="zh-CN" altLang="en-US" sz="40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zh-CN" altLang="en-US" sz="40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的活</a:t>
            </a:r>
            <a:r>
              <a:rPr lang="en-US" altLang="zh-CN" sz="4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又用了哪些说明方法？请大家快速浏览全文</a:t>
            </a:r>
            <a:r>
              <a:rPr lang="en-US" altLang="zh-CN" sz="4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找出相关句子圈点批注</a:t>
            </a:r>
            <a:r>
              <a:rPr lang="en-US" altLang="zh-CN" sz="40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并说说这一说明方法有什么好处。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897255" y="875030"/>
            <a:ext cx="10328910" cy="107632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每一字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皆有数印，如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也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等字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每字有二十余印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以备一板内有重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复者。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897255" y="3702685"/>
            <a:ext cx="1032891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若止印三二本,未为简易;若印数十百千本，则极为神速。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897255" y="2084705"/>
            <a:ext cx="7649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举例子，介绍使用率比较高的字。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1085850" y="4417695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列数字，准确说明了活版印刷快的特点。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897255" y="833755"/>
            <a:ext cx="539750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用胶泥刻字，薄如钱唇。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897255" y="3148330"/>
            <a:ext cx="10328910" cy="1568450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不以木为之者,木理有疏密,沾水则高下不平,兼与药相粘,不可取;不若燔土,用讫再火令药镕，以手拂之,其印自落,殊不沾污。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897255" y="1522730"/>
            <a:ext cx="7649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打比方，形象地写出了字模的厚度。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897255" y="4791710"/>
            <a:ext cx="100393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作比较，通过比较指出木料的缺点,明确了不用木料而用胶泥的原因。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4534812" y="686820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作者名片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微信公众号：初中语文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565910"/>
            <a:ext cx="3060700" cy="3905250"/>
          </a:xfrm>
          <a:prstGeom prst="rect">
            <a:avLst/>
          </a:prstGeo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4935" name="微信公众号：初中语文匠"/>
          <p:cNvSpPr txBox="1"/>
          <p:nvPr/>
        </p:nvSpPr>
        <p:spPr>
          <a:xfrm>
            <a:off x="4450080" y="1565910"/>
            <a:ext cx="7258050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沈括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北宋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科学家、政治家。字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存中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钱塘人。晚年居润州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筑梦溪园（今江苏镇江东）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举平生见闻，撰</a:t>
            </a:r>
            <a:r>
              <a:rPr lang="en-US" altLang="zh-CN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《</a:t>
            </a:r>
            <a:r>
              <a:rPr lang="zh-CN" altLang="en-US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梦溪笔谈</a:t>
            </a:r>
            <a:r>
              <a:rPr lang="en-US" altLang="zh-CN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。他博学多闻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于天文、地理、典制、律历、音乐、医药等都有研究。对当时科学发展和生产技术的情况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凡有所见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无不详为记录。</a:t>
            </a:r>
            <a:endParaRPr lang="zh-CN" altLang="en-US" sz="3200" b="1" dirty="0" smtClean="0">
              <a:solidFill>
                <a:srgbClr val="1C1C1C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80745" y="887095"/>
            <a:ext cx="371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【印刷产品】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05230" y="2033905"/>
            <a:ext cx="104184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印刷店很快接到了一批订单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作为股东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请选择合适的订单进行印制。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2355215" y="3801110"/>
            <a:ext cx="8375015" cy="2061210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p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1.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《咏鹅》</a:t>
            </a:r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10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份。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2.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《春秋》</a:t>
            </a:r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100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部。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3.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《康定元年宋诗精选》</a:t>
            </a:r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100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部。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4.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《东京邸报》</a:t>
            </a:r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100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份。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5874385" y="3801110"/>
            <a:ext cx="1336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量少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5875020" y="4283710"/>
            <a:ext cx="4351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与雕版比没有竞争力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8258175" y="4840605"/>
            <a:ext cx="1968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制版速度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6378575" y="5278755"/>
            <a:ext cx="1734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时效性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2134235" y="4805680"/>
            <a:ext cx="702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C00000"/>
                </a:solidFill>
              </a:rPr>
              <a:t>√</a:t>
            </a:r>
            <a:endParaRPr lang="en-US" altLang="zh-CN" sz="3600">
              <a:solidFill>
                <a:srgbClr val="C00000"/>
              </a:solidFill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2181225" y="5332730"/>
            <a:ext cx="702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C00000"/>
                </a:solidFill>
              </a:rPr>
              <a:t>√</a:t>
            </a:r>
            <a:endParaRPr lang="en-US" altLang="zh-CN" sz="360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80745" y="887095"/>
            <a:ext cx="371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【经营心得】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880745" y="2033905"/>
            <a:ext cx="107429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在宋代大赚一笔之后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有股东提出在现代也开一家分店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你认为是否可行？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947420" y="3651885"/>
            <a:ext cx="96742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既要注意活版印刷的优势，又要认识其时代的局限性。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880745" y="887095"/>
            <a:ext cx="371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【古法传承】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880745" y="2044065"/>
            <a:ext cx="1074293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股东们最后决定在现代开封开一家活字印刷体验馆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请你来为前来体验的游客介绍活字印刷的方法和意义。（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字以上）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4383047" y="1230380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背景资料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83970" y="2164715"/>
            <a:ext cx="99548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宋代庆历年间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毕昇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创泥活字版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之后又陆续用木、锡、铜和铅等制成活字印刷书籍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。毕昇的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活字印刷早于西方四百多年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开拓了现代印刷术的先河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4391302" y="1071630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读准字音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9" name="微信公众号：初中语文匠"/>
          <p:cNvSpPr txBox="1"/>
          <p:nvPr/>
        </p:nvSpPr>
        <p:spPr>
          <a:xfrm>
            <a:off x="1184905" y="1906171"/>
            <a:ext cx="11169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yáng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0" name="微信公众号：初中语文匠"/>
          <p:cNvSpPr txBox="1"/>
          <p:nvPr/>
        </p:nvSpPr>
        <p:spPr>
          <a:xfrm>
            <a:off x="3847580" y="1820699"/>
            <a:ext cx="5435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</a:t>
            </a:r>
            <a:r>
              <a:rPr lang="zh-CN" altLang="en-US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ǐ</a:t>
            </a:r>
            <a:endParaRPr lang="zh-CN" altLang="en-US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1" name="微信公众号：初中语文匠"/>
          <p:cNvSpPr txBox="1"/>
          <p:nvPr/>
        </p:nvSpPr>
        <p:spPr>
          <a:xfrm>
            <a:off x="6150109" y="1906171"/>
            <a:ext cx="10852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gēng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2" name="微信公众号：初中语文匠"/>
          <p:cNvSpPr txBox="1"/>
          <p:nvPr/>
        </p:nvSpPr>
        <p:spPr>
          <a:xfrm>
            <a:off x="8995007" y="1906171"/>
            <a:ext cx="66167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ti</a:t>
            </a:r>
            <a:r>
              <a:rPr lang="zh-CN" altLang="en-US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è</a:t>
            </a:r>
            <a:endParaRPr lang="zh-CN" altLang="en-US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4" name="微信公众号：初中语文匠"/>
          <p:cNvSpPr txBox="1"/>
          <p:nvPr/>
        </p:nvSpPr>
        <p:spPr>
          <a:xfrm>
            <a:off x="1285290" y="3638808"/>
            <a:ext cx="8794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</a:t>
            </a:r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án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5" name="微信公众号：初中语文匠"/>
          <p:cNvSpPr txBox="1"/>
          <p:nvPr/>
        </p:nvSpPr>
        <p:spPr>
          <a:xfrm>
            <a:off x="3875936" y="3638540"/>
            <a:ext cx="514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qì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6" name="微信公众号：初中语文匠"/>
          <p:cNvSpPr txBox="1"/>
          <p:nvPr/>
        </p:nvSpPr>
        <p:spPr>
          <a:xfrm>
            <a:off x="6736457" y="3638669"/>
            <a:ext cx="10922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cóng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159" name="微信公众号：初中语文匠"/>
          <p:cNvSpPr txBox="1"/>
          <p:nvPr/>
        </p:nvSpPr>
        <p:spPr>
          <a:xfrm>
            <a:off x="9355549" y="3700264"/>
            <a:ext cx="11137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cáng</a:t>
            </a:r>
            <a:endParaRPr lang="en-US" altLang="zh-CN" sz="3200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1285240" y="2404110"/>
            <a:ext cx="10027285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炀   </a:t>
            </a:r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砥   </a:t>
            </a:r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   </a:t>
            </a:r>
            <a:r>
              <a:rPr lang="en-US" altLang="zh-CN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帖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1285240" y="4132580"/>
            <a:ext cx="972185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燔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  </a:t>
            </a:r>
            <a:r>
              <a:rPr lang="en-US" altLang="zh-CN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讫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宝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藏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4" grpId="0"/>
      <p:bldP spid="6155" grpId="0"/>
      <p:bldP spid="6156" grpId="0"/>
      <p:bldP spid="61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822065" y="346710"/>
            <a:ext cx="4940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读出节奏</a:t>
            </a:r>
            <a:endParaRPr lang="zh-CN" altLang="en-US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876" name="微信公众号：初中语文匠"/>
          <p:cNvSpPr/>
          <p:nvPr/>
        </p:nvSpPr>
        <p:spPr>
          <a:xfrm>
            <a:off x="436245" y="700405"/>
            <a:ext cx="1143381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书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籍，唐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尚未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盛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为之。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自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始印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五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经，已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后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典籍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皆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为板本。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　</a:t>
            </a: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庆历中，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有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布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衣毕昇，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又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活板。其法：用胶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钱唇，每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一印，火烧令坚。先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设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上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松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脂、蜡和纸灰之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类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冒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之。欲印，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一铁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置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铁板上，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密布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印，满铁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一板，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持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就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火炀之；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稍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镕，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一平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其面，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字平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砥。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止印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二本，未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易；若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十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百千本，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极为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神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速。常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作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二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刷，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微信公众号：初中语文匠"/>
          <p:cNvSpPr/>
          <p:nvPr/>
        </p:nvSpPr>
        <p:spPr>
          <a:xfrm>
            <a:off x="604520" y="161290"/>
            <a:ext cx="10982960" cy="62960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p>
            <a:pPr indent="186055">
              <a:lnSpc>
                <a:spcPct val="140000"/>
              </a:lnSpc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布字，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此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印者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才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毕，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第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具，更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互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之，瞬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就。每一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皆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有数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印，如“之”“也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二十余印，以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内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重复者。不用，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以纸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韵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一帖，木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格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之。有奇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素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无备者，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之，以草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烧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，瞬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成。不以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，木理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疏密，沾水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高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下不平，兼与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相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粘，不可取；不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燔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土，用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再火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令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药镕，以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落，殊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沾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污。 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  <a:p>
            <a:pPr indent="186055">
              <a:lnSpc>
                <a:spcPct val="14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余群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从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得，至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今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宝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1094740" y="398780"/>
            <a:ext cx="9946640" cy="3027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endParaRPr lang="zh-CN" altLang="en-US" sz="3600" b="1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</a:endParaRPr>
          </a:p>
          <a:p>
            <a:pPr indent="186055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　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书籍，唐人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尚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未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盛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。自冯瀛王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印五经，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后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典籍皆为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板本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 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1764665" y="1044575"/>
            <a:ext cx="2289810" cy="61595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指雕版印刷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5333365" y="1137920"/>
            <a:ext cx="67691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还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4530090" y="3263900"/>
            <a:ext cx="1334135" cy="52260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以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" name="微信公众号：初中语文匠"/>
          <p:cNvSpPr/>
          <p:nvPr/>
        </p:nvSpPr>
        <p:spPr>
          <a:xfrm>
            <a:off x="6878955" y="3270250"/>
            <a:ext cx="1899920" cy="51625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版印书籍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560705" y="4301490"/>
            <a:ext cx="11069955" cy="20110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用雕版印刷书籍，唐朝时人们还没有大规模地做这种事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。从冯瀛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王时候才（用雕版）印刷五经，以后的经典文献都是雕版印刷的本子了。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6314440" y="1137920"/>
            <a:ext cx="142875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大规模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8133080" y="1137920"/>
            <a:ext cx="645795" cy="5461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8938895" y="1137285"/>
            <a:ext cx="2232660" cy="5232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指板印书籍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2571115" y="3263900"/>
            <a:ext cx="57277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307975"/>
            <a:ext cx="2324100" cy="586420"/>
            <a:chOff x="2371" y="690"/>
            <a:chExt cx="3471" cy="1228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7" grpId="0" bldLvl="0" animBg="1"/>
      <p:bldP spid="28" grpId="0" bldLvl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SPECIAL_SOURCE" val="bdnull"/>
</p:tagLst>
</file>

<file path=ppt/tags/tag126.xml><?xml version="1.0" encoding="utf-8"?>
<p:tagLst xmlns:p="http://schemas.openxmlformats.org/presentationml/2006/main">
  <p:tag name="KSO_WM_SPECIAL_SOURCE" val="bdnull"/>
</p:tagLst>
</file>

<file path=ppt/tags/tag127.xml><?xml version="1.0" encoding="utf-8"?>
<p:tagLst xmlns:p="http://schemas.openxmlformats.org/presentationml/2006/main">
  <p:tag name="KSO_WM_SPECIAL_SOURCE" val="bdnull"/>
</p:tagLst>
</file>

<file path=ppt/tags/tag128.xml><?xml version="1.0" encoding="utf-8"?>
<p:tagLst xmlns:p="http://schemas.openxmlformats.org/presentationml/2006/main">
  <p:tag name="KSO_WM_SPECIAL_SOURCE" val="bdnull"/>
</p:tagLst>
</file>

<file path=ppt/tags/tag129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微信公众号：初中语文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信公众号：初中语文匠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微信公众号：初中语文匠   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6730</Words>
  <Application>WPS 演示</Application>
  <PresentationFormat>宽屏</PresentationFormat>
  <Paragraphs>852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76" baseType="lpstr">
      <vt:lpstr>Arial</vt:lpstr>
      <vt:lpstr>宋体</vt:lpstr>
      <vt:lpstr>Wingdings</vt:lpstr>
      <vt:lpstr>柳公权楷书</vt:lpstr>
      <vt:lpstr>Wingdings</vt:lpstr>
      <vt:lpstr>楷体</vt:lpstr>
      <vt:lpstr>方正清刻本悦宋简体</vt:lpstr>
      <vt:lpstr>FZZhengHeiS-DB-GB</vt:lpstr>
      <vt:lpstr>Wide Latin</vt:lpstr>
      <vt:lpstr>字魂49号-逍遥行书</vt:lpstr>
      <vt:lpstr>SimSun-ExtB</vt:lpstr>
      <vt:lpstr>字魂206号-江汉手书</vt:lpstr>
      <vt:lpstr>字魂36号-正文宋楷</vt:lpstr>
      <vt:lpstr>华文行楷</vt:lpstr>
      <vt:lpstr>汉语拼音</vt:lpstr>
      <vt:lpstr>黑体</vt:lpstr>
      <vt:lpstr>华文楷体</vt:lpstr>
      <vt:lpstr>微软雅黑</vt:lpstr>
      <vt:lpstr>等线 Light</vt:lpstr>
      <vt:lpstr>等线</vt:lpstr>
      <vt:lpstr>Calibri</vt:lpstr>
      <vt:lpstr>Arial Unicode MS</vt:lpstr>
      <vt:lpstr>字魂110号-武林江湖体</vt:lpstr>
      <vt:lpstr>方正楷体_GBK</vt:lpstr>
      <vt:lpstr>Calibri</vt:lpstr>
      <vt:lpstr>Times New Roman</vt:lpstr>
      <vt:lpstr>思源宋体 CN SemiBold</vt:lpstr>
      <vt:lpstr>新宋体</vt:lpstr>
      <vt:lpstr>Segoe UI Light</vt:lpstr>
      <vt:lpstr>Algerian</vt:lpstr>
      <vt:lpstr>Tw Cen MT</vt:lpstr>
      <vt:lpstr>微信公众号：初中语文匠</vt:lpstr>
      <vt:lpstr>微信公众号：初中语文匠  </vt:lpstr>
      <vt:lpstr>微信公众号：初中语文匠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①先设一铁板,</vt:lpstr>
      <vt:lpstr>一板印刷</vt:lpstr>
      <vt:lpstr>PowerPoint 演示文稿</vt:lpstr>
      <vt:lpstr>PowerPoint 演示文稿</vt:lpstr>
      <vt:lpstr>课文是如何体现这一特点的？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dell</cp:lastModifiedBy>
  <cp:revision>41</cp:revision>
  <dcterms:created xsi:type="dcterms:W3CDTF">2019-04-08T02:25:00Z</dcterms:created>
  <dcterms:modified xsi:type="dcterms:W3CDTF">2022-04-10T09:07:08Z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TemplateUUID">
    <vt:lpwstr>v1.0_mb_gYbNy6xpNlSC7OzYzGejqA==</vt:lpwstr>
  </property>
  <property fmtid="{D5CDD505-2E9C-101B-9397-08002B2CF9AE}" pid="4" name="ICV">
    <vt:lpwstr>7542B49F08C4490F804F1DD7D48286FD</vt:lpwstr>
  </property>
</Properties>
</file>