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0"/>
  </p:handoutMasterIdLst>
  <p:sldIdLst>
    <p:sldId id="256" r:id="rId4"/>
    <p:sldId id="336" r:id="rId6"/>
    <p:sldId id="335" r:id="rId7"/>
    <p:sldId id="378" r:id="rId8"/>
    <p:sldId id="338" r:id="rId9"/>
    <p:sldId id="339" r:id="rId10"/>
    <p:sldId id="518" r:id="rId11"/>
    <p:sldId id="519" r:id="rId12"/>
    <p:sldId id="520" r:id="rId13"/>
    <p:sldId id="545" r:id="rId14"/>
    <p:sldId id="340" r:id="rId15"/>
    <p:sldId id="455" r:id="rId16"/>
    <p:sldId id="352" r:id="rId17"/>
    <p:sldId id="353" r:id="rId18"/>
    <p:sldId id="354" r:id="rId19"/>
  </p:sldIdLst>
  <p:sldSz cx="12192000" cy="6858000"/>
  <p:notesSz cx="7103745" cy="10234295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00737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7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9.xml"/><Relationship Id="rId24" Type="http://schemas.openxmlformats.org/officeDocument/2006/relationships/commentAuthors" Target="commentAuthors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8D54A50-9042-4286-95D4-1DF2C145D3E5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1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lnSpc>
                <a:spcPct val="100000"/>
              </a:lnSpc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B7BEA3-E5A0-4218-9E3A-CF116EF4BB44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8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土地的誓言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6280" y="3364230"/>
            <a:ext cx="371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端木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蕻</a:t>
            </a:r>
            <a:r>
              <a:rPr lang="en-US" altLang="zh-CN" sz="400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hóng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57808" y="1302241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大量运用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排比造成连贯的、逐渐增强的气势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763905" y="1946910"/>
            <a:ext cx="106648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在那田垄里埋葬过我的欢笑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在那稻棵上我捉过蚱蜢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在那沉重的镐头上有我的手印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763905" y="3827145"/>
            <a:ext cx="106654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昔日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在田垄间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的欢笑早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不复存在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捉过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使用过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的镐头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只留在回忆中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运用排比的手法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将回忆的片段连在一起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情感逐渐增强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表现了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作者对故土的思念之情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3905" y="3084195"/>
            <a:ext cx="106648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当我躺在土地上的时候,当我仰望天上的星星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50177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5"/>
          <p:cNvSpPr txBox="1">
            <a:spLocks noChangeArrowheads="1"/>
          </p:cNvSpPr>
          <p:nvPr/>
        </p:nvSpPr>
        <p:spPr bwMode="auto">
          <a:xfrm>
            <a:off x="807033" y="1425362"/>
            <a:ext cx="1079314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文章铺陈了许多富于东北生活气息的形象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有怎样的效果？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9160"/>
          <p:cNvSpPr txBox="1">
            <a:spLocks noChangeArrowheads="1"/>
          </p:cNvSpPr>
          <p:nvPr/>
        </p:nvSpPr>
        <p:spPr bwMode="auto">
          <a:xfrm>
            <a:off x="807720" y="3810000"/>
            <a:ext cx="1066101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       </a:t>
            </a:r>
            <a:r>
              <a:rPr lang="en-US" altLang="zh-CN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ea typeface="宋体" panose="02010600030101010101" pitchFamily="2" charset="-122"/>
              </a:rPr>
              <a:t>表达效果</a:t>
            </a:r>
            <a:r>
              <a:rPr lang="zh-CN" altLang="en-US" sz="32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作者铺陈了故乡的景物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竭力赞美故乡的丰饶殷实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富有生机并充满力量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体现了作者与故乡之间的紧密联系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对故乡的呼唤反复出现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体现了作者对故乡深深的眷恋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725" y="530960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38530" y="2190115"/>
            <a:ext cx="10530205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铺陈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一种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浓墨重彩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地对描写对象进行</a:t>
            </a:r>
            <a:r>
              <a:rPr lang="zh-CN" altLang="en-US" sz="3200" b="1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渲染、呈现、讴歌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能产生文句上的形式美和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表达上的激情美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476250" y="418465"/>
            <a:ext cx="10972800" cy="96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spcBef>
                <a:spcPct val="20000"/>
              </a:spcBef>
            </a:pPr>
            <a:r>
              <a:rPr lang="en-US" altLang="zh-CN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怎样理解文中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常常感到它在泛滥着一种热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泛滥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在那田垄里埋葬过我的欢笑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埋葬</a:t>
            </a:r>
            <a:r>
              <a:rPr lang="zh-CN" altLang="en-US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这两个词语的确切含义？</a:t>
            </a:r>
            <a:endParaRPr lang="zh-CN" altLang="en-US" sz="30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2925" y="2514473"/>
            <a:ext cx="109728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泛滥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原意是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“江河水溢出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0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淹没土地”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引申为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思想、事物到处扩散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。作者的心情正如决堤之水不可遏制地向四下泛滥奔流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对故土的热爱和渴望回乡的迫切心情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用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泛滥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”来形容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比用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澎湃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”“</a:t>
            </a:r>
            <a:r>
              <a:rPr lang="zh-CN" altLang="en-US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涌动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</a:t>
            </a:r>
            <a:r>
              <a:rPr lang="zh-CN" sz="3000" b="1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更多了几分野性和难以驾驭的力量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6275" y="4452620"/>
            <a:ext cx="10839450" cy="1968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埋葬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”只用于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  <a:sym typeface="+mn-ea"/>
              </a:rPr>
              <a:t>已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经死去的事物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表明</a:t>
            </a:r>
            <a:r>
              <a:rPr lang="zh-CN" altLang="en-US" sz="30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昔日的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欢笑早</a:t>
            </a:r>
            <a:r>
              <a:rPr lang="zh-CN" altLang="en-US" sz="30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已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不存在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取而代之的只是凄苦、哀愁和悲愤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!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谁埋葬了我们的欢笑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谁夺去了我们的</a:t>
            </a:r>
            <a:r>
              <a:rPr lang="zh-CN" altLang="en-US" sz="3000" b="1" dirty="0" smtClean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“田垄”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我们就要埋葬他们!让埋葬我们欢笑的田垄成为埋葬侵略者的墓地!</a:t>
            </a:r>
            <a:endParaRPr lang="zh-CN" altLang="en-US" sz="30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542925" y="1499870"/>
            <a:ext cx="1097280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思路</a:t>
            </a:r>
            <a:r>
              <a:rPr lang="zh-CN" altLang="en-US" sz="30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明确该词的本意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分析该词所处的语境</a:t>
            </a:r>
            <a:r>
              <a:rPr lang="en-US" altLang="zh-CN" sz="30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最后在本意和语境间可以发现词语的具体确切的含义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491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32424" y="1883838"/>
            <a:ext cx="10926233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这是一篇抒情散文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作者通过抒发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对</a:t>
            </a:r>
            <a:r>
              <a:rPr lang="zh-CN" altLang="en-US" sz="3200" b="1" dirty="0">
                <a:latin typeface="宋体" panose="02010600030101010101" pitchFamily="2" charset="-122"/>
              </a:rPr>
              <a:t>被日本侵略者强占十年之久的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关东原野的眷念之情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表达了</a:t>
            </a:r>
            <a:r>
              <a:rPr lang="en-US" altLang="zh-CN" sz="3200" b="1" dirty="0"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cs typeface="Arial" panose="020B0604020202020204" pitchFamily="34" charset="0"/>
              </a:rPr>
              <a:t>九一八</a:t>
            </a:r>
            <a:r>
              <a:rPr lang="en-US" altLang="zh-CN" sz="3200" b="1" dirty="0"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事变以后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东北流亡青年对国土沦丧的压抑之情和对故土的深深眷恋之情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充满深沉的爱国热情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9441" y="66917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4383849" y="1377578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土地的誓言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AutoShape 6"/>
          <p:cNvSpPr/>
          <p:nvPr/>
        </p:nvSpPr>
        <p:spPr bwMode="auto">
          <a:xfrm>
            <a:off x="911225" y="2931795"/>
            <a:ext cx="226060" cy="1875155"/>
          </a:xfrm>
          <a:prstGeom prst="leftBrace">
            <a:avLst>
              <a:gd name="adj1" fmla="val 30157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defRPr/>
            </a:pPr>
            <a:endParaRPr lang="zh-CN" altLang="en-US" noProof="1"/>
          </a:p>
        </p:txBody>
      </p:sp>
      <p:sp>
        <p:nvSpPr>
          <p:cNvPr id="6" name="AutoShape 6"/>
          <p:cNvSpPr/>
          <p:nvPr/>
        </p:nvSpPr>
        <p:spPr bwMode="auto">
          <a:xfrm>
            <a:off x="2698750" y="2581910"/>
            <a:ext cx="272415" cy="958850"/>
          </a:xfrm>
          <a:prstGeom prst="leftBrace">
            <a:avLst>
              <a:gd name="adj1" fmla="val 30169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defRPr/>
            </a:pPr>
            <a:endParaRPr lang="zh-CN" altLang="en-US" noProof="1"/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878866" y="2458984"/>
            <a:ext cx="17299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色彩斑斓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美丽丰饶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505326" y="2931741"/>
            <a:ext cx="902958" cy="28733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5483212" y="2458984"/>
            <a:ext cx="43948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挚痛的热爱和深情的赞美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渴望回乡的迫切心情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1056628" y="4353190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发出誓言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2786443" y="4352554"/>
            <a:ext cx="32752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为故乡而战斗牺牲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974421" y="4485905"/>
            <a:ext cx="1129286" cy="287337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12330" y="4352925"/>
            <a:ext cx="30492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热切坚定（暗含忧伤和愤怒）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5594" y="488418"/>
            <a:ext cx="279261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56628" y="2798709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思念故乡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79355" y="2798445"/>
            <a:ext cx="675005" cy="17710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82675" y="3218815"/>
            <a:ext cx="1703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uFillTx/>
              </a:rPr>
              <a:t>间接抒情</a:t>
            </a:r>
            <a:endParaRPr lang="zh-CN" altLang="en-US" sz="2800" b="1">
              <a:solidFill>
                <a:srgbClr val="FF0000"/>
              </a:solidFill>
              <a:uFillTx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9442" y="484525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49155"/>
          <p:cNvSpPr txBox="1">
            <a:spLocks noChangeArrowheads="1"/>
          </p:cNvSpPr>
          <p:nvPr/>
        </p:nvSpPr>
        <p:spPr bwMode="auto">
          <a:xfrm>
            <a:off x="590550" y="1287780"/>
            <a:ext cx="110109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比较歌曲《松花江上》和《嘉陵江上》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根据你的感受</a:t>
            </a:r>
            <a:r>
              <a:rPr lang="en-US" altLang="zh-CN" sz="30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说说其感情基调有何不同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谈谈你的理由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四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0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550" y="2302510"/>
            <a:ext cx="1101090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歌曲《松花江上》道出了东北人民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但在感情基调上过于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激昂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B.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低沉）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于是决定写一首</a:t>
            </a:r>
            <a:r>
              <a:rPr lang="zh-CN" altLang="en-US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0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激昂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B.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低沉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）基调的歌词。这就是《嘉陵江上》。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86195" y="2226310"/>
            <a:ext cx="4011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对国土沦丧的切肤之痛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78200" y="274891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818370" y="2748280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9765" y="3696970"/>
            <a:ext cx="1123569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《松花江上》更多地书写人民的悲惨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歌词中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反复强调自身的苦难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对于未来以设问的方式来遥想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没有坚定的回答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显得无奈而凄苦；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9765" y="4711700"/>
            <a:ext cx="1137348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《嘉陵江上》虽也有对故乡沦丧的忧伤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但反复吟唱的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“我必须回去”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显得坚定果敢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尤其是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把我那打胜仗的刀枪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放在我生长的地方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更是充满力量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所以感情是激昂的。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1385" y="1851157"/>
            <a:ext cx="10720916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重点：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联系写作背景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揣摩描写土地的、饱含深情的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精彩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语句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理解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关键语句的含义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感受课文独特的抒情方式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难点：联系时代背景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理解作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者对故乡挚痛的热爱之情和强烈的爱国情怀</a:t>
            </a:r>
            <a:r>
              <a:rPr lang="en-US" altLang="zh-CN" sz="3200" b="1">
                <a:solidFill>
                  <a:schemeClr val="tx1"/>
                </a:solidFill>
                <a:effectLst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sym typeface="宋体" panose="02010600030101010101" pitchFamily="2" charset="-122"/>
              </a:rPr>
              <a:t>并从中有所感悟。</a:t>
            </a:r>
            <a:endParaRPr lang="zh-CN" altLang="en-US" sz="3200" b="1" dirty="0" smtClean="0">
              <a:solidFill>
                <a:schemeClr val="tx1"/>
              </a:solidFill>
              <a:effectLst/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9841" y="355097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710430" y="1750060"/>
            <a:ext cx="685863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端木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蕻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原名曹京平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辽宁省人。先后毕业于南开和清华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学生时代即开始创作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东北流亡作家群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中的代表人物。主要著作有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科尔沁旗草原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大地的海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和《曹雪芹》。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9" y="1645486"/>
            <a:ext cx="3333664" cy="3743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73199" y="5517232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（1912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—1996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925903" y="541389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文本框 4"/>
          <p:cNvSpPr txBox="1"/>
          <p:nvPr/>
        </p:nvSpPr>
        <p:spPr>
          <a:xfrm>
            <a:off x="783590" y="2682875"/>
            <a:ext cx="10797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嗥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</a:rPr>
              <a:t>鸣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山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涧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镐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头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污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秽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默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契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斑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l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án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l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án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sym typeface="宋体" panose="02010600030101010101" pitchFamily="2" charset="-122"/>
              </a:rPr>
              <a:t>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èn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古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zhì 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痛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怪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d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àn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4" name="文本框 3"/>
          <p:cNvSpPr txBox="1"/>
          <p:nvPr/>
        </p:nvSpPr>
        <p:spPr>
          <a:xfrm>
            <a:off x="802640" y="2117725"/>
            <a:ext cx="8474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háo 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ǎo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huì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qì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1018540" y="1472565"/>
            <a:ext cx="1032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给蓝色字注音或根据拼音写汉字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 dirty="0"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学习任务一</a:t>
            </a:r>
            <a:r>
              <a:rPr lang="zh-CN" altLang="zh-CN" sz="36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185" y="474099"/>
            <a:ext cx="2792615" cy="713740"/>
            <a:chOff x="2371" y="69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3" name="文本框 3"/>
          <p:cNvSpPr txBox="1"/>
          <p:nvPr/>
        </p:nvSpPr>
        <p:spPr>
          <a:xfrm>
            <a:off x="802640" y="3975735"/>
            <a:ext cx="11266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斓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谰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亘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挚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诞</a:t>
            </a:r>
            <a:endParaRPr lang="en-US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2163763" y="4533583"/>
            <a:ext cx="249238" cy="303213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上箭头 14"/>
          <p:cNvSpPr/>
          <p:nvPr/>
        </p:nvSpPr>
        <p:spPr>
          <a:xfrm>
            <a:off x="3802380" y="4533265"/>
            <a:ext cx="249238" cy="303213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圆角矩形标注 28"/>
          <p:cNvSpPr/>
          <p:nvPr/>
        </p:nvSpPr>
        <p:spPr>
          <a:xfrm rot="10800000">
            <a:off x="783273" y="4836478"/>
            <a:ext cx="5543550" cy="1062037"/>
          </a:xfrm>
          <a:prstGeom prst="wedgeRoundRectCallout">
            <a:avLst>
              <a:gd name="adj1" fmla="val -26148"/>
              <a:gd name="adj2" fmla="val 49500"/>
              <a:gd name="adj3" fmla="val 16667"/>
            </a:avLst>
          </a:prstGeom>
          <a:solidFill>
            <a:srgbClr val="FFFF00"/>
          </a:solidFill>
          <a:ln w="12700">
            <a:noFill/>
          </a:ln>
        </p:spPr>
        <p:txBody>
          <a:bodyPr rot="10800000" anchor="ctr"/>
          <a:p>
            <a:pPr algn="ctr">
              <a:lnSpc>
                <a:spcPct val="100000"/>
              </a:lnSpc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29"/>
          <p:cNvSpPr/>
          <p:nvPr/>
        </p:nvSpPr>
        <p:spPr>
          <a:xfrm>
            <a:off x="802640" y="4945380"/>
            <a:ext cx="56286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因义辨字法：与纹有关为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斓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与话语有关为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谰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与波浪有关为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5602"/>
          <p:cNvSpPr txBox="1">
            <a:spLocks noChangeArrowheads="1"/>
          </p:cNvSpPr>
          <p:nvPr/>
        </p:nvSpPr>
        <p:spPr bwMode="auto">
          <a:xfrm>
            <a:off x="941705" y="1689100"/>
            <a:ext cx="1033589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一段：常思故乡物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时闻慈母唤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为此热血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腾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腾!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二段：总忆儿时景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难忘故土恩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对其誓言铮铮！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东北大平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6" y="3960038"/>
            <a:ext cx="3302000" cy="210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495" y="3960038"/>
            <a:ext cx="3263900" cy="228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白桦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828" y="3960038"/>
            <a:ext cx="3618136" cy="229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21892" y="533027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56000" y="3298825"/>
            <a:ext cx="5080000" cy="26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100" b="0">
                <a:cs typeface="方正书宋_GBK" charset="0"/>
              </a:rPr>
              <a:t>　　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10" y="815975"/>
            <a:ext cx="10695953" cy="575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915921" y="1153160"/>
            <a:ext cx="4586512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面对土地发出的誓言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6731" y="2246313"/>
            <a:ext cx="925957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我的家乡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你必须被解放！你必须站立！ </a:t>
            </a: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1505" y="3183890"/>
            <a:ext cx="5854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为了她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我愿付出一切。</a:t>
            </a:r>
            <a:endParaRPr lang="zh-CN" altLang="en-US" sz="40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1505" y="4150360"/>
            <a:ext cx="8901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情感</a:t>
            </a:r>
            <a:r>
              <a:rPr lang="zh-CN" altLang="en-US" sz="4000" b="1">
                <a:solidFill>
                  <a:srgbClr val="FFFF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作者对家乡、对祖国饱满、热烈而深沉的爱。</a:t>
            </a:r>
            <a:endParaRPr lang="zh-CN" altLang="en-US" sz="40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41705" y="1448435"/>
            <a:ext cx="10530205" cy="133794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0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知识卡片</a:t>
            </a:r>
            <a:endParaRPr lang="zh-CN" altLang="en-US" sz="3000" b="1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写文章时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感情达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到最高峰的时候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将想象中的人或物都当作就在眼前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向他</a:t>
            </a:r>
            <a:r>
              <a:rPr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呼唤、倾诉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</a:rPr>
              <a:t>这种手法叫作呼告修辞法</a:t>
            </a:r>
            <a:r>
              <a:rPr lang="zh-CN" altLang="en-US" sz="30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2285" y="162660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抒情特点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55980" y="895350"/>
            <a:ext cx="717677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直抒胸臆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大声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呼告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TextBox 1"/>
          <p:cNvSpPr txBox="1"/>
          <p:nvPr/>
        </p:nvSpPr>
        <p:spPr>
          <a:xfrm>
            <a:off x="941705" y="2786380"/>
            <a:ext cx="10778490" cy="1482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我无时无刻不听见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呼唤我的名字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无时无刻不听见</a:t>
            </a:r>
            <a:r>
              <a:rPr lang="zh-CN" altLang="zh-CN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000" b="1" dirty="0">
                <a:latin typeface="Arial" panose="020B0604020202020204" pitchFamily="34" charset="0"/>
                <a:ea typeface="宋体" panose="02010600030101010101" pitchFamily="2" charset="-122"/>
              </a:rPr>
              <a:t>召唤我回去。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941705" y="4208145"/>
            <a:ext cx="106781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分明是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作者思念家乡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却说故乡在召唤自己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移情于物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运用</a:t>
            </a:r>
            <a:r>
              <a:rPr lang="zh-CN" altLang="en-US" sz="3000" b="1" dirty="0">
                <a:solidFill>
                  <a:srgbClr val="FF0000"/>
                </a:solidFill>
                <a:latin typeface="新宋体" panose="02010609030101010101" charset="-122"/>
                <a:ea typeface="新宋体" panose="02010609030101010101" charset="-122"/>
                <a:cs typeface="宋体" panose="02010600030101010101" pitchFamily="2" charset="-122"/>
                <a:sym typeface="+mn-ea"/>
              </a:rPr>
              <a:t>拟人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将土地比作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“母亲”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揭示出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故乡和自己的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默契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关系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对故土的爱恋之情显得更加浓烈、深挚</a:t>
            </a: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9805" y="5684520"/>
            <a:ext cx="1074039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rPr>
              <a:t>摘录</a:t>
            </a:r>
            <a:r>
              <a:rPr lang="zh-CN" altLang="en-US" sz="30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她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低低地呼唤着我的名字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声音是那样的急切</a:t>
            </a:r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alt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使我不得不回去。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9153" grpId="0"/>
      <p:bldP spid="4915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7" name="TextBox 1"/>
          <p:cNvSpPr txBox="1"/>
          <p:nvPr/>
        </p:nvSpPr>
        <p:spPr>
          <a:xfrm>
            <a:off x="1299845" y="2569210"/>
            <a:ext cx="980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土地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我的家乡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必须被解放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必须站立！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1299845" y="3305175"/>
            <a:ext cx="97282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对土地以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是作者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情绪逐渐激动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的表现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他不再满足于使用第三人称代词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她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抛开读者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直接与自己热爱的土地进行对话、交流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情感显得更加直接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5898" y="1217151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有特色、有意味的景物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表达情感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814070" y="1881505"/>
            <a:ext cx="105511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秋天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银线似的蛛丝在牛角上挂着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粮车拉粮回来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麻雀吃厌了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这里那里到处飞。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814070" y="3702685"/>
            <a:ext cx="106934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将故乡特有的景物密集地排列在一起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,组成叠印的一个又一个画面,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展现东北大地的丰饶美丽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表达作者对故土的真挚思念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14070" y="3038475"/>
            <a:ext cx="10551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摘录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我想起那参天碧绿的白桦林……原野上怪诞的狂风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zh-CN" sz="28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DOCER_TEMPLATE_OPEN_ONCE_MARK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>
        <a:spAutoFit/>
      </a:bodyPr>
      <a:lstStyle>
        <a:defPPr marL="0" marR="0" lvl="0" indent="0" algn="l" defTabSz="914400" rtl="0" eaLnBrk="1" fontAlgn="base" latinLnBrk="0" hangingPunct="1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lang="zh-CN" altLang="en-US"/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2178</Words>
  <Application>WPS 演示</Application>
  <PresentationFormat>自定义</PresentationFormat>
  <Paragraphs>137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楷体</vt:lpstr>
      <vt:lpstr>SimSun-ExtB</vt:lpstr>
      <vt:lpstr>Calibri</vt:lpstr>
      <vt:lpstr>思源宋体 CN SemiBold</vt:lpstr>
      <vt:lpstr>Times New Roman</vt:lpstr>
      <vt:lpstr>幼圆</vt:lpstr>
      <vt:lpstr>Arial Unicode MS</vt:lpstr>
      <vt:lpstr>方正楷体_GBK</vt:lpstr>
      <vt:lpstr>微软雅黑</vt:lpstr>
      <vt:lpstr>新宋体</vt:lpstr>
      <vt:lpstr>方正书宋_GBK</vt:lpstr>
      <vt:lpstr>Arial Unicode MS</vt:lpstr>
      <vt:lpstr>等线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《土地的誓言》</dc:title>
  <dc:creator>黄红政</dc:creator>
  <dc:subject>爱国情怀</dc:subject>
  <cp:lastModifiedBy>dell</cp:lastModifiedBy>
  <cp:revision>10</cp:revision>
  <dcterms:created xsi:type="dcterms:W3CDTF">2021-03-23T12:30:00Z</dcterms:created>
  <dcterms:modified xsi:type="dcterms:W3CDTF">2022-03-10T11:24:41Z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5F0680154E2844A9BE45DA6520BC4730</vt:lpwstr>
  </property>
</Properties>
</file>