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256" r:id="rId4"/>
    <p:sldId id="1817239519" r:id="rId5"/>
    <p:sldId id="1817239498" r:id="rId6"/>
    <p:sldId id="473" r:id="rId7"/>
    <p:sldId id="1817239518" r:id="rId8"/>
    <p:sldId id="1817239520" r:id="rId9"/>
    <p:sldId id="1817239521" r:id="rId10"/>
    <p:sldId id="1817239522" r:id="rId11"/>
    <p:sldId id="1817239523" r:id="rId12"/>
    <p:sldId id="1817239524" r:id="rId13"/>
    <p:sldId id="1817239497" r:id="rId14"/>
    <p:sldId id="1817239515" r:id="rId15"/>
    <p:sldId id="1817239507" r:id="rId16"/>
    <p:sldId id="1817239525" r:id="rId17"/>
    <p:sldId id="1817239526" r:id="rId18"/>
    <p:sldId id="1817239527" r:id="rId19"/>
    <p:sldId id="1817239528" r:id="rId20"/>
    <p:sldId id="1817239529" r:id="rId21"/>
    <p:sldId id="1817239530" r:id="rId22"/>
    <p:sldId id="1817239540" r:id="rId23"/>
    <p:sldId id="1817239541" r:id="rId24"/>
    <p:sldId id="1817239542" r:id="rId25"/>
    <p:sldId id="1817239543" r:id="rId26"/>
    <p:sldId id="1817239544" r:id="rId27"/>
    <p:sldId id="1817239545" r:id="rId28"/>
    <p:sldId id="1817239546" r:id="rId29"/>
    <p:sldId id="1817239547" r:id="rId30"/>
    <p:sldId id="1817239548" r:id="rId31"/>
    <p:sldId id="1817239549" r:id="rId32"/>
    <p:sldId id="1817239550" r:id="rId33"/>
    <p:sldId id="1817239551" r:id="rId34"/>
    <p:sldId id="1817239552" r:id="rId35"/>
    <p:sldId id="1817239553" r:id="rId36"/>
    <p:sldId id="1817239554" r:id="rId37"/>
    <p:sldId id="1817239555" r:id="rId38"/>
    <p:sldId id="1817239556" r:id="rId39"/>
    <p:sldId id="1817239573" r:id="rId40"/>
    <p:sldId id="1817239557" r:id="rId41"/>
    <p:sldId id="1817239558" r:id="rId42"/>
    <p:sldId id="1817239559" r:id="rId43"/>
    <p:sldId id="1817239560" r:id="rId44"/>
    <p:sldId id="1817239561" r:id="rId45"/>
    <p:sldId id="1817239562" r:id="rId46"/>
    <p:sldId id="1817239563" r:id="rId47"/>
    <p:sldId id="1817239564" r:id="rId48"/>
    <p:sldId id="1817239565" r:id="rId49"/>
    <p:sldId id="1817239566" r:id="rId50"/>
    <p:sldId id="1817239567" r:id="rId51"/>
    <p:sldId id="1817239568" r:id="rId52"/>
    <p:sldId id="1817239569" r:id="rId53"/>
    <p:sldId id="1817239570" r:id="rId54"/>
    <p:sldId id="1817239571" r:id="rId55"/>
    <p:sldId id="1817239572" r:id="rId56"/>
  </p:sldIdLst>
  <p:sldSz cx="12192000" cy="6858000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qqqqq" initials="q" lastIdx="0" clrIdx="0">
    <p:extLst/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0" autoAdjust="0"/>
    <p:restoredTop sz="94309" autoAdjust="0"/>
  </p:normalViewPr>
  <p:slideViewPr>
    <p:cSldViewPr snapToGrid="0" showGuides="1">
      <p:cViewPr varScale="1">
        <p:scale>
          <a:sx n="70" d="100"/>
          <a:sy n="70" d="100"/>
        </p:scale>
        <p:origin x="60" y="48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tags" Target="tags/tag1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3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544F6-E61B-4875-9D38-2EAD54B6F4AD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5F2DD-A4A6-4928-9916-E4A02BD076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682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5F2DD-A4A6-4928-9916-E4A02BD076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407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811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2666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1F26B-3D0C-48C7-862C-F3006A36379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7329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3018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785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2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968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54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186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65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143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027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53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310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11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242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82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60EAF-6CCC-4C93-BB41-120A4C890F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8941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4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6D8E058-790D-4DF2-9E0A-6FB519B9C2D0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DBA4F58-688C-4B84-9291-48B120428A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15" r="62617" b="16968"/>
          <a:stretch>
            <a:fillRect/>
          </a:stretch>
        </p:blipFill>
        <p:spPr>
          <a:xfrm>
            <a:off x="0" y="3805084"/>
            <a:ext cx="4557712" cy="305291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4483D95-01A5-4D00-856D-1E6210ABE5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5"/>
          <a:stretch>
            <a:fillRect/>
          </a:stretch>
        </p:blipFill>
        <p:spPr>
          <a:xfrm>
            <a:off x="7781772" y="0"/>
            <a:ext cx="4410228" cy="67437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A39E258-4EDC-49A5-B35A-EA30AD6D51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3" y="0"/>
            <a:ext cx="5248275" cy="25474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CB9D200-D763-4422-8893-F6B1E16AB66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8923" y="2281817"/>
            <a:ext cx="1743075" cy="13811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BC351A7-5D6C-46A1-BC50-97AB9D73445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736" y="4738051"/>
            <a:ext cx="2598300" cy="15605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D232F3E-4FC0-44B0-98B4-2C49C7B5D9D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7" t="12863" r="34834" b="56599"/>
          <a:stretch>
            <a:fillRect/>
          </a:stretch>
        </p:blipFill>
        <p:spPr>
          <a:xfrm>
            <a:off x="5104549" y="115053"/>
            <a:ext cx="4788924" cy="20942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4B7CC87-63DB-43FC-9260-223819C3831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460" y="1292516"/>
            <a:ext cx="3048000" cy="7239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C59F776-0ABC-4E14-AB32-18C718AC5F8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994" y="1514768"/>
            <a:ext cx="8811312" cy="644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92841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02F44F-C677-4E7B-A452-6F073A85C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92C1C27-51A3-40F3-BF7E-56A932FF4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1DACA16-BD8B-4A86-B516-565D0C07A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B62C-4A52-40AB-A5AA-20B17E20606A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13D237-042E-4092-8C27-DD0BDA944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985EF19-5C6B-4449-B94F-BDA901592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FE0E-2D2D-49E7-8F4F-FD885C682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48723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DE42FFE-54AE-4526-A4AA-BCEAA707E4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71E666B-7727-47B6-B2AD-873A1EA3E3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0043F4-DCD1-454C-A4D1-4885E6008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B62C-4A52-40AB-A5AA-20B17E20606A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FD03702-4774-40AF-8FD7-DB2D04C98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351D82-8563-419F-9D9F-F2E412022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FE0E-2D2D-49E7-8F4F-FD885C682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71311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17362206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1F137-17F9-4572-A9F0-9EF896EF490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60933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39F65-3FC6-494D-992A-EECCDAAD8C17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3570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83250241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58095953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4625847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80763590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06870901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AA077FA-F508-4A31-8F7E-81968AE2F858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5" b="27120"/>
          <a:stretch>
            <a:fillRect/>
          </a:stretch>
        </p:blipFill>
        <p:spPr>
          <a:xfrm>
            <a:off x="9115020" y="0"/>
            <a:ext cx="3076980" cy="3429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14F7731-141C-4F5E-B4AE-2CFCD5FF1E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8"/>
          <a:stretch>
            <a:fillRect/>
          </a:stretch>
        </p:blipFill>
        <p:spPr>
          <a:xfrm>
            <a:off x="0" y="0"/>
            <a:ext cx="4410228" cy="25474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E4D2264-C95F-4672-BE9A-B873934D99A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7" t="12863" r="34834" b="56599"/>
          <a:stretch>
            <a:fillRect/>
          </a:stretch>
        </p:blipFill>
        <p:spPr>
          <a:xfrm>
            <a:off x="5104549" y="115053"/>
            <a:ext cx="4788924" cy="20942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E7FCF9F-A11E-4A46-A3CB-C5C4AD41B9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460" y="1292516"/>
            <a:ext cx="3048000" cy="723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B21D312-21F2-4E90-A869-2B2F76CEF29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01" b="18387"/>
          <a:stretch>
            <a:fillRect/>
          </a:stretch>
        </p:blipFill>
        <p:spPr>
          <a:xfrm>
            <a:off x="4587979" y="1596793"/>
            <a:ext cx="7604021" cy="52612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8C1DAE5-2D64-430A-835A-0617DF39C5AD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72" r="8495"/>
          <a:stretch>
            <a:fillRect/>
          </a:stretch>
        </p:blipFill>
        <p:spPr>
          <a:xfrm>
            <a:off x="9115020" y="5261206"/>
            <a:ext cx="3076980" cy="131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2986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61128865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56914422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673849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53399015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61239430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88403611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31430201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31123877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1028711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9397341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70B2002-F514-4895-B85A-0F160D6D69A9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15" r="62617" b="16968"/>
          <a:stretch>
            <a:fillRect/>
          </a:stretch>
        </p:blipFill>
        <p:spPr>
          <a:xfrm>
            <a:off x="0" y="3805084"/>
            <a:ext cx="4557712" cy="305291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59EDD45-A3BD-459C-9D30-89357BF586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3" y="0"/>
            <a:ext cx="5248275" cy="25474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E41E009-5C8F-40C4-940A-56931731E6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736" y="4738051"/>
            <a:ext cx="2598300" cy="15605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44358CA-F453-4CCC-B493-6907F9B7B6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7" t="12863" r="34834" b="56599"/>
          <a:stretch>
            <a:fillRect/>
          </a:stretch>
        </p:blipFill>
        <p:spPr>
          <a:xfrm>
            <a:off x="5104549" y="115053"/>
            <a:ext cx="4788924" cy="20942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03898E1-956A-493C-BEC0-C6C8A38196F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460" y="1292516"/>
            <a:ext cx="3048000" cy="7239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53BC5C6-F0A6-497B-8D13-A98B3EFDD26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90" b="5253"/>
          <a:stretch>
            <a:fillRect/>
          </a:stretch>
        </p:blipFill>
        <p:spPr>
          <a:xfrm>
            <a:off x="4551733" y="750099"/>
            <a:ext cx="7640267" cy="610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9794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E6A37C-C29D-4FFA-8C35-C03D4681C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9B9149C-AD95-48F2-8BD2-91D7AFE661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25C144F-C61A-48D9-8902-8AB2313CD5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075ADF-55A9-49EF-90CE-0394D9081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B62C-4A52-40AB-A5AA-20B17E20606A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C9DE40C-6864-4B19-8B0C-C5258D361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F48858D-845E-4AE7-9122-42BE71AC0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FE0E-2D2D-49E7-8F4F-FD885C682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86062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356BDF-72E7-452A-B91A-6BDF1C2BF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A1B9BC8-78E6-4387-9BFC-04DC31C9C7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A49D9F5-C85A-418B-BF02-5D95D62E26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F4B8D06-3B03-4475-8372-81DFA759E8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6A27EAC-25F4-4E47-87B0-F055CA1055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23B274E-258F-4606-83FF-772034086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B62C-4A52-40AB-A5AA-20B17E20606A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EFD737C-256F-4334-BB79-26A6624B5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3787879-6B02-4656-A563-FD21E301A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FE0E-2D2D-49E7-8F4F-FD885C682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2689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9278E1-4DC9-4C60-9E41-DDA839A36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155FF7A-EEA5-4A98-905E-CAF0AB83F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B62C-4A52-40AB-A5AA-20B17E20606A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404C8C-8438-48D7-96D7-246FCB14C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321F6B8-F646-4A77-B608-9B14EB7A8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FE0E-2D2D-49E7-8F4F-FD885C682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21657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6FB6EEC-AFD9-4A45-9240-85B4FEA5C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B62C-4A52-40AB-A5AA-20B17E20606A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994658A-3E59-41D5-8E74-7CBCCDB12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C08073E-507D-4F0D-B01A-DA5FAEE3D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FE0E-2D2D-49E7-8F4F-FD885C682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8909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8B9995-2E7B-43F0-B33B-C1428C9E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124DC00-C33F-474E-81A4-89571E049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DB018BD-C149-4C29-8596-349CF1486A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333A188-D61C-4976-A432-8233D6936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B62C-4A52-40AB-A5AA-20B17E20606A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90F223F-19D6-4D41-AE04-98687819F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4A66F40-06C9-400C-9E19-5BD88EC65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FE0E-2D2D-49E7-8F4F-FD885C682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35674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8EDD98-3E32-4AC1-9876-60CA779A3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B283B58-C55C-4999-A4C0-D6EE041BC9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79072BF-1D1D-4224-816B-C357F964B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756D05A-3D20-4C81-9F00-29813D775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B62C-4A52-40AB-A5AA-20B17E20606A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83D5250-46E4-4712-9EAF-FF1C473FA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D9351DB-E699-4B8E-A844-2AA931518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EFE0E-2D2D-49E7-8F4F-FD885C682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5213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image" Target="../media/image1.jpeg" /><Relationship Id="rId31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D5EF97D-B880-4CCC-871D-633FAB4C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F2546B7-5450-4D9D-B998-BC9A6A58C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DEA9EC4-42C9-442E-B0D2-A2C92BE1EA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FB62C-4A52-40AB-A5AA-20B17E20606A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F45BDE4-BA0F-4354-BC81-37503625E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9C5FF91-98DA-4716-9DC9-BBDBDF2E17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EFE0E-2D2D-49E7-8F4F-FD885C682ED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8AF7A68-1216-428F-8032-14D70BFFEDB1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DA6873B-4B2D-4616-87FF-7347BDC0E1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67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Relationship Id="rId6" Type="http://schemas.openxmlformats.org/officeDocument/2006/relationships/image" Target="../media/image13.png" /><Relationship Id="rId7" Type="http://schemas.openxmlformats.org/officeDocument/2006/relationships/image" Target="../media/image1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2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3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4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5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6.png" /><Relationship Id="rId3" Type="http://schemas.microsoft.com/office/2007/relationships/hdphoto" Target="../media/image27.wdp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6.png" /><Relationship Id="rId4" Type="http://schemas.openxmlformats.org/officeDocument/2006/relationships/image" Target="../media/image4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7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28.png" /><Relationship Id="rId3" Type="http://schemas.openxmlformats.org/officeDocument/2006/relationships/image" Target="../media/image30.png" /><Relationship Id="rId4" Type="http://schemas.openxmlformats.org/officeDocument/2006/relationships/image" Target="../media/image29.png" /><Relationship Id="rId5" Type="http://schemas.openxmlformats.org/officeDocument/2006/relationships/image" Target="../media/image3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8E89537-30C3-480F-BEB5-4C4506D459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54" y="1472499"/>
            <a:ext cx="2868898" cy="4380885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29706DC4-2679-4FAB-8211-DCB9E86ADB25}"/>
              </a:ext>
            </a:extLst>
          </p:cNvPr>
          <p:cNvGrpSpPr/>
          <p:nvPr/>
        </p:nvGrpSpPr>
        <p:grpSpPr>
          <a:xfrm>
            <a:off x="6459506" y="4748464"/>
            <a:ext cx="1953027" cy="1392206"/>
            <a:chOff x="6375648" y="4172356"/>
            <a:chExt cx="3031851" cy="2161241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C06F5351-91FF-45BF-B552-5B30650A7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1700" y="4172356"/>
              <a:ext cx="2875799" cy="1579762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AE5376B5-8767-415C-9E75-26A98B3EE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5648" y="4655114"/>
              <a:ext cx="1910960" cy="1678483"/>
            </a:xfrm>
            <a:prstGeom prst="rect">
              <a:avLst/>
            </a:prstGeom>
          </p:spPr>
        </p:pic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9C34EB4-18F5-4C53-BECD-B2154242A4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58" t="26483" r="6417" b="34557"/>
          <a:stretch>
            <a:fillRect/>
          </a:stretch>
        </p:blipFill>
        <p:spPr>
          <a:xfrm>
            <a:off x="6337137" y="3992069"/>
            <a:ext cx="446319" cy="83075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59AB6EF0-8513-4F23-ACD7-85FDB1897E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93" r="58685" b="27179"/>
          <a:stretch>
            <a:fillRect/>
          </a:stretch>
        </p:blipFill>
        <p:spPr>
          <a:xfrm>
            <a:off x="4066757" y="1831686"/>
            <a:ext cx="1109944" cy="10858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25002" y="1404552"/>
            <a:ext cx="738664" cy="29987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zh-CN" sz="3600" smtClean="0">
                <a:latin typeface="Microsoft YaHei" charset="-122"/>
                <a:ea typeface="Microsoft YaHei" charset="-122"/>
                <a:cs typeface="Microsoft YaHei" charset="-122"/>
              </a:rPr>
              <a:t>《</a:t>
            </a:r>
            <a:r>
              <a:rPr kumimoji="1" lang="zh-CN" altLang="en-US" sz="3600" smtClean="0">
                <a:latin typeface="Microsoft YaHei" charset="-122"/>
                <a:ea typeface="Microsoft YaHei" charset="-122"/>
                <a:cs typeface="Microsoft YaHei" charset="-122"/>
              </a:rPr>
              <a:t>归去来兮辞</a:t>
            </a:r>
            <a:r>
              <a:rPr kumimoji="1" lang="en-US" altLang="zh-CN" sz="3600" smtClean="0">
                <a:latin typeface="Microsoft YaHei" charset="-122"/>
                <a:ea typeface="Microsoft YaHei" charset="-122"/>
                <a:cs typeface="Microsoft YaHei" charset="-122"/>
              </a:rPr>
              <a:t>》</a:t>
            </a:r>
            <a:endParaRPr kumimoji="1" lang="zh-CN" altLang="en-US" sz="360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69943" y="4170948"/>
            <a:ext cx="553998" cy="1155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 smtClean="0">
                <a:latin typeface="Microsoft YaHei" charset="-122"/>
                <a:ea typeface="Microsoft YaHei" charset="-122"/>
                <a:cs typeface="Microsoft YaHei" charset="-122"/>
              </a:rPr>
              <a:t>陶渊明</a:t>
            </a:r>
            <a:endParaRPr kumimoji="1" lang="zh-CN" altLang="en-US" sz="240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07410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 txBox="1"/>
          <p:nvPr/>
        </p:nvSpPr>
        <p:spPr>
          <a:xfrm>
            <a:off x="1358900" y="1921647"/>
            <a:ext cx="8786813" cy="4137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600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千百年来，</a:t>
            </a:r>
            <a:r>
              <a:rPr lang="en-US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归去来兮辞</a:t>
            </a:r>
            <a:r>
              <a:rPr lang="en-US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受到人们的高度评价。北宋文坛领袖欧阳修曾说</a:t>
            </a:r>
            <a:r>
              <a:rPr lang="zh-CN" altLang="en-US" sz="36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6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/>
                <a:ea typeface="楷体_GB2312" pitchFamily="49" charset="-122"/>
              </a:rPr>
              <a:t>“</a:t>
            </a:r>
            <a:r>
              <a:rPr lang="zh-CN" altLang="en-US" sz="36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晋无文章，惟陶渊明</a:t>
            </a:r>
            <a:r>
              <a:rPr lang="en-US" sz="36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归去来兮辞</a:t>
            </a:r>
            <a:r>
              <a:rPr lang="en-US" sz="36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一篇而已。</a:t>
            </a:r>
            <a:r>
              <a:rPr lang="zh-CN" altLang="en-US" sz="36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/>
                <a:ea typeface="楷体_GB2312" pitchFamily="49" charset="-122"/>
              </a:rPr>
              <a:t>”</a:t>
            </a:r>
            <a:endParaRPr lang="zh-CN" altLang="en-US" sz="3600" b="1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9792687-E1B3-4B9E-8F09-A6382834B1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8"/>
          <a:stretch>
            <a:fillRect/>
          </a:stretch>
        </p:blipFill>
        <p:spPr>
          <a:xfrm>
            <a:off x="0" y="0"/>
            <a:ext cx="4410228" cy="254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24692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AE953BE-23B2-47AD-B5BC-ED573A418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28" b="1614"/>
          <a:stretch>
            <a:fillRect/>
          </a:stretch>
        </p:blipFill>
        <p:spPr>
          <a:xfrm flipH="1">
            <a:off x="-1" y="3850105"/>
            <a:ext cx="2530536" cy="3007895"/>
          </a:xfrm>
          <a:prstGeom prst="rect">
            <a:avLst/>
          </a:prstGeom>
        </p:spPr>
      </p:pic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104439" y="832721"/>
            <a:ext cx="9879013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fontAlgn="ctr" hangingPunct="1">
              <a:spcBef>
                <a:spcPct val="0"/>
              </a:spcBef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朗读课文 </a:t>
            </a: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注意下列字的读音：</a:t>
            </a:r>
          </a:p>
          <a:p>
            <a:pPr eaLnBrk="1" fontAlgn="ctr" hangingPunct="1">
              <a:spcBef>
                <a:spcPct val="0"/>
              </a:spcBef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轻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飏（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yáng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熹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微 （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xī</a:t>
            </a:r>
            <a:r>
              <a:rPr 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瞻（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zhān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</a:p>
          <a:p>
            <a:pPr eaLnBrk="1" fontAlgn="ctr" hangingPunct="1">
              <a:spcBef>
                <a:spcPct val="0"/>
              </a:spcBef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载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欣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载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奔（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zài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  眄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（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miǎn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 eaLnBrk="1" fontAlgn="ctr" hangingPunct="1">
              <a:spcBef>
                <a:spcPct val="0"/>
              </a:spcBef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流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憩（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qì</a:t>
            </a:r>
            <a:r>
              <a:rPr 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） 出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岫（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xiù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景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翳翳 （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yì </a:t>
            </a:r>
            <a:r>
              <a:rPr lang="zh-CN" alt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endParaRPr lang="en-US" altLang="zh-CN" sz="4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ctr" hangingPunct="1">
              <a:spcBef>
                <a:spcPct val="0"/>
              </a:spcBef>
            </a:pP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盘</a:t>
            </a:r>
            <a:r>
              <a:rPr lang="zh-CN" alt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桓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huán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  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乐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琴书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lè</a:t>
            </a:r>
            <a:r>
              <a:rPr 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endParaRPr lang="en-US" altLang="zh-CN" sz="4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ctr" hangingPunct="1">
              <a:spcBef>
                <a:spcPct val="0"/>
              </a:spcBef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西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畴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chóu 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棹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孤舟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zhào 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en-US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ctr" hangingPunct="1">
              <a:spcBef>
                <a:spcPct val="0"/>
              </a:spcBef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窈窕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yǎotiǎo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曷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不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( 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hé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东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皋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gāo</a:t>
            </a:r>
            <a:r>
              <a:rPr 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en-US" sz="4000"/>
              <a:t> </a:t>
            </a:r>
            <a:endParaRPr lang="en-US" altLang="zh-CN" sz="4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ctr" hangingPunct="1">
              <a:spcBef>
                <a:spcPct val="0"/>
              </a:spcBef>
            </a:pPr>
            <a:r>
              <a:rPr 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耘耔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yúnzǐ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乘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化</a:t>
            </a:r>
            <a:r>
              <a:rPr lang="en-US" altLang="zh-CN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4000" b="1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chéng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en-US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975921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0C70A41-5111-4EAD-BFB8-D3A3065262D2}"/>
              </a:ext>
            </a:extLst>
          </p:cNvPr>
          <p:cNvSpPr txBox="1"/>
          <p:nvPr/>
        </p:nvSpPr>
        <p:spPr>
          <a:xfrm>
            <a:off x="4351551" y="2504632"/>
            <a:ext cx="35892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latin typeface="字魂73号-江南手书" panose="00000500000000000000" pitchFamily="2" charset="-122"/>
                <a:ea typeface="字魂73号-江南手书" panose="00000500000000000000" pitchFamily="2" charset="-122"/>
                <a:sym typeface="字魂73号-江南手书" panose="00000500000000000000" pitchFamily="2" charset="-122"/>
              </a:rPr>
              <a:t>赏析课文</a:t>
            </a:r>
            <a:endParaRPr lang="zh-CN" altLang="en-US" sz="6000"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090364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8179E74-D602-431B-A9A3-C21CC376B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871" y="3721768"/>
            <a:ext cx="3604592" cy="3604592"/>
          </a:xfrm>
          <a:prstGeom prst="rect">
            <a:avLst/>
          </a:prstGeom>
        </p:spPr>
      </p:pic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1935105" y="1498951"/>
            <a:ext cx="64817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余家贫，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耕植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不足以自给。</a:t>
            </a: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1935105" y="2286668"/>
            <a:ext cx="9350404" cy="5847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我家境贫困，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耕田植桑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不够用来供给自己（生活）。</a:t>
            </a: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1935105" y="2898526"/>
            <a:ext cx="87852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幼稚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盈室，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瓶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无储粟，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生生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所资，未见其术。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1970045" y="3498219"/>
            <a:ext cx="8785225" cy="107721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家中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孩子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很多，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米缸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里没有储存的粮食，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维持生活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所需要的东西，（我也）没有得到它的办法。</a:t>
            </a: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1900180" y="4678679"/>
            <a:ext cx="8820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亲故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多劝余为长吏，脱然有怀，求之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靡途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1970045" y="5356878"/>
            <a:ext cx="8785225" cy="107721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亲戚朋友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经常劝我出去做个小官，我自己也产生了这种念头，（但）求官又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没有门路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3863892" y="338508"/>
            <a:ext cx="3892412" cy="584775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归去来兮辞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序文</a:t>
            </a:r>
          </a:p>
        </p:txBody>
      </p:sp>
    </p:spTree>
    <p:extLst>
      <p:ext uri="{BB962C8B-B14F-4D97-AF65-F5344CB8AC3E}">
        <p14:creationId xmlns:p14="http://schemas.microsoft.com/office/powerpoint/2010/main" val="19180555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8179E74-D602-431B-A9A3-C21CC376B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871" y="3721768"/>
            <a:ext cx="3604592" cy="3604592"/>
          </a:xfrm>
          <a:prstGeom prst="rect">
            <a:avLst/>
          </a:prstGeom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266950" y="1276653"/>
            <a:ext cx="73802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会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四方之事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，诸侯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惠爱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德，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66950" y="1780709"/>
            <a:ext cx="9228364" cy="107721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刚巧碰上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出使到外地去的事情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，各地州郡长官都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把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爱惜人才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作为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美德，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266950" y="2788821"/>
            <a:ext cx="67325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家叔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余贫苦，遂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见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用于小邑。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266950" y="3292877"/>
            <a:ext cx="9228364" cy="107721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我的叔父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因为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我贫困艰苦（就加以推荐），于是就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被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任命为小城的官吏。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266950" y="4300989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于时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风波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未静，心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惮远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役。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266949" y="4874490"/>
            <a:ext cx="9032421" cy="5847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在那时，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战乱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还没有平息</a:t>
            </a:r>
            <a:r>
              <a:rPr lang="zh-CN" altLang="en-US" sz="3200" u="sng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，心里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害怕到远地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服役。</a:t>
            </a:r>
          </a:p>
        </p:txBody>
      </p:sp>
    </p:spTree>
    <p:extLst>
      <p:ext uri="{BB962C8B-B14F-4D97-AF65-F5344CB8AC3E}">
        <p14:creationId xmlns:p14="http://schemas.microsoft.com/office/powerpoint/2010/main" val="134835110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8179E74-D602-431B-A9A3-C21CC376B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871" y="3721768"/>
            <a:ext cx="3604592" cy="3604592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916340" y="1057959"/>
            <a:ext cx="93314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彭泽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家百里，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公田之利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，足以为酒，故便求之。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16339" y="1589689"/>
            <a:ext cx="9611631" cy="107721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彭泽县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距离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家乡只有一百里路程，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公田收获的粮食，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足够酿酒之用，因此就请命要了下来。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916340" y="2641539"/>
            <a:ext cx="76006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及少日，眷然有归欤之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情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16339" y="3218199"/>
            <a:ext cx="9611631" cy="5847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但）没几天，思念田园就产生了归乡的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念头</a:t>
            </a:r>
            <a:r>
              <a:rPr lang="zh-CN" altLang="en-US" sz="3200" u="sng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916340" y="3866271"/>
            <a:ext cx="84855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何则？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质性自然，非矫厉所得；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827277" y="4442335"/>
            <a:ext cx="9530417" cy="107721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为什么呢？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（因为我）本性坦率自然，不是勉强做作所能够改变的；</a:t>
            </a:r>
          </a:p>
        </p:txBody>
      </p:sp>
    </p:spTree>
    <p:extLst>
      <p:ext uri="{BB962C8B-B14F-4D97-AF65-F5344CB8AC3E}">
        <p14:creationId xmlns:p14="http://schemas.microsoft.com/office/powerpoint/2010/main" val="26962532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8179E74-D602-431B-A9A3-C21CC376B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871" y="3721768"/>
            <a:ext cx="3604592" cy="3604592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063297" y="1188588"/>
            <a:ext cx="550733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饥冻虽切，违己交病。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063297" y="1746649"/>
            <a:ext cx="8501288" cy="107721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饥冻之事虽然是急迫，但违背自己本心（更会）使我受到双重的痛苦。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063297" y="2753600"/>
            <a:ext cx="6375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尝从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人事，皆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口腹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自役；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063297" y="3330825"/>
            <a:ext cx="9324222" cy="107721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我曾经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做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过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官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，（但）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都是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为了口腹的需求而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驱使自己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063297" y="4356940"/>
            <a:ext cx="769688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于是怅然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慷慨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，深愧平生之志。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063297" y="4986509"/>
            <a:ext cx="9930411" cy="5847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于是烦恼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感慨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，感到自己非常有愧于平生的志愿。</a:t>
            </a:r>
          </a:p>
        </p:txBody>
      </p:sp>
    </p:spTree>
    <p:extLst>
      <p:ext uri="{BB962C8B-B14F-4D97-AF65-F5344CB8AC3E}">
        <p14:creationId xmlns:p14="http://schemas.microsoft.com/office/powerpoint/2010/main" val="58518007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8179E74-D602-431B-A9A3-C21CC376B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871" y="3721768"/>
            <a:ext cx="3604592" cy="3604592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48959" y="234784"/>
            <a:ext cx="5285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犹望一稔，当敛裳宵逝。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48959" y="912248"/>
            <a:ext cx="10238240" cy="5847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但还是想等到秋收以后，就收拾行装连夜离去。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621599" y="1530282"/>
            <a:ext cx="105704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寻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程氏妹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丧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于武昌，情在骏奔，自免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职。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48960" y="2100603"/>
            <a:ext cx="10238240" cy="107721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不久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，嫁到程家的妹妹在武昌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去世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，我心情悲痛，希望立刻就去奔丧，于是就自己弃官</a:t>
            </a:r>
            <a:r>
              <a:rPr lang="zh-CN" altLang="en-US" sz="3200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离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职了。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648959" y="5214887"/>
            <a:ext cx="10238240" cy="107721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趁着这件事情来抒发自己心里的情意，写了篇文章命名为</a:t>
            </a:r>
            <a:r>
              <a:rPr 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归去来兮</a:t>
            </a:r>
            <a:r>
              <a:rPr 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。时在乙巳年十一月。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48959" y="3136993"/>
            <a:ext cx="65771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仲秋至冬，在官八十余日。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648959" y="4509281"/>
            <a:ext cx="1007227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因事顺心，命篇曰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归去来兮</a:t>
            </a: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。乙巳岁十一月也。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648959" y="3779653"/>
            <a:ext cx="10238240" cy="5847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从秋八月到冬季，在官位上做了八十多天。</a:t>
            </a:r>
          </a:p>
        </p:txBody>
      </p:sp>
    </p:spTree>
    <p:extLst>
      <p:ext uri="{BB962C8B-B14F-4D97-AF65-F5344CB8AC3E}">
        <p14:creationId xmlns:p14="http://schemas.microsoft.com/office/powerpoint/2010/main" val="92840974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8179E74-D602-431B-A9A3-C21CC376B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871" y="3721768"/>
            <a:ext cx="3604592" cy="3604592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253171" y="1486255"/>
            <a:ext cx="9323785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fontAlgn="ctr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序文小结：</a:t>
            </a:r>
          </a:p>
          <a:p>
            <a:pPr eaLnBrk="1" fontAlgn="ctr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40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叙述了作者家贫出仕和弃官归田的经过</a:t>
            </a:r>
            <a:r>
              <a:rPr lang="zh-CN" altLang="en-US" sz="400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，交代</a:t>
            </a:r>
            <a:r>
              <a:rPr lang="zh-CN" altLang="en-US" sz="40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了写作的缘由。 </a:t>
            </a:r>
          </a:p>
        </p:txBody>
      </p:sp>
    </p:spTree>
    <p:extLst>
      <p:ext uri="{BB962C8B-B14F-4D97-AF65-F5344CB8AC3E}">
        <p14:creationId xmlns:p14="http://schemas.microsoft.com/office/powerpoint/2010/main" val="204708369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8179E74-D602-431B-A9A3-C21CC376B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871" y="3721768"/>
            <a:ext cx="3604592" cy="3604592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090963" y="636815"/>
            <a:ext cx="9607185" cy="170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思考：小序中讲到了陶渊明辞官的原因有哪几点？你觉得哪一点是最根本的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?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018757" y="2262494"/>
            <a:ext cx="960718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质性自然，非矫厉所得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饥冻虽切，违己交病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于是怅然慷慨，深愧平生之志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程氏妹丧于武昌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009948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77828" y="2004637"/>
            <a:ext cx="8496300" cy="38885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Tx/>
              <a:buNone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掌握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胡、奚、曷、焉、何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五个疑问代词，归纳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行、引、乘、策</a:t>
            </a:r>
            <a:r>
              <a:rPr lang="zh-CN" altLang="en-US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等四个词的一词多义，了解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以、而、之、兮、来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等文言虚词的用法。</a:t>
            </a:r>
            <a:endParaRPr lang="en-US" altLang="zh-CN" b="1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理解作者反抗黑暗，辞官归田，不与当时黑暗的上层社会同流合污而热爱田园生活的积极精神，学习其高洁的理想志趣和坚定的人生追求。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背诵全文。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949450" y="593558"/>
            <a:ext cx="3253455" cy="86320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教学目标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439395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70" name="Picture 2" descr="桃花源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7269" y="4365626"/>
            <a:ext cx="25273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71370" y="452669"/>
            <a:ext cx="641553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归去来兮，田园将芜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胡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不归？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71369" y="1150297"/>
            <a:ext cx="10752667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回家去吧！田园快要荒芜了，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为什么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不回去呢？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71369" y="1932808"/>
            <a:ext cx="737413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既自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心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形役，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奚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惆怅而独悲！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71369" y="2732922"/>
            <a:ext cx="10752667" cy="1241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既然自己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让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心灵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被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形体役使，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为什么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如此失意而独自伤悲？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271368" y="4101075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悟已往之不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谏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，知来者之可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追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；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271369" y="4824059"/>
            <a:ext cx="9088993" cy="1241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明白过去的错误无法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挽回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，但知道在未来的岁月中还可以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补救</a:t>
            </a:r>
            <a:r>
              <a:rPr lang="zh-CN" altLang="en-US" sz="3733" u="sng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1084166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4" grpId="0"/>
      <p:bldP spid="327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800" name="Picture 8" descr="2008082804400563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AF5"/>
              </a:clrFrom>
              <a:clrTo>
                <a:srgbClr val="FBFA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6" t="5499" b="3339"/>
          <a:stretch>
            <a:fillRect/>
          </a:stretch>
        </p:blipFill>
        <p:spPr bwMode="auto">
          <a:xfrm>
            <a:off x="9457267" y="1700213"/>
            <a:ext cx="2734733" cy="51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31799" y="2468893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舟遥遥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轻飏，风飘飘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吹衣。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431798" y="3166521"/>
            <a:ext cx="9601204" cy="1241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船在水面上轻轻地飘荡着前进，和风徐徐吹拂着我的衣裳。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431801" y="4529784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问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征夫以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前路，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恨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晨光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之熹微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431801" y="5227411"/>
            <a:ext cx="9601201" cy="1241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向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行人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打听前面的路，只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遗憾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晨光朦胧天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不亮</a:t>
            </a:r>
            <a:r>
              <a:rPr lang="zh-CN" altLang="en-US" sz="3733" u="sng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431800" y="343336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实迷途其未远，觉今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是而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昨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非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431801" y="1019498"/>
            <a:ext cx="10272711" cy="1413592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（明白）实际上我入迷途大概还不算远，已觉悟到现在回家为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正确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过去做官是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错误的。 </a:t>
            </a:r>
          </a:p>
        </p:txBody>
      </p:sp>
    </p:spTree>
    <p:extLst>
      <p:ext uri="{BB962C8B-B14F-4D97-AF65-F5344CB8AC3E}">
        <p14:creationId xmlns:p14="http://schemas.microsoft.com/office/powerpoint/2010/main" val="28119631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7" grpId="0"/>
      <p:bldP spid="337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624420" y="404813"/>
            <a:ext cx="10991849" cy="748988"/>
          </a:xfrm>
          <a:prstGeom prst="rect">
            <a:avLst/>
          </a:prstGeom>
          <a:noFill/>
          <a:ln w="9525">
            <a:noFill/>
            <a:miter lim="800000"/>
          </a:ln>
          <a:effectLst/>
          <a:ex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267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陶渊明辞官归田的原因是什么</a:t>
            </a:r>
            <a:r>
              <a:rPr lang="en-US" sz="4267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?                             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50805" y="1892829"/>
            <a:ext cx="11409825" cy="152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3">
                <a:latin typeface="楷体" pitchFamily="49" charset="-122"/>
                <a:ea typeface="楷体" pitchFamily="49" charset="-122"/>
              </a:rPr>
              <a:t>“田园将芜” “心为形役” “已往不谏</a:t>
            </a:r>
            <a:r>
              <a:rPr lang="en-US" sz="3733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733">
                <a:latin typeface="楷体" pitchFamily="49" charset="-122"/>
                <a:ea typeface="楷体" pitchFamily="49" charset="-122"/>
              </a:rPr>
              <a:t>来者可追”  </a:t>
            </a:r>
          </a:p>
          <a:p>
            <a:pPr>
              <a:spcBef>
                <a:spcPct val="50000"/>
              </a:spcBef>
            </a:pPr>
            <a:r>
              <a:rPr lang="zh-CN" altLang="en-US" sz="3733">
                <a:latin typeface="楷体" pitchFamily="49" charset="-122"/>
                <a:ea typeface="楷体" pitchFamily="49" charset="-122"/>
              </a:rPr>
              <a:t>“迷途未远</a:t>
            </a:r>
            <a:r>
              <a:rPr lang="en-US" sz="3733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733">
                <a:latin typeface="楷体" pitchFamily="49" charset="-122"/>
                <a:ea typeface="楷体" pitchFamily="49" charset="-122"/>
              </a:rPr>
              <a:t>今是昨非”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24417" y="3621022"/>
            <a:ext cx="11074400" cy="140564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267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从陶渊明辞官归田的原因中可看出他当时的心境如何</a:t>
            </a:r>
            <a:r>
              <a:rPr lang="en-US" sz="4267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?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3791744" y="1153402"/>
            <a:ext cx="4608512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733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(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用文中的原话回答</a:t>
            </a:r>
            <a:r>
              <a:rPr lang="en-US" sz="3733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)</a:t>
            </a:r>
          </a:p>
        </p:txBody>
      </p:sp>
      <p:sp>
        <p:nvSpPr>
          <p:cNvPr id="2" name="矩形 1"/>
          <p:cNvSpPr/>
          <p:nvPr/>
        </p:nvSpPr>
        <p:spPr>
          <a:xfrm>
            <a:off x="654567" y="5253203"/>
            <a:ext cx="11106064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3" b="1">
                <a:latin typeface="楷体" pitchFamily="49" charset="-122"/>
                <a:ea typeface="楷体" pitchFamily="49" charset="-122"/>
              </a:rPr>
              <a:t>对过往的自责、自省、自恕（慰）以及归家途中的欣喜之情</a:t>
            </a:r>
            <a:endParaRPr lang="zh-CN" altLang="en-US" sz="3733" b="1"/>
          </a:p>
        </p:txBody>
      </p:sp>
    </p:spTree>
    <p:extLst>
      <p:ext uri="{BB962C8B-B14F-4D97-AF65-F5344CB8AC3E}">
        <p14:creationId xmlns:p14="http://schemas.microsoft.com/office/powerpoint/2010/main" val="40485469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3" name="Text Box 2"/>
          <p:cNvSpPr txBox="1">
            <a:spLocks noChangeArrowheads="1"/>
          </p:cNvSpPr>
          <p:nvPr/>
        </p:nvSpPr>
        <p:spPr bwMode="auto">
          <a:xfrm>
            <a:off x="470159" y="2669051"/>
            <a:ext cx="1070584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   写弃官归田的原因和弃官归田时的欢快心情。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719403" y="997203"/>
            <a:ext cx="75713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第一部分（第１段）小结：</a:t>
            </a:r>
            <a:endParaRPr lang="zh-CN" altLang="en-US" sz="4800" b="1">
              <a:solidFill>
                <a:srgbClr val="0000CC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471559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34435" y="164637"/>
            <a:ext cx="497764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乃瞻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衡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宇，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载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欣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载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奔。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34434" y="932723"/>
            <a:ext cx="10682841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于是看到自己简陋的家门，我高兴地向前飞奔。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334434" y="1700808"/>
            <a:ext cx="497764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僮仆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欢迎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，稚子候门。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34435" y="2440335"/>
            <a:ext cx="10682840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家僮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欢快地迎接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，幼儿们守候在门庭。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334435" y="3236199"/>
            <a:ext cx="497764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三径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就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荒，松菊犹存。</a:t>
            </a: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334435" y="4039948"/>
            <a:ext cx="10570522" cy="74898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267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院里的小路</a:t>
            </a:r>
            <a:r>
              <a:rPr lang="zh-CN" altLang="en-US" sz="4267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快要</a:t>
            </a:r>
            <a:r>
              <a:rPr lang="zh-CN" altLang="en-US" sz="4267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荒芜了，松和菊还是原样；</a:t>
            </a: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334433" y="4891961"/>
            <a:ext cx="497764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携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幼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入室，有酒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盈樽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334431" y="5637245"/>
            <a:ext cx="10682844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带着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幼儿们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进了屋，美酒已经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满觞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6147872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70" grpId="0"/>
      <p:bldP spid="36872" grpId="0"/>
      <p:bldP spid="368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90" name="Picture 2" descr="CD002084-05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3EAE1"/>
              </a:clrFrom>
              <a:clrTo>
                <a:srgbClr val="F3EA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1612" y="3916096"/>
            <a:ext cx="3530389" cy="296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431371" y="260648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引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壶觞以自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酌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眄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庭柯以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怡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颜。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431371" y="1028734"/>
            <a:ext cx="9793816" cy="124123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拿过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酒壶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酒杯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自斟自饮，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看看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庭院中的树木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我很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开颜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431371" y="2372883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倚南窗以寄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傲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审容膝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之易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安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431371" y="3080449"/>
            <a:ext cx="9793816" cy="124123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倚着南窗寄托我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傲然自得的情怀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知道</a:t>
            </a:r>
            <a:r>
              <a:rPr lang="zh-CN" altLang="en-US" sz="3733" u="sng"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狭小之地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反而容易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使我心安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431371" y="4485117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园日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涉以成趣，门虽设而常关。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431371" y="5197585"/>
            <a:ext cx="9793816" cy="124123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每天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（独自）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在园中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散步兴味无穷，小园有门却经常关闭着，</a:t>
            </a:r>
          </a:p>
        </p:txBody>
      </p:sp>
    </p:spTree>
    <p:extLst>
      <p:ext uri="{BB962C8B-B14F-4D97-AF65-F5344CB8AC3E}">
        <p14:creationId xmlns:p14="http://schemas.microsoft.com/office/powerpoint/2010/main" val="112627544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4" grpId="0"/>
      <p:bldP spid="3789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527051" y="260648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策扶老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以流憩，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时矫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首而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遐观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527051" y="979742"/>
            <a:ext cx="10057341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拄着拐杖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走走歇歇，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时不时抬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头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向着远方眺望。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527051" y="1796819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云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无心以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出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岫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，鸟倦飞而知还。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527051" y="2564905"/>
            <a:ext cx="10057341" cy="1241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云气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悠闲自在地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里飘浮而出，倦飞的小鸟也知道飞回巢中；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527049" y="4005064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景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翳翳以将入，抚孤松而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盘桓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527049" y="4869161"/>
            <a:ext cx="9985441" cy="1241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阳光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暗淡太阳即将落山，我手扶着孤松，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徘徊流连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38914" name="Picture 2" descr="7adad590f208da80a977a49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9E3D7"/>
              </a:clrFrom>
              <a:clrTo>
                <a:srgbClr val="E9E3D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5" t="26877"/>
          <a:stretch>
            <a:fillRect/>
          </a:stretch>
        </p:blipFill>
        <p:spPr bwMode="auto">
          <a:xfrm>
            <a:off x="9134439" y="3665075"/>
            <a:ext cx="3057559" cy="31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055626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0"/>
      <p:bldP spid="389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431372" y="452670"/>
            <a:ext cx="10991849" cy="1241237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    讨论一下本段的线索与行文顺序（抓住诗人的动作）</a:t>
            </a:r>
            <a:r>
              <a:rPr lang="en-US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                            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31372" y="2508872"/>
            <a:ext cx="11409825" cy="666785"/>
            <a:chOff x="251565" y="2336430"/>
            <a:chExt cx="8557369" cy="500089"/>
          </a:xfrm>
        </p:grpSpPr>
        <p:sp>
          <p:nvSpPr>
            <p:cNvPr id="34819" name="Text Box 3"/>
            <p:cNvSpPr txBox="1">
              <a:spLocks noChangeArrowheads="1"/>
            </p:cNvSpPr>
            <p:nvPr/>
          </p:nvSpPr>
          <p:spPr bwMode="auto">
            <a:xfrm>
              <a:off x="251565" y="2336430"/>
              <a:ext cx="8557369" cy="5000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733">
                  <a:latin typeface="楷体" pitchFamily="49" charset="-122"/>
                  <a:ea typeface="楷体" pitchFamily="49" charset="-122"/>
                </a:rPr>
                <a:t>顺序：及家   入室   饮酒   游园   观景   </a:t>
              </a:r>
            </a:p>
          </p:txBody>
        </p:sp>
        <p:sp>
          <p:nvSpPr>
            <p:cNvPr id="3" name="右箭头 2"/>
            <p:cNvSpPr/>
            <p:nvPr/>
          </p:nvSpPr>
          <p:spPr>
            <a:xfrm>
              <a:off x="2195736" y="2598040"/>
              <a:ext cx="360040" cy="45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右箭头 7"/>
            <p:cNvSpPr/>
            <p:nvPr/>
          </p:nvSpPr>
          <p:spPr>
            <a:xfrm>
              <a:off x="3491880" y="2620899"/>
              <a:ext cx="360040" cy="45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右箭头 8"/>
            <p:cNvSpPr/>
            <p:nvPr/>
          </p:nvSpPr>
          <p:spPr>
            <a:xfrm>
              <a:off x="4716016" y="2643758"/>
              <a:ext cx="360040" cy="45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右箭头 9"/>
            <p:cNvSpPr/>
            <p:nvPr/>
          </p:nvSpPr>
          <p:spPr>
            <a:xfrm>
              <a:off x="5940152" y="2620899"/>
              <a:ext cx="360040" cy="45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" name="矩形 3"/>
          <p:cNvSpPr/>
          <p:nvPr/>
        </p:nvSpPr>
        <p:spPr>
          <a:xfrm>
            <a:off x="431372" y="1796819"/>
            <a:ext cx="6639489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733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线索：归（及）家的见闻感受</a:t>
            </a:r>
            <a:endParaRPr lang="en-US" altLang="zh-CN" sz="3733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431370" y="3429001"/>
            <a:ext cx="10991849" cy="666786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试着将三段划分为三个层次（抓住空间地点的变化）</a:t>
            </a:r>
            <a:r>
              <a:rPr lang="en-US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                             </a:t>
            </a: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48193" y="4293096"/>
            <a:ext cx="10452100" cy="21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第一层（</a:t>
            </a:r>
            <a:r>
              <a:rPr lang="en-US" altLang="zh-CN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1 - 6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句）：及家之乐</a:t>
            </a:r>
            <a:endParaRPr lang="en-US" altLang="zh-CN" sz="3733" b="1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第二层（</a:t>
            </a:r>
            <a:r>
              <a:rPr lang="en-US" altLang="zh-CN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7 -12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句）：居室（知足）之乐</a:t>
            </a:r>
            <a:endParaRPr lang="en-US" altLang="zh-CN" sz="3733" b="1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第三层（</a:t>
            </a:r>
            <a:r>
              <a:rPr lang="en-US" altLang="zh-CN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13-18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句）：游园之乐</a:t>
            </a:r>
          </a:p>
        </p:txBody>
      </p:sp>
    </p:spTree>
    <p:extLst>
      <p:ext uri="{BB962C8B-B14F-4D97-AF65-F5344CB8AC3E}">
        <p14:creationId xmlns:p14="http://schemas.microsoft.com/office/powerpoint/2010/main" val="1459874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596743" y="2468893"/>
            <a:ext cx="10452100" cy="16682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267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　　这一段描写初进家门时的情景和归家后的生活情趣 （居室之乐、庭院之乐）。  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596744" y="1220755"/>
            <a:ext cx="510909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8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第２段内容概括：</a:t>
            </a:r>
            <a:endParaRPr lang="zh-CN" altLang="en-US" sz="4800" b="1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800507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12209" y="260648"/>
            <a:ext cx="5936240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归去来兮，请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息交以绝游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12209" y="932723"/>
            <a:ext cx="6894836" cy="666786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回去吧！让我跟外界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断绝交游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312208" y="1675256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世与我而相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违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，复驾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言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兮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焉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求？</a:t>
            </a: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312209" y="2441577"/>
            <a:ext cx="11760200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世人都跟我的志趣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不合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，还要驾车出去追求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什么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312209" y="3140968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悦亲戚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情话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乐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琴书以消忧。</a:t>
            </a: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312209" y="3885050"/>
            <a:ext cx="11330516" cy="1241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跟亲戚朋友说说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知心话使我喜悦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，弹琴读书可以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让我快乐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，消解忧愁；</a:t>
            </a: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312210" y="5157192"/>
            <a:ext cx="737413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农人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告余以春及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，将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有事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于西畴。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312210" y="5803715"/>
            <a:ext cx="11664949" cy="666786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农夫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把春天到了的消息告诉我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，将要去西边的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田地耕作</a:t>
            </a:r>
            <a:endParaRPr lang="zh-CN" altLang="en-US" sz="3733" u="sng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134996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6" grpId="0"/>
      <p:bldP spid="40968" grpId="0"/>
      <p:bldP spid="409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7A2BCAF-5905-4330-8945-38E44C640B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31" y="2452931"/>
            <a:ext cx="4439369" cy="47900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0C70A41-5111-4EAD-BFB8-D3A3065262D2}"/>
              </a:ext>
            </a:extLst>
          </p:cNvPr>
          <p:cNvSpPr txBox="1"/>
          <p:nvPr/>
        </p:nvSpPr>
        <p:spPr>
          <a:xfrm>
            <a:off x="5117143" y="585440"/>
            <a:ext cx="21183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rgbClr val="C00000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  <a:sym typeface="字魂73号-江南手书" panose="00000500000000000000" pitchFamily="2" charset="-122"/>
              </a:rPr>
              <a:t>辞</a:t>
            </a:r>
            <a:endParaRPr lang="zh-CN" altLang="en-US" sz="6600">
              <a:solidFill>
                <a:srgbClr val="C00000"/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D9B3682-6AA4-4600-80D9-E5F54E0812F8}"/>
              </a:ext>
            </a:extLst>
          </p:cNvPr>
          <p:cNvSpPr txBox="1"/>
          <p:nvPr/>
        </p:nvSpPr>
        <p:spPr>
          <a:xfrm>
            <a:off x="886456" y="1785769"/>
            <a:ext cx="8461374" cy="4277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720000" algn="l">
              <a:lnSpc>
                <a:spcPct val="200000"/>
              </a:lnSpc>
              <a:buClrTx/>
              <a:buSzTx/>
              <a:buNone/>
            </a:pPr>
            <a:r>
              <a:rPr lang="en-US" altLang="zh-CN" sz="2800" b="1">
                <a:solidFill>
                  <a:schemeClr val="dk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隶书" panose="02010509060101010101" pitchFamily="49" charset="-122"/>
                <a:sym typeface="+mn-ea"/>
              </a:rPr>
              <a:t>是战国后期诗人</a:t>
            </a:r>
            <a:r>
              <a:rPr lang="en-US" altLang="zh-CN" sz="28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隶书" panose="02010509060101010101" pitchFamily="49" charset="-122"/>
                <a:sym typeface="+mn-ea"/>
              </a:rPr>
              <a:t>屈原在楚地民歌的基础</a:t>
            </a:r>
            <a:r>
              <a:rPr lang="en-US" altLang="zh-CN" sz="2800" b="1">
                <a:solidFill>
                  <a:schemeClr val="dk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隶书" panose="02010509060101010101" pitchFamily="49" charset="-122"/>
                <a:sym typeface="+mn-ea"/>
              </a:rPr>
              <a:t>上创造出来的一种新诗体，也称楚辞。</a:t>
            </a:r>
          </a:p>
          <a:p>
            <a:pPr lvl="0" indent="720000" algn="l">
              <a:lnSpc>
                <a:spcPct val="200000"/>
              </a:lnSpc>
              <a:buClrTx/>
              <a:buSzTx/>
              <a:buNone/>
            </a:pPr>
            <a:r>
              <a:rPr lang="en-US" altLang="zh-CN" sz="2800" b="1">
                <a:solidFill>
                  <a:schemeClr val="dk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隶书" panose="02010509060101010101" pitchFamily="49" charset="-122"/>
                <a:sym typeface="+mn-ea"/>
              </a:rPr>
              <a:t>大体上以四句为一小节，两句为一组；以四言六言为主，间有长短句，在整齐之中有参差，错落有致，韵脚的转换和押韵的方式也富于变化。</a:t>
            </a:r>
          </a:p>
        </p:txBody>
      </p:sp>
    </p:spTree>
    <p:extLst>
      <p:ext uri="{BB962C8B-B14F-4D97-AF65-F5344CB8AC3E}">
        <p14:creationId xmlns:p14="http://schemas.microsoft.com/office/powerpoint/2010/main" val="128262683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07957" y="164637"/>
            <a:ext cx="497764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或命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巾车，或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棹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孤舟。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407956" y="811161"/>
            <a:ext cx="7969251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有时驾着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巾车，有时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划着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孤舟。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407956" y="1508787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既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窈窕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以寻壑，亦崎岖而经丘。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407956" y="2180862"/>
            <a:ext cx="11328400" cy="1241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既可以探寻那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幽深曲折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的沟壑，也可以走过那道路崎岖的山丘。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407956" y="3527984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木欣欣以向荣，泉涓涓而始流。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407955" y="4221163"/>
            <a:ext cx="7969252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树木欣欣向荣，泉水涓涓而流。</a:t>
            </a:r>
            <a:endParaRPr lang="en-US" altLang="zh-CN" sz="3733" u="sng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407955" y="4997451"/>
            <a:ext cx="7133684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善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万物之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得时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，感吾生之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行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休。</a:t>
            </a:r>
            <a:r>
              <a:rPr lang="zh-CN" altLang="en-US" sz="3733" b="1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407957" y="5695078"/>
            <a:ext cx="11328400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羡慕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万物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各得其时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，感叹自己一生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将要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结束。</a:t>
            </a:r>
          </a:p>
        </p:txBody>
      </p:sp>
    </p:spTree>
    <p:extLst>
      <p:ext uri="{BB962C8B-B14F-4D97-AF65-F5344CB8AC3E}">
        <p14:creationId xmlns:p14="http://schemas.microsoft.com/office/powerpoint/2010/main" val="199840270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90" grpId="0"/>
      <p:bldP spid="41992" grpId="0"/>
      <p:bldP spid="4199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408684" y="260649"/>
            <a:ext cx="10991849" cy="666786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    本段共分四层（</a:t>
            </a:r>
            <a:r>
              <a:rPr lang="en-US" altLang="zh-CN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4</a:t>
            </a:r>
            <a:r>
              <a:rPr lang="zh-CN" altLang="en-US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句一层），概括各层内容。</a:t>
            </a:r>
            <a:r>
              <a:rPr lang="en-US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                             </a:t>
            </a: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64465" y="932723"/>
            <a:ext cx="10452100" cy="23901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algn="ctr" eaLnBrk="1" hangingPunct="1"/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第一层：息交绝游</a:t>
            </a:r>
            <a:endParaRPr lang="en-US" altLang="zh-CN" sz="3733" b="1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第二层：日常之乐</a:t>
            </a:r>
            <a:endParaRPr lang="en-US" altLang="zh-CN" sz="3733" b="1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第三层：出游之乐</a:t>
            </a:r>
            <a:endParaRPr lang="en-US" altLang="zh-CN" sz="3733" b="1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第四层：观物有感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15954" y="3403448"/>
            <a:ext cx="10991849" cy="666786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    概括本段的大意。</a:t>
            </a:r>
            <a:r>
              <a:rPr lang="en-US" sz="3733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                             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98242" y="4101075"/>
            <a:ext cx="9984317" cy="95404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写定居后农村生活的乐趣。</a:t>
            </a:r>
          </a:p>
        </p:txBody>
      </p:sp>
    </p:spTree>
    <p:extLst>
      <p:ext uri="{BB962C8B-B14F-4D97-AF65-F5344CB8AC3E}">
        <p14:creationId xmlns:p14="http://schemas.microsoft.com/office/powerpoint/2010/main" val="50995662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624419" y="316707"/>
            <a:ext cx="947208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已矣乎！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寓形宇内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复几时，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624419" y="1028734"/>
            <a:ext cx="10801351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u="sng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算了吧！</a:t>
            </a:r>
            <a:r>
              <a:rPr lang="zh-CN" altLang="en-US" sz="3733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寄身于天地之间</a:t>
            </a:r>
            <a:r>
              <a:rPr lang="zh-CN" altLang="en-US" sz="3733" u="sng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还能有多少时候？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624419" y="4101075"/>
            <a:ext cx="5936240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富贵非吾愿，帝乡不可期。</a:t>
            </a: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624419" y="1845547"/>
            <a:ext cx="8332730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曷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委心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任去留？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胡为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乎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遑遑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欲何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624418" y="2660915"/>
            <a:ext cx="10801351" cy="124123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何</a:t>
            </a:r>
            <a:r>
              <a:rPr lang="zh-CN" altLang="en-US" sz="3733" u="sng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733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随心所欲</a:t>
            </a:r>
            <a:r>
              <a:rPr lang="zh-CN" altLang="en-US" sz="3733" u="sng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听凭自然地生死？</a:t>
            </a:r>
            <a:r>
              <a:rPr lang="zh-CN" altLang="en-US" sz="3733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为什么心神不定，</a:t>
            </a:r>
            <a:r>
              <a:rPr lang="zh-CN" altLang="en-US" sz="3733" u="sng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还想</a:t>
            </a:r>
            <a:r>
              <a:rPr lang="zh-CN" altLang="en-US" sz="3733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3733" u="sng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什么地方？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312116" y="4953556"/>
            <a:ext cx="11687815" cy="66678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u="sng">
                <a:effectLst>
                  <a:outerShdw blurRad="38100" dist="38100" dir="2700000" algn="tl">
                    <a:srgbClr val="FFFFFF"/>
                  </a:outerShdw>
                </a:effectLst>
                <a:latin typeface="楷体" pitchFamily="49" charset="-122"/>
                <a:ea typeface="楷体" pitchFamily="49" charset="-122"/>
              </a:rPr>
              <a:t>富贵不是我的愿望，升入仙界（长生不死）又不可期望</a:t>
            </a:r>
          </a:p>
        </p:txBody>
      </p:sp>
    </p:spTree>
    <p:extLst>
      <p:ext uri="{BB962C8B-B14F-4D97-AF65-F5344CB8AC3E}">
        <p14:creationId xmlns:p14="http://schemas.microsoft.com/office/powerpoint/2010/main" val="23379481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40" grpId="0"/>
      <p:bldP spid="440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527381" y="139085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怀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良辰以孤往，或植杖而耘耔。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27051" y="854182"/>
            <a:ext cx="9985440" cy="124123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爱惜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美好的时光，我独自外出，有时拄着拐杖除草助苗长。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527051" y="2168457"/>
            <a:ext cx="689483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登东皋以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舒啸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，临清流而赋诗。</a:t>
            </a: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527051" y="2850951"/>
            <a:ext cx="9985440" cy="1241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登上东边山坡我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放声长啸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，面对着清清的溪流把诗歌吟唱。</a:t>
            </a: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527051" y="4171533"/>
            <a:ext cx="749435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聊乘化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以归尽，乐夫天命复</a:t>
            </a:r>
            <a:r>
              <a:rPr lang="zh-CN" altLang="en-US" sz="3733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奚疑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！</a:t>
            </a:r>
            <a:r>
              <a:rPr lang="zh-CN" altLang="en-US" sz="3733" b="1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527051" y="4869161"/>
            <a:ext cx="10081451" cy="135614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姑且顺应自然的变化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度到生命的尽头，以天命为乐，还</a:t>
            </a:r>
            <a:r>
              <a:rPr lang="zh-CN" altLang="en-US" sz="3733" u="sng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犹疑彷徨什么</a:t>
            </a:r>
            <a:r>
              <a:rPr lang="zh-CN" altLang="en-US" sz="3733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呢？ </a:t>
            </a:r>
          </a:p>
        </p:txBody>
      </p:sp>
    </p:spTree>
    <p:extLst>
      <p:ext uri="{BB962C8B-B14F-4D97-AF65-F5344CB8AC3E}">
        <p14:creationId xmlns:p14="http://schemas.microsoft.com/office/powerpoint/2010/main" val="164181492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1" grpId="0"/>
      <p:bldP spid="4506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391478" y="1196975"/>
            <a:ext cx="2101857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 u="sng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承上而问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5828452" y="761021"/>
            <a:ext cx="258115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委心任去留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5879254" y="1575753"/>
            <a:ext cx="258115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遑遑欲何之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388474" y="3460036"/>
            <a:ext cx="2101857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 u="sng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自我解答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5903386" y="2492377"/>
            <a:ext cx="4032249" cy="124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b="1">
                <a:latin typeface="楷体" pitchFamily="49" charset="-122"/>
                <a:ea typeface="楷体" pitchFamily="49" charset="-122"/>
              </a:rPr>
              <a:t>不求富贵，</a:t>
            </a:r>
          </a:p>
          <a:p>
            <a:r>
              <a:rPr lang="zh-CN" altLang="en-US" sz="3733" b="1">
                <a:latin typeface="楷体" pitchFamily="49" charset="-122"/>
                <a:ea typeface="楷体" pitchFamily="49" charset="-122"/>
              </a:rPr>
              <a:t>不求成仙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5808134" y="3961250"/>
            <a:ext cx="4019049" cy="124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latin typeface="楷体" pitchFamily="49" charset="-122"/>
                <a:ea typeface="楷体" pitchFamily="49" charset="-122"/>
              </a:rPr>
              <a:t>良辰、执杖耕耘、</a:t>
            </a:r>
          </a:p>
          <a:p>
            <a:r>
              <a:rPr lang="zh-CN" altLang="en-US" sz="3733" b="1">
                <a:latin typeface="楷体" pitchFamily="49" charset="-122"/>
                <a:ea typeface="楷体" pitchFamily="49" charset="-122"/>
              </a:rPr>
              <a:t>舒啸、临清赋诗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1388475" y="5512237"/>
            <a:ext cx="2101857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 u="sng">
                <a:latin typeface="楷体" pitchFamily="49" charset="-122"/>
                <a:ea typeface="楷体" pitchFamily="49" charset="-122"/>
              </a:rPr>
              <a:t>卒章显志</a:t>
            </a: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5604934" y="5512237"/>
            <a:ext cx="2101857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乐天安命</a:t>
            </a:r>
          </a:p>
        </p:txBody>
      </p:sp>
      <p:sp>
        <p:nvSpPr>
          <p:cNvPr id="46092" name="AutoShape 12"/>
          <p:cNvSpPr>
            <a:spLocks noChangeArrowheads="1"/>
          </p:cNvSpPr>
          <p:nvPr/>
        </p:nvSpPr>
        <p:spPr bwMode="auto">
          <a:xfrm>
            <a:off x="3935029" y="5708651"/>
            <a:ext cx="12192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35030" y="3019861"/>
            <a:ext cx="1893423" cy="1577975"/>
            <a:chOff x="2951272" y="2264895"/>
            <a:chExt cx="1420067" cy="1183481"/>
          </a:xfrm>
        </p:grpSpPr>
        <p:sp>
          <p:nvSpPr>
            <p:cNvPr id="46091" name="AutoShape 11"/>
            <p:cNvSpPr/>
            <p:nvPr/>
          </p:nvSpPr>
          <p:spPr bwMode="auto">
            <a:xfrm>
              <a:off x="4082414" y="2264895"/>
              <a:ext cx="288925" cy="1183481"/>
            </a:xfrm>
            <a:prstGeom prst="leftBracket">
              <a:avLst>
                <a:gd name="adj" fmla="val 45513"/>
              </a:avLst>
            </a:prstGeom>
            <a:noFill/>
            <a:ln w="44450">
              <a:solidFill>
                <a:srgbClr val="FF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3733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6093" name="AutoShape 13"/>
            <p:cNvSpPr>
              <a:spLocks noChangeArrowheads="1"/>
            </p:cNvSpPr>
            <p:nvPr/>
          </p:nvSpPr>
          <p:spPr bwMode="auto">
            <a:xfrm>
              <a:off x="2951272" y="2742337"/>
              <a:ext cx="914400" cy="228600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733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35029" y="1122253"/>
            <a:ext cx="1873104" cy="847071"/>
            <a:chOff x="2951272" y="841689"/>
            <a:chExt cx="1404828" cy="635303"/>
          </a:xfrm>
        </p:grpSpPr>
        <p:sp>
          <p:nvSpPr>
            <p:cNvPr id="46090" name="AutoShape 10"/>
            <p:cNvSpPr/>
            <p:nvPr/>
          </p:nvSpPr>
          <p:spPr bwMode="auto">
            <a:xfrm>
              <a:off x="4051300" y="841689"/>
              <a:ext cx="304800" cy="635303"/>
            </a:xfrm>
            <a:prstGeom prst="leftBracket">
              <a:avLst>
                <a:gd name="adj" fmla="val 35417"/>
              </a:avLst>
            </a:prstGeom>
            <a:noFill/>
            <a:ln w="38100">
              <a:solidFill>
                <a:srgbClr val="FF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3733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6094" name="AutoShape 14"/>
            <p:cNvSpPr>
              <a:spLocks noChangeArrowheads="1"/>
            </p:cNvSpPr>
            <p:nvPr/>
          </p:nvSpPr>
          <p:spPr bwMode="auto">
            <a:xfrm>
              <a:off x="2951272" y="1045041"/>
              <a:ext cx="914400" cy="228600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733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10850034" y="5938839"/>
            <a:ext cx="184731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096" name="AutoShape 16"/>
          <p:cNvSpPr>
            <a:spLocks noChangeArrowheads="1"/>
          </p:cNvSpPr>
          <p:nvPr/>
        </p:nvSpPr>
        <p:spPr bwMode="auto">
          <a:xfrm>
            <a:off x="2268915" y="2327275"/>
            <a:ext cx="406400" cy="762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097" name="AutoShape 17"/>
          <p:cNvSpPr>
            <a:spLocks noChangeArrowheads="1"/>
          </p:cNvSpPr>
          <p:nvPr/>
        </p:nvSpPr>
        <p:spPr bwMode="auto">
          <a:xfrm>
            <a:off x="2268915" y="4609227"/>
            <a:ext cx="406400" cy="762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10850034" y="5861051"/>
            <a:ext cx="184731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9935635" y="2740461"/>
            <a:ext cx="663964" cy="666786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6666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反</a:t>
            </a:r>
          </a:p>
        </p:txBody>
      </p:sp>
      <p:sp>
        <p:nvSpPr>
          <p:cNvPr id="46100" name="Text Box 20"/>
          <p:cNvSpPr txBox="1">
            <a:spLocks noChangeArrowheads="1"/>
          </p:cNvSpPr>
          <p:nvPr/>
        </p:nvSpPr>
        <p:spPr bwMode="auto">
          <a:xfrm>
            <a:off x="9935635" y="4292600"/>
            <a:ext cx="663964" cy="666786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solidFill>
                  <a:srgbClr val="6666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正</a:t>
            </a:r>
          </a:p>
        </p:txBody>
      </p:sp>
      <p:sp>
        <p:nvSpPr>
          <p:cNvPr id="46101" name="Text Box 21"/>
          <p:cNvSpPr txBox="1">
            <a:spLocks noChangeArrowheads="1"/>
          </p:cNvSpPr>
          <p:nvPr/>
        </p:nvSpPr>
        <p:spPr bwMode="auto">
          <a:xfrm>
            <a:off x="304800" y="228600"/>
            <a:ext cx="2438400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第四段：</a:t>
            </a:r>
          </a:p>
        </p:txBody>
      </p:sp>
    </p:spTree>
    <p:extLst>
      <p:ext uri="{BB962C8B-B14F-4D97-AF65-F5344CB8AC3E}">
        <p14:creationId xmlns:p14="http://schemas.microsoft.com/office/powerpoint/2010/main" val="96599694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/>
      <p:bldP spid="46085" grpId="0"/>
      <p:bldP spid="46086" grpId="0"/>
      <p:bldP spid="46087" grpId="0"/>
      <p:bldP spid="46088" grpId="0"/>
      <p:bldP spid="46089" grpId="0"/>
      <p:bldP spid="46092" grpId="0"/>
      <p:bldP spid="46096" grpId="0"/>
      <p:bldP spid="46097" grpId="0"/>
      <p:bldP spid="46099" grpId="0"/>
      <p:bldP spid="46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7" name="AutoShape 5"/>
          <p:cNvSpPr/>
          <p:nvPr/>
        </p:nvSpPr>
        <p:spPr bwMode="auto">
          <a:xfrm>
            <a:off x="5003800" y="2678145"/>
            <a:ext cx="203200" cy="1608700"/>
          </a:xfrm>
          <a:prstGeom prst="leftBrace">
            <a:avLst>
              <a:gd name="adj1" fmla="val 141667"/>
              <a:gd name="adj2" fmla="val 50000"/>
            </a:avLst>
          </a:prstGeom>
          <a:noFill/>
          <a:ln w="34925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ctr">
              <a:spcBef>
                <a:spcPct val="50000"/>
              </a:spcBef>
            </a:pPr>
            <a:endParaRPr lang="zh-CN" altLang="en-US" sz="3733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08" name="AutoShape 8"/>
          <p:cNvSpPr/>
          <p:nvPr/>
        </p:nvSpPr>
        <p:spPr bwMode="auto">
          <a:xfrm>
            <a:off x="1678517" y="981075"/>
            <a:ext cx="508000" cy="4752181"/>
          </a:xfrm>
          <a:prstGeom prst="leftBrace">
            <a:avLst>
              <a:gd name="adj1" fmla="val 118333"/>
              <a:gd name="adj2" fmla="val 50000"/>
            </a:avLst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ctr">
              <a:spcBef>
                <a:spcPct val="50000"/>
              </a:spcBef>
            </a:pPr>
            <a:endParaRPr lang="zh-CN" altLang="en-US" sz="3733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09" name="Text Box 27"/>
          <p:cNvSpPr txBox="1">
            <a:spLocks noChangeArrowheads="1"/>
          </p:cNvSpPr>
          <p:nvPr/>
        </p:nvSpPr>
        <p:spPr bwMode="auto">
          <a:xfrm>
            <a:off x="2159000" y="620712"/>
            <a:ext cx="3048000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/>
            <a:r>
              <a:rPr lang="zh-CN" altLang="en-US" sz="3733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辞官归田</a:t>
            </a:r>
          </a:p>
        </p:txBody>
      </p:sp>
      <p:sp>
        <p:nvSpPr>
          <p:cNvPr id="47110" name="Text Box 28"/>
          <p:cNvSpPr txBox="1">
            <a:spLocks noChangeArrowheads="1"/>
          </p:cNvSpPr>
          <p:nvPr/>
        </p:nvSpPr>
        <p:spPr bwMode="auto">
          <a:xfrm>
            <a:off x="2186517" y="2912546"/>
            <a:ext cx="2240315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/>
            <a:r>
              <a:rPr lang="zh-CN" altLang="en-US" sz="3733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田园生活</a:t>
            </a:r>
          </a:p>
        </p:txBody>
      </p:sp>
      <p:sp>
        <p:nvSpPr>
          <p:cNvPr id="47111" name="Text Box 29"/>
          <p:cNvSpPr txBox="1">
            <a:spLocks noChangeArrowheads="1"/>
          </p:cNvSpPr>
          <p:nvPr/>
        </p:nvSpPr>
        <p:spPr bwMode="auto">
          <a:xfrm>
            <a:off x="2186518" y="5265816"/>
            <a:ext cx="210185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/>
            <a:r>
              <a:rPr lang="zh-CN" altLang="en-US" sz="3733" b="1">
                <a:solidFill>
                  <a:srgbClr val="800000"/>
                </a:solidFill>
                <a:latin typeface="楷体" pitchFamily="49" charset="-122"/>
                <a:ea typeface="楷体" pitchFamily="49" charset="-122"/>
              </a:rPr>
              <a:t>乐天安命</a:t>
            </a:r>
          </a:p>
        </p:txBody>
      </p:sp>
      <p:sp>
        <p:nvSpPr>
          <p:cNvPr id="47112" name="Text Box 40"/>
          <p:cNvSpPr txBox="1">
            <a:spLocks noChangeArrowheads="1"/>
          </p:cNvSpPr>
          <p:nvPr/>
        </p:nvSpPr>
        <p:spPr bwMode="auto">
          <a:xfrm flipH="1">
            <a:off x="696577" y="2084851"/>
            <a:ext cx="759119" cy="261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/>
            <a:r>
              <a:rPr lang="zh-CN" altLang="en-US" sz="3733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归去来兮辞</a:t>
            </a:r>
          </a:p>
        </p:txBody>
      </p:sp>
      <p:sp>
        <p:nvSpPr>
          <p:cNvPr id="47113" name="Text Box 47"/>
          <p:cNvSpPr txBox="1">
            <a:spLocks noChangeArrowheads="1"/>
          </p:cNvSpPr>
          <p:nvPr/>
        </p:nvSpPr>
        <p:spPr bwMode="auto">
          <a:xfrm>
            <a:off x="2159001" y="1223011"/>
            <a:ext cx="234070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（第</a:t>
            </a:r>
            <a:r>
              <a:rPr 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节）</a:t>
            </a:r>
          </a:p>
        </p:txBody>
      </p:sp>
      <p:sp>
        <p:nvSpPr>
          <p:cNvPr id="47114" name="Text Box 48"/>
          <p:cNvSpPr txBox="1">
            <a:spLocks noChangeArrowheads="1"/>
          </p:cNvSpPr>
          <p:nvPr/>
        </p:nvSpPr>
        <p:spPr bwMode="auto">
          <a:xfrm>
            <a:off x="1775520" y="3579059"/>
            <a:ext cx="2720891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（第</a:t>
            </a:r>
            <a:r>
              <a:rPr 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，</a:t>
            </a:r>
            <a:r>
              <a:rPr 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节）</a:t>
            </a:r>
          </a:p>
        </p:txBody>
      </p:sp>
      <p:sp>
        <p:nvSpPr>
          <p:cNvPr id="47115" name="Text Box 49"/>
          <p:cNvSpPr txBox="1">
            <a:spLocks noChangeArrowheads="1"/>
          </p:cNvSpPr>
          <p:nvPr/>
        </p:nvSpPr>
        <p:spPr bwMode="auto">
          <a:xfrm>
            <a:off x="2257585" y="5888476"/>
            <a:ext cx="234070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（第</a:t>
            </a:r>
            <a:r>
              <a:rPr 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733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节）</a:t>
            </a: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8997953" y="620713"/>
            <a:ext cx="319404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自责自慰</a:t>
            </a:r>
          </a:p>
        </p:txBody>
      </p:sp>
      <p:sp>
        <p:nvSpPr>
          <p:cNvPr id="47117" name="AutoShape 13"/>
          <p:cNvSpPr>
            <a:spLocks noChangeArrowheads="1"/>
          </p:cNvSpPr>
          <p:nvPr/>
        </p:nvSpPr>
        <p:spPr bwMode="auto">
          <a:xfrm>
            <a:off x="9936427" y="1571824"/>
            <a:ext cx="406400" cy="986995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18" name="AutoShape 14"/>
          <p:cNvSpPr>
            <a:spLocks noChangeArrowheads="1"/>
          </p:cNvSpPr>
          <p:nvPr/>
        </p:nvSpPr>
        <p:spPr bwMode="auto">
          <a:xfrm>
            <a:off x="10038412" y="3927873"/>
            <a:ext cx="406400" cy="1067991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8879419" y="3133681"/>
            <a:ext cx="331258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733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自安自乐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9169401" y="5268555"/>
            <a:ext cx="2976033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乐天安命</a:t>
            </a:r>
            <a:endParaRPr lang="zh-CN" altLang="en-US" sz="3733" b="1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9262501" y="0"/>
            <a:ext cx="2101857" cy="6667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3" b="1">
                <a:latin typeface="楷体" pitchFamily="49" charset="-122"/>
                <a:ea typeface="楷体" pitchFamily="49" charset="-122"/>
              </a:rPr>
              <a:t>感情线索</a:t>
            </a:r>
          </a:p>
        </p:txBody>
      </p:sp>
      <p:sp>
        <p:nvSpPr>
          <p:cNvPr id="47122" name="AutoShape 5"/>
          <p:cNvSpPr/>
          <p:nvPr/>
        </p:nvSpPr>
        <p:spPr bwMode="auto">
          <a:xfrm flipH="1">
            <a:off x="7728181" y="2329968"/>
            <a:ext cx="480483" cy="2305051"/>
          </a:xfrm>
          <a:prstGeom prst="leftBrace">
            <a:avLst>
              <a:gd name="adj1" fmla="val 53304"/>
              <a:gd name="adj2" fmla="val 50000"/>
            </a:avLst>
          </a:prstGeom>
          <a:noFill/>
          <a:ln w="34925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ctr">
              <a:spcBef>
                <a:spcPct val="50000"/>
              </a:spcBef>
            </a:pPr>
            <a:endParaRPr lang="zh-CN" altLang="en-US" sz="3733"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23" name="Text Box 19"/>
          <p:cNvSpPr txBox="1">
            <a:spLocks noChangeArrowheads="1"/>
          </p:cNvSpPr>
          <p:nvPr/>
        </p:nvSpPr>
        <p:spPr bwMode="auto">
          <a:xfrm>
            <a:off x="2159001" y="12595"/>
            <a:ext cx="2101857" cy="6667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3" b="1">
                <a:latin typeface="楷体" pitchFamily="49" charset="-122"/>
                <a:ea typeface="楷体" pitchFamily="49" charset="-122"/>
              </a:rPr>
              <a:t>叙事线索</a:t>
            </a:r>
          </a:p>
        </p:txBody>
      </p:sp>
      <p:sp>
        <p:nvSpPr>
          <p:cNvPr id="47124" name="AutoShape 20"/>
          <p:cNvSpPr>
            <a:spLocks noChangeArrowheads="1"/>
          </p:cNvSpPr>
          <p:nvPr/>
        </p:nvSpPr>
        <p:spPr bwMode="auto">
          <a:xfrm>
            <a:off x="5207000" y="939801"/>
            <a:ext cx="3071283" cy="231775"/>
          </a:xfrm>
          <a:prstGeom prst="rightArrow">
            <a:avLst>
              <a:gd name="adj1" fmla="val 50000"/>
              <a:gd name="adj2" fmla="val 2484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25" name="AutoShape 21"/>
          <p:cNvSpPr>
            <a:spLocks noChangeArrowheads="1"/>
          </p:cNvSpPr>
          <p:nvPr/>
        </p:nvSpPr>
        <p:spPr bwMode="auto">
          <a:xfrm>
            <a:off x="5327651" y="5501482"/>
            <a:ext cx="3071283" cy="231775"/>
          </a:xfrm>
          <a:prstGeom prst="rightArrow">
            <a:avLst>
              <a:gd name="adj1" fmla="val 50000"/>
              <a:gd name="adj2" fmla="val 2484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26" name="AutoShape 22"/>
          <p:cNvSpPr>
            <a:spLocks noChangeArrowheads="1"/>
          </p:cNvSpPr>
          <p:nvPr/>
        </p:nvSpPr>
        <p:spPr bwMode="auto">
          <a:xfrm>
            <a:off x="8496268" y="3398422"/>
            <a:ext cx="766233" cy="211751"/>
          </a:xfrm>
          <a:prstGeom prst="rightArrow">
            <a:avLst>
              <a:gd name="adj1" fmla="val 50000"/>
              <a:gd name="adj2" fmla="val 196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27" name="Text Box 23"/>
          <p:cNvSpPr txBox="1">
            <a:spLocks noChangeArrowheads="1"/>
          </p:cNvSpPr>
          <p:nvPr/>
        </p:nvSpPr>
        <p:spPr bwMode="auto">
          <a:xfrm>
            <a:off x="5390439" y="3579059"/>
            <a:ext cx="2101857" cy="124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劳作之乐</a:t>
            </a:r>
          </a:p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出游之乐</a:t>
            </a:r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128" name="Text Box 24"/>
          <p:cNvSpPr txBox="1">
            <a:spLocks noChangeArrowheads="1"/>
          </p:cNvSpPr>
          <p:nvPr/>
        </p:nvSpPr>
        <p:spPr bwMode="auto">
          <a:xfrm>
            <a:off x="5356407" y="2046442"/>
            <a:ext cx="2101857" cy="124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居室之乐</a:t>
            </a:r>
          </a:p>
          <a:p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庭院之乐</a:t>
            </a:r>
            <a:endParaRPr lang="zh-CN" altLang="en-US" sz="3733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426648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6" grpId="0"/>
      <p:bldP spid="47119" grpId="0"/>
      <p:bldP spid="471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71797" y="456737"/>
            <a:ext cx="2687803" cy="762000"/>
          </a:xfrm>
          <a:noFill/>
          <a:ln w="57150" cmpd="thinThick">
            <a:solidFill>
              <a:srgbClr val="8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全文主旨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1" y="1549401"/>
            <a:ext cx="11221640" cy="5209249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3733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</a:t>
            </a:r>
            <a:r>
              <a:rPr 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归去来兮辞</a:t>
            </a:r>
            <a:r>
              <a:rPr 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是陶渊明辞官归隐之际与上流社会公开决裂的政治宣言。</a:t>
            </a:r>
            <a:r>
              <a:rPr lang="zh-CN" altLang="en-US" sz="3733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文章表达作者对黑暗官场的厌恶和鄙视，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以绝大篇幅写了他脱离官场的无限喜悦，想象归隐田园的无限乐趣，</a:t>
            </a:r>
            <a:r>
              <a:rPr lang="zh-CN" altLang="en-US" sz="3733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表现了作者对大自然和隐居生活的向往和热爱，</a:t>
            </a:r>
            <a:r>
              <a:rPr lang="zh-CN" altLang="en-US" sz="3733" b="1"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卒章显志：乐天安命。</a:t>
            </a:r>
          </a:p>
        </p:txBody>
      </p:sp>
      <p:pic>
        <p:nvPicPr>
          <p:cNvPr id="4813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3936132" y="16510000"/>
            <a:ext cx="406400" cy="3048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3737740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24300" y="2285537"/>
            <a:ext cx="3945103" cy="762000"/>
          </a:xfrm>
          <a:noFill/>
          <a:ln w="57150" cmpd="thinThick">
            <a:solidFill>
              <a:srgbClr val="8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txBody>
          <a:bodyPr>
            <a:normAutofit/>
          </a:bodyPr>
          <a:lstStyle/>
          <a:p>
            <a:r>
              <a:rPr lang="zh-CN" altLang="en-US" sz="48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文言知识积累</a:t>
            </a:r>
            <a:endParaRPr lang="zh-CN" altLang="en-US" sz="4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9FF0062-9121-43B8-900A-285F8575C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5" y="3340433"/>
            <a:ext cx="3823115" cy="382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8531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1" y="908051"/>
            <a:ext cx="846137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于时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风波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未静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：指战乱。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今：风浪，常用来比喻纠纷或乱子。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尝从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人事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：指做官。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今：常用义，人的离合，境遇，存亡等情况，或关于工作人员的录用，培养，调 配，奖罚等工作。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程氏妹丧于武昌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：不久。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今：常用义为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寻找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”“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追寻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等。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F00B5E6-A829-44F5-9C90-70220D9DE3A3}"/>
              </a:ext>
            </a:extLst>
          </p:cNvPr>
          <p:cNvSpPr txBox="1"/>
          <p:nvPr/>
        </p:nvSpPr>
        <p:spPr>
          <a:xfrm>
            <a:off x="2927351" y="908051"/>
            <a:ext cx="846137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于时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风波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未静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：指战乱。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今：风浪，常用来比喻纠纷或乱子。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尝从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人事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：指做官。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今：常用义，人的离合，境遇，存亡等情况，或关于工作人员的录用，培养，调 配，奖罚等工作。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程氏妹丧于武昌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：不久。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今：常用义为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寻找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”“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追寻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等。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4466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1" y="908050"/>
            <a:ext cx="4938456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亲戚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之情话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：内外亲戚，包括父母和兄弟。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今：常用于与自己有血缘关系的人。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悦亲戚之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情话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：知心话。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今：男女间表示爱情的话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于是怅然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慷慨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：感慨。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今：指大方的行为。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20294" y="783671"/>
            <a:ext cx="3131276" cy="8632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EF38F8A-4A97-42AA-BF45-8C7077C96D10}"/>
              </a:ext>
            </a:extLst>
          </p:cNvPr>
          <p:cNvSpPr txBox="1"/>
          <p:nvPr/>
        </p:nvSpPr>
        <p:spPr>
          <a:xfrm>
            <a:off x="2927351" y="908050"/>
            <a:ext cx="4938456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亲戚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之情话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：内外亲戚，包括父母和兄弟。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今：常用于与自己有血缘关系的人。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悦亲戚之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情话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：知心话。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今：男女间表示爱情的话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于是怅然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慷慨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：感慨。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今：指大方的行为。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0041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7D52751-13DE-47AA-AF19-4041653F8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559" y="2727157"/>
            <a:ext cx="4395225" cy="43952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7BD4A95-203B-4738-9212-B9C2BA17EF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8"/>
          <a:stretch>
            <a:fillRect/>
          </a:stretch>
        </p:blipFill>
        <p:spPr>
          <a:xfrm>
            <a:off x="0" y="0"/>
            <a:ext cx="4410228" cy="254740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85D5340-9795-4986-95EF-DB1B307C10EA}"/>
              </a:ext>
            </a:extLst>
          </p:cNvPr>
          <p:cNvSpPr txBox="1"/>
          <p:nvPr/>
        </p:nvSpPr>
        <p:spPr>
          <a:xfrm>
            <a:off x="3135898" y="796650"/>
            <a:ext cx="846137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b="1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作者简介</a:t>
            </a:r>
            <a:endParaRPr lang="en-US" altLang="zh-CN" sz="36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>
          <a:xfrm>
            <a:off x="3690154" y="2727157"/>
            <a:ext cx="8099623" cy="3868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smtClean="0">
                <a:latin typeface="华文隶书" pitchFamily="2" charset="-122"/>
                <a:ea typeface="华文隶书" pitchFamily="2" charset="-122"/>
              </a:rPr>
              <a:t>陶渊明，名</a:t>
            </a:r>
            <a:r>
              <a:rPr lang="en-US" sz="3200" smtClean="0">
                <a:latin typeface="华文隶书" pitchFamily="2" charset="-122"/>
                <a:ea typeface="华文隶书" pitchFamily="2" charset="-122"/>
              </a:rPr>
              <a:t>_______</a:t>
            </a:r>
            <a:r>
              <a:rPr lang="zh-CN" altLang="en-US" sz="3200" smtClean="0">
                <a:latin typeface="华文隶书" pitchFamily="2" charset="-122"/>
                <a:ea typeface="华文隶书" pitchFamily="2" charset="-122"/>
              </a:rPr>
              <a:t>，字元亮，</a:t>
            </a:r>
            <a:r>
              <a:rPr lang="en-US" sz="3200" smtClean="0">
                <a:latin typeface="华文隶书" pitchFamily="2" charset="-122"/>
                <a:ea typeface="华文隶书" pitchFamily="2" charset="-122"/>
              </a:rPr>
              <a:t>____(</a:t>
            </a:r>
            <a:r>
              <a:rPr lang="zh-CN" altLang="en-US" sz="3200" smtClean="0">
                <a:latin typeface="华文隶书" pitchFamily="2" charset="-122"/>
                <a:ea typeface="华文隶书" pitchFamily="2" charset="-122"/>
              </a:rPr>
              <a:t>朝代），田园诗人，浔阳柴桑人。后人称之为</a:t>
            </a:r>
            <a:r>
              <a:rPr lang="zh-CN" altLang="en-US" sz="3200" smtClean="0">
                <a:latin typeface="Times New Roman"/>
                <a:ea typeface="华文隶书" pitchFamily="2" charset="-122"/>
              </a:rPr>
              <a:t>“</a:t>
            </a:r>
            <a:r>
              <a:rPr lang="en-US" sz="3200" smtClean="0">
                <a:latin typeface="华文隶书" pitchFamily="2" charset="-122"/>
                <a:ea typeface="华文隶书" pitchFamily="2" charset="-122"/>
              </a:rPr>
              <a:t>_________</a:t>
            </a:r>
            <a:r>
              <a:rPr lang="en-US" sz="3200" smtClean="0">
                <a:latin typeface="Times New Roman"/>
                <a:ea typeface="华文隶书" pitchFamily="2" charset="-122"/>
              </a:rPr>
              <a:t>”</a:t>
            </a:r>
            <a:r>
              <a:rPr lang="zh-CN" altLang="en-US" sz="3200" smtClean="0">
                <a:latin typeface="华文隶书" pitchFamily="2" charset="-122"/>
                <a:ea typeface="华文隶书" pitchFamily="2" charset="-122"/>
              </a:rPr>
              <a:t>。又自称作</a:t>
            </a:r>
            <a:r>
              <a:rPr lang="zh-CN" altLang="en-US" sz="3200" smtClean="0">
                <a:latin typeface="Times New Roman"/>
                <a:ea typeface="华文隶书" pitchFamily="2" charset="-122"/>
              </a:rPr>
              <a:t>“</a:t>
            </a:r>
            <a:r>
              <a:rPr lang="en-US" sz="3200" smtClean="0">
                <a:latin typeface="华文隶书" pitchFamily="2" charset="-122"/>
                <a:ea typeface="华文隶书" pitchFamily="2" charset="-122"/>
              </a:rPr>
              <a:t>_________</a:t>
            </a:r>
            <a:r>
              <a:rPr lang="en-US" sz="3200" smtClean="0">
                <a:latin typeface="Times New Roman"/>
                <a:ea typeface="华文隶书" pitchFamily="2" charset="-122"/>
              </a:rPr>
              <a:t>”</a:t>
            </a:r>
            <a:r>
              <a:rPr lang="zh-CN" altLang="en-US" sz="3200" smtClean="0">
                <a:latin typeface="华文隶书" pitchFamily="2" charset="-122"/>
                <a:ea typeface="华文隶书" pitchFamily="2" charset="-122"/>
              </a:rPr>
              <a:t>。</a:t>
            </a:r>
            <a:endParaRPr lang="zh-CN" altLang="en-US" sz="320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4595664" y="4321428"/>
            <a:ext cx="16204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宋体" pitchFamily="2" charset="-122"/>
              </a:rPr>
              <a:t>靖节先生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8988152" y="4321428"/>
            <a:ext cx="16650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五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柳先生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9393389" y="2793629"/>
            <a:ext cx="12598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东晋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371814" y="2793629"/>
            <a:ext cx="1368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潜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876395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1" y="908050"/>
            <a:ext cx="609600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7.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恨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晨光之熹微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：遗憾。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今：指一种情感，多为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仇恨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之意。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8.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将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有事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于西畴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：指耕种之事。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今：指发生某事。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泛指。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9.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幼稚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盈室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：小孩。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今：指不成熟的做法。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2CBFEA-8408-400E-8D9A-1526CCBBDD14}"/>
              </a:ext>
            </a:extLst>
          </p:cNvPr>
          <p:cNvSpPr txBox="1"/>
          <p:nvPr/>
        </p:nvSpPr>
        <p:spPr>
          <a:xfrm>
            <a:off x="2927349" y="908050"/>
            <a:ext cx="609600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7.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恨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晨光之熹微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：遗憾。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今：指一种情感，多为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仇恨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之意。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8.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将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有事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于西畴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：指耕种之事。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今：指发生某事。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泛指。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9.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幼稚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盈室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：小孩。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今：指不成熟的做法。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680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0" y="908050"/>
            <a:ext cx="3247351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10.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知来者之可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追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：挽救，补救。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今：追赶，追求。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11.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策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扶老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以流憩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古：拐杖；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今：扶着老人。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12.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征夫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以前路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：行人；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今：指出征的人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0EF7163-EBD8-4800-A6C5-02712D8F49EF}"/>
              </a:ext>
            </a:extLst>
          </p:cNvPr>
          <p:cNvSpPr txBox="1"/>
          <p:nvPr/>
        </p:nvSpPr>
        <p:spPr>
          <a:xfrm>
            <a:off x="6989429" y="908051"/>
            <a:ext cx="366873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13.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窈窕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以寻壑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古：幽深曲折的样子；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今：女子文静而美好。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14.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景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翳翳以将入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古：阳光。</a:t>
            </a:r>
            <a:endParaRPr lang="en-US" altLang="zh-CN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今：景色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8DB7A9-DB7E-40AA-8EFD-06CA2355C329}"/>
              </a:ext>
            </a:extLst>
          </p:cNvPr>
          <p:cNvSpPr txBox="1"/>
          <p:nvPr/>
        </p:nvSpPr>
        <p:spPr>
          <a:xfrm>
            <a:off x="2927350" y="908050"/>
            <a:ext cx="3247351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10.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知来者之可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追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：挽救，补救。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今：追赶，追求。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11.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策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扶老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以流憩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古：拐杖；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今：扶着老人。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12.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征夫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以前路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：行人；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今：指出征的人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D6593A4-6EA5-4AE5-94A8-5E551FF4A86C}"/>
              </a:ext>
            </a:extLst>
          </p:cNvPr>
          <p:cNvSpPr txBox="1"/>
          <p:nvPr/>
        </p:nvSpPr>
        <p:spPr>
          <a:xfrm>
            <a:off x="6989429" y="908051"/>
            <a:ext cx="366873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13.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窈窕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以寻壑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古：幽深曲折的样子；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今：女子文静而美好。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14.</a:t>
            </a:r>
            <a:r>
              <a:rPr lang="zh-CN" altLang="zh-CN" sz="2400" u="sng" kern="10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景</a:t>
            </a: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翳翳以将入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古：阳光。</a:t>
            </a:r>
            <a:endParaRPr lang="en-US" altLang="zh-CN" sz="2400" kern="1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今：景色</a:t>
            </a:r>
            <a:endParaRPr lang="zh-CN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3517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uiExpand="1" build="p"/>
      <p:bldP spid="9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0" y="908051"/>
            <a:ext cx="846137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判断句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皆口腹自役（“皆”表判断）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富贵非吾愿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宾语前置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复驾言兮焉求（“焉求”即“求焉”，追求什么）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胡为乎遑遑欲何之（“何之”即“之何”，去哪里）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乐夫天命复奚疑（“疑奚”疑惑什么）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05671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0" y="908050"/>
            <a:ext cx="846137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省略句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情在骏奔（省略主语“余”）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寓形宇内复几时（省略介词，寓形“于”宇内复几时）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稚子候门（省略“于”，正常语序应为：稚子于门候）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足以为酒（省略宾语，足以“之”为酒）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云无心以出岫（省略介词，云无心以出于岫）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被动句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遂见用于小邑（见，被）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既自以心为形役（为，被）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1975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0" y="908051"/>
            <a:ext cx="84613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状语后置句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农人告余以春及（即“以春及告余”）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将有事于西畴（即“于西畴有事）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寻程氏妹丧于武昌（即“于武昌丧”）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问征夫以前路（即“以前路问征夫”）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70314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0" y="908050"/>
            <a:ext cx="846137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①名词作动词：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乐琴书以消忧（琴，书：弹琴，读书）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或棹孤舟（棹：用桨划）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策扶老以流憩（策：拄着）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②名词作状语：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园日涉以成趣（日：每天）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时矫首而遐观（时：常常）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情在骏奔（骏：像骏马）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当敛裳宵逝（宵：在晚上）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9306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0" y="908051"/>
            <a:ext cx="846137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③形容词作名词：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倚南窗以寄傲（傲：傲然自得的情怀）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携幼入室（幼：儿童、小孩）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④动词作名词：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审容膝之易安（容膝：仅能容纳双膝的小屋）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⑤使动用法：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眄庭柯以怡颜（怡：使愉快）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审容膝之易安（安：安适）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99474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0" y="908051"/>
            <a:ext cx="84613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⑥意动用法：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乐琴书以消忧（乐：以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……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为乐）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悦亲戚之情话（悦：以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……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为愉快）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⑦形容词作动词：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善万物之得时（善，羡慕）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8646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AC946A-D4BC-40DA-A90B-26E5F79E31CA}"/>
              </a:ext>
            </a:extLst>
          </p:cNvPr>
          <p:cNvSpPr txBox="1"/>
          <p:nvPr/>
        </p:nvSpPr>
        <p:spPr>
          <a:xfrm>
            <a:off x="2927349" y="908050"/>
            <a:ext cx="8461376" cy="573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的开头，陶渊明开宗明义“</a:t>
            </a:r>
            <a:r>
              <a:rPr lang="zh-CN" altLang="en-US" sz="2400" u="sng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归去来兮，田园将芜胡不归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”，直接表达自己的对田园生活向往的心志。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中，陶渊明开门见山直接表达心志后，回顾当初为了谋生而出仕，而今感到悲哀，自责之词是：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“既自以心为形役，奚惆怅而独悲。</a:t>
            </a:r>
            <a:r>
              <a:rPr lang="en-US" altLang="zh-CN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endParaRPr lang="zh-CN" altLang="en-US" sz="2400" kern="1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中，表达自己过去的错误选择虽不可挽回、但未来还可补救意思的句子是：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“悟已往之不谏，知来者之可追”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。意在告诫人们要决绝过去，放眼未来。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中，陶渊明用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“舟遥遥以轻飏，风飘飘而吹衣”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，表现自己辞官，摆脱束缚，归田途中内心的喜悦与轻松，能够感受到陶渊明“无官一身轻”的轻松。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49" y="908052"/>
            <a:ext cx="8461376" cy="5734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的开头，陶渊明开宗明义“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归去来兮，田园将芜胡不归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”，直接表达自己的对田园生活向往的心志。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中，陶渊明开门见山直接表达心志后，回顾当初为了谋生而出仕，而今感到悲哀，自责之词是：“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既自以心为形役，奚惆怅而独悲。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中，表达自己过去的错误选择虽不可挽回、但未来还可补救意思的句子是：“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悟已往之不谏，知来者之可追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”。意在告诫人们要决绝过去，放眼未来。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中，陶渊明用“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舟遥遥以轻飏，风飘飘而吹衣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”，表现自己辞官，摆脱束缚，归田途中内心的喜悦与轻松，能够感受到陶渊明“无官一身轻”的轻松。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1493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49" y="908051"/>
            <a:ext cx="8461376" cy="5221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中，写诗人问道于行人，恨晨光微弱，不见前路，表现自己归途中急切心情的句子是：“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问征夫以前路，恨晨光之熹微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中，陶渊明知道未来还可补救，是因为他意识到自己“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实迷途其未远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”；而他为过去后悔并想补救，是因为他“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觉今是而昨非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、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中，陶渊明在劝自己断绝与外界的交往后，进一步告诫自己“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世与我而相违，复驾言兮焉求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7.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僮仆欢迎，稚子候门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”，表现了作者归家时，家人对自己的热情迎接。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AC946A-D4BC-40DA-A90B-26E5F79E31CA}"/>
              </a:ext>
            </a:extLst>
          </p:cNvPr>
          <p:cNvSpPr txBox="1"/>
          <p:nvPr/>
        </p:nvSpPr>
        <p:spPr>
          <a:xfrm>
            <a:off x="2927349" y="908051"/>
            <a:ext cx="8461376" cy="5221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中，写诗人问道于行人，恨晨光微弱，不见前路，表现自己归途中急切心情的句子是：“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问征夫以前路，恨晨光之熹微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中，陶渊明知道未来还可补救，是因为他意识到自己“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实迷途其未远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”；而他为过去后悔并想补救，是因为他“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觉今是而昨非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、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中，陶渊明在劝自己断绝与外界的交往后，进一步告诫自己“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世与我而相违，复驾言兮焉求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7.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僮仆欢迎，稚子候门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”，表现了作者归家时，家人对自己的热情迎接。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340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E3D3AA-8F34-406D-9854-9D5492423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444" y="1347538"/>
            <a:ext cx="4114800" cy="4114800"/>
          </a:xfrm>
          <a:prstGeom prst="rect">
            <a:avLst/>
          </a:prstGeo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946356" y="2902986"/>
            <a:ext cx="66479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smtClean="0">
                <a:latin typeface="SimHei" charset="-122"/>
                <a:ea typeface="SimHei" charset="-122"/>
                <a:cs typeface="SimHei" charset="-122"/>
              </a:rPr>
              <a:t>背一背学（读）过的陶渊明的诗</a:t>
            </a:r>
            <a:endParaRPr lang="zh-CN" altLang="en-US" sz="3600">
              <a:latin typeface="SimHei" charset="-122"/>
              <a:ea typeface="SimHei" charset="-122"/>
              <a:cs typeface="Sim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016471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AC946A-D4BC-40DA-A90B-26E5F79E31CA}"/>
              </a:ext>
            </a:extLst>
          </p:cNvPr>
          <p:cNvSpPr txBox="1"/>
          <p:nvPr/>
        </p:nvSpPr>
        <p:spPr>
          <a:xfrm>
            <a:off x="2927349" y="716838"/>
            <a:ext cx="8461376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8.《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三径就荒，松菊犹存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”，描写陶渊明刚回到家中所看到的庭院中的景象，借以暗中表达归田之志。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9.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中，陶渊明用“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引壶觞以自酌 ，眄庭柯以怡颜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”，描写自己回归田园后在室内酌酒自饮、闲观庭树的自由闲适的生活。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10.《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倚南窗以寄傲，审容膝之易安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”两句形成了鲜明的对比，即精神上的富足、孤高与物质生活的清贫之间的对比。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11.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中，陶渊明借助对“云”的描写表现自然恬淡心境的句子是“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云无心以出岫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”；借助“鸟”表现对回归田园坚定决心的句子是“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鸟倦飞而知还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endParaRPr lang="zh-CN" altLang="en-US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49" y="716838"/>
            <a:ext cx="8461376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8.《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三径就荒，松菊犹存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”，描写陶渊明刚回到家中所看到的庭院中的景象，借以暗中表达归田之志。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9.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中，陶渊明用“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引壶觞以自酌 ，眄庭柯以怡颜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”，描写自己回归田园后在室内酌酒自饮、闲观庭树的自由闲适的生活。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10.《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倚南窗以寄傲，审容膝之易安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”两句形成了鲜明的对比，即精神上的富足、孤高与物质生活的清贫之间的对比。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11.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中，陶渊明借助对“云”的描写表现自然恬淡心境的句子是“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云无心以出岫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”；借助“鸟”表现对回归田园坚定决心的句子是“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鸟倦飞而知还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endParaRPr lang="zh-CN" altLang="en-US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2264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AC946A-D4BC-40DA-A90B-26E5F79E31CA}"/>
              </a:ext>
            </a:extLst>
          </p:cNvPr>
          <p:cNvSpPr txBox="1"/>
          <p:nvPr/>
        </p:nvSpPr>
        <p:spPr>
          <a:xfrm>
            <a:off x="2927351" y="908051"/>
            <a:ext cx="8461376" cy="5221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12.《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既窈窕以寻壑，亦崎岖而经丘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”，是陶渊明对自己回归田园后趁着春天出游情景的想象。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13.《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木欣欣以向荣，泉涓涓而始流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”，描写了陶渊明在春天出游时所看到的自然生机勃勃、欣欣向荣生长的景象。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14.《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中写诗人驾车出游。表现出游方式的句子是： 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或命巾车，或棹孤舟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 表现游历经过的句子是： 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既窈窕以寻壑，亦崎岖而经丘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。表现游中所见的句子是：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木欣欣以向荣，泉涓涓而始流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。表现游中所感的句子是：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善万物之得时，感吾生之行休。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51" y="908051"/>
            <a:ext cx="8461376" cy="5221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12.《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既窈窕以寻壑，亦崎岖而经丘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”，是陶渊明对自己回归田园后趁着春天出游情景的想象。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13.《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木欣欣以向荣，泉涓涓而始流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”，描写了陶渊明在春天出游时所看到的自然生机勃勃、欣欣向荣生长的景象。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14.《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中写诗人驾车出游。表现出游方式的句子是： 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或命巾车，或棹孤舟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 表现游历经过的句子是： 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既窈窕以寻壑，亦崎岖而经丘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。表现游中所见的句子是：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木欣欣以向荣，泉涓涓而始流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。表现游中所感的句子是：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善万物之得时，感吾生之行休。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90591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AC946A-D4BC-40DA-A90B-26E5F79E31CA}"/>
              </a:ext>
            </a:extLst>
          </p:cNvPr>
          <p:cNvSpPr txBox="1"/>
          <p:nvPr/>
        </p:nvSpPr>
        <p:spPr>
          <a:xfrm>
            <a:off x="2927349" y="937828"/>
            <a:ext cx="8461376" cy="5221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15.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寓形宇内复几时？ 曷不委心任去留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？”两句省察生命之有限，生年无多，何不顺从心愿而行？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16.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中，陶渊明表示“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富贵非吾愿，帝乡不可期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”，这是他因怀疑自己辞官归隐的决定而心神不定时，再次对自己的劝告，也直接了交代诗人归隐缘由。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17.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中，由春天生机勃勃的景象联想到作者自身的句子是，“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善万物之得时，感吾生之行休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18.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中描写作者登山临河长啸赋诗的句子“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登东皋以舒啸，临清流而赋诗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”，描写了作者在大自然中用“啸”和“诗”来抒发感怀的情景。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2927349" y="937828"/>
            <a:ext cx="8461376" cy="5221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15.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寓形宇内复几时？ 曷不委心任去留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？”两句省察生命之有限，生年无多，何不顺从心愿而行？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16.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中，陶渊明表示“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富贵非吾愿，帝乡不可期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”，这是他因怀疑自己辞官归隐的决定而心神不定时，再次对自己的劝告，也直接了交代诗人归隐缘由。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17.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中，由春天生机勃勃的景象联想到作者自身的句子是，“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善万物之得时，感吾生之行休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18.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中描写作者登山临河长啸赋诗的句子“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登东皋以舒啸，临清流而赋诗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”，描写了作者在大自然中用“啸”和“诗”来抒发感怀的情景。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1851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EAC946A-D4BC-40DA-A90B-26E5F79E31CA}"/>
              </a:ext>
            </a:extLst>
          </p:cNvPr>
          <p:cNvSpPr txBox="1"/>
          <p:nvPr/>
        </p:nvSpPr>
        <p:spPr>
          <a:xfrm>
            <a:off x="3003100" y="761198"/>
            <a:ext cx="846137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19.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 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怀良辰以孤往，或植杖而耘耔。登东皋以舒啸，临清流而赋诗 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”几句描写了诗人的理想人生：天好则出游，农忙则耕种，登高则长啸，临水则赋诗。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20.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的结尾，自抒心志说“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聊乘化以归尽，乐夫天命复奚疑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”，表现了他乐天安命，顺随自然的变化走到生命的尽头的思想。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21.《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园日涉以成趣，门虽设而常关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。” 两句写作者在庭园中的散步，情景交融，作者似已悠然与自然融为一体，悠然地享受涉足庭园的乐趣。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03B2ADE-DCEB-4918-8B51-4C2348026ACC}"/>
              </a:ext>
            </a:extLst>
          </p:cNvPr>
          <p:cNvSpPr txBox="1"/>
          <p:nvPr/>
        </p:nvSpPr>
        <p:spPr>
          <a:xfrm>
            <a:off x="3003100" y="761198"/>
            <a:ext cx="846137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19.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 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怀良辰以孤往，或植杖而耘耔。登东皋以舒啸，临清流而赋诗 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”几句描写了诗人的理想人生：天好则出游，农忙则耕种，登高则长啸，临水则赋诗。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20.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的结尾，自抒心志说“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聊乘化以归尽，乐夫天命复奚疑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”，表现了他乐天安命，顺随自然的变化走到生命的尽头的思想。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21.《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园日涉以成趣，门虽设而常关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。” 两句写作者在庭园中的散步，情景交融，作者似已悠然与自然融为一体，悠然地享受涉足庭园的乐趣。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C14D859-0620-4860-96EE-BC985A38C366}"/>
              </a:ext>
            </a:extLst>
          </p:cNvPr>
          <p:cNvSpPr txBox="1"/>
          <p:nvPr/>
        </p:nvSpPr>
        <p:spPr>
          <a:xfrm>
            <a:off x="83877" y="-108153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1"/>
            <a:ext cx="3131276" cy="863227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34700" y="11430000"/>
            <a:ext cx="355600" cy="266700"/>
          </a:xfrm>
          <a:prstGeom prst="cube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8A2099-DD2C-4819-80F0-01D219522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25230"/>
            <a:ext cx="2616200" cy="2616200"/>
          </a:xfrm>
          <a:prstGeom prst="rect">
            <a:avLst/>
          </a:prstGeom>
        </p:spPr>
      </p:pic>
      <p:pic>
        <p:nvPicPr>
          <p:cNvPr id="10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065000" y="107696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59873057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E3D3AA-8F34-406D-9854-9D5492423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738" y="2870199"/>
            <a:ext cx="3987801" cy="3987801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94964" y="591251"/>
            <a:ext cx="5257800" cy="48065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归园田居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少无适俗韵，性本爱丘山。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误落尘网中，一去三十年。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羁鸟恋旧林，池鱼思故渊。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开荒南野际，守拙归园田。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方宅十余亩，草屋八九间。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榆柳阴后檐，桃李罗堂前。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暧暧远人村，依依墟里烟。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狗吠深巷中，鸡鸣桑树巅。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户庭无尘杂，虚室有余闲。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久在樊笼里，复得返自然。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77321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E3D3AA-8F34-406D-9854-9D5492423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738" y="2743201"/>
            <a:ext cx="4114800" cy="4114800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373479" y="1822126"/>
            <a:ext cx="655119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饮  酒</a:t>
            </a:r>
          </a:p>
          <a:p>
            <a:pPr algn="ctr"/>
            <a:r>
              <a:rPr lang="zh-CN" altLang="en-US" sz="3600">
                <a:latin typeface="楷体" pitchFamily="49" charset="-122"/>
                <a:ea typeface="楷体" pitchFamily="49" charset="-122"/>
              </a:rPr>
              <a:t>结庐在人境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，而</a:t>
            </a:r>
            <a:r>
              <a:rPr lang="zh-CN" altLang="en-US" sz="3600">
                <a:latin typeface="楷体" pitchFamily="49" charset="-122"/>
                <a:ea typeface="楷体" pitchFamily="49" charset="-122"/>
              </a:rPr>
              <a:t>无车马喧。</a:t>
            </a:r>
          </a:p>
          <a:p>
            <a:pPr algn="ctr"/>
            <a:r>
              <a:rPr lang="zh-CN" altLang="en-US" sz="3600">
                <a:latin typeface="楷体" pitchFamily="49" charset="-122"/>
                <a:ea typeface="楷体" pitchFamily="49" charset="-122"/>
              </a:rPr>
              <a:t>问君何能尔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？心</a:t>
            </a:r>
            <a:r>
              <a:rPr lang="zh-CN" altLang="en-US" sz="3600">
                <a:latin typeface="楷体" pitchFamily="49" charset="-122"/>
                <a:ea typeface="楷体" pitchFamily="49" charset="-122"/>
              </a:rPr>
              <a:t>远地自偏。</a:t>
            </a:r>
          </a:p>
          <a:p>
            <a:pPr algn="ctr"/>
            <a:r>
              <a:rPr lang="zh-CN" altLang="en-US" sz="3600">
                <a:latin typeface="楷体" pitchFamily="49" charset="-122"/>
                <a:ea typeface="楷体" pitchFamily="49" charset="-122"/>
              </a:rPr>
              <a:t>采菊东篱下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，悠然</a:t>
            </a:r>
            <a:r>
              <a:rPr lang="zh-CN" altLang="en-US" sz="3600">
                <a:latin typeface="楷体" pitchFamily="49" charset="-122"/>
                <a:ea typeface="楷体" pitchFamily="49" charset="-122"/>
              </a:rPr>
              <a:t>见南山。</a:t>
            </a:r>
          </a:p>
          <a:p>
            <a:pPr algn="ctr"/>
            <a:r>
              <a:rPr lang="zh-CN" altLang="en-US" sz="3600">
                <a:latin typeface="楷体" pitchFamily="49" charset="-122"/>
                <a:ea typeface="楷体" pitchFamily="49" charset="-122"/>
              </a:rPr>
              <a:t>山气日夕佳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，飞鸟</a:t>
            </a:r>
            <a:r>
              <a:rPr lang="zh-CN" altLang="en-US" sz="3600">
                <a:latin typeface="楷体" pitchFamily="49" charset="-122"/>
                <a:ea typeface="楷体" pitchFamily="49" charset="-122"/>
              </a:rPr>
              <a:t>相与还。</a:t>
            </a:r>
            <a:br>
              <a:rPr lang="zh-CN" altLang="en-US" sz="3600">
                <a:latin typeface="楷体" pitchFamily="49" charset="-122"/>
                <a:ea typeface="楷体" pitchFamily="49" charset="-122"/>
              </a:rPr>
            </a:br>
            <a:r>
              <a:rPr lang="zh-CN" altLang="en-US" sz="3600">
                <a:latin typeface="楷体" pitchFamily="49" charset="-122"/>
                <a:ea typeface="楷体" pitchFamily="49" charset="-122"/>
              </a:rPr>
              <a:t>此中有真意</a:t>
            </a:r>
            <a:r>
              <a:rPr lang="zh-CN" altLang="en-US" sz="3600" smtClean="0">
                <a:latin typeface="楷体" pitchFamily="49" charset="-122"/>
                <a:ea typeface="楷体" pitchFamily="49" charset="-122"/>
              </a:rPr>
              <a:t>，欲</a:t>
            </a:r>
            <a:r>
              <a:rPr lang="zh-CN" altLang="en-US" sz="3600">
                <a:latin typeface="楷体" pitchFamily="49" charset="-122"/>
                <a:ea typeface="楷体" pitchFamily="49" charset="-122"/>
              </a:rPr>
              <a:t>辨已忘言。</a:t>
            </a:r>
          </a:p>
        </p:txBody>
      </p:sp>
    </p:spTree>
    <p:extLst>
      <p:ext uri="{BB962C8B-B14F-4D97-AF65-F5344CB8AC3E}">
        <p14:creationId xmlns:p14="http://schemas.microsoft.com/office/powerpoint/2010/main" val="186941696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E3D3AA-8F34-406D-9854-9D5492423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738" y="2743201"/>
            <a:ext cx="4114800" cy="4114800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397134" y="1894861"/>
            <a:ext cx="572452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lang="zh-CN" altLang="en-US" sz="36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归园田居（其三）</a:t>
            </a:r>
          </a:p>
          <a:p>
            <a:pPr marL="342900" indent="-342900" algn="ctr" eaLnBrk="0" hangingPunct="0">
              <a:spcBef>
                <a:spcPct val="20000"/>
              </a:spcBef>
              <a:buFontTx/>
              <a:buChar char="•"/>
            </a:pPr>
            <a:endParaRPr lang="zh-CN" altLang="en-US" sz="36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marL="342900" indent="-342900" algn="ctr" eaLnBrk="0" hangingPunct="0">
              <a:spcBef>
                <a:spcPct val="20000"/>
              </a:spcBef>
            </a:pPr>
            <a:r>
              <a:rPr lang="zh-CN" altLang="en-US" sz="3600">
                <a:latin typeface="楷体" pitchFamily="49" charset="-122"/>
                <a:ea typeface="楷体" pitchFamily="49" charset="-122"/>
              </a:rPr>
              <a:t>种豆南山下，草盛豆苗稀。</a:t>
            </a:r>
          </a:p>
          <a:p>
            <a:pPr marL="342900" indent="-342900" algn="ctr" eaLnBrk="0" hangingPunct="0">
              <a:spcBef>
                <a:spcPct val="20000"/>
              </a:spcBef>
            </a:pPr>
            <a:r>
              <a:rPr lang="zh-CN" altLang="en-US" sz="3600">
                <a:latin typeface="楷体" pitchFamily="49" charset="-122"/>
                <a:ea typeface="楷体" pitchFamily="49" charset="-122"/>
              </a:rPr>
              <a:t>晨兴理荒秽，带月荷锄归。</a:t>
            </a:r>
          </a:p>
          <a:p>
            <a:pPr marL="342900" indent="-342900" algn="ctr" eaLnBrk="0" hangingPunct="0">
              <a:spcBef>
                <a:spcPct val="20000"/>
              </a:spcBef>
            </a:pPr>
            <a:r>
              <a:rPr lang="zh-CN" altLang="en-US" sz="3600">
                <a:latin typeface="楷体" pitchFamily="49" charset="-122"/>
                <a:ea typeface="楷体" pitchFamily="49" charset="-122"/>
              </a:rPr>
              <a:t>道狭草木长，夕露沾我衣。</a:t>
            </a:r>
          </a:p>
          <a:p>
            <a:pPr marL="342900" indent="-342900" algn="ctr" eaLnBrk="0" hangingPunct="0">
              <a:spcBef>
                <a:spcPct val="20000"/>
              </a:spcBef>
            </a:pPr>
            <a:r>
              <a:rPr lang="zh-CN" altLang="en-US" sz="3600">
                <a:latin typeface="楷体" pitchFamily="49" charset="-122"/>
                <a:ea typeface="楷体" pitchFamily="49" charset="-122"/>
              </a:rPr>
              <a:t>衣沾不足惜，但使愿无违。</a:t>
            </a:r>
          </a:p>
          <a:p>
            <a:pPr marL="342900" indent="-342900" eaLnBrk="0" hangingPunct="0"/>
            <a:r>
              <a:rPr lang="zh-CN" altLang="en-US" sz="36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47150575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727030" y="224590"/>
            <a:ext cx="5069133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srgbClr val="C00000"/>
                </a:solidFill>
                <a:latin typeface="SimHei" charset="-122"/>
                <a:ea typeface="SimHei" charset="-122"/>
                <a:cs typeface="SimHei" charset="-122"/>
              </a:rPr>
              <a:t>写作背景</a:t>
            </a:r>
            <a:endParaRPr lang="zh-CN" altLang="en-US" sz="3600">
              <a:solidFill>
                <a:srgbClr val="C00000"/>
              </a:solidFill>
              <a:latin typeface="SimHei" charset="-122"/>
              <a:ea typeface="SimHei" charset="-122"/>
              <a:cs typeface="SimHei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82172" y="1677006"/>
            <a:ext cx="9289716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SimHei" charset="-122"/>
                <a:ea typeface="SimHei" charset="-122"/>
                <a:cs typeface="SimHei" charset="-122"/>
              </a:rPr>
              <a:t>    陶渊明四十一岁那年</a:t>
            </a:r>
            <a:r>
              <a:rPr lang="en-US" sz="3200">
                <a:latin typeface="SimHei" charset="-122"/>
                <a:ea typeface="SimHei" charset="-122"/>
                <a:cs typeface="SimHei" charset="-122"/>
              </a:rPr>
              <a:t>(</a:t>
            </a:r>
            <a:r>
              <a:rPr lang="zh-CN" altLang="en-US" sz="3200">
                <a:latin typeface="SimHei" charset="-122"/>
                <a:ea typeface="SimHei" charset="-122"/>
                <a:cs typeface="SimHei" charset="-122"/>
              </a:rPr>
              <a:t>公元</a:t>
            </a:r>
            <a:r>
              <a:rPr lang="en-US" sz="3200">
                <a:latin typeface="SimHei" charset="-122"/>
                <a:ea typeface="SimHei" charset="-122"/>
                <a:cs typeface="SimHei" charset="-122"/>
              </a:rPr>
              <a:t>405</a:t>
            </a:r>
            <a:r>
              <a:rPr lang="zh-CN" altLang="en-US" sz="3200">
                <a:latin typeface="SimHei" charset="-122"/>
                <a:ea typeface="SimHei" charset="-122"/>
                <a:cs typeface="SimHei" charset="-122"/>
              </a:rPr>
              <a:t>年</a:t>
            </a:r>
            <a:r>
              <a:rPr lang="en-US" sz="3200">
                <a:latin typeface="SimHei" charset="-122"/>
                <a:ea typeface="SimHei" charset="-122"/>
                <a:cs typeface="SimHei" charset="-122"/>
              </a:rPr>
              <a:t>)</a:t>
            </a:r>
            <a:r>
              <a:rPr lang="zh-CN" altLang="en-US" sz="3200">
                <a:latin typeface="SimHei" charset="-122"/>
                <a:ea typeface="SimHei" charset="-122"/>
                <a:cs typeface="SimHei" charset="-122"/>
              </a:rPr>
              <a:t>最后一次出仕，做了</a:t>
            </a:r>
            <a:r>
              <a:rPr lang="zh-CN" altLang="en-US" sz="3200">
                <a:solidFill>
                  <a:srgbClr val="0000FF"/>
                </a:solidFill>
                <a:latin typeface="SimHei" charset="-122"/>
                <a:ea typeface="SimHei" charset="-122"/>
                <a:cs typeface="SimHei" charset="-122"/>
              </a:rPr>
              <a:t>八十一天</a:t>
            </a:r>
            <a:r>
              <a:rPr lang="zh-CN" altLang="en-US" sz="3200">
                <a:latin typeface="SimHei" charset="-122"/>
                <a:ea typeface="SimHei" charset="-122"/>
                <a:cs typeface="SimHei" charset="-122"/>
              </a:rPr>
              <a:t>的彭泽令。陶潜归隐是出于</a:t>
            </a:r>
            <a:r>
              <a:rPr lang="zh-CN" altLang="en-US" sz="3200">
                <a:solidFill>
                  <a:srgbClr val="0000FF"/>
                </a:solidFill>
                <a:latin typeface="SimHei" charset="-122"/>
                <a:ea typeface="SimHei" charset="-122"/>
                <a:cs typeface="SimHei" charset="-122"/>
              </a:rPr>
              <a:t>对腐朽现实的不满</a:t>
            </a:r>
            <a:r>
              <a:rPr lang="zh-CN" altLang="en-US" sz="3200">
                <a:latin typeface="SimHei" charset="-122"/>
                <a:ea typeface="SimHei" charset="-122"/>
                <a:cs typeface="SimHei" charset="-122"/>
              </a:rPr>
              <a:t>。当时郡里一位督邮来彭泽巡视，要他束带迎接，以示敬意，他气愤地说：“我怎么能为五斗米而向这乡里小人低三下四！”即日解绶去职，赋</a:t>
            </a:r>
            <a:r>
              <a:rPr lang="en-US" sz="3200">
                <a:latin typeface="SimHei" charset="-122"/>
                <a:ea typeface="SimHei" charset="-122"/>
                <a:cs typeface="SimHei" charset="-122"/>
              </a:rPr>
              <a:t>《</a:t>
            </a:r>
            <a:r>
              <a:rPr lang="zh-CN" altLang="en-US" sz="3200">
                <a:latin typeface="SimHei" charset="-122"/>
                <a:ea typeface="SimHei" charset="-122"/>
                <a:cs typeface="SimHei" charset="-122"/>
              </a:rPr>
              <a:t>归去来兮辞</a:t>
            </a:r>
            <a:r>
              <a:rPr lang="en-US" sz="3200">
                <a:latin typeface="SimHei" charset="-122"/>
                <a:ea typeface="SimHei" charset="-122"/>
                <a:cs typeface="SimHei" charset="-122"/>
              </a:rPr>
              <a:t>》</a:t>
            </a:r>
            <a:r>
              <a:rPr lang="zh-CN" altLang="en-US" sz="3200">
                <a:latin typeface="SimHei" charset="-122"/>
                <a:ea typeface="SimHei" charset="-122"/>
                <a:cs typeface="SimHei" charset="-122"/>
              </a:rPr>
              <a:t>。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9792687-E1B3-4B9E-8F09-A6382834B1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8"/>
          <a:stretch>
            <a:fillRect/>
          </a:stretch>
        </p:blipFill>
        <p:spPr>
          <a:xfrm>
            <a:off x="0" y="0"/>
            <a:ext cx="4410228" cy="254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00269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3000">
        <p:random/>
      </p:transition>
    </mc:Choice>
    <mc:Fallback>
      <p:transition spd="slow" advClick="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101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7F7F7F"/>
      </a:accent2>
      <a:accent3>
        <a:srgbClr val="000000"/>
      </a:accent3>
      <a:accent4>
        <a:srgbClr val="7F7F7F"/>
      </a:accent4>
      <a:accent5>
        <a:srgbClr val="000000"/>
      </a:accent5>
      <a:accent6>
        <a:srgbClr val="7F7F7F"/>
      </a:accent6>
      <a:hlink>
        <a:srgbClr val="000000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393</Paragraphs>
  <Slides>53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baseType="lpstr" size="70">
      <vt:lpstr>Arial</vt:lpstr>
      <vt:lpstr>等线 Light</vt:lpstr>
      <vt:lpstr>等线</vt:lpstr>
      <vt:lpstr>Microsoft YaHei</vt:lpstr>
      <vt:lpstr>楷体_GB2312</vt:lpstr>
      <vt:lpstr>Times New Roman</vt:lpstr>
      <vt:lpstr>字魂73号-江南手书</vt:lpstr>
      <vt:lpstr>方正清刻本悦宋简体</vt:lpstr>
      <vt:lpstr>隶书</vt:lpstr>
      <vt:lpstr>华文隶书</vt:lpstr>
      <vt:lpstr>宋体</vt:lpstr>
      <vt:lpstr>SimHei</vt:lpstr>
      <vt:lpstr>楷体</vt:lpstr>
      <vt:lpstr>华文仿宋</vt:lpstr>
      <vt:lpstr>黑体</vt:lpstr>
      <vt:lpstr>汉仪尚巍手书简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全文主旨</vt:lpstr>
      <vt:lpstr>文言知识积累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2021-09-04T19:41:55.793</cp:lastPrinted>
  <dcterms:created xsi:type="dcterms:W3CDTF">2021-09-04T19:41:55Z</dcterms:created>
  <dcterms:modified xsi:type="dcterms:W3CDTF">2021-09-04T11:42:01Z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