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72" r:id="rId4"/>
    <p:sldMasterId id="2147483684" r:id="rId5"/>
    <p:sldMasterId id="2147483696" r:id="rId6"/>
  </p:sldMasterIdLst>
  <p:notesMasterIdLst>
    <p:notesMasterId r:id="rId8"/>
  </p:notesMasterIdLst>
  <p:sldIdLst>
    <p:sldId id="257" r:id="rId7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Master" Target="slideMasters/slideMaster4.xml"/><Relationship Id="rId49" Type="http://schemas.openxmlformats.org/officeDocument/2006/relationships/presProps" Target="presProps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634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64515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645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076950"/>
            <a:ext cx="305223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76950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76950"/>
            <a:ext cx="305223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med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3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7151" y="685800"/>
            <a:ext cx="2846916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85800"/>
            <a:ext cx="8341784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3" y="1981200"/>
            <a:ext cx="5592233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2"/>
          <p:cNvSpPr/>
          <p:nvPr/>
        </p:nvSpPr>
        <p:spPr>
          <a:xfrm>
            <a:off x="6347884" y="20638"/>
            <a:ext cx="5918200" cy="4038600"/>
          </a:xfrm>
          <a:custGeom>
            <a:avLst/>
            <a:gdLst/>
            <a:ahLst/>
            <a:cxnLst>
              <a:cxn ang="0">
                <a:pos x="186976" y="32504"/>
              </a:cxn>
              <a:cxn ang="0">
                <a:pos x="89423" y="576943"/>
              </a:cxn>
              <a:cxn ang="0">
                <a:pos x="203235" y="3193501"/>
              </a:cxn>
              <a:cxn ang="0">
                <a:pos x="438987" y="3713562"/>
              </a:cxn>
              <a:cxn ang="0">
                <a:pos x="1284445" y="3916711"/>
              </a:cxn>
              <a:cxn ang="0">
                <a:pos x="1658397" y="4022348"/>
              </a:cxn>
              <a:cxn ang="0">
                <a:pos x="4227286" y="3859829"/>
              </a:cxn>
              <a:cxn ang="0">
                <a:pos x="4332968" y="1357035"/>
              </a:cxn>
              <a:cxn ang="0">
                <a:pos x="2999747" y="130015"/>
              </a:cxn>
              <a:cxn ang="0">
                <a:pos x="2024220" y="235653"/>
              </a:cxn>
              <a:cxn ang="0">
                <a:pos x="1609620" y="89386"/>
              </a:cxn>
              <a:cxn ang="0">
                <a:pos x="1227539" y="16252"/>
              </a:cxn>
              <a:cxn ang="0">
                <a:pos x="186976" y="32504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7171" name="Group 3"/>
          <p:cNvGrpSpPr/>
          <p:nvPr/>
        </p:nvGrpSpPr>
        <p:grpSpPr>
          <a:xfrm>
            <a:off x="6096000" y="28575"/>
            <a:ext cx="6341533" cy="4338638"/>
            <a:chOff x="2918" y="18"/>
            <a:chExt cx="2958" cy="2699"/>
          </a:xfrm>
        </p:grpSpPr>
        <p:sp>
          <p:nvSpPr>
            <p:cNvPr id="7337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359" y="126"/>
                </a:cxn>
                <a:cxn ang="0">
                  <a:pos x="460" y="101"/>
                </a:cxn>
                <a:cxn ang="0">
                  <a:pos x="465" y="86"/>
                </a:cxn>
                <a:cxn ang="0">
                  <a:pos x="445" y="0"/>
                </a:cxn>
                <a:cxn ang="0">
                  <a:pos x="126" y="0"/>
                </a:cxn>
                <a:cxn ang="0">
                  <a:pos x="51" y="111"/>
                </a:cxn>
                <a:cxn ang="0">
                  <a:pos x="359" y="126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8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2548" y="5"/>
                </a:cxn>
                <a:cxn ang="0">
                  <a:pos x="794" y="0"/>
                </a:cxn>
                <a:cxn ang="0">
                  <a:pos x="1138" y="106"/>
                </a:cxn>
                <a:cxn ang="0">
                  <a:pos x="880" y="197"/>
                </a:cxn>
                <a:cxn ang="0">
                  <a:pos x="1047" y="359"/>
                </a:cxn>
                <a:cxn ang="0">
                  <a:pos x="374" y="303"/>
                </a:cxn>
                <a:cxn ang="0">
                  <a:pos x="131" y="318"/>
                </a:cxn>
                <a:cxn ang="0">
                  <a:pos x="1006" y="2461"/>
                </a:cxn>
                <a:cxn ang="0">
                  <a:pos x="728" y="1724"/>
                </a:cxn>
                <a:cxn ang="0">
                  <a:pos x="531" y="1900"/>
                </a:cxn>
                <a:cxn ang="0">
                  <a:pos x="475" y="2199"/>
                </a:cxn>
                <a:cxn ang="0">
                  <a:pos x="627" y="1339"/>
                </a:cxn>
                <a:cxn ang="0">
                  <a:pos x="774" y="1152"/>
                </a:cxn>
                <a:cxn ang="0">
                  <a:pos x="1057" y="1198"/>
                </a:cxn>
                <a:cxn ang="0">
                  <a:pos x="951" y="1547"/>
                </a:cxn>
                <a:cxn ang="0">
                  <a:pos x="971" y="1996"/>
                </a:cxn>
                <a:cxn ang="0">
                  <a:pos x="2604" y="2441"/>
                </a:cxn>
                <a:cxn ang="0">
                  <a:pos x="2296" y="2158"/>
                </a:cxn>
                <a:cxn ang="0">
                  <a:pos x="2149" y="1744"/>
                </a:cxn>
                <a:cxn ang="0">
                  <a:pos x="2002" y="1365"/>
                </a:cxn>
                <a:cxn ang="0">
                  <a:pos x="2326" y="1294"/>
                </a:cxn>
                <a:cxn ang="0">
                  <a:pos x="2058" y="1127"/>
                </a:cxn>
                <a:cxn ang="0">
                  <a:pos x="2220" y="1142"/>
                </a:cxn>
                <a:cxn ang="0">
                  <a:pos x="2215" y="1056"/>
                </a:cxn>
                <a:cxn ang="0">
                  <a:pos x="1901" y="1066"/>
                </a:cxn>
                <a:cxn ang="0">
                  <a:pos x="1805" y="1734"/>
                </a:cxn>
                <a:cxn ang="0">
                  <a:pos x="1755" y="1162"/>
                </a:cxn>
                <a:cxn ang="0">
                  <a:pos x="1674" y="920"/>
                </a:cxn>
                <a:cxn ang="0">
                  <a:pos x="1755" y="687"/>
                </a:cxn>
                <a:cxn ang="0">
                  <a:pos x="1714" y="500"/>
                </a:cxn>
                <a:cxn ang="0">
                  <a:pos x="1674" y="313"/>
                </a:cxn>
                <a:cxn ang="0">
                  <a:pos x="1866" y="521"/>
                </a:cxn>
                <a:cxn ang="0">
                  <a:pos x="2098" y="238"/>
                </a:cxn>
                <a:cxn ang="0">
                  <a:pos x="2068" y="480"/>
                </a:cxn>
                <a:cxn ang="0">
                  <a:pos x="2028" y="657"/>
                </a:cxn>
                <a:cxn ang="0">
                  <a:pos x="2028" y="915"/>
                </a:cxn>
                <a:cxn ang="0">
                  <a:pos x="2821" y="915"/>
                </a:cxn>
                <a:cxn ang="0">
                  <a:pos x="2801" y="384"/>
                </a:cxn>
                <a:cxn ang="0">
                  <a:pos x="1259" y="349"/>
                </a:cxn>
                <a:cxn ang="0">
                  <a:pos x="1482" y="470"/>
                </a:cxn>
                <a:cxn ang="0">
                  <a:pos x="865" y="986"/>
                </a:cxn>
                <a:cxn ang="0">
                  <a:pos x="349" y="495"/>
                </a:cxn>
                <a:cxn ang="0">
                  <a:pos x="966" y="536"/>
                </a:cxn>
                <a:cxn ang="0">
                  <a:pos x="1112" y="531"/>
                </a:cxn>
                <a:cxn ang="0">
                  <a:pos x="1527" y="612"/>
                </a:cxn>
                <a:cxn ang="0">
                  <a:pos x="1396" y="1294"/>
                </a:cxn>
                <a:cxn ang="0">
                  <a:pos x="1315" y="692"/>
                </a:cxn>
                <a:cxn ang="0">
                  <a:pos x="865" y="986"/>
                </a:cxn>
                <a:cxn ang="0">
                  <a:pos x="1128" y="1137"/>
                </a:cxn>
                <a:cxn ang="0">
                  <a:pos x="1249" y="799"/>
                </a:cxn>
                <a:cxn ang="0">
                  <a:pos x="1648" y="1476"/>
                </a:cxn>
                <a:cxn ang="0">
                  <a:pos x="1087" y="1622"/>
                </a:cxn>
                <a:cxn ang="0">
                  <a:pos x="1562" y="1400"/>
                </a:cxn>
                <a:cxn ang="0">
                  <a:pos x="1608" y="672"/>
                </a:cxn>
                <a:cxn ang="0">
                  <a:pos x="1583" y="1077"/>
                </a:cxn>
                <a:cxn ang="0">
                  <a:pos x="1512" y="728"/>
                </a:cxn>
                <a:cxn ang="0">
                  <a:pos x="2564" y="905"/>
                </a:cxn>
                <a:cxn ang="0">
                  <a:pos x="2331" y="819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9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203" y="76"/>
                </a:cxn>
                <a:cxn ang="0">
                  <a:pos x="137" y="283"/>
                </a:cxn>
                <a:cxn ang="0">
                  <a:pos x="203" y="76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0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96" y="136"/>
                </a:cxn>
                <a:cxn ang="0">
                  <a:pos x="61" y="349"/>
                </a:cxn>
                <a:cxn ang="0">
                  <a:pos x="203" y="227"/>
                </a:cxn>
                <a:cxn ang="0">
                  <a:pos x="188" y="121"/>
                </a:cxn>
                <a:cxn ang="0">
                  <a:pos x="96" y="136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1" name="Freeform 8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>
                <a:cxn ang="0">
                  <a:pos x="567" y="20"/>
                </a:cxn>
                <a:cxn ang="0">
                  <a:pos x="121" y="20"/>
                </a:cxn>
                <a:cxn ang="0">
                  <a:pos x="10" y="126"/>
                </a:cxn>
                <a:cxn ang="0">
                  <a:pos x="304" y="293"/>
                </a:cxn>
                <a:cxn ang="0">
                  <a:pos x="486" y="273"/>
                </a:cxn>
                <a:cxn ang="0">
                  <a:pos x="572" y="268"/>
                </a:cxn>
                <a:cxn ang="0">
                  <a:pos x="567" y="20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2" name="Freeform 9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>
                <a:cxn ang="0">
                  <a:pos x="338" y="25"/>
                </a:cxn>
                <a:cxn ang="0">
                  <a:pos x="157" y="25"/>
                </a:cxn>
                <a:cxn ang="0">
                  <a:pos x="61" y="288"/>
                </a:cxn>
                <a:cxn ang="0">
                  <a:pos x="399" y="313"/>
                </a:cxn>
                <a:cxn ang="0">
                  <a:pos x="338" y="25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3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202" y="76"/>
                </a:cxn>
                <a:cxn ang="0">
                  <a:pos x="76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4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106" y="187"/>
                </a:cxn>
                <a:cxn ang="0">
                  <a:pos x="355" y="86"/>
                </a:cxn>
                <a:cxn ang="0">
                  <a:pos x="243" y="15"/>
                </a:cxn>
                <a:cxn ang="0">
                  <a:pos x="96" y="161"/>
                </a:cxn>
                <a:cxn ang="0">
                  <a:pos x="106" y="187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5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364" y="30"/>
                </a:cxn>
                <a:cxn ang="0">
                  <a:pos x="121" y="86"/>
                </a:cxn>
                <a:cxn ang="0">
                  <a:pos x="86" y="131"/>
                </a:cxn>
                <a:cxn ang="0">
                  <a:pos x="385" y="116"/>
                </a:cxn>
                <a:cxn ang="0">
                  <a:pos x="415" y="101"/>
                </a:cxn>
                <a:cxn ang="0">
                  <a:pos x="415" y="0"/>
                </a:cxn>
                <a:cxn ang="0">
                  <a:pos x="364" y="30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6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106" y="5"/>
                </a:cxn>
                <a:cxn ang="0">
                  <a:pos x="40" y="71"/>
                </a:cxn>
                <a:cxn ang="0">
                  <a:pos x="288" y="111"/>
                </a:cxn>
                <a:cxn ang="0">
                  <a:pos x="592" y="116"/>
                </a:cxn>
                <a:cxn ang="0">
                  <a:pos x="577" y="40"/>
                </a:cxn>
                <a:cxn ang="0">
                  <a:pos x="415" y="15"/>
                </a:cxn>
                <a:cxn ang="0">
                  <a:pos x="106" y="5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7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521" y="20"/>
                </a:cxn>
                <a:cxn ang="0">
                  <a:pos x="375" y="50"/>
                </a:cxn>
                <a:cxn ang="0">
                  <a:pos x="182" y="30"/>
                </a:cxn>
                <a:cxn ang="0">
                  <a:pos x="10" y="20"/>
                </a:cxn>
                <a:cxn ang="0">
                  <a:pos x="496" y="96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8" name="Freeform 15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>
                <a:cxn ang="0">
                  <a:pos x="15" y="268"/>
                </a:cxn>
                <a:cxn ang="0">
                  <a:pos x="131" y="273"/>
                </a:cxn>
                <a:cxn ang="0">
                  <a:pos x="253" y="389"/>
                </a:cxn>
                <a:cxn ang="0">
                  <a:pos x="298" y="424"/>
                </a:cxn>
                <a:cxn ang="0">
                  <a:pos x="409" y="263"/>
                </a:cxn>
                <a:cxn ang="0">
                  <a:pos x="561" y="263"/>
                </a:cxn>
                <a:cxn ang="0">
                  <a:pos x="399" y="136"/>
                </a:cxn>
                <a:cxn ang="0">
                  <a:pos x="187" y="81"/>
                </a:cxn>
                <a:cxn ang="0">
                  <a:pos x="61" y="207"/>
                </a:cxn>
                <a:cxn ang="0">
                  <a:pos x="15" y="268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49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258" y="202"/>
                </a:cxn>
                <a:cxn ang="0">
                  <a:pos x="111" y="248"/>
                </a:cxn>
                <a:cxn ang="0">
                  <a:pos x="111" y="298"/>
                </a:cxn>
                <a:cxn ang="0">
                  <a:pos x="253" y="455"/>
                </a:cxn>
                <a:cxn ang="0">
                  <a:pos x="172" y="596"/>
                </a:cxn>
                <a:cxn ang="0">
                  <a:pos x="0" y="748"/>
                </a:cxn>
                <a:cxn ang="0">
                  <a:pos x="86" y="783"/>
                </a:cxn>
                <a:cxn ang="0">
                  <a:pos x="238" y="839"/>
                </a:cxn>
                <a:cxn ang="0">
                  <a:pos x="319" y="819"/>
                </a:cxn>
                <a:cxn ang="0">
                  <a:pos x="329" y="0"/>
                </a:cxn>
                <a:cxn ang="0">
                  <a:pos x="258" y="202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172" name="Group 17"/>
          <p:cNvGrpSpPr/>
          <p:nvPr/>
        </p:nvGrpSpPr>
        <p:grpSpPr>
          <a:xfrm>
            <a:off x="738717" y="36513"/>
            <a:ext cx="10521949" cy="6821487"/>
            <a:chOff x="349" y="23"/>
            <a:chExt cx="4971" cy="4297"/>
          </a:xfrm>
        </p:grpSpPr>
        <p:sp>
          <p:nvSpPr>
            <p:cNvPr id="7192" name="Rectangle 1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93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4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5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6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7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8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9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0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1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2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3" name="Rectangle 2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04" name="Rectangle 3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05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6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7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8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9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0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1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2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3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4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5" name="Rectangle 4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16" name="Rectangle 4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17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8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9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0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1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2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3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4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5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6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7" name="Rectangle 5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28" name="Rectangle 5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29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0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1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2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3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4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5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6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7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8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9" name="Rectangle 6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40" name="Rectangle 6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41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2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3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4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5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6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7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8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9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0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1" name="Rectangle 7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52" name="Rectangle 7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53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4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5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6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7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8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9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0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1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2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3" name="Rectangle 8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64" name="Rectangle 9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65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6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7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8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9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0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1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2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3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4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5" name="Rectangle 10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76" name="Rectangle 10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77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8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9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0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1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2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3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4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5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6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7" name="Rectangle 11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88" name="Rectangle 11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289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0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1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2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3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4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5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6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7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8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99" name="Rectangle 12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300" name="Rectangle 12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301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2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3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4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5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6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7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8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09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0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1" name="Rectangle 13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312" name="Rectangle 13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313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4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5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6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7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8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19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0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1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2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3" name="Rectangle 14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324" name="Rectangle 15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325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6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7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8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29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0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1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2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3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4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335" name="Rectangle 16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336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173" name="Group 168"/>
          <p:cNvGrpSpPr/>
          <p:nvPr/>
        </p:nvGrpSpPr>
        <p:grpSpPr>
          <a:xfrm>
            <a:off x="203200" y="4724400"/>
            <a:ext cx="2247900" cy="1557338"/>
            <a:chOff x="96" y="2784"/>
            <a:chExt cx="1062" cy="981"/>
          </a:xfrm>
        </p:grpSpPr>
        <p:sp>
          <p:nvSpPr>
            <p:cNvPr id="7179" name="Freeform 16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0" name="Freeform 17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1" name="Freeform 17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Freeform 17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3" name="Freeform 17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Freeform 17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5" name="Freeform 17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6" name="Freeform 17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7" name="Freeform 17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8" name="Freeform 17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9" name="Freeform 17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0" name="Freeform 18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1" name="Freeform 18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6419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914400" y="20574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96423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505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248400"/>
            <a:ext cx="305223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305223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00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4" y="228600"/>
            <a:ext cx="2846916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3" y="228600"/>
            <a:ext cx="8337551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402167" y="6858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406400" y="1981200"/>
            <a:ext cx="11387667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019800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19800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19800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 spd="med">
    <p:random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>
            <a:off x="755651" y="0"/>
            <a:ext cx="10521949" cy="6821488"/>
            <a:chOff x="349" y="23"/>
            <a:chExt cx="4971" cy="4297"/>
          </a:xfrm>
        </p:grpSpPr>
        <p:sp>
          <p:nvSpPr>
            <p:cNvPr id="4204" name="Rectangle 3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05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6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7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8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9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0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1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2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3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4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5" name="Rectangle 14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16" name="Rectangle 15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17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8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19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0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1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2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3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4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5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6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27" name="Rectangle 26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28" name="Rectangle 27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29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0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1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2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3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4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5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6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7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8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39" name="Rectangle 38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40" name="Rectangle 39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41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2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3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4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5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6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7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8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49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0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1" name="Rectangle 50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52" name="Rectangle 51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53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4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5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6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7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8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1" y="304"/>
                </a:cxn>
                <a:cxn ang="0">
                  <a:pos x="21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59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0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1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2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1" y="101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1" y="303"/>
                </a:cxn>
                <a:cxn ang="0">
                  <a:pos x="21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3" name="Rectangle 62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64" name="Rectangle 63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65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6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7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8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69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0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1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2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3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4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5" name="Rectangle 74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76" name="Rectangle 75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77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8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79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0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1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2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3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4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5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6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87" name="Rectangle 86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88" name="Rectangle 87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89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0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1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2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3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4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5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6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7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8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99" name="Rectangle 98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0" name="Rectangle 99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01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3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4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5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6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7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8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9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0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1" name="Rectangle 110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2" name="Rectangle 111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13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4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5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6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7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8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19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0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1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2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3" name="Rectangle 122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4" name="Rectangle 123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25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6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7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8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29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30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31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32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33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34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35" name="Rectangle 134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36" name="Rectangle 135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37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38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39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40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41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42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0" y="304"/>
                </a:cxn>
                <a:cxn ang="0">
                  <a:pos x="20" y="304"/>
                </a:cxn>
                <a:cxn ang="0">
                  <a:pos x="20" y="203"/>
                </a:cxn>
                <a:cxn ang="0">
                  <a:pos x="0" y="203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43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44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45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46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20" y="101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0" y="202"/>
                </a:cxn>
                <a:cxn ang="0">
                  <a:pos x="0" y="303"/>
                </a:cxn>
                <a:cxn ang="0">
                  <a:pos x="20" y="303"/>
                </a:cxn>
                <a:cxn ang="0">
                  <a:pos x="20" y="202"/>
                </a:cxn>
                <a:cxn ang="0">
                  <a:pos x="0" y="202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47" name="Rectangle 146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48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099" name="Group 148"/>
          <p:cNvGrpSpPr/>
          <p:nvPr/>
        </p:nvGrpSpPr>
        <p:grpSpPr>
          <a:xfrm>
            <a:off x="1422400" y="3444875"/>
            <a:ext cx="711200" cy="492125"/>
            <a:chOff x="96" y="2784"/>
            <a:chExt cx="1062" cy="981"/>
          </a:xfrm>
        </p:grpSpPr>
        <p:sp>
          <p:nvSpPr>
            <p:cNvPr id="4191" name="Freeform 14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2" name="Freeform 15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3" name="Freeform 15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4" name="Freeform 15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5" name="Freeform 15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6" name="Freeform 15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7" name="Freeform 15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8" name="Freeform 15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9" name="Freeform 15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0" name="Freeform 15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1" name="Freeform 15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2" name="Freeform 16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3" name="Freeform 16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100" name="Group 162"/>
          <p:cNvGrpSpPr/>
          <p:nvPr/>
        </p:nvGrpSpPr>
        <p:grpSpPr>
          <a:xfrm>
            <a:off x="1422400" y="4552950"/>
            <a:ext cx="711200" cy="492125"/>
            <a:chOff x="96" y="2784"/>
            <a:chExt cx="1062" cy="981"/>
          </a:xfrm>
        </p:grpSpPr>
        <p:sp>
          <p:nvSpPr>
            <p:cNvPr id="4178" name="Freeform 163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9" name="Freeform 164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0" name="Freeform 165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1" name="Freeform 166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2" name="Freeform 167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3" name="Freeform 168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4" name="Freeform 169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5" name="Freeform 170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6" name="Freeform 171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7" name="Freeform 172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8" name="Freeform 173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89" name="Freeform 174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0" name="Freeform 175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101" name="Group 176"/>
          <p:cNvGrpSpPr/>
          <p:nvPr/>
        </p:nvGrpSpPr>
        <p:grpSpPr>
          <a:xfrm>
            <a:off x="1422400" y="5562600"/>
            <a:ext cx="711200" cy="492125"/>
            <a:chOff x="96" y="2784"/>
            <a:chExt cx="1062" cy="981"/>
          </a:xfrm>
        </p:grpSpPr>
        <p:sp>
          <p:nvSpPr>
            <p:cNvPr id="4165" name="Freeform 177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6" name="Freeform 178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7" name="Freeform 179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8" name="Freeform 180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9" name="Freeform 181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0" name="Freeform 182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1" name="Freeform 183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2" name="Freeform 184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3" name="Freeform 185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4" name="Freeform 186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5" name="Freeform 187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6" name="Freeform 188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77" name="Freeform 189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102" name="Group 190"/>
          <p:cNvGrpSpPr/>
          <p:nvPr/>
        </p:nvGrpSpPr>
        <p:grpSpPr>
          <a:xfrm>
            <a:off x="508000" y="3962400"/>
            <a:ext cx="711200" cy="492125"/>
            <a:chOff x="96" y="2784"/>
            <a:chExt cx="1062" cy="981"/>
          </a:xfrm>
        </p:grpSpPr>
        <p:sp>
          <p:nvSpPr>
            <p:cNvPr id="4152" name="Freeform 191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3" name="Freeform 192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4" name="Freeform 193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5" name="Freeform 194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6" name="Freeform 195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7" name="Freeform 196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8" name="Freeform 197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9" name="Freeform 198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0" name="Freeform 199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1" name="Freeform 200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2" name="Freeform 201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3" name="Freeform 202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64" name="Freeform 203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103" name="Group 204"/>
          <p:cNvGrpSpPr/>
          <p:nvPr/>
        </p:nvGrpSpPr>
        <p:grpSpPr>
          <a:xfrm>
            <a:off x="508000" y="5070475"/>
            <a:ext cx="711200" cy="492125"/>
            <a:chOff x="96" y="2784"/>
            <a:chExt cx="1062" cy="981"/>
          </a:xfrm>
        </p:grpSpPr>
        <p:sp>
          <p:nvSpPr>
            <p:cNvPr id="4139" name="Freeform 205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0" name="Freeform 206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1" name="Freeform 207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2" name="Freeform 208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3" name="Freeform 209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4" name="Freeform 210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5" name="Freeform 211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6" name="Freeform 212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7" name="Freeform 213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8" name="Freeform 214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49" name="Freeform 215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0" name="Freeform 216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51" name="Freeform 217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104" name="Group 218"/>
          <p:cNvGrpSpPr/>
          <p:nvPr/>
        </p:nvGrpSpPr>
        <p:grpSpPr>
          <a:xfrm>
            <a:off x="508000" y="6121400"/>
            <a:ext cx="711200" cy="492125"/>
            <a:chOff x="96" y="2784"/>
            <a:chExt cx="1062" cy="981"/>
          </a:xfrm>
        </p:grpSpPr>
        <p:sp>
          <p:nvSpPr>
            <p:cNvPr id="4126" name="Freeform 219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151" y="61"/>
                </a:cxn>
                <a:cxn ang="0">
                  <a:pos x="187" y="51"/>
                </a:cxn>
                <a:cxn ang="0">
                  <a:pos x="192" y="46"/>
                </a:cxn>
                <a:cxn ang="0">
                  <a:pos x="157" y="5"/>
                </a:cxn>
                <a:cxn ang="0">
                  <a:pos x="40" y="56"/>
                </a:cxn>
                <a:cxn ang="0">
                  <a:pos x="151" y="61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7" name="Freeform 220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824" y="784"/>
                </a:cxn>
                <a:cxn ang="0">
                  <a:pos x="769" y="632"/>
                </a:cxn>
                <a:cxn ang="0">
                  <a:pos x="718" y="501"/>
                </a:cxn>
                <a:cxn ang="0">
                  <a:pos x="834" y="470"/>
                </a:cxn>
                <a:cxn ang="0">
                  <a:pos x="738" y="415"/>
                </a:cxn>
                <a:cxn ang="0">
                  <a:pos x="794" y="420"/>
                </a:cxn>
                <a:cxn ang="0">
                  <a:pos x="794" y="389"/>
                </a:cxn>
                <a:cxn ang="0">
                  <a:pos x="683" y="394"/>
                </a:cxn>
                <a:cxn ang="0">
                  <a:pos x="647" y="632"/>
                </a:cxn>
                <a:cxn ang="0">
                  <a:pos x="627" y="425"/>
                </a:cxn>
                <a:cxn ang="0">
                  <a:pos x="597" y="339"/>
                </a:cxn>
                <a:cxn ang="0">
                  <a:pos x="627" y="258"/>
                </a:cxn>
                <a:cxn ang="0">
                  <a:pos x="612" y="187"/>
                </a:cxn>
                <a:cxn ang="0">
                  <a:pos x="602" y="121"/>
                </a:cxn>
                <a:cxn ang="0">
                  <a:pos x="668" y="197"/>
                </a:cxn>
                <a:cxn ang="0">
                  <a:pos x="754" y="91"/>
                </a:cxn>
                <a:cxn ang="0">
                  <a:pos x="743" y="182"/>
                </a:cxn>
                <a:cxn ang="0">
                  <a:pos x="723" y="243"/>
                </a:cxn>
                <a:cxn ang="0">
                  <a:pos x="728" y="339"/>
                </a:cxn>
                <a:cxn ang="0">
                  <a:pos x="1006" y="147"/>
                </a:cxn>
                <a:cxn ang="0">
                  <a:pos x="455" y="5"/>
                </a:cxn>
                <a:cxn ang="0">
                  <a:pos x="283" y="40"/>
                </a:cxn>
                <a:cxn ang="0">
                  <a:pos x="430" y="61"/>
                </a:cxn>
                <a:cxn ang="0">
                  <a:pos x="303" y="111"/>
                </a:cxn>
                <a:cxn ang="0">
                  <a:pos x="293" y="147"/>
                </a:cxn>
                <a:cxn ang="0">
                  <a:pos x="192" y="86"/>
                </a:cxn>
                <a:cxn ang="0">
                  <a:pos x="66" y="582"/>
                </a:cxn>
                <a:cxn ang="0">
                  <a:pos x="308" y="738"/>
                </a:cxn>
                <a:cxn ang="0">
                  <a:pos x="228" y="673"/>
                </a:cxn>
                <a:cxn ang="0">
                  <a:pos x="177" y="733"/>
                </a:cxn>
                <a:cxn ang="0">
                  <a:pos x="162" y="647"/>
                </a:cxn>
                <a:cxn ang="0">
                  <a:pos x="233" y="435"/>
                </a:cxn>
                <a:cxn ang="0">
                  <a:pos x="339" y="420"/>
                </a:cxn>
                <a:cxn ang="0">
                  <a:pos x="359" y="480"/>
                </a:cxn>
                <a:cxn ang="0">
                  <a:pos x="308" y="612"/>
                </a:cxn>
                <a:cxn ang="0">
                  <a:pos x="460" y="910"/>
                </a:cxn>
                <a:cxn ang="0">
                  <a:pos x="941" y="839"/>
                </a:cxn>
                <a:cxn ang="0">
                  <a:pos x="920" y="334"/>
                </a:cxn>
                <a:cxn ang="0">
                  <a:pos x="834" y="303"/>
                </a:cxn>
                <a:cxn ang="0">
                  <a:pos x="571" y="308"/>
                </a:cxn>
                <a:cxn ang="0">
                  <a:pos x="546" y="440"/>
                </a:cxn>
                <a:cxn ang="0">
                  <a:pos x="577" y="253"/>
                </a:cxn>
                <a:cxn ang="0">
                  <a:pos x="450" y="131"/>
                </a:cxn>
                <a:cxn ang="0">
                  <a:pos x="531" y="177"/>
                </a:cxn>
                <a:cxn ang="0">
                  <a:pos x="308" y="364"/>
                </a:cxn>
                <a:cxn ang="0">
                  <a:pos x="121" y="187"/>
                </a:cxn>
                <a:cxn ang="0">
                  <a:pos x="344" y="202"/>
                </a:cxn>
                <a:cxn ang="0">
                  <a:pos x="400" y="202"/>
                </a:cxn>
                <a:cxn ang="0">
                  <a:pos x="546" y="228"/>
                </a:cxn>
                <a:cxn ang="0">
                  <a:pos x="501" y="470"/>
                </a:cxn>
                <a:cxn ang="0">
                  <a:pos x="470" y="258"/>
                </a:cxn>
                <a:cxn ang="0">
                  <a:pos x="308" y="364"/>
                </a:cxn>
                <a:cxn ang="0">
                  <a:pos x="405" y="415"/>
                </a:cxn>
                <a:cxn ang="0">
                  <a:pos x="445" y="293"/>
                </a:cxn>
                <a:cxn ang="0">
                  <a:pos x="516" y="733"/>
                </a:cxn>
                <a:cxn ang="0">
                  <a:pos x="415" y="485"/>
                </a:cxn>
                <a:cxn ang="0">
                  <a:pos x="592" y="53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8" name="Freeform 221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71" y="26"/>
                </a:cxn>
                <a:cxn ang="0">
                  <a:pos x="46" y="102"/>
                </a:cxn>
                <a:cxn ang="0">
                  <a:pos x="71" y="2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29" name="Freeform 222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35" y="50"/>
                </a:cxn>
                <a:cxn ang="0">
                  <a:pos x="20" y="126"/>
                </a:cxn>
                <a:cxn ang="0">
                  <a:pos x="76" y="81"/>
                </a:cxn>
                <a:cxn ang="0">
                  <a:pos x="66" y="40"/>
                </a:cxn>
                <a:cxn ang="0">
                  <a:pos x="35" y="5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0" name="Freeform 223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203" y="10"/>
                </a:cxn>
                <a:cxn ang="0">
                  <a:pos x="46" y="5"/>
                </a:cxn>
                <a:cxn ang="0">
                  <a:pos x="5" y="45"/>
                </a:cxn>
                <a:cxn ang="0">
                  <a:pos x="111" y="106"/>
                </a:cxn>
                <a:cxn ang="0">
                  <a:pos x="172" y="101"/>
                </a:cxn>
                <a:cxn ang="0">
                  <a:pos x="203" y="96"/>
                </a:cxn>
                <a:cxn ang="0">
                  <a:pos x="203" y="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1" name="Freeform 224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121" y="10"/>
                </a:cxn>
                <a:cxn ang="0">
                  <a:pos x="56" y="10"/>
                </a:cxn>
                <a:cxn ang="0">
                  <a:pos x="20" y="101"/>
                </a:cxn>
                <a:cxn ang="0">
                  <a:pos x="142" y="111"/>
                </a:cxn>
                <a:cxn ang="0">
                  <a:pos x="121" y="1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2" name="Freeform 225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1" y="26"/>
                </a:cxn>
                <a:cxn ang="0">
                  <a:pos x="2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3" name="Freeform 226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36" y="66"/>
                </a:cxn>
                <a:cxn ang="0">
                  <a:pos x="127" y="30"/>
                </a:cxn>
                <a:cxn ang="0">
                  <a:pos x="86" y="5"/>
                </a:cxn>
                <a:cxn ang="0">
                  <a:pos x="36" y="56"/>
                </a:cxn>
                <a:cxn ang="0">
                  <a:pos x="36" y="66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4" name="Freeform 227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126" y="30"/>
                </a:cxn>
                <a:cxn ang="0">
                  <a:pos x="40" y="51"/>
                </a:cxn>
                <a:cxn ang="0">
                  <a:pos x="30" y="66"/>
                </a:cxn>
                <a:cxn ang="0">
                  <a:pos x="137" y="61"/>
                </a:cxn>
                <a:cxn ang="0">
                  <a:pos x="126" y="3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5" name="Freeform 228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202" y="15"/>
                </a:cxn>
                <a:cxn ang="0">
                  <a:pos x="147" y="5"/>
                </a:cxn>
                <a:cxn ang="0">
                  <a:pos x="35" y="0"/>
                </a:cxn>
                <a:cxn ang="0">
                  <a:pos x="10" y="25"/>
                </a:cxn>
                <a:cxn ang="0">
                  <a:pos x="101" y="40"/>
                </a:cxn>
                <a:cxn ang="0">
                  <a:pos x="208" y="40"/>
                </a:cxn>
                <a:cxn ang="0">
                  <a:pos x="202" y="1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6" name="Freeform 229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88" y="10"/>
                </a:cxn>
                <a:cxn ang="0">
                  <a:pos x="132" y="20"/>
                </a:cxn>
                <a:cxn ang="0">
                  <a:pos x="66" y="15"/>
                </a:cxn>
                <a:cxn ang="0">
                  <a:pos x="5" y="10"/>
                </a:cxn>
                <a:cxn ang="0">
                  <a:pos x="178" y="41"/>
                </a:cxn>
                <a:cxn ang="0">
                  <a:pos x="188" y="1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7" name="Freeform 230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141" y="46"/>
                </a:cxn>
                <a:cxn ang="0">
                  <a:pos x="66" y="30"/>
                </a:cxn>
                <a:cxn ang="0">
                  <a:pos x="20" y="76"/>
                </a:cxn>
                <a:cxn ang="0">
                  <a:pos x="5" y="96"/>
                </a:cxn>
                <a:cxn ang="0">
                  <a:pos x="45" y="96"/>
                </a:cxn>
                <a:cxn ang="0">
                  <a:pos x="86" y="137"/>
                </a:cxn>
                <a:cxn ang="0">
                  <a:pos x="106" y="152"/>
                </a:cxn>
                <a:cxn ang="0">
                  <a:pos x="146" y="96"/>
                </a:cxn>
                <a:cxn ang="0">
                  <a:pos x="197" y="96"/>
                </a:cxn>
                <a:cxn ang="0">
                  <a:pos x="141" y="46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38" name="Freeform 231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111" y="10"/>
                </a:cxn>
                <a:cxn ang="0">
                  <a:pos x="91" y="86"/>
                </a:cxn>
                <a:cxn ang="0">
                  <a:pos x="35" y="101"/>
                </a:cxn>
                <a:cxn ang="0">
                  <a:pos x="35" y="116"/>
                </a:cxn>
                <a:cxn ang="0">
                  <a:pos x="86" y="172"/>
                </a:cxn>
                <a:cxn ang="0">
                  <a:pos x="60" y="227"/>
                </a:cxn>
                <a:cxn ang="0">
                  <a:pos x="0" y="278"/>
                </a:cxn>
                <a:cxn ang="0">
                  <a:pos x="25" y="293"/>
                </a:cxn>
                <a:cxn ang="0">
                  <a:pos x="81" y="313"/>
                </a:cxn>
                <a:cxn ang="0">
                  <a:pos x="116" y="288"/>
                </a:cxn>
                <a:cxn ang="0">
                  <a:pos x="126" y="71"/>
                </a:cxn>
                <a:cxn ang="0">
                  <a:pos x="126" y="10"/>
                </a:cxn>
                <a:cxn ang="0">
                  <a:pos x="111" y="10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105" name="Group 232"/>
          <p:cNvGrpSpPr/>
          <p:nvPr/>
        </p:nvGrpSpPr>
        <p:grpSpPr>
          <a:xfrm>
            <a:off x="9245600" y="-7937"/>
            <a:ext cx="3090333" cy="2063750"/>
            <a:chOff x="4080" y="-5"/>
            <a:chExt cx="1748" cy="1556"/>
          </a:xfrm>
        </p:grpSpPr>
        <p:sp>
          <p:nvSpPr>
            <p:cNvPr id="4111" name="Freeform 233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>
                <a:cxn ang="0">
                  <a:pos x="67" y="12"/>
                </a:cxn>
                <a:cxn ang="0">
                  <a:pos x="32" y="206"/>
                </a:cxn>
                <a:cxn ang="0">
                  <a:pos x="73" y="1141"/>
                </a:cxn>
                <a:cxn ang="0">
                  <a:pos x="157" y="1327"/>
                </a:cxn>
                <a:cxn ang="0">
                  <a:pos x="459" y="1399"/>
                </a:cxn>
                <a:cxn ang="0">
                  <a:pos x="593" y="1437"/>
                </a:cxn>
                <a:cxn ang="0">
                  <a:pos x="1510" y="1379"/>
                </a:cxn>
                <a:cxn ang="0">
                  <a:pos x="1548" y="485"/>
                </a:cxn>
                <a:cxn ang="0">
                  <a:pos x="1072" y="46"/>
                </a:cxn>
                <a:cxn ang="0">
                  <a:pos x="723" y="84"/>
                </a:cxn>
                <a:cxn ang="0">
                  <a:pos x="575" y="32"/>
                </a:cxn>
                <a:cxn ang="0">
                  <a:pos x="439" y="6"/>
                </a:cxn>
                <a:cxn ang="0">
                  <a:pos x="67" y="12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112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4113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359" y="126"/>
                  </a:cxn>
                  <a:cxn ang="0">
                    <a:pos x="460" y="101"/>
                  </a:cxn>
                  <a:cxn ang="0">
                    <a:pos x="465" y="86"/>
                  </a:cxn>
                  <a:cxn ang="0">
                    <a:pos x="445" y="0"/>
                  </a:cxn>
                  <a:cxn ang="0">
                    <a:pos x="126" y="0"/>
                  </a:cxn>
                  <a:cxn ang="0">
                    <a:pos x="51" y="111"/>
                  </a:cxn>
                  <a:cxn ang="0">
                    <a:pos x="359" y="126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4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2548" y="5"/>
                  </a:cxn>
                  <a:cxn ang="0">
                    <a:pos x="794" y="0"/>
                  </a:cxn>
                  <a:cxn ang="0">
                    <a:pos x="1138" y="106"/>
                  </a:cxn>
                  <a:cxn ang="0">
                    <a:pos x="880" y="197"/>
                  </a:cxn>
                  <a:cxn ang="0">
                    <a:pos x="1047" y="359"/>
                  </a:cxn>
                  <a:cxn ang="0">
                    <a:pos x="374" y="303"/>
                  </a:cxn>
                  <a:cxn ang="0">
                    <a:pos x="131" y="318"/>
                  </a:cxn>
                  <a:cxn ang="0">
                    <a:pos x="1006" y="2461"/>
                  </a:cxn>
                  <a:cxn ang="0">
                    <a:pos x="728" y="1724"/>
                  </a:cxn>
                  <a:cxn ang="0">
                    <a:pos x="531" y="1900"/>
                  </a:cxn>
                  <a:cxn ang="0">
                    <a:pos x="475" y="2199"/>
                  </a:cxn>
                  <a:cxn ang="0">
                    <a:pos x="627" y="1339"/>
                  </a:cxn>
                  <a:cxn ang="0">
                    <a:pos x="774" y="1152"/>
                  </a:cxn>
                  <a:cxn ang="0">
                    <a:pos x="1057" y="1198"/>
                  </a:cxn>
                  <a:cxn ang="0">
                    <a:pos x="951" y="1547"/>
                  </a:cxn>
                  <a:cxn ang="0">
                    <a:pos x="971" y="1996"/>
                  </a:cxn>
                  <a:cxn ang="0">
                    <a:pos x="2604" y="2441"/>
                  </a:cxn>
                  <a:cxn ang="0">
                    <a:pos x="2296" y="2158"/>
                  </a:cxn>
                  <a:cxn ang="0">
                    <a:pos x="2149" y="1744"/>
                  </a:cxn>
                  <a:cxn ang="0">
                    <a:pos x="2002" y="1365"/>
                  </a:cxn>
                  <a:cxn ang="0">
                    <a:pos x="2326" y="1294"/>
                  </a:cxn>
                  <a:cxn ang="0">
                    <a:pos x="2058" y="1127"/>
                  </a:cxn>
                  <a:cxn ang="0">
                    <a:pos x="2220" y="1142"/>
                  </a:cxn>
                  <a:cxn ang="0">
                    <a:pos x="2215" y="1056"/>
                  </a:cxn>
                  <a:cxn ang="0">
                    <a:pos x="1901" y="1066"/>
                  </a:cxn>
                  <a:cxn ang="0">
                    <a:pos x="1805" y="1734"/>
                  </a:cxn>
                  <a:cxn ang="0">
                    <a:pos x="1755" y="1162"/>
                  </a:cxn>
                  <a:cxn ang="0">
                    <a:pos x="1674" y="920"/>
                  </a:cxn>
                  <a:cxn ang="0">
                    <a:pos x="1755" y="687"/>
                  </a:cxn>
                  <a:cxn ang="0">
                    <a:pos x="1714" y="500"/>
                  </a:cxn>
                  <a:cxn ang="0">
                    <a:pos x="1674" y="313"/>
                  </a:cxn>
                  <a:cxn ang="0">
                    <a:pos x="1866" y="521"/>
                  </a:cxn>
                  <a:cxn ang="0">
                    <a:pos x="2098" y="238"/>
                  </a:cxn>
                  <a:cxn ang="0">
                    <a:pos x="2068" y="480"/>
                  </a:cxn>
                  <a:cxn ang="0">
                    <a:pos x="2028" y="657"/>
                  </a:cxn>
                  <a:cxn ang="0">
                    <a:pos x="2028" y="915"/>
                  </a:cxn>
                  <a:cxn ang="0">
                    <a:pos x="2821" y="915"/>
                  </a:cxn>
                  <a:cxn ang="0">
                    <a:pos x="2801" y="384"/>
                  </a:cxn>
                  <a:cxn ang="0">
                    <a:pos x="1259" y="349"/>
                  </a:cxn>
                  <a:cxn ang="0">
                    <a:pos x="1482" y="470"/>
                  </a:cxn>
                  <a:cxn ang="0">
                    <a:pos x="865" y="986"/>
                  </a:cxn>
                  <a:cxn ang="0">
                    <a:pos x="349" y="495"/>
                  </a:cxn>
                  <a:cxn ang="0">
                    <a:pos x="966" y="536"/>
                  </a:cxn>
                  <a:cxn ang="0">
                    <a:pos x="1112" y="531"/>
                  </a:cxn>
                  <a:cxn ang="0">
                    <a:pos x="1527" y="612"/>
                  </a:cxn>
                  <a:cxn ang="0">
                    <a:pos x="1396" y="1294"/>
                  </a:cxn>
                  <a:cxn ang="0">
                    <a:pos x="1315" y="692"/>
                  </a:cxn>
                  <a:cxn ang="0">
                    <a:pos x="865" y="986"/>
                  </a:cxn>
                  <a:cxn ang="0">
                    <a:pos x="1128" y="1137"/>
                  </a:cxn>
                  <a:cxn ang="0">
                    <a:pos x="1249" y="799"/>
                  </a:cxn>
                  <a:cxn ang="0">
                    <a:pos x="1648" y="1476"/>
                  </a:cxn>
                  <a:cxn ang="0">
                    <a:pos x="1087" y="1622"/>
                  </a:cxn>
                  <a:cxn ang="0">
                    <a:pos x="1562" y="1400"/>
                  </a:cxn>
                  <a:cxn ang="0">
                    <a:pos x="1608" y="672"/>
                  </a:cxn>
                  <a:cxn ang="0">
                    <a:pos x="1583" y="1077"/>
                  </a:cxn>
                  <a:cxn ang="0">
                    <a:pos x="1512" y="728"/>
                  </a:cxn>
                  <a:cxn ang="0">
                    <a:pos x="2564" y="905"/>
                  </a:cxn>
                  <a:cxn ang="0">
                    <a:pos x="2331" y="819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5" name="Freeform 237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>
                  <a:cxn ang="0">
                    <a:pos x="203" y="76"/>
                  </a:cxn>
                  <a:cxn ang="0">
                    <a:pos x="137" y="283"/>
                  </a:cxn>
                  <a:cxn ang="0">
                    <a:pos x="203" y="76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6" name="Freeform 238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>
                  <a:cxn ang="0">
                    <a:pos x="96" y="136"/>
                  </a:cxn>
                  <a:cxn ang="0">
                    <a:pos x="61" y="349"/>
                  </a:cxn>
                  <a:cxn ang="0">
                    <a:pos x="203" y="227"/>
                  </a:cxn>
                  <a:cxn ang="0">
                    <a:pos x="188" y="121"/>
                  </a:cxn>
                  <a:cxn ang="0">
                    <a:pos x="96" y="136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7" name="Freeform 239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>
                  <a:cxn ang="0">
                    <a:pos x="567" y="20"/>
                  </a:cxn>
                  <a:cxn ang="0">
                    <a:pos x="121" y="20"/>
                  </a:cxn>
                  <a:cxn ang="0">
                    <a:pos x="10" y="126"/>
                  </a:cxn>
                  <a:cxn ang="0">
                    <a:pos x="304" y="293"/>
                  </a:cxn>
                  <a:cxn ang="0">
                    <a:pos x="486" y="273"/>
                  </a:cxn>
                  <a:cxn ang="0">
                    <a:pos x="572" y="268"/>
                  </a:cxn>
                  <a:cxn ang="0">
                    <a:pos x="567" y="20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8" name="Freeform 240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>
                  <a:cxn ang="0">
                    <a:pos x="338" y="25"/>
                  </a:cxn>
                  <a:cxn ang="0">
                    <a:pos x="157" y="25"/>
                  </a:cxn>
                  <a:cxn ang="0">
                    <a:pos x="61" y="288"/>
                  </a:cxn>
                  <a:cxn ang="0">
                    <a:pos x="399" y="313"/>
                  </a:cxn>
                  <a:cxn ang="0">
                    <a:pos x="338" y="25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19" name="Freeform 241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202" y="76"/>
                  </a:cxn>
                  <a:cxn ang="0">
                    <a:pos x="76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20" name="Freeform 242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>
                  <a:cxn ang="0">
                    <a:pos x="106" y="187"/>
                  </a:cxn>
                  <a:cxn ang="0">
                    <a:pos x="355" y="86"/>
                  </a:cxn>
                  <a:cxn ang="0">
                    <a:pos x="243" y="15"/>
                  </a:cxn>
                  <a:cxn ang="0">
                    <a:pos x="96" y="161"/>
                  </a:cxn>
                  <a:cxn ang="0">
                    <a:pos x="106" y="187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21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364" y="30"/>
                  </a:cxn>
                  <a:cxn ang="0">
                    <a:pos x="121" y="86"/>
                  </a:cxn>
                  <a:cxn ang="0">
                    <a:pos x="86" y="131"/>
                  </a:cxn>
                  <a:cxn ang="0">
                    <a:pos x="385" y="116"/>
                  </a:cxn>
                  <a:cxn ang="0">
                    <a:pos x="415" y="101"/>
                  </a:cxn>
                  <a:cxn ang="0">
                    <a:pos x="415" y="0"/>
                  </a:cxn>
                  <a:cxn ang="0">
                    <a:pos x="364" y="30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22" name="Freeform 244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>
                  <a:cxn ang="0">
                    <a:pos x="106" y="5"/>
                  </a:cxn>
                  <a:cxn ang="0">
                    <a:pos x="40" y="71"/>
                  </a:cxn>
                  <a:cxn ang="0">
                    <a:pos x="288" y="111"/>
                  </a:cxn>
                  <a:cxn ang="0">
                    <a:pos x="592" y="116"/>
                  </a:cxn>
                  <a:cxn ang="0">
                    <a:pos x="577" y="40"/>
                  </a:cxn>
                  <a:cxn ang="0">
                    <a:pos x="415" y="15"/>
                  </a:cxn>
                  <a:cxn ang="0">
                    <a:pos x="106" y="5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23" name="Freeform 245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>
                  <a:cxn ang="0">
                    <a:pos x="496" y="96"/>
                  </a:cxn>
                  <a:cxn ang="0">
                    <a:pos x="521" y="20"/>
                  </a:cxn>
                  <a:cxn ang="0">
                    <a:pos x="375" y="50"/>
                  </a:cxn>
                  <a:cxn ang="0">
                    <a:pos x="182" y="30"/>
                  </a:cxn>
                  <a:cxn ang="0">
                    <a:pos x="10" y="20"/>
                  </a:cxn>
                  <a:cxn ang="0">
                    <a:pos x="496" y="96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24" name="Freeform 246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>
                  <a:cxn ang="0">
                    <a:pos x="15" y="268"/>
                  </a:cxn>
                  <a:cxn ang="0">
                    <a:pos x="131" y="273"/>
                  </a:cxn>
                  <a:cxn ang="0">
                    <a:pos x="253" y="389"/>
                  </a:cxn>
                  <a:cxn ang="0">
                    <a:pos x="298" y="424"/>
                  </a:cxn>
                  <a:cxn ang="0">
                    <a:pos x="409" y="263"/>
                  </a:cxn>
                  <a:cxn ang="0">
                    <a:pos x="561" y="263"/>
                  </a:cxn>
                  <a:cxn ang="0">
                    <a:pos x="399" y="136"/>
                  </a:cxn>
                  <a:cxn ang="0">
                    <a:pos x="187" y="81"/>
                  </a:cxn>
                  <a:cxn ang="0">
                    <a:pos x="61" y="207"/>
                  </a:cxn>
                  <a:cxn ang="0">
                    <a:pos x="15" y="268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125" name="Freeform 247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>
                  <a:cxn ang="0">
                    <a:pos x="258" y="202"/>
                  </a:cxn>
                  <a:cxn ang="0">
                    <a:pos x="111" y="248"/>
                  </a:cxn>
                  <a:cxn ang="0">
                    <a:pos x="111" y="298"/>
                  </a:cxn>
                  <a:cxn ang="0">
                    <a:pos x="253" y="455"/>
                  </a:cxn>
                  <a:cxn ang="0">
                    <a:pos x="172" y="596"/>
                  </a:cxn>
                  <a:cxn ang="0">
                    <a:pos x="0" y="748"/>
                  </a:cxn>
                  <a:cxn ang="0">
                    <a:pos x="86" y="783"/>
                  </a:cxn>
                  <a:cxn ang="0">
                    <a:pos x="238" y="839"/>
                  </a:cxn>
                  <a:cxn ang="0">
                    <a:pos x="319" y="819"/>
                  </a:cxn>
                  <a:cxn ang="0">
                    <a:pos x="329" y="0"/>
                  </a:cxn>
                  <a:cxn ang="0">
                    <a:pos x="258" y="202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4106" name="Rectangle 248"/>
          <p:cNvSpPr>
            <a:spLocks noGrp="1" noRot="1"/>
          </p:cNvSpPr>
          <p:nvPr>
            <p:ph type="title"/>
          </p:nvPr>
        </p:nvSpPr>
        <p:spPr>
          <a:xfrm>
            <a:off x="397933" y="228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7" name="Rectangle 249"/>
          <p:cNvSpPr>
            <a:spLocks noGrp="1" noRot="1"/>
          </p:cNvSpPr>
          <p:nvPr>
            <p:ph type="body" idx="1"/>
          </p:nvPr>
        </p:nvSpPr>
        <p:spPr>
          <a:xfrm>
            <a:off x="812800" y="1600200"/>
            <a:ext cx="108712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5482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483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484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4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6.jpeg"/><Relationship Id="rId1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hyperlink" Target="file:///F:\&#26460;&#29995;&#35799;&#20116;&#39318;\&#26376;&#22812;\&#26376;&#22812;.swf" TargetMode="External"/><Relationship Id="rId6" Type="http://schemas.openxmlformats.org/officeDocument/2006/relationships/slide" Target="slide33.xml"/><Relationship Id="rId5" Type="http://schemas.openxmlformats.org/officeDocument/2006/relationships/slide" Target="slide20.xml"/><Relationship Id="rId4" Type="http://schemas.openxmlformats.org/officeDocument/2006/relationships/slide" Target="slide1.xml"/><Relationship Id="rId3" Type="http://schemas.openxmlformats.org/officeDocument/2006/relationships/image" Target="../media/image17.jpeg"/><Relationship Id="rId2" Type="http://schemas.openxmlformats.org/officeDocument/2006/relationships/slide" Target="slide27.xml"/><Relationship Id="rId1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" Target="slide12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" Target="slide12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slide" Target="slide12.xml"/><Relationship Id="rId1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0.jpeg"/><Relationship Id="rId3" Type="http://schemas.openxmlformats.org/officeDocument/2006/relationships/hyperlink" Target="http://image.baidu.com/i?ct=503316480&amp;z=0&amp;tn=baiduimagedetail&amp;word=%B9%C5%B5%E4%B6%F9%CD%AF&amp;in=2660&amp;cl=2&amp;cm=1&amp;sc=0&amp;lm=-1&amp;pn=47&amp;rn=1" TargetMode="External"/><Relationship Id="rId2" Type="http://schemas.openxmlformats.org/officeDocument/2006/relationships/image" Target="../media/image19.jpeg"/><Relationship Id="rId1" Type="http://schemas.openxmlformats.org/officeDocument/2006/relationships/hyperlink" Target="http://image.baidu.com/i?ct=503316480&amp;z=0&amp;tn=baiduimagedetail&amp;word=%B9%C5%B5%E4%C3%C0%C5%AE&amp;in=5719&amp;cl=2&amp;cm=1&amp;sc=0&amp;lm=-1&amp;pn=200&amp;rn=1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6.jpeg"/><Relationship Id="rId1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6.jpeg"/><Relationship Id="rId1" Type="http://schemas.openxmlformats.org/officeDocument/2006/relationships/slide" Target="slide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6.jpeg"/><Relationship Id="rId1" Type="http://schemas.openxmlformats.org/officeDocument/2006/relationships/slide" Target="slide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netease-bo27-summ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15240"/>
            <a:ext cx="12173585" cy="6826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96875" y="718820"/>
            <a:ext cx="7850505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  <a:defRPr/>
            </a:pPr>
            <a:r>
              <a:rPr kumimoji="1" lang="zh-CN" altLang="en-US" sz="19900" b="1" noProof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《月夜》</a:t>
            </a:r>
            <a:endParaRPr kumimoji="1" lang="zh-CN" altLang="en-US" sz="19900" b="1" noProof="0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chemeClr val="tx1"/>
                </a:solidFill>
              </a:rPr>
              <a:t>我们曾经学过和杜甫诗有：</a:t>
            </a:r>
            <a:br>
              <a:rPr lang="zh-CN" altLang="en-US" sz="4000" b="1" dirty="0">
                <a:solidFill>
                  <a:schemeClr val="tx1"/>
                </a:solidFill>
              </a:rPr>
            </a:b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2867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chemeClr val="bg1"/>
                </a:solidFill>
              </a:rPr>
              <a:t>1、</a:t>
            </a:r>
            <a:r>
              <a:rPr lang="zh-CN" altLang="en-US" b="1" dirty="0">
                <a:solidFill>
                  <a:schemeClr val="bg1"/>
                </a:solidFill>
                <a:hlinkClick r:id="rId1" action="ppaction://hlinksldjump"/>
              </a:rPr>
              <a:t>《望岳》</a:t>
            </a:r>
            <a:endParaRPr lang="zh-CN" altLang="en-US" b="1" dirty="0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chemeClr val="bg1"/>
                </a:solidFill>
              </a:rPr>
              <a:t>  2</a:t>
            </a:r>
            <a:r>
              <a:rPr lang="zh-CN" altLang="en-US" b="1" dirty="0">
                <a:solidFill>
                  <a:schemeClr val="bg1"/>
                </a:solidFill>
                <a:hlinkClick r:id="rId1" action="ppaction://hlinksldjump"/>
              </a:rPr>
              <a:t>《春望》</a:t>
            </a:r>
            <a:endParaRPr lang="zh-CN" altLang="en-US" b="1" dirty="0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chemeClr val="bg1"/>
                </a:solidFill>
              </a:rPr>
              <a:t>  3</a:t>
            </a:r>
            <a:r>
              <a:rPr lang="zh-CN" altLang="en-US" b="1" dirty="0">
                <a:solidFill>
                  <a:schemeClr val="bg1"/>
                </a:solidFill>
                <a:hlinkClick r:id="rId1" action="ppaction://hlinksldjump"/>
              </a:rPr>
              <a:t>《登高》</a:t>
            </a:r>
            <a:endParaRPr lang="zh-CN" altLang="en-US" b="1" dirty="0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chemeClr val="bg1"/>
                </a:solidFill>
              </a:rPr>
              <a:t>  4</a:t>
            </a:r>
            <a:r>
              <a:rPr lang="zh-CN" altLang="en-US" b="1" dirty="0">
                <a:solidFill>
                  <a:schemeClr val="bg1"/>
                </a:solidFill>
                <a:hlinkClick r:id="rId1" action="ppaction://hlinksldjump"/>
              </a:rPr>
              <a:t>《江南春绝句》</a:t>
            </a:r>
            <a:endParaRPr lang="zh-CN" altLang="en-US" b="1" dirty="0">
              <a:solidFill>
                <a:schemeClr val="bg1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chemeClr val="bg1"/>
                </a:solidFill>
              </a:rPr>
              <a:t>  5</a:t>
            </a:r>
            <a:r>
              <a:rPr lang="zh-CN" altLang="en-US" b="1" dirty="0">
                <a:solidFill>
                  <a:schemeClr val="bg1"/>
                </a:solidFill>
                <a:hlinkClick r:id="rId1" action="ppaction://hlinksldjump"/>
              </a:rPr>
              <a:t>《春夜喜雨》</a:t>
            </a:r>
            <a:endParaRPr lang="zh-CN" altLang="en-US" b="1" dirty="0">
              <a:solidFill>
                <a:schemeClr val="bg1"/>
              </a:solidFill>
            </a:endParaRPr>
          </a:p>
          <a:p>
            <a:pPr eaLnBrk="1" hangingPunct="1"/>
            <a:endParaRPr lang="zh-CN" altLang="en-US" dirty="0"/>
          </a:p>
        </p:txBody>
      </p:sp>
    </p:spTree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5105400" y="457200"/>
            <a:ext cx="1630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望  岳</a:t>
            </a:r>
            <a:endParaRPr lang="zh-CN" altLang="en-US" sz="4400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7347" name="Text Box 3"/>
          <p:cNvSpPr txBox="1"/>
          <p:nvPr/>
        </p:nvSpPr>
        <p:spPr>
          <a:xfrm>
            <a:off x="4800600" y="1600200"/>
            <a:ext cx="293687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岱宗夫如何，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齐鲁青未了。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造化钟神秀，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阴阳割昏晓。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荡胸生层云，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决眦入归鸟。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会当凌绝顶，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一览众山小。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9700" name="Picture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1676400"/>
            <a:ext cx="2667000" cy="4495800"/>
          </a:xfrm>
          <a:prstGeom prst="rect">
            <a:avLst/>
          </a:prstGeom>
          <a:noFill/>
          <a:ln w="57150" cap="flat" cmpd="thinThick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9701" name="Text Box 5"/>
          <p:cNvSpPr txBox="1"/>
          <p:nvPr/>
        </p:nvSpPr>
        <p:spPr>
          <a:xfrm>
            <a:off x="8382000" y="457200"/>
            <a:ext cx="1630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春  望</a:t>
            </a:r>
            <a:endParaRPr lang="zh-CN" altLang="en-US" sz="4400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7350" name="Text Box 6"/>
          <p:cNvSpPr txBox="1"/>
          <p:nvPr/>
        </p:nvSpPr>
        <p:spPr>
          <a:xfrm>
            <a:off x="7731125" y="1600200"/>
            <a:ext cx="2937510" cy="45231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国破山河在，</a:t>
            </a:r>
            <a:endParaRPr lang="zh-CN" altLang="en-US" sz="3600" b="1" dirty="0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城春草木深。</a:t>
            </a:r>
            <a:endParaRPr lang="zh-CN" altLang="en-US" sz="3600" b="1" dirty="0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感时花溅泪，</a:t>
            </a:r>
            <a:endParaRPr lang="zh-CN" altLang="en-US" sz="3600" b="1" dirty="0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恨别鸟惊心。</a:t>
            </a:r>
            <a:endParaRPr lang="zh-CN" altLang="en-US" sz="3600" b="1" dirty="0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烽火连三月，</a:t>
            </a:r>
            <a:endParaRPr lang="zh-CN" altLang="en-US" sz="3600" b="1" dirty="0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家书抵万金。</a:t>
            </a:r>
            <a:endParaRPr lang="zh-CN" altLang="en-US" sz="3600" b="1" dirty="0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白头搔更短，</a:t>
            </a:r>
            <a:endParaRPr lang="zh-CN" altLang="en-US" sz="3600" b="1" dirty="0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浑欲不胜簪。</a:t>
            </a:r>
            <a:endParaRPr lang="zh-CN" altLang="en-US" sz="3600" b="1" dirty="0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30722" name="Picture 4" descr="p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7596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2"/>
          <p:cNvSpPr txBox="1"/>
          <p:nvPr/>
        </p:nvSpPr>
        <p:spPr>
          <a:xfrm>
            <a:off x="6166803" y="620713"/>
            <a:ext cx="3855720" cy="28613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江南春绝句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algn="ctr"/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两个黄鹂鸣翠柳，</a:t>
            </a:r>
            <a:endParaRPr lang="zh-CN" altLang="en-US" sz="36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一行白鹭上青天。</a:t>
            </a:r>
            <a:endParaRPr lang="zh-CN" altLang="en-US" sz="36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窗含西岭千秋雪，</a:t>
            </a:r>
            <a:endParaRPr lang="zh-CN" altLang="en-US" sz="36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门泊东吴万里船。</a:t>
            </a:r>
            <a:endParaRPr lang="zh-CN" altLang="en-US" sz="36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ll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Rot="1"/>
          </p:cNvSpPr>
          <p:nvPr>
            <p:ph type="title"/>
          </p:nvPr>
        </p:nvSpPr>
        <p:spPr>
          <a:xfrm>
            <a:off x="2133600" y="1066800"/>
            <a:ext cx="77724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u="sng" dirty="0">
                <a:solidFill>
                  <a:schemeClr val="tx1"/>
                </a:solidFill>
              </a:rPr>
              <a:t>登高</a:t>
            </a:r>
            <a:endParaRPr lang="zh-CN" altLang="en-US" b="1" u="sng" dirty="0">
              <a:solidFill>
                <a:schemeClr val="tx1"/>
              </a:solidFill>
            </a:endParaRPr>
          </a:p>
        </p:txBody>
      </p:sp>
      <p:sp>
        <p:nvSpPr>
          <p:cNvPr id="31747" name="Rectangle 3"/>
          <p:cNvSpPr>
            <a:spLocks noGrp="1" noRot="1"/>
          </p:cNvSpPr>
          <p:nvPr>
            <p:ph idx="1"/>
          </p:nvPr>
        </p:nvSpPr>
        <p:spPr>
          <a:xfrm>
            <a:off x="2163763" y="2484438"/>
            <a:ext cx="7870825" cy="2232025"/>
          </a:xfrm>
          <a:ln>
            <a:solidFill>
              <a:srgbClr val="FF0000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latin typeface="宋体" panose="02010600030101010101" pitchFamily="2" charset="-122"/>
              </a:rPr>
              <a:t>风急天高猿啸哀，渚清沙白鸟飞回。</a:t>
            </a:r>
            <a:r>
              <a:rPr lang="zh-CN" altLang="en-US" b="1" dirty="0"/>
              <a:t> 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无边落木萧萧下，不尽长江滚滚来。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万里悲秋常作客，百年多病独登台。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艰难苦恨烦霜鬓，潦倒新停浊酒杯。</a:t>
            </a:r>
            <a:endParaRPr lang="zh-CN" altLang="en-US" b="1" dirty="0"/>
          </a:p>
        </p:txBody>
      </p:sp>
    </p:spTree>
  </p:cSld>
  <p:clrMapOvr>
    <a:masterClrMapping/>
  </p:clrMapOvr>
  <p:transition spd="med"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7848600" y="506413"/>
            <a:ext cx="24180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春夜喜雨</a:t>
            </a:r>
            <a:endParaRPr lang="zh-CN" altLang="en-US" sz="4400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0419" name="Text Box 3"/>
          <p:cNvSpPr txBox="1"/>
          <p:nvPr/>
        </p:nvSpPr>
        <p:spPr>
          <a:xfrm>
            <a:off x="7848600" y="1724025"/>
            <a:ext cx="2937510" cy="45231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好雨知时节，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当春乃发生。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随风潜入夜，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润物细无声。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野径云俱黑，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江船火独明。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晓看红湿处，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花重锦官城。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2772" name="Picture 4" descr="huahui5_sm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6138" y="404813"/>
            <a:ext cx="2895600" cy="518160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2773" name="Picture 5" descr="huahui10_sma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04813"/>
            <a:ext cx="3048000" cy="525780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 noRot="1"/>
          </p:cNvSpPr>
          <p:nvPr>
            <p:ph type="title"/>
          </p:nvPr>
        </p:nvSpPr>
        <p:spPr>
          <a:xfrm>
            <a:off x="1524000" y="404813"/>
            <a:ext cx="854075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知人论世</a:t>
            </a:r>
            <a:endParaRPr lang="zh-CN" altLang="en-US" b="1" dirty="0"/>
          </a:p>
        </p:txBody>
      </p:sp>
      <p:sp>
        <p:nvSpPr>
          <p:cNvPr id="33795" name="Rectangle 3"/>
          <p:cNvSpPr>
            <a:spLocks noGrp="1" noRot="1"/>
          </p:cNvSpPr>
          <p:nvPr>
            <p:ph type="body" sz="half" idx="1"/>
          </p:nvPr>
        </p:nvSpPr>
        <p:spPr>
          <a:xfrm>
            <a:off x="1524000" y="1981200"/>
            <a:ext cx="8893175" cy="45434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1C1C1C"/>
                </a:solidFill>
                <a:latin typeface="宋体" panose="02010600030101010101" pitchFamily="2" charset="-122"/>
              </a:rPr>
              <a:t>    天宝十五载（</a:t>
            </a:r>
            <a:r>
              <a:rPr lang="zh-CN" altLang="en-US" b="1" dirty="0">
                <a:solidFill>
                  <a:srgbClr val="1C1C1C"/>
                </a:solidFill>
              </a:rPr>
              <a:t>756</a:t>
            </a:r>
            <a:r>
              <a:rPr lang="zh-CN" altLang="en-US" b="1" dirty="0">
                <a:solidFill>
                  <a:srgbClr val="1C1C1C"/>
                </a:solidFill>
                <a:latin typeface="宋体" panose="02010600030101010101" pitchFamily="2" charset="-122"/>
              </a:rPr>
              <a:t>）六月，安史叛军攻进潼关，杜甫带着妻小逃到鄜州（今陕西富县），寄居羌村。七月，肃宗即位于灵武（今属宁夏）。杜甫便于八月间离家北上延州（今延安），企图赶到灵武，为平叛效力。但当时叛军势力已膨胀到鄜州以北，他启程不久，就</a:t>
            </a:r>
            <a:r>
              <a:rPr lang="zh-CN" altLang="en-US" b="1" dirty="0">
                <a:latin typeface="宋体" panose="02010600030101010101" pitchFamily="2" charset="-122"/>
              </a:rPr>
              <a:t>被叛军捉住，送到沦陷后的长安；望月思家，写下了千古传诵的名作《月夜》。</a:t>
            </a:r>
            <a:br>
              <a:rPr lang="zh-CN" altLang="en-US" b="1" dirty="0">
                <a:solidFill>
                  <a:srgbClr val="1C1C1C"/>
                </a:solidFill>
              </a:rPr>
            </a:br>
            <a:br>
              <a:rPr lang="zh-CN" altLang="en-US" b="1" dirty="0">
                <a:solidFill>
                  <a:srgbClr val="1C1C1C"/>
                </a:solidFill>
              </a:rPr>
            </a:br>
            <a:endParaRPr lang="zh-CN" altLang="en-US" b="1" dirty="0">
              <a:solidFill>
                <a:srgbClr val="1C1C1C"/>
              </a:solidFill>
            </a:endParaRPr>
          </a:p>
        </p:txBody>
      </p:sp>
      <p:pic>
        <p:nvPicPr>
          <p:cNvPr id="33796" name="Picture 4" descr="netease-bo27-summer"/>
          <p:cNvPicPr>
            <a:picLocks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8040688" y="0"/>
            <a:ext cx="2627312" cy="1970088"/>
          </a:xfrm>
        </p:spPr>
      </p:pic>
    </p:spTree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0530" name="Picture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0531" name="Picture 3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0532" name="Picture 4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0533" name="Picture 5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-323850"/>
            <a:ext cx="9753600" cy="750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20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 Box 4"/>
          <p:cNvSpPr txBox="1"/>
          <p:nvPr/>
        </p:nvSpPr>
        <p:spPr>
          <a:xfrm>
            <a:off x="2279650" y="692150"/>
            <a:ext cx="6121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黑体" panose="02010609060101010101" pitchFamily="49" charset="-122"/>
              </a:rPr>
              <a:t>回顾：</a:t>
            </a:r>
            <a:r>
              <a:rPr lang="zh-CN" altLang="en-US" sz="44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有关月亮的名句</a:t>
            </a:r>
            <a:endParaRPr lang="zh-CN" altLang="en-US" sz="44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5843" name="Text Box 11"/>
          <p:cNvSpPr txBox="1"/>
          <p:nvPr/>
        </p:nvSpPr>
        <p:spPr>
          <a:xfrm>
            <a:off x="2908300" y="14176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4" name="Rectangle 17"/>
          <p:cNvSpPr>
            <a:spLocks noGrp="1" noRot="1"/>
          </p:cNvSpPr>
          <p:nvPr>
            <p:ph idx="1"/>
          </p:nvPr>
        </p:nvSpPr>
        <p:spPr>
          <a:xfrm>
            <a:off x="1524000" y="1981200"/>
            <a:ext cx="9144000" cy="3886200"/>
          </a:xfrm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举头望明月，低头思故乡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--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李白《静夜思》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共看明月应垂泪，一夜乡心五处同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--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白居易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今夜月明人尽望，不知秋思在谁家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王建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十五望月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海上升明月，天涯共此时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--唐张九龄《望月怀远》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人有悲欢离合，月有阴晴圆缺。但愿人长久，千里共婵娟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                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                         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-- 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苏轼《水调歌头》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AutoShape 2">
            <a:hlinkClick r:id="rId1" action="ppaction://hlinksldjump"/>
          </p:cNvPr>
          <p:cNvSpPr/>
          <p:nvPr/>
        </p:nvSpPr>
        <p:spPr>
          <a:xfrm>
            <a:off x="5410200" y="1981200"/>
            <a:ext cx="1524000" cy="457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1315" name="Text Box 3" descr="纸莎草纸"/>
          <p:cNvSpPr txBox="1">
            <a:spLocks noChangeArrowheads="1"/>
          </p:cNvSpPr>
          <p:nvPr/>
        </p:nvSpPr>
        <p:spPr bwMode="auto">
          <a:xfrm>
            <a:off x="1976755" y="0"/>
            <a:ext cx="798195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月夜</a:t>
            </a:r>
            <a:endParaRPr kumimoji="0" lang="zh-CN" altLang="en-US" sz="4000" b="1" kern="1200" cap="none" spc="0" normalizeH="0" baseline="0" noProof="0" smtClean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2971800" y="147638"/>
            <a:ext cx="119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华文彩云" pitchFamily="2" charset="-122"/>
              </a:rPr>
              <a:t>思考</a:t>
            </a:r>
            <a:endParaRPr lang="zh-CN" altLang="en-US" sz="4000" b="1" dirty="0"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6869" name="Rectangle 5"/>
          <p:cNvSpPr/>
          <p:nvPr/>
        </p:nvSpPr>
        <p:spPr>
          <a:xfrm>
            <a:off x="3048000" y="914400"/>
            <a:ext cx="72390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望月怀远。这在古典诗歌中是一个烂熟的题目。在杜甫生活的盛唐时期，古典诗歌固然正处于大开拓、大发展的阶段，但如像对景伤怀、思亲怀友这类的题材，却已早经无数作者吟咏，要出新意颇不容易。为什么这一首五律能够脱颖而出，成为同类题材作品中千古独步的名篇？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0" hangingPunct="0"/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AutoShape 2">
            <a:hlinkClick r:id="rId1" action="ppaction://hlinksldjump"/>
          </p:cNvPr>
          <p:cNvSpPr/>
          <p:nvPr/>
        </p:nvSpPr>
        <p:spPr>
          <a:xfrm>
            <a:off x="5410200" y="1981200"/>
            <a:ext cx="1524000" cy="457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1" name="AutoShape 3">
            <a:hlinkClick r:id="rId2" action="ppaction://hlinksldjump"/>
          </p:cNvPr>
          <p:cNvSpPr/>
          <p:nvPr/>
        </p:nvSpPr>
        <p:spPr>
          <a:xfrm>
            <a:off x="8077200" y="3505200"/>
            <a:ext cx="609600" cy="5334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7892" name="Picture 4" descr="ssh5-1a"/>
          <p:cNvPicPr>
            <a:picLocks noChangeAspect="1"/>
          </p:cNvPicPr>
          <p:nvPr/>
        </p:nvPicPr>
        <p:blipFill>
          <a:blip r:embed="rId3">
            <a:lum bright="22000"/>
          </a:blip>
          <a:srcRect t="16504" r="15749"/>
          <a:stretch>
            <a:fillRect/>
          </a:stretch>
        </p:blipFill>
        <p:spPr>
          <a:xfrm>
            <a:off x="2640013" y="0"/>
            <a:ext cx="80279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Text Box 5"/>
          <p:cNvSpPr txBox="1"/>
          <p:nvPr/>
        </p:nvSpPr>
        <p:spPr>
          <a:xfrm>
            <a:off x="2927350" y="0"/>
            <a:ext cx="6248400" cy="6094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zh-CN" altLang="en-US" sz="3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5400" b="1" dirty="0">
                <a:solidFill>
                  <a:schemeClr val="hlink"/>
                </a:solidFill>
                <a:latin typeface="Times New Roman" panose="02020603050405020304" pitchFamily="18" charset="0"/>
                <a:ea typeface="隶书" pitchFamily="49" charset="-122"/>
              </a:rPr>
              <a:t>月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   夜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kān</a:t>
            </a:r>
            <a:endParaRPr lang="en-US" altLang="zh-CN" sz="2400" b="1" dirty="0">
              <a:solidFill>
                <a:schemeClr val="accent2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今夜</a:t>
            </a:r>
            <a:r>
              <a:rPr lang="zh-CN" altLang="en-US" sz="3200" b="1" i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鄜州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月，闺中只</a:t>
            </a:r>
            <a:r>
              <a:rPr lang="zh-CN" altLang="en-US" sz="3200" b="1" u="sng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</a:t>
            </a:r>
            <a:r>
              <a:rPr lang="zh-CN" altLang="en-US" sz="3200" b="1" i="1" u="sng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endParaRPr lang="zh-CN" altLang="en-US" sz="3200" b="1" dirty="0">
              <a:solidFill>
                <a:srgbClr val="000066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（地名，在今陕西富县）   守望</a:t>
            </a:r>
            <a:endParaRPr lang="zh-CN" altLang="en-US" sz="28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遥怜小儿女，未解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忆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长安。</a:t>
            </a:r>
            <a:endParaRPr lang="zh-CN" altLang="en-US" sz="3200" b="1" dirty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香雾云</a:t>
            </a:r>
            <a:r>
              <a:rPr lang="zh-CN" altLang="en-US" sz="3200" b="1" i="1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鬟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湿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，清辉玉臂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寒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75000"/>
              </a:lnSpc>
              <a:spcBef>
                <a:spcPct val="3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（古代妇女梳的一种环形的发髻）</a:t>
            </a:r>
            <a:endParaRPr lang="zh-CN" altLang="en-US" b="1" dirty="0">
              <a:solidFill>
                <a:srgbClr val="000066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何时倚虚</a:t>
            </a:r>
            <a:r>
              <a:rPr lang="zh-CN" altLang="en-US" sz="3200" b="1" i="1" u="sng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幌</a:t>
            </a:r>
            <a:r>
              <a:rPr lang="zh-CN" altLang="en-US" sz="3200" b="1" u="sng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，双照泪痕干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         </a:t>
            </a:r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帷幔</a:t>
            </a:r>
            <a:endParaRPr lang="zh-CN" altLang="en-US" sz="28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7894" name="AutoShape 10">
            <a:hlinkClick r:id="rId4" action="ppaction://hlinksldjump"/>
          </p:cNvPr>
          <p:cNvSpPr/>
          <p:nvPr/>
        </p:nvSpPr>
        <p:spPr>
          <a:xfrm>
            <a:off x="8839200" y="1066800"/>
            <a:ext cx="533400" cy="3810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5" name="AutoShape 11">
            <a:hlinkClick r:id="rId5" action="ppaction://hlinksldjump"/>
          </p:cNvPr>
          <p:cNvSpPr/>
          <p:nvPr/>
        </p:nvSpPr>
        <p:spPr>
          <a:xfrm>
            <a:off x="6553200" y="2057400"/>
            <a:ext cx="3352800" cy="3048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6" name="AutoShape 13">
            <a:hlinkClick r:id="rId6" action="ppaction://hlinksldjump"/>
          </p:cNvPr>
          <p:cNvSpPr/>
          <p:nvPr/>
        </p:nvSpPr>
        <p:spPr>
          <a:xfrm>
            <a:off x="6553200" y="4495800"/>
            <a:ext cx="3352800" cy="3048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7" name="AutoShape 15">
            <a:hlinkClick r:id="rId7" action="ppaction://hlinkfile"/>
          </p:cNvPr>
          <p:cNvSpPr/>
          <p:nvPr/>
        </p:nvSpPr>
        <p:spPr>
          <a:xfrm>
            <a:off x="7467600" y="914400"/>
            <a:ext cx="1219200" cy="838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37" name="Text Box 17"/>
          <p:cNvSpPr txBox="1"/>
          <p:nvPr/>
        </p:nvSpPr>
        <p:spPr>
          <a:xfrm>
            <a:off x="1524000" y="0"/>
            <a:ext cx="1331913" cy="136080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一、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读诗题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找信息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38" name="Text Box 18"/>
          <p:cNvSpPr txBox="1"/>
          <p:nvPr/>
        </p:nvSpPr>
        <p:spPr>
          <a:xfrm>
            <a:off x="1524000" y="1557338"/>
            <a:ext cx="1692275" cy="136080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二、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抓意象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抓情语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40" name="Text Box 20"/>
          <p:cNvSpPr txBox="1"/>
          <p:nvPr/>
        </p:nvSpPr>
        <p:spPr>
          <a:xfrm>
            <a:off x="1919288" y="5911850"/>
            <a:ext cx="8208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这首诗表现了诗人陷于长安时对家人的思念。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7" grpId="0" bldLvl="0" animBg="1"/>
      <p:bldP spid="5138" grpId="0" bldLvl="0" animBg="1"/>
      <p:bldP spid="51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1926273" y="1935163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2579" name="Text Box 3"/>
          <p:cNvSpPr txBox="1"/>
          <p:nvPr/>
        </p:nvSpPr>
        <p:spPr>
          <a:xfrm>
            <a:off x="1859915" y="1858963"/>
            <a:ext cx="1413510" cy="213233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8000" b="1" dirty="0">
                <a:latin typeface="Arial" panose="020B0604020202020204" pitchFamily="34" charset="0"/>
              </a:rPr>
              <a:t>月夜</a:t>
            </a:r>
            <a:endParaRPr lang="zh-CN" altLang="en-US" sz="8000" b="1" dirty="0">
              <a:latin typeface="Arial" panose="020B0604020202020204" pitchFamily="34" charset="0"/>
            </a:endParaRPr>
          </a:p>
        </p:txBody>
      </p:sp>
      <p:sp>
        <p:nvSpPr>
          <p:cNvPr id="152580" name="Text Box 4"/>
          <p:cNvSpPr txBox="1"/>
          <p:nvPr/>
        </p:nvSpPr>
        <p:spPr>
          <a:xfrm>
            <a:off x="2771140" y="4297363"/>
            <a:ext cx="921385" cy="13106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4800" dirty="0">
                <a:latin typeface="Arial" panose="020B0604020202020204" pitchFamily="34" charset="0"/>
              </a:rPr>
              <a:t>杜甫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152581" name="Text Box 5"/>
          <p:cNvSpPr txBox="1"/>
          <p:nvPr/>
        </p:nvSpPr>
        <p:spPr>
          <a:xfrm>
            <a:off x="3622675" y="1143000"/>
            <a:ext cx="7073900" cy="4831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今夜鄜州月，闺中只独看。 </a:t>
            </a:r>
            <a:endParaRPr lang="zh-CN" altLang="en-US" sz="4400" b="1" dirty="0">
              <a:latin typeface="Arial" panose="020B0604020202020204" pitchFamily="34" charset="0"/>
            </a:endParaRPr>
          </a:p>
          <a:p>
            <a:endParaRPr lang="zh-CN" altLang="en-US" sz="4400" b="1" dirty="0">
              <a:latin typeface="Arial" panose="020B0604020202020204" pitchFamily="34" charset="0"/>
            </a:endParaRPr>
          </a:p>
          <a:p>
            <a:r>
              <a:rPr lang="zh-CN" altLang="en-US" sz="4400" b="1" dirty="0">
                <a:latin typeface="Arial" panose="020B0604020202020204" pitchFamily="34" charset="0"/>
              </a:rPr>
              <a:t>遥怜小儿女，未解忆长安。 </a:t>
            </a:r>
            <a:endParaRPr lang="zh-CN" altLang="en-US" sz="4400" b="1" dirty="0">
              <a:latin typeface="Arial" panose="020B0604020202020204" pitchFamily="34" charset="0"/>
            </a:endParaRPr>
          </a:p>
          <a:p>
            <a:r>
              <a:rPr lang="zh-CN" altLang="en-US" sz="4400" b="1" dirty="0">
                <a:latin typeface="Arial" panose="020B0604020202020204" pitchFamily="34" charset="0"/>
              </a:rPr>
              <a:t>           </a:t>
            </a:r>
            <a:r>
              <a:rPr lang="zh-CN" altLang="en-US" sz="4400" dirty="0">
                <a:latin typeface="Arial" panose="020B0604020202020204" pitchFamily="34" charset="0"/>
              </a:rPr>
              <a:t> </a:t>
            </a:r>
            <a:endParaRPr lang="zh-CN" altLang="en-US" sz="4400" b="1" dirty="0">
              <a:latin typeface="Arial" panose="020B0604020202020204" pitchFamily="34" charset="0"/>
            </a:endParaRPr>
          </a:p>
          <a:p>
            <a:r>
              <a:rPr lang="zh-CN" altLang="en-US" sz="4400" b="1" dirty="0">
                <a:latin typeface="Arial" panose="020B0604020202020204" pitchFamily="34" charset="0"/>
              </a:rPr>
              <a:t>香雾云鬟湿，清辉玉臂寒。 </a:t>
            </a:r>
            <a:endParaRPr lang="zh-CN" altLang="en-US" sz="4400" b="1" dirty="0">
              <a:latin typeface="Arial" panose="020B0604020202020204" pitchFamily="34" charset="0"/>
            </a:endParaRPr>
          </a:p>
          <a:p>
            <a:endParaRPr lang="zh-CN" altLang="en-US" sz="4400" b="1" dirty="0">
              <a:latin typeface="Arial" panose="020B0604020202020204" pitchFamily="34" charset="0"/>
            </a:endParaRPr>
          </a:p>
          <a:p>
            <a:r>
              <a:rPr lang="zh-CN" altLang="en-US" sz="4400" b="1" dirty="0">
                <a:latin typeface="Arial" panose="020B0604020202020204" pitchFamily="34" charset="0"/>
              </a:rPr>
              <a:t>何时倚虚幌，双照泪痕干。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  <p:bldP spid="152580" grpId="0"/>
      <p:bldP spid="1525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Text Box 2"/>
          <p:cNvSpPr txBox="1"/>
          <p:nvPr/>
        </p:nvSpPr>
        <p:spPr>
          <a:xfrm>
            <a:off x="5988050" y="0"/>
            <a:ext cx="4679950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8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鄜（</a:t>
            </a:r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fū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）州：今陕西省富县。当时杜甫的家属在鄜州的羌村，杜甫在长安。</a:t>
            </a:r>
            <a:endParaRPr lang="zh-CN" altLang="en-US" sz="28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闺中：内室。 </a:t>
            </a:r>
            <a:endParaRPr lang="zh-CN" altLang="en-US" sz="28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怜：想。</a:t>
            </a:r>
            <a:endParaRPr lang="zh-CN" altLang="en-US" sz="28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4.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未解：尚不懂得。 </a:t>
            </a:r>
            <a:endParaRPr lang="zh-CN" altLang="en-US" sz="28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5.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云鬟</a:t>
            </a:r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(hu</a:t>
            </a:r>
            <a:r>
              <a:rPr lang="en-US" altLang="zh-CN" sz="2800" b="1" dirty="0">
                <a:solidFill>
                  <a:srgbClr val="000099"/>
                </a:solidFill>
                <a:latin typeface="Arial" panose="020B0604020202020204" pitchFamily="34" charset="0"/>
                <a:ea typeface="仿宋_GB2312" pitchFamily="49" charset="-122"/>
              </a:rPr>
              <a:t>á</a:t>
            </a:r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n ):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古代妇女的环形发饰。</a:t>
            </a:r>
            <a:endParaRPr lang="zh-CN" altLang="en-US" sz="28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6.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香，指云鬟里流溢出来的膏泽的芬芳。</a:t>
            </a:r>
            <a:endParaRPr lang="zh-CN" altLang="en-US" sz="28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7.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云，形容鬟的稠密蓬松。 </a:t>
            </a:r>
            <a:endParaRPr lang="zh-CN" altLang="en-US" sz="28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8.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虚幌</a:t>
            </a:r>
            <a:r>
              <a:rPr lang="en-US" altLang="zh-CN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(huǎng )</a:t>
            </a:r>
            <a:r>
              <a:rPr lang="zh-CN" altLang="en-US" sz="28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：透明的窗帷。</a:t>
            </a:r>
            <a:endParaRPr lang="zh-CN" altLang="en-US" sz="28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6724650" y="3381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5956" name="Text Box 4"/>
          <p:cNvSpPr txBox="1"/>
          <p:nvPr/>
        </p:nvSpPr>
        <p:spPr>
          <a:xfrm>
            <a:off x="1847850" y="188913"/>
            <a:ext cx="4373880" cy="61855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                    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月夜 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　今夜鄜州月，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  闺中只独看。 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　遥怜小儿女，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  未解忆长安。 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  香雾云鬟湿，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  清辉玉臂寒。 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　何时倚虚幌，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  双照泪痕干。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20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 noRot="1"/>
          </p:cNvSpPr>
          <p:nvPr>
            <p:ph type="title"/>
          </p:nvPr>
        </p:nvSpPr>
        <p:spPr>
          <a:xfrm>
            <a:off x="1524000" y="115888"/>
            <a:ext cx="854075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dirty="0"/>
              <a:t>译文：</a:t>
            </a:r>
            <a:endParaRPr lang="zh-CN" altLang="en-US" dirty="0"/>
          </a:p>
        </p:txBody>
      </p:sp>
      <p:sp>
        <p:nvSpPr>
          <p:cNvPr id="39939" name="Rectangle 3"/>
          <p:cNvSpPr>
            <a:spLocks noGrp="1" noRot="1"/>
          </p:cNvSpPr>
          <p:nvPr>
            <p:ph sz="half" idx="1"/>
          </p:nvPr>
        </p:nvSpPr>
        <p:spPr>
          <a:xfrm>
            <a:off x="2135188" y="765175"/>
            <a:ext cx="4114800" cy="5029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1" lang="zh-CN" altLang="en-US" sz="20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1" lang="zh-CN" altLang="en-US" sz="2400" dirty="0">
              <a:solidFill>
                <a:srgbClr val="009900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今夜鄜州月，闺中只独看。 </a:t>
            </a:r>
            <a:endParaRPr kumimoji="1" lang="zh-CN" altLang="en-US" sz="2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1" lang="zh-CN" altLang="en-US" sz="2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1" lang="zh-CN" altLang="en-US" sz="2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遥怜小儿女，未解忆长安。 </a:t>
            </a:r>
            <a:endParaRPr kumimoji="1" lang="zh-CN" altLang="en-US" sz="2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1" lang="zh-CN" altLang="en-US" sz="2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1" lang="zh-CN" altLang="en-US" sz="2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香雾云鬟湿，清辉玉臂寒。 </a:t>
            </a:r>
            <a:endParaRPr kumimoji="1" lang="zh-CN" altLang="en-US" sz="2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1" lang="zh-CN" altLang="en-US" sz="2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1" lang="zh-CN" altLang="en-US" sz="24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何时倚虚幌，双照泪痕干。</a:t>
            </a:r>
            <a:r>
              <a:rPr kumimoji="1" lang="zh-CN" altLang="en-US" sz="2400" dirty="0">
                <a:solidFill>
                  <a:srgbClr val="009900"/>
                </a:solidFill>
                <a:latin typeface="+mn-lt"/>
                <a:ea typeface="+mn-ea"/>
                <a:cs typeface="+mn-cs"/>
              </a:rPr>
              <a:t> </a:t>
            </a:r>
            <a:endParaRPr kumimoji="1" lang="zh-CN" altLang="en-US" sz="2400" dirty="0">
              <a:solidFill>
                <a:srgbClr val="0099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6980" name="Rectangle 4"/>
          <p:cNvSpPr>
            <a:spLocks noGrp="1" noRot="1"/>
          </p:cNvSpPr>
          <p:nvPr>
            <p:ph sz="half" idx="2"/>
          </p:nvPr>
        </p:nvSpPr>
        <p:spPr>
          <a:xfrm>
            <a:off x="5867400" y="533400"/>
            <a:ext cx="4572000" cy="1371600"/>
          </a:xfrm>
        </p:spPr>
        <p:txBody>
          <a:bodyPr vert="horz" wrap="square" lIns="91440" tIns="45720" rIns="91440" bIns="45720" anchor="t"/>
          <a:p>
            <a:pPr eaLnBrk="1" hangingPunct="1"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sz="1600" dirty="0">
                <a:latin typeface="宋体" panose="02010600030101010101" pitchFamily="2" charset="-122"/>
                <a:ea typeface="+mn-ea"/>
                <a:cs typeface="+mn-cs"/>
              </a:rPr>
              <a:t>   </a:t>
            </a:r>
            <a:r>
              <a:rPr kumimoji="1" lang="zh-CN" altLang="en-US" sz="2400" b="1" dirty="0">
                <a:solidFill>
                  <a:srgbClr val="3399FF"/>
                </a:solidFill>
                <a:latin typeface="宋体" panose="02010600030101010101" pitchFamily="2" charset="-122"/>
                <a:ea typeface="+mn-ea"/>
                <a:cs typeface="+mn-cs"/>
              </a:rPr>
              <a:t>今夜在鄜州的上空有一轮皎洁明月，我在这看明月，妻子一定一个人在闺房中独自望月。</a:t>
            </a:r>
            <a:endParaRPr kumimoji="1" lang="zh-CN" altLang="en-US" sz="2400" dirty="0">
              <a:solidFill>
                <a:srgbClr val="3399FF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9941" name="Text Box 5"/>
          <p:cNvSpPr txBox="1"/>
          <p:nvPr/>
        </p:nvSpPr>
        <p:spPr>
          <a:xfrm>
            <a:off x="7070725" y="28416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7239000" y="30480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3" name="Text Box 7"/>
          <p:cNvSpPr txBox="1"/>
          <p:nvPr/>
        </p:nvSpPr>
        <p:spPr>
          <a:xfrm>
            <a:off x="7391400" y="32004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6613525" y="26130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6985" name="Text Box 9"/>
          <p:cNvSpPr txBox="1"/>
          <p:nvPr/>
        </p:nvSpPr>
        <p:spPr>
          <a:xfrm>
            <a:off x="6096000" y="1981200"/>
            <a:ext cx="4343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3399FF"/>
                </a:solidFill>
                <a:latin typeface="Arial" panose="020B0604020202020204" pitchFamily="34" charset="0"/>
              </a:rPr>
              <a:t>幼小的儿女却还不懂得思念远在长安的父亲。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6986" name="Text Box 10"/>
          <p:cNvSpPr txBox="1"/>
          <p:nvPr/>
        </p:nvSpPr>
        <p:spPr>
          <a:xfrm>
            <a:off x="6096000" y="3276600"/>
            <a:ext cx="4343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3399FF"/>
                </a:solidFill>
                <a:latin typeface="Arial" panose="020B0604020202020204" pitchFamily="34" charset="0"/>
              </a:rPr>
              <a:t>香雾沾湿了妻子的秀发，清冽的月光辉映着她雪白的双臂。</a:t>
            </a:r>
            <a:r>
              <a:rPr lang="zh-CN" altLang="en-US" sz="2400" b="1" dirty="0">
                <a:latin typeface="Arial" panose="020B0604020202020204" pitchFamily="34" charset="0"/>
              </a:rPr>
              <a:t> 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26987" name="Text Box 11"/>
          <p:cNvSpPr txBox="1"/>
          <p:nvPr/>
        </p:nvSpPr>
        <p:spPr>
          <a:xfrm>
            <a:off x="6172200" y="4495800"/>
            <a:ext cx="4343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3399FF"/>
                </a:solidFill>
                <a:latin typeface="Arial" panose="020B0604020202020204" pitchFamily="34" charset="0"/>
              </a:rPr>
              <a:t>什么时候才能和她一起倚着窗帷，仰望明月，让月光照干我们彼此的泪痕呢！</a:t>
            </a:r>
            <a:endParaRPr lang="zh-CN" altLang="en-US" sz="2400" b="1" dirty="0">
              <a:solidFill>
                <a:srgbClr val="3399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2698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 build="p"/>
      <p:bldP spid="126985" grpId="0"/>
      <p:bldP spid="126986" grpId="0"/>
      <p:bldP spid="12698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66"/>
                </a:solidFill>
                <a:ea typeface="黑体" panose="02010609060101010101" pitchFamily="49" charset="-122"/>
              </a:rPr>
              <a:t>妙语绘诗：</a:t>
            </a:r>
            <a:endParaRPr lang="zh-CN" altLang="en-US" b="1" dirty="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1992313" y="981075"/>
            <a:ext cx="8229600" cy="45259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今晚圆圆的秋月多么皎洁美好，而你在鄜州却只能一人</a:t>
            </a:r>
            <a:r>
              <a:rPr lang="zh-CN" altLang="en-US" b="1" dirty="0">
                <a:solidFill>
                  <a:schemeClr val="tx2"/>
                </a:solidFill>
                <a:ea typeface="黑体" panose="02010609060101010101" pitchFamily="49" charset="-122"/>
              </a:rPr>
              <a:t>独看</a:t>
            </a:r>
            <a:r>
              <a:rPr lang="zh-CN" altLang="en-US" b="1" dirty="0">
                <a:ea typeface="黑体" panose="02010609060101010101" pitchFamily="49" charset="-122"/>
              </a:rPr>
              <a:t>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我遥想那些可爱幼小的儿女们，还不理解你望月怀人、思念长安的心情！</a:t>
            </a:r>
            <a:endParaRPr lang="zh-CN" altLang="en-US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夜深露重，你乌云般的头发湿了，月光如水，你如玉的臂膀可曾受寒？</a:t>
            </a:r>
            <a:endParaRPr lang="zh-CN" altLang="en-US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何时能依偎共赏轻纱般的月华？让月华</a:t>
            </a:r>
            <a:r>
              <a:rPr lang="zh-CN" altLang="en-US" b="1" dirty="0">
                <a:solidFill>
                  <a:schemeClr val="tx2"/>
                </a:solidFill>
                <a:ea typeface="黑体" panose="02010609060101010101" pitchFamily="49" charset="-122"/>
              </a:rPr>
              <a:t>照干我俩</a:t>
            </a:r>
            <a:r>
              <a:rPr lang="zh-CN" altLang="en-US" b="1" dirty="0">
                <a:ea typeface="黑体" panose="02010609060101010101" pitchFamily="49" charset="-122"/>
              </a:rPr>
              <a:t>满是泪痕的脸！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93188" name="Text Box 4"/>
          <p:cNvSpPr txBox="1"/>
          <p:nvPr/>
        </p:nvSpPr>
        <p:spPr>
          <a:xfrm>
            <a:off x="1992313" y="5373688"/>
            <a:ext cx="82089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这首诗通过写诗人陷于长安时对家人的思念。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774825" y="0"/>
            <a:ext cx="8353425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    </a:t>
            </a:r>
            <a:r>
              <a:rPr kumimoji="0" lang="en-US" altLang="zh-CN" sz="3600" b="1" kern="1200" cap="none" spc="0" normalizeH="0" baseline="0" noProof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、</a:t>
            </a:r>
            <a:r>
              <a:rPr kumimoji="0" lang="zh-CN" altLang="en-US" sz="3600" b="1" kern="1200" cap="none" spc="0" normalizeH="0" baseline="0" noProof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明明是诗人望月，为何诗中却写妻子看月？此诗用了什么手法？表达了作者什么感情？</a:t>
            </a:r>
            <a:endParaRPr kumimoji="0" lang="zh-CN" altLang="en-US" sz="3600" b="1" kern="1200" cap="none" spc="0" normalizeH="0" baseline="0" noProof="0" smtClean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1847850" y="1844675"/>
            <a:ext cx="8528050" cy="396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   提示：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换位思考法（对写法）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来写，撇开自己从别人入手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，以虚衬实。想象妻子在鄜州独对明月，痛苦挂念丈夫的情景，实际上是暗写自己在长安正独对明月，深切地惦念妻子。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从妻子一方落笔，设身处地地替妻子着想，更深切地表现了对妻子的担心、思念。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pic>
        <p:nvPicPr>
          <p:cNvPr id="43011" name="Picture 3" descr="思妇1"/>
          <p:cNvPicPr>
            <a:picLocks noChangeAspect="1"/>
          </p:cNvPicPr>
          <p:nvPr>
            <p:ph idx="1"/>
          </p:nvPr>
        </p:nvPicPr>
        <p:blipFill>
          <a:blip r:embed="rId1"/>
          <a:srcRect r="25591"/>
          <a:stretch>
            <a:fillRect/>
          </a:stretch>
        </p:blipFill>
        <p:spPr>
          <a:xfrm>
            <a:off x="1524000" y="0"/>
            <a:ext cx="9144000" cy="6858000"/>
          </a:xfrm>
        </p:spPr>
      </p:pic>
      <p:sp>
        <p:nvSpPr>
          <p:cNvPr id="43012" name="Text Box 4"/>
          <p:cNvSpPr txBox="1"/>
          <p:nvPr/>
        </p:nvSpPr>
        <p:spPr>
          <a:xfrm>
            <a:off x="3648075" y="4941888"/>
            <a:ext cx="46085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3013" name="Picture 5" descr="思妇1"/>
          <p:cNvPicPr>
            <a:picLocks noChangeAspect="1"/>
          </p:cNvPicPr>
          <p:nvPr/>
        </p:nvPicPr>
        <p:blipFill>
          <a:blip r:embed="rId1"/>
          <a:srcRect r="2559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Text Box 6"/>
          <p:cNvSpPr txBox="1"/>
          <p:nvPr/>
        </p:nvSpPr>
        <p:spPr>
          <a:xfrm>
            <a:off x="3648075" y="5300663"/>
            <a:ext cx="67691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今夜鄜州月， 闺中只独看</a:t>
            </a:r>
            <a:endParaRPr lang="zh-CN" altLang="en-US" sz="44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Text Box 2" descr="纸莎草纸"/>
          <p:cNvSpPr txBox="1">
            <a:spLocks noChangeArrowheads="1"/>
          </p:cNvSpPr>
          <p:nvPr/>
        </p:nvSpPr>
        <p:spPr bwMode="auto">
          <a:xfrm>
            <a:off x="1976755" y="0"/>
            <a:ext cx="798195" cy="6858000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月夜</a:t>
            </a:r>
            <a:endParaRPr kumimoji="0" lang="zh-CN" altLang="en-US" sz="4000" b="1" kern="1200" cap="none" spc="0" normalizeH="0" baseline="0" noProof="0" smtClean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44035" name="AutoShape 3">
            <a:hlinkClick r:id="rId2" action="ppaction://hlinksldjump"/>
          </p:cNvPr>
          <p:cNvSpPr/>
          <p:nvPr/>
        </p:nvSpPr>
        <p:spPr>
          <a:xfrm>
            <a:off x="5410200" y="1981200"/>
            <a:ext cx="1524000" cy="457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0052" name="Text Box 4"/>
          <p:cNvSpPr txBox="1"/>
          <p:nvPr/>
        </p:nvSpPr>
        <p:spPr>
          <a:xfrm>
            <a:off x="3810000" y="3962400"/>
            <a:ext cx="3733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0053" name="Text Box 5"/>
          <p:cNvSpPr txBox="1"/>
          <p:nvPr/>
        </p:nvSpPr>
        <p:spPr>
          <a:xfrm>
            <a:off x="3657600" y="1676400"/>
            <a:ext cx="5638800" cy="2257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不言长安忆鄜州 ，而言鄜州忆长安，此为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翻过一层法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”</a:t>
            </a:r>
            <a:endParaRPr lang="zh-CN" altLang="en-US" sz="32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                       </a:t>
            </a:r>
            <a:endParaRPr lang="zh-CN" altLang="en-US" sz="32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0054" name="Rectangle 6"/>
          <p:cNvSpPr/>
          <p:nvPr/>
        </p:nvSpPr>
        <p:spPr>
          <a:xfrm>
            <a:off x="3200400" y="762000"/>
            <a:ext cx="72882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今夜鄜州月， 闺中只独看。</a:t>
            </a:r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4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0055" name="Text Box 7"/>
          <p:cNvSpPr txBox="1"/>
          <p:nvPr/>
        </p:nvSpPr>
        <p:spPr>
          <a:xfrm>
            <a:off x="3581400" y="3733800"/>
            <a:ext cx="65516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2.</a:t>
            </a:r>
            <a:r>
              <a:rPr lang="zh-CN" altLang="en-US" sz="3200" b="1" dirty="0">
                <a:latin typeface="Arial" panose="020B0604020202020204" pitchFamily="34" charset="0"/>
              </a:rPr>
              <a:t>问：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妻子尚有儿女在旁，为什么也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独看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呢？</a:t>
            </a:r>
            <a:r>
              <a:rPr lang="zh-CN" altLang="en-US" sz="3200" b="1" dirty="0">
                <a:latin typeface="Arial" panose="020B0604020202020204" pitchFamily="34" charset="0"/>
              </a:rPr>
              <a:t> 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/>
      <p:bldP spid="130053" grpId="0"/>
      <p:bldP spid="130054" grpId="0"/>
      <p:bldP spid="1300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4" name="Text Box 2" descr="纸莎草纸"/>
          <p:cNvSpPr txBox="1">
            <a:spLocks noChangeArrowheads="1"/>
          </p:cNvSpPr>
          <p:nvPr/>
        </p:nvSpPr>
        <p:spPr bwMode="auto">
          <a:xfrm>
            <a:off x="1976755" y="0"/>
            <a:ext cx="798195" cy="6858000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月夜</a:t>
            </a:r>
            <a:endParaRPr kumimoji="0" lang="zh-CN" altLang="en-US" sz="4000" b="1" kern="1200" cap="none" spc="0" normalizeH="0" baseline="0" noProof="0" smtClean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45059" name="AutoShape 3">
            <a:hlinkClick r:id="rId2" action="ppaction://hlinksldjump"/>
          </p:cNvPr>
          <p:cNvSpPr/>
          <p:nvPr/>
        </p:nvSpPr>
        <p:spPr>
          <a:xfrm>
            <a:off x="5410200" y="1981200"/>
            <a:ext cx="1524000" cy="457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3810000" y="3962400"/>
            <a:ext cx="3733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1" name="Rectangle 5"/>
          <p:cNvSpPr/>
          <p:nvPr/>
        </p:nvSpPr>
        <p:spPr>
          <a:xfrm>
            <a:off x="3200400" y="762000"/>
            <a:ext cx="7467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今夜鄜州月， 闺中只独看。</a:t>
            </a:r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4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5062" name="Text Box 6"/>
          <p:cNvSpPr txBox="1"/>
          <p:nvPr/>
        </p:nvSpPr>
        <p:spPr>
          <a:xfrm>
            <a:off x="3352800" y="1905000"/>
            <a:ext cx="6551613" cy="107632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问：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妻子尚有儿女在旁，为什么也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独看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呢？</a:t>
            </a:r>
            <a:r>
              <a:rPr lang="zh-CN" altLang="en-US" sz="3200" b="1" dirty="0">
                <a:latin typeface="Arial" panose="020B0604020202020204" pitchFamily="34" charset="0"/>
              </a:rPr>
              <a:t> 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31079" name="Text Box 7"/>
          <p:cNvSpPr txBox="1"/>
          <p:nvPr/>
        </p:nvSpPr>
        <p:spPr>
          <a:xfrm>
            <a:off x="3124200" y="3505200"/>
            <a:ext cx="705485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答：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4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遥怜小儿女，未解忆</a:t>
            </a:r>
            <a:r>
              <a:rPr lang="zh-CN" altLang="en-US" sz="4400" b="1" dirty="0">
                <a:solidFill>
                  <a:srgbClr val="1C1C1C"/>
                </a:solidFill>
                <a:latin typeface="隶书" pitchFamily="49" charset="-122"/>
                <a:ea typeface="隶书" pitchFamily="49" charset="-122"/>
              </a:rPr>
              <a:t>长安 。</a:t>
            </a:r>
            <a:endParaRPr lang="zh-CN" altLang="en-US" sz="4400" b="1" dirty="0">
              <a:solidFill>
                <a:srgbClr val="1C1C1C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8" name="Text Box 2" descr="纸莎草纸"/>
          <p:cNvSpPr txBox="1">
            <a:spLocks noChangeArrowheads="1"/>
          </p:cNvSpPr>
          <p:nvPr/>
        </p:nvSpPr>
        <p:spPr bwMode="auto">
          <a:xfrm>
            <a:off x="1976755" y="0"/>
            <a:ext cx="798195" cy="6858000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月夜</a:t>
            </a:r>
            <a:endParaRPr kumimoji="0" lang="zh-CN" altLang="en-US" sz="4000" b="1" kern="1200" cap="none" spc="0" normalizeH="0" baseline="0" noProof="0" smtClean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46083" name="AutoShape 3">
            <a:hlinkClick r:id="rId2" action="ppaction://hlinksldjump"/>
          </p:cNvPr>
          <p:cNvSpPr/>
          <p:nvPr/>
        </p:nvSpPr>
        <p:spPr>
          <a:xfrm>
            <a:off x="5410200" y="1981200"/>
            <a:ext cx="1524000" cy="457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6084" name="Text Box 4"/>
          <p:cNvSpPr txBox="1"/>
          <p:nvPr/>
        </p:nvSpPr>
        <p:spPr>
          <a:xfrm>
            <a:off x="3810000" y="3962400"/>
            <a:ext cx="3733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5" name="Rectangle 5"/>
          <p:cNvSpPr/>
          <p:nvPr/>
        </p:nvSpPr>
        <p:spPr>
          <a:xfrm>
            <a:off x="3276600" y="685800"/>
            <a:ext cx="7391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今夜鄜州月，闺中只独看。</a:t>
            </a:r>
            <a:r>
              <a:rPr lang="zh-CN" altLang="en-US" sz="4400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4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3276600" y="1524000"/>
            <a:ext cx="6888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遥怜小儿女，未解忆</a:t>
            </a:r>
            <a:r>
              <a:rPr lang="zh-CN" altLang="en-US" sz="4400" b="1" dirty="0">
                <a:solidFill>
                  <a:srgbClr val="1C1C1C"/>
                </a:solidFill>
                <a:latin typeface="隶书" pitchFamily="49" charset="-122"/>
                <a:ea typeface="隶书" pitchFamily="49" charset="-122"/>
              </a:rPr>
              <a:t>长安。</a:t>
            </a:r>
            <a:endParaRPr lang="zh-CN" altLang="en-US" sz="4400" b="1" dirty="0">
              <a:solidFill>
                <a:srgbClr val="1C1C1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2103" name="Rectangle 7"/>
          <p:cNvSpPr/>
          <p:nvPr/>
        </p:nvSpPr>
        <p:spPr>
          <a:xfrm>
            <a:off x="3276600" y="2743200"/>
            <a:ext cx="6923088" cy="341503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妻子看月，并不是欣赏自然风光，而是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忆长安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，而小儿女未谙世事，还不懂得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忆长安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啊！用小儿女的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不解忆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反衬妻子的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忆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，突出了那个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独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字，又进一层。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Picture 7" descr="u=1918554806,1549255215&amp;gp=4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350" y="0"/>
            <a:ext cx="4819650" cy="3716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Picture 8" descr="u=3494743131,4207698839&amp;gp=26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438" y="3902075"/>
            <a:ext cx="3979862" cy="295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Text Box 4"/>
          <p:cNvSpPr/>
          <p:nvPr>
            <p:ph idx="1"/>
          </p:nvPr>
        </p:nvSpPr>
        <p:spPr>
          <a:xfrm>
            <a:off x="1524000" y="2060575"/>
            <a:ext cx="4176713" cy="446405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一是说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儿女年幼不知道想念在长安的父亲；</a:t>
            </a:r>
            <a:endParaRPr lang="zh-CN" altLang="en-US" sz="28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二是说</a:t>
            </a:r>
            <a:r>
              <a:rPr lang="zh-CN" altLang="en-US" sz="28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儿女年幼不理解母亲看月思念父亲的心事 。</a:t>
            </a:r>
            <a:endParaRPr lang="zh-CN" altLang="en-US" sz="28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None/>
            </a:pPr>
            <a:r>
              <a:rPr lang="zh-CN" altLang="en-US" sz="2400" b="1" dirty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凸显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只独看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400" b="1" dirty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更显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闺中人</a:t>
            </a:r>
            <a:r>
              <a:rPr lang="zh-CN" altLang="en-US" sz="2400" b="1" dirty="0">
                <a:solidFill>
                  <a:srgbClr val="1C1C1C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400" b="1" dirty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孤独、冷清、无助</a:t>
            </a:r>
            <a:endParaRPr lang="zh-CN" altLang="en-US" sz="2400" b="1" dirty="0">
              <a:solidFill>
                <a:srgbClr val="1C1C1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None/>
            </a:pP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09" name="Rectangle 13"/>
          <p:cNvSpPr/>
          <p:nvPr/>
        </p:nvSpPr>
        <p:spPr>
          <a:xfrm>
            <a:off x="1919288" y="981075"/>
            <a:ext cx="367506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未解忆长安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两层意思：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6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6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charRg st="4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6">
                                            <p:txEl>
                                              <p:charRg st="4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6">
                                            <p:txEl>
                                              <p:charRg st="4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6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6">
                                            <p:txEl>
                                              <p:charRg st="4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AutoShape 2">
            <a:hlinkClick r:id="rId1" action="ppaction://hlinksldjump"/>
          </p:cNvPr>
          <p:cNvSpPr/>
          <p:nvPr/>
        </p:nvSpPr>
        <p:spPr>
          <a:xfrm>
            <a:off x="5410200" y="1981200"/>
            <a:ext cx="1524000" cy="457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8131" name="Text Box 3"/>
          <p:cNvSpPr txBox="1"/>
          <p:nvPr/>
        </p:nvSpPr>
        <p:spPr>
          <a:xfrm>
            <a:off x="3810000" y="3962400"/>
            <a:ext cx="3733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72" name="Text Box 4"/>
          <p:cNvSpPr txBox="1"/>
          <p:nvPr/>
        </p:nvSpPr>
        <p:spPr>
          <a:xfrm>
            <a:off x="3581400" y="3962400"/>
            <a:ext cx="60198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联想妻子望月之久，忆夫之深，以至夜深不寐，鬓湿臂寒。              </a:t>
            </a:r>
            <a:endParaRPr lang="zh-CN" altLang="en-US" sz="3200" b="1" dirty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                      </a:t>
            </a:r>
            <a:endParaRPr lang="zh-CN" altLang="en-US" sz="3200" b="1" dirty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5173" name="Text Box 5" descr="纸莎草纸"/>
          <p:cNvSpPr txBox="1">
            <a:spLocks noChangeArrowheads="1"/>
          </p:cNvSpPr>
          <p:nvPr/>
        </p:nvSpPr>
        <p:spPr bwMode="auto">
          <a:xfrm>
            <a:off x="1976755" y="0"/>
            <a:ext cx="798195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月夜</a:t>
            </a:r>
            <a:endParaRPr kumimoji="0" lang="zh-CN" altLang="en-US" sz="4000" b="1" kern="1200" cap="none" spc="0" normalizeH="0" baseline="0" noProof="0" smtClean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48134" name="Text Box 6"/>
          <p:cNvSpPr txBox="1"/>
          <p:nvPr/>
        </p:nvSpPr>
        <p:spPr>
          <a:xfrm>
            <a:off x="3352800" y="2362200"/>
            <a:ext cx="6888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1C1C1C"/>
                </a:solidFill>
                <a:latin typeface="隶书" pitchFamily="49" charset="-122"/>
                <a:ea typeface="隶书" pitchFamily="49" charset="-122"/>
              </a:rPr>
              <a:t>香雾云鬟湿，清辉玉臂寒。</a:t>
            </a:r>
            <a:endParaRPr lang="zh-CN" altLang="en-US" sz="4400" b="1" dirty="0">
              <a:solidFill>
                <a:srgbClr val="1C1C1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8135" name="Rectangle 7"/>
          <p:cNvSpPr/>
          <p:nvPr/>
        </p:nvSpPr>
        <p:spPr>
          <a:xfrm>
            <a:off x="3276600" y="685800"/>
            <a:ext cx="7391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今夜鄜州月，闺中只独看。</a:t>
            </a:r>
            <a:r>
              <a:rPr lang="zh-CN" altLang="en-US" sz="4400" b="1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44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8136" name="Text Box 8"/>
          <p:cNvSpPr txBox="1"/>
          <p:nvPr/>
        </p:nvSpPr>
        <p:spPr>
          <a:xfrm>
            <a:off x="3276600" y="1524000"/>
            <a:ext cx="6888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遥怜小儿女，未解忆</a:t>
            </a:r>
            <a:r>
              <a:rPr lang="zh-CN" altLang="en-US" sz="4400" b="1" dirty="0">
                <a:solidFill>
                  <a:srgbClr val="1C1C1C"/>
                </a:solidFill>
                <a:latin typeface="隶书" pitchFamily="49" charset="-122"/>
                <a:ea typeface="隶书" pitchFamily="49" charset="-122"/>
              </a:rPr>
              <a:t>长安。</a:t>
            </a:r>
            <a:endParaRPr lang="zh-CN" altLang="en-US" sz="4400" b="1" dirty="0">
              <a:solidFill>
                <a:srgbClr val="1C1C1C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3"/>
          <p:cNvSpPr txBox="1"/>
          <p:nvPr/>
        </p:nvSpPr>
        <p:spPr>
          <a:xfrm>
            <a:off x="5791200" y="255588"/>
            <a:ext cx="28663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杜甫</a:t>
            </a:r>
            <a:r>
              <a:rPr lang="zh-CN" altLang="en-US" sz="2400" b="1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（711-770）</a:t>
            </a:r>
            <a:endParaRPr lang="zh-CN" altLang="en-US" sz="2400" b="1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808663" y="981075"/>
            <a:ext cx="4587875" cy="5703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杜甫，字[            ]，唐代著名诗人。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诗中尝自称                  。</a:t>
            </a:r>
            <a:endParaRPr kumimoji="0" lang="zh-CN" altLang="en-US" sz="3200" b="1" kern="1200" cap="none" spc="0" normalizeH="0" baseline="0" noProof="0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8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 smtClean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曾做校工部员外郎，故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世称               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晚年携家出蜀，病死湘江途中。</a:t>
            </a:r>
            <a:endParaRPr kumimoji="1" lang="zh-CN" altLang="en-US" sz="3200" b="1" kern="1200" cap="none" spc="0" normalizeH="0" baseline="0" noProof="0" dirty="0" smtClean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 smtClean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杜甫后人称之为“          ”，他写的诗被人誉为“          ”。</a:t>
            </a:r>
            <a:endParaRPr kumimoji="1" lang="zh-CN" altLang="en-US" sz="3200" b="1" kern="1200" cap="none" spc="0" normalizeH="0" baseline="0" noProof="0" dirty="0" smtClean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 smtClean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杜甫诗的风格是[                 ]。 </a:t>
            </a:r>
            <a:endParaRPr kumimoji="1" lang="zh-CN" altLang="en-US" sz="3200" b="1" kern="1200" cap="none" spc="0" normalizeH="0" baseline="0" noProof="0" dirty="0" smtClean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5" name="Text Box 7"/>
          <p:cNvSpPr txBox="1"/>
          <p:nvPr/>
        </p:nvSpPr>
        <p:spPr>
          <a:xfrm>
            <a:off x="8543925" y="90805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子美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776" name="Text Box 8"/>
          <p:cNvSpPr txBox="1"/>
          <p:nvPr/>
        </p:nvSpPr>
        <p:spPr>
          <a:xfrm>
            <a:off x="6096000" y="458152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诗圣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777" name="Text Box 9"/>
          <p:cNvSpPr txBox="1"/>
          <p:nvPr/>
        </p:nvSpPr>
        <p:spPr>
          <a:xfrm>
            <a:off x="6888163" y="501332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诗史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778" name="Text Box 10"/>
          <p:cNvSpPr txBox="1"/>
          <p:nvPr/>
        </p:nvSpPr>
        <p:spPr>
          <a:xfrm>
            <a:off x="6096000" y="6092825"/>
            <a:ext cx="24495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沉郁顿挫</a:t>
            </a:r>
            <a:endParaRPr lang="zh-CN" altLang="en-US" sz="2800" b="1" dirty="0">
              <a:solidFill>
                <a:schemeClr val="hlin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1512" name="Picture 11" descr="030124dufu"/>
          <p:cNvPicPr>
            <a:picLocks noChangeAspect="1"/>
          </p:cNvPicPr>
          <p:nvPr/>
        </p:nvPicPr>
        <p:blipFill>
          <a:blip r:embed="rId1">
            <a:lum bright="6000" contrast="42000"/>
          </a:blip>
          <a:srcRect l="5310" r="10620"/>
          <a:stretch>
            <a:fillRect/>
          </a:stretch>
        </p:blipFill>
        <p:spPr>
          <a:xfrm>
            <a:off x="1524000" y="0"/>
            <a:ext cx="42846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7319963" y="2852738"/>
            <a:ext cx="14077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杜工部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6743700" y="1916113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少陵野老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ldLvl="0" animBg="1"/>
      <p:bldP spid="32775" grpId="0"/>
      <p:bldP spid="32776" grpId="0"/>
      <p:bldP spid="32777" grpId="0"/>
      <p:bldP spid="32778" grpId="0"/>
      <p:bldP spid="32780" grpId="0" bldLvl="0" animBg="1"/>
      <p:bldP spid="3278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Text Box 2"/>
          <p:cNvSpPr txBox="1"/>
          <p:nvPr/>
        </p:nvSpPr>
        <p:spPr>
          <a:xfrm>
            <a:off x="1703388" y="1412875"/>
            <a:ext cx="8712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有人说</a:t>
            </a:r>
            <a:r>
              <a:rPr lang="zh-CN" altLang="en-US" sz="3200" b="1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香雾云鬟湿，清辉玉臂寒</a:t>
            </a:r>
            <a:r>
              <a:rPr lang="zh-CN" altLang="en-US" sz="3200" b="1" dirty="0"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一联中有</a:t>
            </a:r>
            <a:r>
              <a:rPr lang="zh-CN" altLang="en-US" sz="32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两个字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用得格外形象生动，含蓄凝练，你认为是哪两个字，并请简要说明理由。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8851" name="Text Box 3"/>
          <p:cNvSpPr txBox="1"/>
          <p:nvPr/>
        </p:nvSpPr>
        <p:spPr>
          <a:xfrm>
            <a:off x="1919288" y="3141663"/>
            <a:ext cx="8351837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湿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寒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。一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湿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寒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可触可感，形象生动；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湿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写云鬟，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寒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写玉臂，表现了妻子对诗人的忆念之深而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独看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之久。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湿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寒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的表象是诗人的想象和联想、反照诗人看月之久，忆念之深的痛苦现实；表现诗人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对妻子的情深爱切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，思念之苦、真是言有尽而意无穷。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2" name="Rectangle 4"/>
          <p:cNvSpPr>
            <a:spLocks noRot="1"/>
          </p:cNvSpPr>
          <p:nvPr/>
        </p:nvSpPr>
        <p:spPr>
          <a:xfrm>
            <a:off x="1847850" y="26035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香雾云鬟湿，清辉玉臂寒。</a:t>
            </a:r>
            <a:endParaRPr lang="zh-CN" altLang="en-US" sz="4400" b="1" dirty="0">
              <a:solidFill>
                <a:srgbClr val="1C1C1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  <p:bldP spid="788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AutoShape 2">
            <a:hlinkClick r:id="rId1" action="ppaction://hlinksldjump"/>
          </p:cNvPr>
          <p:cNvSpPr/>
          <p:nvPr/>
        </p:nvSpPr>
        <p:spPr>
          <a:xfrm>
            <a:off x="5410200" y="1981200"/>
            <a:ext cx="1524000" cy="457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179" name="Text Box 3"/>
          <p:cNvSpPr txBox="1"/>
          <p:nvPr/>
        </p:nvSpPr>
        <p:spPr>
          <a:xfrm>
            <a:off x="3810000" y="3962400"/>
            <a:ext cx="3733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196" name="Text Box 4"/>
          <p:cNvSpPr txBox="1"/>
          <p:nvPr/>
        </p:nvSpPr>
        <p:spPr>
          <a:xfrm>
            <a:off x="3886200" y="2667000"/>
            <a:ext cx="5715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C1C1C"/>
                </a:solidFill>
                <a:latin typeface="Times New Roman" panose="02020603050405020304" pitchFamily="18" charset="0"/>
                <a:ea typeface="华文中宋" pitchFamily="2" charset="-122"/>
              </a:rPr>
              <a:t>联想妻子的愿望，亦即自己的愿望。</a:t>
            </a:r>
            <a:endParaRPr lang="zh-CN" altLang="en-US" sz="3200" b="1" dirty="0">
              <a:solidFill>
                <a:srgbClr val="1C1C1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197" name="Text Box 5"/>
          <p:cNvSpPr txBox="1"/>
          <p:nvPr/>
        </p:nvSpPr>
        <p:spPr>
          <a:xfrm>
            <a:off x="3886200" y="3810000"/>
            <a:ext cx="55626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照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字应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月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字，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字应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独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字，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双照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独看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对举成文，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由虚入实</a:t>
            </a:r>
            <a:r>
              <a:rPr lang="zh-CN" altLang="en-US" sz="32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3200" b="1" dirty="0">
                <a:solidFill>
                  <a:srgbClr val="1C1C1C"/>
                </a:solidFill>
                <a:latin typeface="华文中宋" pitchFamily="2" charset="-122"/>
                <a:ea typeface="华文中宋" pitchFamily="2" charset="-122"/>
              </a:rPr>
              <a:t>回忆过去的欢乐，感伤现在的孤独，将团聚寄托于将来。 </a:t>
            </a:r>
            <a:endParaRPr lang="zh-CN" altLang="en-US" sz="3200" b="1" dirty="0">
              <a:solidFill>
                <a:srgbClr val="1C1C1C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6198" name="Text Box 6" descr="纸莎草纸"/>
          <p:cNvSpPr txBox="1">
            <a:spLocks noChangeArrowheads="1"/>
          </p:cNvSpPr>
          <p:nvPr/>
        </p:nvSpPr>
        <p:spPr bwMode="auto">
          <a:xfrm>
            <a:off x="1976755" y="0"/>
            <a:ext cx="798195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月夜</a:t>
            </a:r>
            <a:endParaRPr kumimoji="0" lang="zh-CN" altLang="en-US" sz="4000" b="1" kern="1200" cap="none" spc="0" normalizeH="0" baseline="0" noProof="0" smtClean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50183" name="Text Box 7"/>
          <p:cNvSpPr txBox="1"/>
          <p:nvPr/>
        </p:nvSpPr>
        <p:spPr>
          <a:xfrm>
            <a:off x="3581400" y="381000"/>
            <a:ext cx="63296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1C1C1C"/>
                </a:solidFill>
                <a:latin typeface="Times New Roman" panose="02020603050405020304" pitchFamily="18" charset="0"/>
                <a:ea typeface="隶书" pitchFamily="49" charset="-122"/>
              </a:rPr>
              <a:t>何时倚虚幌，双照泪痕干</a:t>
            </a:r>
            <a:endParaRPr lang="zh-CN" altLang="en-US" sz="4400" b="1" dirty="0">
              <a:solidFill>
                <a:srgbClr val="1C1C1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6200" name="Text Box 8"/>
          <p:cNvSpPr txBox="1"/>
          <p:nvPr/>
        </p:nvSpPr>
        <p:spPr>
          <a:xfrm>
            <a:off x="3962400" y="1371600"/>
            <a:ext cx="5715000" cy="107632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双照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而泪痕始干，则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独看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而泪痕不干，</a:t>
            </a:r>
            <a:r>
              <a:rPr lang="zh-CN" altLang="en-US" sz="3200" b="1" i="1" dirty="0">
                <a:solidFill>
                  <a:schemeClr val="hlink"/>
                </a:solidFill>
                <a:latin typeface="宋体" panose="02010600030101010101" pitchFamily="2" charset="-122"/>
              </a:rPr>
              <a:t>意在言外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/>
      <p:bldP spid="136197" grpId="0"/>
      <p:bldP spid="13620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5" name="Oval 5"/>
          <p:cNvSpPr/>
          <p:nvPr/>
        </p:nvSpPr>
        <p:spPr>
          <a:xfrm>
            <a:off x="2640013" y="2565400"/>
            <a:ext cx="1152525" cy="91440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284" name="Oval 4"/>
          <p:cNvSpPr/>
          <p:nvPr/>
        </p:nvSpPr>
        <p:spPr>
          <a:xfrm>
            <a:off x="2640013" y="981075"/>
            <a:ext cx="1152525" cy="91440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282" name="Rectangle 2"/>
          <p:cNvSpPr>
            <a:spLocks noGrp="1" noRot="1"/>
          </p:cNvSpPr>
          <p:nvPr>
            <p:ph type="title"/>
          </p:nvPr>
        </p:nvSpPr>
        <p:spPr>
          <a:xfrm>
            <a:off x="1703388" y="0"/>
            <a:ext cx="854075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诗眼：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97283" name="Rectangle 3"/>
          <p:cNvSpPr>
            <a:spLocks noGrp="1" noRot="1"/>
          </p:cNvSpPr>
          <p:nvPr>
            <p:ph idx="1"/>
          </p:nvPr>
        </p:nvSpPr>
        <p:spPr>
          <a:xfrm>
            <a:off x="2133600" y="1196975"/>
            <a:ext cx="8153400" cy="49022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“独看”是现实，却从对面着想，只写妻子“独看”鄜州之月而“忆长安”，而自己的“独看”长安之月而忆鄜州，已包含其中。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“双照”兼包回忆与希望：感伤“今夜”的“独看”，回忆往日的同看，而把并倚“虚幌”（薄帷）、对月舒愁的希望寄托于不知“何时”的未来。</a:t>
            </a:r>
            <a:endParaRPr lang="zh-CN" altLang="en-US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独看</a:t>
            </a:r>
            <a:r>
              <a:rPr lang="en-US" altLang="zh-CN" b="1" dirty="0"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ea typeface="黑体" panose="02010609060101010101" pitchFamily="49" charset="-122"/>
              </a:rPr>
              <a:t>双照</a:t>
            </a:r>
            <a:endParaRPr lang="zh-CN" altLang="en-US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五律至此，无忝诗圣矣！</a:t>
            </a:r>
            <a:endParaRPr lang="zh-CN" altLang="en-US" b="1" dirty="0">
              <a:ea typeface="黑体" panose="02010609060101010101" pitchFamily="49" charset="-122"/>
            </a:endParaRPr>
          </a:p>
          <a:p>
            <a:pPr eaLnBrk="1" hangingPunct="1"/>
            <a:endParaRPr lang="zh-CN" altLang="en-US" b="1" dirty="0">
              <a:ea typeface="黑体" panose="02010609060101010101" pitchFamily="49" charset="-122"/>
            </a:endParaRPr>
          </a:p>
          <a:p>
            <a:pPr eaLnBrk="1" hangingPunct="1"/>
            <a:endParaRPr lang="zh-CN" altLang="en-US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58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283">
                                            <p:txEl>
                                              <p:charRg st="58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124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7283">
                                            <p:txEl>
                                              <p:charRg st="124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13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7283">
                                            <p:txEl>
                                              <p:charRg st="131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5" grpId="0" bldLvl="0" animBg="1"/>
      <p:bldP spid="97284" grpId="0" bldLvl="0" animBg="1"/>
      <p:bldP spid="97282" grpId="0"/>
      <p:bldP spid="9728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AutoShape 2">
            <a:hlinkClick r:id="rId1" action="ppaction://hlinksldjump"/>
          </p:cNvPr>
          <p:cNvSpPr/>
          <p:nvPr/>
        </p:nvSpPr>
        <p:spPr>
          <a:xfrm>
            <a:off x="5410200" y="1981200"/>
            <a:ext cx="1524000" cy="4572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7219" name="Text Box 3"/>
          <p:cNvSpPr txBox="1"/>
          <p:nvPr/>
        </p:nvSpPr>
        <p:spPr>
          <a:xfrm>
            <a:off x="3810000" y="4495800"/>
            <a:ext cx="5943600" cy="119888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    诗人的感情：孤苦伶仃的凄凉心情和对家人的担忧。</a:t>
            </a:r>
            <a:endParaRPr lang="zh-CN" altLang="en-US" sz="36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7220" name="Text Box 4" descr="纸莎草纸"/>
          <p:cNvSpPr txBox="1">
            <a:spLocks noChangeArrowheads="1"/>
          </p:cNvSpPr>
          <p:nvPr/>
        </p:nvSpPr>
        <p:spPr bwMode="auto">
          <a:xfrm>
            <a:off x="1976755" y="0"/>
            <a:ext cx="798195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月夜</a:t>
            </a:r>
            <a:endParaRPr kumimoji="0" lang="zh-CN" altLang="en-US" sz="4000" b="1" kern="1200" cap="none" spc="0" normalizeH="0" baseline="0" noProof="0" smtClean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52229" name="Rectangle 5"/>
          <p:cNvSpPr/>
          <p:nvPr/>
        </p:nvSpPr>
        <p:spPr>
          <a:xfrm>
            <a:off x="3429000" y="762000"/>
            <a:ext cx="7239000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月夜（杜甫）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  <a:ea typeface="隶书" pitchFamily="49" charset="-122"/>
            </a:endParaRPr>
          </a:p>
          <a:p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今夜鄜州月，闺中只独看。</a:t>
            </a:r>
            <a:b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</a:b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遥怜小儿女，未解忆长安。</a:t>
            </a:r>
            <a:b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</a:b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香雾云鬟湿，清辉玉臂寒。</a:t>
            </a:r>
            <a:b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</a:b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隶书" pitchFamily="49" charset="-122"/>
              </a:rPr>
              <a:t>何时倚虚幌，双照泪痕干。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  <a:ea typeface="隶书" pitchFamily="49" charset="-122"/>
            </a:endParaRPr>
          </a:p>
          <a:p>
            <a:pPr eaLnBrk="0" hangingPunct="0"/>
            <a:endParaRPr lang="zh-CN" altLang="en-US" sz="44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2955925" y="250825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朗读：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 noRot="1"/>
          </p:cNvSpPr>
          <p:nvPr>
            <p:ph type="body"/>
          </p:nvPr>
        </p:nvSpPr>
        <p:spPr>
          <a:xfrm>
            <a:off x="2057400" y="1143000"/>
            <a:ext cx="8229600" cy="5410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dirty="0"/>
              <a:t>        </a:t>
            </a:r>
            <a:r>
              <a:rPr lang="zh-CN" altLang="en-US" b="1" dirty="0">
                <a:solidFill>
                  <a:srgbClr val="3333FF"/>
                </a:solidFill>
              </a:rPr>
              <a:t>这首诗</a:t>
            </a:r>
            <a:r>
              <a:rPr lang="zh-CN" altLang="en-US" sz="4000" b="1" dirty="0">
                <a:solidFill>
                  <a:srgbClr val="FF3300"/>
                </a:solidFill>
              </a:rPr>
              <a:t>借看月而抒离情</a:t>
            </a:r>
            <a:r>
              <a:rPr lang="zh-CN" altLang="en-US" b="1" dirty="0">
                <a:solidFill>
                  <a:srgbClr val="3333FF"/>
                </a:solidFill>
              </a:rPr>
              <a:t>，但所抒发的不是一般情况下的夫妇离别之情。作者在半年以后所写的</a:t>
            </a:r>
            <a:r>
              <a:rPr lang="en-US" altLang="zh-CN" b="1" dirty="0">
                <a:solidFill>
                  <a:srgbClr val="3333FF"/>
                </a:solidFill>
              </a:rPr>
              <a:t>《</a:t>
            </a:r>
            <a:r>
              <a:rPr lang="zh-CN" altLang="en-US" b="1" dirty="0">
                <a:solidFill>
                  <a:srgbClr val="3333FF"/>
                </a:solidFill>
              </a:rPr>
              <a:t>述怀</a:t>
            </a:r>
            <a:r>
              <a:rPr lang="en-US" altLang="zh-CN" b="1" dirty="0">
                <a:solidFill>
                  <a:srgbClr val="3333FF"/>
                </a:solidFill>
              </a:rPr>
              <a:t>》</a:t>
            </a:r>
            <a:r>
              <a:rPr lang="zh-CN" altLang="en-US" b="1" dirty="0">
                <a:solidFill>
                  <a:srgbClr val="3333FF"/>
                </a:solidFill>
              </a:rPr>
              <a:t>诗中说</a:t>
            </a:r>
            <a:r>
              <a:rPr lang="zh-CN" altLang="en-US" b="1" dirty="0">
                <a:solidFill>
                  <a:srgbClr val="D60093"/>
                </a:solidFill>
              </a:rPr>
              <a:t>：</a:t>
            </a:r>
            <a:endParaRPr lang="zh-CN" altLang="en-US" b="1" dirty="0">
              <a:solidFill>
                <a:srgbClr val="D60093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D60093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D60093"/>
                </a:solidFill>
              </a:rPr>
              <a:t>去年潼关破，妻子隔绝久</a:t>
            </a:r>
            <a:r>
              <a:rPr lang="zh-CN" altLang="en-US" b="1" dirty="0">
                <a:solidFill>
                  <a:srgbClr val="D60093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b="1" dirty="0">
                <a:solidFill>
                  <a:srgbClr val="D60093"/>
                </a:solidFill>
              </a:rPr>
              <a:t>；</a:t>
            </a:r>
            <a:endParaRPr lang="zh-CN" altLang="en-US" b="1" dirty="0">
              <a:solidFill>
                <a:srgbClr val="D60093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3333FF"/>
                </a:solidFill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“</a:t>
            </a:r>
            <a:r>
              <a:rPr lang="zh-CN" altLang="en-US" b="1" dirty="0"/>
              <a:t>寄书问三川（鄜州的属县，羌村所在），不知家在否</a:t>
            </a:r>
            <a:r>
              <a:rPr lang="zh-CN" altLang="en-US" b="1" dirty="0">
                <a:latin typeface="Times New Roman" panose="02020603050405020304" pitchFamily="18" charset="0"/>
              </a:rPr>
              <a:t>”</a:t>
            </a:r>
            <a:r>
              <a:rPr lang="zh-CN" altLang="en-US" b="1" dirty="0"/>
              <a:t>；</a:t>
            </a:r>
            <a:r>
              <a:rPr lang="zh-CN" altLang="en-US" b="1" dirty="0">
                <a:solidFill>
                  <a:srgbClr val="3333FF"/>
                </a:solidFill>
              </a:rPr>
              <a:t> </a:t>
            </a:r>
            <a:endParaRPr lang="zh-CN" altLang="en-US" b="1" dirty="0">
              <a:solidFill>
                <a:srgbClr val="3333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3366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336600"/>
                </a:solidFill>
              </a:rPr>
              <a:t>几人全性命？尽室岂相偶！</a:t>
            </a:r>
            <a:r>
              <a:rPr lang="zh-CN" altLang="en-US" b="1" dirty="0">
                <a:solidFill>
                  <a:srgbClr val="336600"/>
                </a:solidFill>
                <a:latin typeface="Times New Roman" panose="02020603050405020304" pitchFamily="18" charset="0"/>
              </a:rPr>
              <a:t>”</a:t>
            </a:r>
            <a:endParaRPr lang="zh-CN" altLang="en-US" b="1" dirty="0">
              <a:solidFill>
                <a:srgbClr val="3366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3333FF"/>
                </a:solidFill>
              </a:rPr>
              <a:t>       两诗参照，就不难看出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3333FF"/>
                </a:solidFill>
              </a:rPr>
              <a:t>独看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b="1" dirty="0">
                <a:solidFill>
                  <a:srgbClr val="3333FF"/>
                </a:solidFill>
              </a:rPr>
              <a:t>的泪痕里</a:t>
            </a:r>
            <a:r>
              <a:rPr lang="zh-CN" altLang="en-US" b="1" dirty="0">
                <a:solidFill>
                  <a:schemeClr val="hlink"/>
                </a:solidFill>
                <a:ea typeface="黑体" panose="02010609060101010101" pitchFamily="49" charset="-122"/>
              </a:rPr>
              <a:t>浸透着天下乱离的悲哀</a:t>
            </a:r>
            <a:r>
              <a:rPr lang="zh-CN" altLang="en-US" b="1" dirty="0">
                <a:solidFill>
                  <a:srgbClr val="3333FF"/>
                </a:solidFill>
              </a:rPr>
              <a:t>，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3333FF"/>
                </a:solidFill>
              </a:rPr>
              <a:t>双照</a:t>
            </a:r>
            <a:r>
              <a:rPr lang="zh-CN" altLang="en-US" b="1" dirty="0">
                <a:solidFill>
                  <a:srgbClr val="3333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b="1" dirty="0">
                <a:solidFill>
                  <a:srgbClr val="3333FF"/>
                </a:solidFill>
              </a:rPr>
              <a:t>的清辉中</a:t>
            </a:r>
            <a:r>
              <a:rPr lang="zh-CN" altLang="en-US" b="1" dirty="0">
                <a:solidFill>
                  <a:schemeClr val="hlink"/>
                </a:solidFill>
                <a:ea typeface="黑体" panose="02010609060101010101" pitchFamily="49" charset="-122"/>
              </a:rPr>
              <a:t>闪耀着四海升平的理想</a:t>
            </a:r>
            <a:r>
              <a:rPr lang="zh-CN" altLang="en-US" b="1" dirty="0">
                <a:solidFill>
                  <a:srgbClr val="3333FF"/>
                </a:solidFill>
              </a:rPr>
              <a:t>。字里行间，时代的脉搏是清晰可辨的。</a:t>
            </a:r>
            <a:endParaRPr lang="zh-CN" altLang="en-US" b="1" dirty="0">
              <a:solidFill>
                <a:srgbClr val="3333FF"/>
              </a:solidFill>
            </a:endParaRPr>
          </a:p>
        </p:txBody>
      </p:sp>
      <p:sp>
        <p:nvSpPr>
          <p:cNvPr id="53251" name="WordArt 3"/>
          <p:cNvSpPr>
            <a:spLocks noTextEdit="1"/>
          </p:cNvSpPr>
          <p:nvPr/>
        </p:nvSpPr>
        <p:spPr>
          <a:xfrm>
            <a:off x="1905000" y="228600"/>
            <a:ext cx="1524000" cy="1447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主旨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7828" name="Rectangle 4"/>
          <p:cNvSpPr/>
          <p:nvPr/>
        </p:nvSpPr>
        <p:spPr>
          <a:xfrm>
            <a:off x="2424113" y="5157788"/>
            <a:ext cx="43434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Text Box 2"/>
          <p:cNvSpPr txBox="1">
            <a:spLocks noChangeArrowheads="1"/>
          </p:cNvSpPr>
          <p:nvPr/>
        </p:nvSpPr>
        <p:spPr bwMode="auto">
          <a:xfrm>
            <a:off x="1992313" y="188913"/>
            <a:ext cx="835342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本诗只写个人的遭遇</a:t>
            </a:r>
            <a:r>
              <a:rPr kumimoji="0" lang="en-US" altLang="zh-CN" sz="3200" b="1" kern="1200" cap="none" spc="0" normalizeH="0" baseline="0" noProof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200" b="1" kern="1200" cap="none" spc="0" normalizeH="0" baseline="0" noProof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与亲人的离散之痛，对吗</a:t>
            </a:r>
            <a:r>
              <a:rPr kumimoji="0" lang="en-US" altLang="zh-CN" sz="3200" b="1" kern="1200" cap="none" spc="0" normalizeH="0" baseline="0" noProof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?</a:t>
            </a:r>
            <a:endParaRPr kumimoji="0" lang="en-US" altLang="zh-CN" sz="3200" b="1" kern="1200" cap="none" spc="0" normalizeH="0" baseline="0" noProof="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4691" name="Rectangle 3"/>
          <p:cNvSpPr>
            <a:spLocks noChangeArrowheads="1"/>
          </p:cNvSpPr>
          <p:nvPr/>
        </p:nvSpPr>
        <p:spPr bwMode="auto">
          <a:xfrm>
            <a:off x="1816100" y="1341438"/>
            <a:ext cx="885190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   提示：不对。诗中写个人遭遇，深刻地反映了安史之乱中人民的悲苦生活。其中写夫妇、父子之爱已与忧君爱国、悯时伤乱之情融为一体，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这就是文学的典型性。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2208213" y="4149725"/>
            <a:ext cx="2447925" cy="132207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夫妇之情父子之爱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6672263" y="4149725"/>
            <a:ext cx="2519363" cy="132207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忧国伤民</a:t>
            </a:r>
            <a:b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悯时伤乱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4694" name="AutoShape 6"/>
          <p:cNvSpPr/>
          <p:nvPr/>
        </p:nvSpPr>
        <p:spPr>
          <a:xfrm>
            <a:off x="4872038" y="4529138"/>
            <a:ext cx="1512887" cy="555625"/>
          </a:xfrm>
          <a:prstGeom prst="leftRightArrow">
            <a:avLst>
              <a:gd name="adj1" fmla="val 49712"/>
              <a:gd name="adj2" fmla="val 54381"/>
            </a:avLst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4695" name="Text Box 7"/>
          <p:cNvSpPr txBox="1">
            <a:spLocks noChangeArrowheads="1"/>
          </p:cNvSpPr>
          <p:nvPr/>
        </p:nvSpPr>
        <p:spPr bwMode="auto">
          <a:xfrm>
            <a:off x="2424113" y="5484813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（个人）</a:t>
            </a:r>
            <a:endParaRPr kumimoji="0" lang="zh-CN" altLang="en-US" sz="3200" b="1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6959600" y="5445125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（国家）</a:t>
            </a:r>
            <a:endParaRPr kumimoji="0" lang="zh-CN" altLang="en-US" sz="3200" b="1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bldLvl="0" animBg="1"/>
      <p:bldP spid="114692" grpId="0" bldLvl="0" animBg="1"/>
      <p:bldP spid="114693" grpId="0" bldLvl="0" animBg="1"/>
      <p:bldP spid="114694" grpId="0" bldLvl="0" animBg="1"/>
      <p:bldP spid="114695" grpId="0" bldLvl="0" animBg="1"/>
      <p:bldP spid="11469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8" name="Group 2"/>
          <p:cNvGrpSpPr/>
          <p:nvPr/>
        </p:nvGrpSpPr>
        <p:grpSpPr>
          <a:xfrm>
            <a:off x="1703388" y="765175"/>
            <a:ext cx="8280400" cy="5299075"/>
            <a:chOff x="981" y="1705"/>
            <a:chExt cx="3850" cy="2251"/>
          </a:xfrm>
        </p:grpSpPr>
        <p:sp>
          <p:nvSpPr>
            <p:cNvPr id="55302" name="Oval 3"/>
            <p:cNvSpPr/>
            <p:nvPr/>
          </p:nvSpPr>
          <p:spPr>
            <a:xfrm>
              <a:off x="981" y="1705"/>
              <a:ext cx="3850" cy="2251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2">
                    <a:alpha val="50000"/>
                  </a:schemeClr>
                </a:gs>
              </a:gsLst>
              <a:lin ang="5400000" scaled="1"/>
              <a:tileRect/>
            </a:gradFill>
            <a:ln w="38100" cap="flat" cmpd="sng">
              <a:solidFill>
                <a:schemeClr val="bg1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/>
            <a:p>
              <a:pPr algn="ctr" eaLnBrk="0" hangingPunct="0"/>
              <a:endParaRPr lang="en-US" altLang="ko-KR" dirty="0">
                <a:latin typeface="Times New Roman" panose="02020603050405020304" pitchFamily="18" charset="0"/>
                <a:ea typeface="Gulim" panose="020B0600000101010101" pitchFamily="34" charset="-127"/>
              </a:endParaRPr>
            </a:p>
          </p:txBody>
        </p:sp>
        <p:sp>
          <p:nvSpPr>
            <p:cNvPr id="224260" name="Rectangle 4"/>
            <p:cNvSpPr>
              <a:spLocks noChangeArrowheads="1"/>
            </p:cNvSpPr>
            <p:nvPr/>
          </p:nvSpPr>
          <p:spPr bwMode="gray">
            <a:xfrm>
              <a:off x="2244" y="1904"/>
              <a:ext cx="1296" cy="24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Gulim" panose="020B0600000101010101" pitchFamily="34" charset="-127"/>
                <a:cs typeface="+mn-cs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Gulim" panose="020B0600000101010101" pitchFamily="34" charset="-127"/>
                <a:cs typeface="+mn-cs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Gulim" panose="020B0600000101010101" pitchFamily="34" charset="-127"/>
                <a:cs typeface="+mn-cs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Gulim" panose="020B0600000101010101" pitchFamily="34" charset="-127"/>
                <a:cs typeface="+mn-cs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Gulim" panose="020B0600000101010101" pitchFamily="34" charset="-127"/>
                <a:cs typeface="+mn-cs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en-US" altLang="ko-KR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Gulim" panose="020B0600000101010101" pitchFamily="34" charset="-127"/>
                <a:cs typeface="+mn-cs"/>
              </a:endParaRPr>
            </a:p>
          </p:txBody>
        </p:sp>
      </p:grpSp>
      <p:sp>
        <p:nvSpPr>
          <p:cNvPr id="224261" name="AutoShape 5"/>
          <p:cNvSpPr>
            <a:spLocks noChangeArrowheads="1"/>
          </p:cNvSpPr>
          <p:nvPr/>
        </p:nvSpPr>
        <p:spPr bwMode="gray">
          <a:xfrm>
            <a:off x="1703388" y="260350"/>
            <a:ext cx="4206875" cy="644525"/>
          </a:xfrm>
          <a:prstGeom prst="plaque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12700" algn="ctr">
            <a:noFill/>
            <a:miter lim="800000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l" defTabSz="86487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2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DotumChe" panose="020B0609000101010101" pitchFamily="49" charset="-127"/>
              <a:ea typeface="DotumChe" panose="020B0609000101010101" pitchFamily="49" charset="-127"/>
              <a:cs typeface="+mn-cs"/>
            </a:endParaRPr>
          </a:p>
        </p:txBody>
      </p:sp>
      <p:sp>
        <p:nvSpPr>
          <p:cNvPr id="55300" name="Rectangle 7"/>
          <p:cNvSpPr/>
          <p:nvPr>
            <p:ph type="title"/>
          </p:nvPr>
        </p:nvSpPr>
        <p:spPr>
          <a:xfrm>
            <a:off x="2063750" y="188913"/>
            <a:ext cx="6248400" cy="609600"/>
          </a:xfrm>
        </p:spPr>
        <p:txBody>
          <a:bodyPr vert="horz" wrap="square" lIns="91440" tIns="45720" rIns="91440" bIns="45720" anchor="ctr"/>
          <a:p>
            <a:pPr eaLnBrk="1" hangingPunct="1">
              <a:buFont typeface="Wingdings" panose="05000000000000000000" pitchFamily="2" charset="2"/>
              <a:buNone/>
            </a:pPr>
            <a:br>
              <a:rPr lang="zh-CN" altLang="en-US" sz="3600" dirty="0">
                <a:ea typeface="华文新魏" pitchFamily="2" charset="-122"/>
              </a:rPr>
            </a:br>
            <a:endParaRPr lang="en-US" altLang="ko-KR" sz="3600" dirty="0">
              <a:ea typeface="华文新魏" pitchFamily="2" charset="-122"/>
            </a:endParaRPr>
          </a:p>
        </p:txBody>
      </p:sp>
      <p:sp>
        <p:nvSpPr>
          <p:cNvPr id="55301" name="Text Box 8"/>
          <p:cNvSpPr txBox="1"/>
          <p:nvPr/>
        </p:nvSpPr>
        <p:spPr>
          <a:xfrm>
            <a:off x="2208213" y="1516063"/>
            <a:ext cx="777557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</a:rPr>
              <a:t>                 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这首诗以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月夜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为题，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       抒写夫妻思念的之情，反映了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乱离时代的相思之苦。</a:t>
            </a:r>
            <a:r>
              <a:rPr lang="zh-CN" altLang="en-US" sz="3600" b="1" dirty="0">
                <a:latin typeface="Arial" panose="020B0604020202020204" pitchFamily="34" charset="0"/>
                <a:ea typeface="华文新魏" pitchFamily="2" charset="-122"/>
              </a:rPr>
              <a:t>虽只写亲情，但具有广阔的概括性和典型意义，抒发了诗人对和平生活的渴望。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Text Box 2"/>
          <p:cNvSpPr txBox="1"/>
          <p:nvPr/>
        </p:nvSpPr>
        <p:spPr>
          <a:xfrm>
            <a:off x="5181600" y="45720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赏析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03" name="Text Box 3"/>
          <p:cNvSpPr txBox="1"/>
          <p:nvPr/>
        </p:nvSpPr>
        <p:spPr>
          <a:xfrm>
            <a:off x="1774825" y="1098550"/>
            <a:ext cx="85344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    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这首诗以</a:t>
            </a:r>
            <a:r>
              <a:rPr lang="en-US" altLang="zh-CN" sz="2800" b="1" dirty="0">
                <a:latin typeface="Arial" panose="020B0604020202020204" pitchFamily="34" charset="0"/>
                <a:ea typeface="仿宋_GB2312" pitchFamily="49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月夜</a:t>
            </a:r>
            <a:r>
              <a:rPr lang="en-US" altLang="zh-CN" sz="2800" b="1" dirty="0">
                <a:latin typeface="Arial" panose="020B0604020202020204" pitchFamily="34" charset="0"/>
                <a:ea typeface="仿宋_GB2312" pitchFamily="49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为题，抒写夫妻怀念的至情，反映了乱离时代的相思之苦。全诗语浅情深，曲折含蓄，章法紧密，而不失流畅清丽，丝毫不见为律诗束缚的痕迹。</a:t>
            </a:r>
            <a:endParaRPr lang="zh-CN" altLang="en-US" sz="2800" b="1" dirty="0">
              <a:latin typeface="Arial" panose="020B0604020202020204" pitchFamily="34" charset="0"/>
              <a:ea typeface="仿宋_GB2312" pitchFamily="49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28004" name="Text Box 4"/>
          <p:cNvSpPr txBox="1"/>
          <p:nvPr/>
        </p:nvSpPr>
        <p:spPr>
          <a:xfrm>
            <a:off x="1774825" y="3008313"/>
            <a:ext cx="8458200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      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相思的情感是抽象的，因而多缘景物而发，或睹物思人，或触景生情。望月怀人，自古皆然，但以此法写相思，用多了往往有失僵滞。一代诗圣，落笔见奇，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仿宋_GB2312" pitchFamily="49" charset="-122"/>
              </a:rPr>
              <a:t>因情造象，不写自己望月怀妻，而将相思之情幻化为生动具体的生活图景，设想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妻子望月怀念自己，又以儿女未解母亲忆长安之意，衬出妻子的孤独凄然，进而盼望聚首相倚，双照团圆。</a:t>
            </a:r>
            <a:endParaRPr lang="zh-CN" altLang="en-US" sz="2800" b="1" dirty="0">
              <a:latin typeface="Arial" panose="020B0604020202020204" pitchFamily="34" charset="0"/>
              <a:ea typeface="仿宋_GB2312" pitchFamily="49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/>
      <p:bldP spid="12800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Text Box 2"/>
          <p:cNvSpPr txBox="1">
            <a:spLocks noChangeArrowheads="1"/>
          </p:cNvSpPr>
          <p:nvPr/>
        </p:nvSpPr>
        <p:spPr bwMode="auto">
          <a:xfrm>
            <a:off x="1524000" y="0"/>
            <a:ext cx="9144000" cy="643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2005</a:t>
            </a:r>
            <a:r>
              <a:rPr kumimoji="1" lang="zh-CN" altLang="en-US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年高考</a:t>
            </a:r>
            <a:r>
              <a:rPr kumimoji="1" lang="en-US" altLang="zh-CN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·17</a:t>
            </a:r>
            <a:r>
              <a:rPr kumimoji="1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（全国卷</a:t>
            </a:r>
            <a:r>
              <a:rPr kumimoji="1" lang="en-US" altLang="zh-CN" sz="28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  <a:endParaRPr kumimoji="1" lang="zh-CN" altLang="en-US" sz="2800" b="1" kern="1200" cap="none" spc="0" normalizeH="0" baseline="0" noProof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邯郸冬至夜思家</a:t>
            </a:r>
            <a:endParaRPr kumimoji="1" lang="zh-CN" altLang="en-US" sz="3200" b="1" kern="1200" cap="none" spc="0" normalizeH="0" baseline="0" noProof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白居易</a:t>
            </a:r>
            <a:br>
              <a:rPr kumimoji="1" lang="zh-CN" altLang="en-US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r>
              <a:rPr kumimoji="1" lang="zh-CN" altLang="en-US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邯郸驿里逢冬至，</a:t>
            </a:r>
            <a:endParaRPr kumimoji="1" lang="zh-CN" altLang="en-US" sz="3200" b="1" kern="1200" cap="none" spc="0" normalizeH="0" baseline="0" noProof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抱膝灯前影伴身。</a:t>
            </a:r>
            <a:endParaRPr kumimoji="1" lang="zh-CN" altLang="en-US" sz="3200" b="1" kern="1200" cap="none" spc="0" normalizeH="0" baseline="0" noProof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想得家中夜深坐，</a:t>
            </a:r>
            <a:endParaRPr kumimoji="1" lang="zh-CN" altLang="en-US" sz="3200" b="1" kern="1200" cap="none" spc="0" normalizeH="0" baseline="0" noProof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还应说着远行人。 </a:t>
            </a:r>
            <a:br>
              <a:rPr kumimoji="1" lang="zh-CN" altLang="en-US" sz="32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endParaRPr kumimoji="1" lang="zh-CN" altLang="en-US" sz="3200" b="1" kern="1200" cap="none" spc="0" normalizeH="0" baseline="0" noProof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28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800" b="1" kern="1200" cap="none" spc="0" normalizeH="0" baseline="0" noProof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）作者是怎样写“思家”的？</a:t>
            </a:r>
            <a:endParaRPr kumimoji="1" lang="zh-CN" altLang="en-US" sz="2800" b="1" kern="1200" cap="none" spc="0" normalizeH="0" baseline="0" noProof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作者主要运用了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对写法（想象），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通过想像冬至夜深时分，家人还围坐在灯前，谈论着自己这个远行之人的画面，来表现自己的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0000FF"/>
                </a:solidFill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思家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0000FF"/>
                </a:solidFill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。（想像</a:t>
            </a:r>
            <a:r>
              <a:rPr kumimoji="1" lang="en-US" altLang="zh-CN" sz="3200" b="1" kern="1200" cap="none" spc="0" normalizeH="0" baseline="0" noProof="0" dirty="0" smtClean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分，画面描绘</a:t>
            </a:r>
            <a:r>
              <a:rPr kumimoji="1" lang="en-US" altLang="zh-CN" sz="3200" b="1" kern="1200" cap="none" spc="0" normalizeH="0" baseline="0" noProof="0" dirty="0" smtClean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1" lang="zh-CN" altLang="en-US" sz="3200" b="1" kern="1200" cap="none" spc="0" normalizeH="0" baseline="0" noProof="0" dirty="0" smtClean="0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分）</a:t>
            </a:r>
            <a:endParaRPr kumimoji="1" lang="zh-CN" altLang="en-US" sz="3200" b="1" kern="1200" cap="none" spc="0" normalizeH="0" baseline="0" noProof="0" dirty="0" smtClean="0">
              <a:solidFill>
                <a:srgbClr val="80008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charRg st="83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58">
                                            <p:txEl>
                                              <p:charRg st="83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3"/>
          <p:cNvSpPr>
            <a:spLocks noGrp="1"/>
          </p:cNvSpPr>
          <p:nvPr>
            <p:ph idx="1"/>
          </p:nvPr>
        </p:nvSpPr>
        <p:spPr>
          <a:xfrm>
            <a:off x="1524000" y="404813"/>
            <a:ext cx="9144000" cy="572135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/>
              <a:t>阅读下面两首诗歌，然后回答问题。</a:t>
            </a:r>
            <a:r>
              <a:rPr lang="en-US" altLang="zh-CN" sz="3600" b="1" dirty="0"/>
              <a:t>(6</a:t>
            </a:r>
            <a:r>
              <a:rPr lang="zh-CN" altLang="en-US" sz="3600" b="1" dirty="0"/>
              <a:t>分</a:t>
            </a:r>
            <a:r>
              <a:rPr lang="en-US" altLang="zh-CN" sz="3600" b="1" dirty="0"/>
              <a:t>)</a:t>
            </a:r>
            <a:endParaRPr lang="en-US" altLang="zh-CN" sz="3600" b="1" dirty="0"/>
          </a:p>
          <a:p>
            <a:pPr eaLnBrk="1" hangingPunct="1">
              <a:lnSpc>
                <a:spcPct val="90000"/>
              </a:lnSpc>
            </a:pPr>
            <a:endParaRPr lang="en-US" altLang="zh-CN" sz="2800" b="1" dirty="0"/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/>
              <a:t>         </a:t>
            </a:r>
            <a:r>
              <a:rPr lang="zh-CN" altLang="en-US" sz="2800" b="1" dirty="0">
                <a:solidFill>
                  <a:srgbClr val="FF0000"/>
                </a:solidFill>
              </a:rPr>
              <a:t>月  夜                                  九月九日忆山东兄弟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                杜甫                                   王维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今夜鄜州月，闺中只独看。         独在异乡为异客，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遥怜小儿女，未解忆长安。         每逢佳节倍思亲。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香雾云鬟湿，清辉玉臂寒。         遥知兄弟等高处，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何时倚虚幌，双照泪痕干。         遍插茱萸少一人。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）在写作手法上，两首诗有何共同之处，请结合诗歌内容作简要分析。（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分）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）两首诗均用一“独”字，请分析这一字表达了诗人怎样复杂的情感？（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分）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2531" name="Rectangle 3"/>
          <p:cNvSpPr>
            <a:spLocks noGrp="1" noRot="1"/>
          </p:cNvSpPr>
          <p:nvPr>
            <p:ph idx="1"/>
          </p:nvPr>
        </p:nvSpPr>
        <p:spPr>
          <a:xfrm>
            <a:off x="1703388" y="188913"/>
            <a:ext cx="8540750" cy="633571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1C1C1C"/>
                </a:solidFill>
              </a:rPr>
              <a:t>杜甫，襄阳（湖北襄樊）人，曾祖时迁居河南巩县。出生于</a:t>
            </a:r>
            <a:r>
              <a:rPr lang="zh-CN" altLang="en-US" b="1" dirty="0"/>
              <a:t>奉儒守官</a:t>
            </a:r>
            <a:r>
              <a:rPr lang="zh-CN" altLang="en-US" b="1" dirty="0">
                <a:solidFill>
                  <a:srgbClr val="1C1C1C"/>
                </a:solidFill>
              </a:rPr>
              <a:t>之家，祖父</a:t>
            </a:r>
            <a:r>
              <a:rPr lang="zh-CN" altLang="en-US" b="1" dirty="0"/>
              <a:t>杜审言</a:t>
            </a:r>
            <a:r>
              <a:rPr lang="zh-CN" altLang="en-US" b="1" dirty="0">
                <a:solidFill>
                  <a:srgbClr val="1C1C1C"/>
                </a:solidFill>
              </a:rPr>
              <a:t>为初唐著名诗人。他有着</a:t>
            </a:r>
            <a:r>
              <a:rPr lang="zh-CN" altLang="en-US" b="1" dirty="0"/>
              <a:t>立登要路，致君尧舜的崇高理想</a:t>
            </a:r>
            <a:r>
              <a:rPr lang="zh-CN" altLang="en-US" b="1" dirty="0">
                <a:solidFill>
                  <a:srgbClr val="1C1C1C"/>
                </a:solidFill>
              </a:rPr>
              <a:t>，但命运多舛（</a:t>
            </a:r>
            <a:r>
              <a:rPr lang="en-US" altLang="zh-CN" b="1" dirty="0">
                <a:solidFill>
                  <a:srgbClr val="1C1C1C"/>
                </a:solidFill>
              </a:rPr>
              <a:t>chu</a:t>
            </a:r>
            <a:r>
              <a:rPr lang="en-US" altLang="en-US" b="1" dirty="0">
                <a:solidFill>
                  <a:srgbClr val="1C1C1C"/>
                </a:solidFill>
              </a:rPr>
              <a:t>ǎ</a:t>
            </a:r>
            <a:r>
              <a:rPr lang="en-US" altLang="zh-CN" b="1" dirty="0">
                <a:solidFill>
                  <a:srgbClr val="1C1C1C"/>
                </a:solidFill>
              </a:rPr>
              <a:t>n</a:t>
            </a:r>
            <a:r>
              <a:rPr lang="zh-CN" altLang="en-US" b="1" dirty="0">
                <a:solidFill>
                  <a:srgbClr val="1C1C1C"/>
                </a:solidFill>
              </a:rPr>
              <a:t>）</a:t>
            </a:r>
            <a:r>
              <a:rPr lang="en-US" altLang="zh-CN" b="1" dirty="0">
                <a:solidFill>
                  <a:srgbClr val="1C1C1C"/>
                </a:solidFill>
              </a:rPr>
              <a:t>,</a:t>
            </a:r>
            <a:r>
              <a:rPr lang="zh-CN" altLang="en-US" b="1" dirty="0">
                <a:solidFill>
                  <a:srgbClr val="1C1C1C"/>
                </a:solidFill>
              </a:rPr>
              <a:t>一生坎坷。</a:t>
            </a:r>
            <a:endParaRPr lang="zh-CN" altLang="en-US" b="1" dirty="0">
              <a:solidFill>
                <a:srgbClr val="1C1C1C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1C1C1C"/>
                </a:solidFill>
              </a:rPr>
              <a:t>他的诗歌</a:t>
            </a:r>
            <a:r>
              <a:rPr lang="zh-CN" altLang="en-US" b="1" dirty="0"/>
              <a:t>忧国忧民</a:t>
            </a:r>
            <a:r>
              <a:rPr lang="zh-CN" altLang="en-US" b="1" dirty="0">
                <a:solidFill>
                  <a:srgbClr val="1C1C1C"/>
                </a:solidFill>
              </a:rPr>
              <a:t>，真实感人，安史之乱时期的重大历史事件都有反映；而且提供了战乱时期生动的社会画面，故称</a:t>
            </a:r>
            <a:r>
              <a:rPr lang="zh-CN" altLang="en-US" b="1" dirty="0">
                <a:solidFill>
                  <a:srgbClr val="1C1C1C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1C1C1C"/>
                </a:solidFill>
              </a:rPr>
              <a:t>诗史</a:t>
            </a:r>
            <a:r>
              <a:rPr lang="zh-CN" altLang="en-US" b="1" dirty="0">
                <a:solidFill>
                  <a:srgbClr val="1C1C1C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b="1" dirty="0">
                <a:solidFill>
                  <a:srgbClr val="1C1C1C"/>
                </a:solidFill>
              </a:rPr>
              <a:t>。</a:t>
            </a:r>
            <a:endParaRPr lang="zh-CN" altLang="en-US" b="1" dirty="0">
              <a:solidFill>
                <a:srgbClr val="1C1C1C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1C1C1C"/>
                </a:solidFill>
              </a:rPr>
              <a:t>在诗歌创作上</a:t>
            </a:r>
            <a:r>
              <a:rPr lang="zh-CN" altLang="en-US" b="1" dirty="0"/>
              <a:t>各体兼工</a:t>
            </a:r>
            <a:r>
              <a:rPr lang="zh-CN" altLang="en-US" b="1" dirty="0">
                <a:solidFill>
                  <a:srgbClr val="1C1C1C"/>
                </a:solidFill>
              </a:rPr>
              <a:t>，遣词造句，精工巧妙，艺术成就尤为突出，后人称为</a:t>
            </a:r>
            <a:r>
              <a:rPr lang="zh-CN" altLang="en-US" b="1" dirty="0">
                <a:solidFill>
                  <a:srgbClr val="1C1C1C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1C1C1C"/>
                </a:solidFill>
              </a:rPr>
              <a:t>诗圣</a:t>
            </a:r>
            <a:r>
              <a:rPr lang="zh-CN" altLang="en-US" b="1" dirty="0">
                <a:solidFill>
                  <a:srgbClr val="1C1C1C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b="1" dirty="0">
                <a:solidFill>
                  <a:srgbClr val="1C1C1C"/>
                </a:solidFill>
              </a:rPr>
              <a:t>。</a:t>
            </a:r>
            <a:endParaRPr lang="zh-CN" altLang="en-US" b="1" dirty="0">
              <a:solidFill>
                <a:srgbClr val="1C1C1C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1C1C1C"/>
                </a:solidFill>
              </a:rPr>
              <a:t>其诗</a:t>
            </a:r>
            <a:r>
              <a:rPr lang="zh-CN" altLang="en-US" b="1" dirty="0">
                <a:solidFill>
                  <a:srgbClr val="1C1C1C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b="1" dirty="0">
                <a:solidFill>
                  <a:srgbClr val="1C1C1C"/>
                </a:solidFill>
              </a:rPr>
              <a:t>上薄风骚，下该沈宋，言夺苏李，气吞曹刘，掩颜谢之孤高，染徐瘐之流丽，尽得古今之体势，而兼人人之所独专矣</a:t>
            </a:r>
            <a:r>
              <a:rPr lang="zh-CN" altLang="en-US" b="1" dirty="0">
                <a:solidFill>
                  <a:srgbClr val="1C1C1C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b="1" dirty="0">
                <a:solidFill>
                  <a:srgbClr val="1C1C1C"/>
                </a:solidFill>
              </a:rPr>
              <a:t>（元稹</a:t>
            </a:r>
            <a:r>
              <a:rPr lang="en-US" altLang="zh-CN" b="1" dirty="0">
                <a:solidFill>
                  <a:srgbClr val="1C1C1C"/>
                </a:solidFill>
              </a:rPr>
              <a:t>《</a:t>
            </a:r>
            <a:r>
              <a:rPr lang="zh-CN" altLang="en-US" b="1" dirty="0">
                <a:solidFill>
                  <a:srgbClr val="1C1C1C"/>
                </a:solidFill>
              </a:rPr>
              <a:t>唐故检校工部员外郎杜君墓系铭并序</a:t>
            </a:r>
            <a:r>
              <a:rPr lang="en-US" altLang="zh-CN" b="1" dirty="0">
                <a:solidFill>
                  <a:srgbClr val="1C1C1C"/>
                </a:solidFill>
              </a:rPr>
              <a:t>》</a:t>
            </a:r>
            <a:r>
              <a:rPr lang="zh-CN" altLang="en-US" b="1" dirty="0">
                <a:solidFill>
                  <a:srgbClr val="1C1C1C"/>
                </a:solidFill>
              </a:rPr>
              <a:t>），</a:t>
            </a:r>
            <a:r>
              <a:rPr lang="zh-CN" altLang="en-US" b="1" dirty="0"/>
              <a:t>为诗中集大成者</a:t>
            </a:r>
            <a:r>
              <a:rPr lang="zh-CN" altLang="en-US" b="1" dirty="0">
                <a:solidFill>
                  <a:srgbClr val="1C1C1C"/>
                </a:solidFill>
              </a:rPr>
              <a:t>。</a:t>
            </a:r>
            <a:endParaRPr lang="zh-CN" altLang="en-US" b="1" dirty="0">
              <a:solidFill>
                <a:srgbClr val="1C1C1C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 spd="med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59395" name="Rectangle 3"/>
          <p:cNvSpPr>
            <a:spLocks noGrp="1"/>
          </p:cNvSpPr>
          <p:nvPr>
            <p:ph idx="1"/>
          </p:nvPr>
        </p:nvSpPr>
        <p:spPr>
          <a:xfrm>
            <a:off x="1981200" y="404813"/>
            <a:ext cx="8229600" cy="572135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）在写作手法上，两首诗均是从写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亲人思念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入笔，构思巧妙。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杜诗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从妻子独自望月的角度来写思念之情，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王诗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是从兄弟在登高时必然会想到身边缺少了一人来写自己的乡思。委婉曲折，动人心弦。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）用一</a:t>
            </a:r>
            <a:r>
              <a:rPr lang="zh-CN" altLang="en-US" b="1" dirty="0"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独</a:t>
            </a:r>
            <a:r>
              <a:rPr lang="zh-CN" altLang="en-US" b="1" dirty="0"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字，都比较充分地表达了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浓浓的思念之情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。但杜诗中的</a:t>
            </a:r>
            <a:r>
              <a:rPr lang="zh-CN" altLang="en-US" b="1" dirty="0"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独</a:t>
            </a:r>
            <a:r>
              <a:rPr lang="zh-CN" altLang="en-US" b="1" dirty="0"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字，是用小儿女的不解忆衬托妻子的</a:t>
            </a:r>
            <a:r>
              <a:rPr lang="zh-CN" altLang="en-US" b="1" dirty="0">
                <a:ea typeface="楷体_GB2312" pitchFamily="49" charset="-122"/>
              </a:rPr>
              <a:t>‘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独看</a:t>
            </a:r>
            <a:r>
              <a:rPr lang="zh-CN" altLang="en-US" b="1" dirty="0">
                <a:ea typeface="楷体_GB2312" pitchFamily="49" charset="-122"/>
              </a:rPr>
              <a:t>’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的孤独无助，委婉细致地表达了对妻子的无限爱怜，增添了诗人的思念之情。而王诗的</a:t>
            </a:r>
            <a:r>
              <a:rPr lang="zh-CN" altLang="en-US" b="1" dirty="0"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独</a:t>
            </a:r>
            <a:r>
              <a:rPr lang="zh-CN" altLang="en-US" b="1" dirty="0"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，则直写自己在异乡的孤独寂寞。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2346325" y="630238"/>
            <a:ext cx="7483475" cy="3968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CC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dirty="0">
                <a:solidFill>
                  <a:srgbClr val="3333CC"/>
                </a:solidFill>
                <a:latin typeface="Times New Roman" panose="02020603050405020304" pitchFamily="18" charset="0"/>
              </a:rPr>
              <a:t>杜甫一生分为四个时期：</a:t>
            </a:r>
            <a:endParaRPr lang="zh-CN" altLang="en-US" sz="3200" dirty="0">
              <a:solidFill>
                <a:srgbClr val="3333CC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endParaRPr lang="zh-CN" altLang="en-US" sz="2800" dirty="0">
              <a:latin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、读书漫游（</a:t>
            </a:r>
            <a:r>
              <a:rPr lang="en-US" altLang="zh-CN" sz="2800" b="1" dirty="0">
                <a:latin typeface="Times New Roman" panose="02020603050405020304" pitchFamily="18" charset="0"/>
              </a:rPr>
              <a:t>712 —746</a:t>
            </a:r>
            <a:r>
              <a:rPr lang="zh-CN" altLang="en-US" sz="2800" b="1" dirty="0">
                <a:latin typeface="Times New Roman" panose="02020603050405020304" pitchFamily="18" charset="0"/>
              </a:rPr>
              <a:t>年）即诞生到</a:t>
            </a:r>
            <a:r>
              <a:rPr lang="en-US" altLang="zh-CN" sz="2800" b="1" dirty="0">
                <a:latin typeface="Times New Roman" panose="02020603050405020304" pitchFamily="18" charset="0"/>
              </a:rPr>
              <a:t>35</a:t>
            </a:r>
            <a:r>
              <a:rPr lang="zh-CN" altLang="en-US" sz="2800" b="1" dirty="0">
                <a:latin typeface="Times New Roman" panose="02020603050405020304" pitchFamily="18" charset="0"/>
              </a:rPr>
              <a:t>岁，。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、困守长安时期（</a:t>
            </a:r>
            <a:r>
              <a:rPr lang="en-US" altLang="zh-CN" sz="2800" b="1" dirty="0">
                <a:latin typeface="Times New Roman" panose="02020603050405020304" pitchFamily="18" charset="0"/>
              </a:rPr>
              <a:t>746—755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</a:rPr>
              <a:t>35</a:t>
            </a:r>
            <a:r>
              <a:rPr lang="zh-CN" altLang="en-US" sz="2800" b="1" dirty="0">
                <a:latin typeface="Times New Roman" panose="02020603050405020304" pitchFamily="18" charset="0"/>
              </a:rPr>
              <a:t>岁至</a:t>
            </a:r>
            <a:r>
              <a:rPr lang="en-US" altLang="zh-CN" sz="2800" b="1" dirty="0">
                <a:latin typeface="Times New Roman" panose="02020603050405020304" pitchFamily="18" charset="0"/>
              </a:rPr>
              <a:t>44</a:t>
            </a:r>
            <a:r>
              <a:rPr lang="zh-CN" altLang="en-US" sz="2800" b="1" dirty="0">
                <a:latin typeface="Times New Roman" panose="02020603050405020304" pitchFamily="18" charset="0"/>
              </a:rPr>
              <a:t>岁。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、陷贼与为官时期（</a:t>
            </a:r>
            <a:r>
              <a:rPr lang="en-US" altLang="zh-CN" sz="2800" b="1" dirty="0">
                <a:latin typeface="Times New Roman" panose="02020603050405020304" pitchFamily="18" charset="0"/>
              </a:rPr>
              <a:t>756—759</a:t>
            </a:r>
            <a:r>
              <a:rPr lang="zh-CN" altLang="en-US" sz="2800" b="1" dirty="0">
                <a:latin typeface="Times New Roman" panose="02020603050405020304" pitchFamily="18" charset="0"/>
              </a:rPr>
              <a:t>）三年。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、飘泊西南时期（</a:t>
            </a:r>
            <a:r>
              <a:rPr lang="en-US" altLang="zh-CN" sz="2800" b="1" dirty="0">
                <a:latin typeface="Times New Roman" panose="02020603050405020304" pitchFamily="18" charset="0"/>
              </a:rPr>
              <a:t>760—770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</a:rPr>
              <a:t>49</a:t>
            </a:r>
            <a:r>
              <a:rPr lang="zh-CN" altLang="en-US" sz="2800" b="1" dirty="0">
                <a:latin typeface="Times New Roman" panose="02020603050405020304" pitchFamily="18" charset="0"/>
              </a:rPr>
              <a:t>岁至</a:t>
            </a:r>
            <a:r>
              <a:rPr lang="en-US" altLang="zh-CN" sz="2800" b="1" dirty="0">
                <a:latin typeface="Times New Roman" panose="02020603050405020304" pitchFamily="18" charset="0"/>
              </a:rPr>
              <a:t>59</a:t>
            </a:r>
            <a:r>
              <a:rPr lang="zh-CN" altLang="en-US" sz="2800" b="1" dirty="0">
                <a:latin typeface="Times New Roman" panose="02020603050405020304" pitchFamily="18" charset="0"/>
              </a:rPr>
              <a:t>岁去世。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1828800" y="609600"/>
            <a:ext cx="8839200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杜甫简介：</a:t>
            </a:r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杜甫的生平可分为四个阶段。</a:t>
            </a:r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、读书游历时期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杜甫生于仕宦之家，祖父杜审言是著名的大诗人。此时正处于开元盛世，杜甫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岁参加进士考试未能及第，于是游东岳，去齐赵、洛阳、梁宋，与李白、高适等同游。此阶段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代表作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望岳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登衮州城楼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赠李白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1889125" y="730250"/>
            <a:ext cx="8321675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、困守长安时期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杜甫在长安十年，但一直未能实现他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致君尧舜上，再使风俗淳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的抱负，落得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朝扣富儿门，暮随肥马尘。残杯与冷炙，到处潜悲辛。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的境遇。此时安史之乱尚未爆发，他困居长安十年，进一步了解了人民，认识了统治者，写出了很多忧国忧民的诗作。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代表作：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兵车行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丽人行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自京赴奉先县咏怀五百字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1752600" y="228600"/>
            <a:ext cx="8534400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、陷贼与为官时期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史之乱发生后，杜甫安顿好家人，准备投奔在灵武即位的肃宗行在，但被叛军掳至长安。目睹敌军骄横，首都荒凉的景象，他都有诗记载。不久他投奔凤翔行在，被任命为左拾遗。此后四年左右，由于政权倾轧与战事发展的缘故，历经多次去职与复职，最后去了秦州。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代表作有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月夜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春望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北征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羌村三首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，著名的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三吏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新安吏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潼关吏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石壕吏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三别</a:t>
            </a: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en-US" altLang="zh-CN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新婚别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垂老别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无家别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1847850" y="0"/>
            <a:ext cx="8474075" cy="649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、漂泊西南时期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史之乱中是杜甫生活最艰难的时期，但也是他的诗歌最闪耀光芒的时期。杜甫入川后，就在成都卜居，经营草堂，先后得到亲友的资助，生活比较安定。后被推荐任命为校检工部员外郎，故世称杜工部。仅任职半年，后又到夔州寓居，这段时间生活安定，创作颇丰。荆湘漂泊，是杜甫一生的最后阶段。他离开夔州后，东下江陵、公安、岳阳、长沙等地，由于长沙战乱，杜甫匆忙带着妻儿逃亡郴州。途中，洪水暴涨，生活困难，终于病死舟中。这一时期的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代表作有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蜀相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春夜喜雨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闻官军收河南河北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武侯庙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八阵图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登高</a:t>
            </a: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DESIGNK">
  <a:themeElements>
    <a:clrScheme name="CDESIGNK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CDESIGN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DESIGNK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5483</Words>
  <Application>WPS 演示</Application>
  <PresentationFormat>宽屏</PresentationFormat>
  <Paragraphs>364</Paragraphs>
  <Slides>41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41</vt:i4>
      </vt:variant>
    </vt:vector>
  </HeadingPairs>
  <TitlesOfParts>
    <vt:vector size="68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Times New Roman</vt:lpstr>
      <vt:lpstr>Wingdings 2</vt:lpstr>
      <vt:lpstr>隶书</vt:lpstr>
      <vt:lpstr>楷体_GB2312</vt:lpstr>
      <vt:lpstr>华文彩云</vt:lpstr>
      <vt:lpstr>华文中宋</vt:lpstr>
      <vt:lpstr>仿宋_GB2312</vt:lpstr>
      <vt:lpstr>Gulim</vt:lpstr>
      <vt:lpstr>Verdana</vt:lpstr>
      <vt:lpstr>DotumChe</vt:lpstr>
      <vt:lpstr>华文新魏</vt:lpstr>
      <vt:lpstr>Arial</vt:lpstr>
      <vt:lpstr>新宋体</vt:lpstr>
      <vt:lpstr>仿宋</vt:lpstr>
      <vt:lpstr>Wingdings</vt:lpstr>
      <vt:lpstr>Office 主题</vt:lpstr>
      <vt:lpstr>CDESIGNK</vt:lpstr>
      <vt:lpstr>默认设计模板</vt:lpstr>
      <vt:lpstr>1_默认设计模板</vt:lpstr>
      <vt:lpstr>吉祥如意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我们曾经学过和杜甫诗有： </vt:lpstr>
      <vt:lpstr>PowerPoint 演示文稿</vt:lpstr>
      <vt:lpstr>PowerPoint 演示文稿</vt:lpstr>
      <vt:lpstr>登高</vt:lpstr>
      <vt:lpstr>PowerPoint 演示文稿</vt:lpstr>
      <vt:lpstr>知人论世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译文：</vt:lpstr>
      <vt:lpstr>妙语绘诗：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诗眼：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COOL</cp:lastModifiedBy>
  <cp:revision>3</cp:revision>
  <dcterms:created xsi:type="dcterms:W3CDTF">2018-03-01T02:03:00Z</dcterms:created>
  <dcterms:modified xsi:type="dcterms:W3CDTF">2018-08-16T00:59:52Z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