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0" r:id="rId5"/>
    <p:sldId id="261" r:id="rId6"/>
    <p:sldId id="265" r:id="rId7"/>
    <p:sldId id="262" r:id="rId8"/>
    <p:sldId id="263" r:id="rId9"/>
    <p:sldId id="268" r:id="rId10"/>
    <p:sldId id="269" r:id="rId11"/>
    <p:sldId id="267" r:id="rId12"/>
    <p:sldId id="264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2017/3/3 Friday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zh-CN" altLang="en-US" sz="7200" dirty="0" smtClean="0">
                <a:effectLst/>
                <a:latin typeface="楷体" pitchFamily="49" charset="-122"/>
                <a:ea typeface="楷体" pitchFamily="49" charset="-122"/>
              </a:rPr>
              <a:t>卖油翁</a:t>
            </a:r>
            <a:endParaRPr lang="zh-CN" altLang="en-US" sz="7200" dirty="0"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b="1" dirty="0" smtClean="0"/>
              <a:t>　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欧阳修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(1007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日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-1072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22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日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，字永叔，号醉翁、六一居士，汉族，吉州永丰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今江西省吉安市永丰县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人，北宋政治家、文学家，且在政治上负有盛名。因吉州原属庐陵郡，以“庐陵欧阳修”自居。官至翰林学士、枢密副使、参知政事，谥号文忠，世称欧阳文忠公。累赠太师、楚国公。后人又将其与韩愈、柳宗元和苏轼合称“千古文章四大家”。与韩愈、柳宗元、苏轼、苏洵、苏辙、王安石、曾巩被世人称为“唐宋散文八大家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”。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内容占位符 6" descr="2ab28bc419cf4421e781e81987b4a50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628800"/>
            <a:ext cx="4327986" cy="403244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03649" y="1397000"/>
          <a:ext cx="7056783" cy="4086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261"/>
                <a:gridCol w="1824202"/>
                <a:gridCol w="2880320"/>
              </a:tblGrid>
              <a:tr h="1179986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200" b="1" baseline="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  陈尧咨（善射）</a:t>
                      </a:r>
                      <a:endParaRPr lang="zh-CN" alt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aseline="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卖油翁（善酌）</a:t>
                      </a:r>
                    </a:p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</a:tr>
              <a:tr h="96147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7858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6686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03649" y="1397000"/>
          <a:ext cx="7056783" cy="419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261"/>
                <a:gridCol w="1824202"/>
                <a:gridCol w="2880320"/>
              </a:tblGrid>
              <a:tr h="1179986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200" b="1" baseline="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  陈尧咨（善射）</a:t>
                      </a:r>
                      <a:endParaRPr lang="zh-CN" alt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aseline="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卖油翁（善酌）</a:t>
                      </a:r>
                    </a:p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</a:tr>
              <a:tr h="9614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神态</a:t>
                      </a:r>
                    </a:p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785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语言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668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楷体" pitchFamily="49" charset="-122"/>
                          <a:ea typeface="楷体" pitchFamily="49" charset="-122"/>
                        </a:rPr>
                        <a:t>动作</a:t>
                      </a:r>
                      <a:endParaRPr lang="zh-CN" altLang="en-US" sz="32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95536" y="332656"/>
          <a:ext cx="8352928" cy="326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2442"/>
                <a:gridCol w="3775293"/>
                <a:gridCol w="2585193"/>
              </a:tblGrid>
              <a:tr h="620688">
                <a:tc gridSpan="2">
                  <a:txBody>
                    <a:bodyPr/>
                    <a:lstStyle/>
                    <a:p>
                      <a:r>
                        <a:rPr lang="zh-CN" altLang="en-US" sz="2400" baseline="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             </a:t>
                      </a:r>
                      <a:r>
                        <a:rPr lang="zh-CN" altLang="en-US" sz="2400" b="1" baseline="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陈尧咨（善射）</a:t>
                      </a:r>
                      <a:endParaRPr lang="zh-CN" altLang="en-US" sz="2400" b="1" baseline="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aseline="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卖油翁（善酌）</a:t>
                      </a:r>
                      <a:endParaRPr lang="zh-CN" altLang="en-US" sz="2400" baseline="0" dirty="0">
                        <a:solidFill>
                          <a:schemeClr val="tx1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6372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神态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baseline="0" dirty="0" smtClean="0">
                          <a:solidFill>
                            <a:srgbClr val="FF0066"/>
                          </a:solidFill>
                          <a:latin typeface="楷体" pitchFamily="49" charset="-122"/>
                          <a:ea typeface="楷体" pitchFamily="49" charset="-122"/>
                        </a:rPr>
                        <a:t>忿</a:t>
                      </a:r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然    </a:t>
                      </a:r>
                      <a:r>
                        <a:rPr lang="zh-CN" altLang="en-US" sz="2000" b="1" baseline="0" dirty="0" smtClean="0">
                          <a:solidFill>
                            <a:srgbClr val="FF0066"/>
                          </a:solidFill>
                          <a:latin typeface="楷体" pitchFamily="49" charset="-122"/>
                          <a:ea typeface="楷体" pitchFamily="49" charset="-122"/>
                        </a:rPr>
                        <a:t>笑</a:t>
                      </a:r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而遣之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睨之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7704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语言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汝亦知射乎？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吾射不亦精乎？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尔安敢轻吾射！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无他，但手熟尔。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以我酌油知之。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我亦无他，惟手熟尔。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9686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动作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笑而</a:t>
                      </a:r>
                      <a:r>
                        <a:rPr lang="zh-CN" altLang="en-US" sz="2000" b="1" baseline="0" dirty="0" smtClean="0">
                          <a:solidFill>
                            <a:srgbClr val="FF0066"/>
                          </a:solidFill>
                          <a:latin typeface="楷体" pitchFamily="49" charset="-122"/>
                          <a:ea typeface="楷体" pitchFamily="49" charset="-122"/>
                        </a:rPr>
                        <a:t>遣</a:t>
                      </a:r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之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释担而立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但微颔之</a:t>
                      </a:r>
                      <a:endParaRPr lang="en-US" altLang="zh-CN" sz="2000" b="1" dirty="0" smtClean="0"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itchFamily="49" charset="-122"/>
                          <a:ea typeface="楷体" pitchFamily="49" charset="-122"/>
                        </a:rPr>
                        <a:t>取、置、覆、酌、沥</a:t>
                      </a:r>
                      <a:endParaRPr lang="zh-CN" altLang="en-US" sz="2000" b="1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3861048"/>
            <a:ext cx="8686800" cy="864096"/>
          </a:xfrm>
        </p:spPr>
        <p:txBody>
          <a:bodyPr>
            <a:normAutofit/>
          </a:bodyPr>
          <a:lstStyle/>
          <a:p>
            <a:r>
              <a:rPr lang="zh-CN" altLang="en-US" sz="3090" dirty="0" smtClean="0">
                <a:effectLst/>
              </a:rPr>
              <a:t>性格：自矜（骄傲轻狂）             谦虚稳重</a:t>
            </a:r>
            <a:endParaRPr lang="zh-CN" altLang="en-US" sz="3090" dirty="0">
              <a:effectLst/>
            </a:endParaRPr>
          </a:p>
        </p:txBody>
      </p:sp>
      <p:sp>
        <p:nvSpPr>
          <p:cNvPr id="8" name="左右箭头 7"/>
          <p:cNvSpPr/>
          <p:nvPr/>
        </p:nvSpPr>
        <p:spPr>
          <a:xfrm>
            <a:off x="4788024" y="4149080"/>
            <a:ext cx="1296144" cy="2880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9552" y="4660475"/>
            <a:ext cx="8352928" cy="219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560" b="1" dirty="0" smtClean="0">
                <a:ln w="12700">
                  <a:solidFill>
                    <a:srgbClr val="4E3B30">
                      <a:satMod val="155000"/>
                    </a:srgbClr>
                  </a:solidFill>
                  <a:prstDash val="solid"/>
                </a:ln>
                <a:solidFill>
                  <a:srgbClr val="FBEEC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道理：业精于勤，熟能生巧，告诫人们牢记“满招损，谦受益”的古训。</a:t>
            </a:r>
            <a:endParaRPr lang="zh-CN" altLang="en-US" sz="4560" b="1" dirty="0">
              <a:ln w="12700">
                <a:solidFill>
                  <a:srgbClr val="4E3B30">
                    <a:satMod val="155000"/>
                  </a:srgbClr>
                </a:solidFill>
                <a:prstDash val="solid"/>
              </a:ln>
              <a:solidFill>
                <a:srgbClr val="FBEEC9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060" dirty="0" smtClean="0">
                <a:effectLst/>
              </a:rPr>
              <a:t>        再</a:t>
            </a:r>
            <a:r>
              <a:rPr lang="zh-CN" altLang="en-US" sz="3060" dirty="0" smtClean="0">
                <a:effectLst/>
              </a:rPr>
              <a:t>次有感情的朗读以下语段</a:t>
            </a:r>
            <a:r>
              <a:rPr lang="zh-CN" altLang="en-US" sz="3060" dirty="0" smtClean="0">
                <a:effectLst/>
              </a:rPr>
              <a:t>，</a:t>
            </a:r>
            <a:r>
              <a:rPr lang="en-US" altLang="zh-CN" sz="3060" dirty="0" smtClean="0">
                <a:effectLst/>
              </a:rPr>
              <a:t/>
            </a:r>
            <a:br>
              <a:rPr lang="en-US" altLang="zh-CN" sz="3060" dirty="0" smtClean="0">
                <a:effectLst/>
              </a:rPr>
            </a:br>
            <a:r>
              <a:rPr lang="zh-CN" altLang="en-US" sz="3060" dirty="0" smtClean="0">
                <a:effectLst/>
              </a:rPr>
              <a:t>更</a:t>
            </a:r>
            <a:r>
              <a:rPr lang="zh-CN" altLang="en-US" sz="3060" dirty="0" smtClean="0">
                <a:effectLst/>
              </a:rPr>
              <a:t>深</a:t>
            </a:r>
            <a:r>
              <a:rPr lang="zh-CN" altLang="en-US" sz="3060" dirty="0" smtClean="0">
                <a:effectLst/>
              </a:rPr>
              <a:t>刻的</a:t>
            </a:r>
            <a:r>
              <a:rPr lang="zh-CN" altLang="en-US" sz="3060" dirty="0" smtClean="0">
                <a:effectLst/>
              </a:rPr>
              <a:t>体</a:t>
            </a:r>
            <a:r>
              <a:rPr lang="zh-CN" altLang="en-US" sz="3060" dirty="0" smtClean="0">
                <a:effectLst/>
              </a:rPr>
              <a:t>会人物性格</a:t>
            </a:r>
            <a:endParaRPr lang="zh-CN" altLang="en-US" sz="3060" dirty="0"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772816"/>
            <a:ext cx="84249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1800" dirty="0" smtClean="0">
                <a:solidFill>
                  <a:srgbClr val="FF0000"/>
                </a:solidFill>
                <a:ea typeface="楷体" pitchFamily="49" charset="-122"/>
              </a:rPr>
              <a:t>康肃问曰</a:t>
            </a:r>
            <a:r>
              <a:rPr lang="zh-CN" altLang="en-US" sz="3200" b="1" kern="1800" dirty="0" smtClean="0">
                <a:ea typeface="楷体" pitchFamily="49" charset="-122"/>
              </a:rPr>
              <a:t>：“汝亦知射乎？吾射不亦精乎？”</a:t>
            </a:r>
            <a:endParaRPr lang="en-US" altLang="zh-CN" sz="3200" b="1" kern="1800" dirty="0" smtClean="0">
              <a:ea typeface="楷体" pitchFamily="49" charset="-122"/>
            </a:endParaRPr>
          </a:p>
          <a:p>
            <a:r>
              <a:rPr lang="zh-CN" altLang="en-US" sz="3200" b="1" kern="1800" dirty="0" smtClean="0">
                <a:solidFill>
                  <a:srgbClr val="FF0000"/>
                </a:solidFill>
                <a:ea typeface="楷体" pitchFamily="49" charset="-122"/>
              </a:rPr>
              <a:t>翁曰</a:t>
            </a:r>
            <a:r>
              <a:rPr lang="zh-CN" altLang="en-US" sz="3200" b="1" kern="1800" dirty="0" smtClean="0">
                <a:ea typeface="楷体" pitchFamily="49" charset="-122"/>
              </a:rPr>
              <a:t>：“无他， 但手熟尔。”</a:t>
            </a:r>
            <a:endParaRPr lang="en-US" altLang="zh-CN" sz="3200" b="1" kern="1800" dirty="0" smtClean="0">
              <a:ea typeface="楷体" pitchFamily="49" charset="-122"/>
            </a:endParaRPr>
          </a:p>
          <a:p>
            <a:r>
              <a:rPr lang="zh-CN" altLang="en-US" sz="3200" b="1" kern="1800" dirty="0" smtClean="0">
                <a:solidFill>
                  <a:srgbClr val="FF0000"/>
                </a:solidFill>
                <a:ea typeface="楷体" pitchFamily="49" charset="-122"/>
              </a:rPr>
              <a:t>康肃忿然曰</a:t>
            </a:r>
            <a:r>
              <a:rPr lang="zh-CN" altLang="en-US" sz="3200" b="1" kern="1800" dirty="0" smtClean="0">
                <a:ea typeface="楷体" pitchFamily="49" charset="-122"/>
              </a:rPr>
              <a:t>：“尔安敢轻吾射！”</a:t>
            </a:r>
            <a:endParaRPr lang="en-US" altLang="zh-CN" sz="3200" b="1" kern="1800" dirty="0" smtClean="0">
              <a:ea typeface="楷体" pitchFamily="49" charset="-122"/>
            </a:endParaRPr>
          </a:p>
          <a:p>
            <a:r>
              <a:rPr lang="zh-CN" altLang="en-US" sz="3200" b="1" kern="1800" dirty="0" smtClean="0">
                <a:solidFill>
                  <a:srgbClr val="FF0000"/>
                </a:solidFill>
                <a:ea typeface="楷体" pitchFamily="49" charset="-122"/>
              </a:rPr>
              <a:t>翁曰</a:t>
            </a:r>
            <a:r>
              <a:rPr lang="zh-CN" altLang="en-US" sz="3200" b="1" kern="1800" dirty="0" smtClean="0">
                <a:ea typeface="楷体" pitchFamily="49" charset="-122"/>
              </a:rPr>
              <a:t>：“以我酌油知之。”</a:t>
            </a:r>
            <a:endParaRPr lang="en-US" altLang="zh-CN" sz="3200" b="1" kern="1800" dirty="0" smtClean="0">
              <a:ea typeface="楷体" pitchFamily="49" charset="-122"/>
            </a:endParaRPr>
          </a:p>
          <a:p>
            <a:r>
              <a:rPr lang="zh-CN" altLang="en-US" sz="3200" b="1" kern="1800" dirty="0" smtClean="0">
                <a:ea typeface="楷体" pitchFamily="49" charset="-122"/>
              </a:rPr>
              <a:t>乃取一葫芦置于地，以钱覆其口，徐以杓酌油沥之，自钱孔入，而钱不湿。</a:t>
            </a:r>
            <a:endParaRPr lang="en-US" altLang="zh-CN" sz="3200" b="1" kern="1800" dirty="0" smtClean="0">
              <a:ea typeface="楷体" pitchFamily="49" charset="-122"/>
            </a:endParaRPr>
          </a:p>
          <a:p>
            <a:r>
              <a:rPr lang="zh-CN" altLang="en-US" sz="3200" b="1" kern="1800" dirty="0" smtClean="0">
                <a:solidFill>
                  <a:srgbClr val="FF0000"/>
                </a:solidFill>
                <a:ea typeface="楷体" pitchFamily="49" charset="-122"/>
              </a:rPr>
              <a:t>因曰</a:t>
            </a:r>
            <a:r>
              <a:rPr lang="zh-CN" altLang="en-US" sz="3200" b="1" kern="1800" dirty="0" smtClean="0">
                <a:ea typeface="楷体" pitchFamily="49" charset="-122"/>
              </a:rPr>
              <a:t>：“我亦无他，惟手熟尔。”</a:t>
            </a:r>
            <a:endParaRPr lang="en-US" altLang="zh-CN" sz="3200" b="1" kern="1800" dirty="0" smtClean="0">
              <a:ea typeface="楷体" pitchFamily="49" charset="-122"/>
            </a:endParaRPr>
          </a:p>
          <a:p>
            <a:r>
              <a:rPr lang="zh-CN" altLang="en-US" sz="3200" b="1" kern="1800" dirty="0" smtClean="0">
                <a:ea typeface="楷体" pitchFamily="49" charset="-122"/>
              </a:rPr>
              <a:t>康肃笑而遣之。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7200" dirty="0" smtClean="0">
                <a:effectLst/>
                <a:latin typeface="楷体" pitchFamily="49" charset="-122"/>
                <a:ea typeface="楷体" pitchFamily="49" charset="-122"/>
              </a:rPr>
              <a:t>  卖油翁</a:t>
            </a:r>
            <a:r>
              <a:rPr lang="zh-CN" altLang="en-US" sz="2400" dirty="0" smtClean="0">
                <a:effectLst/>
                <a:latin typeface="楷体" pitchFamily="49" charset="-122"/>
                <a:ea typeface="楷体" pitchFamily="49" charset="-122"/>
              </a:rPr>
              <a:t>欧阳修</a:t>
            </a:r>
            <a:r>
              <a:rPr lang="en-US" altLang="zh-CN" sz="7200" dirty="0" smtClean="0">
                <a:effectLst/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sz="7200" dirty="0" smtClean="0">
                <a:effectLst/>
                <a:latin typeface="楷体" pitchFamily="49" charset="-122"/>
                <a:ea typeface="楷体" pitchFamily="49" charset="-122"/>
              </a:rPr>
            </a:br>
            <a:r>
              <a:rPr lang="zh-CN" altLang="en-US" sz="2400" dirty="0" smtClean="0">
                <a:effectLst/>
                <a:latin typeface="楷体" pitchFamily="49" charset="-122"/>
                <a:ea typeface="楷体" pitchFamily="49" charset="-122"/>
              </a:rPr>
              <a:t>  </a:t>
            </a:r>
            <a:endParaRPr lang="zh-CN" altLang="en-US" sz="2400" dirty="0"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484784"/>
            <a:ext cx="8352928" cy="4391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kern="1800" dirty="0" smtClean="0">
                <a:ea typeface="楷体" pitchFamily="49" charset="-122"/>
              </a:rPr>
              <a:t>       陈康肃公善射，当世无双 ，公亦以此自矜。尝射于家圃，有卖油翁释担而立，睨</a:t>
            </a:r>
            <a:r>
              <a:rPr lang="zh-CN" altLang="en-US" sz="3000" b="1" kern="1800" dirty="0" smtClean="0">
                <a:ea typeface="楷体" pitchFamily="49" charset="-122"/>
              </a:rPr>
              <a:t>之久</a:t>
            </a:r>
            <a:r>
              <a:rPr lang="zh-CN" altLang="en-US" sz="3000" b="1" kern="1800" dirty="0" smtClean="0">
                <a:ea typeface="楷体" pitchFamily="49" charset="-122"/>
              </a:rPr>
              <a:t>而不去。见其发矢十中八九，但微颔之。</a:t>
            </a:r>
            <a:br>
              <a:rPr lang="zh-CN" altLang="en-US" sz="3000" b="1" kern="1800" dirty="0" smtClean="0">
                <a:ea typeface="楷体" pitchFamily="49" charset="-122"/>
              </a:rPr>
            </a:br>
            <a:r>
              <a:rPr lang="zh-CN" altLang="en-US" sz="3000" b="1" kern="1800" dirty="0" smtClean="0">
                <a:ea typeface="楷体" pitchFamily="49" charset="-122"/>
              </a:rPr>
              <a:t>       康肃问曰：“汝亦知射乎？吾射不亦精乎？”翁曰：“无他， 但手熟尔。”康肃忿然曰：“尔安敢轻吾射！”翁曰：“以我酌油知之。”乃取一葫芦置于地，以钱覆其口，徐以杓酌油沥之，自钱孔入，而钱不湿。因曰：“我亦无他，惟手熟尔。”康肃笑而遣之。</a:t>
            </a:r>
            <a:endParaRPr lang="zh-CN" altLang="en-US" sz="3000" b="1" kern="1800" dirty="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4800" y="-243408"/>
            <a:ext cx="8839200" cy="1466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7200" b="1" dirty="0" smtClean="0"/>
              <a:t>卖油翁</a:t>
            </a:r>
            <a:endParaRPr lang="zh-CN" altLang="en-US" sz="7200" b="1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</p:spPr>
        <p:txBody>
          <a:bodyPr>
            <a:no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陈康肃公善射，当世无双 ，公亦以此自矜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jīn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。尝射于家圃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pǔ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，有卖油翁释担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dàn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而立，睨（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nì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）之久而不去。见其发矢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shǐ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十中八九，但微颔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hàn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之。</a:t>
            </a:r>
            <a:br>
              <a:rPr lang="zh-CN" altLang="en-US" sz="28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康肃问曰：“汝亦知射乎？吾射不亦精乎？”翁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wēng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曰：“无他， 但手熟尔。”康肃忿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fèn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然曰：“尔安敢轻吾射！”翁曰：“以我酌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zhuó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油知之。”乃取一葫芦置于地，以钱覆其口，徐以杓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sháo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zhúo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油沥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lì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之，自钱孔入，而钱不湿。因曰：“我亦无他，惟手熟尔。”康肃笑而遣（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qiǎn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）之。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260648"/>
            <a:ext cx="8424936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kern="1700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200" b="1" kern="1700" dirty="0" smtClean="0">
                <a:latin typeface="楷体" pitchFamily="49" charset="-122"/>
                <a:ea typeface="楷体" pitchFamily="49" charset="-122"/>
              </a:rPr>
              <a:t>陈康肃公善射，当世无双 ，公亦以此</a:t>
            </a:r>
            <a:r>
              <a:rPr lang="zh-CN" altLang="en-US" sz="3200" b="1" u="wavyHeavy" kern="1700" dirty="0" smtClean="0">
                <a:latin typeface="楷体" pitchFamily="49" charset="-122"/>
                <a:ea typeface="楷体" pitchFamily="49" charset="-122"/>
              </a:rPr>
              <a:t>自矜</a:t>
            </a:r>
            <a:r>
              <a:rPr lang="zh-CN" altLang="en-US" sz="3200" b="1" kern="1700" dirty="0" smtClean="0">
                <a:latin typeface="楷体" pitchFamily="49" charset="-122"/>
                <a:ea typeface="楷体" pitchFamily="49" charset="-122"/>
              </a:rPr>
              <a:t>。尝射</a:t>
            </a:r>
            <a:r>
              <a:rPr lang="zh-CN" altLang="en-US" sz="3200" b="1" kern="1700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3200" b="1" kern="1700" dirty="0" smtClean="0">
                <a:latin typeface="楷体" pitchFamily="49" charset="-122"/>
                <a:ea typeface="楷体" pitchFamily="49" charset="-122"/>
              </a:rPr>
              <a:t>家圃，有卖油翁</a:t>
            </a:r>
            <a:r>
              <a:rPr lang="zh-CN" altLang="en-US" sz="3200" b="1" u="wavyHeavy" kern="1700" dirty="0" smtClean="0">
                <a:latin typeface="楷体" pitchFamily="49" charset="-122"/>
                <a:ea typeface="楷体" pitchFamily="49" charset="-122"/>
              </a:rPr>
              <a:t>释</a:t>
            </a:r>
            <a:r>
              <a:rPr lang="zh-CN" altLang="en-US" sz="3200" b="1" kern="1700" dirty="0" smtClean="0">
                <a:latin typeface="楷体" pitchFamily="49" charset="-122"/>
                <a:ea typeface="楷体" pitchFamily="49" charset="-122"/>
              </a:rPr>
              <a:t>担</a:t>
            </a:r>
            <a:r>
              <a:rPr lang="zh-CN" altLang="en-US" sz="3200" b="1" kern="1700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200" b="1" kern="1700" dirty="0" smtClean="0">
                <a:latin typeface="楷体" pitchFamily="49" charset="-122"/>
                <a:ea typeface="楷体" pitchFamily="49" charset="-122"/>
              </a:rPr>
              <a:t>立，睨之久而不去。见其发矢十中八九，但微颔之。</a:t>
            </a:r>
            <a:endParaRPr lang="en-US" altLang="zh-CN" sz="3200" b="1" kern="17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kern="17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kern="1700" dirty="0" smtClean="0">
                <a:latin typeface="楷体" pitchFamily="49" charset="-122"/>
                <a:ea typeface="楷体" pitchFamily="49" charset="-122"/>
              </a:rPr>
              <a:t>翻译：康肃公陈尧咨擅长射箭，当时没有第二个，他凭借射箭的本领自夸。一次，他曾在自家的园圃里射箭，有个卖油的老翁放下挑着的担子，站在一旁，斜着眼看他，很久也不离开。老翁见到他射出的箭十支能中八九支，只是微微地点点头。　</a:t>
            </a:r>
          </a:p>
          <a:p>
            <a:r>
              <a:rPr lang="zh-CN" altLang="en-US" sz="3600" kern="1700" dirty="0" smtClean="0"/>
              <a:t>　　</a:t>
            </a:r>
            <a:endParaRPr lang="zh-CN" altLang="en-US" sz="3600" kern="1700" dirty="0"/>
          </a:p>
        </p:txBody>
      </p:sp>
      <p:sp>
        <p:nvSpPr>
          <p:cNvPr id="5" name="椭圆形标注 4"/>
          <p:cNvSpPr/>
          <p:nvPr/>
        </p:nvSpPr>
        <p:spPr>
          <a:xfrm>
            <a:off x="2843808" y="260648"/>
            <a:ext cx="2520280" cy="504056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擅长，善于</a:t>
            </a:r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7668344" y="188640"/>
            <a:ext cx="914400" cy="612648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凭借</a:t>
            </a:r>
            <a:endParaRPr lang="zh-CN" altLang="en-US" dirty="0"/>
          </a:p>
        </p:txBody>
      </p:sp>
      <p:sp>
        <p:nvSpPr>
          <p:cNvPr id="8" name="椭圆形标注 7"/>
          <p:cNvSpPr/>
          <p:nvPr/>
        </p:nvSpPr>
        <p:spPr>
          <a:xfrm>
            <a:off x="1691680" y="1196752"/>
            <a:ext cx="986408" cy="540640"/>
          </a:xfrm>
          <a:prstGeom prst="wedgeEllipse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曾经</a:t>
            </a:r>
            <a:endParaRPr lang="zh-CN" altLang="en-US" dirty="0"/>
          </a:p>
        </p:txBody>
      </p:sp>
      <p:sp>
        <p:nvSpPr>
          <p:cNvPr id="11" name="椭圆形标注 10"/>
          <p:cNvSpPr/>
          <p:nvPr/>
        </p:nvSpPr>
        <p:spPr>
          <a:xfrm>
            <a:off x="3851920" y="2276872"/>
            <a:ext cx="914400" cy="46863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箭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6084168" y="2276872"/>
            <a:ext cx="936104" cy="46863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只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0"/>
            <a:ext cx="820891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b="1" dirty="0" smtClean="0"/>
              <a:t>   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康肃问曰：“汝亦知射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乎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？吾射不亦精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乎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？”翁曰：“无他， 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但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手熟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。”康肃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忿然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曰：“尔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安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敢轻吾射！”翁曰：“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我酌油知之。”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翻译：陈尧咨问道：“你也懂得射箭吗？难道我射箭的技艺不精湛吗？”老翁说：“没有什么别的奥妙，只不过是手法熟练罢了。”陈尧咨气愤地说：“你怎么能够轻视我射箭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的本领）！”老翁说：“凭我倒油（的经验）知道这个道理。”</a:t>
            </a:r>
            <a:endParaRPr lang="zh-CN" altLang="en-US" dirty="0"/>
          </a:p>
        </p:txBody>
      </p:sp>
      <p:sp>
        <p:nvSpPr>
          <p:cNvPr id="3" name="椭圆形标注 2"/>
          <p:cNvSpPr/>
          <p:nvPr/>
        </p:nvSpPr>
        <p:spPr>
          <a:xfrm>
            <a:off x="4644008" y="476672"/>
            <a:ext cx="2880320" cy="4320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疑问语气词，吗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5652120" y="1412776"/>
            <a:ext cx="1872208" cy="57606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通假字，同</a:t>
            </a:r>
            <a:r>
              <a:rPr lang="zh-CN" altLang="en-US" b="1" dirty="0" smtClean="0"/>
              <a:t>“耳”</a:t>
            </a:r>
            <a:endParaRPr lang="zh-CN" altLang="en-US" b="1" dirty="0"/>
          </a:p>
        </p:txBody>
      </p:sp>
      <p:sp>
        <p:nvSpPr>
          <p:cNvPr id="6" name="椭圆形标注 5"/>
          <p:cNvSpPr/>
          <p:nvPr/>
        </p:nvSpPr>
        <p:spPr>
          <a:xfrm>
            <a:off x="2123728" y="2492896"/>
            <a:ext cx="1800200" cy="36004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疑问代词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0688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乃取一葫芦置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地，以钱覆其口，徐以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杓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酌油沥之，自钱孔入，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钱不湿。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曰：“我亦无他，惟手熟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尔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。”康肃笑而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遣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之。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翻译：于是老翁取出一个葫芦放在地上，用一枚铜钱盖住葫芦的口，慢慢地用勺子倒油（通过铜钱方孔）注到葫芦里，油从铜钱的孔中注进去，却没有沾湿铜钱。接着老翁说：“我也没有什么其它奥妙，只不过是手法熟练罢了。”康肃公尴尬的笑着把老翁打发走了。</a:t>
            </a:r>
            <a:br>
              <a:rPr lang="zh-CN" altLang="en-US" sz="2400" dirty="0" smtClean="0">
                <a:latin typeface="楷体" pitchFamily="49" charset="-122"/>
                <a:ea typeface="楷体" pitchFamily="49" charset="-122"/>
              </a:rPr>
            </a:br>
            <a:endParaRPr lang="zh-CN" altLang="en-US" sz="2400" dirty="0"/>
          </a:p>
        </p:txBody>
      </p:sp>
      <p:sp>
        <p:nvSpPr>
          <p:cNvPr id="3" name="椭圆形标注 2"/>
          <p:cNvSpPr/>
          <p:nvPr/>
        </p:nvSpPr>
        <p:spPr>
          <a:xfrm>
            <a:off x="4572000" y="1556792"/>
            <a:ext cx="2627784" cy="4320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连词，表转折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47667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effectLst/>
              </a:rPr>
              <a:t>根据下图，用简洁的语言讲述这个故事</a:t>
            </a:r>
            <a:r>
              <a:rPr lang="en-US" altLang="zh-CN" dirty="0" smtClean="0">
                <a:effectLst/>
              </a:rPr>
              <a:t/>
            </a:r>
            <a:br>
              <a:rPr lang="en-US" altLang="zh-CN" dirty="0" smtClean="0">
                <a:effectLst/>
              </a:rPr>
            </a:br>
            <a:r>
              <a:rPr lang="zh-CN" altLang="en-US" dirty="0" smtClean="0">
                <a:effectLst/>
              </a:rPr>
              <a:t>（要求：贴近原文）</a:t>
            </a:r>
            <a:endParaRPr lang="zh-CN" altLang="en-US" dirty="0">
              <a:effectLst/>
            </a:endParaRPr>
          </a:p>
        </p:txBody>
      </p:sp>
      <p:pic>
        <p:nvPicPr>
          <p:cNvPr id="12" name="内容占位符 11" descr="u=766574326,1873325502&amp;fm=214&amp;gp=0_副本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7560840" cy="53012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892480" cy="3528392"/>
          </a:xfrm>
        </p:spPr>
        <p:txBody>
          <a:bodyPr>
            <a:normAutofit/>
          </a:bodyPr>
          <a:lstStyle/>
          <a:p>
            <a:r>
              <a:rPr lang="zh-CN" altLang="en-US" cap="none" dirty="0" smtClean="0">
                <a:effectLst/>
              </a:rPr>
              <a:t>再读课文，思考问题</a:t>
            </a:r>
            <a:r>
              <a:rPr lang="en-US" altLang="zh-CN" dirty="0" smtClean="0">
                <a:effectLst/>
              </a:rPr>
              <a:t/>
            </a:r>
            <a:br>
              <a:rPr lang="en-US" altLang="zh-CN" dirty="0" smtClean="0">
                <a:effectLst/>
              </a:rPr>
            </a:br>
            <a:r>
              <a:rPr lang="en-US" altLang="zh-CN" dirty="0" smtClean="0">
                <a:effectLst/>
              </a:rPr>
              <a:t/>
            </a:r>
            <a:br>
              <a:rPr lang="en-US" altLang="zh-CN" dirty="0" smtClean="0">
                <a:effectLst/>
              </a:rPr>
            </a:br>
            <a:r>
              <a:rPr lang="en-US" altLang="zh-CN" dirty="0" smtClean="0">
                <a:effectLst/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effectLst/>
                <a:latin typeface="楷体" pitchFamily="49" charset="-122"/>
                <a:ea typeface="楷体" pitchFamily="49" charset="-122"/>
              </a:rPr>
              <a:t>文中刻画了几个人物形象？是从哪些方面进行描写的？</a:t>
            </a:r>
            <a:r>
              <a:rPr lang="en-US" altLang="zh-CN" b="1" dirty="0" smtClean="0">
                <a:effectLst/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dirty="0" smtClean="0">
                <a:effectLst/>
                <a:latin typeface="楷体" pitchFamily="49" charset="-122"/>
                <a:ea typeface="楷体" pitchFamily="49" charset="-122"/>
              </a:rPr>
            </a:br>
            <a:endParaRPr lang="zh-CN" altLang="en-US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03649" y="1397000"/>
          <a:ext cx="7056783" cy="409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261"/>
                <a:gridCol w="1824202"/>
                <a:gridCol w="2880320"/>
              </a:tblGrid>
              <a:tr h="1179986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600" b="1" baseline="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陈尧咨（  ）</a:t>
                      </a:r>
                      <a:endParaRPr lang="zh-CN" altLang="en-US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600" baseline="0" dirty="0" smtClean="0">
                          <a:solidFill>
                            <a:schemeClr val="tx1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卖油翁（  ）</a:t>
                      </a:r>
                    </a:p>
                    <a:p>
                      <a:pPr algn="ctr"/>
                      <a:endParaRPr lang="zh-CN" altLang="en-US" sz="3600" dirty="0"/>
                    </a:p>
                  </a:txBody>
                  <a:tcPr/>
                </a:tc>
              </a:tr>
              <a:tr h="96147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7858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6686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268</TotalTime>
  <Words>845</Words>
  <Application>Microsoft Office PowerPoint</Application>
  <PresentationFormat>全屏显示(4:3)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跋涉</vt:lpstr>
      <vt:lpstr>卖油翁</vt:lpstr>
      <vt:lpstr>  卖油翁欧阳修   </vt:lpstr>
      <vt:lpstr>卖油翁</vt:lpstr>
      <vt:lpstr>幻灯片 4</vt:lpstr>
      <vt:lpstr>幻灯片 5</vt:lpstr>
      <vt:lpstr>幻灯片 6</vt:lpstr>
      <vt:lpstr>根据下图，用简洁的语言讲述这个故事 （要求：贴近原文）</vt:lpstr>
      <vt:lpstr>再读课文，思考问题      文中刻画了几个人物形象？是从哪些方面进行描写的？ </vt:lpstr>
      <vt:lpstr>幻灯片 9</vt:lpstr>
      <vt:lpstr>幻灯片 10</vt:lpstr>
      <vt:lpstr>幻灯片 11</vt:lpstr>
      <vt:lpstr>性格：自矜（骄傲轻狂）             谦虚稳重</vt:lpstr>
      <vt:lpstr>        再次有感情的朗读以下语段， 更深刻的体会人物性格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卖油翁      欧阳修</dc:title>
  <dc:creator>Administrator</dc:creator>
  <cp:lastModifiedBy>Administrator</cp:lastModifiedBy>
  <cp:revision>67</cp:revision>
  <dcterms:created xsi:type="dcterms:W3CDTF">2017-03-02T05:08:07Z</dcterms:created>
  <dcterms:modified xsi:type="dcterms:W3CDTF">2017-03-02T16:57:03Z</dcterms:modified>
</cp:coreProperties>
</file>