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2" r:id="rId4"/>
    <p:sldId id="258" r:id="rId5"/>
    <p:sldId id="263" r:id="rId6"/>
    <p:sldId id="260" r:id="rId7"/>
    <p:sldId id="261" r:id="rId8"/>
    <p:sldId id="264" r:id="rId9"/>
    <p:sldId id="265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57628"/>
            <a:ext cx="64008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58EF4-5B0B-453B-B66B-6808CC8F354F}" type="datetimeFigureOut">
              <a:rPr lang="zh-CN" altLang="en-US" smtClean="0"/>
              <a:pPr/>
              <a:t>2014/5/10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5F3EC-6932-468A-B6E1-AC45DE6BD3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58EF4-5B0B-453B-B66B-6808CC8F354F}" type="datetimeFigureOut">
              <a:rPr lang="zh-CN" altLang="en-US" smtClean="0"/>
              <a:pPr/>
              <a:t>2014/5/10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5F3EC-6932-468A-B6E1-AC45DE6BD3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40"/>
            <a:ext cx="1400156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829444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58EF4-5B0B-453B-B66B-6808CC8F354F}" type="datetimeFigureOut">
              <a:rPr lang="zh-CN" altLang="en-US" smtClean="0"/>
              <a:pPr/>
              <a:t>2014/5/10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5F3EC-6932-468A-B6E1-AC45DE6BD3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58EF4-5B0B-453B-B66B-6808CC8F354F}" type="datetimeFigureOut">
              <a:rPr lang="zh-CN" altLang="en-US" smtClean="0"/>
              <a:pPr/>
              <a:t>2014/5/10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5F3EC-6932-468A-B6E1-AC45DE6BD3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54150"/>
            <a:ext cx="77724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356428"/>
            <a:ext cx="77724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58EF4-5B0B-453B-B66B-6808CC8F354F}" type="datetimeFigureOut">
              <a:rPr lang="zh-CN" altLang="en-US" smtClean="0"/>
              <a:pPr/>
              <a:t>2014/5/10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5F3EC-6932-468A-B6E1-AC45DE6BD3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58EF4-5B0B-453B-B66B-6808CC8F354F}" type="datetimeFigureOut">
              <a:rPr lang="zh-CN" altLang="en-US" smtClean="0"/>
              <a:pPr/>
              <a:t>2014/5/10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5F3EC-6932-468A-B6E1-AC45DE6BD3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58EF4-5B0B-453B-B66B-6808CC8F354F}" type="datetimeFigureOut">
              <a:rPr lang="zh-CN" altLang="en-US" smtClean="0"/>
              <a:pPr/>
              <a:t>2014/5/10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5F3EC-6932-468A-B6E1-AC45DE6BD37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58EF4-5B0B-453B-B66B-6808CC8F354F}" type="datetimeFigureOut">
              <a:rPr lang="zh-CN" altLang="en-US" smtClean="0"/>
              <a:pPr/>
              <a:t>2014/5/10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5F3EC-6932-468A-B6E1-AC45DE6BD3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58EF4-5B0B-453B-B66B-6808CC8F354F}" type="datetimeFigureOut">
              <a:rPr lang="zh-CN" altLang="en-US" smtClean="0"/>
              <a:pPr/>
              <a:t>2014/5/10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5F3EC-6932-468A-B6E1-AC45DE6BD3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6258" y="381000"/>
            <a:ext cx="2667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2800" y="380999"/>
            <a:ext cx="54102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26258" y="2214554"/>
            <a:ext cx="2667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58EF4-5B0B-453B-B66B-6808CC8F354F}" type="datetimeFigureOut">
              <a:rPr lang="zh-CN" altLang="en-US" smtClean="0"/>
              <a:pPr/>
              <a:t>2014/5/10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5F3EC-6932-468A-B6E1-AC45DE6BD3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80474" y="553734"/>
            <a:ext cx="7349244" cy="4741531"/>
            <a:chOff x="428596" y="553734"/>
            <a:chExt cx="7349244" cy="4741531"/>
          </a:xfrm>
        </p:grpSpPr>
        <p:sp>
          <p:nvSpPr>
            <p:cNvPr id="16" name="矩形 15"/>
            <p:cNvSpPr/>
            <p:nvPr userDrawn="1"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651912" y="612776"/>
            <a:ext cx="7215238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 useBgFill="1"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95295"/>
            <a:ext cx="135729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14480" y="5481658"/>
            <a:ext cx="7215238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58EF4-5B0B-453B-B66B-6808CC8F354F}" type="datetimeFigureOut">
              <a:rPr lang="zh-CN" altLang="en-US" smtClean="0"/>
              <a:pPr/>
              <a:t>2014/5/10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5F3EC-6932-468A-B6E1-AC45DE6BD3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78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58EF4-5B0B-453B-B66B-6808CC8F354F}" type="datetimeFigureOut">
              <a:rPr lang="zh-CN" altLang="en-US" smtClean="0"/>
              <a:pPr/>
              <a:t>2014/5/10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83997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2644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5F3EC-6932-468A-B6E1-AC45DE6BD3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mp3\&#23385;&#26976;%20-%20&#32418;&#26071;&#39128;&#39128;.mp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182686.htm" TargetMode="External"/><Relationship Id="rId2" Type="http://schemas.openxmlformats.org/officeDocument/2006/relationships/hyperlink" Target="http://baike.baidu.com/view/465301.htm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baike.baidu.com/view/55004.htm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mp3\&#33707;&#35199;&#23376;&#35799;%20-%20&#35201;&#27515;&#23601;&#19968;&#23450;&#35201;&#27515;&#22312;&#20320;&#25163;&#37324;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052736"/>
            <a:ext cx="7772400" cy="1872208"/>
          </a:xfrm>
        </p:spPr>
        <p:txBody>
          <a:bodyPr/>
          <a:lstStyle/>
          <a:p>
            <a:r>
              <a:rPr lang="zh-CN" altLang="en-US" sz="5400" dirty="0" smtClean="0">
                <a:solidFill>
                  <a:srgbClr val="FFFF00"/>
                </a:solidFill>
              </a:rPr>
              <a:t>初中语文语法知识</a:t>
            </a:r>
            <a:endParaRPr lang="zh-CN" altLang="en-US" sz="5400" dirty="0">
              <a:solidFill>
                <a:srgbClr val="FFFF00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2987824" y="2852936"/>
            <a:ext cx="6400800" cy="1753200"/>
          </a:xfrm>
        </p:spPr>
        <p:txBody>
          <a:bodyPr/>
          <a:lstStyle/>
          <a:p>
            <a:endParaRPr lang="en-US" altLang="zh-CN" dirty="0" smtClean="0"/>
          </a:p>
          <a:p>
            <a:r>
              <a:rPr lang="en-US" altLang="zh-CN" sz="3200" dirty="0" smtClean="0">
                <a:solidFill>
                  <a:srgbClr val="FFFF00"/>
                </a:solidFill>
              </a:rPr>
              <a:t>——</a:t>
            </a:r>
            <a:r>
              <a:rPr lang="zh-CN" altLang="en-US" sz="3200" dirty="0" smtClean="0">
                <a:solidFill>
                  <a:srgbClr val="FFFF00"/>
                </a:solidFill>
              </a:rPr>
              <a:t>实词与句子成分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6056" y="5229200"/>
            <a:ext cx="34387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平定三</a:t>
            </a:r>
            <a:r>
              <a:rPr lang="zh-CN" altLang="en-US" sz="2800" dirty="0" smtClean="0">
                <a:solidFill>
                  <a:srgbClr val="FF0000"/>
                </a:solidFill>
              </a:rPr>
              <a:t>中       史文秀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7" name="孙楠 - 红旗飘飘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388424" y="57332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7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词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52536" y="1412776"/>
            <a:ext cx="1594520" cy="748680"/>
          </a:xfrm>
        </p:spPr>
        <p:txBody>
          <a:bodyPr/>
          <a:lstStyle/>
          <a:p>
            <a:r>
              <a:rPr lang="zh-CN" altLang="en-US" dirty="0" smtClean="0"/>
              <a:t>定义：</a:t>
            </a:r>
            <a:endParaRPr lang="en-US" altLang="zh-CN" dirty="0" smtClean="0"/>
          </a:p>
          <a:p>
            <a:pPr>
              <a:buNone/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1484784"/>
            <a:ext cx="80842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能独立运用的最小的语言单位。分为实词和虚词。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2564904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实词：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1115617" y="2564904"/>
            <a:ext cx="79208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语文词类中的一种，是指词语中含有实际意义的</a:t>
            </a:r>
            <a:endParaRPr lang="en-US" altLang="zh-CN" sz="2800" dirty="0" smtClean="0"/>
          </a:p>
          <a:p>
            <a:r>
              <a:rPr lang="zh-CN" altLang="en-US" sz="2800" dirty="0" smtClean="0"/>
              <a:t>词语，实词能单独充当句子成分或单独成句。</a:t>
            </a:r>
            <a:endParaRPr lang="en-US" altLang="zh-CN" sz="2800" dirty="0" smtClean="0"/>
          </a:p>
          <a:p>
            <a:r>
              <a:rPr lang="zh-CN" altLang="en-US" sz="2800" dirty="0" smtClean="0"/>
              <a:t>一般包括</a:t>
            </a:r>
            <a:r>
              <a:rPr lang="zh-CN" altLang="en-US" sz="2800" dirty="0" smtClean="0">
                <a:solidFill>
                  <a:srgbClr val="FF0000"/>
                </a:solidFill>
              </a:rPr>
              <a:t>名词、动词、形容词、数词、量词及代词。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62068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FF00"/>
                </a:solidFill>
              </a:rPr>
              <a:t>名</a:t>
            </a:r>
            <a:r>
              <a:rPr lang="zh-CN" altLang="en-US" sz="2800" dirty="0" smtClean="0">
                <a:solidFill>
                  <a:srgbClr val="FFFF00"/>
                </a:solidFill>
              </a:rPr>
              <a:t>词：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256490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动词：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465313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形容词：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9354" y="692696"/>
            <a:ext cx="83359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表示人或事物（包括具体事物 抽象事物 时间 住所  方位等）</a:t>
            </a:r>
            <a:endParaRPr lang="en-US" altLang="zh-CN" sz="2400" dirty="0" smtClean="0"/>
          </a:p>
          <a:p>
            <a:r>
              <a:rPr lang="zh-CN" altLang="en-US" sz="2400" dirty="0" smtClean="0"/>
              <a:t>的名称 。</a:t>
            </a:r>
            <a:endParaRPr lang="zh-CN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59837" y="1412776"/>
            <a:ext cx="88841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例如：这是 </a:t>
            </a:r>
            <a:r>
              <a:rPr lang="zh-CN" altLang="en-US" sz="2400" dirty="0" smtClean="0">
                <a:solidFill>
                  <a:srgbClr val="FF0000"/>
                </a:solidFill>
              </a:rPr>
              <a:t>闰土  </a:t>
            </a:r>
            <a:r>
              <a:rPr lang="zh-CN" altLang="en-US" sz="2400" dirty="0" smtClean="0"/>
              <a:t>的父亲所传授的方法。    冬天  的  </a:t>
            </a:r>
            <a:r>
              <a:rPr lang="zh-CN" altLang="en-US" sz="2400" dirty="0" smtClean="0">
                <a:solidFill>
                  <a:srgbClr val="FF0000"/>
                </a:solidFill>
              </a:rPr>
              <a:t>百草园</a:t>
            </a:r>
            <a:r>
              <a:rPr lang="zh-CN" altLang="en-US" sz="2400" dirty="0" smtClean="0"/>
              <a:t>比较</a:t>
            </a:r>
            <a:endParaRPr lang="en-US" altLang="zh-CN" sz="2400" dirty="0" smtClean="0"/>
          </a:p>
          <a:p>
            <a:r>
              <a:rPr lang="zh-CN" altLang="en-US" sz="2400" dirty="0" smtClean="0"/>
              <a:t>的无味；雪  一下，可就两样了。  出  门 向东，不上半里，</a:t>
            </a:r>
            <a:endParaRPr lang="en-US" altLang="zh-CN" sz="2400" dirty="0" smtClean="0"/>
          </a:p>
          <a:p>
            <a:r>
              <a:rPr lang="zh-CN" altLang="en-US" sz="2400" dirty="0" smtClean="0"/>
              <a:t>走过一到 石桥，便是我的 先生  的 家 了。</a:t>
            </a:r>
            <a:endParaRPr lang="zh-CN" alt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264920" y="2636912"/>
            <a:ext cx="7879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表示动作行为，发展变化，心里活动，可能意愿等意义。</a:t>
            </a:r>
            <a:endParaRPr lang="zh-CN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58848" y="3140968"/>
            <a:ext cx="898515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例如：母亲送 出来 吩咐“要小心”的时候，我们已经</a:t>
            </a:r>
            <a:r>
              <a:rPr lang="zh-CN" altLang="en-US" sz="2400" dirty="0" smtClean="0">
                <a:solidFill>
                  <a:srgbClr val="FF0000"/>
                </a:solidFill>
              </a:rPr>
              <a:t>点</a:t>
            </a:r>
            <a:r>
              <a:rPr lang="zh-CN" altLang="en-US" sz="2400" dirty="0" smtClean="0"/>
              <a:t>开船，在</a:t>
            </a:r>
            <a:endParaRPr lang="en-US" altLang="zh-CN" sz="2400" dirty="0" smtClean="0"/>
          </a:p>
          <a:p>
            <a:r>
              <a:rPr lang="zh-CN" altLang="en-US" sz="2400" dirty="0" smtClean="0"/>
              <a:t>桥石上一</a:t>
            </a:r>
            <a:r>
              <a:rPr lang="zh-CN" altLang="en-US" sz="2400" dirty="0" smtClean="0">
                <a:solidFill>
                  <a:srgbClr val="FF0000"/>
                </a:solidFill>
              </a:rPr>
              <a:t>磕</a:t>
            </a:r>
            <a:r>
              <a:rPr lang="zh-CN" altLang="en-US" sz="2400" dirty="0" smtClean="0"/>
              <a:t>，</a:t>
            </a:r>
            <a:r>
              <a:rPr lang="zh-CN" altLang="en-US" sz="2400" dirty="0" smtClean="0">
                <a:solidFill>
                  <a:srgbClr val="FF0000"/>
                </a:solidFill>
              </a:rPr>
              <a:t>退后</a:t>
            </a:r>
            <a:r>
              <a:rPr lang="zh-CN" altLang="en-US" sz="2400" dirty="0" smtClean="0"/>
              <a:t>几尺，即又上前</a:t>
            </a:r>
            <a:r>
              <a:rPr lang="zh-CN" altLang="en-US" sz="2400" dirty="0" smtClean="0">
                <a:solidFill>
                  <a:srgbClr val="FF0000"/>
                </a:solidFill>
              </a:rPr>
              <a:t>出</a:t>
            </a:r>
            <a:r>
              <a:rPr lang="zh-CN" altLang="en-US" sz="2400" dirty="0" smtClean="0"/>
              <a:t>了桥。大家立刻都赞成，和</a:t>
            </a:r>
            <a:endParaRPr lang="en-US" altLang="zh-CN" sz="2400" dirty="0" smtClean="0"/>
          </a:p>
          <a:p>
            <a:r>
              <a:rPr lang="zh-CN" altLang="en-US" sz="2400" dirty="0" smtClean="0"/>
              <a:t>开船时候一样踊跃，三四人径奔船尾，拔了篙，点退几丈，回转</a:t>
            </a:r>
            <a:endParaRPr lang="en-US" altLang="zh-CN" sz="2400" dirty="0" smtClean="0"/>
          </a:p>
          <a:p>
            <a:r>
              <a:rPr lang="zh-CN" altLang="en-US" sz="2400" dirty="0" smtClean="0"/>
              <a:t>船头，架起橹，骂着老旦，又向那松柏林前进了。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91680" y="4653136"/>
            <a:ext cx="4801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表示事物的形状，性质，状态等。</a:t>
            </a:r>
            <a:endParaRPr lang="zh-CN" alt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5157192"/>
            <a:ext cx="916789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例如：他是一个  高而  瘦的老人，须发都花白了，还戴着大眼镜。</a:t>
            </a:r>
            <a:endParaRPr lang="en-US" altLang="zh-CN" sz="2400" dirty="0" smtClean="0"/>
          </a:p>
          <a:p>
            <a:r>
              <a:rPr lang="zh-CN" altLang="en-US" sz="2400" dirty="0" smtClean="0"/>
              <a:t>我对他很恭敬，因为我早听到，他是本城中极方正、质朴、博学的</a:t>
            </a:r>
            <a:endParaRPr lang="en-US" altLang="zh-CN" sz="2400" dirty="0" smtClean="0"/>
          </a:p>
          <a:p>
            <a:r>
              <a:rPr lang="zh-CN" altLang="en-US" sz="2400" dirty="0" smtClean="0"/>
              <a:t>人。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4005064"/>
            <a:ext cx="86773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r>
              <a:rPr lang="zh-CN" altLang="en-US" sz="2400" dirty="0" smtClean="0"/>
              <a:t>我听了这几句话，心里万分难过。啊，那些坏家伙，他们贴在镇公所布告牌上的，原来就是这么一回事！</a:t>
            </a:r>
          </a:p>
          <a:p>
            <a:r>
              <a:rPr lang="zh-CN" altLang="en-US" sz="2400" dirty="0" smtClean="0"/>
              <a:t>我也不停步，只在心里思量：“又吃了什么事啦？”</a:t>
            </a: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47667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数词：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91683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量词：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364502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代词：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548680"/>
            <a:ext cx="55082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表示数目，（包括确数，概数和序数 ）</a:t>
            </a:r>
            <a:endParaRPr lang="zh-CN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23528" y="1052736"/>
            <a:ext cx="89050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赵庄是离平桥村五里的比较大的村庄。这十多个少年，委实没有一个不会凫</a:t>
            </a:r>
            <a:endParaRPr lang="en-US" altLang="zh-CN" sz="2000" dirty="0" smtClean="0"/>
          </a:p>
          <a:p>
            <a:r>
              <a:rPr lang="zh-CN" altLang="en-US" sz="2000" dirty="0" smtClean="0"/>
              <a:t>水的，而且两三个还是弄潮的好手。第一次算是拜孔子，第二次算是拜先生。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59632" y="1916832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表示事物或动作，行为的单位。</a:t>
            </a:r>
            <a:endParaRPr lang="zh-CN" alt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495479" y="2420888"/>
            <a:ext cx="86485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在停船的匆忙中，看见台上有一个黑的，长胡子的背上插着四张旗，捏着长</a:t>
            </a:r>
            <a:endParaRPr lang="en-US" altLang="zh-CN" sz="2000" dirty="0" smtClean="0"/>
          </a:p>
          <a:p>
            <a:r>
              <a:rPr lang="zh-CN" altLang="en-US" sz="2000" dirty="0" smtClean="0"/>
              <a:t>枪，和一群赤膊的人正打架。</a:t>
            </a:r>
            <a:endParaRPr lang="en-US" altLang="zh-CN" sz="2000" dirty="0" smtClean="0"/>
          </a:p>
          <a:p>
            <a:r>
              <a:rPr lang="zh-CN" altLang="en-US" sz="2000" dirty="0" smtClean="0"/>
              <a:t>忽然教堂的钟敲了十二下。</a:t>
            </a:r>
            <a:endParaRPr lang="en-US" altLang="zh-CN" sz="2000" dirty="0" smtClean="0"/>
          </a:p>
          <a:p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259632" y="3717032"/>
            <a:ext cx="7879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代替人和事物的名称，或起区别指示作用，或用来提问。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792088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句子成分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539552" y="1196752"/>
            <a:ext cx="936104" cy="504056"/>
          </a:xfrm>
        </p:spPr>
        <p:txBody>
          <a:bodyPr/>
          <a:lstStyle/>
          <a:p>
            <a:r>
              <a:rPr lang="zh-CN" altLang="en-US" dirty="0" smtClean="0"/>
              <a:t>句子：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691680" y="1196752"/>
            <a:ext cx="757130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句子是语言运用的基本单位，它由词、</a:t>
            </a:r>
            <a:r>
              <a:rPr lang="zh-CN" altLang="en-US" sz="2400" dirty="0" smtClean="0">
                <a:hlinkClick r:id="rId2"/>
              </a:rPr>
              <a:t>词组</a:t>
            </a:r>
            <a:r>
              <a:rPr lang="en-US" altLang="zh-CN" sz="2400" dirty="0" smtClean="0"/>
              <a:t>(</a:t>
            </a:r>
            <a:r>
              <a:rPr lang="zh-CN" altLang="en-US" sz="2400" dirty="0" smtClean="0">
                <a:hlinkClick r:id="rId3"/>
              </a:rPr>
              <a:t>短语</a:t>
            </a:r>
            <a:r>
              <a:rPr lang="en-US" altLang="zh-CN" sz="2400" dirty="0" smtClean="0"/>
              <a:t>)</a:t>
            </a:r>
            <a:r>
              <a:rPr lang="zh-CN" altLang="en-US" sz="2400" dirty="0" smtClean="0"/>
              <a:t>构成</a:t>
            </a:r>
            <a:endParaRPr lang="en-US" altLang="zh-CN" sz="2400" dirty="0" smtClean="0"/>
          </a:p>
          <a:p>
            <a:r>
              <a:rPr lang="zh-CN" altLang="en-US" sz="2400" dirty="0" smtClean="0"/>
              <a:t>，能表达一个完整的意思，如告诉别人一件事，提出一</a:t>
            </a:r>
            <a:endParaRPr lang="en-US" altLang="zh-CN" sz="2400" dirty="0" smtClean="0"/>
          </a:p>
          <a:p>
            <a:r>
              <a:rPr lang="zh-CN" altLang="en-US" sz="2400" dirty="0" smtClean="0"/>
              <a:t>个问题，表示要求或者制止，表示某种感慨，表示对一</a:t>
            </a:r>
            <a:endParaRPr lang="en-US" altLang="zh-CN" sz="2400" dirty="0" smtClean="0"/>
          </a:p>
          <a:p>
            <a:r>
              <a:rPr lang="zh-CN" altLang="en-US" sz="2400" dirty="0" smtClean="0"/>
              <a:t>段话的延续或省略。句子和句子中间有较大停顿。它的</a:t>
            </a:r>
            <a:endParaRPr lang="en-US" altLang="zh-CN" sz="2400" dirty="0" smtClean="0"/>
          </a:p>
          <a:p>
            <a:r>
              <a:rPr lang="zh-CN" altLang="en-US" sz="2400" dirty="0" smtClean="0"/>
              <a:t>结尾应该用上句号、问号、</a:t>
            </a:r>
            <a:r>
              <a:rPr lang="zh-CN" altLang="en-US" sz="2400" dirty="0" smtClean="0">
                <a:hlinkClick r:id="rId4"/>
              </a:rPr>
              <a:t>省略号</a:t>
            </a:r>
            <a:r>
              <a:rPr lang="zh-CN" altLang="en-US" sz="2400" dirty="0" smtClean="0"/>
              <a:t>、或感叹号。</a:t>
            </a:r>
            <a:endParaRPr lang="zh-CN" alt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95536" y="350100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主干：</a:t>
            </a:r>
            <a:endParaRPr lang="zh-CN" alt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467544" y="465313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枝</a:t>
            </a:r>
            <a:r>
              <a:rPr lang="zh-CN" altLang="en-US" sz="2400" dirty="0" smtClean="0"/>
              <a:t>叶：</a:t>
            </a:r>
            <a:endParaRPr lang="zh-CN" alt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763688" y="3501008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主语、谓语、宾语</a:t>
            </a:r>
            <a:endParaRPr lang="zh-CN" alt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835696" y="465313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定语、状语、补语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51520" y="620688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主语：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251520" y="234888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谓语：</a:t>
            </a:r>
            <a:endParaRPr lang="zh-CN" alt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3573016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宾语：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1907704" y="620688"/>
            <a:ext cx="736611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是</a:t>
            </a:r>
            <a:r>
              <a:rPr lang="zh-CN" altLang="en-US" sz="2800" dirty="0"/>
              <a:t>句</a:t>
            </a:r>
            <a:r>
              <a:rPr lang="zh-CN" altLang="en-US" sz="2800" dirty="0" smtClean="0"/>
              <a:t>子中谓语陈述的对象，指名说的是“什么</a:t>
            </a:r>
            <a:endParaRPr lang="en-US" altLang="zh-CN" sz="2800" dirty="0" smtClean="0"/>
          </a:p>
          <a:p>
            <a:r>
              <a:rPr lang="zh-CN" altLang="en-US" sz="2800" dirty="0" smtClean="0"/>
              <a:t>人”或“什么事”。</a:t>
            </a:r>
            <a:endParaRPr lang="en-US" altLang="zh-CN" sz="2800" dirty="0" smtClean="0"/>
          </a:p>
          <a:p>
            <a:r>
              <a:rPr lang="zh-CN" altLang="en-US" sz="2800" dirty="0" smtClean="0"/>
              <a:t>一般是名词或名词性短语、代词做主语。</a:t>
            </a:r>
            <a:endParaRPr lang="en-US" altLang="zh-CN" sz="28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1777881" y="3501008"/>
            <a:ext cx="736611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动词后面，表示动作行为所涉及的人或事物。</a:t>
            </a:r>
            <a:endParaRPr lang="en-US" altLang="zh-CN" sz="2800" dirty="0" smtClean="0"/>
          </a:p>
          <a:p>
            <a:r>
              <a:rPr lang="zh-CN" altLang="en-US" sz="2800" dirty="0" smtClean="0"/>
              <a:t>回答“怎么样”或“是什么”一类的问题。一</a:t>
            </a:r>
            <a:endParaRPr lang="en-US" altLang="zh-CN" sz="2800" dirty="0" smtClean="0"/>
          </a:p>
          <a:p>
            <a:r>
              <a:rPr lang="zh-CN" altLang="en-US" sz="2800" dirty="0" smtClean="0"/>
              <a:t>般是名词或名词性短语、代词做宾语。</a:t>
            </a:r>
            <a:endParaRPr lang="en-US" altLang="zh-CN" sz="28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1691680" y="2276872"/>
            <a:ext cx="700704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是陈述说明主语的，说明主语“是什么”或</a:t>
            </a:r>
            <a:endParaRPr lang="en-US" altLang="zh-CN" sz="2800" dirty="0" smtClean="0"/>
          </a:p>
          <a:p>
            <a:r>
              <a:rPr lang="zh-CN" altLang="en-US" sz="2800" dirty="0" smtClean="0"/>
              <a:t>“怎么样”。一般是动词或形容词作谓语</a:t>
            </a:r>
            <a:endParaRPr lang="en-US" altLang="zh-CN" sz="2800" dirty="0" smtClean="0"/>
          </a:p>
          <a:p>
            <a:endParaRPr lang="zh-CN" alt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179512" y="5085184"/>
            <a:ext cx="880241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注</a:t>
            </a:r>
            <a:r>
              <a:rPr lang="zh-CN" altLang="en-US" sz="3200" dirty="0" smtClean="0">
                <a:solidFill>
                  <a:srgbClr val="FF0000"/>
                </a:solidFill>
              </a:rPr>
              <a:t>意</a:t>
            </a:r>
            <a:r>
              <a:rPr lang="zh-CN" altLang="en-US" sz="3200" dirty="0" smtClean="0"/>
              <a:t>：形容词后面不能跟宾语凡能愿动词，如“</a:t>
            </a:r>
            <a:endParaRPr lang="en-US" altLang="zh-CN" sz="3200" dirty="0" smtClean="0"/>
          </a:p>
          <a:p>
            <a:r>
              <a:rPr lang="zh-CN" altLang="en-US" sz="3200" dirty="0" smtClean="0"/>
              <a:t>希望、想、可以、说”等词后面的一般都作宾语</a:t>
            </a:r>
            <a:endParaRPr lang="en-US" altLang="zh-CN" sz="3200" dirty="0" smtClean="0"/>
          </a:p>
          <a:p>
            <a:r>
              <a:rPr lang="zh-CN" altLang="en-US" sz="3200" dirty="0" smtClean="0"/>
              <a:t>处理。 </a:t>
            </a:r>
            <a:endParaRPr lang="zh-CN" altLang="en-US" sz="32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476672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定语：</a:t>
            </a:r>
            <a:endParaRPr lang="zh-CN" alt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1916832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状</a:t>
            </a:r>
            <a:r>
              <a:rPr lang="zh-CN" altLang="en-US" sz="3200" dirty="0" smtClean="0"/>
              <a:t>语：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539552" y="4437112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补语：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1777881" y="476672"/>
            <a:ext cx="7366119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是名词前面的连带成分，用来修饰限制人或事</a:t>
            </a:r>
            <a:endParaRPr lang="en-US" altLang="zh-CN" sz="2800" dirty="0" smtClean="0"/>
          </a:p>
          <a:p>
            <a:r>
              <a:rPr lang="zh-CN" altLang="en-US" sz="2800" dirty="0" smtClean="0"/>
              <a:t>物的性质、状态、数量、所属等。标志性词语</a:t>
            </a:r>
            <a:endParaRPr lang="en-US" altLang="zh-CN" sz="2800" dirty="0" smtClean="0"/>
          </a:p>
          <a:p>
            <a:r>
              <a:rPr lang="zh-CN" altLang="en-US" sz="2800" dirty="0" smtClean="0"/>
              <a:t>是“的”，常用在主宾前面。</a:t>
            </a:r>
            <a:endParaRPr lang="en-US" altLang="zh-CN" sz="2800" dirty="0" smtClean="0"/>
          </a:p>
          <a:p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572697" y="1844824"/>
            <a:ext cx="757130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是动词或形容词的连带成分，用来修饰限</a:t>
            </a:r>
            <a:endParaRPr lang="en-US" altLang="zh-CN" sz="3200" dirty="0" smtClean="0"/>
          </a:p>
          <a:p>
            <a:r>
              <a:rPr lang="zh-CN" altLang="en-US" sz="3200" dirty="0" smtClean="0"/>
              <a:t>制动词或形容词，表示动作的状态、方式</a:t>
            </a:r>
            <a:endParaRPr lang="en-US" altLang="zh-CN" sz="3200" dirty="0" smtClean="0"/>
          </a:p>
          <a:p>
            <a:r>
              <a:rPr lang="zh-CN" altLang="en-US" sz="3200" dirty="0" smtClean="0"/>
              <a:t>、时间、处所或程度等。标志性词语是“</a:t>
            </a:r>
            <a:endParaRPr lang="en-US" altLang="zh-CN" sz="3200" dirty="0" smtClean="0"/>
          </a:p>
          <a:p>
            <a:r>
              <a:rPr lang="zh-CN" altLang="en-US" sz="3200" dirty="0" smtClean="0"/>
              <a:t>地”，状语可以提前，也就是可以放到句</a:t>
            </a:r>
            <a:endParaRPr lang="en-US" altLang="zh-CN" sz="3200" dirty="0" smtClean="0"/>
          </a:p>
          <a:p>
            <a:r>
              <a:rPr lang="zh-CN" altLang="en-US" sz="3200" dirty="0" smtClean="0"/>
              <a:t>子的开头。</a:t>
            </a:r>
            <a:endParaRPr lang="en-US" altLang="zh-CN" sz="32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1691680" y="4437112"/>
            <a:ext cx="736611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动词或形容词后面的连带成分，一般用来补充</a:t>
            </a:r>
            <a:endParaRPr lang="en-US" altLang="zh-CN" sz="2800" dirty="0" smtClean="0"/>
          </a:p>
          <a:p>
            <a:r>
              <a:rPr lang="zh-CN" altLang="en-US" sz="2800" dirty="0" smtClean="0"/>
              <a:t>说明动做行为的情况、结果、程度、趋向、</a:t>
            </a:r>
            <a:endParaRPr lang="en-US" altLang="zh-CN" sz="2800" dirty="0" smtClean="0"/>
          </a:p>
          <a:p>
            <a:r>
              <a:rPr lang="zh-CN" altLang="en-US" sz="2800" dirty="0" smtClean="0"/>
              <a:t>时间、处所、数量、性状等。标志性词语是</a:t>
            </a:r>
            <a:endParaRPr lang="en-US" altLang="zh-CN" sz="2800" dirty="0" smtClean="0"/>
          </a:p>
          <a:p>
            <a:r>
              <a:rPr lang="zh-CN" altLang="en-US" sz="2800" dirty="0" smtClean="0"/>
              <a:t>“得”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91880" y="198884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u="dbl" dirty="0" smtClean="0"/>
              <a:t>主语</a:t>
            </a:r>
            <a:endParaRPr lang="zh-CN" altLang="en-US" sz="3200" u="dbl" dirty="0"/>
          </a:p>
        </p:txBody>
      </p:sp>
      <p:sp>
        <p:nvSpPr>
          <p:cNvPr id="5" name="TextBox 4"/>
          <p:cNvSpPr txBox="1"/>
          <p:nvPr/>
        </p:nvSpPr>
        <p:spPr>
          <a:xfrm>
            <a:off x="5868144" y="198884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u="sng" dirty="0" smtClean="0"/>
              <a:t>谓语</a:t>
            </a:r>
            <a:endParaRPr lang="zh-CN" altLang="en-US" sz="32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2123728" y="314096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u="wavyHeavy" dirty="0" smtClean="0"/>
              <a:t>宾语</a:t>
            </a:r>
            <a:endParaRPr lang="zh-CN" altLang="en-US" sz="3200" u="wavyHeavy" dirty="0"/>
          </a:p>
        </p:txBody>
      </p:sp>
      <p:sp>
        <p:nvSpPr>
          <p:cNvPr id="7" name="TextBox 6"/>
          <p:cNvSpPr txBox="1"/>
          <p:nvPr/>
        </p:nvSpPr>
        <p:spPr>
          <a:xfrm>
            <a:off x="1979712" y="198884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（定语）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539552" y="314096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（定语）</a:t>
            </a:r>
            <a:endParaRPr lang="zh-CN" alt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899592" y="1988840"/>
            <a:ext cx="12811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[</a:t>
            </a:r>
            <a:r>
              <a:rPr lang="zh-CN" altLang="en-US" sz="3200" dirty="0" smtClean="0"/>
              <a:t>状语</a:t>
            </a:r>
            <a:r>
              <a:rPr lang="en-US" altLang="zh-CN" sz="3200" dirty="0" smtClean="0"/>
              <a:t>]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4572000" y="1988840"/>
            <a:ext cx="12811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[</a:t>
            </a:r>
            <a:r>
              <a:rPr lang="zh-CN" altLang="en-US" sz="3200" dirty="0" smtClean="0"/>
              <a:t>状语</a:t>
            </a:r>
            <a:r>
              <a:rPr lang="en-US" altLang="zh-CN" sz="3200" dirty="0" smtClean="0"/>
              <a:t>]</a:t>
            </a:r>
            <a:endParaRPr lang="zh-CN" alt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2987824" y="314096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〈</a:t>
            </a:r>
            <a:r>
              <a:rPr lang="zh-CN" altLang="en-US" sz="3200" dirty="0" smtClean="0"/>
              <a:t>补语</a:t>
            </a:r>
            <a:r>
              <a:rPr lang="en-US" altLang="zh-CN" sz="3200" dirty="0" smtClean="0"/>
              <a:t>〉</a:t>
            </a:r>
            <a:endParaRPr lang="zh-CN" alt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6660232" y="198884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〈</a:t>
            </a:r>
            <a:r>
              <a:rPr lang="zh-CN" altLang="en-US" sz="3200" dirty="0" smtClean="0"/>
              <a:t>补语</a:t>
            </a:r>
            <a:r>
              <a:rPr lang="en-US" altLang="zh-CN" sz="3200" dirty="0" smtClean="0"/>
              <a:t>〉</a:t>
            </a:r>
            <a:endParaRPr lang="zh-CN" altLang="en-US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1547664" y="620688"/>
            <a:ext cx="6647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句子成分在句子中的位置规律：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31640" y="2132856"/>
            <a:ext cx="666314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7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祝</a:t>
            </a:r>
            <a:r>
              <a:rPr lang="zh-CN" altLang="en-US" sz="72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大家学习愉快！</a:t>
            </a:r>
            <a:endParaRPr lang="zh-CN" altLang="en-US" sz="7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莫西子诗 - 要死就一定要死在你手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668344" y="53732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1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云流水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Calligraphy</Template>
  <TotalTime>238</TotalTime>
  <Words>1220</Words>
  <Application>Microsoft Office PowerPoint</Application>
  <PresentationFormat>全屏显示(4:3)</PresentationFormat>
  <Paragraphs>93</Paragraphs>
  <Slides>9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行云流水</vt:lpstr>
      <vt:lpstr>初中语文语法知识</vt:lpstr>
      <vt:lpstr>词</vt:lpstr>
      <vt:lpstr>幻灯片 3</vt:lpstr>
      <vt:lpstr>幻灯片 4</vt:lpstr>
      <vt:lpstr>句子成分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初中语文语法知识</dc:title>
  <dc:creator>Administrator</dc:creator>
  <cp:lastModifiedBy>Administrator</cp:lastModifiedBy>
  <cp:revision>25</cp:revision>
  <dcterms:created xsi:type="dcterms:W3CDTF">2014-05-09T13:34:05Z</dcterms:created>
  <dcterms:modified xsi:type="dcterms:W3CDTF">2014-05-09T17:37:05Z</dcterms:modified>
</cp:coreProperties>
</file>