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1" r:id="rId6"/>
    <p:sldMasterId id="2147483704" r:id="rId7"/>
  </p:sldMasterIdLst>
  <p:notesMasterIdLst>
    <p:notesMasterId r:id="rId10"/>
  </p:notesMasterIdLst>
  <p:sldIdLst>
    <p:sldId id="257" r:id="rId8"/>
    <p:sldId id="261" r:id="rId9"/>
    <p:sldId id="298" r:id="rId11"/>
    <p:sldId id="259" r:id="rId12"/>
    <p:sldId id="260" r:id="rId13"/>
    <p:sldId id="292" r:id="rId14"/>
    <p:sldId id="293" r:id="rId15"/>
    <p:sldId id="296" r:id="rId16"/>
    <p:sldId id="294" r:id="rId17"/>
    <p:sldId id="299" r:id="rId18"/>
    <p:sldId id="300" r:id="rId19"/>
    <p:sldId id="316" r:id="rId20"/>
    <p:sldId id="364" r:id="rId21"/>
    <p:sldId id="301" r:id="rId22"/>
    <p:sldId id="365" r:id="rId23"/>
    <p:sldId id="302" r:id="rId24"/>
    <p:sldId id="303" r:id="rId25"/>
    <p:sldId id="304" r:id="rId26"/>
    <p:sldId id="305" r:id="rId27"/>
    <p:sldId id="319" r:id="rId28"/>
    <p:sldId id="320" r:id="rId29"/>
    <p:sldId id="322" r:id="rId30"/>
    <p:sldId id="318" r:id="rId31"/>
    <p:sldId id="306" r:id="rId32"/>
    <p:sldId id="307" r:id="rId33"/>
    <p:sldId id="308" r:id="rId34"/>
    <p:sldId id="309" r:id="rId35"/>
    <p:sldId id="310" r:id="rId36"/>
    <p:sldId id="311" r:id="rId37"/>
    <p:sldId id="367" r:id="rId38"/>
    <p:sldId id="368" r:id="rId39"/>
    <p:sldId id="369" r:id="rId40"/>
    <p:sldId id="312" r:id="rId41"/>
    <p:sldId id="313" r:id="rId42"/>
    <p:sldId id="370" r:id="rId43"/>
    <p:sldId id="371" r:id="rId44"/>
    <p:sldId id="418" r:id="rId45"/>
    <p:sldId id="314" r:id="rId46"/>
    <p:sldId id="315" r:id="rId47"/>
    <p:sldId id="415" r:id="rId48"/>
    <p:sldId id="372" r:id="rId49"/>
    <p:sldId id="373" r:id="rId50"/>
    <p:sldId id="416" r:id="rId51"/>
    <p:sldId id="435" r:id="rId52"/>
    <p:sldId id="436" r:id="rId53"/>
    <p:sldId id="285" r:id="rId54"/>
    <p:sldId id="286" r:id="rId55"/>
    <p:sldId id="287" r:id="rId56"/>
    <p:sldId id="288" r:id="rId57"/>
    <p:sldId id="277" r:id="rId58"/>
    <p:sldId id="278" r:id="rId59"/>
    <p:sldId id="279" r:id="rId60"/>
    <p:sldId id="280" r:id="rId6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7D9"/>
    <a:srgbClr val="100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3.xml"/><Relationship Id="rId60" Type="http://schemas.openxmlformats.org/officeDocument/2006/relationships/slide" Target="slides/slide52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8548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61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6132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2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4324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35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3540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6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4564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2884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3908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493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4932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25956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944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9444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04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0468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1491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1492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251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2516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b="0"/>
            </a:fld>
            <a:endParaRPr lang="zh-CN" altLang="en-US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8E786-4216-45F2-862D-D7FBD8328B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08E786-4216-45F2-862D-D7FBD8328B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883" y="2588282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zh-CN" altLang="en-US" sz="4050" b="0" i="0" u="none" strike="noStrike" kern="1200" cap="none" spc="450" normalizeH="0" baseline="0" noProof="0">
                <a:uLnTx/>
                <a:uFillTx/>
              </a:rPr>
              <a:t>单击此处编辑标题</a:t>
            </a:r>
            <a:endParaRPr kumimoji="0" lang="zh-CN" altLang="en-US" sz="4050" b="0" i="0" u="none" strike="noStrike" kern="1200" cap="none" spc="45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150" normalizeH="0" baseline="0" noProof="0">
                <a:uLnTx/>
                <a:uFillTx/>
              </a:rPr>
              <a:t>单击此处编辑副标题</a:t>
            </a:r>
            <a:endParaRPr kumimoji="0" lang="zh-CN" altLang="en-US" sz="1800" b="0" i="0" u="none" strike="noStrike" kern="1200" cap="none" spc="15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15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1" y="3808731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kumimoji="0" lang="zh-CN" altLang="en-US" sz="2700" b="0" i="0" u="none" strike="noStrike" kern="1200" cap="none" spc="225" normalizeH="0" baseline="0" noProof="0">
                <a:uLnTx/>
                <a:uFillTx/>
              </a:rPr>
              <a:t>单击此处编辑母版标题样式</a:t>
            </a:r>
            <a:endParaRPr kumimoji="0" lang="zh-CN" altLang="en-US" sz="2700" b="0" i="0" u="none" strike="noStrike" kern="1200" cap="none" spc="225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4511676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15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9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第四级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第五级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15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29" y="1296001"/>
            <a:ext cx="5283243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150" normalizeH="0" baseline="0" noProof="0">
                <a:uLnTx/>
                <a:uFillTx/>
              </a:rPr>
              <a:t>单击此处编辑文本</a:t>
            </a:r>
            <a:endParaRPr kumimoji="0" lang="zh-CN" altLang="en-US" sz="1500" b="1" i="0" u="none" strike="noStrike" kern="1200" cap="none" spc="15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49" y="1296001"/>
            <a:ext cx="5283243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150" normalizeH="0" baseline="0" noProof="1">
                <a:uLnTx/>
                <a:uFillTx/>
                <a:sym typeface="+mn-ea"/>
              </a:rPr>
              <a:t>单击此处编辑文本</a:t>
            </a:r>
            <a:endParaRPr kumimoji="0" lang="zh-CN" altLang="en-US" sz="15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49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15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kumimoji="0" lang="zh-CN" altLang="en-US" sz="1200" b="0" i="0" u="none" strike="noStrike" kern="1200" cap="none" spc="113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1">
              <a:uLnTx/>
              <a:uFillTx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/>
          <a:lstStyle/>
          <a:p>
            <a:r>
              <a:rPr kumimoji="0" lang="zh-CN" altLang="en-US" sz="2100" b="1" i="0" u="none" strike="noStrike" kern="1200" cap="none" spc="150" normalizeH="0" baseline="0" noProof="0">
                <a:uLnTx/>
                <a:uFillTx/>
              </a:rPr>
              <a:t>单击此处编辑母版标题样式</a:t>
            </a:r>
            <a:endParaRPr kumimoji="0" lang="zh-CN" altLang="en-US" sz="2100" b="1" i="0" u="none" strike="noStrike" kern="1200" cap="none" spc="150" normalizeH="0" baseline="0" noProof="0">
              <a:uLnTx/>
              <a:uFillTx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9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1800" b="1" i="0" u="none" strike="noStrike" kern="1200" cap="none" spc="15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1800" b="1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1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第四级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第五级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3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第四级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  <a:p>
            <a:pPr lvl="4"/>
            <a:r>
              <a:rPr kumimoji="0" lang="zh-CN" altLang="en-US" sz="1200" b="0" i="0" u="none" strike="noStrike" kern="1200" cap="none" spc="113" normalizeH="0" baseline="0" noProof="0">
                <a:uLnTx/>
                <a:uFillTx/>
              </a:rPr>
              <a:t>第五级</a:t>
            </a:r>
            <a:endParaRPr kumimoji="0" lang="zh-CN" altLang="en-US" sz="1200" b="0" i="0" u="none" strike="noStrike" kern="1200" cap="none" spc="113" normalizeH="0" baseline="0" noProof="0">
              <a:uLnTx/>
              <a:uFillTx/>
            </a:endParaRPr>
          </a:p>
        </p:txBody>
      </p:sp>
      <p:sp>
        <p:nvSpPr>
          <p:cNvPr id="3077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80533" y="6350000"/>
            <a:ext cx="2700867" cy="317500"/>
          </a:xfrm>
          <a:noFill/>
          <a:ln w="9525">
            <a:noFill/>
          </a:ln>
        </p:spPr>
        <p:txBody>
          <a:bodyPr lIns="91440" tIns="45720" rIns="91440" bIns="45720" anchor="ctr" anchorCtr="0"/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078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917" y="6350000"/>
            <a:ext cx="3960283" cy="317500"/>
          </a:xfrm>
          <a:noFill/>
          <a:ln w="9525">
            <a:noFill/>
          </a:ln>
        </p:spPr>
        <p:txBody>
          <a:bodyPr lIns="91440" tIns="45720" rIns="91440" bIns="45720" anchor="ctr" anchorCtr="0"/>
          <a:p>
            <a:pPr algn="ctr"/>
            <a:endParaRPr lang="zh-CN" altLang="en-US"/>
          </a:p>
        </p:txBody>
      </p:sp>
      <p:sp>
        <p:nvSpPr>
          <p:cNvPr id="3079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0000"/>
            <a:ext cx="2700867" cy="317500"/>
          </a:xfrm>
          <a:noFill/>
          <a:ln w="9525">
            <a:noFill/>
          </a:ln>
        </p:spPr>
        <p:txBody>
          <a:bodyPr lIns="91440" tIns="45720" rIns="91440" bIns="45720" anchor="ctr" anchorCtr="0"/>
          <a:p>
            <a:pPr algn="r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3" y="2588282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45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4050" b="0" i="0" u="none" strike="noStrike" kern="1200" cap="none" spc="450" normalizeH="0" baseline="0" noProof="1">
                <a:uLnTx/>
                <a:uFillTx/>
                <a:sym typeface="+mn-ea"/>
              </a:rPr>
              <a:t>单击此处编辑标题</a:t>
            </a:r>
            <a:endParaRPr kumimoji="0" lang="zh-CN" altLang="en-US" sz="4050" b="0" i="0" u="none" strike="noStrike" kern="1200" cap="none" spc="45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latinLnBrk="0" hangingPunct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9" y="209556"/>
            <a:ext cx="581511" cy="74523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" y="393475"/>
            <a:ext cx="5381294" cy="52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6317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02167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6317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6317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FB2ED9EB-753B-4512-AAE5-4B862F70A0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95"/>
            </a:lvl1pPr>
          </a:lstStyle>
          <a:p>
            <a:r>
              <a:rPr kumimoji="0" lang="zh-CN" altLang="en-US" sz="425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25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495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kumimoji="0" lang="zh-CN" altLang="en-US" sz="17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3850"/>
            <a:ext cx="10972464" cy="1144120"/>
          </a:xfrm>
        </p:spPr>
        <p:txBody>
          <a:bodyPr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69" y="1599416"/>
            <a:ext cx="10972464" cy="4526078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95"/>
            </a:lvl1pPr>
          </a:lstStyle>
          <a:p>
            <a:r>
              <a:rPr kumimoji="0" lang="zh-CN" altLang="en-US" sz="425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25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95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7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7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3850"/>
            <a:ext cx="10972464" cy="1144120"/>
          </a:xfrm>
        </p:spPr>
        <p:txBody>
          <a:bodyPr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495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3865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kumimoji="0" lang="zh-CN" altLang="en-US" sz="1985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98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495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3865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2565" indent="0">
              <a:buNone/>
              <a:defRPr sz="1350"/>
            </a:lvl9pPr>
          </a:lstStyle>
          <a:p>
            <a:pPr lvl="0"/>
            <a:r>
              <a:rPr kumimoji="0" lang="zh-CN" altLang="en-US" sz="1985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98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3850"/>
            <a:ext cx="10972464" cy="1144120"/>
          </a:xfrm>
        </p:spPr>
        <p:txBody>
          <a:bodyPr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27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27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495"/>
            </a:lvl4pPr>
            <a:lvl5pPr>
              <a:defRPr sz="1495"/>
            </a:lvl5pPr>
            <a:lvl6pPr>
              <a:defRPr sz="1495"/>
            </a:lvl6pPr>
            <a:lvl7pPr>
              <a:defRPr sz="1495"/>
            </a:lvl7pPr>
            <a:lvl8pPr>
              <a:defRPr sz="1495"/>
            </a:lvl8pPr>
            <a:lvl9pPr>
              <a:defRPr sz="1495"/>
            </a:lvl9pPr>
          </a:lstStyle>
          <a:p>
            <a:pPr lvl="0"/>
            <a:r>
              <a:rPr kumimoji="0" lang="zh-CN" altLang="en-US" sz="227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27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1985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1985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17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7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415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415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415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41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3865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2565" indent="0">
              <a:buNone/>
              <a:defRPr sz="750"/>
            </a:lvl9pPr>
          </a:lstStyle>
          <a:p>
            <a:pPr lvl="0"/>
            <a:r>
              <a:rPr kumimoji="0" lang="zh-CN" altLang="en-US" sz="1135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13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0" lang="zh-CN" altLang="en-US" sz="227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27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495"/>
            </a:lvl4pPr>
            <a:lvl5pPr marL="1371600" indent="0">
              <a:buNone/>
              <a:defRPr sz="1495"/>
            </a:lvl5pPr>
            <a:lvl6pPr marL="1713865" indent="0">
              <a:buNone/>
              <a:defRPr sz="1495"/>
            </a:lvl6pPr>
            <a:lvl7pPr marL="2057400" indent="0">
              <a:buNone/>
              <a:defRPr sz="1495"/>
            </a:lvl7pPr>
            <a:lvl8pPr marL="2400300" indent="0">
              <a:buNone/>
              <a:defRPr sz="1495"/>
            </a:lvl8pPr>
            <a:lvl9pPr marL="2742565" indent="0">
              <a:buNone/>
              <a:defRPr sz="1495"/>
            </a:lvl9pPr>
          </a:lstStyle>
          <a:p>
            <a:pPr marL="0" marR="0" lvl="0" indent="0" algn="l" defTabSz="863600" rtl="0" eaLnBrk="1" fontAlgn="base" latinLnBrk="0" hangingPunct="1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7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4165349" cy="3811588"/>
          </a:xfrm>
        </p:spPr>
        <p:txBody>
          <a:bodyPr/>
          <a:lstStyle>
            <a:lvl1pPr marL="0" indent="0">
              <a:buNone/>
              <a:defRPr sz="1495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3865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2565" indent="0">
              <a:buNone/>
              <a:defRPr sz="1050"/>
            </a:lvl9pPr>
          </a:lstStyle>
          <a:p>
            <a:pPr lvl="0"/>
            <a:r>
              <a:rPr kumimoji="0" lang="zh-CN" altLang="en-US" sz="1415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15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3850"/>
            <a:ext cx="10972464" cy="1144120"/>
          </a:xfrm>
        </p:spPr>
        <p:txBody>
          <a:bodyPr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769" y="1599416"/>
            <a:ext cx="10972464" cy="4526078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7"/>
            <a:ext cx="2743200" cy="5851525"/>
          </a:xfrm>
        </p:spPr>
        <p:txBody>
          <a:bodyPr vert="eaVert"/>
          <a:lstStyle/>
          <a:p>
            <a:r>
              <a:rPr kumimoji="0" lang="zh-CN" altLang="en-US" sz="41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1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7"/>
            <a:ext cx="8070573" cy="5851525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000" b="0" i="0" u="none" strike="noStrike" kern="1200" cap="none" spc="0" normalizeH="0" baseline="0" noProof="1">
              <a:uLnTx/>
              <a:uFillTx/>
            </a:endParaRPr>
          </a:p>
          <a:p>
            <a:pPr lvl="1"/>
            <a:r>
              <a:rPr kumimoji="0" lang="zh-CN" altLang="en-US" sz="26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600" b="0" i="0" u="none" strike="noStrike" kern="1200" cap="none" spc="0" normalizeH="0" baseline="0" noProof="1">
              <a:uLnTx/>
              <a:uFillTx/>
            </a:endParaRPr>
          </a:p>
          <a:p>
            <a:pPr lvl="2"/>
            <a:r>
              <a:rPr kumimoji="0" lang="zh-CN" altLang="en-US" sz="22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200" b="0" i="0" u="none" strike="noStrike" kern="1200" cap="none" spc="0" normalizeH="0" baseline="0" noProof="1">
              <a:uLnTx/>
              <a:uFillTx/>
            </a:endParaRPr>
          </a:p>
          <a:p>
            <a:pPr lvl="3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9" y="209556"/>
            <a:ext cx="581511" cy="74523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" y="393475"/>
            <a:ext cx="5381294" cy="52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39" y="209556"/>
            <a:ext cx="581511" cy="745239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1084427" y="393475"/>
            <a:ext cx="5381294" cy="52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6E1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9" Type="http://schemas.openxmlformats.org/officeDocument/2006/relationships/theme" Target="../theme/theme2.xml"/><Relationship Id="rId18" Type="http://schemas.openxmlformats.org/officeDocument/2006/relationships/tags" Target="../tags/tag9.xml"/><Relationship Id="rId17" Type="http://schemas.openxmlformats.org/officeDocument/2006/relationships/tags" Target="../tags/tag8.xml"/><Relationship Id="rId16" Type="http://schemas.openxmlformats.org/officeDocument/2006/relationships/tags" Target="../tags/tag7.xml"/><Relationship Id="rId15" Type="http://schemas.openxmlformats.org/officeDocument/2006/relationships/tags" Target="../tags/tag6.xml"/><Relationship Id="rId14" Type="http://schemas.openxmlformats.org/officeDocument/2006/relationships/tags" Target="../tags/tag5.xml"/><Relationship Id="rId13" Type="http://schemas.openxmlformats.org/officeDocument/2006/relationships/tags" Target="../tags/tag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8.xml"/><Relationship Id="rId8" Type="http://schemas.openxmlformats.org/officeDocument/2006/relationships/slideLayout" Target="../slideLayouts/slideLayout47.xml"/><Relationship Id="rId7" Type="http://schemas.openxmlformats.org/officeDocument/2006/relationships/slideLayout" Target="../slideLayouts/slideLayout46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4" Type="http://schemas.openxmlformats.org/officeDocument/2006/relationships/theme" Target="../theme/theme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7" Type="http://schemas.openxmlformats.org/officeDocument/2006/relationships/theme" Target="../theme/theme6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8867" y="431800"/>
            <a:ext cx="10852151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8867" y="1295400"/>
            <a:ext cx="10852151" cy="5040313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80533" y="6350000"/>
            <a:ext cx="2700867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lvl="0" eaLnBrk="0" latinLnBrk="0" hangingPunct="0"/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917" y="6350000"/>
            <a:ext cx="3960283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pPr lvl="0" eaLnBrk="0" latinLnBrk="0" hangingPunct="0"/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867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0" latinLnBrk="0" hangingPunct="0"/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1031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lvl="0" algn="ctr" eaLnBrk="0" latinLnBrk="0" hangingPunct="0"/>
            <a:endParaRPr lang="zh-CN" altLang="en-US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769" y="273850"/>
            <a:ext cx="10972464" cy="11441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769" y="1599416"/>
            <a:ext cx="10972464" cy="452607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769" y="6244779"/>
            <a:ext cx="2843904" cy="477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375"/>
            </a:lvl1pPr>
          </a:lstStyle>
          <a:p>
            <a:pPr lvl="0" eaLnBrk="1" hangingPunct="1"/>
            <a:fld id="{BB962C8B-B14F-4D97-AF65-F5344CB8AC3E}" type="datetime1">
              <a:rPr lang="en-US" altLang="en-US"/>
            </a:fld>
            <a:endParaRPr lang="en-US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908" y="6244779"/>
            <a:ext cx="3860184" cy="477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375"/>
            </a:lvl1pPr>
          </a:lstStyle>
          <a:p>
            <a:pPr lvl="0" eaLnBrk="1" hangingPunct="1"/>
            <a:endParaRPr lang="en-US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8328" y="6244779"/>
            <a:ext cx="2843905" cy="477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375"/>
            </a:lvl1pPr>
          </a:lstStyle>
          <a:p>
            <a:pPr lvl="0" eaLnBrk="1" hangingPunct="1"/>
            <a:fld id="{9A0DB2DC-4C9A-4742-B13C-FB6460FD3503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ftr="0" dt="0"/>
  <p:txStyles>
    <p:titleStyle>
      <a:lvl1pPr marL="0" indent="0" algn="ctr" defTabSz="91376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34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376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175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315" lvl="1" indent="-285750" algn="l" defTabSz="91376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7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2365" lvl="2" indent="-228600" algn="l" defTabSz="91376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33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98930" lvl="3" indent="-228600" algn="l" defTabSz="91376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905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8035" lvl="4" indent="-228600" algn="l" defTabSz="91376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905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165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5565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kumimoji="0" sz="1905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kumimoji="0" sz="1905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kumimoji="0" sz="1905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165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kumimoji="0" sz="1905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256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19976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696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tags" Target="../tags/tag8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4.xml"/><Relationship Id="rId1" Type="http://schemas.openxmlformats.org/officeDocument/2006/relationships/themeOverride" Target="../theme/themeOverrid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76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9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4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6.png"/><Relationship Id="rId1" Type="http://schemas.openxmlformats.org/officeDocument/2006/relationships/tags" Target="../tags/tag100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01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4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4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77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08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3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109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1.xml"/><Relationship Id="rId4" Type="http://schemas.openxmlformats.org/officeDocument/2006/relationships/tags" Target="../tags/tag110.xml"/><Relationship Id="rId3" Type="http://schemas.openxmlformats.org/officeDocument/2006/relationships/image" Target="../media/image23.e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22.jpeg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41.xml"/><Relationship Id="rId4" Type="http://schemas.openxmlformats.org/officeDocument/2006/relationships/tags" Target="../tags/tag111.xml"/><Relationship Id="rId3" Type="http://schemas.openxmlformats.org/officeDocument/2006/relationships/image" Target="../media/image24.e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41.xml"/><Relationship Id="rId4" Type="http://schemas.openxmlformats.org/officeDocument/2006/relationships/tags" Target="../tags/tag112.xml"/><Relationship Id="rId3" Type="http://schemas.openxmlformats.org/officeDocument/2006/relationships/image" Target="../media/image25.e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41.xml"/><Relationship Id="rId4" Type="http://schemas.openxmlformats.org/officeDocument/2006/relationships/tags" Target="../tags/tag113.xml"/><Relationship Id="rId3" Type="http://schemas.openxmlformats.org/officeDocument/2006/relationships/image" Target="../media/image26.e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14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8.bin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15.xml"/><Relationship Id="rId2" Type="http://schemas.openxmlformats.org/officeDocument/2006/relationships/image" Target="../media/image28.emf"/><Relationship Id="rId1" Type="http://schemas.openxmlformats.org/officeDocument/2006/relationships/oleObject" Target="../embeddings/oleObject9.bin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2.xml"/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16.xml"/><Relationship Id="rId2" Type="http://schemas.openxmlformats.org/officeDocument/2006/relationships/image" Target="../media/image29.emf"/><Relationship Id="rId1" Type="http://schemas.openxmlformats.org/officeDocument/2006/relationships/oleObject" Target="../embeddings/oleObject10.bin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41.xml"/><Relationship Id="rId3" Type="http://schemas.openxmlformats.org/officeDocument/2006/relationships/tags" Target="../tags/tag117.xml"/><Relationship Id="rId2" Type="http://schemas.openxmlformats.org/officeDocument/2006/relationships/image" Target="../media/image30.emf"/><Relationship Id="rId1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5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27480" y="165100"/>
            <a:ext cx="10135235" cy="8413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en-US" altLang="zh-CN" sz="2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endParaRPr lang="en-US" altLang="zh-CN" sz="2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ea typeface="字魂105号-简雅黑"/>
                <a:sym typeface="+mn-ea"/>
              </a:rPr>
              <a:t>1.</a:t>
            </a:r>
            <a:r>
              <a:rPr lang="zh-CN" altLang="en-US" sz="2800" b="1">
                <a:ea typeface="字魂105号-简雅黑"/>
                <a:sym typeface="+mn-ea"/>
              </a:rPr>
              <a:t>长太息以掩涕兮，哀民生之多艰。</a:t>
            </a:r>
            <a:r>
              <a:rPr lang="en-US" altLang="zh-CN" sz="2800" b="1">
                <a:latin typeface="Arial" panose="020B0604020202020204" pitchFamily="34" charset="0"/>
                <a:ea typeface="字魂105号-简雅黑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《离骚》</a:t>
            </a:r>
            <a:endParaRPr lang="zh-CN" altLang="en-US" sz="2800" b="1">
              <a:ea typeface="字魂105号-简雅黑"/>
              <a:sym typeface="Arial" panose="020B0604020202020204" pitchFamily="34" charset="0"/>
            </a:endParaRPr>
          </a:p>
          <a:p>
            <a:pPr algn="l"/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 </a:t>
            </a:r>
            <a:r>
              <a:rPr lang="en-US" altLang="zh-CN" sz="2800" b="1">
                <a:ea typeface="字魂105号-简雅黑"/>
                <a:sym typeface="Arial" panose="020B0604020202020204" pitchFamily="34" charset="0"/>
              </a:rPr>
              <a:t>                                             </a:t>
            </a:r>
            <a:r>
              <a:rPr lang="en-US" altLang="zh-CN" sz="3200" b="1">
                <a:solidFill>
                  <a:srgbClr val="FF0000"/>
                </a:solidFill>
                <a:ea typeface="字魂105号-简雅黑"/>
                <a:sym typeface="Arial" panose="020B0604020202020204" pitchFamily="34" charset="0"/>
              </a:rPr>
              <a:t> </a:t>
            </a:r>
            <a:r>
              <a:rPr kumimoji="1" lang="en-US" altLang="zh-CN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忧国忧民</a:t>
            </a:r>
            <a:r>
              <a:rPr kumimoji="1" lang="en-US" altLang="zh-CN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兼济天下</a:t>
            </a:r>
            <a:endParaRPr lang="zh-CN" altLang="en-US" sz="3200" b="1">
              <a:solidFill>
                <a:srgbClr val="FF0000"/>
              </a:solidFill>
              <a:ea typeface="字魂105号-简雅黑"/>
              <a:sym typeface="Arial" panose="020B0604020202020204" pitchFamily="34" charset="0"/>
            </a:endParaRPr>
          </a:p>
          <a:p>
            <a:pPr algn="l"/>
            <a:r>
              <a:rPr lang="zh-CN" altLang="en-US" sz="2800" b="1">
                <a:ea typeface="字魂105号-简雅黑"/>
                <a:sym typeface="+mn-ea"/>
              </a:rPr>
              <a:t>2.举世皆浊我独清，众人皆醉我独醒。——《渔父》</a:t>
            </a:r>
            <a:endParaRPr lang="zh-CN" altLang="en-US" sz="2800" b="1">
              <a:ea typeface="字魂105号-简雅黑"/>
              <a:sym typeface="+mn-ea"/>
            </a:endParaRPr>
          </a:p>
          <a:p>
            <a:pPr algn="l"/>
            <a:r>
              <a:rPr lang="en-US" altLang="zh-CN" sz="2800" b="1">
                <a:ea typeface="字魂105号-简雅黑"/>
                <a:sym typeface="Arial" panose="020B0604020202020204" pitchFamily="34" charset="0"/>
              </a:rPr>
              <a:t>                                               </a:t>
            </a:r>
            <a:r>
              <a:rPr kumimoji="1" lang="en-US" altLang="zh-CN" sz="28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超凡脱俗 </a:t>
            </a:r>
            <a:r>
              <a:rPr kumimoji="1" lang="en-US" altLang="zh-CN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洁身自好</a:t>
            </a:r>
            <a:endParaRPr kumimoji="1"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ea typeface="字魂105号-简雅黑"/>
                <a:sym typeface="+mn-ea"/>
              </a:rPr>
              <a:t>3.青云衣兮白霓裳，举长矢兮射天狼。</a:t>
            </a:r>
            <a:r>
              <a:rPr lang="zh-CN" altLang="en-US" sz="2800" b="1">
                <a:ea typeface="字魂105号-简雅黑"/>
                <a:sym typeface="+mn-ea"/>
              </a:rPr>
              <a:t>——《九歌》</a:t>
            </a:r>
            <a:endParaRPr lang="zh-CN" altLang="en-US" sz="2800" b="1">
              <a:ea typeface="字魂105号-简雅黑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en-US" altLang="zh-CN" sz="2800" b="1">
                <a:ea typeface="字魂105号-简雅黑"/>
                <a:sym typeface="Arial" panose="020B0604020202020204" pitchFamily="34" charset="0"/>
              </a:rPr>
              <a:t>                                               </a:t>
            </a:r>
            <a:r>
              <a:rPr kumimoji="1" lang="en-US" altLang="zh-CN" sz="28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勇敢无畏 </a:t>
            </a:r>
            <a:r>
              <a:rPr kumimoji="1" lang="en-US" altLang="zh-CN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捍卫和平</a:t>
            </a:r>
            <a:endParaRPr kumimoji="1"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ea typeface="字魂105号-简雅黑"/>
                <a:sym typeface="+mn-ea"/>
              </a:rPr>
              <a:t>4.</a:t>
            </a:r>
            <a:r>
              <a:rPr lang="zh-CN" altLang="en-US" sz="2800" b="1">
                <a:ea typeface="字魂105号-简雅黑"/>
                <a:sym typeface="+mn-ea"/>
              </a:rPr>
              <a:t>亦余心之所善兮，虽九死其犹未悔。</a:t>
            </a:r>
            <a:r>
              <a:rPr lang="en-US" altLang="zh-CN" sz="2800" b="1">
                <a:latin typeface="Arial" panose="020B0604020202020204" pitchFamily="34" charset="0"/>
                <a:ea typeface="字魂105号-简雅黑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《离骚》</a:t>
            </a:r>
            <a:endParaRPr lang="zh-CN" altLang="en-US" sz="2800" b="1">
              <a:ea typeface="字魂105号-简雅黑"/>
              <a:sym typeface="Arial" panose="020B0604020202020204" pitchFamily="34" charset="0"/>
            </a:endParaRPr>
          </a:p>
          <a:p>
            <a:pPr algn="l">
              <a:buClrTx/>
              <a:buSzTx/>
              <a:buFontTx/>
            </a:pPr>
            <a:r>
              <a:rPr kumimoji="1" lang="en-US" altLang="zh-CN" sz="280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                             </a:t>
            </a:r>
            <a:r>
              <a:rPr kumimoji="1" lang="en-US" altLang="zh-CN" sz="28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 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忠贞不渝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虽死不悔</a:t>
            </a:r>
            <a:endParaRPr kumimoji="1"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ea typeface="字魂105号-简雅黑"/>
                <a:sym typeface="+mn-ea"/>
              </a:rPr>
              <a:t>5.</a:t>
            </a:r>
            <a:r>
              <a:rPr lang="zh-CN" altLang="en-US" sz="2800" b="1">
                <a:ea typeface="字魂105号-简雅黑"/>
                <a:sym typeface="+mn-ea"/>
              </a:rPr>
              <a:t>路漫漫其修远兮，    吾将上下而求索。</a:t>
            </a:r>
            <a:r>
              <a:rPr lang="en-US" altLang="zh-CN" sz="2800" b="1">
                <a:latin typeface="Arial" panose="020B0604020202020204" pitchFamily="34" charset="0"/>
                <a:ea typeface="字魂105号-简雅黑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《离骚》</a:t>
            </a:r>
            <a:endParaRPr lang="zh-CN" altLang="en-US" sz="2800" b="1">
              <a:ea typeface="字魂105号-简雅黑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      </a:t>
            </a:r>
            <a:r>
              <a:rPr lang="en-US" altLang="zh-CN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</a:t>
            </a:r>
            <a:r>
              <a:rPr kumimoji="1" lang="en-US" altLang="zh-CN" sz="28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</a:t>
            </a:r>
            <a:r>
              <a:rPr kumimoji="1" lang="zh-CN" altLang="en-US" sz="3200" b="1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不畏艰难  执着追求</a:t>
            </a:r>
            <a:endParaRPr kumimoji="1" lang="zh-CN" altLang="en-US" sz="3200" b="1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algn="l"/>
            <a:r>
              <a:rPr lang="en-US" altLang="zh-CN" sz="2800" b="1">
                <a:ea typeface="字魂105号-简雅黑"/>
                <a:sym typeface="Arial" panose="020B0604020202020204" pitchFamily="34" charset="0"/>
              </a:rPr>
              <a:t>6.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制芰荷以为衣兮，集芙蓉以为裳。</a:t>
            </a:r>
            <a:r>
              <a:rPr lang="en-US" altLang="zh-CN" sz="2800" b="1">
                <a:latin typeface="Arial" panose="020B0604020202020204" pitchFamily="34" charset="0"/>
                <a:ea typeface="字魂105号-简雅黑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《离骚》</a:t>
            </a:r>
            <a:endParaRPr lang="zh-CN" altLang="en-US" sz="2800" b="1">
              <a:ea typeface="字魂105号-简雅黑"/>
              <a:sym typeface="Arial" panose="020B0604020202020204" pitchFamily="34" charset="0"/>
            </a:endParaRPr>
          </a:p>
          <a:p>
            <a:pPr algn="l" defTabSz="685800">
              <a:lnSpc>
                <a:spcPct val="160000"/>
              </a:lnSpc>
            </a:pPr>
            <a:r>
              <a:rPr lang="en-US" altLang="zh-CN" sz="2800" b="1">
                <a:ea typeface="字魂105号-简雅黑"/>
                <a:sym typeface="Arial" panose="020B0604020202020204" pitchFamily="34" charset="0"/>
              </a:rPr>
              <a:t>7.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袅袅兮秋风，洞庭波兮木叶下。</a:t>
            </a:r>
            <a:r>
              <a:rPr lang="en-US" altLang="zh-CN" sz="2800" b="1">
                <a:latin typeface="Arial" panose="020B0604020202020204" pitchFamily="34" charset="0"/>
                <a:ea typeface="字魂105号-简雅黑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ea typeface="字魂105号-简雅黑"/>
                <a:sym typeface="Arial" panose="020B0604020202020204" pitchFamily="34" charset="0"/>
              </a:rPr>
              <a:t>《湘夫人》</a:t>
            </a:r>
            <a:endParaRPr lang="zh-CN" altLang="en-US" sz="2800" b="1">
              <a:ea typeface="字魂105号-简雅黑"/>
              <a:sym typeface="Arial" panose="020B0604020202020204" pitchFamily="34" charset="0"/>
            </a:endParaRPr>
          </a:p>
          <a:p>
            <a:pPr algn="l"/>
            <a:endParaRPr kumimoji="1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algn="l"/>
            <a:endParaRPr kumimoji="0" lang="zh-CN" altLang="en-US" sz="2800" kern="1200" cap="none" spc="0" normalizeH="0" baseline="0" noProof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algn="l"/>
            <a:endParaRPr kumimoji="1" lang="zh-CN" altLang="en-US" sz="2800" b="1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endParaRPr lang="zh-CN" altLang="en-US" sz="280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pic>
        <p:nvPicPr>
          <p:cNvPr id="3" name="New picture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369800" y="11658600"/>
            <a:ext cx="330200" cy="254000"/>
          </a:xfrm>
          <a:prstGeom prst="cube">
            <a:avLst/>
          </a:prstGeom>
        </p:spPr>
      </p:pic>
      <p:pic>
        <p:nvPicPr>
          <p:cNvPr id="11268" name="图片 20" descr="nvcncvnc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843" y="283845"/>
            <a:ext cx="655637" cy="65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21"/>
          <p:cNvSpPr/>
          <p:nvPr/>
        </p:nvSpPr>
        <p:spPr>
          <a:xfrm>
            <a:off x="1543685" y="298450"/>
            <a:ext cx="3575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685800"/>
            <a:r>
              <a:rPr lang="zh-CN" altLang="en-US" sz="3600">
                <a:solidFill>
                  <a:srgbClr val="372314"/>
                </a:solidFill>
                <a:ea typeface="字魂105号-简雅黑"/>
                <a:sym typeface="Arial" panose="020B0604020202020204" pitchFamily="34" charset="0"/>
              </a:rPr>
              <a:t>经典名句</a:t>
            </a:r>
            <a:endParaRPr lang="zh-CN" altLang="en-US" sz="3600">
              <a:solidFill>
                <a:srgbClr val="372314"/>
              </a:solidFill>
              <a:ea typeface="字魂105号-简雅黑"/>
              <a:sym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4412" y="2730669"/>
            <a:ext cx="52305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翻译理解文本</a:t>
            </a:r>
            <a:endParaRPr lang="zh-CN" altLang="en-US" sz="6000" b="1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2212" y="1973179"/>
            <a:ext cx="1852388" cy="668506"/>
          </a:xfrm>
          <a:prstGeom prst="rect">
            <a:avLst/>
          </a:prstGeom>
          <a:solidFill>
            <a:srgbClr val="CA96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任务一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7112" y="3936916"/>
            <a:ext cx="7381651" cy="1210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疏通文意，要求逐字对译，字字落实，注意重要字词、特殊句式、重点句子。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076" y="5517470"/>
            <a:ext cx="2872924" cy="657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6559" y="1593878"/>
            <a:ext cx="7036750" cy="378460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lnSpc>
                <a:spcPct val="15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屈原者，名平，楚之同姓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左徒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闻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于治乱，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娴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于辞令。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入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则与王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图议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国事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出号令；出则接遇宾客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，应对诸侯。王甚任之。</a:t>
            </a:r>
            <a:endParaRPr lang="zh-CN" altLang="en-US" sz="3200" b="1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9200" y="0"/>
            <a:ext cx="4622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01647" y="1104892"/>
            <a:ext cx="355790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①也：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表判断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②为：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担任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③左徒：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官名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④闻：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学识            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⑤志：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记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⑥明：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明晓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⑦娴：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熟练、熟悉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⑧入：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对内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⑨图议：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谋划计议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⑩以：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用来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398145" y="243840"/>
            <a:ext cx="1142746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highlight>
                  <a:srgbClr val="FFFF00"/>
                </a:highlight>
                <a:ea typeface="宋体" panose="02010600030101010101" pitchFamily="2" charset="-122"/>
              </a:rPr>
              <a:t>上古时代的姓和氏</a:t>
            </a:r>
            <a:r>
              <a:rPr lang="en-US" sz="2800" b="1">
                <a:highlight>
                  <a:srgbClr val="FFFF00"/>
                </a:highlight>
                <a:latin typeface="宋体" panose="02010600030101010101" pitchFamily="2" charset="-122"/>
              </a:rPr>
              <a:t>  </a:t>
            </a:r>
            <a:endParaRPr lang="en-US" sz="2800" b="1">
              <a:latin typeface="宋体" panose="02010600030101010101" pitchFamily="2" charset="-122"/>
            </a:endParaRP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上古时代，姓和氏是有区别的：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姓是人出生了就有的，用来“别婚姻”</a:t>
            </a:r>
            <a:r>
              <a:rPr lang="zh-CN" sz="2800" b="1">
                <a:solidFill>
                  <a:srgbClr val="C00000"/>
                </a:solidFill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由于人口繁衍，一个氏族分为若干分支，称号就是</a:t>
            </a:r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氏，用来“明贵贱”</a:t>
            </a:r>
            <a:r>
              <a:rPr lang="zh-CN" sz="2800" b="1">
                <a:ea typeface="宋体" panose="02010600030101010101" pitchFamily="2" charset="-122"/>
              </a:rPr>
              <a:t>。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本文中的“屈、景、昭、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靳、</a:t>
            </a:r>
            <a:r>
              <a:rPr lang="zh-CN" sz="2800" b="1">
                <a:ea typeface="宋体" panose="02010600030101010101" pitchFamily="2" charset="-122"/>
              </a:rPr>
              <a:t>唐”都是氏，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有关资料表明，楚王的祖先姓“芈”，氏是“熊”。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屈原的祖先楚武王之子熊瑕封在“屈”，就</a:t>
            </a:r>
            <a:r>
              <a:rPr lang="zh-CN" sz="2800" b="1">
                <a:solidFill>
                  <a:srgbClr val="7030A0"/>
                </a:solidFill>
                <a:ea typeface="宋体" panose="02010600030101010101" pitchFamily="2" charset="-122"/>
              </a:rPr>
              <a:t>以封邑“屈”为氏</a:t>
            </a:r>
            <a:r>
              <a:rPr lang="zh-CN" sz="2800" b="1">
                <a:ea typeface="宋体" panose="02010600030101010101" pitchFamily="2" charset="-122"/>
              </a:rPr>
              <a:t>了。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屈原担任的“三闾大夫”就是管理“屈、景、昭”这三个氏的官职。</a:t>
            </a:r>
            <a:endParaRPr lang="zh-CN" sz="2800" b="1"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除了以封邑为氏外，氏的来源还有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官职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(如司马、尹、史)、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职业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(如巫、卜、陶)、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居住地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(如西门、东郭、百里)、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景物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(如柳、云、杨)、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动物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(如马、牛、熊)、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国号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(如鲁、赵、秦)、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祖先的谥号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(如文、武、景、昭)、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祖先的爵位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(如王、侯、公孙)、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祖先的字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(如孟孙、叔孙、季孙)、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祖先的号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(如轩辕氏、高阳氏)等。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966996" y="2247823"/>
            <a:ext cx="52410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219433" y="1932011"/>
            <a:ext cx="512473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1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956411" y="1706603"/>
            <a:ext cx="529874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smtClean="0"/>
              <a:t>      </a:t>
            </a:r>
            <a:endParaRPr lang="en-US" altLang="zh-CN" sz="18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34938" y="1658439"/>
            <a:ext cx="648951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43539" y="1447641"/>
            <a:ext cx="8904923" cy="4223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0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rgbClr val="2F2AFA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第一段首先简介屈原的姓名、官职和杰出才能，说明“王甚任之”。王的“甚任”表现在哪些地方？为什么“甚任之”？</a:t>
            </a:r>
            <a:endParaRPr kumimoji="0" lang="zh-CN" sz="3000" b="0" i="0" u="none" strike="noStrike" cap="none" normalizeH="0" baseline="0" smtClean="0">
              <a:ln>
                <a:noFill/>
              </a:ln>
              <a:solidFill>
                <a:srgbClr val="2F2AFA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3238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“甚任”表现：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“为左徒”，“入则与王图议国事，以出号令；出则接遇宾客，应对诸侯”。</a:t>
            </a:r>
            <a:endParaRPr kumimoji="0" lang="en-US" altLang="zh-CN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238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“王甚任之”的原因：</a:t>
            </a:r>
            <a:endParaRPr kumimoji="0" lang="zh-CN" sz="3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238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rgbClr val="2F2AFA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楚之同姓：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屈原的祖先熊瑕是楚武王的儿子，受封于屈，是楚国王族中的一支。</a:t>
            </a:r>
            <a:endParaRPr kumimoji="0" lang="zh-CN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238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rgbClr val="2F2AFA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屈原具有杰出的才能：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博闻强志，明于治乱，娴于辞令 </a:t>
            </a:r>
            <a:endParaRPr kumimoji="0" lang="zh-CN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190784" y="370999"/>
            <a:ext cx="4438650" cy="645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文本探究一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76259"/>
            <a:ext cx="6540500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>
              <a:lnSpc>
                <a:spcPct val="13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上官大夫与之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同列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，争宠而心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害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其能。怀王使屈原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造为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宪令，屈平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属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草稿未定。上官大夫见而欲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夺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之，屈平不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因谗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之曰：“王使屈平为令，众莫不知。每一令出，平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伐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其功，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曰以为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‘非我莫能为’也。”王怒而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</a:t>
            </a:r>
            <a:r>
              <a:rPr lang="zh-CN" altLang="en-US" sz="3200" b="1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屈平。</a:t>
            </a:r>
            <a:endParaRPr lang="zh-CN" altLang="en-US" sz="3200" b="1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24700" y="0"/>
            <a:ext cx="50673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23149" y="587828"/>
            <a:ext cx="4470401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①同列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：地位相同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②害：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嫉妒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③造为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：制定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④属：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撰写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⑤夺：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抢夺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⑥与：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⑦因谗：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于是；谗毁，诋毁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⑧伐：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自夸、炫耀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⑨曰以为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：“曰”和“以为”是同义连用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⑩疏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：疏远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966996" y="2247823"/>
            <a:ext cx="52410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219433" y="1932011"/>
            <a:ext cx="512473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1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956411" y="1706603"/>
            <a:ext cx="529874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smtClean="0"/>
              <a:t>      </a:t>
            </a:r>
            <a:endParaRPr lang="en-US" altLang="zh-CN" sz="18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34938" y="1658439"/>
            <a:ext cx="648951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90625" y="1290320"/>
            <a:ext cx="10546080" cy="616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rgbClr val="2F2AFA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楚怀王为何怒而疏远屈原？</a:t>
            </a:r>
            <a:endParaRPr kumimoji="0" lang="zh-CN" sz="44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直接原因：</a:t>
            </a: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上官大夫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谗之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，根源在于上官大夫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altLang="en-US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争宠而心害其能</a:t>
            </a:r>
            <a:r>
              <a:rPr kumimoji="0" lang="en-US" alt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en-US" alt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隐含原因：</a:t>
            </a:r>
            <a:r>
              <a:rPr kumimoji="0" lang="zh-CN" sz="4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屈原声名鹊起，楚怀王的嫉妒和昏聩</a:t>
            </a:r>
            <a:endParaRPr kumimoji="0" 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4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190784" y="370999"/>
            <a:ext cx="4438650" cy="645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文本探究二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1" y="1176259"/>
            <a:ext cx="6378573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屈平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疾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听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聪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谗谄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蔽明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邪曲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害公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方正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之不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，故忧愁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幽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思而作《离骚》。“离骚”者，犹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离忧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也。夫天者，人之始也；父母者，人之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⑬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则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本，故劳苦倦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⑮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，未尝不呼天也；疾痛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惨怛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zh-CN" altLang="en-US" sz="32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未尝不呼父母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690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957060" y="579120"/>
            <a:ext cx="523113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痛心；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动作名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，听觉、听力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灵敏；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说人坏话，奉承献媚的小人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遮蔽视线，蒙蔽眼睛；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品行不正的小人；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损害国家；⑧端方正直的人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被容纳；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深；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“离”同“罹”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，遭受忧患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</a:rPr>
              <a:t>根本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⑬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</a:rPr>
              <a:t>困窘没有出路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800" b="0" i="0">
              <a:solidFill>
                <a:srgbClr val="22222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同“返”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</a:rPr>
              <a:t>返回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⑮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</a:rPr>
              <a:t>疲困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800" b="0" i="0">
              <a:solidFill>
                <a:srgbClr val="22222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en-US" altLang="zh-CN" sz="2800" b="1" err="1">
                <a:latin typeface="宋体" panose="02010600030101010101" pitchFamily="2" charset="-122"/>
                <a:ea typeface="宋体" panose="02010600030101010101" pitchFamily="2" charset="-122"/>
              </a:rPr>
              <a:t>忧伤，悲痛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1" y="1395275"/>
            <a:ext cx="6378573" cy="457073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也。屈平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正道直行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，竭忠尽智以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其君，谗人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间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之，可谓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穷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矣。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信而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疑，忠而被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谤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，能无怨乎？屈平之作《离骚》，盖自怨生也。《国风》好色而不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淫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，《小雅》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怨诽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乱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《离骚》者，可谓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兼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之矣。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4690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124698" y="979959"/>
            <a:ext cx="4981576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道德端正，品行正直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侍奉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离间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处境艰难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表被动，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毁谤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过度，无节制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怨愤诽谤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祸乱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兼有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482601" y="1224000"/>
            <a:ext cx="6378574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帝喾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道齐桓，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述汤、武，以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刺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世事。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道德之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广崇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治乱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条贯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靡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毕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⑫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文约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⑬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辞微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⑭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，其志洁，其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行廉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⑮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。其称文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⑯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指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⑰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⑱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举类迩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⑲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义远。其志洁，故其称物芳；其行廉，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故死而不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容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⑳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7490" y="0"/>
            <a:ext cx="5604510" cy="74923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82105" y="166370"/>
            <a:ext cx="5603240" cy="7326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往远处；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传说中的五帝之一；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往近处；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在中间；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讥刺； 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阐明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定语后置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广大崇高；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安定动乱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条理；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没有；靡不，双重否定，表肯定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⑪毕：</a:t>
            </a:r>
            <a:r>
              <a:rPr lang="zh-CN" altLang="en-US" sz="2800" b="1" i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全部、完全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⑫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同“现”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显现；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endParaRPr lang="en-US" altLang="zh-CN" sz="2800" b="0" i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文字简约；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⑭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文辞含蓄隐晦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⑮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行为端正；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⑯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形作名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小的事情，寻常事物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⑰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同“旨”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旨趣；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博大；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列举的事物近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⑳</a:t>
            </a:r>
            <a:r>
              <a:rPr lang="zh-CN" sz="2800" b="1" i="0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</a:t>
            </a: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被容纳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1"/>
          <p:cNvSpPr>
            <a:spLocks noGrp="1"/>
          </p:cNvSpPr>
          <p:nvPr/>
        </p:nvSpPr>
        <p:spPr>
          <a:xfrm>
            <a:off x="482447" y="282350"/>
            <a:ext cx="5381294" cy="52322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09600" y="1635125"/>
            <a:ext cx="5682615" cy="378460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疏濯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淖污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泥之中，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蝉蜕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于浊秽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，以浮游尘埃之外，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不获世之滋垢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皭然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泥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滓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者也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推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此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志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虽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与日月争光可也。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2730" y="0"/>
            <a:ext cx="52451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02730" y="67945"/>
            <a:ext cx="5362575" cy="672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①疏：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远离；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濯：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通“浊”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介宾后置，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像蝉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脱壳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一样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从污秽之地脱去；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不被尘世的污垢玷辱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清白、洁净的样子；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泥：</a:t>
            </a:r>
            <a:r>
              <a:rPr lang="zh-CN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通“涅”，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可作黑色染料的矿物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名作动，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沾污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污染；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赞许，推许；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志向；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即使；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7170" name="对象 2244611"/>
          <p:cNvGraphicFramePr/>
          <p:nvPr/>
        </p:nvGraphicFramePr>
        <p:xfrm>
          <a:off x="526114" y="202101"/>
          <a:ext cx="11123646" cy="6518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0530205" imgH="6103620" progId="Word.Document.8">
                  <p:embed/>
                </p:oleObj>
              </mc:Choice>
              <mc:Fallback>
                <p:oleObj name="" r:id="rId1" imgW="10530205" imgH="610362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6114" y="202101"/>
                        <a:ext cx="11123646" cy="651897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946785"/>
            <a:ext cx="10968990" cy="3469640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t>第3段写屈原创作《离骚》的缘由，并对《离骚》作出评价。这是《屈原列传》中用浓墨重笔书写的精彩段落，是作者对屈原遭遇、人品、文学才能的直接评述，写得哀婉动人、酣畅淋漓。</a:t>
            </a:r>
            <a:br/>
            <a:r>
              <a:rPr>
                <a:solidFill>
                  <a:srgbClr val="FF0000"/>
                </a:solidFill>
              </a:rPr>
              <a:t>请认真阅读这段文字，思考下面问题。</a:t>
            </a:r>
            <a:br>
              <a:rPr>
                <a:solidFill>
                  <a:srgbClr val="FF0000"/>
                </a:solidFill>
              </a:rPr>
            </a:br>
            <a:r>
              <a:rPr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(1)这段文字依据内容可分为两层，请划分层次并概括每一层的大意。</a:t>
            </a:r>
            <a:endParaRPr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425" y="4416425"/>
            <a:ext cx="10723880" cy="230695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第1层：“屈平疾王听之不聪也……盖自怨生也。”评介屈原创作《离骚》的缘由。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3600" b="1">
                <a:latin typeface="仿宋" panose="02010609060101010101" charset="-122"/>
                <a:ea typeface="仿宋" panose="02010609060101010101" charset="-122"/>
              </a:rPr>
              <a:t>第2层：“《国风》好色而不淫……虽与日月争光可也。”评述《离骚》的内容、宗旨、特点。</a:t>
            </a:r>
            <a:endParaRPr lang="zh-CN" altLang="en-US" sz="36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37014" y="167164"/>
            <a:ext cx="4438650" cy="645160"/>
          </a:xfrm>
          <a:prstGeom prst="rect">
            <a:avLst/>
          </a:prstGeom>
          <a:solidFill>
            <a:srgbClr val="FFC000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文本探究三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200" y="-256540"/>
            <a:ext cx="10968990" cy="1788160"/>
          </a:xfrm>
        </p:spPr>
        <p:txBody>
          <a:bodyPr/>
          <a:lstStyle/>
          <a:p>
            <a:pPr marL="457200" indent="-457200">
              <a:buFont typeface="Wingdings" panose="05000000000000000000" charset="0"/>
              <a:buChar char="Ø"/>
            </a:pPr>
            <a:r>
              <a:rPr sz="3400">
                <a:solidFill>
                  <a:srgbClr val="FF0000"/>
                </a:solidFill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(2)屈原创作《离骚》的原因是什么？其具体内容是什么？“离骚”的含义是什么？</a:t>
            </a:r>
            <a:endParaRPr sz="3400">
              <a:solidFill>
                <a:srgbClr val="FF0000"/>
              </a:solidFill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250" y="1168400"/>
            <a:ext cx="11119485" cy="216852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2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本段首句便指出了屈原创作《离骚》的原因：“忧愁幽思而作《离骚》”。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2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具体内容：疾王听之不聪也，谗谄之蔽明也，邪曲之害公也，方正之不容也。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2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次句解释“离骚”的含义，“离骚”即遭遇忧愁。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483870" y="2954655"/>
            <a:ext cx="11569700" cy="24422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indent="0">
              <a:lnSpc>
                <a:spcPts val="3420"/>
              </a:lnSpc>
              <a:buFont typeface="Wingdings" panose="05000000000000000000" charset="0"/>
              <a:buChar char="Ø"/>
            </a:pPr>
            <a:r>
              <a:rPr sz="3400">
                <a:solidFill>
                  <a:srgbClr val="FF0000"/>
                </a:solidFill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(3)“夫天者……盖自怨生也”几句，从人的共性特点出发，分析并揭示出屈原创作《离骚》时的情况，即心理特征、艰难处境、创作动因。请分别找出相关语句。</a:t>
            </a:r>
            <a:endParaRPr sz="3400">
              <a:solidFill>
                <a:srgbClr val="FF0000"/>
              </a:solidFill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380" y="4838065"/>
            <a:ext cx="9820275" cy="223266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3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心理特征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“人穷则反本”；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艰难处境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“谗人间之，可谓穷矣”，“信而见疑，忠而被谤”；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3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创作动因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——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“盖自怨生也”。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340"/>
              </a:lnSpc>
            </a:pP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4335" y="0"/>
            <a:ext cx="10968990" cy="1801495"/>
          </a:xfrm>
        </p:spPr>
        <p:txBody>
          <a:bodyPr>
            <a:normAutofit fontScale="90000"/>
          </a:bodyPr>
          <a:lstStyle/>
          <a:p>
            <a:pPr indent="0">
              <a:buFont typeface="Wingdings" panose="05000000000000000000" charset="0"/>
              <a:buChar char="Ø"/>
            </a:pPr>
            <a:r>
              <a:rPr sz="3780">
                <a:solidFill>
                  <a:srgbClr val="FF0000"/>
                </a:solidFill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(4)《离骚》的思想内容方面的特点是什么？其语言特色和表现手法的特点是什么？《离骚》与屈原人品之间有怎样的联系？</a:t>
            </a:r>
            <a:endParaRPr sz="3780">
              <a:solidFill>
                <a:srgbClr val="FF0000"/>
              </a:solidFill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060" y="1668145"/>
            <a:ext cx="11231245" cy="273812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3440"/>
              </a:lnSpc>
            </a:pPr>
            <a:r>
              <a:rPr sz="3200" b="1">
                <a:latin typeface="仿宋" panose="02010609060101010101" charset="-122"/>
                <a:ea typeface="仿宋" panose="02010609060101010101" charset="-122"/>
              </a:rPr>
              <a:t>“上称帝喾，下道齐桓，中述汤武，以刺世事。明道德之广崇，治乱之条贯，靡不毕见。”这两句话评述了《离骚》的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思想内容</a:t>
            </a:r>
            <a:r>
              <a:rPr sz="3200" b="1">
                <a:latin typeface="仿宋" panose="02010609060101010101" charset="-122"/>
                <a:ea typeface="仿宋" panose="02010609060101010101" charset="-122"/>
              </a:rPr>
              <a:t>。“其文约，其辞微，其志洁，其行廉，其称文小而其指极大，举类迩而见义远。”这句话评述了《离骚》的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语言特色</a:t>
            </a:r>
            <a:r>
              <a:rPr sz="3200" b="1">
                <a:latin typeface="仿宋" panose="02010609060101010101" charset="-122"/>
                <a:ea typeface="仿宋" panose="02010609060101010101" charset="-122"/>
              </a:rPr>
              <a:t>和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表现手法</a:t>
            </a:r>
            <a:r>
              <a:rPr sz="3200" b="1">
                <a:latin typeface="仿宋" panose="02010609060101010101" charset="-122"/>
                <a:ea typeface="仿宋" panose="02010609060101010101" charset="-122"/>
              </a:rPr>
              <a:t>。强调了《离骚》的内容和形式与屈原的人品和诗品的有机结合与完美统一。</a:t>
            </a:r>
            <a:endParaRPr sz="32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394335" y="4406265"/>
            <a:ext cx="10968990" cy="15849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457200" indent="-457200">
              <a:buFont typeface="Wingdings" panose="05000000000000000000" charset="0"/>
              <a:buChar char="Ø"/>
            </a:pPr>
            <a:r>
              <a:rPr sz="3780">
                <a:solidFill>
                  <a:srgbClr val="FF0000"/>
                </a:solidFill>
                <a:uFillTx/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（5）“推此志也，虽与日月争光可也。”这句断言流露出司马迁对屈原什么样的态度？</a:t>
            </a:r>
            <a:endParaRPr sz="3780">
              <a:solidFill>
                <a:srgbClr val="FF0000"/>
              </a:solidFill>
              <a:uFillTx/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955" y="5912485"/>
            <a:ext cx="11231245" cy="64516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sz="3600" b="1">
                <a:latin typeface="仿宋" panose="02010609060101010101" charset="-122"/>
                <a:ea typeface="仿宋" panose="02010609060101010101" charset="-122"/>
              </a:rPr>
              <a:t>司马迁高度</a:t>
            </a:r>
            <a:r>
              <a:rPr lang="zh-CN" sz="3600" b="1">
                <a:latin typeface="仿宋" panose="02010609060101010101" charset="-122"/>
                <a:ea typeface="仿宋" panose="02010609060101010101" charset="-122"/>
              </a:rPr>
              <a:t>肯定赞赏</a:t>
            </a:r>
            <a:r>
              <a:rPr sz="3600" b="1">
                <a:latin typeface="仿宋" panose="02010609060101010101" charset="-122"/>
                <a:ea typeface="仿宋" panose="02010609060101010101" charset="-122"/>
              </a:rPr>
              <a:t>屈原的精神品格和人生追求。</a:t>
            </a:r>
            <a:endParaRPr sz="36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6" grpId="0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1"/>
          <p:cNvSpPr>
            <a:spLocks noGrp="1"/>
          </p:cNvSpPr>
          <p:nvPr/>
        </p:nvSpPr>
        <p:spPr>
          <a:xfrm>
            <a:off x="338455" y="157480"/>
            <a:ext cx="10968990" cy="15849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90000" lnSpcReduction="10000"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微软雅黑" panose="020B0503020204020204" charset="-122"/>
              </a:defRPr>
            </a:lvl1pPr>
          </a:lstStyle>
          <a:p>
            <a:pPr marL="457200" indent="-457200">
              <a:buFont typeface="Wingdings" panose="05000000000000000000" charset="0"/>
              <a:buChar char="Ø"/>
            </a:pPr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2</a:t>
            </a:r>
            <a:r>
              <a:rPr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）第三段中，记叙了《离骚》的创作缘由、含义、思想内容和风格特点。作者为什么要用大量笔墨来写《离骚》？</a:t>
            </a:r>
            <a:endParaRPr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060" y="2059940"/>
            <a:ext cx="11231245" cy="3620135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 rtlCol="0">
            <a:spAutoFit/>
          </a:bodyPr>
          <a:p>
            <a:pPr fontAlgn="auto">
              <a:lnSpc>
                <a:spcPts val="3440"/>
              </a:lnSpc>
            </a:pPr>
            <a:r>
              <a:rPr lang="zh-CN" altLang="en-US" sz="32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参考：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(</a:t>
            </a:r>
            <a:r>
              <a:rPr lang="en-US" altLang="zh-CN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1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)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《离骚》是屈原的代表作品，诗中表达了屈原崇高的理想和忠贞不渝的爱国情怀，也体现出他的高洁品格和决不与奸佞之人同流合污的操守。屈原的伟大形象在《离骚》中体现得光彩照人，与日月同辉。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440"/>
              </a:lnSpc>
            </a:pP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3440"/>
              </a:lnSpc>
            </a:pP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(2)作者专用一个段落来写《离骚》，用屈原自己的作品来塑造屈原的形象，这种“现身说法”使屈原的形象更真实，更丰满感人。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52444"/>
            <a:ext cx="6832599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屈原既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绌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其后秦欲伐齐，齐与楚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亲，惠王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患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乃令张仪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详去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厚币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委质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事楚，曰：“秦甚憎齐，齐与楚从亲，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诚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绝（于）齐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，秦愿献商於之地六百里。”楚怀王贪而信张仪，遂绝齐，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使使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秦受地。张仪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诈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之曰：“仪与王约六里，不闻六百里。”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77917" y="541013"/>
            <a:ext cx="4551365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同“黜”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，被罢免官职；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同“纵”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合纵，联合抗秦；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担忧；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同“佯”，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假装离开；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丰厚的礼物；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呈献，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同“贽”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见面礼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确实，果真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⑧省略、介宾后置，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与齐国绝交；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派遣使者；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往，到；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欺骗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52444"/>
            <a:ext cx="6832599" cy="526224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楚使怒去，归告怀王。怀王怒，大兴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师</a:t>
            </a:r>
            <a:r>
              <a:rPr lang="zh-CN" altLang="en-US" sz="3200" b="1" i="0" baseline="3000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伐秦。秦发兵击之，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大破楚师于丹、淅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，斩首八万，虏楚将屈匄，遂取楚之汉中地。怀王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</a:t>
            </a:r>
            <a:r>
              <a:rPr lang="zh-CN" altLang="en-US" sz="32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悉</a:t>
            </a:r>
            <a:r>
              <a:rPr lang="zh-CN" altLang="en-US" sz="32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发国中兵，以深入击秦，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战于蓝田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。魏闻之，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袭</a:t>
            </a:r>
            <a:r>
              <a:rPr lang="zh-CN" altLang="en-US" sz="32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楚至邓。楚兵惧，自秦归。而齐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zh-CN" altLang="en-US" sz="32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怒不救楚，楚大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困</a:t>
            </a:r>
            <a:r>
              <a:rPr lang="zh-CN" altLang="en-US" sz="3200" b="1" baseline="30000">
                <a:solidFill>
                  <a:srgbClr val="22222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78552" y="252088"/>
            <a:ext cx="455136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军队；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于是；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全，尽；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袭击；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终究、最终；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困窘、困厄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00" y="2978785"/>
            <a:ext cx="4242435" cy="38792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47435" y="6016705"/>
            <a:ext cx="2056530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▲张仪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1920" y="1152444"/>
            <a:ext cx="8102601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明年，秦割汉中地与楚以和。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楚王曰：“不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愿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得地，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愿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得张仪而甘心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焉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。”张仪闻，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乃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一仪而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汉中地，臣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往如楚。”如楚，又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厚币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用事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者臣靳尚，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设诡辩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zh-CN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于怀王之宠姬郑袖。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怀王竟听郑袖，复释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去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⑩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张仪。是时屈原既疏，不复在位，使于齐，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顾反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，谏怀王曰：“何不杀张仪？”怀王悔，追张仪，不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及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⑫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15020" y="0"/>
            <a:ext cx="377698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415020" y="311785"/>
            <a:ext cx="3778250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愿意；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希望；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语气词“了”；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对等、相当、抵得上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请求；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趁机；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当权；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介宾后置，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说假话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使动，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离开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回来；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追上，赶上；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84427" y="320450"/>
            <a:ext cx="5381294" cy="52322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7515" y="794385"/>
            <a:ext cx="7992110" cy="616585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40000"/>
              </a:lnSpc>
              <a:buClrTx/>
              <a:buSzTx/>
              <a:buFontTx/>
              <a:defRPr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其后，诸侯共击楚，大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之，杀其将唐眜。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40000"/>
              </a:lnSpc>
              <a:buClrTx/>
              <a:buSzTx/>
              <a:buFontTx/>
              <a:defRPr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时秦昭王与楚婚，欲与怀王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会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。怀王欲行，屈平曰：“秦，虎狼之国，不可信。不如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毋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行。”怀王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稚子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子兰劝王行：“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奈何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绝秦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？”怀王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卒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行。入武关，秦伏兵绝其后，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因留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怀王，以求割地。怀王怒，不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听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。亡走赵，赵不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。复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竟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⑫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死于秦而归葬。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5700" y="0"/>
            <a:ext cx="34163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63331" y="325428"/>
            <a:ext cx="3035300" cy="6292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败，打败；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会晤；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不要；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小儿子；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为什么；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友好关系；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最终；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趁机扣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留；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听从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同“纳”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接纳；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至、到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最终、终究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82600" y="195580"/>
            <a:ext cx="4199255" cy="81343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52444"/>
            <a:ext cx="7670800" cy="585089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长子顷襄王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其弟子兰为令尹。楚人既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咎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子兰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劝怀王入秦而不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也。屈平既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嫉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之，虽放流，眷顾楚国，系心怀王，不忘欲反，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冀幸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之一悟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，俗之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一改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存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君兴国而欲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反覆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之，一篇之中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三致志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⑫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焉。然终无可奈何，故不可以反。卒以此见怀王之终不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也。人君无愚、智、贤、不肖，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莫不欲求忠以自为，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⑬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贤以自佐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8130" y="0"/>
            <a:ext cx="429323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975600" y="195580"/>
            <a:ext cx="5382895" cy="680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即位；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任命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责备，责怪；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同“返”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返回；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痛恨；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同义复词，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希望、期望；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⑧之：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主谓间，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彻底悔悟；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完全改变；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思念；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回归；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再三表达意愿；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⑬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选拔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宾语前置</a:t>
            </a:r>
            <a:endParaRPr lang="zh-CN" altLang="en-US" sz="2800" b="1">
              <a:solidFill>
                <a:srgbClr val="100AF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52444"/>
            <a:ext cx="7670800" cy="526224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然亡国破家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相随属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，而圣君治国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累世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而不见者，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其所谓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忠者不忠，而所谓贤者不贤也。怀王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不知忠臣之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故内惑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郑袖，外欺于张仪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，疏屈平而信上官大夫、令尹子兰，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兵挫地削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亡</a:t>
            </a:r>
            <a:r>
              <a:rPr lang="zh-CN" altLang="en-US" sz="3200" b="1" baseline="3000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其六郡，身客死于秦，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。此不知人之祸也。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41187" y="1152696"/>
            <a:ext cx="3863183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接连出现；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连续几世；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大概是（因为）他认为；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因为；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资质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表被动，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失去；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表被动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，被；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82600" y="5139623"/>
            <a:ext cx="11193463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今天就让我们通过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屈原列传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看看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司马迁是怎样认识与评价屈原的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2599" y="1431856"/>
            <a:ext cx="11193463" cy="351285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216000" tIns="45720" rIns="216000" bIns="45720" anchor="ctr">
            <a:no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太史公自序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：“夫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诗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书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隐约者，欲遂其志之思也。昔西伯拘羑里，演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周易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；孔子厄陈蔡，作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春秋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；屈原放逐，著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离骚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；左丘失明，厥有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国语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；孙子膑脚，而论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兵法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；不韦迁蜀，世传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吕览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；韩非囚秦，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说难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孤愤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；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诗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三百篇，大抵贤圣发愤之所为作也。”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96900"/>
            <a:ext cx="1950208" cy="13163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3"/>
          <p:cNvSpPr/>
          <p:nvPr>
            <p:ph idx="4294967295"/>
            <p:custDataLst>
              <p:tags r:id="rId1"/>
            </p:custDataLst>
          </p:nvPr>
        </p:nvSpPr>
        <p:spPr>
          <a:xfrm>
            <a:off x="1773555" y="1070610"/>
            <a:ext cx="9083675" cy="431038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思考：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第4</a:t>
            </a:r>
            <a:r>
              <a:rPr lang="en-US" altLang="zh-CN" sz="2800" b="1">
                <a:solidFill>
                  <a:srgbClr val="FF0000"/>
                </a:solidFill>
                <a:ea typeface="黑体" panose="02010609060101010101" charset="-122"/>
              </a:rPr>
              <a:t>—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自然段记叙了楚国哪几件大事？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　　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①受骗绝齐　　   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       ②兵败丹、淅　　   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       ③蓝田败退  楚大困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、④复释张仪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、⑤诸侯击楚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　</a:t>
            </a:r>
            <a:r>
              <a:rPr lang="en-US" altLang="zh-CN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b="1">
                <a:solidFill>
                  <a:srgbClr val="100AFE"/>
                </a:solidFill>
                <a:latin typeface="黑体" panose="02010609060101010101" charset="-122"/>
                <a:ea typeface="黑体" panose="02010609060101010101" charset="-122"/>
              </a:rPr>
              <a:t>、⑥赴秦身死</a:t>
            </a:r>
            <a:endParaRPr lang="zh-CN" altLang="en-US" sz="2800" b="1">
              <a:solidFill>
                <a:srgbClr val="100AF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屈原被黜，怀王被秦所骗而最终客死于秦</a:t>
            </a:r>
            <a:r>
              <a:rPr lang="zh-CN" altLang="en-US">
                <a:solidFill>
                  <a:srgbClr val="3366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>
              <a:solidFill>
                <a:srgbClr val="3366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endParaRPr lang="en-US" altLang="zh-CN" sz="2800" b="1">
              <a:solidFill>
                <a:srgbClr val="3366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32389" y="233204"/>
            <a:ext cx="4438650" cy="645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文本探究四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7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7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7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7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37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257"/>
          <a:stretch>
            <a:fillRect/>
          </a:stretch>
        </p:blipFill>
        <p:spPr>
          <a:xfrm>
            <a:off x="-1" y="916695"/>
            <a:ext cx="12192001" cy="133215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赏析艺术特色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050" y="1025088"/>
            <a:ext cx="11193463" cy="12239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本文是为屈原作传，但作者却用大量笔墨写了楚国的命运，用意是什么？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2600" y="2919884"/>
            <a:ext cx="1136508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自“屈平既绌”以后，历述了楚国在政治上、外交上、军事上的一系列失败：受到秦国说客张仪的欺骗愚弄；丹、淅大败，丧师八万，大将屈匄被俘，丢失汉中地；蓝田大战败退；放走国仇张仪；诸侯共击楚，楚将唐眜战死；怀王受骗入秦，客死他乡。</a:t>
            </a:r>
            <a:endParaRPr lang="en-US" alt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257"/>
          <a:stretch>
            <a:fillRect/>
          </a:stretch>
        </p:blipFill>
        <p:spPr>
          <a:xfrm>
            <a:off x="-1" y="916695"/>
            <a:ext cx="12192001" cy="133215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41907" y="393475"/>
            <a:ext cx="5381294" cy="52322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赏析艺术特色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440" y="981273"/>
            <a:ext cx="11193463" cy="1272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本文是为屈原作传，但作者却用大量笔墨写了楚国的命运，用意是什么？请分别从屈原和楚国这两个角度探究。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85" y="2443662"/>
            <a:ext cx="11365080" cy="4097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从屈原的角度看： 这些事发生在“屈平既绌”以后，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说明罢黜屈平是错误的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，楚国的失败都是排斥屈原造成的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可见屈原的才干和他对楚国的重要作用。作者反复写楚国命运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便于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把屈原个人的遭遇同整个楚国的命运连在一起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，从而说明屈原的遭遇与楚国的命运是休戚相关的。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从楚国的角度看：揭示了楚王父子的昏聩。楚国朝臣的贪婪丑陋，妒贤嫉能，像屈原这样端方正直的人，必然不见容于朝廷。</a:t>
            </a:r>
            <a:endParaRPr lang="en-US" altLang="zh-CN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152444"/>
            <a:ext cx="7670800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令尹子兰闻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，大怒。卒使上官大夫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短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屈原于顷襄王，顷襄王怒而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迁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屈原至于江滨，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被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发行吟泽畔，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颜色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憔悴，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枯槁。渔父见而问之曰：“子非三闾大夫欤？何故而至此？”屈原曰：“举世混浊而我独清，众人皆醉而我独醒，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是以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见放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”渔父曰：“夫圣人者，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凝滞</a:t>
            </a:r>
            <a:r>
              <a:rPr lang="zh-CN" altLang="en-US" sz="3200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，而能与世推移。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53400" y="0"/>
            <a:ext cx="4038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328660" y="1420495"/>
            <a:ext cx="400431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屈原怨恨他这件事；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诋毁；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放逐；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同“披”披散；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脸色；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身形容貌；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被放逐；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拘泥，执着；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345317"/>
            <a:ext cx="7531100" cy="5170805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举世混浊，何不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随其流而扬其波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？众人皆醉，何不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餔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其糟而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啜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其醨？何故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怀瑾握瑜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而自令见放为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？”屈原曰：“吾闻之，新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沐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者必弹冠，新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浴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者必振衣。</a:t>
            </a:r>
            <a:r>
              <a:rPr lang="zh-CN" altLang="en-US" sz="3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人又谁能以身之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察察</a:t>
            </a:r>
            <a:r>
              <a:rPr lang="zh-CN" altLang="en-US" sz="3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，受物之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汶汶</a:t>
            </a:r>
            <a:r>
              <a:rPr lang="zh-CN" altLang="en-US" sz="30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0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者乎？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宁赴常流而葬乎江鱼腹中耳，又安能以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皓皓之白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，而蒙世之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温蠖</a:t>
            </a:r>
            <a:r>
              <a:rPr lang="zh-CN" altLang="en-US" sz="30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乎？”乃作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怀沙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于是怀石，遂自投汨罗以死。</a:t>
            </a:r>
            <a:endParaRPr lang="zh-CN" altLang="zh-CN" sz="3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68285" y="0"/>
            <a:ext cx="432371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013700" y="916940"/>
            <a:ext cx="4177665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随从世俗，与之同流；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吃；③喝；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保持高洁美好的节操志向；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洗头；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洗澡；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定语后置，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洁净的样子；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定语后置，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浑浊的样子；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品德高尚纯洁；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尘垢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257"/>
          <a:stretch>
            <a:fillRect/>
          </a:stretch>
        </p:blipFill>
        <p:spPr>
          <a:xfrm>
            <a:off x="-1" y="916695"/>
            <a:ext cx="12192001" cy="133215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403832" y="269650"/>
            <a:ext cx="5381294" cy="52322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把握思想观点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1810" y="854075"/>
            <a:ext cx="11365865" cy="186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课文记叙屈原与渔父的对话，从中我们可以看出他们的思想有怎样的差异？表现了屈原有着怎样的品质？其中蕴含了作者怎样的感情？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2445" y="2793365"/>
            <a:ext cx="11458575" cy="461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差异：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通过屈原与渔夫的对话，可以看出他们代表两种不同的人生哲学、两种不同的品格操守、两种不同的政治取向。</a:t>
            </a:r>
            <a:r>
              <a:rPr lang="zh-CN" altLang="en-US" sz="2800" b="1" kern="100">
                <a:solidFill>
                  <a:srgbClr val="100AF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渔父认为对人生、对世事都不要太认真、太执着，最好是得过且过、随遇而安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，即随波逐流、与世推移、明哲保身；</a:t>
            </a:r>
            <a:r>
              <a:rPr lang="zh-CN" altLang="en-US" sz="2800" b="1" kern="100">
                <a:solidFill>
                  <a:srgbClr val="100AF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屈原认为绝对不能随波逐流，绝</a:t>
            </a:r>
            <a:r>
              <a:rPr lang="zh-CN" altLang="en-US" sz="2800" b="1" kern="100">
                <a:solidFill>
                  <a:srgbClr val="100AF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对不能同流合污，宁可葬身鱼腹也要保持自己志洁行廉的人格，</a:t>
            </a:r>
            <a:r>
              <a:rPr lang="zh-CN" altLang="en-US" sz="28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即洁身自好、矢志不渝、以死明志。</a:t>
            </a:r>
            <a:endParaRPr lang="zh-CN" altLang="en-US" sz="2800" b="1" kern="1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 fontAlgn="auto">
              <a:lnSpc>
                <a:spcPct val="120000"/>
              </a:lnSpc>
              <a:spcAft>
                <a:spcPts val="1000"/>
              </a:spcAft>
            </a:pPr>
            <a:endParaRPr lang="zh-CN" altLang="en-US"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257"/>
          <a:stretch>
            <a:fillRect/>
          </a:stretch>
        </p:blipFill>
        <p:spPr>
          <a:xfrm>
            <a:off x="-1" y="916695"/>
            <a:ext cx="12192001" cy="1332153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把握思想观点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998418"/>
            <a:ext cx="11193463" cy="1863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课文记叙屈原与渔父的对话，从中我们可以看出他们的思想有怎样的差异？表现了屈原有着怎样的品质？其中蕴含了作者怎样的感情？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2600" y="2695575"/>
            <a:ext cx="6713220" cy="4872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</a:rPr>
              <a:t>品质：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两相对照，突出了屈原高洁的品格和坚定的信念，表现他</a:t>
            </a:r>
            <a:r>
              <a:rPr lang="zh-CN" altLang="en-US" sz="2800" b="1" kern="100">
                <a:solidFill>
                  <a:srgbClr val="100AF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忠贞不渝，以死明志的品质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b="1" kern="1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pitchFamily="49" charset="-122"/>
                <a:sym typeface="+mn-ea"/>
              </a:rPr>
              <a:t>感情：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从对话中我们可以看出司马迁</a:t>
            </a:r>
            <a:r>
              <a:rPr lang="zh-CN" altLang="en-US" sz="2800" b="1" kern="100">
                <a:solidFill>
                  <a:srgbClr val="100AF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对屈原人格的赞扬和景仰，以及同情惋惜之情，其中也表露出他对黑暗势力的强烈愤慨。</a:t>
            </a:r>
            <a:endParaRPr lang="zh-CN" altLang="en-US" sz="28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635" y="2303780"/>
            <a:ext cx="4444365" cy="397637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82946" name="对象 2420737"/>
          <p:cNvGraphicFramePr/>
          <p:nvPr/>
        </p:nvGraphicFramePr>
        <p:xfrm>
          <a:off x="525778" y="1235180"/>
          <a:ext cx="11140444" cy="438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1" imgW="10511155" imgH="4142105" progId="Word.Document.8">
                  <p:embed/>
                </p:oleObj>
              </mc:Choice>
              <mc:Fallback>
                <p:oleObj name="" r:id="rId1" imgW="10511155" imgH="4142105" progId="Word.Document.8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1235180"/>
                        <a:ext cx="11140444" cy="43893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1920" y="548640"/>
            <a:ext cx="3939540" cy="145415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678881"/>
            <a:ext cx="7175500" cy="378460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屈原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死之后，楚有宋玉、唐勒、景差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之徒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者，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皆好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辞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而以赋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见称</a:t>
            </a:r>
            <a:r>
              <a:rPr lang="zh-CN" altLang="en-US" sz="3200" b="1" u="sng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；然皆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祖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屈原之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从容辞令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，终莫敢直谏。其后楚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日以削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，数十年，竞为秦所灭。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3200" y="0"/>
            <a:ext cx="43688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013700" y="1678881"/>
            <a:ext cx="3924300" cy="4225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已经；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这类人；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文辞，这里指“文学”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被称赞；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意动用法，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为祖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法，继承；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委婉得体文辞，语言；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一天天削弱；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0960" y="152400"/>
            <a:ext cx="4158615" cy="1259205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翻译理解文本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2600" y="1259055"/>
            <a:ext cx="6807200" cy="5210810"/>
          </a:xfrm>
          <a:prstGeom prst="rect">
            <a:avLst/>
          </a:prstGeom>
          <a:noFill/>
        </p:spPr>
        <p:txBody>
          <a:bodyPr wrap="square" lIns="91440" tIns="45720" rIns="216000" bIns="45720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FontTx/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太史公曰：“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招魂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哀郢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悲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其志。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适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长沙，过屈原所自沉渊，未尝不垂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涕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，想见其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为人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。及见贾生吊之，又怪屈原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彼其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，游诸侯，何国不容，而自令若是！读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服鸟赋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同死生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轻去就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，又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爽然自失</a:t>
            </a:r>
            <a:r>
              <a:rPr lang="zh-CN" altLang="en-US" sz="3200" b="1" baseline="30000"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矣。”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26514" y="0"/>
            <a:ext cx="5065486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290072" y="638664"/>
            <a:ext cx="452120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100A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为动用法，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...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而悲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怜；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到；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眼泪；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品行、品性；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凭借；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才能；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同等对待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生死；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看轻离官去职或在朝任职；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⑩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茫然若有所失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rc=http___img.doc.wendoc.com_pic_eff45f73878a6bdab1d8de38_1-810-jpg_6-1080-0-0-1080.jpg&amp;refer=http___img.doc.wendoc"/>
          <p:cNvPicPr>
            <a:picLocks noChangeAspect="1"/>
          </p:cNvPicPr>
          <p:nvPr/>
        </p:nvPicPr>
        <p:blipFill>
          <a:blip r:embed="rId1"/>
          <a:srcRect l="998" t="1633" r="1326" b="1768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03110" y="1118870"/>
            <a:ext cx="1536700" cy="5199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80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屈原列传</a:t>
            </a:r>
            <a:endParaRPr lang="zh-CN" altLang="en-US" sz="880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54820" y="2988945"/>
            <a:ext cx="921385" cy="3017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</a:rPr>
              <a:t>﹃</a:t>
            </a:r>
            <a:r>
              <a:rPr lang="zh-CN" altLang="en-US" sz="4800">
                <a:latin typeface="隶书" panose="02010509060101010101" charset="-122"/>
                <a:ea typeface="隶书" panose="02010509060101010101" charset="-122"/>
              </a:rPr>
              <a:t>史记</a:t>
            </a:r>
            <a:r>
              <a:rPr lang="zh-CN" altLang="en-US" sz="4800">
                <a:latin typeface="微软雅黑" panose="020B0503020204020204" charset="-122"/>
                <a:ea typeface="微软雅黑" panose="020B0503020204020204" charset="-122"/>
              </a:rPr>
              <a:t>﹄</a:t>
            </a:r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966996" y="2247823"/>
            <a:ext cx="52410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219433" y="1932011"/>
            <a:ext cx="5124734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1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956411" y="1706603"/>
            <a:ext cx="5298743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smtClean="0"/>
              <a:t>      </a:t>
            </a:r>
            <a:endParaRPr lang="en-US" altLang="zh-CN" sz="1800" smtClean="0"/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34938" y="1658439"/>
            <a:ext cx="6489510" cy="345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zh-CN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53160" y="1658620"/>
            <a:ext cx="10207625" cy="3253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2860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从传文来看，屈原至死不离楚国，司马迁是同情和肯定的，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“评议”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中又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说屈原完全可以“以彼其材，游诸侯”，如此“何国不容”，屈原又何必“自令若是”。你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如何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看待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屈原的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这种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人生选择</a:t>
            </a:r>
            <a:r>
              <a:rPr kumimoji="0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kumimoji="0" lang="zh-CN" sz="3000" b="1" i="0" u="none" strike="noStrike" cap="none" normalizeH="0" baseline="0" smtClean="0">
                <a:ln>
                  <a:noFill/>
                </a:ln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他还有其他选择吗？</a:t>
            </a:r>
            <a:endParaRPr kumimoji="0" sz="3000" b="1" i="0" u="none" strike="noStrike" cap="none" normalizeH="0" baseline="0" smtClean="0">
              <a:ln>
                <a:noFill/>
              </a:ln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2286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291749" y="261144"/>
            <a:ext cx="4438650" cy="6451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文本探究五</a:t>
            </a:r>
            <a:endParaRPr lang="zh-CN" altLang="en-US" sz="3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5"/>
          <a:stretch>
            <a:fillRect/>
          </a:stretch>
        </p:blipFill>
        <p:spPr>
          <a:xfrm>
            <a:off x="-1" y="916696"/>
            <a:ext cx="12192001" cy="83534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370177" y="393475"/>
            <a:ext cx="5381294" cy="52322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把握思想观点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1008146"/>
            <a:ext cx="11193463" cy="632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今天我们为什么要纪念屈原？试谈谈你的看法。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600" y="2127686"/>
            <a:ext cx="11365080" cy="4265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屈原留下的精神遗产与日月同辉。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屈原是一位伟大的爱国诗人，更是对中国历史产生过重大影响的历史伟人。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爱国主义精神永远感召。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天我们纪念屈原的一个重要原因就是要弘扬他的爱国主义精神。爱国主义是千百年形成的对祖国、对人民的最深厚的情感态度，是中华民族文化最深厚的根基所在。而屈原是中华民族爱国主义精神的一面伟大旗帜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10438"/>
            <a:ext cx="2241747" cy="12822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25"/>
          <a:stretch>
            <a:fillRect/>
          </a:stretch>
        </p:blipFill>
        <p:spPr>
          <a:xfrm>
            <a:off x="-1" y="916696"/>
            <a:ext cx="12192001" cy="83534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cs typeface="+mn-ea"/>
                <a:sym typeface="宋体" panose="02010600030101010101" pitchFamily="2" charset="-122"/>
              </a:rPr>
              <a:t>把握思想观点</a:t>
            </a:r>
            <a:endParaRPr lang="zh-CN" altLang="en-US">
              <a:cs typeface="+mn-ea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1008146"/>
            <a:ext cx="11193463" cy="632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88085" algn="l"/>
                <a:tab pos="2163445" algn="l"/>
                <a:tab pos="3142615" algn="l"/>
                <a:tab pos="4190365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今天我们为什么要纪念屈原？试谈谈你的看法。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2600" y="2127686"/>
            <a:ext cx="11365080" cy="482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求索精神应为全社会弘扬。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屈原坚持真理、不畏艰辛的人格精神值得今人效仿和学习，其勇于求索的精神更值得当代人继承和弘扬。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30000"/>
              </a:lnSpc>
              <a:spcAft>
                <a:spcPts val="1000"/>
              </a:spcAft>
            </a:pPr>
            <a:r>
              <a:rPr lang="en-US" altLang="zh-CN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(4)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屈原的人格范式具有当代意义。</a:t>
            </a:r>
            <a:r>
              <a:rPr lang="zh-CN" altLang="en-US" sz="2800" b="1" kern="1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屈原的人格精神，千百年来一直是中华民族所极力崇尚的理想范式，主要表现在政治理性、道德精神、诗性智慧上。他是楚文化土壤孕育出来的中华民族文化史上的伟人，其精神已融会到我们民族的心理素质、审美意识、伦理观念等各个方面，对于后世有重要的意义。</a:t>
            </a: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endParaRPr lang="zh-CN" altLang="en-US" sz="2800" b="1" kern="1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10438"/>
            <a:ext cx="2241747" cy="1282279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2601" y="1420195"/>
            <a:ext cx="7899400" cy="453610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216000" tIns="45720" rIns="216000" bIns="45720" anchor="ctr">
            <a:no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    屈原的名字对我们更为神圣。他不仅是古代的天才歌手，而且是一名伟大的爱国者，无私无畏，勇敢高尚。他的形象保留在每个中国人的脑海里。无论在国内国外，屈原都是一个不朽的形象。我们就是他生命长存的见证人。</a:t>
            </a:r>
            <a:endParaRPr lang="en-US" altLang="zh-CN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  <a:p>
            <a:pPr algn="r">
              <a:lnSpc>
                <a:spcPct val="130000"/>
              </a:lnSpc>
              <a:spcAft>
                <a:spcPts val="600"/>
              </a:spcAft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毛泽东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46661"/>
            <a:ext cx="1950208" cy="13163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6" r="24778"/>
          <a:stretch>
            <a:fillRect/>
          </a:stretch>
        </p:blipFill>
        <p:spPr>
          <a:xfrm>
            <a:off x="8382001" y="1296503"/>
            <a:ext cx="3505200" cy="4659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62" name="对象 1900546"/>
          <p:cNvGraphicFramePr/>
          <p:nvPr/>
        </p:nvGraphicFramePr>
        <p:xfrm>
          <a:off x="525778" y="136589"/>
          <a:ext cx="11140444" cy="6584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1" imgW="10511155" imgH="6212840" progId="Word.Document.8">
                  <p:embed/>
                </p:oleObj>
              </mc:Choice>
              <mc:Fallback>
                <p:oleObj name="" r:id="rId1" imgW="10511155" imgH="6212840" progId="Word.Document.8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136589"/>
                        <a:ext cx="11140444" cy="658482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4040" y="2523490"/>
            <a:ext cx="11226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E517D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〖应用角度</a:t>
            </a:r>
            <a:r>
              <a:rPr lang="zh-CN" altLang="en-US" sz="3600" b="1">
                <a:solidFill>
                  <a:srgbClr val="E517D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〗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爱国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责任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理想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执着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直面苦难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忠诚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气节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人格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344961" descr="答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8056" y="6365294"/>
            <a:ext cx="754230" cy="43506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07" name="对象 2344962"/>
          <p:cNvGraphicFramePr/>
          <p:nvPr/>
        </p:nvGraphicFramePr>
        <p:xfrm>
          <a:off x="525778" y="868983"/>
          <a:ext cx="11140444" cy="512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2" imgW="10530205" imgH="4832350" progId="Word.Document.8">
                  <p:embed/>
                </p:oleObj>
              </mc:Choice>
              <mc:Fallback>
                <p:oleObj name="" r:id="rId2" imgW="10530205" imgH="4832350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778" y="868983"/>
                        <a:ext cx="11140444" cy="5121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矩形 2344963"/>
          <p:cNvSpPr/>
          <p:nvPr/>
        </p:nvSpPr>
        <p:spPr>
          <a:xfrm>
            <a:off x="2519963" y="3708810"/>
            <a:ext cx="5111115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965" b="1">
                <a:solidFill>
                  <a:srgbClr val="FF0000"/>
                </a:solidFill>
                <a:effectLst/>
              </a:rPr>
              <a:t>秦国，是像虎狼一样的国家。</a:t>
            </a:r>
            <a:endParaRPr lang="zh-CN" altLang="en-US" sz="2965" b="1">
              <a:solidFill>
                <a:srgbClr val="FF0000"/>
              </a:solidFill>
              <a:effectLst/>
            </a:endParaRPr>
          </a:p>
        </p:txBody>
      </p:sp>
      <p:sp>
        <p:nvSpPr>
          <p:cNvPr id="21509" name="矩形 2344964"/>
          <p:cNvSpPr/>
          <p:nvPr/>
        </p:nvSpPr>
        <p:spPr>
          <a:xfrm>
            <a:off x="2501225" y="2242343"/>
            <a:ext cx="5974080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965" b="1">
                <a:solidFill>
                  <a:srgbClr val="FF0000"/>
                </a:solidFill>
                <a:effectLst/>
              </a:rPr>
              <a:t>“离骚”，就是遭遇忧患的意思。 </a:t>
            </a:r>
            <a:endParaRPr lang="zh-CN" altLang="en-US" sz="2965" b="1">
              <a:solidFill>
                <a:srgbClr val="FF0000"/>
              </a:solidFill>
              <a:effectLst/>
            </a:endParaRPr>
          </a:p>
        </p:txBody>
      </p:sp>
      <p:sp>
        <p:nvSpPr>
          <p:cNvPr id="21510" name="矩形 2344965"/>
          <p:cNvSpPr/>
          <p:nvPr/>
        </p:nvSpPr>
        <p:spPr>
          <a:xfrm>
            <a:off x="2686003" y="5182713"/>
            <a:ext cx="5490210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诚信却被怀疑，忠心却遭诽谤。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</p:childTnLst>
        </p:cTn>
      </p:par>
    </p:tnLst>
    <p:bldLst>
      <p:bldP spid="21508" grpId="0" animBg="1"/>
      <p:bldP spid="21508" grpId="1" animBg="1"/>
      <p:bldP spid="21509" grpId="0" animBg="1"/>
      <p:bldP spid="21509" grpId="1" animBg="1"/>
      <p:bldP spid="21510" grpId="0" animBg="1"/>
      <p:bldP spid="21510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347009" descr="答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8056" y="6365294"/>
            <a:ext cx="754230" cy="43506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1" name="对象 2347010"/>
          <p:cNvGraphicFramePr/>
          <p:nvPr/>
        </p:nvGraphicFramePr>
        <p:xfrm>
          <a:off x="525778" y="1235180"/>
          <a:ext cx="11140444" cy="438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2" imgW="10530205" imgH="4142105" progId="Word.Document.8">
                  <p:embed/>
                </p:oleObj>
              </mc:Choice>
              <mc:Fallback>
                <p:oleObj name="" r:id="rId2" imgW="10530205" imgH="414210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778" y="1235180"/>
                        <a:ext cx="11140444" cy="43893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矩形 2347011"/>
          <p:cNvSpPr/>
          <p:nvPr/>
        </p:nvSpPr>
        <p:spPr>
          <a:xfrm>
            <a:off x="2451091" y="3347653"/>
            <a:ext cx="5111115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965" b="1">
                <a:solidFill>
                  <a:srgbClr val="FF0000"/>
                </a:solidFill>
                <a:effectLst/>
              </a:rPr>
              <a:t>端方正直的人不被朝廷所容。</a:t>
            </a:r>
            <a:endParaRPr lang="zh-CN" altLang="en-US" sz="2965" b="1">
              <a:solidFill>
                <a:srgbClr val="FF0000"/>
              </a:solidFill>
              <a:effectLst/>
            </a:endParaRPr>
          </a:p>
        </p:txBody>
      </p:sp>
      <p:sp>
        <p:nvSpPr>
          <p:cNvPr id="22533" name="矩形 2347012"/>
          <p:cNvSpPr/>
          <p:nvPr/>
        </p:nvSpPr>
        <p:spPr>
          <a:xfrm>
            <a:off x="2408835" y="1873504"/>
            <a:ext cx="283654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被天下人耻笑。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  <p:sp>
        <p:nvSpPr>
          <p:cNvPr id="22534" name="矩形 2347013"/>
          <p:cNvSpPr/>
          <p:nvPr/>
        </p:nvSpPr>
        <p:spPr>
          <a:xfrm>
            <a:off x="2492826" y="4811477"/>
            <a:ext cx="283654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不被事物拘束。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</p:childTnLst>
        </p:cTn>
      </p:par>
    </p:tnLst>
    <p:bldLst>
      <p:bldP spid="22532" grpId="0" animBg="1"/>
      <p:bldP spid="22532" grpId="1" animBg="1"/>
      <p:bldP spid="22533" grpId="0" animBg="1"/>
      <p:bldP spid="22533" grpId="1" animBg="1"/>
      <p:bldP spid="22534" grpId="0" animBg="1"/>
      <p:bldP spid="22534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49057" descr="答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8056" y="6365294"/>
            <a:ext cx="754230" cy="43506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55" name="对象 2349058"/>
          <p:cNvGraphicFramePr/>
          <p:nvPr/>
        </p:nvGraphicFramePr>
        <p:xfrm>
          <a:off x="525778" y="867303"/>
          <a:ext cx="11123646" cy="5108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2" imgW="10530205" imgH="4830445" progId="Word.Document.8">
                  <p:embed/>
                </p:oleObj>
              </mc:Choice>
              <mc:Fallback>
                <p:oleObj name="" r:id="rId2" imgW="10530205" imgH="4830445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778" y="867303"/>
                        <a:ext cx="11123646" cy="510827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矩形 2349059"/>
          <p:cNvSpPr/>
          <p:nvPr/>
        </p:nvSpPr>
        <p:spPr>
          <a:xfrm>
            <a:off x="1905566" y="2965682"/>
            <a:ext cx="9911715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965" b="1">
                <a:solidFill>
                  <a:srgbClr val="FF0000"/>
                </a:solidFill>
                <a:effectLst/>
              </a:rPr>
              <a:t>屈原来到江边，披散着头发，(在)水边一边行走一边吟唱。</a:t>
            </a:r>
            <a:endParaRPr lang="zh-CN" altLang="en-US" sz="2965" b="1">
              <a:solidFill>
                <a:srgbClr val="FF0000"/>
              </a:solidFill>
              <a:effectLst/>
            </a:endParaRPr>
          </a:p>
        </p:txBody>
      </p:sp>
      <p:sp>
        <p:nvSpPr>
          <p:cNvPr id="23557" name="矩形 2349060"/>
          <p:cNvSpPr/>
          <p:nvPr/>
        </p:nvSpPr>
        <p:spPr>
          <a:xfrm>
            <a:off x="2362473" y="1524106"/>
            <a:ext cx="814387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没有哪个不想寻求忠臣、选拔贤人来辅佐自己。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  <p:sp>
        <p:nvSpPr>
          <p:cNvPr id="23558" name="矩形 2349061"/>
          <p:cNvSpPr/>
          <p:nvPr/>
        </p:nvSpPr>
        <p:spPr>
          <a:xfrm>
            <a:off x="2287890" y="4406645"/>
            <a:ext cx="966025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对于治理国家的道理很明白，对于应对的言辞也很娴熟。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  <p:sp>
        <p:nvSpPr>
          <p:cNvPr id="23559" name="矩形 2349062"/>
          <p:cNvSpPr/>
          <p:nvPr/>
        </p:nvSpPr>
        <p:spPr>
          <a:xfrm>
            <a:off x="519059" y="5103762"/>
            <a:ext cx="915352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965" b="1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965" b="1">
                <a:solidFill>
                  <a:srgbClr val="FF0000"/>
                </a:solidFill>
                <a:latin typeface="Times New Roman" panose="02020603050405020304" pitchFamily="18" charset="0"/>
              </a:rPr>
              <a:t>此句通常意译为：明晓国家治乱的道理，擅长应对。</a:t>
            </a:r>
            <a:r>
              <a:rPr lang="en-US" altLang="zh-CN" sz="2965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965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</p:childTnLst>
        </p:cTn>
      </p:par>
    </p:tnLst>
    <p:bldLst>
      <p:bldP spid="23556" grpId="0" animBg="1"/>
      <p:bldP spid="23556" grpId="1" animBg="1"/>
      <p:bldP spid="23557" grpId="0" animBg="1"/>
      <p:bldP spid="23557" grpId="1" animBg="1"/>
      <p:bldP spid="23558" grpId="0" animBg="1"/>
      <p:bldP spid="23558" grpId="1" animBg="1"/>
      <p:bldP spid="23559" grpId="0" animBg="1"/>
      <p:bldP spid="23559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351105" descr="答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8056" y="6365294"/>
            <a:ext cx="754230" cy="43506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4579" name="对象 2351106"/>
          <p:cNvGraphicFramePr/>
          <p:nvPr/>
        </p:nvGraphicFramePr>
        <p:xfrm>
          <a:off x="525778" y="2330410"/>
          <a:ext cx="11123646" cy="21904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2" imgW="10530205" imgH="2070735" progId="Word.Document.8">
                  <p:embed/>
                </p:oleObj>
              </mc:Choice>
              <mc:Fallback>
                <p:oleObj name="" r:id="rId2" imgW="10530205" imgH="2070735" progId="Word.Document.8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5778" y="2330410"/>
                        <a:ext cx="11123646" cy="219046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矩形 2351107"/>
          <p:cNvSpPr/>
          <p:nvPr/>
        </p:nvSpPr>
        <p:spPr>
          <a:xfrm>
            <a:off x="2311407" y="2931062"/>
            <a:ext cx="9281160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defTabSz="913130">
              <a:tabLst>
                <a:tab pos="4800600" algn="l"/>
              </a:tabLst>
            </a:pPr>
            <a:r>
              <a:rPr lang="zh-CN" altLang="en-US" sz="2965" b="1">
                <a:solidFill>
                  <a:srgbClr val="FF0000"/>
                </a:solidFill>
                <a:effectLst/>
              </a:rPr>
              <a:t>作为一个人，又有谁愿意让自己的洁白之身受脏物的污</a:t>
            </a:r>
            <a:endParaRPr lang="zh-CN" altLang="en-US" sz="2965" b="1">
              <a:solidFill>
                <a:srgbClr val="FF0000"/>
              </a:solidFill>
              <a:effectLst/>
            </a:endParaRPr>
          </a:p>
        </p:txBody>
      </p:sp>
      <p:sp>
        <p:nvSpPr>
          <p:cNvPr id="24581" name="矩形 2351108"/>
          <p:cNvSpPr/>
          <p:nvPr/>
        </p:nvSpPr>
        <p:spPr>
          <a:xfrm>
            <a:off x="582892" y="3696088"/>
            <a:ext cx="1320165" cy="5473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23850" indent="-32385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01675" lvl="1" indent="-269875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6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079500" lvl="2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2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11300" lvl="3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–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945005" lvl="4" indent="-215900" algn="l" defTabSz="863600" rtl="0" eaLnBrk="0" fontAlgn="base" hangingPunct="0">
              <a:lnSpc>
                <a:spcPct val="100000"/>
              </a:lnSpc>
              <a:spcBef>
                <a:spcPct val="19000"/>
              </a:spcBef>
              <a:spcAft>
                <a:spcPct val="0"/>
              </a:spcAft>
              <a:buClrTx/>
              <a:buSzTx/>
              <a:buFontTx/>
              <a:buChar char="»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965" b="1">
                <a:solidFill>
                  <a:srgbClr val="FF0000"/>
                </a:solidFill>
              </a:rPr>
              <a:t>染呢？</a:t>
            </a:r>
            <a:endParaRPr lang="zh-CN" altLang="en-US" sz="2965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8"/>
                  </p:tgtEl>
                </p:cond>
              </p:nextCondLst>
            </p:seq>
          </p:childTnLst>
        </p:cTn>
      </p:par>
    </p:tnLst>
    <p:bldLst>
      <p:bldP spid="24580" grpId="0" animBg="1"/>
      <p:bldP spid="24580" grpId="1" animBg="1"/>
      <p:bldP spid="24581" grpId="0" animBg="1"/>
      <p:bldP spid="2458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7256" y="2822876"/>
            <a:ext cx="7879443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掌握本课常见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文言实词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，熟记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通假字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，正确理解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古今异义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的词。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学习本文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记叙、议论和抒情相结合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的写作方法。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  <a:p>
            <a:pPr marL="457200" indent="-457200">
              <a:lnSpc>
                <a:spcPct val="130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了解屈原的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生平事迹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，学习屈原的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爱国精神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志洁行廉、刚正不阿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的高尚品德。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4413" y="1900125"/>
            <a:ext cx="25241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accent5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教学目标</a:t>
            </a:r>
            <a:endParaRPr lang="zh-CN" altLang="en-US" sz="4000" b="1">
              <a:solidFill>
                <a:schemeClr val="accent5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2" y="959531"/>
            <a:ext cx="5011964" cy="50119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53" y="406400"/>
            <a:ext cx="3633947" cy="771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8066" name="对象 2322434"/>
          <p:cNvGraphicFramePr/>
          <p:nvPr/>
        </p:nvGraphicFramePr>
        <p:xfrm>
          <a:off x="525778" y="371762"/>
          <a:ext cx="11140444" cy="6114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1" imgW="10511155" imgH="5769610" progId="Word.Document.8">
                  <p:embed/>
                </p:oleObj>
              </mc:Choice>
              <mc:Fallback>
                <p:oleObj name="" r:id="rId1" imgW="10511155" imgH="5769610" progId="Word.Document.8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371762"/>
                        <a:ext cx="11140444" cy="611447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9090" name="对象 2321409"/>
          <p:cNvGraphicFramePr/>
          <p:nvPr/>
        </p:nvGraphicFramePr>
        <p:xfrm>
          <a:off x="525778" y="1359485"/>
          <a:ext cx="11140444" cy="4140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1" imgW="10511155" imgH="3907155" progId="Word.Document.8">
                  <p:embed/>
                </p:oleObj>
              </mc:Choice>
              <mc:Fallback>
                <p:oleObj name="" r:id="rId1" imgW="10511155" imgH="3907155" progId="Word.Document.8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1359485"/>
                        <a:ext cx="11140444" cy="4140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0114" name="对象 2320385"/>
          <p:cNvGraphicFramePr/>
          <p:nvPr/>
        </p:nvGraphicFramePr>
        <p:xfrm>
          <a:off x="525778" y="502786"/>
          <a:ext cx="11140444" cy="5852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1" imgW="10511155" imgH="5523230" progId="Word.Document.8">
                  <p:embed/>
                </p:oleObj>
              </mc:Choice>
              <mc:Fallback>
                <p:oleObj name="" r:id="rId1" imgW="10511155" imgH="5523230" progId="Word.Document.8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502786"/>
                        <a:ext cx="11140444" cy="585242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1138" name="对象 2319361"/>
          <p:cNvGraphicFramePr/>
          <p:nvPr/>
        </p:nvGraphicFramePr>
        <p:xfrm>
          <a:off x="525778" y="1965893"/>
          <a:ext cx="11140444" cy="292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1" imgW="10511155" imgH="2761615" progId="Word.Document.8">
                  <p:embed/>
                </p:oleObj>
              </mc:Choice>
              <mc:Fallback>
                <p:oleObj name="" r:id="rId1" imgW="10511155" imgH="2761615" progId="Word.Document.8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5778" y="1965893"/>
                        <a:ext cx="11140444" cy="292621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84426" y="1623890"/>
            <a:ext cx="7551573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 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1775" y="278130"/>
            <a:ext cx="11728450" cy="6302375"/>
          </a:xfrm>
          <a:prstGeom prst="rect">
            <a:avLst/>
          </a:prstGeom>
          <a:solidFill>
            <a:schemeClr val="bg1"/>
          </a:solidFill>
          <a:ln w="76200">
            <a:solidFill>
              <a:srgbClr val="CA9602"/>
            </a:solidFill>
          </a:ln>
          <a:effectLst>
            <a:outerShdw blurRad="304800" dist="38100" dir="5400000" algn="t" rotWithShape="0">
              <a:prstClr val="black">
                <a:alpha val="23000"/>
              </a:prstClr>
            </a:outerShdw>
          </a:effectLst>
        </p:spPr>
        <p:txBody>
          <a:bodyPr wrap="square" lIns="360000" rIns="360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占位符 2" hidden="1"/>
          <p:cNvSpPr txBox="1"/>
          <p:nvPr/>
        </p:nvSpPr>
        <p:spPr>
          <a:xfrm>
            <a:off x="4669712" y="740333"/>
            <a:ext cx="3056694" cy="8835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写作背景</a:t>
            </a:r>
            <a:endParaRPr kumimoji="0" lang="zh-CN" altLang="en-US" sz="4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苏新诗古印宋简" panose="02010609000101010101" pitchFamily="49" charset="-122"/>
              <a:ea typeface="苏新诗古印宋简" panose="02010609000101010101" pitchFamily="49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2" name="图片 1" descr="96c7df3d9b7141d2a9525dd169d46aeb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110" t="-51"/>
          <a:stretch>
            <a:fillRect/>
          </a:stretch>
        </p:blipFill>
        <p:spPr>
          <a:xfrm>
            <a:off x="610870" y="846455"/>
            <a:ext cx="2473325" cy="4704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72105" y="1164590"/>
            <a:ext cx="876300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8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屈原一生经历了</a:t>
            </a:r>
            <a:r>
              <a:rPr lang="zh-CN" altLang="en-US" sz="28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楚威王、楚怀王、楚襄王</a:t>
            </a:r>
            <a:r>
              <a:rPr lang="zh-CN" altLang="en-US" sz="2800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三个时期，而主要活动于楚怀王时期。这个时期正是中国即将实现大一统的前夕，“横则秦帝，纵则楚王”。屈原出身贵族，又明于治乱，娴于辞令，早年深受楚怀王的宠信，位为左徒、三闾大夫。屈原对内积极辅佐怀王变法图强，对外坚决主张联齐抗秦，使楚国一度出现了国富兵强、威震诸侯的局面。但由于在内政外交上与楚国腐朽贵族集团产生了尖锐的矛盾，屈原后来遭到群小的诬陷和楚怀王的疏远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2800" b="1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084426" y="1623890"/>
            <a:ext cx="7551573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 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600" y="406400"/>
            <a:ext cx="11214100" cy="5892800"/>
          </a:xfrm>
          <a:prstGeom prst="rect">
            <a:avLst/>
          </a:prstGeom>
          <a:solidFill>
            <a:schemeClr val="bg1"/>
          </a:solidFill>
          <a:ln w="76200">
            <a:solidFill>
              <a:srgbClr val="CA9602"/>
            </a:solidFill>
          </a:ln>
          <a:effectLst>
            <a:outerShdw blurRad="304800" dist="38100" dir="5400000" algn="t" rotWithShape="0">
              <a:prstClr val="black">
                <a:alpha val="23000"/>
              </a:prstClr>
            </a:outerShdw>
          </a:effectLst>
        </p:spPr>
        <p:txBody>
          <a:bodyPr wrap="square" lIns="1080000" rIns="360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怀王十六年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张仪由秦至楚，以“献商、於之地六百里”诱骗怀王，致使齐楚断交。怀王受骗后恼羞成怒，两度向秦出兵，均遭惨败，屈原奉命出使齐国重修齐楚旧好。此后张仪又一次由秦至楚，进行瓦解齐楚联盟的活动，使齐楚联盟未能成功。秦楚结黄棘之盟，楚国彻底投入了秦的怀抱。屈原亦被逐出郢都，到了汉北。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怀王三十年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，屈原回到郢都。同年，秦约怀王武关相会，怀王遂被秦扣留，最终客死秦国。楚襄王即位后继续实施投降政策，屈原再次被逐出郢都，流放江南，辗转流离于沅、湘二水之间。</a:t>
            </a:r>
            <a:endParaRPr kumimoji="0" lang="en-US" altLang="zh-CN" sz="2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楚襄王二十一年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，秦将白起攻破郢都，屈原自觉无力挽救楚国危亡，政治理想无法实现，悲愤不已，遂自沉汨罗江，以身殉楚国。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占位符 2" hidden="1"/>
          <p:cNvSpPr txBox="1"/>
          <p:nvPr/>
        </p:nvSpPr>
        <p:spPr>
          <a:xfrm>
            <a:off x="4669712" y="740333"/>
            <a:ext cx="3056694" cy="8835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苏新诗古印宋简" panose="02010609000101010101" pitchFamily="49" charset="-122"/>
                <a:ea typeface="苏新诗古印宋简" panose="02010609000101010101" pitchFamily="49" charset="-122"/>
                <a:cs typeface="+mn-ea"/>
                <a:sym typeface="宋体" panose="02010600030101010101" pitchFamily="2" charset="-122"/>
              </a:rPr>
              <a:t>写作背景</a:t>
            </a:r>
            <a:endParaRPr kumimoji="0" lang="zh-CN" altLang="en-US" sz="4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苏新诗古印宋简" panose="02010609000101010101" pitchFamily="49" charset="-122"/>
              <a:ea typeface="苏新诗古印宋简" panose="02010609000101010101" pitchFamily="49" charset="-122"/>
              <a:cs typeface="+mn-ea"/>
              <a:sym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965200" y="800100"/>
            <a:ext cx="0" cy="5181600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箭头: 五边形 4"/>
          <p:cNvSpPr/>
          <p:nvPr/>
        </p:nvSpPr>
        <p:spPr>
          <a:xfrm>
            <a:off x="831852" y="1002445"/>
            <a:ext cx="381000" cy="246795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五边形 8"/>
          <p:cNvSpPr/>
          <p:nvPr/>
        </p:nvSpPr>
        <p:spPr>
          <a:xfrm>
            <a:off x="831852" y="3492072"/>
            <a:ext cx="381000" cy="246795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五边形 9"/>
          <p:cNvSpPr/>
          <p:nvPr/>
        </p:nvSpPr>
        <p:spPr>
          <a:xfrm>
            <a:off x="831852" y="5045082"/>
            <a:ext cx="381000" cy="246795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1F4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4065" y="2179320"/>
            <a:ext cx="7287895" cy="52324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任务一：①朗诵课文，读准字音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    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根据课下注释，尝试翻译文本，理解文章大意，完成新课程导学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夯实字词第一、二题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pic>
        <p:nvPicPr>
          <p:cNvPr id="5" name="图片 4" descr="a516ce67fde4407fb1535058f089165f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8465" y="811530"/>
            <a:ext cx="5615940" cy="5615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预习检测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-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字音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1436" y="1276544"/>
          <a:ext cx="6299200" cy="5024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1775"/>
                <a:gridCol w="1171575"/>
                <a:gridCol w="208280"/>
                <a:gridCol w="1924050"/>
                <a:gridCol w="1493520"/>
              </a:tblGrid>
              <a:tr h="838200"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属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草稿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 rowSpan="6">
                  <a:txBody>
                    <a:bodyPr wrap="square"/>
                    <a:lstStyle/>
                    <a:p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谗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谄</a:t>
                      </a:r>
                      <a:endParaRPr lang="zh-CN" altLang="en-US" sz="3200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</a:tr>
              <a:tr h="838210"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惨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怛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谗人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间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之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</a:tr>
              <a:tr h="838210">
                <a:tc>
                  <a:txBody>
                    <a:bodyPr wrap="square"/>
                    <a:lstStyle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怨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诽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靡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不毕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见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</a:tr>
              <a:tr h="838200">
                <a:tc>
                  <a:txBody>
                    <a:bodyPr wrap="square"/>
                    <a:lstStyle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举类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迩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濯淖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 wrap="square"/>
                    <a:lstStyle/>
                    <a:p>
                      <a:pPr>
                        <a:lnSpc>
                          <a:spcPct val="115000"/>
                        </a:lnSpc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36930">
                <a:tc>
                  <a:txBody>
                    <a:bodyPr wrap="square"/>
                    <a:lstStyle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蝉</a:t>
                      </a: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蜕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滋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垢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>
                        <a:alpha val="10196"/>
                      </a:srgbClr>
                    </a:solidFill>
                  </a:tcPr>
                </a:tc>
              </a:tr>
              <a:tr h="831927">
                <a:tc>
                  <a:txBody>
                    <a:bodyPr wrap="square"/>
                    <a:lstStyle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皭</a:t>
                      </a:r>
                      <a:r>
                        <a:rPr lang="zh-CN" altLang="en-US" sz="3200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然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泥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而不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滓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10196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004434" y="1392702"/>
            <a:ext cx="923926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chǎn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64665" y="5620385"/>
            <a:ext cx="1310005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ji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o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3230" y="4711065"/>
            <a:ext cx="1094105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ClrTx/>
              <a:buSzTx/>
              <a:buFontTx/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tuì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6359" y="4778239"/>
            <a:ext cx="923926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ClrTx/>
              <a:buSzTx/>
              <a:buFontTx/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gòu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25363" y="3939265"/>
            <a:ext cx="1783897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zhuó nào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8250" y="5617210"/>
            <a:ext cx="1560830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ClrTx/>
              <a:buSzTx/>
              <a:buFontTx/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ni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è zǐ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17370" y="3905885"/>
            <a:ext cx="859155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ClrTx/>
              <a:buSzTx/>
              <a:buFontTx/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ěr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64573" y="3066982"/>
            <a:ext cx="923926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fěi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81810" y="2265680"/>
            <a:ext cx="742950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á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64573" y="1368924"/>
            <a:ext cx="923926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zhǔ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8622" y="3085190"/>
            <a:ext cx="1783897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buClrTx/>
              <a:buSzTx/>
              <a:buFontTx/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mǐ xiàn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04343" y="2231353"/>
            <a:ext cx="923926" cy="58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jiàn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6374130" y="1276350"/>
          <a:ext cx="5751195" cy="5029835"/>
        </p:xfrm>
        <a:graphic>
          <a:graphicData uri="http://schemas.openxmlformats.org/drawingml/2006/table">
            <a:tbl>
              <a:tblPr firstRow="1" firstCol="1" bandRow="1"/>
              <a:tblGrid>
                <a:gridCol w="1564640"/>
                <a:gridCol w="1242060"/>
                <a:gridCol w="208280"/>
                <a:gridCol w="1919605"/>
                <a:gridCol w="816610"/>
              </a:tblGrid>
              <a:tr h="835025"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既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绌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  <a:tc rowSpan="4">
                  <a:txBody>
                    <a:bodyPr wrap="square"/>
                    <a:p>
                      <a:pPr algn="l"/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vert="horz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wrap="square"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商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於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</a:tr>
              <a:tr h="846455"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靳</a:t>
                      </a: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尚</a:t>
                      </a: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赵不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内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</a:tr>
              <a:tr h="831215">
                <a:tc>
                  <a:txBody>
                    <a:bodyPr wrap="square"/>
                    <a:p>
                      <a:pPr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累</a:t>
                      </a: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世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 vMerge="1">
                  <a:tcPr/>
                </a:tc>
                <a:tc>
                  <a:txBody>
                    <a:bodyPr wrap="square"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被</a:t>
                      </a: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发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  <a:tc>
                  <a:txBody>
                    <a:bodyPr wrap="square"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  <a:alpha val="10196"/>
                      </a:schemeClr>
                    </a:solidFill>
                  </a:tcPr>
                </a:tc>
              </a:tr>
              <a:tr h="847725">
                <a:tc>
                  <a:txBody>
                    <a:bodyPr wrap="square"/>
                    <a:p>
                      <a:pPr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枯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槁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 vMerge="1"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 wrap="square"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父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 wrap="square"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</a:tr>
              <a:tr h="835025">
                <a:tc>
                  <a:txBody>
                    <a:bodyPr/>
                    <a:p>
                      <a:pPr algn="l">
                        <a:lnSpc>
                          <a:spcPct val="115000"/>
                        </a:lnSpc>
                        <a:buClrTx/>
                        <a:buSzTx/>
                        <a:buFontTx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啜</a:t>
                      </a: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其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醨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altLang="en-US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怀瑾握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瑜</a:t>
                      </a:r>
                      <a:endParaRPr lang="zh-CN" altLang="en-US" sz="3200" b="1"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altLang="en-US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</a:tr>
              <a:tr h="830580">
                <a:tc>
                  <a:txBody>
                    <a:bodyPr/>
                    <a:p>
                      <a:pPr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汨</a:t>
                      </a: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罗</a:t>
                      </a:r>
                      <a:endParaRPr lang="zh-CN" altLang="en-US" sz="32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altLang="en-US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p>
                      <a:pPr algn="l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哀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effectLst/>
                          <a:latin typeface="黑体" panose="02010609060101010101" charset="-122"/>
                          <a:ea typeface="黑体" panose="02010609060101010101" charset="-122"/>
                        </a:rPr>
                        <a:t>郢</a:t>
                      </a:r>
                      <a:endParaRPr lang="zh-CN" altLang="en-US" sz="3200" b="1">
                        <a:solidFill>
                          <a:srgbClr val="FF0000"/>
                        </a:solidFill>
                        <a:effectLst/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p>
                      <a:pPr algn="ctr" defTabSz="0">
                        <a:lnSpc>
                          <a:spcPct val="100000"/>
                        </a:lnSpc>
                        <a:spcAft>
                          <a:spcPct val="0"/>
                        </a:spcAft>
                        <a:buNone/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altLang="en-US" sz="2800" b="0">
                        <a:solidFill>
                          <a:srgbClr val="96401E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37160" marR="137160" marT="137160" marB="13716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101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352530" y="3954780"/>
            <a:ext cx="185674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fǔ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7760" y="149449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chù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332935" y="2328697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nà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7760" y="2265646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j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ì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302365" y="144812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yú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60030" y="484094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chuò lí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287125" y="569097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ǐ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ng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49590" y="560968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mì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27760" y="3168167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l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ě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i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367860" y="3084347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pī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27760" y="3937787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g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ǎo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332845" y="4780603"/>
            <a:ext cx="18415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0">
              <a:spcAft>
                <a:spcPct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yú</a:t>
            </a:r>
            <a:endParaRPr lang="en-US" altLang="zh-CN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6" grpId="0"/>
      <p:bldP spid="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UNIT_PLACING_PICTURE_USER_VIEWPORT" val="{&quot;height&quot;:2097.8787401574805,&quot;width&quot;:19200.00157480315}"/>
</p:tagLst>
</file>

<file path=ppt/tags/tag101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02.xml><?xml version="1.0" encoding="utf-8"?>
<p:tagLst xmlns:p="http://schemas.openxmlformats.org/presentationml/2006/main">
  <p:tag name="AS_UNIQUEID" val="48"/>
</p:tagLst>
</file>

<file path=ppt/tags/tag103.xml><?xml version="1.0" encoding="utf-8"?>
<p:tagLst xmlns:p="http://schemas.openxmlformats.org/presentationml/2006/main">
  <p:tag name="AS_UNIQUEID" val="447"/>
</p:tagLst>
</file>

<file path=ppt/tags/tag104.xml><?xml version="1.0" encoding="utf-8"?>
<p:tagLst xmlns:p="http://schemas.openxmlformats.org/presentationml/2006/main">
  <p:tag name="AS_UNIQUEID" val="448"/>
</p:tagLst>
</file>

<file path=ppt/tags/tag105.xml><?xml version="1.0" encoding="utf-8"?>
<p:tagLst xmlns:p="http://schemas.openxmlformats.org/presentationml/2006/main">
  <p:tag name="AS_UNIQUEID" val="449"/>
</p:tagLst>
</file>

<file path=ppt/tags/tag106.xml><?xml version="1.0" encoding="utf-8"?>
<p:tagLst xmlns:p="http://schemas.openxmlformats.org/presentationml/2006/main">
  <p:tag name="AS_UNIQUEID" val="450"/>
</p:tagLst>
</file>

<file path=ppt/tags/tag107.xml><?xml version="1.0" encoding="utf-8"?>
<p:tagLst xmlns:p="http://schemas.openxmlformats.org/presentationml/2006/main">
  <p:tag name="AS_UNIQUEID" val="647"/>
</p:tagLst>
</file>

<file path=ppt/tags/tag108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09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1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2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3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4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5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6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17.xml><?xml version="1.0" encoding="utf-8"?>
<p:tagLst xmlns:p="http://schemas.openxmlformats.org/presentationml/2006/main">
  <p:tag name="KSO_WM_TEMPLATE_CATEGORY" val="custom"/>
  <p:tag name="KSO_WM_TEMPLATE_INDEX" val="20199183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791"/>
</p:tagLst>
</file>

<file path=ppt/tags/tag72.xml><?xml version="1.0" encoding="utf-8"?>
<p:tagLst xmlns:p="http://schemas.openxmlformats.org/presentationml/2006/main">
  <p:tag name="AS_UNIQUEID" val="792"/>
</p:tagLst>
</file>

<file path=ppt/tags/tag73.xml><?xml version="1.0" encoding="utf-8"?>
<p:tagLst xmlns:p="http://schemas.openxmlformats.org/presentationml/2006/main">
  <p:tag name="AS_UNIQUEID" val="793"/>
</p:tagLst>
</file>

<file path=ppt/tags/tag74.xml><?xml version="1.0" encoding="utf-8"?>
<p:tagLst xmlns:p="http://schemas.openxmlformats.org/presentationml/2006/main">
  <p:tag name="AS_UNIQUEID" val="856"/>
</p:tagLst>
</file>

<file path=ppt/tags/tag75.xml><?xml version="1.0" encoding="utf-8"?>
<p:tagLst xmlns:p="http://schemas.openxmlformats.org/presentationml/2006/main">
  <p:tag name="AS_UNIQUEID" val="1148"/>
</p:tagLst>
</file>

<file path=ppt/tags/tag76.xml><?xml version="1.0" encoding="utf-8"?>
<p:tagLst xmlns:p="http://schemas.openxmlformats.org/presentationml/2006/main">
  <p:tag name="KSO_WM_TEMPLATE_CATEGORY" val="custom"/>
  <p:tag name="KSO_WM_TEMPLATE_INDEX" val="20199183"/>
</p:tagLst>
</file>

<file path=ppt/tags/tag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UNIT_TABLE_BEAUTIFY" val="smartTable{fc3826f7-6ad4-460e-aa4d-a5bbbe1f237b}"/>
</p:tagLst>
</file>

<file path=ppt/tags/tag79.xml><?xml version="1.0" encoding="utf-8"?>
<p:tagLst xmlns:p="http://schemas.openxmlformats.org/presentationml/2006/main">
  <p:tag name="KSO_WM_UNIT_TABLE_BEAUTIFY" val="smartTable{e42951af-1992-4522-a382-5cc082b47c16}"/>
  <p:tag name="TABLE_ENDDRAG_ORIGIN_RECT" val="586*396"/>
  <p:tag name="TABLE_ENDDRAG_RECT" val="558*100*586*39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.xml><?xml version="1.0" encoding="utf-8"?>
<p:tagLst xmlns:p="http://schemas.openxmlformats.org/presentationml/2006/main">
  <p:tag name="AS_UNIQUEID" val="1159"/>
</p:tagLst>
</file>

<file path=ppt/tags/tag81.xml><?xml version="1.0" encoding="utf-8"?>
<p:tagLst xmlns:p="http://schemas.openxmlformats.org/presentationml/2006/main">
  <p:tag name="AS_UNIQUEID" val="48"/>
</p:tagLst>
</file>

<file path=ppt/tags/tag82.xml><?xml version="1.0" encoding="utf-8"?>
<p:tagLst xmlns:p="http://schemas.openxmlformats.org/presentationml/2006/main">
  <p:tag name="AS_UNIQUEID" val="447"/>
</p:tagLst>
</file>

<file path=ppt/tags/tag83.xml><?xml version="1.0" encoding="utf-8"?>
<p:tagLst xmlns:p="http://schemas.openxmlformats.org/presentationml/2006/main">
  <p:tag name="AS_UNIQUEID" val="448"/>
</p:tagLst>
</file>

<file path=ppt/tags/tag84.xml><?xml version="1.0" encoding="utf-8"?>
<p:tagLst xmlns:p="http://schemas.openxmlformats.org/presentationml/2006/main">
  <p:tag name="AS_UNIQUEID" val="449"/>
</p:tagLst>
</file>

<file path=ppt/tags/tag85.xml><?xml version="1.0" encoding="utf-8"?>
<p:tagLst xmlns:p="http://schemas.openxmlformats.org/presentationml/2006/main">
  <p:tag name="AS_UNIQUEID" val="450"/>
</p:tagLst>
</file>

<file path=ppt/tags/tag86.xml><?xml version="1.0" encoding="utf-8"?>
<p:tagLst xmlns:p="http://schemas.openxmlformats.org/presentationml/2006/main">
  <p:tag name="AS_UNIQUEID" val="647"/>
</p:tagLst>
</file>

<file path=ppt/tags/tag87.xml><?xml version="1.0" encoding="utf-8"?>
<p:tagLst xmlns:p="http://schemas.openxmlformats.org/presentationml/2006/main">
  <p:tag name="AS_UNIQUEID" val="48"/>
</p:tagLst>
</file>

<file path=ppt/tags/tag88.xml><?xml version="1.0" encoding="utf-8"?>
<p:tagLst xmlns:p="http://schemas.openxmlformats.org/presentationml/2006/main">
  <p:tag name="AS_UNIQUEID" val="447"/>
</p:tagLst>
</file>

<file path=ppt/tags/tag89.xml><?xml version="1.0" encoding="utf-8"?>
<p:tagLst xmlns:p="http://schemas.openxmlformats.org/presentationml/2006/main">
  <p:tag name="AS_UNIQUEID" val="44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90.xml><?xml version="1.0" encoding="utf-8"?>
<p:tagLst xmlns:p="http://schemas.openxmlformats.org/presentationml/2006/main">
  <p:tag name="AS_UNIQUEID" val="449"/>
</p:tagLst>
</file>

<file path=ppt/tags/tag91.xml><?xml version="1.0" encoding="utf-8"?>
<p:tagLst xmlns:p="http://schemas.openxmlformats.org/presentationml/2006/main">
  <p:tag name="AS_UNIQUEID" val="450"/>
</p:tagLst>
</file>

<file path=ppt/tags/tag92.xml><?xml version="1.0" encoding="utf-8"?>
<p:tagLst xmlns:p="http://schemas.openxmlformats.org/presentationml/2006/main">
  <p:tag name="AS_UNIQUEID" val="647"/>
</p:tagLst>
</file>

<file path=ppt/tags/tag93.xml><?xml version="1.0" encoding="utf-8"?>
<p:tagLst xmlns:p="http://schemas.openxmlformats.org/presentationml/2006/main">
  <p:tag name="AS_UNIQUEID" val="647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TEMPLATE_CATEGORY" val="custom"/>
  <p:tag name="KSO_WM_TEMPLATE_INDEX" val="20199183"/>
</p:tagLst>
</file>

<file path=ppt/tags/tag98.xml><?xml version="1.0" encoding="utf-8"?>
<p:tagLst xmlns:p="http://schemas.openxmlformats.org/presentationml/2006/main">
  <p:tag name="AS_UNIQUEID" val="1229"/>
</p:tagLst>
</file>

<file path=ppt/tags/tag99.xml><?xml version="1.0" encoding="utf-8"?>
<p:tagLst xmlns:p="http://schemas.openxmlformats.org/presentationml/2006/main">
  <p:tag name="AS_UNIQUEID" val="6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le1pyts">
      <a:majorFont>
        <a:latin typeface="Arial"/>
        <a:ea typeface="字魂105号-简雅黑"/>
        <a:cs typeface="Arial"/>
      </a:majorFont>
      <a:minorFont>
        <a:latin typeface="Arial"/>
        <a:ea typeface="字魂105号-简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蛋破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jtsqtqe">
      <a:majorFont>
        <a:latin typeface="幼圆"/>
        <a:ea typeface="幼圆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蛋破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jtsqtqe">
      <a:majorFont>
        <a:latin typeface="幼圆"/>
        <a:ea typeface="幼圆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A7C6E5"/>
    </a:accent1>
    <a:accent2>
      <a:srgbClr val="333399"/>
    </a:accent2>
    <a:accent3>
      <a:srgbClr val="FFFFFF"/>
    </a:accent3>
    <a:accent4>
      <a:srgbClr val="000000"/>
    </a:accent4>
    <a:accent5>
      <a:srgbClr val="D0DFEF"/>
    </a:accent5>
    <a:accent6>
      <a:srgbClr val="2D2D89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8083</Words>
  <Application>WPS 演示</Application>
  <PresentationFormat>宽屏</PresentationFormat>
  <Paragraphs>576</Paragraphs>
  <Slides>53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53</vt:i4>
      </vt:variant>
    </vt:vector>
  </HeadingPairs>
  <TitlesOfParts>
    <vt:vector size="93" baseType="lpstr">
      <vt:lpstr>Arial</vt:lpstr>
      <vt:lpstr>宋体</vt:lpstr>
      <vt:lpstr>Wingdings</vt:lpstr>
      <vt:lpstr>微软雅黑</vt:lpstr>
      <vt:lpstr>Wingdings</vt:lpstr>
      <vt:lpstr>华文行楷</vt:lpstr>
      <vt:lpstr>字魂105号-简雅黑</vt:lpstr>
      <vt:lpstr>黑体</vt:lpstr>
      <vt:lpstr>Calibri</vt:lpstr>
      <vt:lpstr>楷体</vt:lpstr>
      <vt:lpstr>隶书</vt:lpstr>
      <vt:lpstr>华文中宋</vt:lpstr>
      <vt:lpstr>苏新诗古印宋简</vt:lpstr>
      <vt:lpstr>等线</vt:lpstr>
      <vt:lpstr>Times New Roman</vt:lpstr>
      <vt:lpstr>Arial Unicode MS</vt:lpstr>
      <vt:lpstr>仿宋</vt:lpstr>
      <vt:lpstr>幼圆</vt:lpstr>
      <vt:lpstr>华文新魏</vt:lpstr>
      <vt:lpstr>方正舒体</vt:lpstr>
      <vt:lpstr>汉语拼音</vt:lpstr>
      <vt:lpstr>华文楷体</vt:lpstr>
      <vt:lpstr>楷体_GB2312</vt:lpstr>
      <vt:lpstr>Office 主题</vt:lpstr>
      <vt:lpstr>1_Office 主题​​</vt:lpstr>
      <vt:lpstr>2_Office 主题​​</vt:lpstr>
      <vt:lpstr>蛋破壳</vt:lpstr>
      <vt:lpstr>默认设计模板</vt:lpstr>
      <vt:lpstr>1_蛋破壳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第3段写屈原创作《离骚》的缘由，并对《离骚》作出评价。这是《屈原列传》中用浓墨重笔书写的精彩段落，是作者对屈原遭遇、人品、文学才能的直接评述，写得哀婉动人、酣畅淋漓。 请认真阅读这段文字，思考下面问题。 (1)这段文字依据内容可分为两层，请划分层次并概括每一层的大意。</vt:lpstr>
      <vt:lpstr>(2)屈原创作《离骚》的原因是什么？其具体内容是什么？“离骚”的含义是什么？</vt:lpstr>
      <vt:lpstr>(4)《离骚》的思想内容方面的特点是什么？其语言特色和表现手法的特点是什么？《离骚》与屈原人品之间有怎样的联系？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岁月静好</cp:lastModifiedBy>
  <cp:revision>156</cp:revision>
  <dcterms:created xsi:type="dcterms:W3CDTF">2021-11-24T00:56:00Z</dcterms:created>
  <dcterms:modified xsi:type="dcterms:W3CDTF">2021-12-03T01:28:09Z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6571D6A6FE594CD1B78687BBFD8DFEFF</vt:lpwstr>
  </property>
  <property fmtid="{D5CDD505-2E9C-101B-9397-08002B2CF9AE}" pid="3" name="KSOProductBuildVer">
    <vt:lpwstr>2052-11.1.0.11115</vt:lpwstr>
  </property>
</Properties>
</file>