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672" r:id="rId3"/>
    <p:sldId id="691" r:id="rId4"/>
    <p:sldId id="692" r:id="rId5"/>
    <p:sldId id="673" r:id="rId6"/>
    <p:sldId id="674" r:id="rId7"/>
    <p:sldId id="675" r:id="rId8"/>
    <p:sldId id="676" r:id="rId9"/>
    <p:sldId id="679" r:id="rId10"/>
    <p:sldId id="680" r:id="rId11"/>
    <p:sldId id="681" r:id="rId12"/>
    <p:sldId id="693" r:id="rId13"/>
    <p:sldId id="694" r:id="rId14"/>
    <p:sldId id="695" r:id="rId15"/>
    <p:sldId id="696" r:id="rId16"/>
    <p:sldId id="697" r:id="rId17"/>
    <p:sldId id="698" r:id="rId18"/>
    <p:sldId id="699" r:id="rId19"/>
    <p:sldId id="700" r:id="rId20"/>
    <p:sldId id="703" r:id="rId21"/>
    <p:sldId id="684" r:id="rId22"/>
    <p:sldId id="685" r:id="rId23"/>
    <p:sldId id="704" r:id="rId24"/>
    <p:sldId id="686" r:id="rId25"/>
    <p:sldId id="687" r:id="rId26"/>
    <p:sldId id="702" r:id="rId27"/>
    <p:sldId id="701" r:id="rId28"/>
    <p:sldId id="705" r:id="rId29"/>
    <p:sldId id="706" r:id="rId30"/>
    <p:sldId id="690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37" autoAdjust="0"/>
    <p:restoredTop sz="94660"/>
  </p:normalViewPr>
  <p:slideViewPr>
    <p:cSldViewPr snapToGrid="0">
      <p:cViewPr varScale="1">
        <p:scale>
          <a:sx n="73" d="100"/>
          <a:sy n="73" d="100"/>
        </p:scale>
        <p:origin x="12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tags" Target="tags/tag75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939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76229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8141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1193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05513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09706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6423012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1038F-8BF3-4E41-ABF5-E820BE1495E4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A5DE9-C1BA-45D9-9961-95D0FEC145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1038F-8BF3-4E41-ABF5-E820BE1495E4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A5DE9-C1BA-45D9-9961-95D0FEC145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1038F-8BF3-4E41-ABF5-E820BE1495E4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A5DE9-C1BA-45D9-9961-95D0FEC145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1038F-8BF3-4E41-ABF5-E820BE1495E4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A5DE9-C1BA-45D9-9961-95D0FEC145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1038F-8BF3-4E41-ABF5-E820BE1495E4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A5DE9-C1BA-45D9-9961-95D0FEC145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1038F-8BF3-4E41-ABF5-E820BE1495E4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A5DE9-C1BA-45D9-9961-95D0FEC145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1038F-8BF3-4E41-ABF5-E820BE1495E4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A5DE9-C1BA-45D9-9961-95D0FEC145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1038F-8BF3-4E41-ABF5-E820BE1495E4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A5DE9-C1BA-45D9-9961-95D0FEC145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1038F-8BF3-4E41-ABF5-E820BE1495E4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A5DE9-C1BA-45D9-9961-95D0FEC145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1038F-8BF3-4E41-ABF5-E820BE1495E4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A5DE9-C1BA-45D9-9961-95D0FEC145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1038F-8BF3-4E41-ABF5-E820BE1495E4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A5DE9-C1BA-45D9-9961-95D0FEC145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1038F-8BF3-4E41-ABF5-E820BE1495E4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A5DE9-C1BA-45D9-9961-95D0FEC145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src=http___dl.ppt123.net_pptbj_51_20181115_f4jia0rzixr.jpg&amp;refer=http___dl.ppt123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tags" Target="../tags/tag34.xml" /><Relationship Id="rId6" Type="http://schemas.openxmlformats.org/officeDocument/2006/relationships/tags" Target="../tags/tag35.xml" /><Relationship Id="rId7" Type="http://schemas.openxmlformats.org/officeDocument/2006/relationships/tags" Target="../tags/tag3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tags" Target="../tags/tag6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tags" Target="../tags/tag13.xml" /><Relationship Id="rId15" Type="http://schemas.openxmlformats.org/officeDocument/2006/relationships/tags" Target="../tags/tag14.xml" /><Relationship Id="rId16" Type="http://schemas.openxmlformats.org/officeDocument/2006/relationships/tags" Target="../tags/tag15.xml" /><Relationship Id="rId17" Type="http://schemas.openxmlformats.org/officeDocument/2006/relationships/tags" Target="../tags/tag16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tags" Target="../tags/tag2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tags" Target="../tags/tag30.xml" /><Relationship Id="rId7" Type="http://schemas.openxmlformats.org/officeDocument/2006/relationships/tags" Target="../tags/tag3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651744" y="1980768"/>
            <a:ext cx="6888480" cy="249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indent="0" algn="ctr">
              <a:buFont typeface="Arial" panose="020b0604020202020204" pitchFamily="34" charset="0"/>
              <a:buNone/>
            </a:pPr>
            <a:r>
              <a: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</a:rPr>
              <a:t>别了，不列颠尼亚</a:t>
            </a:r>
          </a:p>
          <a:p>
            <a:pPr indent="0" algn="ctr">
              <a:buFont typeface="Arial" panose="020b0604020202020204" pitchFamily="34" charset="0"/>
              <a:buNone/>
            </a:pPr>
            <a:endParaRPr lang="zh-CN" altLang="en-US" sz="6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汉仪中宋简" panose="02010600000101010101" charset="-122"/>
            </a:endParaRPr>
          </a:p>
          <a:p>
            <a:pPr indent="0"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</a:rPr>
              <a:t>统编版高中语文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</a:rPr>
              <a:t> 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</a:rPr>
              <a:t>选择性</a:t>
            </a:r>
            <a:r>
              <a:rPr lang="zh-CN" altLang="en-US" sz="2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</a:rPr>
              <a:t>必修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</a:rPr>
              <a:t>上册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07071" y="1441769"/>
            <a:ext cx="2819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3333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4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、消息的结构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581135" y="2214448"/>
            <a:ext cx="9488018" cy="2907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标题：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引题、正标、副标题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)</a:t>
            </a:r>
          </a:p>
          <a:p>
            <a:pPr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导语：消息的第一自然段，或开头的一两句话，一般称为导语。</a:t>
            </a:r>
          </a:p>
          <a:p>
            <a:pPr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主体：主体是导语之后，构成消息内容的主要部分。</a:t>
            </a:r>
          </a:p>
          <a:p>
            <a:pPr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背景：一般说，背景材料是消息的从属部分。它无固定的位置，但通常安排在主体之中，有时也可成为消息的主要材料。结尾：消息要把事实写得完整，逻辑严密，结尾需得向亮、有力，发人深思，给人启迪。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2"/>
          <p:cNvSpPr txBox="1"/>
          <p:nvPr>
            <p:custDataLst>
              <p:tags r:id="rId3"/>
            </p:custDataLst>
          </p:nvPr>
        </p:nvSpPr>
        <p:spPr>
          <a:xfrm>
            <a:off x="3444875" y="2300288"/>
            <a:ext cx="1487170" cy="124079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pc="200">
                <a:solidFill>
                  <a:schemeClr val="accent1"/>
                </a:solidFill>
                <a:latin typeface="Times New Roman" panose="02020603050405020304" pitchFamily="18" charset="0"/>
                <a:ea typeface="汉仪全唐诗简繁" panose="00020600040101010101" charset="-122"/>
                <a:cs typeface="Arial" panose="020b0604020202020204" pitchFamily="34" charset="0"/>
                <a:sym typeface="+mn-lt"/>
              </a:rPr>
              <a:t>03</a:t>
            </a:r>
          </a:p>
        </p:txBody>
      </p:sp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2935605" y="1844358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2935605" y="3997643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6"/>
            </p:custDataLst>
          </p:nvPr>
        </p:nvSpPr>
        <p:spPr>
          <a:xfrm>
            <a:off x="5645150" y="2503805"/>
            <a:ext cx="2976245" cy="835660"/>
          </a:xfrm>
        </p:spPr>
        <p:txBody>
          <a:bodyPr>
            <a:noAutofit/>
          </a:bodyPr>
          <a:lstStyle/>
          <a:p>
            <a:r>
              <a:rPr lang="zh-CN" altLang="en-US" sz="48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汉仪中宋简" panose="02010600000101010101" charset="-122"/>
                <a:cs typeface="微软雅黑" panose="020b0503020204020204" charset="-122"/>
                <a:sym typeface="Arial" panose="020b0604020202020204" pitchFamily="34" charset="0"/>
              </a:rPr>
              <a:t>课文梳理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4643438" y="2041525"/>
            <a:ext cx="5199063" cy="2774950"/>
          </a:xfrm>
          <a:prstGeom prst="rect">
            <a:avLst/>
          </a:prstGeom>
          <a:noFill/>
        </p:spPr>
        <p:txBody>
          <a:bodyPr lIns="91440" tIns="45720" rIns="91440" bIns="4572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200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kern="1200" cap="none" spc="15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sym typeface="Arial" panose="020b0604020202020204" pitchFamily="34" charset="0"/>
              </a:rPr>
              <a:t>齐声朗读课文，根据新闻组成部分，概括本文的结构顺序。</a:t>
            </a: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523875" y="2207579"/>
            <a:ext cx="2644775" cy="2094194"/>
          </a:xfrm>
          <a:prstGeom prst="rect">
            <a:avLst/>
          </a:prstGeom>
          <a:noFill/>
        </p:spPr>
        <p:txBody>
          <a:bodyPr lIns="91440" tIns="45720" rIns="91440" bIns="45720" anchor="ctr" anchorCtr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30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中宋简" panose="02010600000101010101" charset="-122"/>
                <a:sym typeface="Arial" panose="020b0604020202020204" pitchFamily="34" charset="0"/>
              </a:rPr>
              <a:t>初读感知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754325" y="4301772"/>
            <a:ext cx="2157212" cy="125131"/>
          </a:xfrm>
          <a:prstGeom prst="rect">
            <a:avLst/>
          </a:prstGeom>
          <a:ln>
            <a:noFill/>
          </a:ln>
        </p:spPr>
        <p:style>
          <a:lnRef idx="2">
            <a:srgbClr val="0AA7FC">
              <a:shade val="50000"/>
            </a:srgbClr>
          </a:lnRef>
          <a:fillRef idx="1">
            <a:srgbClr val="0AA7FC"/>
          </a:fillRef>
          <a:effectRef idx="0">
            <a:srgbClr val="0AA7FC"/>
          </a:effectRef>
          <a:fontRef idx="minor">
            <a:sysClr val="window" lastClr="FFFFFF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2311400" y="946150"/>
            <a:ext cx="8893175" cy="4967288"/>
          </a:xfrm>
          <a:custGeom>
            <a:gdLst>
              <a:gd name="connsiteX0" fmla="*/ 5 w 14004"/>
              <a:gd name="connsiteY0" fmla="*/ 1622 h 7822"/>
              <a:gd name="connsiteX1" fmla="*/ 0 w 14004"/>
              <a:gd name="connsiteY1" fmla="*/ 0 h 7822"/>
              <a:gd name="connsiteX2" fmla="*/ 14004 w 14004"/>
              <a:gd name="connsiteY2" fmla="*/ 0 h 7822"/>
              <a:gd name="connsiteX3" fmla="*/ 14004 w 14004"/>
              <a:gd name="connsiteY3" fmla="*/ 7822 h 7822"/>
              <a:gd name="connsiteX4" fmla="*/ 0 w 14004"/>
              <a:gd name="connsiteY4" fmla="*/ 7822 h 7822"/>
              <a:gd name="connsiteX5" fmla="*/ 5 w 14004"/>
              <a:gd name="connsiteY5" fmla="*/ 6212 h 782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04" h="7822">
                <a:moveTo>
                  <a:pt x="5" y="1622"/>
                </a:moveTo>
                <a:lnTo>
                  <a:pt x="0" y="0"/>
                </a:lnTo>
                <a:lnTo>
                  <a:pt x="14004" y="0"/>
                </a:lnTo>
                <a:lnTo>
                  <a:pt x="14004" y="7822"/>
                </a:lnTo>
                <a:lnTo>
                  <a:pt x="0" y="7822"/>
                </a:lnTo>
                <a:lnTo>
                  <a:pt x="5" y="6212"/>
                </a:lnTo>
              </a:path>
            </a:pathLst>
          </a:custGeom>
          <a:noFill/>
          <a:ln w="19050">
            <a:solidFill>
              <a:sysClr val="window" lastClr="FFFFFF">
                <a:lumMod val="85000"/>
                <a:alpha val="75000"/>
              </a:sysClr>
            </a:solidFill>
          </a:ln>
        </p:spPr>
        <p:style>
          <a:lnRef idx="2">
            <a:srgbClr val="0AA7FC">
              <a:shade val="50000"/>
            </a:srgbClr>
          </a:lnRef>
          <a:fillRef idx="1">
            <a:srgbClr val="0AA7FC"/>
          </a:fillRef>
          <a:effectRef idx="0">
            <a:srgbClr val="0AA7FC"/>
          </a:effectRef>
          <a:fontRef idx="minor">
            <a:sysClr val="window" lastClr="FFFFFF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1379855" y="1788160"/>
            <a:ext cx="10203815" cy="446151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lang="zh-CN" altLang="en-US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标题：别了，不列颠尼亚</a:t>
            </a: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lang="zh-CN" altLang="en-US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导语：（</a:t>
            </a:r>
            <a:r>
              <a:rPr kumimoji="0" altLang="zh-CN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1</a:t>
            </a:r>
            <a:r>
              <a:rPr kumimoji="0" lang="zh-CN" altLang="en-US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）英国撤离香港</a:t>
            </a: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lang="zh-CN" altLang="en-US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主题：（</a:t>
            </a:r>
            <a:r>
              <a:rPr kumimoji="0" altLang="zh-CN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2-10</a:t>
            </a:r>
            <a:r>
              <a:rPr kumimoji="0" lang="zh-CN" altLang="en-US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）具体叙述英国殖民者的告别仪式</a:t>
            </a: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lang="zh-CN" altLang="en-US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结语：（</a:t>
            </a:r>
            <a:r>
              <a:rPr kumimoji="0" altLang="zh-CN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11</a:t>
            </a:r>
            <a:r>
              <a:rPr kumimoji="0" lang="zh-CN" altLang="en-US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）大英帝国从海上来，又从海上去</a:t>
            </a: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608400" y="474840"/>
            <a:ext cx="10975200" cy="1245195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108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kumimoji="0" lang="zh-CN" altLang="en-US" sz="3600" b="1" i="0" spc="30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中宋简" panose="02010600000101010101" charset="-122"/>
                <a:cs typeface="微软雅黑" panose="020b0503020204020204" charset="-122"/>
              </a:rPr>
              <a:t>思路结构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608330" y="2326005"/>
            <a:ext cx="10975340" cy="223012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altLang="zh-CN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        </a:t>
            </a:r>
            <a:r>
              <a:rPr kumimoji="0" lang="zh-CN" altLang="en-US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新闻特写的概念：以描写为主要手法，摄取新闻事实中最富有特征和表现力的片段或场面，形象地再现新闻事件和新闻人物。本文主体部分就是选取了</a:t>
            </a:r>
            <a:r>
              <a:rPr kumimoji="0" altLang="zh-CN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97</a:t>
            </a:r>
            <a:r>
              <a:rPr kumimoji="0" lang="zh-CN" altLang="en-US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年香港回归，英方撤退的几个重要场景，请找出这几个场景，并分析其意义。</a:t>
            </a: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endParaRPr kumimoji="0" lang="zh-CN" altLang="en-US" sz="2400" b="0" i="0" spc="50" baseline="0" noProof="0">
              <a:ln w="3175">
                <a:noFill/>
                <a:prstDash val="dash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Times New Roman" panose="02020603050405020304" pitchFamily="18" charset="0"/>
              <a:ea typeface="汉仪全唐诗简繁" panose="00020600040101010101" charset="-122"/>
              <a:cs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608400" y="474840"/>
            <a:ext cx="10975200" cy="1245195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108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kumimoji="0" lang="zh-CN" altLang="en-US" sz="3600" b="1" i="0" spc="30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中宋简" panose="02010600000101010101" charset="-122"/>
                <a:cs typeface="微软雅黑" panose="020b0503020204020204" charset="-122"/>
              </a:rPr>
              <a:t>思路结构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608330" y="1720215"/>
            <a:ext cx="10975340" cy="425577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altLang="zh-CN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        </a:t>
            </a:r>
            <a:r>
              <a:rPr kumimoji="0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 1、第一场景:4点30分,末任港督彭定康告别 港督府,降下港督旗帜。(第三自然段)</a:t>
            </a: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　　第一次降旗:4时30分,面色凝重的彭定康注视着港督旗帜在“日落余音”的号角声中降下旗杆。</a:t>
            </a: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endParaRPr kumimoji="0" sz="2400" b="0" i="0" spc="50" baseline="0" noProof="0">
              <a:ln w="3175">
                <a:noFill/>
                <a:prstDash val="dash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Times New Roman" panose="02020603050405020304" pitchFamily="18" charset="0"/>
              <a:ea typeface="汉仪全唐诗简繁" panose="00020600040101010101" charset="-122"/>
              <a:cs typeface="微软雅黑" panose="020b0503020204020204" charset="-122"/>
            </a:endParaRP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　　标志:今后香港再也不会由港督来统治。</a:t>
            </a: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608400" y="474840"/>
            <a:ext cx="10975200" cy="1245195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108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kumimoji="0" lang="zh-CN" altLang="en-US" sz="3600" b="1" i="0" spc="30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中宋简" panose="02010600000101010101" charset="-122"/>
                <a:cs typeface="微软雅黑" panose="020b0503020204020204" charset="-122"/>
              </a:rPr>
              <a:t>思路结构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608330" y="1720215"/>
            <a:ext cx="10975340" cy="425577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altLang="zh-CN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         </a:t>
            </a:r>
            <a:r>
              <a:rPr kumimoji="0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2、第二场景:6时15分,在添马舰军营东面广场举行象征英国统治结束的告别仪式,降下英国国旗。(第五自然段)</a:t>
            </a: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　　第二次降旗:7时45分,广场上灯光渐暗,开始了港岛上的第二次降旗仪式。……今天,另一名英国海军士兵在“威尔士亲王”军营旁的这个地方降下了米字旗。</a:t>
            </a: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endParaRPr kumimoji="0" sz="2400" b="0" i="0" spc="50" baseline="0" noProof="0">
              <a:ln w="3175">
                <a:noFill/>
                <a:prstDash val="dash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Times New Roman" panose="02020603050405020304" pitchFamily="18" charset="0"/>
              <a:ea typeface="汉仪全唐诗简繁" panose="00020600040101010101" charset="-122"/>
              <a:cs typeface="微软雅黑" panose="020b0503020204020204" charset="-122"/>
            </a:endParaRP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　　标志:被英国统治了156年的香港终于回到了祖国母亲的怀抱。</a:t>
            </a: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608400" y="474840"/>
            <a:ext cx="10975200" cy="1245195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108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kumimoji="0" lang="zh-CN" altLang="en-US" sz="3600" b="1" i="0" spc="30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中宋简" panose="02010600000101010101" charset="-122"/>
                <a:cs typeface="微软雅黑" panose="020b0503020204020204" charset="-122"/>
              </a:rPr>
              <a:t>思路结构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608330" y="1720215"/>
            <a:ext cx="10975340" cy="425577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altLang="zh-CN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        </a:t>
            </a:r>
            <a:r>
              <a:rPr kumimoji="0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 3、第三场景:子夜时分,中英香港交接仪式,米字旗香港最后一次降落,五星红旗升起。(第八自然段)</a:t>
            </a: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　　第三次降旗:在1997年6月30日的最后一分钟,米子旗在香港最后一次下降。</a:t>
            </a: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endParaRPr kumimoji="0" sz="2400" b="0" i="0" spc="50" baseline="0" noProof="0">
              <a:ln w="3175">
                <a:noFill/>
                <a:prstDash val="dash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Times New Roman" panose="02020603050405020304" pitchFamily="18" charset="0"/>
              <a:ea typeface="汉仪全唐诗简繁" panose="00020600040101010101" charset="-122"/>
              <a:cs typeface="微软雅黑" panose="020b0503020204020204" charset="-122"/>
            </a:endParaRP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　　标志:英国对香港长达一个半世纪统治的结束;从此中国将对香港恢复行使主权。</a:t>
            </a: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608400" y="474840"/>
            <a:ext cx="10975200" cy="1245195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108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kumimoji="0" lang="zh-CN" altLang="en-US" sz="3600" b="1" i="0" spc="30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中宋简" panose="02010600000101010101" charset="-122"/>
                <a:cs typeface="微软雅黑" panose="020b0503020204020204" charset="-122"/>
              </a:rPr>
              <a:t>思路结构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608330" y="1720215"/>
            <a:ext cx="10975340" cy="425577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altLang="zh-CN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        </a:t>
            </a:r>
            <a:r>
              <a:rPr kumimoji="0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 4、第四场景:7月1日零点40分,查尔斯王子和彭定康登上“不列颠尼亚”号离开香港。(第十自然段)</a:t>
            </a: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endParaRPr kumimoji="0" sz="2400" b="0" i="0" spc="50" baseline="0" noProof="0">
              <a:ln w="3175">
                <a:noFill/>
                <a:prstDash val="dash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Times New Roman" panose="02020603050405020304" pitchFamily="18" charset="0"/>
              <a:ea typeface="汉仪全唐诗简繁" panose="00020600040101010101" charset="-122"/>
              <a:cs typeface="微软雅黑" panose="020b0503020204020204" charset="-122"/>
            </a:endParaRPr>
          </a:p>
          <a:p>
            <a:pPr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sz="2400" b="0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</a:rPr>
              <a:t>　　标志:英国统治结束，香港已经回归祖国。</a:t>
            </a: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608400" y="474840"/>
            <a:ext cx="10975200" cy="1245195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108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kumimoji="0" lang="zh-CN" altLang="en-US" sz="3600" b="1" i="0" spc="30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汉仪中宋简" panose="02010600000101010101" charset="-122"/>
                <a:cs typeface="微软雅黑" panose="020b0503020204020204" charset="-122"/>
              </a:rPr>
              <a:t>思路结构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2"/>
          <p:cNvSpPr txBox="1"/>
          <p:nvPr>
            <p:custDataLst>
              <p:tags r:id="rId3"/>
            </p:custDataLst>
          </p:nvPr>
        </p:nvSpPr>
        <p:spPr>
          <a:xfrm>
            <a:off x="3444875" y="2300288"/>
            <a:ext cx="1487170" cy="124079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pc="200">
                <a:solidFill>
                  <a:schemeClr val="accent1"/>
                </a:solidFill>
                <a:latin typeface="Times New Roman" panose="02020603050405020304" pitchFamily="18" charset="0"/>
                <a:ea typeface="汉仪全唐诗简繁" panose="00020600040101010101" charset="-122"/>
                <a:cs typeface="Arial" panose="020b0604020202020204" pitchFamily="34" charset="0"/>
                <a:sym typeface="+mn-lt"/>
              </a:rPr>
              <a:t>04</a:t>
            </a:r>
          </a:p>
        </p:txBody>
      </p:sp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2935605" y="1844358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2935605" y="3997643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6"/>
            </p:custDataLst>
          </p:nvPr>
        </p:nvSpPr>
        <p:spPr>
          <a:xfrm>
            <a:off x="5645150" y="2503805"/>
            <a:ext cx="2976245" cy="835660"/>
          </a:xfrm>
        </p:spPr>
        <p:txBody>
          <a:bodyPr>
            <a:noAutofit/>
          </a:bodyPr>
          <a:lstStyle/>
          <a:p>
            <a:r>
              <a:rPr lang="zh-CN" altLang="en-US" sz="48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汉仪中宋简" panose="02010600000101010101" charset="-122"/>
                <a:cs typeface="微软雅黑" panose="020b0503020204020204" charset="-122"/>
                <a:sym typeface="Arial" panose="020b0604020202020204" pitchFamily="34" charset="0"/>
              </a:rPr>
              <a:t>重难把握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64231" name="Picture 7" descr="r20060919100845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7392" y="2546429"/>
            <a:ext cx="4809778" cy="3583953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64229" name="Rectangle 5"/>
          <p:cNvSpPr>
            <a:spLocks noChangeArrowheads="1"/>
          </p:cNvSpPr>
          <p:nvPr/>
        </p:nvSpPr>
        <p:spPr bwMode="auto">
          <a:xfrm>
            <a:off x="520260" y="717458"/>
            <a:ext cx="5543990" cy="14398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</a:rPr>
              <a:t>英国皇家邮轮“不列颠尼亚”号</a:t>
            </a:r>
          </a:p>
        </p:txBody>
      </p:sp>
      <p:pic>
        <p:nvPicPr>
          <p:cNvPr id="4" name="Picture 5" descr="newimg68634_20070618194412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94832" y="2546429"/>
            <a:ext cx="4668107" cy="350108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425317" y="1127033"/>
            <a:ext cx="4807136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</a:rPr>
              <a:t>港都旗帜在“落日余晖”的号角中降下旗杆”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5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552563"/>
            <a:ext cx="10515600" cy="2491732"/>
          </a:xfrm>
        </p:spPr>
        <p:txBody>
          <a:bodyPr>
            <a:normAutofit fontScale="97500"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汉仪全唐诗简繁" panose="00020600040101010101" charset="-122"/>
              </a:rPr>
              <a:t> </a:t>
            </a:r>
            <a:r>
              <a:rPr kumimoji="1"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汉仪全唐诗简繁" panose="00020600040101010101" charset="-122"/>
              </a:rPr>
              <a:t>       </a:t>
            </a:r>
            <a:r>
              <a:rPr kumimoji="1"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汉仪全唐诗简繁" panose="00020600040101010101" charset="-122"/>
              </a:rPr>
              <a:t>问题1、“别了,‘不列颠尼亚’”这一标题有何内涵,有什么独到之处?</a:t>
            </a:r>
          </a:p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kumimoji="1"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汉仪全唐诗简繁" panose="00020600040101010101" charset="-122"/>
              </a:rPr>
              <a:t>　　明确:标题有两层含义。字面上看,查尔斯王子和末任港督彭定康乘坐“不列颠尼亚”号离开香港,消失在茫茫南海夜幕中,这是写实的一面,是现实场景;另一方面“不列颠尼亚”号离去,象征英国殖民统治在香港的终结,中华民族的一段耻辱终被洗刷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26820"/>
            <a:ext cx="10515600" cy="1325563"/>
          </a:xfrm>
        </p:spPr>
        <p:txBody>
          <a:bodyPr>
            <a:normAutofit/>
          </a:bodyPr>
          <a:lstStyle/>
          <a:p>
            <a:r>
              <a:rPr kumimoji="1" lang="en-US" altLang="zh-CN" sz="2400">
                <a:latin typeface="Times New Roman" panose="02020603050405020304" pitchFamily="18" charset="0"/>
                <a:ea typeface="汉仪全唐诗简繁" panose="00020600040101010101" charset="-122"/>
                <a:cs typeface="+mn-cs"/>
              </a:rPr>
              <a:t>        </a:t>
            </a:r>
            <a:r>
              <a:rPr kumimoji="1" lang="zh-CN" altLang="en-US" sz="2400">
                <a:latin typeface="Times New Roman" panose="02020603050405020304" pitchFamily="18" charset="0"/>
                <a:ea typeface="汉仪全唐诗简繁" panose="00020600040101010101" charset="-122"/>
                <a:cs typeface="+mn-cs"/>
              </a:rPr>
              <a:t>香港回归,没有哪个记者认识不到这一历史事件的重要意义,而这篇消息却独胜一筹,曾获第8届“中国新闻奖”一等奖。接下来我们就来探讨一下它有哪些独到之处呢?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9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9660" y="810260"/>
            <a:ext cx="10012680" cy="5380355"/>
          </a:xfrm>
        </p:spPr>
        <p:txBody>
          <a:bodyPr>
            <a:normAutofit fontScale="9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kumimoji="1"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         </a:t>
            </a:r>
            <a:r>
              <a:rPr kumimoji="1"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问题2、这篇特写在报道新闻事实时,还适当的运用一些背景材料,请找出来(在哪些段落里),体会它们在文章中的作用。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　　明确: 第4、7、11自然段。背景中有历史事件回顾,港督府的修建,英国统治香港的天数,英国米字旗和港督旗的升降等,都有准确的记载,虽然只写了一天中发生的事件,但有很大的历史跨度,容量非常大,使人在丰富的知识中感受到深厚的历史内涵。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　　作用:这样一来,就像电影中的闪回一样,将历史与现实用镜头方式交错出现,不仅画面感很强,而且背景材料的引用也使得现实的场景有历史的厚重感,让人更加体会出仪式本身的现实内涵——英国对香港156年统治的终结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2"/>
          <p:cNvSpPr txBox="1"/>
          <p:nvPr>
            <p:custDataLst>
              <p:tags r:id="rId3"/>
            </p:custDataLst>
          </p:nvPr>
        </p:nvSpPr>
        <p:spPr>
          <a:xfrm>
            <a:off x="3444875" y="2300288"/>
            <a:ext cx="1487170" cy="124079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pc="200">
                <a:solidFill>
                  <a:schemeClr val="accent1"/>
                </a:solidFill>
                <a:latin typeface="Times New Roman" panose="02020603050405020304" pitchFamily="18" charset="0"/>
                <a:ea typeface="汉仪全唐诗简繁" panose="00020600040101010101" charset="-122"/>
                <a:cs typeface="Arial" panose="020b0604020202020204" pitchFamily="34" charset="0"/>
                <a:sym typeface="+mn-lt"/>
              </a:rPr>
              <a:t>05</a:t>
            </a:r>
          </a:p>
        </p:txBody>
      </p:sp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2935605" y="1844358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2935605" y="3997643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6"/>
            </p:custDataLst>
          </p:nvPr>
        </p:nvSpPr>
        <p:spPr>
          <a:xfrm>
            <a:off x="5645150" y="2503805"/>
            <a:ext cx="2976245" cy="835660"/>
          </a:xfrm>
        </p:spPr>
        <p:txBody>
          <a:bodyPr>
            <a:noAutofit/>
          </a:bodyPr>
          <a:lstStyle/>
          <a:p>
            <a:r>
              <a:rPr lang="zh-CN" altLang="en-US" sz="48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汉仪中宋简" panose="02010600000101010101" charset="-122"/>
                <a:cs typeface="微软雅黑" panose="020b0503020204020204" charset="-122"/>
                <a:sym typeface="Arial" panose="020b0604020202020204" pitchFamily="34" charset="0"/>
              </a:rPr>
              <a:t>思考探究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0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27125" y="579755"/>
            <a:ext cx="9879965" cy="5213985"/>
          </a:xfrm>
        </p:spPr>
        <p:txBody>
          <a:bodyPr>
            <a:noAutofit/>
          </a:bodyPr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        </a:t>
            </a:r>
            <a:r>
              <a:rPr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问题3、这篇新闻在报道香港回归这样宏大的场景时叙述沉着而冷静,没有直接的议论和抒情,但我们能感受到丰富而细腻的情感,这种情感是怎样表达出来的?再读课文,找一找哪些句子能够传达出作者的情感,并谈谈你的理由。(小组讨论)</a:t>
            </a:r>
          </a:p>
          <a:p>
            <a:pPr marL="0" indent="0" algn="l">
              <a:lnSpc>
                <a:spcPct val="130000"/>
              </a:lnSpc>
              <a:buNone/>
            </a:pPr>
            <a:r>
              <a:rPr 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         </a:t>
            </a:r>
            <a:r>
              <a:rPr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1、“4点30分,面色凝重的彭定康注视着港督旗帜在“日落余音”的号角声中降下旗杆。”</a:t>
            </a:r>
          </a:p>
          <a:p>
            <a:pPr marL="0" indent="0" algn="l">
              <a:lnSpc>
                <a:spcPct val="130000"/>
              </a:lnSpc>
              <a:buNone/>
            </a:pPr>
            <a:r>
              <a:rPr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　　分析:这是对末任港督彭定康面部表情的特写,生动的写出了彭定康离开港督府前黯然神伤的神态。通过这一神态,我们能揣摩出彭定康当时复杂的心情,但是不论他如何“面色凝重”,历史的脚步不会为任何人停止,香港终将回归祖国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911225" y="794385"/>
            <a:ext cx="10448925" cy="575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None/>
            </a:pPr>
            <a:r>
              <a:rPr lang="en-US" altLang="zh-CN" sz="240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        2、“港督旗帜在‘日落余音’的号角声中降下旗杆”。</a:t>
            </a:r>
          </a:p>
          <a:p>
            <a:pPr marL="0" indent="0" algn="l">
              <a:lnSpc>
                <a:spcPct val="130000"/>
              </a:lnSpc>
              <a:buNone/>
            </a:pPr>
            <a:r>
              <a:rPr lang="en-US" altLang="zh-CN" sz="240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　　3、“停泊在港湾中的皇家游轮‘不列颠尼亚’号和邻近大厦上悬挂的巨幅紫荆花图案,恰好构成这个‘日落仪式’的背景。”</a:t>
            </a:r>
          </a:p>
          <a:p>
            <a:pPr marL="0" indent="0" algn="l">
              <a:lnSpc>
                <a:spcPct val="130000"/>
              </a:lnSpc>
              <a:buNone/>
            </a:pPr>
            <a:r>
              <a:rPr lang="en-US" altLang="zh-CN" sz="240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　　这两处细节描写都与“日落”联系在一起,为什么说英国的告别仪式是“日落仪式”?</a:t>
            </a:r>
          </a:p>
          <a:p>
            <a:pPr marL="0" indent="0" algn="l">
              <a:lnSpc>
                <a:spcPct val="130000"/>
              </a:lnSpc>
              <a:buNone/>
            </a:pPr>
            <a:r>
              <a:rPr lang="en-US" altLang="zh-CN" sz="240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　　分析:英国曾经占领了非常广大的殖民地,被称为“日不落帝国”,喻指在它的领土上,永远都有阳光照耀。香港作为英国在东方的最后一块殖民地,于1997年脱离英国的统治,回归祖国,作为香港特区的紫荆花图案将在香港上空冉冉升起,“日不落帝国”的殖民主义太阳在香港永远的落下了。所以把英国告别的仪式称为“日落仪式”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455295" y="317500"/>
            <a:ext cx="11391900" cy="6054090"/>
          </a:xfrm>
          <a:prstGeom prst="rect">
            <a:avLst/>
          </a:prstGeom>
        </p:spPr>
        <p:txBody>
          <a:bodyPr vert="horz" lIns="91440" tIns="45720" rIns="91440" bIns="45720" rtlCol="0">
            <a:scene3d>
              <a:camera prst="orthographicFront"/>
              <a:lightRig rig="threePt" dir="t"/>
            </a:scene3d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None/>
            </a:pPr>
            <a:r>
              <a:rPr lang="en-US" altLang="zh-CN" sz="240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        4、“大英帝国从海上来,又从海上去”。</a:t>
            </a:r>
          </a:p>
          <a:p>
            <a:pPr marL="0" indent="0" algn="l">
              <a:lnSpc>
                <a:spcPct val="130000"/>
              </a:lnSpc>
              <a:buNone/>
            </a:pPr>
            <a:r>
              <a:rPr lang="en-US" altLang="zh-CN" sz="240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　　分析,两层含义①现实场景。1841年,大英帝国横跨印度洋而来;1997年,“不列颠尼亚”号黯然从海上离去。②历史轮回。“从海上来”标志英国对香港的殖民统治正式开始;“从海上去”标志着香港脱离英统,回归祖国。 作者没有任何修饰性的语言,然而就在这不动声色的描写中,胜利的自豪之情,溢于言表。</a:t>
            </a:r>
          </a:p>
          <a:p>
            <a:pPr marL="0" indent="0" algn="l">
              <a:lnSpc>
                <a:spcPct val="130000"/>
              </a:lnSpc>
              <a:buNone/>
            </a:pPr>
            <a:r>
              <a:rPr lang="en-US" altLang="zh-CN" sz="240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　　5、根据传统,每一位港督离任时,都举行降旗仪式。但这一次不同:永远都不会有另一面。</a:t>
            </a:r>
          </a:p>
          <a:p>
            <a:pPr marL="0" indent="0" algn="l">
              <a:lnSpc>
                <a:spcPct val="130000"/>
              </a:lnSpc>
              <a:buNone/>
            </a:pPr>
            <a:r>
              <a:rPr lang="en-US" altLang="zh-CN" sz="240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　　明确:港督旗帜从这里升起。这是作者在继续末任港督离开港督府时,举行降旗仪式之后发表的评论,它既回答了彭定康“面色凝重”的原因,又写出了中国人民收回香港的无比兴奋。</a:t>
            </a:r>
          </a:p>
          <a:p>
            <a:pPr marL="0" indent="0" algn="l">
              <a:lnSpc>
                <a:spcPct val="130000"/>
              </a:lnSpc>
              <a:buNone/>
            </a:pPr>
            <a:r>
              <a:rPr lang="en-US" altLang="zh-CN" sz="240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　　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455295" y="317500"/>
            <a:ext cx="11391900" cy="4320540"/>
          </a:xfrm>
          <a:prstGeom prst="rect">
            <a:avLst/>
          </a:prstGeom>
        </p:spPr>
        <p:txBody>
          <a:bodyPr vert="horz" lIns="91440" tIns="45720" rIns="91440" bIns="45720" rtlCol="0">
            <a:scene3d>
              <a:camera prst="orthographicFront"/>
              <a:lightRig rig="threePt" dir="t"/>
            </a:scene3d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None/>
            </a:pPr>
            <a:r>
              <a:rPr lang="en-US" altLang="zh-CN" sz="240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        </a:t>
            </a:r>
          </a:p>
          <a:p>
            <a:pPr marL="0" indent="0" algn="l">
              <a:lnSpc>
                <a:spcPct val="130000"/>
              </a:lnSpc>
              <a:buNone/>
            </a:pPr>
            <a:r>
              <a:rPr lang="en-US" altLang="zh-CN" sz="240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　　6、将于1997年年底退役的“不列颠尼亚”号很快消失在南海的夜幕中。</a:t>
            </a:r>
          </a:p>
          <a:p>
            <a:pPr marL="0" indent="0" algn="l">
              <a:lnSpc>
                <a:spcPct val="130000"/>
              </a:lnSpc>
              <a:buNone/>
            </a:pPr>
            <a:r>
              <a:rPr lang="en-US" altLang="zh-CN" sz="240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　　明确:“消失”是“逐渐减少以至没有”的意思,它很形象地描写出查尔斯王子和末任港督乘坐的“不列颠尼亚”号驶离香港驶入大海的情形,并暗示着这艘船以及船上的人彻底离开香港,永远不能再以征服者的姿态出现再这片土地上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2"/>
          <p:cNvSpPr txBox="1"/>
          <p:nvPr>
            <p:custDataLst>
              <p:tags r:id="rId3"/>
            </p:custDataLst>
          </p:nvPr>
        </p:nvSpPr>
        <p:spPr>
          <a:xfrm>
            <a:off x="3444875" y="2300288"/>
            <a:ext cx="1487170" cy="124079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pc="200">
                <a:solidFill>
                  <a:schemeClr val="accent1"/>
                </a:solidFill>
                <a:latin typeface="Times New Roman" panose="02020603050405020304" pitchFamily="18" charset="0"/>
                <a:ea typeface="汉仪全唐诗简繁" panose="00020600040101010101" charset="-122"/>
                <a:cs typeface="Arial" panose="020b0604020202020204" pitchFamily="34" charset="0"/>
                <a:sym typeface="+mn-lt"/>
              </a:rPr>
              <a:t>06</a:t>
            </a:r>
          </a:p>
        </p:txBody>
      </p:sp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2935605" y="1844358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2935605" y="3997643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6"/>
            </p:custDataLst>
          </p:nvPr>
        </p:nvSpPr>
        <p:spPr>
          <a:xfrm>
            <a:off x="5645150" y="2503805"/>
            <a:ext cx="2976245" cy="835660"/>
          </a:xfrm>
        </p:spPr>
        <p:txBody>
          <a:bodyPr>
            <a:noAutofit/>
          </a:bodyPr>
          <a:lstStyle/>
          <a:p>
            <a:r>
              <a:rPr lang="zh-CN" altLang="en-US" sz="48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汉仪中宋简" panose="02010600000101010101" charset="-122"/>
                <a:cs typeface="微软雅黑" panose="020b0503020204020204" charset="-122"/>
                <a:sym typeface="Arial" panose="020b0604020202020204" pitchFamily="34" charset="0"/>
              </a:rPr>
              <a:t>作业布置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455295" y="2082165"/>
            <a:ext cx="11391900" cy="2099310"/>
          </a:xfrm>
          <a:prstGeom prst="rect">
            <a:avLst/>
          </a:prstGeom>
        </p:spPr>
        <p:txBody>
          <a:bodyPr vert="horz" lIns="91440" tIns="45720" rIns="91440" bIns="45720" rtlCol="0">
            <a:scene3d>
              <a:camera prst="orthographicFront"/>
              <a:lightRig rig="threePt" dir="t"/>
            </a:scene3d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r>
              <a:rPr lang="en-US" altLang="zh-CN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        </a:t>
            </a:r>
          </a:p>
          <a:p>
            <a:pPr marL="0" indent="0" algn="ctr">
              <a:lnSpc>
                <a:spcPct val="130000"/>
              </a:lnSpc>
              <a:buNone/>
            </a:pPr>
            <a:r>
              <a:rPr lang="en-US" altLang="zh-CN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　　</a:t>
            </a:r>
            <a:r>
              <a:rPr lang="zh-CN" altLang="en-US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复习新闻相关知识，完成课后练习。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013819" y="2700858"/>
            <a:ext cx="4164330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indent="0" algn="ctr">
              <a:buFont typeface="Arial" panose="020b0604020202020204" pitchFamily="34" charset="0"/>
              <a:buNone/>
            </a:pPr>
            <a:r>
              <a:rPr lang="zh-CN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谢</a:t>
            </a:r>
            <a:r>
              <a:rPr lang="en-US" altLang="zh-CN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 </a:t>
            </a:r>
            <a:r>
              <a:rPr lang="zh-CN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谢</a:t>
            </a:r>
            <a:r>
              <a:rPr lang="en-US" altLang="zh-CN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 </a:t>
            </a:r>
            <a:r>
              <a:rPr lang="zh-CN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观</a:t>
            </a:r>
            <a:r>
              <a:rPr lang="en-US" altLang="zh-CN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 </a:t>
            </a:r>
            <a:r>
              <a:rPr lang="zh-CN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赏</a:t>
            </a:r>
            <a:endParaRPr 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汉仪全唐诗简繁" panose="00020600040101010101" charset="-122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63400" y="124333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8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75230" y="977159"/>
            <a:ext cx="6878791" cy="1560270"/>
          </a:xfrm>
        </p:spPr>
        <p:txBody>
          <a:bodyPr>
            <a:normAutofit/>
          </a:bodyPr>
          <a:lstStyle/>
          <a:p>
            <a:pPr marL="0">
              <a:buFont typeface="Wingdings" panose="05000000000000000000" pitchFamily="2" charset="2"/>
              <a:buNone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</a:rPr>
              <a:t>在香港飘扬了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</a:rPr>
              <a:t>150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</a:rPr>
              <a:t>多年的英国米字旗最后一次在这里降落</a:t>
            </a:r>
          </a:p>
        </p:txBody>
      </p:sp>
      <p:pic>
        <p:nvPicPr>
          <p:cNvPr id="558085" name="Picture 5" descr="2007061819314750c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180" y="763905"/>
            <a:ext cx="3805555" cy="599948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7" descr="11824943918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9605" y="2686685"/>
            <a:ext cx="7567930" cy="407733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375230" y="1757294"/>
            <a:ext cx="6353730" cy="1052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  <a:cs typeface="+mn-cs"/>
              </a:rPr>
              <a:t>1997.7.1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  <a:cs typeface="+mn-cs"/>
              </a:rPr>
              <a:t>香港回归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  <a:cs typeface="+mn-cs"/>
              </a:rPr>
              <a:t>——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中宋简" panose="02010600000101010101" charset="-122"/>
                <a:cs typeface="+mn-cs"/>
              </a:rPr>
              <a:t>一雪见陵之耻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887096" y="1393190"/>
            <a:ext cx="185166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zh-CN" altLang="en-US" sz="4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汉仪中宋简" panose="02010600000101010101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887095" y="2161540"/>
            <a:ext cx="1851660" cy="3683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en-US" altLang="zh-CN" spc="3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汉仪中宋简" panose="02010600000101010101" charset="-122"/>
                <a:cs typeface="Arial" panose="020b0604020202020204" pitchFamily="34" charset="0"/>
                <a:sym typeface="Arial" panose="020b0604020202020204" pitchFamily="34" charset="0"/>
              </a:rPr>
              <a:t>CONTENTS</a:t>
            </a:r>
          </a:p>
        </p:txBody>
      </p:sp>
      <p:sp>
        <p:nvSpPr>
          <p:cNvPr id="16" name="矩形 15"/>
          <p:cNvSpPr/>
          <p:nvPr>
            <p:custDataLst>
              <p:tags r:id="rId4"/>
            </p:custDataLst>
          </p:nvPr>
        </p:nvSpPr>
        <p:spPr>
          <a:xfrm>
            <a:off x="2897505" y="1515110"/>
            <a:ext cx="76200" cy="9226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057265" y="1366838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01.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974205" y="1366838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学习目标</a:t>
            </a: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6057265" y="2088833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02.</a:t>
            </a: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6057265" y="2811463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03.</a:t>
            </a:r>
          </a:p>
        </p:txBody>
      </p:sp>
      <p:sp>
        <p:nvSpPr>
          <p:cNvPr id="36" name="文本框 35"/>
          <p:cNvSpPr txBox="1"/>
          <p:nvPr>
            <p:custDataLst>
              <p:tags r:id="rId9"/>
            </p:custDataLst>
          </p:nvPr>
        </p:nvSpPr>
        <p:spPr>
          <a:xfrm>
            <a:off x="6057265" y="3534093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04.</a:t>
            </a:r>
          </a:p>
        </p:txBody>
      </p:sp>
      <p:sp>
        <p:nvSpPr>
          <p:cNvPr id="40" name="文本框 39"/>
          <p:cNvSpPr txBox="1"/>
          <p:nvPr>
            <p:custDataLst>
              <p:tags r:id="rId10"/>
            </p:custDataLst>
          </p:nvPr>
        </p:nvSpPr>
        <p:spPr>
          <a:xfrm>
            <a:off x="6057265" y="4256723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05.</a:t>
            </a:r>
          </a:p>
        </p:txBody>
      </p:sp>
      <p:sp>
        <p:nvSpPr>
          <p:cNvPr id="43" name="文本框 42"/>
          <p:cNvSpPr txBox="1"/>
          <p:nvPr>
            <p:custDataLst>
              <p:tags r:id="rId11"/>
            </p:custDataLst>
          </p:nvPr>
        </p:nvSpPr>
        <p:spPr>
          <a:xfrm>
            <a:off x="6057265" y="4979353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06.</a:t>
            </a: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6974205" y="4979352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作业布置</a:t>
            </a:r>
          </a:p>
        </p:txBody>
      </p:sp>
      <p:sp>
        <p:nvSpPr>
          <p:cNvPr id="22" name="文本框 21"/>
          <p:cNvSpPr txBox="1"/>
          <p:nvPr>
            <p:custDataLst>
              <p:tags r:id="rId13"/>
            </p:custDataLst>
          </p:nvPr>
        </p:nvSpPr>
        <p:spPr>
          <a:xfrm>
            <a:off x="6974205" y="4256850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思考探究</a:t>
            </a:r>
          </a:p>
        </p:txBody>
      </p:sp>
      <p:sp>
        <p:nvSpPr>
          <p:cNvPr id="23" name="文本框 22"/>
          <p:cNvSpPr txBox="1"/>
          <p:nvPr>
            <p:custDataLst>
              <p:tags r:id="rId14"/>
            </p:custDataLst>
          </p:nvPr>
        </p:nvSpPr>
        <p:spPr>
          <a:xfrm>
            <a:off x="6974205" y="3534347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重难把握</a:t>
            </a:r>
          </a:p>
        </p:txBody>
      </p:sp>
      <p:sp>
        <p:nvSpPr>
          <p:cNvPr id="24" name="文本框 23"/>
          <p:cNvSpPr txBox="1"/>
          <p:nvPr>
            <p:custDataLst>
              <p:tags r:id="rId15"/>
            </p:custDataLst>
          </p:nvPr>
        </p:nvSpPr>
        <p:spPr>
          <a:xfrm>
            <a:off x="6974205" y="2811844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课文梳理</a:t>
            </a: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6974205" y="2089341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汉仪全唐诗简繁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预习检查</a:t>
            </a:r>
          </a:p>
        </p:txBody>
      </p:sp>
    </p:spTree>
    <p:custDataLst>
      <p:tags r:id="rId1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2"/>
          <p:cNvSpPr txBox="1"/>
          <p:nvPr>
            <p:custDataLst>
              <p:tags r:id="rId3"/>
            </p:custDataLst>
          </p:nvPr>
        </p:nvSpPr>
        <p:spPr>
          <a:xfrm>
            <a:off x="3444875" y="2300288"/>
            <a:ext cx="1487170" cy="124079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pc="200">
                <a:solidFill>
                  <a:schemeClr val="accent1"/>
                </a:solidFill>
                <a:latin typeface="Times New Roman" panose="02020603050405020304" pitchFamily="18" charset="0"/>
                <a:ea typeface="汉仪全唐诗简繁" panose="00020600040101010101" charset="-122"/>
                <a:cs typeface="Arial" panose="020b0604020202020204" pitchFamily="34" charset="0"/>
                <a:sym typeface="+mn-lt"/>
              </a:rPr>
              <a:t>01</a:t>
            </a:r>
          </a:p>
        </p:txBody>
      </p:sp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2935605" y="1844358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2935605" y="3997643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6"/>
            </p:custDataLst>
          </p:nvPr>
        </p:nvSpPr>
        <p:spPr>
          <a:xfrm>
            <a:off x="5645150" y="2503805"/>
            <a:ext cx="2976245" cy="835660"/>
          </a:xfrm>
        </p:spPr>
        <p:txBody>
          <a:bodyPr>
            <a:noAutofit/>
          </a:bodyPr>
          <a:lstStyle/>
          <a:p>
            <a:r>
              <a:rPr lang="zh-CN" altLang="en-US" sz="48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汉仪中宋简" panose="02010600000101010101" charset="-122"/>
                <a:cs typeface="微软雅黑" panose="020b0503020204020204" charset="-122"/>
                <a:sym typeface="Arial" panose="020b0604020202020204" pitchFamily="34" charset="0"/>
              </a:rPr>
              <a:t>学习目标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669882" y="601008"/>
            <a:ext cx="7099300" cy="62992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rmAutofit/>
          </a:bodyPr>
          <a:lstStyle/>
          <a:p>
            <a:r>
              <a:rPr lang="zh-CN" altLang="en-US" sz="3600" b="1" spc="3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Times New Roman" panose="02020603050405020304" pitchFamily="18" charset="0"/>
                <a:ea typeface="汉仪中宋简" panose="02010600000101010101" charset="-122"/>
              </a:rPr>
              <a:t>学习目标</a:t>
            </a:r>
          </a:p>
        </p:txBody>
      </p:sp>
      <p:grpSp>
        <p:nvGrpSpPr>
          <p:cNvPr id="24" name="组合 23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0881641" y="654498"/>
            <a:ext cx="615989" cy="537514"/>
            <a:chOff x="3213087" y="1347855"/>
            <a:chExt cx="723913" cy="631688"/>
          </a:xfrm>
          <a:solidFill>
            <a:srgbClr val="D6DCE4">
              <a:alpha val="50000"/>
            </a:srgbClr>
          </a:solidFill>
        </p:grpSpPr>
        <p:sp>
          <p:nvSpPr>
            <p:cNvPr id="25" name="任意多边形: 形状 2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rgbClr val="D6DCE4">
                <a:shade val="50000"/>
              </a:srgbClr>
            </a:lnRef>
            <a:fillRef idx="1">
              <a:srgbClr val="D6DCE4"/>
            </a:fillRef>
            <a:effectRef idx="0">
              <a:srgbClr val="D6DCE4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任意多边形: 形状 25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3625705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rgbClr val="D6DCE4">
                <a:shade val="50000"/>
              </a:srgbClr>
            </a:lnRef>
            <a:fillRef idx="1">
              <a:srgbClr val="D6DCE4"/>
            </a:fillRef>
            <a:effectRef idx="0">
              <a:srgbClr val="D6DCE4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25220" y="1774825"/>
            <a:ext cx="9960610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18" charset="0"/>
                <a:ea typeface="汉仪全唐诗简繁" panose="00020600040101010101" charset="-122"/>
              </a:rPr>
              <a:t>1.</a:t>
            </a:r>
            <a:r>
              <a:rPr lang="zh-CN" altLang="en-US" sz="2800">
                <a:latin typeface="Times New Roman" panose="02020603050405020304" pitchFamily="18" charset="0"/>
                <a:ea typeface="汉仪全唐诗简繁" panose="00020600040101010101" charset="-122"/>
              </a:rPr>
              <a:t>了解新闻报道的一般特征，培养阅读新闻作品、筛选信息的能力。</a:t>
            </a:r>
          </a:p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18" charset="0"/>
                <a:ea typeface="汉仪全唐诗简繁" panose="00020600040101010101" charset="-122"/>
              </a:rPr>
              <a:t>2.</a:t>
            </a:r>
            <a:r>
              <a:rPr lang="zh-CN" altLang="en-US" sz="2800">
                <a:latin typeface="Times New Roman" panose="02020603050405020304" pitchFamily="18" charset="0"/>
                <a:ea typeface="汉仪全唐诗简繁" panose="00020600040101010101" charset="-122"/>
              </a:rPr>
              <a:t>整体感知课文内容，体会新闻报道的结构方式。</a:t>
            </a:r>
          </a:p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18" charset="0"/>
                <a:ea typeface="汉仪全唐诗简繁" panose="00020600040101010101" charset="-122"/>
              </a:rPr>
              <a:t>3.</a:t>
            </a:r>
            <a:r>
              <a:rPr lang="zh-CN" altLang="en-US" sz="2800">
                <a:latin typeface="Times New Roman" panose="02020603050405020304" pitchFamily="18" charset="0"/>
                <a:ea typeface="汉仪全唐诗简繁" panose="00020600040101010101" charset="-122"/>
              </a:rPr>
              <a:t>探究新闻中场景的描写和语言中的情感。</a:t>
            </a:r>
          </a:p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18" charset="0"/>
                <a:ea typeface="汉仪全唐诗简繁" panose="00020600040101010101" charset="-122"/>
              </a:rPr>
              <a:t>4.</a:t>
            </a:r>
            <a:r>
              <a:rPr lang="zh-CN" altLang="en-US" sz="2800">
                <a:latin typeface="Times New Roman" panose="02020603050405020304" pitchFamily="18" charset="0"/>
                <a:ea typeface="汉仪全唐诗简繁" panose="00020600040101010101" charset="-122"/>
              </a:rPr>
              <a:t>培养关注社会、关注时事；热爱祖国、珍惜领土的思想品质。</a:t>
            </a:r>
          </a:p>
          <a:p>
            <a:pPr>
              <a:lnSpc>
                <a:spcPct val="130000"/>
              </a:lnSpc>
            </a:pPr>
            <a:endParaRPr lang="zh-CN" altLang="en-US" sz="2800">
              <a:latin typeface="Times New Roman" panose="02020603050405020304" pitchFamily="18" charset="0"/>
              <a:ea typeface="汉仪全唐诗简繁" panose="0002060004010101010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2"/>
          <p:cNvSpPr txBox="1"/>
          <p:nvPr>
            <p:custDataLst>
              <p:tags r:id="rId3"/>
            </p:custDataLst>
          </p:nvPr>
        </p:nvSpPr>
        <p:spPr>
          <a:xfrm>
            <a:off x="3444875" y="2300288"/>
            <a:ext cx="1487170" cy="124079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pc="200">
                <a:solidFill>
                  <a:schemeClr val="accent1"/>
                </a:solidFill>
                <a:latin typeface="Times New Roman" panose="02020603050405020304" pitchFamily="18" charset="0"/>
                <a:ea typeface="汉仪全唐诗简繁" panose="00020600040101010101" charset="-122"/>
                <a:cs typeface="Arial" panose="020b0604020202020204" pitchFamily="34" charset="0"/>
                <a:sym typeface="+mn-lt"/>
              </a:rPr>
              <a:t>02</a:t>
            </a:r>
          </a:p>
        </p:txBody>
      </p:sp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2935605" y="1844358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2935605" y="3997643"/>
            <a:ext cx="632079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6"/>
            </p:custDataLst>
          </p:nvPr>
        </p:nvSpPr>
        <p:spPr>
          <a:xfrm>
            <a:off x="5645150" y="2503805"/>
            <a:ext cx="2976245" cy="835660"/>
          </a:xfrm>
        </p:spPr>
        <p:txBody>
          <a:bodyPr>
            <a:noAutofit/>
          </a:bodyPr>
          <a:lstStyle/>
          <a:p>
            <a:r>
              <a:rPr lang="zh-CN" altLang="en-US" sz="48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汉仪中宋简" panose="02010600000101010101" charset="-122"/>
                <a:cs typeface="微软雅黑" panose="020b0503020204020204" charset="-122"/>
                <a:sym typeface="Arial" panose="020b0604020202020204" pitchFamily="34" charset="0"/>
              </a:rPr>
              <a:t>预习检查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9410" name="Rectangle 2"/>
          <p:cNvSpPr>
            <a:spLocks noChangeArrowheads="1"/>
          </p:cNvSpPr>
          <p:nvPr/>
        </p:nvSpPr>
        <p:spPr bwMode="auto">
          <a:xfrm>
            <a:off x="2514600" y="609601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-228600">
              <a:tabLst>
                <a:tab pos="228600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tabLst>
                <a:tab pos="228600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tabLst>
                <a:tab pos="228600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tabLst>
                <a:tab pos="228600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tabLst>
                <a:tab pos="228600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0" hangingPunct="0"/>
            <a:endParaRPr lang="zh-CN" altLang="zh-CN" sz="2800"/>
          </a:p>
        </p:txBody>
      </p:sp>
      <p:sp>
        <p:nvSpPr>
          <p:cNvPr id="52941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 </a:t>
            </a: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106805" y="506095"/>
            <a:ext cx="261874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indent="134175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0" algn="ctr" eaLnBrk="0" hangingPunct="0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中宋简" panose="02010600000101010101" charset="-122"/>
              </a:rPr>
              <a:t>文体知识 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107071" y="1585597"/>
            <a:ext cx="42545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lstStyle>
            <a:lvl1pPr indent="3333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、什么是新闻（消息）？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644969" y="3678058"/>
            <a:ext cx="835342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>
            <a:lvl1pPr indent="3333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五个“Ｗ”和一个“Ｈ”即：</a:t>
            </a:r>
          </a:p>
          <a:p>
            <a:pPr indent="0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1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、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when: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何时     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2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、 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where: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何地 </a:t>
            </a:r>
          </a:p>
          <a:p>
            <a:pPr indent="0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3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、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who: 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何人     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4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、 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what: 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何事 </a:t>
            </a:r>
          </a:p>
          <a:p>
            <a:pPr indent="0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5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、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why: 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何因     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6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、 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how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： 何果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644969" y="2303348"/>
            <a:ext cx="657987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新闻是新近发生的群众关心的重要事实的报道。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107071" y="2960050"/>
            <a:ext cx="461899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、构成新闻的要素是什么？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552841" y="1441769"/>
            <a:ext cx="32207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3333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3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汉仪全唐诗简繁" panose="00020600040101010101" charset="-122"/>
              </a:rPr>
              <a:t>、消息的特点：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957054" y="2204288"/>
            <a:ext cx="5661660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真：消息的事实必须真实。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短：消息要求短。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快：时效性 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活：消息要写得生动活泼，引人入胜。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汉仪全唐诗简繁" panose="00020600040101010101" charset="-122"/>
              </a:rPr>
              <a:t>强：消息的强是指思想性和指导性要强。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4*a*1"/>
  <p:tag name="KSO_WM_UNIT_INDEX" val="1"/>
  <p:tag name="KSO_WM_UNIT_ISCONTENTSTITLE" val="1"/>
  <p:tag name="KSO_WM_UNIT_ISNUMDGMTITLE" val="0"/>
  <p:tag name="KSO_WM_UNIT_LAYERLEVEL" val="1"/>
  <p:tag name="KSO_WM_UNIT_NOCLEAR" val="1"/>
  <p:tag name="KSO_WM_UNIT_PRESET_TEXT" val="目录"/>
  <p:tag name="KSO_WM_UNIT_TEXT_FILL_FORE_SCHEMECOLOR_INDEX" val="13"/>
  <p:tag name="KSO_WM_UNIT_TEXT_FILL_TYPE" val="1"/>
  <p:tag name="KSO_WM_UNIT_TYPE" val="a"/>
  <p:tag name="KSO_WM_UNIT_USESOURCEFORMAT_APPLY" val="1"/>
  <p:tag name="KSO_WM_UNIT_VALUE" val="2"/>
</p:tagLst>
</file>

<file path=ppt/tags/tag1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6*l_h_i*1_6_1"/>
  <p:tag name="KSO_WM_UNIT_INDEX" val="1_6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6*l_h_f*1_6_1"/>
  <p:tag name="KSO_WM_UNIT_INDEX" val="1_6_1"/>
  <p:tag name="KSO_WM_UNIT_ISCONTENTSTITLE" val="0"/>
  <p:tag name="KSO_WM_UNIT_LAYERLEVEL" val="1_1_1"/>
  <p:tag name="KSO_WM_UNIT_NOCLEAR" val="0"/>
  <p:tag name="KSO_WM_UNIT_PRESET_TEXT" val="单击输入章节标题......"/>
  <p:tag name="KSO_WM_UNIT_SHOW_EDIT_AREA_INDICATION" val="1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16"/>
</p:tagLst>
</file>

<file path=ppt/tags/tag1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6*l_h_f*1_5_1"/>
  <p:tag name="KSO_WM_UNIT_INDEX" val="1_5_1"/>
  <p:tag name="KSO_WM_UNIT_ISCONTENTSTITLE" val="0"/>
  <p:tag name="KSO_WM_UNIT_LAYERLEVEL" val="1_1_1"/>
  <p:tag name="KSO_WM_UNIT_NOCLEAR" val="0"/>
  <p:tag name="KSO_WM_UNIT_PRESET_TEXT" val="单击输入章节标题......"/>
  <p:tag name="KSO_WM_UNIT_SHOW_EDIT_AREA_INDICATION" val="1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16"/>
</p:tagLst>
</file>

<file path=ppt/tags/tag1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6*l_h_f*1_4_1"/>
  <p:tag name="KSO_WM_UNIT_INDEX" val="1_4_1"/>
  <p:tag name="KSO_WM_UNIT_ISCONTENTSTITLE" val="0"/>
  <p:tag name="KSO_WM_UNIT_LAYERLEVEL" val="1_1_1"/>
  <p:tag name="KSO_WM_UNIT_NOCLEAR" val="0"/>
  <p:tag name="KSO_WM_UNIT_PRESET_TEXT" val="单击输入章节标题......"/>
  <p:tag name="KSO_WM_UNIT_SHOW_EDIT_AREA_INDICATION" val="1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16"/>
</p:tagLst>
</file>

<file path=ppt/tags/tag1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6*l_h_f*1_3_1"/>
  <p:tag name="KSO_WM_UNIT_INDEX" val="1_3_1"/>
  <p:tag name="KSO_WM_UNIT_ISCONTENTSTITLE" val="0"/>
  <p:tag name="KSO_WM_UNIT_LAYERLEVEL" val="1_1_1"/>
  <p:tag name="KSO_WM_UNIT_NOCLEAR" val="0"/>
  <p:tag name="KSO_WM_UNIT_PRESET_TEXT" val="单击输入章节标题......"/>
  <p:tag name="KSO_WM_UNIT_SHOW_EDIT_AREA_INDICATION" val="1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16"/>
</p:tagLst>
</file>

<file path=ppt/tags/tag1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6*l_h_f*1_2_1"/>
  <p:tag name="KSO_WM_UNIT_INDEX" val="1_2_1"/>
  <p:tag name="KSO_WM_UNIT_ISCONTENTSTITLE" val="0"/>
  <p:tag name="KSO_WM_UNIT_LAYERLEVEL" val="1_1_1"/>
  <p:tag name="KSO_WM_UNIT_NOCLEAR" val="0"/>
  <p:tag name="KSO_WM_UNIT_PRESET_TEXT" val="单击输入章节标题......"/>
  <p:tag name="KSO_WM_UNIT_SHOW_EDIT_AREA_INDICATION" val="1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16"/>
</p:tagLst>
</file>

<file path=ppt/tags/tag16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5081_4"/>
  <p:tag name="KSO_WM_SLIDE_INDEX" val="4"/>
  <p:tag name="KSO_WM_SLIDE_ITEM_CNT" val="6"/>
  <p:tag name="KSO_WM_SLIDE_LAYOUT" val="a_b_l"/>
  <p:tag name="KSO_WM_SLIDE_LAYOUT_CNT" val="1_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UNIT_SHOW_EDIT_AREA_INDICATION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1"/>
  <p:tag name="KSO_WM_UNIT_DIAGRAM_ISNUMVISUAL" val="0"/>
  <p:tag name="KSO_WM_UNIT_DIAGRAM_ISREFERUNIT" val="0"/>
  <p:tag name="KSO_WM_UNIT_HIGHLIGHT" val="0"/>
  <p:tag name="KSO_WM_UNIT_ID" val="custom20205396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4*b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CONTENTS"/>
  <p:tag name="KSO_WM_UNIT_TEXT_FILL_FORE_SCHEMECOLOR_INDEX" val="13"/>
  <p:tag name="KSO_WM_UNIT_TEXT_FILL_TYPE" val="1"/>
  <p:tag name="KSO_WM_UNIT_TYPE" val="b"/>
  <p:tag name="KSO_WM_UNIT_USESOURCEFORMAT_APPLY" val="1"/>
  <p:tag name="KSO_WM_UNIT_VALUE" val="7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1.xml><?xml version="1.0" encoding="utf-8"?>
<p:tagLst xmlns:p="http://schemas.openxmlformats.org/presentationml/2006/main">
  <p:tag name="KSO_WM_BEAUTIFY_FLAG" val="#wm#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574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74_1*a*1"/>
  <p:tag name="KSO_WM_UNIT_INDEX" val="1"/>
  <p:tag name="KSO_WM_UNIT_ISCONTENTSTITLE" val="0"/>
  <p:tag name="KSO_WM_UNIT_LAYERLEVEL" val="1"/>
  <p:tag name="KSO_WM_UNIT_NOCLEAR" val="0"/>
  <p:tag name="KSO_WM_UNIT_PRESET_TEXT" val="单击此处可添加您的大标题内容"/>
  <p:tag name="KSO_WM_UNIT_SHOW_EDIT_AREA_INDICATION" val="0"/>
  <p:tag name="KSO_WM_UNIT_TEXT_PART_ID_V2" val="a-3-1"/>
  <p:tag name="KSO_WM_UNIT_TYPE" val="a"/>
  <p:tag name="KSO_WM_UNIT_VALUE" val="17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574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74_1*i*5"/>
  <p:tag name="KSO_WM_UNIT_INDEX" val="5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574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74_1*i*6"/>
  <p:tag name="KSO_WM_UNIT_INDEX" val="6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574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74_1*i*7"/>
  <p:tag name="KSO_WM_UNIT_INDEX" val="7"/>
  <p:tag name="KSO_WM_UNIT_LAYERLEVEL" val="1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SLIDE_ID" val="diagram20202574_1"/>
  <p:tag name="KSO_WM_SLIDE_INDEX" val="1"/>
  <p:tag name="KSO_WM_SLIDE_ITEM_CNT" val="0"/>
  <p:tag name="KSO_WM_SLIDE_LAYOUT" val="a_f_h"/>
  <p:tag name="KSO_WM_SLIDE_LAYOUT_CNT" val="1_1_1"/>
  <p:tag name="KSO_WM_SLIDE_POSITION" val="53.318*216.399"/>
  <p:tag name="KSO_WM_SLIDE_SIZE" val="854.507*99.1489"/>
  <p:tag name="KSO_WM_SLIDE_SUBTYPE" val="pureTxt"/>
  <p:tag name="KSO_WM_SLIDE_TYPE" val="text"/>
  <p:tag name="KSO_WM_TAG_VERSION" val="1.0"/>
  <p:tag name="KSO_WM_TEMPLATE_CATEGORY" val="diagram"/>
  <p:tag name="KSO_WM_TEMPLATE_COLOR_TYPE" val="0"/>
  <p:tag name="KSO_WM_TEMPLATE_INDEX" val="20202574"/>
  <p:tag name="KSO_WM_TEMPLATE_MASTER_THUMB_INDEX" val="0"/>
  <p:tag name="KSO_WM_TEMPLATE_MASTER_TYPE" val="0"/>
  <p:tag name="KSO_WM_TEMPLATE_SUBCATEGORY" val="0"/>
  <p:tag name="KSO_WM_UNIT_SHOW_EDIT_AREA_INDICATION" val="0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1"/>
  <p:tag name="KSO_WM_UNIT_DIAGRAM_ISNUMVISUAL" val="0"/>
  <p:tag name="KSO_WM_UNIT_DIAGRAM_ISREFERUNIT" val="0"/>
  <p:tag name="KSO_WM_UNIT_HIGHLIGHT" val="0"/>
  <p:tag name="KSO_WM_UNIT_ID" val="custom20205396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FILL_FORE_SCHEMECOLOR_INDEX" val="13"/>
  <p:tag name="KSO_WM_UNIT_FILL_TYPE" val="1"/>
  <p:tag name="KSO_WM_UNIT_HIGHLIGHT" val="0"/>
  <p:tag name="KSO_WM_UNIT_ID" val="custom20205081_4*i*1"/>
  <p:tag name="KSO_WM_UNIT_INDEX" val="1"/>
  <p:tag name="KSO_WM_UNIT_LAYERLEVEL" val="1"/>
  <p:tag name="KSO_WM_UNIT_TEXT_FILL_FORE_SCHEMECOLOR_INDEX" val="2"/>
  <p:tag name="KSO_WM_UNIT_TEXT_FILL_TYPE" val="1"/>
  <p:tag name="KSO_WM_UNIT_TYPE" val="i"/>
  <p:tag name="KSO_WM_UNIT_USESOURCEFORMAT_APPLY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31.xml><?xml version="1.0" encoding="utf-8"?>
<p:tagLst xmlns:p="http://schemas.openxmlformats.org/presentationml/2006/main">
  <p:tag name="KSO_WM_BEAUTIFY_FLAG" val="#wm#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1"/>
  <p:tag name="KSO_WM_UNIT_DIAGRAM_ISNUMVISUAL" val="0"/>
  <p:tag name="KSO_WM_UNIT_DIAGRAM_ISREFERUNIT" val="0"/>
  <p:tag name="KSO_WM_UNIT_HIGHLIGHT" val="0"/>
  <p:tag name="KSO_WM_UNIT_ID" val="custom20205396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36.xml><?xml version="1.0" encoding="utf-8"?>
<p:tagLst xmlns:p="http://schemas.openxmlformats.org/presentationml/2006/main">
  <p:tag name="KSO_WM_BEAUTIFY_FLAG" val="#wm#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f*1"/>
  <p:tag name="KSO_WM_UNIT_INDEX" val="1"/>
  <p:tag name="KSO_WM_UNIT_ISCONTENTSTITLE" val="0"/>
  <p:tag name="KSO_WM_UNIT_LAYERLEVEL" val="1"/>
  <p:tag name="KSO_WM_UNIT_NOCLEAR" val="0"/>
  <p:tag name="KSO_WM_UNIT_PRESET_TEXT" val="户外拓展训练通常利用崇山峻岭、翰海大川等自然环境，通过精心设计的活动达到“磨练意志、陶冶情操、完善人格、熔炼团队”的拓展培训目的。"/>
  <p:tag name="KSO_WM_UNIT_SUBTYPE" val="a"/>
  <p:tag name="KSO_WM_UNIT_TYPE" val="f"/>
  <p:tag name="KSO_WM_UNIT_VALUE" val="170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户外拓展&#10;训练目的"/>
  <p:tag name="KSO_WM_UNIT_TYPE" val="a"/>
  <p:tag name="KSO_WM_UNIT_VALUE" val="14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i*1"/>
  <p:tag name="KSO_WM_UNIT_INDEX" val="1"/>
  <p:tag name="KSO_WM_UNIT_LAYERLEVEL" val="1"/>
  <p:tag name="KSO_WM_UNIT_TYPE" val="i"/>
</p:tagLst>
</file>

<file path=ppt/tags/tag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6*l_h_i*1_1_1"/>
  <p:tag name="KSO_WM_UNIT_INDEX" val="1_1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i*2"/>
  <p:tag name="KSO_WM_UNIT_INDEX" val="2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SLIDE_ID" val="diagram20200481_1"/>
  <p:tag name="KSO_WM_SLIDE_INDEX" val="1"/>
  <p:tag name="KSO_WM_SLIDE_ITEM_CNT" val="0"/>
  <p:tag name="KSO_WM_SLIDE_LAYOUT" val="a_f"/>
  <p:tag name="KSO_WM_SLIDE_LAYOUT_CNT" val="1_1"/>
  <p:tag name="KSO_WM_SLIDE_POSITION" val="41*74"/>
  <p:tag name="KSO_WM_SLIDE_SIZE" val="841*391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481"/>
  <p:tag name="KSO_WM_TEMPLATE_MASTER_TYPE" val="0"/>
  <p:tag name="KSO_WM_TEMPLATE_SUBCATEGORY" val="0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64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YPE" val="f"/>
  <p:tag name="KSO_WM_UNIT_VALUE" val="564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86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TYPE" val="a"/>
  <p:tag name="KSO_WM_UNIT_VALUE" val="52"/>
</p:tagLst>
</file>

<file path=ppt/tags/tag44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0864_1"/>
  <p:tag name="KSO_WM_SLIDE_INDEX" val="1"/>
  <p:tag name="KSO_WM_SLIDE_ITEM_CNT" val="0"/>
  <p:tag name="KSO_WM_SLIDE_LAYOUT" val="a_f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26.0},&quot;minSize&quot;:{&quot;size1&quot;:26.0},&quot;maxSize&quot;:{&quot;size1&quot;:26.0},&quot;edge&quot;:{&quot;left&quot;:true,&quot;top&quot;:true,&quot;right&quot;:true,&quot;bottom&quot;:true},&quot;backgroundInfo&quot;:[{&quot;type&quot;:&quot;general&quot;,&quot;left&quot;:0.0,&quot;top&quot;:0.0,&quot;right&quot;:0.0,&quot;bottom&quot;:0.0},{&quot;type&quot;:&quot;frame&quot;,&quot;left&quot;:0.0,&quot;top&quot;:0.0,&quot;right&quot;:0.0,&quot;bottom&quot;:0.0}],&quot;subLayout&quot;:[{&quot;direction&quot;:0,&quot;horizontalAlign&quot;:0,&quot;verticalAlign&quot;:1,&quot;type&quot;:0,&quot;diagramDirection&quot;:0,&quot;canSetOverLayout&quot;:0,&quot;isOverLayout&quot;:0,&quot;margin&quot;:{&quot;left&quot;:1.69,&quot;top&quot;:1.319,&quot;right&quot;:1.69,&quot;bottom&quot;:0.163},&quot;edge&quot;:{&quot;left&quot;:true,&quot;top&quot;:true,&quot;right&quot;:true,&quot;bottom&quot;:false}},{&quot;direction&quot;:0,&quot;horizontalAlign&quot;:0,&quot;verticalAlign&quot;:1,&quot;type&quot;:0,&quot;diagramDirection&quot;:0,&quot;canSetOverLayout&quot;:0,&quot;isOverLayout&quot;:0,&quot;margin&quot;:{&quot;left&quot;:1.69,&quot;top&quot;:0.026,&quot;right&quot;:1.69,&quot;bottom&quot;:1.69},&quot;edge&quot;:{&quot;left&quot;:true,&quot;top&quot;:false,&quot;right&quot;:true,&quot;bottom&quot;:true}}]}"/>
  <p:tag name="KSO_WM_SLIDE_POSITION" val="47*37"/>
  <p:tag name="KSO_WM_SLIDE_RATIO" val="1.777778"/>
  <p:tag name="KSO_WM_SLIDE_SIZE" val="864*45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864"/>
  <p:tag name="KSO_WM_TEMPLATE_MASTER_TYPE" val="0"/>
  <p:tag name="KSO_WM_TEMPLATE_SUBCATEGORY" val="11"/>
  <p:tag name="KSO_WM_UNIT_SHOW_EDIT_AREA_INDICATION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64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YPE" val="f"/>
  <p:tag name="KSO_WM_UNIT_VALUE" val="564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86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TYPE" val="a"/>
  <p:tag name="KSO_WM_UNIT_VALUE" val="52"/>
</p:tagLst>
</file>

<file path=ppt/tags/tag47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0864_1"/>
  <p:tag name="KSO_WM_SLIDE_INDEX" val="1"/>
  <p:tag name="KSO_WM_SLIDE_ITEM_CNT" val="0"/>
  <p:tag name="KSO_WM_SLIDE_LAYOUT" val="a_f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26.0},&quot;minSize&quot;:{&quot;size1&quot;:26.0},&quot;maxSize&quot;:{&quot;size1&quot;:26.0},&quot;edge&quot;:{&quot;left&quot;:true,&quot;top&quot;:true,&quot;right&quot;:true,&quot;bottom&quot;:true},&quot;backgroundInfo&quot;:[{&quot;type&quot;:&quot;general&quot;,&quot;left&quot;:0.0,&quot;top&quot;:0.0,&quot;right&quot;:0.0,&quot;bottom&quot;:0.0},{&quot;type&quot;:&quot;frame&quot;,&quot;left&quot;:0.0,&quot;top&quot;:0.0,&quot;right&quot;:0.0,&quot;bottom&quot;:0.0}],&quot;subLayout&quot;:[{&quot;direction&quot;:0,&quot;horizontalAlign&quot;:0,&quot;verticalAlign&quot;:1,&quot;type&quot;:0,&quot;diagramDirection&quot;:0,&quot;canSetOverLayout&quot;:0,&quot;isOverLayout&quot;:0,&quot;margin&quot;:{&quot;left&quot;:1.69,&quot;top&quot;:1.319,&quot;right&quot;:1.69,&quot;bottom&quot;:0.163},&quot;edge&quot;:{&quot;left&quot;:true,&quot;top&quot;:true,&quot;right&quot;:true,&quot;bottom&quot;:false}},{&quot;direction&quot;:0,&quot;horizontalAlign&quot;:0,&quot;verticalAlign&quot;:1,&quot;type&quot;:0,&quot;diagramDirection&quot;:0,&quot;canSetOverLayout&quot;:0,&quot;isOverLayout&quot;:0,&quot;margin&quot;:{&quot;left&quot;:1.69,&quot;top&quot;:0.026,&quot;right&quot;:1.69,&quot;bottom&quot;:1.69},&quot;edge&quot;:{&quot;left&quot;:true,&quot;top&quot;:false,&quot;right&quot;:true,&quot;bottom&quot;:true}}]}"/>
  <p:tag name="KSO_WM_SLIDE_POSITION" val="47*37"/>
  <p:tag name="KSO_WM_SLIDE_RATIO" val="1.777778"/>
  <p:tag name="KSO_WM_SLIDE_SIZE" val="864*45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864"/>
  <p:tag name="KSO_WM_TEMPLATE_MASTER_TYPE" val="0"/>
  <p:tag name="KSO_WM_TEMPLATE_SUBCATEGORY" val="11"/>
  <p:tag name="KSO_WM_UNIT_SHOW_EDIT_AREA_INDICATION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64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YPE" val="f"/>
  <p:tag name="KSO_WM_UNIT_VALUE" val="564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86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TYPE" val="a"/>
  <p:tag name="KSO_WM_UNIT_VALUE" val="52"/>
</p:tagLst>
</file>

<file path=ppt/tags/tag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6*l_h_f*1_1_1"/>
  <p:tag name="KSO_WM_UNIT_INDEX" val="1_1_1"/>
  <p:tag name="KSO_WM_UNIT_ISCONTENTSTITLE" val="0"/>
  <p:tag name="KSO_WM_UNIT_LAYERLEVEL" val="1_1_1"/>
  <p:tag name="KSO_WM_UNIT_NOCLEAR" val="0"/>
  <p:tag name="KSO_WM_UNIT_PRESET_TEXT" val="单击输入章节标题......"/>
  <p:tag name="KSO_WM_UNIT_SHOW_EDIT_AREA_INDICATION" val="1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16"/>
</p:tagLst>
</file>

<file path=ppt/tags/tag50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0864_1"/>
  <p:tag name="KSO_WM_SLIDE_INDEX" val="1"/>
  <p:tag name="KSO_WM_SLIDE_ITEM_CNT" val="0"/>
  <p:tag name="KSO_WM_SLIDE_LAYOUT" val="a_f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26.0},&quot;minSize&quot;:{&quot;size1&quot;:26.0},&quot;maxSize&quot;:{&quot;size1&quot;:26.0},&quot;edge&quot;:{&quot;left&quot;:true,&quot;top&quot;:true,&quot;right&quot;:true,&quot;bottom&quot;:true},&quot;backgroundInfo&quot;:[{&quot;type&quot;:&quot;general&quot;,&quot;left&quot;:0.0,&quot;top&quot;:0.0,&quot;right&quot;:0.0,&quot;bottom&quot;:0.0},{&quot;type&quot;:&quot;frame&quot;,&quot;left&quot;:0.0,&quot;top&quot;:0.0,&quot;right&quot;:0.0,&quot;bottom&quot;:0.0}],&quot;subLayout&quot;:[{&quot;direction&quot;:0,&quot;horizontalAlign&quot;:0,&quot;verticalAlign&quot;:1,&quot;type&quot;:0,&quot;diagramDirection&quot;:0,&quot;canSetOverLayout&quot;:0,&quot;isOverLayout&quot;:0,&quot;margin&quot;:{&quot;left&quot;:1.69,&quot;top&quot;:1.319,&quot;right&quot;:1.69,&quot;bottom&quot;:0.163},&quot;edge&quot;:{&quot;left&quot;:true,&quot;top&quot;:true,&quot;right&quot;:true,&quot;bottom&quot;:false}},{&quot;direction&quot;:0,&quot;horizontalAlign&quot;:0,&quot;verticalAlign&quot;:1,&quot;type&quot;:0,&quot;diagramDirection&quot;:0,&quot;canSetOverLayout&quot;:0,&quot;isOverLayout&quot;:0,&quot;margin&quot;:{&quot;left&quot;:1.69,&quot;top&quot;:0.026,&quot;right&quot;:1.69,&quot;bottom&quot;:1.69},&quot;edge&quot;:{&quot;left&quot;:true,&quot;top&quot;:false,&quot;right&quot;:true,&quot;bottom&quot;:true}}]}"/>
  <p:tag name="KSO_WM_SLIDE_POSITION" val="47*37"/>
  <p:tag name="KSO_WM_SLIDE_RATIO" val="1.777778"/>
  <p:tag name="KSO_WM_SLIDE_SIZE" val="864*45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864"/>
  <p:tag name="KSO_WM_TEMPLATE_MASTER_TYPE" val="0"/>
  <p:tag name="KSO_WM_TEMPLATE_SUBCATEGORY" val="11"/>
  <p:tag name="KSO_WM_UNIT_SHOW_EDIT_AREA_INDICATION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64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YPE" val="f"/>
  <p:tag name="KSO_WM_UNIT_VALUE" val="564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86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TYPE" val="a"/>
  <p:tag name="KSO_WM_UNIT_VALUE" val="52"/>
</p:tagLst>
</file>

<file path=ppt/tags/tag53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0864_1"/>
  <p:tag name="KSO_WM_SLIDE_INDEX" val="1"/>
  <p:tag name="KSO_WM_SLIDE_ITEM_CNT" val="0"/>
  <p:tag name="KSO_WM_SLIDE_LAYOUT" val="a_f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26.0},&quot;minSize&quot;:{&quot;size1&quot;:26.0},&quot;maxSize&quot;:{&quot;size1&quot;:26.0},&quot;edge&quot;:{&quot;left&quot;:true,&quot;top&quot;:true,&quot;right&quot;:true,&quot;bottom&quot;:true},&quot;backgroundInfo&quot;:[{&quot;type&quot;:&quot;general&quot;,&quot;left&quot;:0.0,&quot;top&quot;:0.0,&quot;right&quot;:0.0,&quot;bottom&quot;:0.0},{&quot;type&quot;:&quot;frame&quot;,&quot;left&quot;:0.0,&quot;top&quot;:0.0,&quot;right&quot;:0.0,&quot;bottom&quot;:0.0}],&quot;subLayout&quot;:[{&quot;direction&quot;:0,&quot;horizontalAlign&quot;:0,&quot;verticalAlign&quot;:1,&quot;type&quot;:0,&quot;diagramDirection&quot;:0,&quot;canSetOverLayout&quot;:0,&quot;isOverLayout&quot;:0,&quot;margin&quot;:{&quot;left&quot;:1.69,&quot;top&quot;:1.319,&quot;right&quot;:1.69,&quot;bottom&quot;:0.163},&quot;edge&quot;:{&quot;left&quot;:true,&quot;top&quot;:true,&quot;right&quot;:true,&quot;bottom&quot;:false}},{&quot;direction&quot;:0,&quot;horizontalAlign&quot;:0,&quot;verticalAlign&quot;:1,&quot;type&quot;:0,&quot;diagramDirection&quot;:0,&quot;canSetOverLayout&quot;:0,&quot;isOverLayout&quot;:0,&quot;margin&quot;:{&quot;left&quot;:1.69,&quot;top&quot;:0.026,&quot;right&quot;:1.69,&quot;bottom&quot;:1.69},&quot;edge&quot;:{&quot;left&quot;:true,&quot;top&quot;:false,&quot;right&quot;:true,&quot;bottom&quot;:true}}]}"/>
  <p:tag name="KSO_WM_SLIDE_POSITION" val="47*37"/>
  <p:tag name="KSO_WM_SLIDE_RATIO" val="1.777778"/>
  <p:tag name="KSO_WM_SLIDE_SIZE" val="864*45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864"/>
  <p:tag name="KSO_WM_TEMPLATE_MASTER_TYPE" val="0"/>
  <p:tag name="KSO_WM_TEMPLATE_SUBCATEGORY" val="11"/>
  <p:tag name="KSO_WM_UNIT_SHOW_EDIT_AREA_INDICATION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64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YPE" val="f"/>
  <p:tag name="KSO_WM_UNIT_VALUE" val="564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86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TYPE" val="a"/>
  <p:tag name="KSO_WM_UNIT_VALUE" val="52"/>
</p:tagLst>
</file>

<file path=ppt/tags/tag56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0864_1"/>
  <p:tag name="KSO_WM_SLIDE_INDEX" val="1"/>
  <p:tag name="KSO_WM_SLIDE_ITEM_CNT" val="0"/>
  <p:tag name="KSO_WM_SLIDE_LAYOUT" val="a_f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26.0},&quot;minSize&quot;:{&quot;size1&quot;:26.0},&quot;maxSize&quot;:{&quot;size1&quot;:26.0},&quot;edge&quot;:{&quot;left&quot;:true,&quot;top&quot;:true,&quot;right&quot;:true,&quot;bottom&quot;:true},&quot;backgroundInfo&quot;:[{&quot;type&quot;:&quot;general&quot;,&quot;left&quot;:0.0,&quot;top&quot;:0.0,&quot;right&quot;:0.0,&quot;bottom&quot;:0.0},{&quot;type&quot;:&quot;frame&quot;,&quot;left&quot;:0.0,&quot;top&quot;:0.0,&quot;right&quot;:0.0,&quot;bottom&quot;:0.0}],&quot;subLayout&quot;:[{&quot;direction&quot;:0,&quot;horizontalAlign&quot;:0,&quot;verticalAlign&quot;:1,&quot;type&quot;:0,&quot;diagramDirection&quot;:0,&quot;canSetOverLayout&quot;:0,&quot;isOverLayout&quot;:0,&quot;margin&quot;:{&quot;left&quot;:1.69,&quot;top&quot;:1.319,&quot;right&quot;:1.69,&quot;bottom&quot;:0.163},&quot;edge&quot;:{&quot;left&quot;:true,&quot;top&quot;:true,&quot;right&quot;:true,&quot;bottom&quot;:false}},{&quot;direction&quot;:0,&quot;horizontalAlign&quot;:0,&quot;verticalAlign&quot;:1,&quot;type&quot;:0,&quot;diagramDirection&quot;:0,&quot;canSetOverLayout&quot;:0,&quot;isOverLayout&quot;:0,&quot;margin&quot;:{&quot;left&quot;:1.69,&quot;top&quot;:0.026,&quot;right&quot;:1.69,&quot;bottom&quot;:1.69},&quot;edge&quot;:{&quot;left&quot;:true,&quot;top&quot;:false,&quot;right&quot;:true,&quot;bottom&quot;:true}}]}"/>
  <p:tag name="KSO_WM_SLIDE_POSITION" val="47*37"/>
  <p:tag name="KSO_WM_SLIDE_RATIO" val="1.777778"/>
  <p:tag name="KSO_WM_SLIDE_SIZE" val="864*45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864"/>
  <p:tag name="KSO_WM_TEMPLATE_MASTER_TYPE" val="0"/>
  <p:tag name="KSO_WM_TEMPLATE_SUBCATEGORY" val="11"/>
  <p:tag name="KSO_WM_UNIT_SHOW_EDIT_AREA_INDICATION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64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YPE" val="f"/>
  <p:tag name="KSO_WM_UNIT_VALUE" val="564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86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TYPE" val="a"/>
  <p:tag name="KSO_WM_UNIT_VALUE" val="52"/>
</p:tagLst>
</file>

<file path=ppt/tags/tag59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0864_1"/>
  <p:tag name="KSO_WM_SLIDE_INDEX" val="1"/>
  <p:tag name="KSO_WM_SLIDE_ITEM_CNT" val="0"/>
  <p:tag name="KSO_WM_SLIDE_LAYOUT" val="a_f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26.0},&quot;minSize&quot;:{&quot;size1&quot;:26.0},&quot;maxSize&quot;:{&quot;size1&quot;:26.0},&quot;edge&quot;:{&quot;left&quot;:true,&quot;top&quot;:true,&quot;right&quot;:true,&quot;bottom&quot;:true},&quot;backgroundInfo&quot;:[{&quot;type&quot;:&quot;general&quot;,&quot;left&quot;:0.0,&quot;top&quot;:0.0,&quot;right&quot;:0.0,&quot;bottom&quot;:0.0},{&quot;type&quot;:&quot;frame&quot;,&quot;left&quot;:0.0,&quot;top&quot;:0.0,&quot;right&quot;:0.0,&quot;bottom&quot;:0.0}],&quot;subLayout&quot;:[{&quot;direction&quot;:0,&quot;horizontalAlign&quot;:0,&quot;verticalAlign&quot;:1,&quot;type&quot;:0,&quot;diagramDirection&quot;:0,&quot;canSetOverLayout&quot;:0,&quot;isOverLayout&quot;:0,&quot;margin&quot;:{&quot;left&quot;:1.69,&quot;top&quot;:1.319,&quot;right&quot;:1.69,&quot;bottom&quot;:0.163},&quot;edge&quot;:{&quot;left&quot;:true,&quot;top&quot;:true,&quot;right&quot;:true,&quot;bottom&quot;:false}},{&quot;direction&quot;:0,&quot;horizontalAlign&quot;:0,&quot;verticalAlign&quot;:1,&quot;type&quot;:0,&quot;diagramDirection&quot;:0,&quot;canSetOverLayout&quot;:0,&quot;isOverLayout&quot;:0,&quot;margin&quot;:{&quot;left&quot;:1.69,&quot;top&quot;:0.026,&quot;right&quot;:1.69,&quot;bottom&quot;:1.69},&quot;edge&quot;:{&quot;left&quot;:true,&quot;top&quot;:false,&quot;right&quot;:true,&quot;bottom&quot;:true}}]}"/>
  <p:tag name="KSO_WM_SLIDE_POSITION" val="47*37"/>
  <p:tag name="KSO_WM_SLIDE_RATIO" val="1.777778"/>
  <p:tag name="KSO_WM_SLIDE_SIZE" val="864*45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864"/>
  <p:tag name="KSO_WM_TEMPLATE_MASTER_TYPE" val="0"/>
  <p:tag name="KSO_WM_TEMPLATE_SUBCATEGORY" val="11"/>
  <p:tag name="KSO_WM_UNIT_SHOW_EDIT_AREA_INDICATION" val="1"/>
</p:tagLst>
</file>

<file path=ppt/tags/tag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6*l_h_i*1_2_1"/>
  <p:tag name="KSO_WM_UNIT_INDEX" val="1_2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1"/>
  <p:tag name="KSO_WM_UNIT_DIAGRAM_ISNUMVISUAL" val="0"/>
  <p:tag name="KSO_WM_UNIT_DIAGRAM_ISREFERUNIT" val="0"/>
  <p:tag name="KSO_WM_UNIT_HIGHLIGHT" val="0"/>
  <p:tag name="KSO_WM_UNIT_ID" val="custom20205396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64.xml><?xml version="1.0" encoding="utf-8"?>
<p:tagLst xmlns:p="http://schemas.openxmlformats.org/presentationml/2006/main">
  <p:tag name="KSO_WM_BEAUTIFY_FLAG" val="#wm#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1"/>
  <p:tag name="KSO_WM_UNIT_DIAGRAM_ISNUMVISUAL" val="0"/>
  <p:tag name="KSO_WM_UNIT_DIAGRAM_ISREFERUNIT" val="0"/>
  <p:tag name="KSO_WM_UNIT_HIGHLIGHT" val="0"/>
  <p:tag name="KSO_WM_UNIT_ID" val="custom20205396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69.xml><?xml version="1.0" encoding="utf-8"?>
<p:tagLst xmlns:p="http://schemas.openxmlformats.org/presentationml/2006/main">
  <p:tag name="KSO_WM_BEAUTIFY_FLAG" val="#wm#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6*l_h_i*1_3_1"/>
  <p:tag name="KSO_WM_UNIT_INDEX" val="1_3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1"/>
  <p:tag name="KSO_WM_UNIT_DIAGRAM_ISNUMVISUAL" val="0"/>
  <p:tag name="KSO_WM_UNIT_DIAGRAM_ISREFERUNIT" val="0"/>
  <p:tag name="KSO_WM_UNIT_HIGHLIGHT" val="0"/>
  <p:tag name="KSO_WM_UNIT_ID" val="custom20205396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74.xml><?xml version="1.0" encoding="utf-8"?>
<p:tagLst xmlns:p="http://schemas.openxmlformats.org/presentationml/2006/main">
  <p:tag name="KSO_WM_BEAUTIFY_FLAG" val="#wm#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7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6*l_h_i*1_4_1"/>
  <p:tag name="KSO_WM_UNIT_INDEX" val="1_4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6*l_h_i*1_5_1"/>
  <p:tag name="KSO_WM_UNIT_INDEX" val="1_5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105</Paragraphs>
  <Slides>29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2">
      <vt:lpstr>Arial</vt:lpstr>
      <vt:lpstr>等线 Light</vt:lpstr>
      <vt:lpstr>等线</vt:lpstr>
      <vt:lpstr>Calibri Light</vt:lpstr>
      <vt:lpstr>Calibri</vt:lpstr>
      <vt:lpstr>Times New Roman</vt:lpstr>
      <vt:lpstr>汉仪中宋简</vt:lpstr>
      <vt:lpstr>Wingdings</vt:lpstr>
      <vt:lpstr>微软雅黑</vt:lpstr>
      <vt:lpstr>汉仪全唐诗简繁</vt:lpstr>
      <vt:lpstr>宋体</vt:lpstr>
      <vt:lpstr>Segoe UI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学习目标</vt:lpstr>
      <vt:lpstr>PowerPoint Presentation</vt:lpstr>
      <vt:lpstr>预习检查</vt:lpstr>
      <vt:lpstr> </vt:lpstr>
      <vt:lpstr>PowerPoint Presentation</vt:lpstr>
      <vt:lpstr>PowerPoint Presentation</vt:lpstr>
      <vt:lpstr>课文梳理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重难把握</vt:lpstr>
      <vt:lpstr>        香港回归,没有哪个记者认识不到这一历史事件的重要意义,而这篇消息却独胜一筹,曾获第8届“中国新闻奖”一等奖。接下来我们就来探讨一下它有哪些独到之处呢?</vt:lpstr>
      <vt:lpstr>PowerPoint Presentation</vt:lpstr>
      <vt:lpstr>思考探究</vt:lpstr>
      <vt:lpstr>PowerPoint Presentation</vt:lpstr>
      <vt:lpstr>PowerPoint Presentation</vt:lpstr>
      <vt:lpstr>PowerPoint Presentation</vt:lpstr>
      <vt:lpstr>PowerPoint Presentation</vt:lpstr>
      <vt:lpstr>作业布置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2021-08-20T16:42:05.902</cp:lastPrinted>
  <dcterms:created xsi:type="dcterms:W3CDTF">2021-08-20T16:42:05Z</dcterms:created>
  <dcterms:modified xsi:type="dcterms:W3CDTF">2021-08-20T08:42:12Z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