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19"/>
  </p:handoutMasterIdLst>
  <p:sldIdLst>
    <p:sldId id="283" r:id="rId3"/>
    <p:sldId id="257" r:id="rId4"/>
    <p:sldId id="263" r:id="rId5"/>
    <p:sldId id="264" r:id="rId6"/>
    <p:sldId id="256" r:id="rId7"/>
    <p:sldId id="268" r:id="rId9"/>
    <p:sldId id="269" r:id="rId10"/>
    <p:sldId id="273" r:id="rId11"/>
    <p:sldId id="274" r:id="rId12"/>
    <p:sldId id="270" r:id="rId13"/>
    <p:sldId id="272" r:id="rId14"/>
    <p:sldId id="271" r:id="rId15"/>
    <p:sldId id="276" r:id="rId16"/>
    <p:sldId id="275" r:id="rId17"/>
    <p:sldId id="28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5d492ce5-1427-4ba7-8fc4-81644ffa737e}">
          <p14:sldIdLst>
            <p14:sldId id="283"/>
            <p14:sldId id="257"/>
            <p14:sldId id="263"/>
            <p14:sldId id="264"/>
            <p14:sldId id="256"/>
            <p14:sldId id="273"/>
            <p14:sldId id="274"/>
            <p14:sldId id="270"/>
            <p14:sldId id="272"/>
            <p14:sldId id="271"/>
            <p14:sldId id="276"/>
            <p14:sldId id="275"/>
            <p14:sldId id="284"/>
            <p14:sldId id="269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9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9.xml"/><Relationship Id="rId3" Type="http://schemas.openxmlformats.org/officeDocument/2006/relationships/image" Target="../media/image12.png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media" Target="file:///C:\Users\Administrator\Desktop\&#37228;&#20048;&#22825;&#25196;&#24030;.mp3" TargetMode="External"/><Relationship Id="rId1" Type="http://schemas.openxmlformats.org/officeDocument/2006/relationships/audio" Target="file:///C:\Users\Administrator\Desktop\&#37228;&#20048;&#22825;&#25196;&#24030;.mp3" TargetMode="Externa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9925" y="1203325"/>
            <a:ext cx="10852150" cy="1263650"/>
          </a:xfrm>
        </p:spPr>
        <p:txBody>
          <a:bodyPr/>
          <a:p>
            <a:pPr algn="l"/>
            <a:r>
              <a:rPr lang="zh-CN" altLang="en-US" sz="2800">
                <a:solidFill>
                  <a:srgbClr val="FF0000"/>
                </a:solidFill>
              </a:rPr>
              <a:t>山不在高、有仙则名，水不在深，有龙则灵。</a:t>
            </a:r>
            <a:br>
              <a:rPr lang="zh-CN" altLang="en-US" sz="2800">
                <a:solidFill>
                  <a:srgbClr val="FF0000"/>
                </a:solidFill>
              </a:rPr>
            </a:br>
            <a:r>
              <a:rPr lang="zh-CN" altLang="en-US" sz="2800">
                <a:solidFill>
                  <a:srgbClr val="FF0000"/>
                </a:solidFill>
              </a:rPr>
              <a:t>  斯是陋室，惟吾德馨。</a:t>
            </a:r>
            <a:br>
              <a:rPr lang="zh-CN" altLang="en-US">
                <a:solidFill>
                  <a:srgbClr val="FF0000"/>
                </a:solidFill>
              </a:rPr>
            </a:br>
            <a:r>
              <a:rPr lang="zh-CN" altLang="en-US"/>
              <a:t>               </a:t>
            </a:r>
            <a:r>
              <a:rPr lang="zh-CN" altLang="en-US" sz="2000"/>
              <a:t>                             </a:t>
            </a:r>
            <a:endParaRPr lang="zh-CN" altLang="en-US" sz="20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69925" y="2632710"/>
            <a:ext cx="10852150" cy="2955925"/>
          </a:xfrm>
        </p:spPr>
        <p:txBody>
          <a:bodyPr/>
          <a:p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刘禹锡（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772——842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）字梦得，唐代诗人、文学家、哲学家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。有“诗豪”的美称。河南洛阳人，自幼好学。二十一岁中进士，官至监察御史。永贞元年，和柳宗元等积极参与王叔文集团的政治革新运动，失败后，王叔文被杀，刘禹锡被贬，晚年回到洛阳，官为太子宾客。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228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2291" name="内容占位符 12290"/>
          <p:cNvSpPr>
            <a:spLocks noGrp="1"/>
          </p:cNvSpPr>
          <p:nvPr>
            <p:ph idx="1"/>
          </p:nvPr>
        </p:nvSpPr>
        <p:spPr>
          <a:xfrm>
            <a:off x="1524000" y="0"/>
            <a:ext cx="9144000" cy="6858000"/>
          </a:xfrm>
        </p:spPr>
        <p:txBody>
          <a:bodyPr anchor="t"/>
          <a:p>
            <a:pPr>
              <a:buNone/>
            </a:pPr>
            <a:r>
              <a:rPr lang="en-US" altLang="zh-CN" b="1" dirty="0"/>
              <a:t>              </a:t>
            </a:r>
            <a:r>
              <a:rPr lang="en-US" altLang="zh-CN" sz="4400" b="1" dirty="0"/>
              <a:t>3</a:t>
            </a:r>
            <a:r>
              <a:rPr lang="zh-CN" altLang="en-US" sz="4400" b="1" dirty="0"/>
              <a:t>、颈联字面什么意思？表现了诗人怎样的境界？ </a:t>
            </a:r>
            <a:endParaRPr lang="zh-CN" altLang="en-US" sz="4400" b="1" dirty="0"/>
          </a:p>
          <a:p>
            <a:pPr>
              <a:buNone/>
            </a:pPr>
            <a:r>
              <a:rPr lang="en-US" altLang="zh-CN" sz="3200" b="1">
                <a:solidFill>
                  <a:srgbClr val="FF0000"/>
                </a:solidFill>
                <a:sym typeface="+mn-ea"/>
              </a:rPr>
              <a:t>①</a:t>
            </a:r>
            <a:r>
              <a:rPr lang="zh-CN" altLang="en-US" sz="2400" b="1" dirty="0">
                <a:solidFill>
                  <a:srgbClr val="FF0000"/>
                </a:solidFill>
              </a:rPr>
              <a:t>沉舟侧畔，千帆竞发，病树前头、万木争春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</a:t>
            </a:r>
            <a:r>
              <a:rPr lang="en-US" altLang="zh-CN" sz="3200" b="1" dirty="0">
                <a:solidFill>
                  <a:srgbClr val="FF0000"/>
                </a:solidFill>
              </a:rPr>
              <a:t> “ </a:t>
            </a:r>
            <a:r>
              <a:rPr lang="zh-CN" altLang="en-US" sz="3200" b="1" dirty="0">
                <a:solidFill>
                  <a:srgbClr val="FF0000"/>
                </a:solidFill>
              </a:rPr>
              <a:t>沉舟”“病树”</a:t>
            </a:r>
            <a:r>
              <a:rPr lang="zh-CN" altLang="en-US" sz="3200" b="1" u="sng" dirty="0">
                <a:solidFill>
                  <a:srgbClr val="FF0000"/>
                </a:solidFill>
              </a:rPr>
              <a:t>比喻</a:t>
            </a:r>
            <a:r>
              <a:rPr lang="zh-CN" altLang="en-US" sz="3200" b="1" dirty="0">
                <a:solidFill>
                  <a:srgbClr val="FF0000"/>
                </a:solidFill>
              </a:rPr>
              <a:t>久遭贬谪的自己，“千帆过”“万木春”比喻自己被贬后，新贵们仕途得意。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200" b="1" dirty="0"/>
              <a:t>         </a:t>
            </a:r>
            <a:r>
              <a:rPr lang="zh-CN" altLang="en-US" sz="3200" dirty="0"/>
              <a:t> </a:t>
            </a:r>
            <a:r>
              <a:rPr lang="en-US" altLang="zh-CN" sz="3200" b="1" dirty="0"/>
              <a:t>②</a:t>
            </a:r>
            <a:r>
              <a:rPr sz="3200" b="1" dirty="0"/>
              <a:t>开朗豁达、乐观</a:t>
            </a:r>
            <a:endParaRPr sz="3200" b="1" dirty="0"/>
          </a:p>
          <a:p>
            <a:pPr>
              <a:buNone/>
            </a:pPr>
            <a:r>
              <a:rPr sz="3200" b="1" dirty="0"/>
              <a:t>自古逢秋悲寂寥，我言秋日胜春朝</a:t>
            </a:r>
            <a:r>
              <a:rPr sz="2000" b="1" dirty="0"/>
              <a:t>（刘禹锡《秋词》）</a:t>
            </a:r>
            <a:endParaRPr sz="2000" b="1" dirty="0"/>
          </a:p>
        </p:txBody>
      </p:sp>
      <p:pic>
        <p:nvPicPr>
          <p:cNvPr id="16387" name="图片 12291" descr="t018e5b180c58adaa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3540" y="3807143"/>
            <a:ext cx="1908175" cy="177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39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charRg st="39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91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>
                                            <p:txEl>
                                              <p:charRg st="91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charRg st="91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1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7409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765175"/>
          </a:xfrm>
        </p:spPr>
        <p:txBody>
          <a:bodyPr anchor="ctr"/>
          <a:p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9458" name="文本占位符 17410"/>
          <p:cNvSpPr>
            <a:spLocks noGrp="1"/>
          </p:cNvSpPr>
          <p:nvPr>
            <p:ph idx="1"/>
          </p:nvPr>
        </p:nvSpPr>
        <p:spPr>
          <a:xfrm>
            <a:off x="1524000" y="765175"/>
            <a:ext cx="9144000" cy="6092825"/>
          </a:xfrm>
          <a:solidFill>
            <a:schemeClr val="bg1"/>
          </a:solidFill>
        </p:spPr>
        <p:txBody>
          <a:bodyPr anchor="t"/>
          <a:p>
            <a:pPr>
              <a:spcBef>
                <a:spcPct val="50000"/>
              </a:spcBef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</a:rPr>
              <a:t>沉舟侧畔千帆过，病树前头万木春。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华文琥珀" panose="02010800040101010101" charset="-122"/>
                <a:ea typeface="华文琥珀" panose="02010800040101010101" charset="-122"/>
              </a:rPr>
              <a:t>     芳林新叶催陈叶，流水前波让后波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 </a:t>
            </a:r>
            <a:r>
              <a:rPr lang="zh-CN" altLang="en-US" sz="3200" b="1" dirty="0"/>
              <a:t>沉舟侧畔千帆竞发，病树前头万木争春。它蕴含了</a:t>
            </a:r>
            <a:r>
              <a:rPr lang="zh-CN" altLang="en-US" sz="32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新事物无比美好，社会总是向前发展、新事物必将代替旧事物的哲理</a:t>
            </a:r>
            <a:endParaRPr lang="zh-CN" altLang="en-US" sz="4400" b="1" dirty="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endParaRPr lang="zh-CN" altLang="en-US" sz="4400" b="1" dirty="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9459" name="图片 17411" descr="t018e5b180c58adaa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1476375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1" name="图片 13315" descr="t01a6f49c48dd073d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383" y="4177348"/>
            <a:ext cx="6732587" cy="314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" name="标题 133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3315" name="内容占位符 13314"/>
          <p:cNvSpPr>
            <a:spLocks noGrp="1"/>
          </p:cNvSpPr>
          <p:nvPr>
            <p:ph idx="1"/>
          </p:nvPr>
        </p:nvSpPr>
        <p:spPr>
          <a:xfrm>
            <a:off x="1524000" y="0"/>
            <a:ext cx="9144000" cy="6858000"/>
          </a:xfrm>
        </p:spPr>
        <p:txBody>
          <a:bodyPr anchor="t"/>
          <a:p>
            <a:pPr>
              <a:buNone/>
            </a:pPr>
            <a:r>
              <a:rPr lang="en-US" altLang="zh-CN" sz="4400" b="1" dirty="0"/>
              <a:t>           4</a:t>
            </a:r>
            <a:r>
              <a:rPr lang="zh-CN" altLang="en-US" sz="4400" b="1" dirty="0"/>
              <a:t>、结合标题，谈谈尾联的用意。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尾联点明酬赠题意，既是对友人关怀的感谢，又是和友人共勉，表现了诗人坚定的意志和乐观的精神。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>
                <a:schemeClr val="bg1"/>
              </a:buClr>
              <a:buNone/>
            </a:pP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27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charRg st="27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4337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836613"/>
          </a:xfrm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小结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0482" name="文本占位符 14338"/>
          <p:cNvSpPr>
            <a:spLocks noGrp="1"/>
          </p:cNvSpPr>
          <p:nvPr>
            <p:ph idx="1"/>
          </p:nvPr>
        </p:nvSpPr>
        <p:spPr>
          <a:xfrm>
            <a:off x="1524000" y="836930"/>
            <a:ext cx="9609455" cy="6021070"/>
          </a:xfrm>
        </p:spPr>
        <p:txBody>
          <a:bodyPr anchor="t"/>
          <a:p>
            <a:pPr>
              <a:spcBef>
                <a:spcPct val="50000"/>
              </a:spcBef>
              <a:buClr>
                <a:schemeClr val="bg1"/>
              </a:buClr>
              <a:buNone/>
            </a:pPr>
            <a:r>
              <a:rPr lang="en-US" altLang="zh-CN" sz="4400" b="1" dirty="0"/>
              <a:t>        </a:t>
            </a:r>
            <a:r>
              <a:rPr lang="en-US" altLang="zh-CN" sz="1800" b="1" dirty="0"/>
              <a:t>  </a:t>
            </a:r>
            <a:r>
              <a:rPr lang="zh-CN" altLang="en-US" sz="1800" b="1" dirty="0"/>
              <a:t>作者借由这首诗抒发了不能任由自己任意放纵，一味地消沉下去，他笔锋一转，又与友人相互劝慰，相互鼓励。他对生活并未完全丧失信心。诗中感慨很深，但读起来给人的感受并不是消沉，而相反是振奋。</a:t>
            </a:r>
            <a:endParaRPr lang="zh-CN" altLang="en-US" sz="1800" b="1" dirty="0"/>
          </a:p>
          <a:p>
            <a:endParaRPr lang="zh-CN" altLang="en-US" sz="1800" dirty="0"/>
          </a:p>
          <a:p>
            <a:endParaRPr lang="zh-CN" altLang="en-US" sz="1800" dirty="0"/>
          </a:p>
          <a:p>
            <a:r>
              <a:rPr lang="zh-CN" altLang="en-US" sz="32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乐天酬诗悲愁肠，梦得酬诗志昂扬。</a:t>
            </a:r>
            <a:endParaRPr lang="zh-CN" altLang="en-US" sz="3200" dirty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进退得失奈如何，人生需要正能量</a:t>
            </a:r>
            <a:r>
              <a:rPr lang="zh-CN" altLang="en-US" sz="1800" dirty="0"/>
              <a:t>。</a:t>
            </a:r>
            <a:endParaRPr lang="zh-CN" altLang="en-US" sz="1800" dirty="0"/>
          </a:p>
          <a:p>
            <a:endParaRPr lang="zh-CN" altLang="en-US" sz="1800" dirty="0"/>
          </a:p>
          <a:p>
            <a:r>
              <a:rPr lang="zh-CN" altLang="en-US" sz="6000" dirty="0">
                <a:solidFill>
                  <a:srgbClr val="FF0000"/>
                </a:solidFill>
              </a:rPr>
              <a:t>不以物喜、不以己悲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pic>
        <p:nvPicPr>
          <p:cNvPr id="20483" name="图片 14339" descr="t017fc19b97c39139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433" y="2230438"/>
            <a:ext cx="2700337" cy="1916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6385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692150"/>
          </a:xfrm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巩固练习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8434" name="文本占位符 16386"/>
          <p:cNvSpPr>
            <a:spLocks noGrp="1"/>
          </p:cNvSpPr>
          <p:nvPr>
            <p:ph idx="1"/>
          </p:nvPr>
        </p:nvSpPr>
        <p:spPr>
          <a:xfrm>
            <a:off x="1524000" y="1125538"/>
            <a:ext cx="9144000" cy="5732462"/>
          </a:xfrm>
        </p:spPr>
        <p:txBody>
          <a:bodyPr anchor="t"/>
          <a:p>
            <a:pPr>
              <a:buNone/>
            </a:pPr>
            <a:r>
              <a:rPr lang="en-US" altLang="zh-CN" sz="4400" b="1" dirty="0"/>
              <a:t>           1</a:t>
            </a:r>
            <a:r>
              <a:rPr lang="zh-CN" altLang="en-US" sz="4400" b="1" dirty="0"/>
              <a:t>、诗人借酒振奋精神的诗句是</a:t>
            </a:r>
            <a:r>
              <a:rPr lang="en-US" altLang="zh-CN" sz="4400" b="1" dirty="0"/>
              <a:t>:_______.</a:t>
            </a:r>
            <a:endParaRPr lang="en-US" altLang="zh-CN" sz="4400" b="1" dirty="0"/>
          </a:p>
          <a:p>
            <a:pPr>
              <a:buNone/>
            </a:pPr>
            <a:r>
              <a:rPr lang="en-US" altLang="zh-CN" sz="4400" b="1" dirty="0"/>
              <a:t>          2</a:t>
            </a:r>
            <a:r>
              <a:rPr lang="zh-CN" altLang="en-US" sz="4400" b="1" dirty="0"/>
              <a:t>、诗中引用典故的诗句</a:t>
            </a:r>
            <a:r>
              <a:rPr lang="en-US" altLang="zh-CN" sz="4400" b="1" dirty="0"/>
              <a:t>____________.</a:t>
            </a:r>
            <a:endParaRPr lang="en-US" altLang="zh-CN" sz="4400" b="1" dirty="0"/>
          </a:p>
          <a:p>
            <a:pPr>
              <a:buNone/>
            </a:pPr>
            <a:r>
              <a:rPr lang="en-US" altLang="zh-CN" sz="4400" b="1" dirty="0"/>
              <a:t>          3</a:t>
            </a:r>
            <a:r>
              <a:rPr lang="zh-CN" altLang="en-US" sz="4400" b="1" dirty="0"/>
              <a:t>、蕴含哲理的诗句是：</a:t>
            </a:r>
            <a:r>
              <a:rPr lang="en-US" altLang="zh-CN" sz="4400" b="1" dirty="0"/>
              <a:t>_____________.</a:t>
            </a:r>
            <a:endParaRPr lang="en-US" altLang="zh-CN" sz="4400" b="1" dirty="0"/>
          </a:p>
          <a:p>
            <a:endParaRPr lang="en-US" altLang="zh-CN" sz="4400" dirty="0"/>
          </a:p>
        </p:txBody>
      </p:sp>
      <p:pic>
        <p:nvPicPr>
          <p:cNvPr id="18435" name="图片 16387" descr="t0120ad5d9fad383e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7970" y="3402965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572135" y="898525"/>
            <a:ext cx="10852150" cy="3462655"/>
          </a:xfrm>
        </p:spPr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在此输入您的封面副标题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3245" y="408940"/>
            <a:ext cx="8268970" cy="55137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54985" y="4602480"/>
            <a:ext cx="54330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营山新店中学</a:t>
            </a:r>
            <a:r>
              <a:rPr lang="zh-CN" altLang="en-US" sz="3600"/>
              <a:t>          </a:t>
            </a:r>
            <a:r>
              <a:rPr lang="zh-CN" altLang="en-US" sz="4400" i="1">
                <a:latin typeface="华文行楷" panose="02010800040101010101" charset="-122"/>
                <a:ea typeface="华文行楷" panose="02010800040101010101" charset="-122"/>
              </a:rPr>
              <a:t>王瑜</a:t>
            </a:r>
            <a:endParaRPr lang="zh-CN" altLang="en-US" sz="4400" i="1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40030"/>
            <a:ext cx="10852150" cy="1589405"/>
          </a:xfrm>
        </p:spPr>
        <p:txBody>
          <a:bodyPr/>
          <a:p>
            <a:r>
              <a:rPr lang="en-US" altLang="zh-CN">
                <a:sym typeface="+mn-ea"/>
              </a:rPr>
              <a:t> </a:t>
            </a:r>
            <a:r>
              <a:rPr lang="en-US" altLang="zh-CN" sz="1800">
                <a:sym typeface="+mn-ea"/>
              </a:rPr>
              <a:t> </a:t>
            </a:r>
            <a:r>
              <a:rPr sz="1800">
                <a:sym typeface="+mn-ea"/>
              </a:rPr>
              <a:t> </a:t>
            </a:r>
            <a:r>
              <a:rPr sz="1800" b="0">
                <a:sym typeface="+mn-ea"/>
              </a:rPr>
              <a:t>唐敬宗宝历二年（</a:t>
            </a:r>
            <a:r>
              <a:rPr lang="en-US" altLang="zh-CN" sz="1800" b="0">
                <a:sym typeface="+mn-ea"/>
              </a:rPr>
              <a:t>826</a:t>
            </a:r>
            <a:r>
              <a:rPr sz="1800" b="0">
                <a:sym typeface="+mn-ea"/>
              </a:rPr>
              <a:t>），刘禹锡罢和州刺史任返洛阳，同时白居易从苏州归洛，两位诗人在扬州相逢。白居易在筵席上写了一首诗</a:t>
            </a:r>
            <a:r>
              <a:rPr lang="en-US" altLang="zh-CN" sz="1800" b="0">
                <a:sym typeface="+mn-ea"/>
              </a:rPr>
              <a:t>《</a:t>
            </a:r>
            <a:r>
              <a:rPr sz="1800" b="0">
                <a:sym typeface="+mn-ea"/>
              </a:rPr>
              <a:t>醉赠刘十八使君</a:t>
            </a:r>
            <a:r>
              <a:rPr lang="en-US" altLang="zh-CN" sz="1800" b="0">
                <a:sym typeface="+mn-ea"/>
              </a:rPr>
              <a:t>》</a:t>
            </a:r>
            <a:r>
              <a:rPr sz="1800" b="0">
                <a:sym typeface="+mn-ea"/>
              </a:rPr>
              <a:t>相赠</a:t>
            </a:r>
            <a:r>
              <a:rPr lang="en-US" altLang="zh-CN" sz="1800" b="0">
                <a:sym typeface="+mn-ea"/>
              </a:rPr>
              <a:t>  </a:t>
            </a:r>
            <a:r>
              <a:rPr lang="en-US" altLang="zh-CN" sz="1600" b="0">
                <a:sym typeface="+mn-ea"/>
              </a:rPr>
              <a:t>             </a:t>
            </a:r>
            <a:r>
              <a:rPr lang="en-US" altLang="zh-CN">
                <a:sym typeface="+mn-ea"/>
              </a:rPr>
              <a:t>       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                          </a:t>
            </a:r>
            <a:r>
              <a:rPr lang="en-US" altLang="zh-CN">
                <a:solidFill>
                  <a:srgbClr val="C00000"/>
                </a:solidFill>
                <a:sym typeface="+mn-ea"/>
              </a:rPr>
              <a:t> </a:t>
            </a:r>
            <a:r>
              <a:rPr>
                <a:solidFill>
                  <a:srgbClr val="C00000"/>
                </a:solidFill>
                <a:sym typeface="+mn-ea"/>
              </a:rPr>
              <a:t>醉赠刘十八使君</a:t>
            </a:r>
            <a:br>
              <a:rPr>
                <a:solidFill>
                  <a:srgbClr val="C00000"/>
                </a:solidFill>
                <a:sym typeface="+mn-ea"/>
              </a:rPr>
            </a:br>
            <a:r>
              <a:rPr>
                <a:solidFill>
                  <a:srgbClr val="C00000"/>
                </a:solidFill>
                <a:sym typeface="+mn-ea"/>
              </a:rPr>
              <a:t>                               白居易</a:t>
            </a:r>
            <a:endParaRPr lang="zh-CN" altLang="en-US">
              <a:solidFill>
                <a:srgbClr val="C0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830070"/>
            <a:ext cx="10852150" cy="3469005"/>
          </a:xfrm>
        </p:spPr>
        <p:txBody>
          <a:bodyPr/>
          <a:p>
            <a:r>
              <a:rPr lang="en-US" altLang="zh-CN" sz="2800">
                <a:sym typeface="+mn-ea"/>
              </a:rPr>
              <a:t>          </a:t>
            </a:r>
            <a:r>
              <a:rPr sz="2800">
                <a:sym typeface="+mn-ea"/>
              </a:rPr>
              <a:t>为我引杯添酒饮，与君把箸击盘歌。</a:t>
            </a:r>
            <a:endParaRPr sz="2800">
              <a:sym typeface="+mn-ea"/>
            </a:endParaRPr>
          </a:p>
          <a:p>
            <a:r>
              <a:rPr sz="2800">
                <a:sym typeface="+mn-ea"/>
              </a:rPr>
              <a:t>          诗称国手徒为尔，命压人头不奈何。</a:t>
            </a:r>
            <a:endParaRPr sz="2800">
              <a:sym typeface="+mn-ea"/>
            </a:endParaRPr>
          </a:p>
          <a:p>
            <a:r>
              <a:rPr sz="2800">
                <a:sym typeface="+mn-ea"/>
              </a:rPr>
              <a:t>          举眼风光长寂寞，满朝官职独蹉跎。</a:t>
            </a:r>
            <a:endParaRPr sz="2800">
              <a:sym typeface="+mn-ea"/>
            </a:endParaRPr>
          </a:p>
          <a:p>
            <a:r>
              <a:rPr sz="2800">
                <a:sym typeface="+mn-ea"/>
              </a:rPr>
              <a:t>           亦知合被才名折，二十三年折太多</a:t>
            </a:r>
            <a:r>
              <a:rPr>
                <a:sym typeface="+mn-ea"/>
              </a:rPr>
              <a:t>。</a:t>
            </a:r>
            <a:endParaRPr>
              <a:sym typeface="+mn-ea"/>
            </a:endParaRPr>
          </a:p>
          <a:p>
            <a:endParaRPr>
              <a:sym typeface="+mn-ea"/>
            </a:endParaRPr>
          </a:p>
          <a:p>
            <a:br>
              <a:rPr lang="en-US" altLang="zh-CN">
                <a:sym typeface="+mn-ea"/>
              </a:rPr>
            </a:br>
            <a:endParaRPr lang="zh-CN" altLang="en-US" dirty="0"/>
          </a:p>
          <a:p>
            <a:endParaRPr>
              <a:sym typeface="+mn-ea"/>
            </a:endParaRPr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830" y="4266565"/>
            <a:ext cx="2032000" cy="21761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9040" y="1097280"/>
            <a:ext cx="2760345" cy="38004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27350" y="5712460"/>
            <a:ext cx="5049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同情、悲叹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23553"/>
          <p:cNvSpPr txBox="1"/>
          <p:nvPr/>
        </p:nvSpPr>
        <p:spPr>
          <a:xfrm>
            <a:off x="1828800" y="0"/>
            <a:ext cx="88392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酬乐天扬州初逢席上见赠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华文隶书" panose="02010800040101010101" pitchFamily="2" charset="-122"/>
            </a:endParaRPr>
          </a:p>
        </p:txBody>
      </p:sp>
      <p:pic>
        <p:nvPicPr>
          <p:cNvPr id="3074" name="图片 23554" descr="020726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26605" y="2584450"/>
            <a:ext cx="3859530" cy="3279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文本框 23555"/>
          <p:cNvSpPr txBox="1"/>
          <p:nvPr/>
        </p:nvSpPr>
        <p:spPr>
          <a:xfrm>
            <a:off x="7624128" y="768350"/>
            <a:ext cx="201612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charset="-122"/>
              </a:rPr>
              <a:t>刘禹锡</a:t>
            </a:r>
            <a:endParaRPr lang="zh-CN" altLang="en-US" sz="4000" b="1"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2735" y="1647825"/>
            <a:ext cx="26708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酬：         酬答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98065" y="4039870"/>
            <a:ext cx="32912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酬谢诗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33830" y="2381885"/>
            <a:ext cx="2504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乐天：        白居易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12570" y="2981325"/>
            <a:ext cx="2720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初逢：     久别重逢</a:t>
            </a:r>
            <a:endParaRPr lang="zh-CN" altLang="en-US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3075" grpId="0"/>
      <p:bldP spid="3" grpId="0"/>
      <p:bldP spid="5" grpId="0"/>
      <p:bldP spid="6" grpId="0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3" name="酬乐天扬州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847850" y="1484313"/>
            <a:ext cx="576263" cy="1296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矩形 25603"/>
          <p:cNvSpPr/>
          <p:nvPr/>
        </p:nvSpPr>
        <p:spPr>
          <a:xfrm>
            <a:off x="1524000" y="187960"/>
            <a:ext cx="9144000" cy="62471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1071880" algn="ctr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酬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乐天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扬州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初逢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席上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见赠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1071880" algn="ctr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刘禹锡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1071880" algn="ctr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巴山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楚水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凄凉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地，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1071880" algn="ctr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二十三年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弃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置身。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1071880" algn="ctr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怀旧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空吟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闻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笛赋，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1071880" algn="ctr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到乡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翻似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烂柯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人。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1071880" algn="ctr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沉舟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侧畔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千帆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过，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1071880" algn="ctr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病树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前头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万木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春。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1071880" algn="ctr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今日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听君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歌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一曲，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1071880" algn="ctr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暂凭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杯酒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长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∕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精神。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75" fill="hold"/>
                                        <p:tgtEl>
                                          <p:spTgt spid="256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3"/>
                  </p:tgtEl>
                </p:cond>
              </p:nextCondLst>
            </p:seq>
            <p:audi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69925" y="568325"/>
            <a:ext cx="3186430" cy="1327785"/>
          </a:xfrm>
        </p:spPr>
        <p:txBody>
          <a:bodyPr/>
          <a:lstStyle/>
          <a:p>
            <a:r>
              <a:rPr lang="zh-CN" altLang="en-US">
                <a:solidFill>
                  <a:srgbClr val="002060"/>
                </a:solidFill>
              </a:rPr>
              <a:t>律诗</a:t>
            </a:r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891540" y="2614930"/>
            <a:ext cx="10852150" cy="2586990"/>
          </a:xfrm>
        </p:spPr>
        <p:txBody>
          <a:bodyPr/>
          <a:lstStyle/>
          <a:p>
            <a:pPr algn="l"/>
            <a:r>
              <a:rPr lang="zh-CN" altLang="en-US"/>
              <a:t>四联八句</a:t>
            </a:r>
            <a:endParaRPr lang="zh-CN" altLang="en-US"/>
          </a:p>
          <a:p>
            <a:pPr algn="l"/>
            <a:r>
              <a:rPr lang="zh-CN" altLang="en-US"/>
              <a:t>首联          （</a:t>
            </a:r>
            <a:r>
              <a:rPr lang="en-US" altLang="zh-CN"/>
              <a:t>1</a:t>
            </a:r>
            <a:r>
              <a:rPr lang="zh-CN" altLang="en-US"/>
              <a:t>、</a:t>
            </a:r>
            <a:r>
              <a:rPr lang="en-US" altLang="zh-CN"/>
              <a:t>2</a:t>
            </a:r>
            <a:r>
              <a:rPr lang="zh-CN" altLang="en-US"/>
              <a:t>句）</a:t>
            </a:r>
            <a:endParaRPr lang="zh-CN" altLang="en-US"/>
          </a:p>
          <a:p>
            <a:pPr algn="l"/>
            <a:r>
              <a:rPr lang="zh-CN" altLang="en-US"/>
              <a:t>颔联          （</a:t>
            </a:r>
            <a:r>
              <a:rPr lang="en-US" altLang="zh-CN"/>
              <a:t>3</a:t>
            </a:r>
            <a:r>
              <a:rPr lang="zh-CN" altLang="en-US"/>
              <a:t>、</a:t>
            </a:r>
            <a:r>
              <a:rPr lang="en-US" altLang="zh-CN"/>
              <a:t>4</a:t>
            </a:r>
            <a:r>
              <a:rPr lang="zh-CN" altLang="en-US"/>
              <a:t>句）</a:t>
            </a:r>
            <a:endParaRPr lang="zh-CN" altLang="en-US"/>
          </a:p>
          <a:p>
            <a:pPr algn="l"/>
            <a:r>
              <a:rPr lang="zh-CN" altLang="en-US"/>
              <a:t>颈联          （</a:t>
            </a:r>
            <a:r>
              <a:rPr lang="en-US" altLang="zh-CN"/>
              <a:t>5</a:t>
            </a:r>
            <a:r>
              <a:rPr lang="zh-CN" altLang="en-US"/>
              <a:t>、</a:t>
            </a:r>
            <a:r>
              <a:rPr lang="en-US" altLang="zh-CN"/>
              <a:t>6</a:t>
            </a:r>
            <a:r>
              <a:rPr lang="zh-CN" altLang="en-US"/>
              <a:t>句）</a:t>
            </a:r>
            <a:endParaRPr lang="zh-CN" altLang="en-US"/>
          </a:p>
          <a:p>
            <a:pPr algn="l"/>
            <a:r>
              <a:rPr lang="zh-CN" altLang="en-US"/>
              <a:t>尾联          （</a:t>
            </a:r>
            <a:r>
              <a:rPr lang="en-US" altLang="zh-CN"/>
              <a:t>7</a:t>
            </a:r>
            <a:r>
              <a:rPr lang="zh-CN" altLang="en-US"/>
              <a:t>、</a:t>
            </a:r>
            <a:r>
              <a:rPr lang="en-US" altLang="zh-CN"/>
              <a:t>8</a:t>
            </a:r>
            <a:r>
              <a:rPr lang="zh-CN" altLang="en-US"/>
              <a:t>句）</a:t>
            </a:r>
            <a:endParaRPr lang="zh-CN" altLang="en-US"/>
          </a:p>
          <a:p>
            <a:pPr algn="l"/>
            <a:endParaRPr lang="zh-CN" altLang="en-US"/>
          </a:p>
        </p:txBody>
      </p:sp>
      <p:sp>
        <p:nvSpPr>
          <p:cNvPr id="4" name="右大括号 3"/>
          <p:cNvSpPr/>
          <p:nvPr/>
        </p:nvSpPr>
        <p:spPr>
          <a:xfrm>
            <a:off x="4496435" y="3612515"/>
            <a:ext cx="316230" cy="914400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812665" y="3839210"/>
            <a:ext cx="1386205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zh-CN" sz="36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对偶</a:t>
            </a:r>
            <a:endParaRPr lang="zh-CN" altLang="zh-CN" sz="36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9" name="图片 10244" descr="t01e0c1e8e4b9454d9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3330" y="4208145"/>
            <a:ext cx="2959735" cy="1606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7" name="标题 1024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765175"/>
          </a:xfrm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探究诗意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0243" name="内容占位符 10242"/>
          <p:cNvSpPr>
            <a:spLocks noGrp="1"/>
          </p:cNvSpPr>
          <p:nvPr>
            <p:ph idx="1"/>
          </p:nvPr>
        </p:nvSpPr>
        <p:spPr>
          <a:xfrm>
            <a:off x="1524000" y="908050"/>
            <a:ext cx="9144000" cy="5949950"/>
          </a:xfrm>
        </p:spPr>
        <p:txBody>
          <a:bodyPr anchor="t"/>
          <a:p>
            <a:pPr>
              <a:spcBef>
                <a:spcPct val="0"/>
              </a:spcBef>
              <a:buClr>
                <a:schemeClr val="bg1"/>
              </a:buClr>
              <a:buNone/>
            </a:pPr>
            <a:r>
              <a:rPr lang="en-US" altLang="zh-CN" sz="4000" b="1" dirty="0"/>
              <a:t>            </a:t>
            </a:r>
            <a:r>
              <a:rPr lang="en-US" altLang="zh-CN" sz="2800" b="1" dirty="0"/>
              <a:t> 1</a:t>
            </a:r>
            <a:r>
              <a:rPr lang="zh-CN" altLang="en-US" sz="2800" b="1" dirty="0"/>
              <a:t>、首联交代了什么？“凄凉地”、“弃置身”表露了诗人怎样的心情？ </a:t>
            </a:r>
            <a:endParaRPr lang="zh-CN" altLang="en-US" sz="2800" b="1" dirty="0"/>
          </a:p>
          <a:p>
            <a:pPr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800" b="1" dirty="0"/>
              <a:t>            </a:t>
            </a:r>
            <a:r>
              <a:rPr lang="en-US" altLang="zh-CN" sz="2800" b="1" dirty="0">
                <a:solidFill>
                  <a:srgbClr val="FF0000"/>
                </a:solidFill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</a:rPr>
              <a:t>贬地之荒避，贬时之漫长。  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          </a:t>
            </a:r>
            <a:r>
              <a:rPr lang="en-US" altLang="zh-CN" sz="2800" b="1" dirty="0">
                <a:solidFill>
                  <a:srgbClr val="FF0000"/>
                </a:solidFill>
              </a:rPr>
              <a:t>②</a:t>
            </a:r>
            <a:r>
              <a:rPr altLang="zh-CN" sz="2800" b="1" dirty="0">
                <a:solidFill>
                  <a:srgbClr val="FF0000"/>
                </a:solidFill>
              </a:rPr>
              <a:t>辛酸</a:t>
            </a:r>
            <a:r>
              <a:rPr lang="zh-CN" altLang="en-US" sz="2800" b="1" dirty="0">
                <a:solidFill>
                  <a:srgbClr val="FF0000"/>
                </a:solidFill>
              </a:rPr>
              <a:t>、愤懑。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4000" b="1" dirty="0"/>
              <a:t>             </a:t>
            </a:r>
            <a:endParaRPr lang="zh-CN" altLang="en-US" b="1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47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charRg st="47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75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charRg st="75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126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1267" name="内容占位符 11266"/>
          <p:cNvSpPr>
            <a:spLocks noGrp="1"/>
          </p:cNvSpPr>
          <p:nvPr>
            <p:ph idx="1"/>
          </p:nvPr>
        </p:nvSpPr>
        <p:spPr>
          <a:xfrm>
            <a:off x="1524000" y="0"/>
            <a:ext cx="9144000" cy="6858000"/>
          </a:xfrm>
        </p:spPr>
        <p:txBody>
          <a:bodyPr anchor="t"/>
          <a:p>
            <a:pPr>
              <a:spcBef>
                <a:spcPct val="0"/>
              </a:spcBef>
              <a:buClr>
                <a:schemeClr val="bg1"/>
              </a:buClr>
              <a:buNone/>
            </a:pPr>
            <a:r>
              <a:rPr lang="en-US" altLang="zh-CN" sz="4400" b="1" dirty="0"/>
              <a:t>          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、 颔联在表现手法上有什么特点？描写了怎样的现状？体会诗人此时此刻的心情。</a:t>
            </a:r>
            <a:endParaRPr lang="zh-CN" altLang="en-US" sz="2800" b="1" dirty="0"/>
          </a:p>
          <a:p>
            <a:pPr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         </a:t>
            </a:r>
            <a:r>
              <a:rPr lang="en-US" altLang="zh-CN" sz="2800" b="1" dirty="0">
                <a:solidFill>
                  <a:srgbClr val="FF0000"/>
                </a:solidFill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</a:rPr>
              <a:t>用典。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2800" b="1" dirty="0"/>
              <a:t>         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5363" name="图片 11267" descr="t01f4c4c05971ed39d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6715" y="2709545"/>
            <a:ext cx="4120515" cy="32105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49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5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65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2252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9218" name="文本占位符 22530"/>
          <p:cNvSpPr>
            <a:spLocks noGrp="1"/>
          </p:cNvSpPr>
          <p:nvPr>
            <p:ph idx="1"/>
          </p:nvPr>
        </p:nvSpPr>
        <p:spPr>
          <a:xfrm>
            <a:off x="1524000" y="0"/>
            <a:ext cx="9144000" cy="6858000"/>
          </a:xfrm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en-US" altLang="zh-CN" sz="3600" b="1" dirty="0"/>
              <a:t>        </a:t>
            </a:r>
            <a:r>
              <a:rPr lang="zh-CN" altLang="en-US" sz="4000" b="1" dirty="0"/>
              <a:t> </a:t>
            </a:r>
            <a:r>
              <a:rPr lang="zh-CN" altLang="en-US" sz="2800" b="1" dirty="0">
                <a:solidFill>
                  <a:srgbClr val="FF0000"/>
                </a:solidFill>
              </a:rPr>
              <a:t>闻笛赋（向秀做赋）：</a:t>
            </a:r>
            <a:r>
              <a:rPr lang="zh-CN" altLang="en-US" sz="2800" b="1" dirty="0"/>
              <a:t>指西晋向秀的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思旧赋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。三国曹魏末年，向秀的朋友嵇康、吕安因不满司马氏篡权而被杀害。后来，向秀经过嵇康、吕安的旧居，听到邻人吹笛，勾起了对故人的怀念。序文中说：自己经过嵇康旧居，因写此赋追念他。刘禹锡借用这个典故怀念已死去的王叔文、柳宗元等人的悼念。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       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烂柯人（王质烂柯）：</a:t>
            </a:r>
            <a:r>
              <a:rPr lang="zh-CN" altLang="en-US" sz="2800" b="1" dirty="0">
                <a:sym typeface="+mn-ea"/>
              </a:rPr>
              <a:t>指晋人王质。相传晋人王质上山砍柴，看见两个童子下棋，就停下观看。等棋局终了，手中的斧把已经朽烂。回到村里，才知道已过了一百年。同代人都已经亡故。作者以此典故表达自己遭贬</a:t>
            </a:r>
            <a:r>
              <a:rPr lang="en-US" altLang="zh-CN" sz="2800" b="1" dirty="0">
                <a:sym typeface="+mn-ea"/>
              </a:rPr>
              <a:t>23</a:t>
            </a:r>
            <a:r>
              <a:rPr lang="zh-CN" altLang="en-US" sz="2800" b="1" dirty="0">
                <a:sym typeface="+mn-ea"/>
              </a:rPr>
              <a:t>年的感慨。刘禹锡也借这个故事表达世事沧桑，人事全非，暮年返乡恍如隔世的心情。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endParaRPr lang="zh-CN" altLang="en-US" sz="2800" b="1" dirty="0"/>
          </a:p>
        </p:txBody>
      </p:sp>
      <p:pic>
        <p:nvPicPr>
          <p:cNvPr id="9219" name="图片 22531" descr="t0110b9a21b18e3b6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43925" y="5300663"/>
            <a:ext cx="2124075" cy="1557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126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1267" name="内容占位符 11266"/>
          <p:cNvSpPr>
            <a:spLocks noGrp="1"/>
          </p:cNvSpPr>
          <p:nvPr>
            <p:ph idx="1"/>
          </p:nvPr>
        </p:nvSpPr>
        <p:spPr>
          <a:xfrm>
            <a:off x="1524000" y="0"/>
            <a:ext cx="9144000" cy="6858000"/>
          </a:xfrm>
        </p:spPr>
        <p:txBody>
          <a:bodyPr anchor="t"/>
          <a:p>
            <a:pPr>
              <a:spcBef>
                <a:spcPct val="0"/>
              </a:spcBef>
              <a:buClr>
                <a:schemeClr val="bg1"/>
              </a:buClr>
              <a:buNone/>
            </a:pPr>
            <a:r>
              <a:rPr lang="en-US" altLang="zh-CN" sz="4400" b="1" dirty="0"/>
              <a:t>          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、 颔联在表现手法上有什么特点？描写了怎样的现状？体会诗人此时此刻的心情。</a:t>
            </a:r>
            <a:endParaRPr lang="zh-CN" altLang="en-US" sz="2800" b="1" dirty="0"/>
          </a:p>
          <a:p>
            <a:pPr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         </a:t>
            </a:r>
            <a:r>
              <a:rPr lang="en-US" altLang="zh-CN" sz="2800" b="1" dirty="0">
                <a:solidFill>
                  <a:srgbClr val="FF0000"/>
                </a:solidFill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</a:rPr>
              <a:t>用典。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2800" b="1" dirty="0"/>
              <a:t>          </a:t>
            </a:r>
            <a:r>
              <a:rPr lang="en-US" altLang="zh-CN" sz="2800" b="1" dirty="0">
                <a:solidFill>
                  <a:srgbClr val="FF0000"/>
                </a:solidFill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</a:rPr>
              <a:t>人事俱非，今非昔比，恍如隔世</a:t>
            </a:r>
            <a:r>
              <a:rPr lang="zh-CN" altLang="en-US" sz="2800" dirty="0">
                <a:solidFill>
                  <a:srgbClr val="FF0000"/>
                </a:solidFill>
              </a:rPr>
              <a:t>。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2800" dirty="0"/>
              <a:t>         </a:t>
            </a:r>
            <a:r>
              <a:rPr lang="zh-CN" altLang="en-US" sz="2800" b="1" dirty="0"/>
              <a:t> </a:t>
            </a:r>
            <a:r>
              <a:rPr lang="en-US" altLang="zh-CN" sz="2800" b="1" dirty="0">
                <a:solidFill>
                  <a:srgbClr val="FF0000"/>
                </a:solidFill>
              </a:rPr>
              <a:t>③</a:t>
            </a:r>
            <a:r>
              <a:rPr sz="2800" b="1" dirty="0">
                <a:solidFill>
                  <a:srgbClr val="FF0000"/>
                </a:solidFill>
              </a:rPr>
              <a:t>对友人的悼念、对统治者的不满、内心的</a:t>
            </a:r>
            <a:r>
              <a:rPr lang="zh-CN" altLang="en-US" sz="2800" b="1" dirty="0">
                <a:solidFill>
                  <a:srgbClr val="FF0000"/>
                </a:solidFill>
              </a:rPr>
              <a:t>抑郁不平。</a:t>
            </a:r>
            <a:r>
              <a:rPr lang="en-US" altLang="zh-CN" sz="2800" b="1" dirty="0">
                <a:solidFill>
                  <a:srgbClr val="FF0000"/>
                </a:solidFill>
              </a:rPr>
              <a:t>(</a:t>
            </a:r>
            <a:r>
              <a:rPr altLang="zh-CN" sz="2800" b="1" dirty="0">
                <a:solidFill>
                  <a:srgbClr val="FF0000"/>
                </a:solidFill>
              </a:rPr>
              <a:t>悲痛、感叹</a:t>
            </a:r>
            <a:r>
              <a:rPr lang="en-US" altLang="zh-CN" sz="2800" b="1" dirty="0">
                <a:solidFill>
                  <a:srgbClr val="FF0000"/>
                </a:solidFill>
              </a:rPr>
              <a:t>)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5363" name="图片 11267" descr="t01f4c4c05971ed39d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01890" y="4083050"/>
            <a:ext cx="4120515" cy="20015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49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5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65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98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charRg st="98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7.xml><?xml version="1.0" encoding="utf-8"?>
<p:tagLst xmlns:p="http://schemas.openxmlformats.org/presentationml/2006/main">
  <p:tag name="KSO_WM_UNIT_ISCONTENTS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PRESET_TEXT" val="空白演示"/>
</p:tagLst>
</file>

<file path=ppt/tags/tag68.xml><?xml version="1.0" encoding="utf-8"?>
<p:tagLst xmlns:p="http://schemas.openxmlformats.org/presentationml/2006/main">
  <p:tag name="KSO_WM_UNIT_ISCONTENTSTITLE" val="0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PRESET_TEXT" val="在此输入您的封面副标题"/>
</p:tagLst>
</file>

<file path=ppt/tags/tag6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1945</Words>
  <Application>WPS 演示</Application>
  <PresentationFormat>宽屏</PresentationFormat>
  <Paragraphs>123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Times New Roman</vt:lpstr>
      <vt:lpstr>华文隶书</vt:lpstr>
      <vt:lpstr>隶书</vt:lpstr>
      <vt:lpstr>华文琥珀</vt:lpstr>
      <vt:lpstr>华文行楷</vt:lpstr>
      <vt:lpstr>华文新魏</vt:lpstr>
      <vt:lpstr>Arial Unicode MS</vt:lpstr>
      <vt:lpstr>Office 主题​​</vt:lpstr>
      <vt:lpstr>山不在高、有仙则名，水不在深，有龙则灵。   斯是陋室，惟吾德馨。                                             </vt:lpstr>
      <vt:lpstr>   唐敬宗宝历二年（826），刘禹锡罢和州刺史任返洛阳，同时白居易从苏州归洛，两位诗人在扬州相逢。白居易在筵席上写了一首诗《醉赠刘十八使君》相赠                                                  醉赠刘十八使君                                白居易</vt:lpstr>
      <vt:lpstr>PowerPoint 演示文稿</vt:lpstr>
      <vt:lpstr>PowerPoint 演示文稿</vt:lpstr>
      <vt:lpstr>律诗</vt:lpstr>
      <vt:lpstr>探究诗意</vt:lpstr>
      <vt:lpstr> </vt:lpstr>
      <vt:lpstr> </vt:lpstr>
      <vt:lpstr> </vt:lpstr>
      <vt:lpstr> </vt:lpstr>
      <vt:lpstr>PowerPoint 演示文稿</vt:lpstr>
      <vt:lpstr> </vt:lpstr>
      <vt:lpstr>小结</vt:lpstr>
      <vt:lpstr>巩固练习</vt:lpstr>
      <vt:lpstr>空白演示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一缕清风</cp:lastModifiedBy>
  <cp:revision>38</cp:revision>
  <dcterms:created xsi:type="dcterms:W3CDTF">2019-06-19T02:08:00Z</dcterms:created>
  <dcterms:modified xsi:type="dcterms:W3CDTF">2019-10-14T12:12:28Z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