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75" r:id="rId4"/>
    <p:sldId id="257" r:id="rId5"/>
    <p:sldId id="270" r:id="rId6"/>
    <p:sldId id="256" r:id="rId7"/>
    <p:sldId id="258" r:id="rId8"/>
    <p:sldId id="260" r:id="rId9"/>
    <p:sldId id="261" r:id="rId10"/>
    <p:sldId id="271" r:id="rId11"/>
    <p:sldId id="262" r:id="rId12"/>
    <p:sldId id="263" r:id="rId13"/>
    <p:sldId id="264" r:id="rId14"/>
    <p:sldId id="273" r:id="rId15"/>
    <p:sldId id="265" r:id="rId16"/>
    <p:sldId id="266" r:id="rId17"/>
    <p:sldId id="267" r:id="rId18"/>
    <p:sldId id="268" r:id="rId19"/>
    <p:sldId id="274" r:id="rId2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0" d="100"/>
          <a:sy n="100" d="100"/>
        </p:scale>
        <p:origin x="-29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C92FCDE9-9BE6-44D1-AB35-C200395F5D22}" type="slidenum">
              <a:rPr lang="en-US"/>
            </a:fld>
            <a:endParaRPr lang="en-US"/>
          </a:p>
        </p:txBody>
      </p:sp>
    </p:spTree>
  </p:cSld>
  <p:clrMapOvr>
    <a:masterClrMapping/>
  </p:clrMapOvr>
  <p:transition spd="slow">
    <p:blinds/>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83399958-3152-40FF-ACF4-763F7A521890}" type="slidenum">
              <a:rPr lang="en-US"/>
            </a:fld>
            <a:endParaRPr lang="en-US"/>
          </a:p>
        </p:txBody>
      </p:sp>
    </p:spTree>
  </p:cSld>
  <p:clrMapOvr>
    <a:masterClrMapping/>
  </p:clrMapOvr>
  <p:transition spd="slow">
    <p:blinds/>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pPr>
              <a:defRPr/>
            </a:pPr>
            <a:endParaRPr 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79FD1402-64DE-4BFA-901F-CC456B6A0E89}" type="slidenum">
              <a:rPr lang="en-US"/>
            </a:fld>
            <a:endParaRPr lang="en-US"/>
          </a:p>
        </p:txBody>
      </p:sp>
    </p:spTree>
  </p:cSld>
  <p:clrMapOvr>
    <a:masterClrMapping/>
  </p:clrMapOvr>
  <p:transition spd="slow">
    <p:blinds/>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endParaRPr lang="en-US"/>
          </a:p>
        </p:txBody>
      </p:sp>
      <p:sp>
        <p:nvSpPr>
          <p:cNvPr id="6" name="页脚占位符 4"/>
          <p:cNvSpPr>
            <a:spLocks noGrp="1"/>
          </p:cNvSpPr>
          <p:nvPr>
            <p:ph type="ftr" sz="quarter" idx="11"/>
          </p:nvPr>
        </p:nvSpPr>
        <p:spPr/>
        <p:txBody>
          <a:bodyPr/>
          <a:lstStyle>
            <a:lvl1pPr>
              <a:defRPr/>
            </a:lvl1pPr>
          </a:lstStyle>
          <a:p>
            <a:pPr>
              <a:defRPr/>
            </a:pPr>
            <a:endParaRPr lang="en-US"/>
          </a:p>
        </p:txBody>
      </p:sp>
      <p:sp>
        <p:nvSpPr>
          <p:cNvPr id="7" name="灯片编号占位符 5"/>
          <p:cNvSpPr>
            <a:spLocks noGrp="1"/>
          </p:cNvSpPr>
          <p:nvPr>
            <p:ph type="sldNum" sz="quarter" idx="12"/>
          </p:nvPr>
        </p:nvSpPr>
        <p:spPr/>
        <p:txBody>
          <a:bodyPr/>
          <a:lstStyle>
            <a:lvl1pPr>
              <a:defRPr/>
            </a:lvl1pPr>
          </a:lstStyle>
          <a:p>
            <a:pPr>
              <a:defRPr/>
            </a:pPr>
            <a:fld id="{3E441DA5-1597-409D-B776-645B61218D7E}" type="slidenum">
              <a:rPr lang="en-US"/>
            </a:fld>
            <a:endParaRPr lang="en-US"/>
          </a:p>
        </p:txBody>
      </p:sp>
    </p:spTree>
  </p:cSld>
  <p:clrMapOvr>
    <a:masterClrMapping/>
  </p:clrMapOvr>
  <p:transition spd="slow">
    <p:blinds/>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endParaRPr lang="en-US"/>
          </a:p>
        </p:txBody>
      </p:sp>
      <p:sp>
        <p:nvSpPr>
          <p:cNvPr id="8" name="页脚占位符 4"/>
          <p:cNvSpPr>
            <a:spLocks noGrp="1"/>
          </p:cNvSpPr>
          <p:nvPr>
            <p:ph type="ftr" sz="quarter" idx="11"/>
          </p:nvPr>
        </p:nvSpPr>
        <p:spPr/>
        <p:txBody>
          <a:bodyPr/>
          <a:lstStyle>
            <a:lvl1pPr>
              <a:defRPr/>
            </a:lvl1pPr>
          </a:lstStyle>
          <a:p>
            <a:pPr>
              <a:defRPr/>
            </a:pPr>
            <a:endParaRPr lang="en-US"/>
          </a:p>
        </p:txBody>
      </p:sp>
      <p:sp>
        <p:nvSpPr>
          <p:cNvPr id="9" name="灯片编号占位符 5"/>
          <p:cNvSpPr>
            <a:spLocks noGrp="1"/>
          </p:cNvSpPr>
          <p:nvPr>
            <p:ph type="sldNum" sz="quarter" idx="12"/>
          </p:nvPr>
        </p:nvSpPr>
        <p:spPr/>
        <p:txBody>
          <a:bodyPr/>
          <a:lstStyle>
            <a:lvl1pPr>
              <a:defRPr/>
            </a:lvl1pPr>
          </a:lstStyle>
          <a:p>
            <a:pPr>
              <a:defRPr/>
            </a:pPr>
            <a:fld id="{88C93FBF-8F8B-48D1-A94F-BC67D3BAEDA5}" type="slidenum">
              <a:rPr lang="en-US"/>
            </a:fld>
            <a:endParaRPr lang="en-US"/>
          </a:p>
        </p:txBody>
      </p:sp>
    </p:spTree>
  </p:cSld>
  <p:clrMapOvr>
    <a:masterClrMapping/>
  </p:clrMapOvr>
  <p:transition spd="slow">
    <p:blinds/>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5" name="灯片编号占位符 5"/>
          <p:cNvSpPr>
            <a:spLocks noGrp="1"/>
          </p:cNvSpPr>
          <p:nvPr>
            <p:ph type="sldNum" sz="quarter" idx="12"/>
          </p:nvPr>
        </p:nvSpPr>
        <p:spPr/>
        <p:txBody>
          <a:bodyPr/>
          <a:lstStyle>
            <a:lvl1pPr>
              <a:defRPr/>
            </a:lvl1pPr>
          </a:lstStyle>
          <a:p>
            <a:pPr>
              <a:defRPr/>
            </a:pPr>
            <a:fld id="{D7A62BCD-6634-4915-B124-8E91625FF556}" type="slidenum">
              <a:rPr lang="en-US"/>
            </a:fld>
            <a:endParaRPr lang="en-US"/>
          </a:p>
        </p:txBody>
      </p:sp>
    </p:spTree>
  </p:cSld>
  <p:clrMapOvr>
    <a:masterClrMapping/>
  </p:clrMapOvr>
  <p:transition spd="slow">
    <p:blinds/>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en-US"/>
          </a:p>
        </p:txBody>
      </p:sp>
      <p:sp>
        <p:nvSpPr>
          <p:cNvPr id="3" name="页脚占位符 4"/>
          <p:cNvSpPr>
            <a:spLocks noGrp="1"/>
          </p:cNvSpPr>
          <p:nvPr>
            <p:ph type="ftr" sz="quarter" idx="11"/>
          </p:nvPr>
        </p:nvSpPr>
        <p:spPr/>
        <p:txBody>
          <a:bodyPr/>
          <a:lstStyle>
            <a:lvl1pPr>
              <a:defRPr/>
            </a:lvl1pPr>
          </a:lstStyle>
          <a:p>
            <a:pPr>
              <a:defRPr/>
            </a:pPr>
            <a:endParaRPr lang="en-US"/>
          </a:p>
        </p:txBody>
      </p:sp>
      <p:sp>
        <p:nvSpPr>
          <p:cNvPr id="4" name="灯片编号占位符 5"/>
          <p:cNvSpPr>
            <a:spLocks noGrp="1"/>
          </p:cNvSpPr>
          <p:nvPr>
            <p:ph type="sldNum" sz="quarter" idx="12"/>
          </p:nvPr>
        </p:nvSpPr>
        <p:spPr/>
        <p:txBody>
          <a:bodyPr/>
          <a:lstStyle>
            <a:lvl1pPr>
              <a:defRPr/>
            </a:lvl1pPr>
          </a:lstStyle>
          <a:p>
            <a:pPr>
              <a:defRPr/>
            </a:pPr>
            <a:fld id="{52F47F8D-83E5-412A-81A5-D0578366CCA3}" type="slidenum">
              <a:rPr lang="en-US"/>
            </a:fld>
            <a:endParaRPr lang="en-US"/>
          </a:p>
        </p:txBody>
      </p:sp>
    </p:spTree>
  </p:cSld>
  <p:clrMapOvr>
    <a:masterClrMapping/>
  </p:clrMapOvr>
  <p:transition spd="slow">
    <p:blinds/>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endParaRPr lang="en-US"/>
          </a:p>
        </p:txBody>
      </p:sp>
      <p:sp>
        <p:nvSpPr>
          <p:cNvPr id="6" name="页脚占位符 4"/>
          <p:cNvSpPr>
            <a:spLocks noGrp="1"/>
          </p:cNvSpPr>
          <p:nvPr>
            <p:ph type="ftr" sz="quarter" idx="11"/>
          </p:nvPr>
        </p:nvSpPr>
        <p:spPr/>
        <p:txBody>
          <a:bodyPr/>
          <a:lstStyle>
            <a:lvl1pPr>
              <a:defRPr/>
            </a:lvl1pPr>
          </a:lstStyle>
          <a:p>
            <a:pPr>
              <a:defRPr/>
            </a:pPr>
            <a:endParaRPr lang="en-US"/>
          </a:p>
        </p:txBody>
      </p:sp>
      <p:sp>
        <p:nvSpPr>
          <p:cNvPr id="7" name="灯片编号占位符 5"/>
          <p:cNvSpPr>
            <a:spLocks noGrp="1"/>
          </p:cNvSpPr>
          <p:nvPr>
            <p:ph type="sldNum" sz="quarter" idx="12"/>
          </p:nvPr>
        </p:nvSpPr>
        <p:spPr/>
        <p:txBody>
          <a:bodyPr/>
          <a:lstStyle>
            <a:lvl1pPr>
              <a:defRPr/>
            </a:lvl1pPr>
          </a:lstStyle>
          <a:p>
            <a:pPr>
              <a:defRPr/>
            </a:pPr>
            <a:fld id="{199B333A-4BA5-4158-B49A-4E2BDD34BFCE}" type="slidenum">
              <a:rPr lang="en-US"/>
            </a:fld>
            <a:endParaRPr lang="en-US"/>
          </a:p>
        </p:txBody>
      </p:sp>
    </p:spTree>
  </p:cSld>
  <p:clrMapOvr>
    <a:masterClrMapping/>
  </p:clrMapOvr>
  <p:transition spd="slow">
    <p:blinds/>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endParaRPr lang="en-US"/>
          </a:p>
        </p:txBody>
      </p:sp>
      <p:sp>
        <p:nvSpPr>
          <p:cNvPr id="6" name="页脚占位符 4"/>
          <p:cNvSpPr>
            <a:spLocks noGrp="1"/>
          </p:cNvSpPr>
          <p:nvPr>
            <p:ph type="ftr" sz="quarter" idx="11"/>
          </p:nvPr>
        </p:nvSpPr>
        <p:spPr/>
        <p:txBody>
          <a:bodyPr/>
          <a:lstStyle>
            <a:lvl1pPr>
              <a:defRPr/>
            </a:lvl1pPr>
          </a:lstStyle>
          <a:p>
            <a:pPr>
              <a:defRPr/>
            </a:pPr>
            <a:endParaRPr lang="en-US"/>
          </a:p>
        </p:txBody>
      </p:sp>
      <p:sp>
        <p:nvSpPr>
          <p:cNvPr id="7" name="灯片编号占位符 5"/>
          <p:cNvSpPr>
            <a:spLocks noGrp="1"/>
          </p:cNvSpPr>
          <p:nvPr>
            <p:ph type="sldNum" sz="quarter" idx="12"/>
          </p:nvPr>
        </p:nvSpPr>
        <p:spPr/>
        <p:txBody>
          <a:bodyPr/>
          <a:lstStyle>
            <a:lvl1pPr>
              <a:defRPr/>
            </a:lvl1pPr>
          </a:lstStyle>
          <a:p>
            <a:pPr>
              <a:defRPr/>
            </a:pPr>
            <a:fld id="{E1346965-FF0E-4559-B962-9EDC35BF520B}" type="slidenum">
              <a:rPr lang="en-US"/>
            </a:fld>
            <a:endParaRPr lang="en-US"/>
          </a:p>
        </p:txBody>
      </p:sp>
    </p:spTree>
  </p:cSld>
  <p:clrMapOvr>
    <a:masterClrMapping/>
  </p:clrMapOvr>
  <p:transition spd="slow">
    <p:blinds/>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CBECB3A9-9639-441F-850D-88426105CCF8}" type="slidenum">
              <a:rPr lang="en-US"/>
            </a:fld>
            <a:endParaRPr lang="en-US"/>
          </a:p>
        </p:txBody>
      </p:sp>
    </p:spTree>
  </p:cSld>
  <p:clrMapOvr>
    <a:masterClrMapping/>
  </p:clrMapOvr>
  <p:transition spd="slow">
    <p:blinds/>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98F455C7-3E48-4D2F-89A9-AE115C70F0A2}" type="slidenum">
              <a:rPr lang="en-US"/>
            </a:fld>
            <a:endParaRPr lang="en-US"/>
          </a:p>
        </p:txBody>
      </p:sp>
    </p:spTree>
  </p:cSld>
  <p:clrMapOvr>
    <a:masterClrMapping/>
  </p:clrMapOvr>
  <p:transition spd="slow">
    <p:blinds/>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b="-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ea typeface="宋体" panose="02010600030101010101" pitchFamily="2" charset="-122"/>
              </a:defRPr>
            </a:lvl1pPr>
          </a:lstStyle>
          <a:p>
            <a:pPr>
              <a:defRPr/>
            </a:pPr>
            <a:endParaRPr 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ea typeface="宋体" panose="02010600030101010101" pitchFamily="2" charset="-122"/>
              </a:defRPr>
            </a:lvl1pPr>
          </a:lstStyle>
          <a:p>
            <a:pPr>
              <a:defRPr/>
            </a:pPr>
            <a:endParaRPr 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ea typeface="宋体" panose="02010600030101010101" pitchFamily="2" charset="-122"/>
              </a:defRPr>
            </a:lvl1pPr>
          </a:lstStyle>
          <a:p>
            <a:pPr>
              <a:defRPr/>
            </a:pPr>
            <a:fld id="{830FCAA2-B715-4026-A5EF-FA9DAA008B4A}" type="slidenum">
              <a:rPr lang="en-US"/>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blinds/>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jpeg"/><Relationship Id="rId1" Type="http://schemas.openxmlformats.org/officeDocument/2006/relationships/image" Target="../media/image14.jpe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8.jpeg"/><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jpeg"/><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extBox 4"/>
          <p:cNvSpPr txBox="1">
            <a:spLocks noChangeArrowheads="1"/>
          </p:cNvSpPr>
          <p:nvPr/>
        </p:nvSpPr>
        <p:spPr bwMode="auto">
          <a:xfrm>
            <a:off x="1000100" y="1857375"/>
            <a:ext cx="7143800" cy="3138170"/>
          </a:xfrm>
          <a:prstGeom prst="rect">
            <a:avLst/>
          </a:prstGeom>
          <a:noFill/>
          <a:ln w="9525">
            <a:noFill/>
            <a:miter lim="800000"/>
          </a:ln>
        </p:spPr>
        <p:txBody>
          <a:bodyPr wrap="square">
            <a:spAutoFit/>
          </a:bodyPr>
          <a:lstStyle/>
          <a:p>
            <a:pPr algn="ctr"/>
            <a:r>
              <a:rPr lang="zh-CN" altLang="en-US" sz="5400" dirty="0" smtClean="0">
                <a:latin typeface="微软雅黑" panose="020B0503020204020204" pitchFamily="34" charset="-122"/>
                <a:ea typeface="微软雅黑" panose="020B0503020204020204" pitchFamily="34" charset="-122"/>
              </a:rPr>
              <a:t>第</a:t>
            </a:r>
            <a:r>
              <a:rPr lang="en-US" altLang="zh-CN" sz="5400" dirty="0" smtClean="0">
                <a:latin typeface="微软雅黑" panose="020B0503020204020204" pitchFamily="34" charset="-122"/>
                <a:ea typeface="微软雅黑" panose="020B0503020204020204" pitchFamily="34" charset="-122"/>
              </a:rPr>
              <a:t>4</a:t>
            </a:r>
            <a:r>
              <a:rPr lang="zh-CN" altLang="en-US" sz="5400" dirty="0" smtClean="0">
                <a:latin typeface="微软雅黑" panose="020B0503020204020204" pitchFamily="34" charset="-122"/>
                <a:ea typeface="微软雅黑" panose="020B0503020204020204" pitchFamily="34" charset="-122"/>
              </a:rPr>
              <a:t>单元</a:t>
            </a:r>
            <a:endParaRPr lang="en-US" altLang="zh-CN" sz="5400" dirty="0">
              <a:latin typeface="微软雅黑" panose="020B0503020204020204" pitchFamily="34" charset="-122"/>
              <a:ea typeface="微软雅黑" panose="020B0503020204020204" pitchFamily="34" charset="-122"/>
            </a:endParaRPr>
          </a:p>
          <a:p>
            <a:pPr algn="ctr"/>
            <a:endParaRPr lang="en-US" altLang="zh-CN" dirty="0" smtClean="0">
              <a:latin typeface="微软雅黑" panose="020B0503020204020204" pitchFamily="34" charset="-122"/>
              <a:ea typeface="微软雅黑" panose="020B0503020204020204" pitchFamily="34" charset="-122"/>
            </a:endParaRPr>
          </a:p>
          <a:p>
            <a:pPr marL="742950" indent="-742950" algn="ctr"/>
            <a:r>
              <a:rPr lang="en-US" altLang="zh-CN" sz="3600" dirty="0" smtClean="0">
                <a:latin typeface="微软雅黑" panose="020B0503020204020204" pitchFamily="34" charset="-122"/>
                <a:ea typeface="微软雅黑" panose="020B0503020204020204" pitchFamily="34" charset="-122"/>
              </a:rPr>
              <a:t>16  </a:t>
            </a:r>
            <a:r>
              <a:rPr lang="zh-CN" altLang="en-US" sz="3600" dirty="0" smtClean="0">
                <a:latin typeface="微软雅黑" panose="020B0503020204020204" pitchFamily="34" charset="-122"/>
                <a:ea typeface="微软雅黑" panose="020B0503020204020204" pitchFamily="34" charset="-122"/>
              </a:rPr>
              <a:t>庆祝奥林匹克运动复兴</a:t>
            </a:r>
            <a:r>
              <a:rPr lang="en-US" altLang="zh-CN" sz="3600" dirty="0" smtClean="0">
                <a:latin typeface="微软雅黑" panose="020B0503020204020204" pitchFamily="34" charset="-122"/>
                <a:ea typeface="微软雅黑" panose="020B0503020204020204" pitchFamily="34" charset="-122"/>
              </a:rPr>
              <a:t>25</a:t>
            </a:r>
            <a:r>
              <a:rPr lang="zh-CN" altLang="en-US" sz="3600" dirty="0" smtClean="0">
                <a:latin typeface="微软雅黑" panose="020B0503020204020204" pitchFamily="34" charset="-122"/>
                <a:ea typeface="微软雅黑" panose="020B0503020204020204" pitchFamily="34" charset="-122"/>
              </a:rPr>
              <a:t>周年</a:t>
            </a:r>
            <a:endParaRPr lang="en-US" altLang="zh-CN" sz="3600" dirty="0" smtClean="0">
              <a:latin typeface="微软雅黑" panose="020B0503020204020204" pitchFamily="34" charset="-122"/>
              <a:ea typeface="微软雅黑" panose="020B0503020204020204" pitchFamily="34" charset="-122"/>
            </a:endParaRPr>
          </a:p>
          <a:p>
            <a:pPr marL="742950" indent="-742950" algn="ctr"/>
            <a:endParaRPr lang="en-US" altLang="zh-CN" sz="3600" dirty="0" smtClean="0">
              <a:latin typeface="微软雅黑" panose="020B0503020204020204" pitchFamily="34" charset="-122"/>
              <a:ea typeface="微软雅黑" panose="020B0503020204020204" pitchFamily="34" charset="-122"/>
            </a:endParaRPr>
          </a:p>
          <a:p>
            <a:pPr marL="742950" indent="-742950" algn="ctr"/>
            <a:r>
              <a:rPr lang="zh-CN" altLang="en-US" sz="3600" dirty="0" smtClean="0">
                <a:latin typeface="微软雅黑" panose="020B0503020204020204" pitchFamily="34" charset="-122"/>
                <a:ea typeface="微软雅黑" panose="020B0503020204020204" pitchFamily="34" charset="-122"/>
              </a:rPr>
              <a:t>第二课时</a:t>
            </a:r>
            <a:endParaRPr lang="zh-CN" altLang="en-US" sz="3600" dirty="0" smtClean="0">
              <a:latin typeface="微软雅黑" panose="020B0503020204020204" pitchFamily="34" charset="-122"/>
              <a:ea typeface="微软雅黑" panose="020B0503020204020204" pitchFamily="34" charset="-122"/>
            </a:endParaRPr>
          </a:p>
          <a:p>
            <a:endParaRPr lang="zh-CN" altLang="en-US" dirty="0"/>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8596" y="642918"/>
            <a:ext cx="8286808" cy="707886"/>
          </a:xfrm>
          <a:prstGeom prst="rect">
            <a:avLst/>
          </a:prstGeom>
        </p:spPr>
        <p:txBody>
          <a:bodyPr wrap="square">
            <a:spAutoFit/>
          </a:bodyPr>
          <a:lstStyle/>
          <a:p>
            <a:r>
              <a:rPr lang="en-US" altLang="zh-CN" sz="4000" dirty="0" smtClean="0">
                <a:latin typeface="华文新魏" panose="02010800040101010101" pitchFamily="2" charset="-122"/>
                <a:ea typeface="华文新魏" panose="02010800040101010101" pitchFamily="2" charset="-122"/>
              </a:rPr>
              <a:t>3.</a:t>
            </a:r>
            <a:r>
              <a:rPr lang="zh-CN" altLang="en-US" sz="4000" dirty="0" smtClean="0">
                <a:latin typeface="华文新魏" panose="02010800040101010101" pitchFamily="2" charset="-122"/>
                <a:ea typeface="华文新魏" panose="02010800040101010101" pitchFamily="2" charset="-122"/>
              </a:rPr>
              <a:t>作者对勇气和自信的态度是怎样的？</a:t>
            </a:r>
            <a:endParaRPr lang="zh-CN" altLang="en-US" sz="4000" dirty="0">
              <a:latin typeface="华文新魏" panose="02010800040101010101" pitchFamily="2" charset="-122"/>
              <a:ea typeface="华文新魏" panose="02010800040101010101" pitchFamily="2" charset="-122"/>
            </a:endParaRPr>
          </a:p>
        </p:txBody>
      </p:sp>
      <p:sp>
        <p:nvSpPr>
          <p:cNvPr id="7" name="矩形 6"/>
          <p:cNvSpPr/>
          <p:nvPr/>
        </p:nvSpPr>
        <p:spPr>
          <a:xfrm>
            <a:off x="357158" y="1571612"/>
            <a:ext cx="8501122" cy="3970318"/>
          </a:xfrm>
          <a:prstGeom prst="rect">
            <a:avLst/>
          </a:prstGeom>
        </p:spPr>
        <p:txBody>
          <a:bodyPr wrap="square">
            <a:spAutoFit/>
          </a:bodyPr>
          <a:lstStyle/>
          <a:p>
            <a:r>
              <a:rPr lang="zh-CN" altLang="en-US" sz="3600" b="1" dirty="0" smtClean="0">
                <a:solidFill>
                  <a:srgbClr val="FF0000"/>
                </a:solidFill>
              </a:rPr>
              <a:t>勇气有利有弊，写尊重先人很重要的一点就是先人拥有勇气这一高尚的品德。弊端就在于“根除恐惧真正的、能持久发挥效用的良药”不是勇气，而是自信、平和。所以作者对勇气的态度</a:t>
            </a:r>
            <a:endParaRPr lang="en-US" altLang="zh-CN" sz="3600" b="1" dirty="0" smtClean="0">
              <a:solidFill>
                <a:srgbClr val="FF0000"/>
              </a:solidFill>
            </a:endParaRPr>
          </a:p>
          <a:p>
            <a:r>
              <a:rPr lang="zh-CN" altLang="en-US" sz="3600" b="1" dirty="0" smtClean="0">
                <a:solidFill>
                  <a:srgbClr val="FF0000"/>
                </a:solidFill>
              </a:rPr>
              <a:t>是批判的，对自信的态</a:t>
            </a:r>
            <a:endParaRPr lang="en-US" altLang="zh-CN" sz="3600" b="1" dirty="0" smtClean="0">
              <a:solidFill>
                <a:srgbClr val="FF0000"/>
              </a:solidFill>
            </a:endParaRPr>
          </a:p>
          <a:p>
            <a:r>
              <a:rPr lang="zh-CN" altLang="en-US" sz="3600" b="1" dirty="0" smtClean="0">
                <a:solidFill>
                  <a:srgbClr val="FF0000"/>
                </a:solidFill>
              </a:rPr>
              <a:t>度是褒扬的。</a:t>
            </a:r>
            <a:endParaRPr lang="zh-CN" altLang="en-US" sz="3600" b="1" dirty="0">
              <a:solidFill>
                <a:srgbClr val="FF0000"/>
              </a:solidFill>
            </a:endParaRPr>
          </a:p>
        </p:txBody>
      </p:sp>
      <p:pic>
        <p:nvPicPr>
          <p:cNvPr id="4" name="图片 3" descr="下载 (3).jpg"/>
          <p:cNvPicPr>
            <a:picLocks noChangeAspect="1"/>
          </p:cNvPicPr>
          <p:nvPr/>
        </p:nvPicPr>
        <p:blipFill>
          <a:blip r:embed="rId1"/>
          <a:stretch>
            <a:fillRect/>
          </a:stretch>
        </p:blipFill>
        <p:spPr>
          <a:xfrm>
            <a:off x="5429256" y="4214818"/>
            <a:ext cx="3476615" cy="2357430"/>
          </a:xfrm>
          <a:prstGeom prst="rect">
            <a:avLst/>
          </a:prstGeom>
        </p:spPr>
      </p:pic>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85786" y="642918"/>
            <a:ext cx="7500990" cy="1323439"/>
          </a:xfrm>
          <a:prstGeom prst="rect">
            <a:avLst/>
          </a:prstGeom>
        </p:spPr>
        <p:txBody>
          <a:bodyPr wrap="square">
            <a:spAutoFit/>
          </a:bodyPr>
          <a:lstStyle/>
          <a:p>
            <a:r>
              <a:rPr lang="en-US" altLang="zh-CN" sz="4000" dirty="0" smtClean="0">
                <a:latin typeface="华文新魏" panose="02010800040101010101" pitchFamily="2" charset="-122"/>
                <a:ea typeface="华文新魏" panose="02010800040101010101" pitchFamily="2" charset="-122"/>
              </a:rPr>
              <a:t>4.</a:t>
            </a:r>
            <a:r>
              <a:rPr lang="zh-CN" altLang="en-US" sz="4000" dirty="0" smtClean="0">
                <a:latin typeface="华文新魏" panose="02010800040101010101" pitchFamily="2" charset="-122"/>
                <a:ea typeface="华文新魏" panose="02010800040101010101" pitchFamily="2" charset="-122"/>
              </a:rPr>
              <a:t>根据全文理解并回答奥林匹克精神的实质内涵是什么。</a:t>
            </a:r>
            <a:endParaRPr lang="zh-CN" altLang="en-US" sz="4000" dirty="0">
              <a:latin typeface="华文新魏" panose="02010800040101010101" pitchFamily="2" charset="-122"/>
              <a:ea typeface="华文新魏" panose="02010800040101010101" pitchFamily="2" charset="-122"/>
            </a:endParaRPr>
          </a:p>
        </p:txBody>
      </p:sp>
      <p:sp>
        <p:nvSpPr>
          <p:cNvPr id="7" name="矩形 6"/>
          <p:cNvSpPr/>
          <p:nvPr/>
        </p:nvSpPr>
        <p:spPr>
          <a:xfrm>
            <a:off x="785786" y="2143116"/>
            <a:ext cx="7572428" cy="1200329"/>
          </a:xfrm>
          <a:prstGeom prst="rect">
            <a:avLst/>
          </a:prstGeom>
        </p:spPr>
        <p:txBody>
          <a:bodyPr wrap="square">
            <a:spAutoFit/>
          </a:bodyPr>
          <a:lstStyle/>
          <a:p>
            <a:r>
              <a:rPr lang="zh-CN" altLang="en-US" sz="3600" b="1" dirty="0" smtClean="0">
                <a:solidFill>
                  <a:srgbClr val="FF0000"/>
                </a:solidFill>
                <a:latin typeface="+mn-ea"/>
              </a:rPr>
              <a:t>奥林匹克精神的实质内涵是自信、平和、公平性、教育性。</a:t>
            </a:r>
            <a:endParaRPr lang="zh-CN" altLang="en-US" sz="3600" b="1" dirty="0">
              <a:solidFill>
                <a:srgbClr val="FF0000"/>
              </a:solidFill>
              <a:latin typeface="+mn-ea"/>
            </a:endParaRPr>
          </a:p>
        </p:txBody>
      </p:sp>
      <p:pic>
        <p:nvPicPr>
          <p:cNvPr id="4" name="图片 3" descr="u=1716309632,1963562783&amp;fm=27&amp;gp=0.jpg"/>
          <p:cNvPicPr>
            <a:picLocks noChangeAspect="1"/>
          </p:cNvPicPr>
          <p:nvPr/>
        </p:nvPicPr>
        <p:blipFill>
          <a:blip r:embed="rId1"/>
          <a:stretch>
            <a:fillRect/>
          </a:stretch>
        </p:blipFill>
        <p:spPr>
          <a:xfrm>
            <a:off x="4757761" y="3929090"/>
            <a:ext cx="4100519" cy="2571744"/>
          </a:xfrm>
          <a:prstGeom prst="rect">
            <a:avLst/>
          </a:prstGeom>
        </p:spPr>
      </p:pic>
      <p:pic>
        <p:nvPicPr>
          <p:cNvPr id="6" name="图片 5" descr="u=3743482686,2897939455&amp;fm=27&amp;gp=0.jpg"/>
          <p:cNvPicPr>
            <a:picLocks noChangeAspect="1"/>
          </p:cNvPicPr>
          <p:nvPr/>
        </p:nvPicPr>
        <p:blipFill>
          <a:blip r:embed="rId2"/>
          <a:srcRect b="13392"/>
          <a:stretch>
            <a:fillRect/>
          </a:stretch>
        </p:blipFill>
        <p:spPr>
          <a:xfrm>
            <a:off x="285720" y="3929066"/>
            <a:ext cx="4357718" cy="257176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par>
                          <p:cTn id="11" fill="hold">
                            <p:stCondLst>
                              <p:cond delay="2250"/>
                            </p:stCondLst>
                            <p:childTnLst>
                              <p:par>
                                <p:cTn id="12" presetID="3" presetClass="entr" presetSubtype="1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linds(horizontal)">
                                      <p:cBhvr>
                                        <p:cTn id="14" dur="500"/>
                                        <p:tgtEl>
                                          <p:spTgt spid="6"/>
                                        </p:tgtEl>
                                      </p:cBhvr>
                                    </p:animEffect>
                                  </p:childTnLst>
                                </p:cTn>
                              </p:par>
                            </p:childTnLst>
                          </p:cTn>
                        </p:par>
                        <p:par>
                          <p:cTn id="15" fill="hold">
                            <p:stCondLst>
                              <p:cond delay="2750"/>
                            </p:stCondLst>
                            <p:childTnLst>
                              <p:par>
                                <p:cTn id="16" presetID="26"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580">
                                          <p:stCondLst>
                                            <p:cond delay="0"/>
                                          </p:stCondLst>
                                        </p:cTn>
                                        <p:tgtEl>
                                          <p:spTgt spid="4"/>
                                        </p:tgtEl>
                                      </p:cBhvr>
                                    </p:animEffect>
                                    <p:anim calcmode="lin" valueType="num">
                                      <p:cBhvr>
                                        <p:cTn id="19"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4" dur="26">
                                          <p:stCondLst>
                                            <p:cond delay="650"/>
                                          </p:stCondLst>
                                        </p:cTn>
                                        <p:tgtEl>
                                          <p:spTgt spid="4"/>
                                        </p:tgtEl>
                                      </p:cBhvr>
                                      <p:to x="100000" y="60000"/>
                                    </p:animScale>
                                    <p:animScale>
                                      <p:cBhvr>
                                        <p:cTn id="25" dur="166" decel="50000">
                                          <p:stCondLst>
                                            <p:cond delay="676"/>
                                          </p:stCondLst>
                                        </p:cTn>
                                        <p:tgtEl>
                                          <p:spTgt spid="4"/>
                                        </p:tgtEl>
                                      </p:cBhvr>
                                      <p:to x="100000" y="100000"/>
                                    </p:animScale>
                                    <p:animScale>
                                      <p:cBhvr>
                                        <p:cTn id="26" dur="26">
                                          <p:stCondLst>
                                            <p:cond delay="1312"/>
                                          </p:stCondLst>
                                        </p:cTn>
                                        <p:tgtEl>
                                          <p:spTgt spid="4"/>
                                        </p:tgtEl>
                                      </p:cBhvr>
                                      <p:to x="100000" y="80000"/>
                                    </p:animScale>
                                    <p:animScale>
                                      <p:cBhvr>
                                        <p:cTn id="27" dur="166" decel="50000">
                                          <p:stCondLst>
                                            <p:cond delay="1338"/>
                                          </p:stCondLst>
                                        </p:cTn>
                                        <p:tgtEl>
                                          <p:spTgt spid="4"/>
                                        </p:tgtEl>
                                      </p:cBhvr>
                                      <p:to x="100000" y="100000"/>
                                    </p:animScale>
                                    <p:animScale>
                                      <p:cBhvr>
                                        <p:cTn id="28" dur="26">
                                          <p:stCondLst>
                                            <p:cond delay="1642"/>
                                          </p:stCondLst>
                                        </p:cTn>
                                        <p:tgtEl>
                                          <p:spTgt spid="4"/>
                                        </p:tgtEl>
                                      </p:cBhvr>
                                      <p:to x="100000" y="90000"/>
                                    </p:animScale>
                                    <p:animScale>
                                      <p:cBhvr>
                                        <p:cTn id="29" dur="166" decel="50000">
                                          <p:stCondLst>
                                            <p:cond delay="1668"/>
                                          </p:stCondLst>
                                        </p:cTn>
                                        <p:tgtEl>
                                          <p:spTgt spid="4"/>
                                        </p:tgtEl>
                                      </p:cBhvr>
                                      <p:to x="100000" y="100000"/>
                                    </p:animScale>
                                    <p:animScale>
                                      <p:cBhvr>
                                        <p:cTn id="30" dur="26">
                                          <p:stCondLst>
                                            <p:cond delay="1808"/>
                                          </p:stCondLst>
                                        </p:cTn>
                                        <p:tgtEl>
                                          <p:spTgt spid="4"/>
                                        </p:tgtEl>
                                      </p:cBhvr>
                                      <p:to x="100000" y="95000"/>
                                    </p:animScale>
                                    <p:animScale>
                                      <p:cBhvr>
                                        <p:cTn id="31"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u=1551052106,3429446611&amp;fm=27&amp;gp=0.jpg"/>
          <p:cNvPicPr>
            <a:picLocks noChangeAspect="1"/>
          </p:cNvPicPr>
          <p:nvPr/>
        </p:nvPicPr>
        <p:blipFill>
          <a:blip r:embed="rId1"/>
          <a:stretch>
            <a:fillRect/>
          </a:stretch>
        </p:blipFill>
        <p:spPr>
          <a:xfrm>
            <a:off x="142844" y="214290"/>
            <a:ext cx="4286280" cy="3162300"/>
          </a:xfrm>
          <a:prstGeom prst="rect">
            <a:avLst/>
          </a:prstGeom>
        </p:spPr>
      </p:pic>
      <p:pic>
        <p:nvPicPr>
          <p:cNvPr id="3" name="图片 2" descr="u=941362935,3506706756&amp;fm=27&amp;gp=0.jpg"/>
          <p:cNvPicPr>
            <a:picLocks noChangeAspect="1"/>
          </p:cNvPicPr>
          <p:nvPr/>
        </p:nvPicPr>
        <p:blipFill>
          <a:blip r:embed="rId2"/>
          <a:stretch>
            <a:fillRect/>
          </a:stretch>
        </p:blipFill>
        <p:spPr>
          <a:xfrm>
            <a:off x="4167218" y="3429000"/>
            <a:ext cx="4762500" cy="3171825"/>
          </a:xfrm>
          <a:prstGeom prst="rect">
            <a:avLst/>
          </a:prstGeom>
        </p:spPr>
      </p:pic>
      <p:pic>
        <p:nvPicPr>
          <p:cNvPr id="4" name="图片 3" descr="u=1071719460,278988133&amp;fm=27&amp;gp=0.jpg"/>
          <p:cNvPicPr>
            <a:picLocks noChangeAspect="1"/>
          </p:cNvPicPr>
          <p:nvPr/>
        </p:nvPicPr>
        <p:blipFill>
          <a:blip r:embed="rId3"/>
          <a:stretch>
            <a:fillRect/>
          </a:stretch>
        </p:blipFill>
        <p:spPr>
          <a:xfrm>
            <a:off x="214282" y="3500438"/>
            <a:ext cx="3750474" cy="3143272"/>
          </a:xfrm>
          <a:prstGeom prst="rect">
            <a:avLst/>
          </a:prstGeom>
        </p:spPr>
      </p:pic>
      <p:pic>
        <p:nvPicPr>
          <p:cNvPr id="5" name="图片 4" descr="下载 (2).jpg"/>
          <p:cNvPicPr>
            <a:picLocks noChangeAspect="1"/>
          </p:cNvPicPr>
          <p:nvPr/>
        </p:nvPicPr>
        <p:blipFill>
          <a:blip r:embed="rId4"/>
          <a:stretch>
            <a:fillRect/>
          </a:stretch>
        </p:blipFill>
        <p:spPr>
          <a:xfrm>
            <a:off x="4643438" y="500042"/>
            <a:ext cx="4381500" cy="27146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4" presetClass="entr" presetSubtype="0" accel="10000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strVal val="#ppt_w*0.05"/>
                                          </p:val>
                                        </p:tav>
                                        <p:tav tm="100000">
                                          <p:val>
                                            <p:strVal val="#ppt_w"/>
                                          </p:val>
                                        </p:tav>
                                      </p:tavLst>
                                    </p:anim>
                                    <p:anim calcmode="lin" valueType="num">
                                      <p:cBhvr>
                                        <p:cTn id="14" dur="500" fill="hold"/>
                                        <p:tgtEl>
                                          <p:spTgt spid="2"/>
                                        </p:tgtEl>
                                        <p:attrNameLst>
                                          <p:attrName>ppt_h</p:attrName>
                                        </p:attrNameLst>
                                      </p:cBhvr>
                                      <p:tavLst>
                                        <p:tav tm="0">
                                          <p:val>
                                            <p:strVal val="#ppt_h"/>
                                          </p:val>
                                        </p:tav>
                                        <p:tav tm="100000">
                                          <p:val>
                                            <p:strVal val="#ppt_h"/>
                                          </p:val>
                                        </p:tav>
                                      </p:tavLst>
                                    </p:anim>
                                    <p:anim calcmode="lin" valueType="num">
                                      <p:cBhvr>
                                        <p:cTn id="15" dur="500" fill="hold"/>
                                        <p:tgtEl>
                                          <p:spTgt spid="2"/>
                                        </p:tgtEl>
                                        <p:attrNameLst>
                                          <p:attrName>ppt_x</p:attrName>
                                        </p:attrNameLst>
                                      </p:cBhvr>
                                      <p:tavLst>
                                        <p:tav tm="0">
                                          <p:val>
                                            <p:strVal val="#ppt_x-.2"/>
                                          </p:val>
                                        </p:tav>
                                        <p:tav tm="100000">
                                          <p:val>
                                            <p:strVal val="#ppt_x"/>
                                          </p:val>
                                        </p:tav>
                                      </p:tavLst>
                                    </p:anim>
                                    <p:anim calcmode="lin" valueType="num">
                                      <p:cBhvr>
                                        <p:cTn id="16" dur="500" fill="hold"/>
                                        <p:tgtEl>
                                          <p:spTgt spid="2"/>
                                        </p:tgtEl>
                                        <p:attrNameLst>
                                          <p:attrName>ppt_y</p:attrName>
                                        </p:attrNameLst>
                                      </p:cBhvr>
                                      <p:tavLst>
                                        <p:tav tm="0">
                                          <p:val>
                                            <p:strVal val="#ppt_y"/>
                                          </p:val>
                                        </p:tav>
                                        <p:tav tm="100000">
                                          <p:val>
                                            <p:strVal val="#ppt_y"/>
                                          </p:val>
                                        </p:tav>
                                      </p:tavLst>
                                    </p:anim>
                                    <p:animEffect transition="in" filter="fade">
                                      <p:cBhvr>
                                        <p:cTn id="17" dur="500"/>
                                        <p:tgtEl>
                                          <p:spTgt spid="2"/>
                                        </p:tgtEl>
                                      </p:cBhvr>
                                    </p:animEffect>
                                  </p:childTnLst>
                                </p:cTn>
                              </p:par>
                            </p:childTnLst>
                          </p:cTn>
                        </p:par>
                        <p:par>
                          <p:cTn id="18" fill="hold">
                            <p:stCondLst>
                              <p:cond delay="1000"/>
                            </p:stCondLst>
                            <p:childTnLst>
                              <p:par>
                                <p:cTn id="19" presetID="31" presetClass="entr" presetSubtype="0" fill="hold" nodeType="afterEffect">
                                  <p:stCondLst>
                                    <p:cond delay="0"/>
                                  </p:stCondLst>
                                  <p:iterate type="lt">
                                    <p:tmPct val="5000"/>
                                  </p:iterate>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 calcmode="lin" valueType="num">
                                      <p:cBhvr>
                                        <p:cTn id="23" dur="1000" fill="hold"/>
                                        <p:tgtEl>
                                          <p:spTgt spid="4"/>
                                        </p:tgtEl>
                                        <p:attrNameLst>
                                          <p:attrName>style.rotation</p:attrName>
                                        </p:attrNameLst>
                                      </p:cBhvr>
                                      <p:tavLst>
                                        <p:tav tm="0">
                                          <p:val>
                                            <p:fltVal val="90"/>
                                          </p:val>
                                        </p:tav>
                                        <p:tav tm="100000">
                                          <p:val>
                                            <p:fltVal val="0"/>
                                          </p:val>
                                        </p:tav>
                                      </p:tavLst>
                                    </p:anim>
                                    <p:animEffect transition="in" filter="fade">
                                      <p:cBhvr>
                                        <p:cTn id="24" dur="1000"/>
                                        <p:tgtEl>
                                          <p:spTgt spid="4"/>
                                        </p:tgtEl>
                                      </p:cBhvr>
                                    </p:animEffect>
                                  </p:childTnLst>
                                </p:cTn>
                              </p:par>
                            </p:childTnLst>
                          </p:cTn>
                        </p:par>
                        <p:par>
                          <p:cTn id="25" fill="hold">
                            <p:stCondLst>
                              <p:cond delay="2000"/>
                            </p:stCondLst>
                            <p:childTnLst>
                              <p:par>
                                <p:cTn id="26" presetID="2" presetClass="entr" presetSubtype="4"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
          <p:cNvGrpSpPr/>
          <p:nvPr/>
        </p:nvGrpSpPr>
        <p:grpSpPr bwMode="auto">
          <a:xfrm>
            <a:off x="142844" y="142852"/>
            <a:ext cx="2928938" cy="990600"/>
            <a:chOff x="0" y="0"/>
            <a:chExt cx="1845" cy="624"/>
          </a:xfrm>
        </p:grpSpPr>
        <p:sp>
          <p:nvSpPr>
            <p:cNvPr id="3" name="AutoShape 8"/>
            <p:cNvSpPr>
              <a:spLocks noChangeArrowheads="1"/>
            </p:cNvSpPr>
            <p:nvPr/>
          </p:nvSpPr>
          <p:spPr bwMode="auto">
            <a:xfrm>
              <a:off x="0" y="0"/>
              <a:ext cx="1824" cy="624"/>
            </a:xfrm>
            <a:prstGeom prst="roundRect">
              <a:avLst>
                <a:gd name="adj" fmla="val 16667"/>
              </a:avLst>
            </a:prstGeom>
            <a:gradFill rotWithShape="1">
              <a:gsLst>
                <a:gs pos="0">
                  <a:srgbClr val="00FFFF"/>
                </a:gs>
                <a:gs pos="50000">
                  <a:srgbClr val="FFFFCC"/>
                </a:gs>
                <a:gs pos="100000">
                  <a:srgbClr val="00FFFF"/>
                </a:gs>
              </a:gsLst>
              <a:lin ang="5400000" scaled="1"/>
            </a:gradFill>
            <a:ln w="28575" cmpd="sng">
              <a:solidFill>
                <a:srgbClr val="9900FF"/>
              </a:solidFill>
              <a:round/>
            </a:ln>
            <a:effectLst>
              <a:outerShdw dist="107763" dir="13500000" sx="75000" sy="75000" algn="tl" rotWithShape="0">
                <a:srgbClr val="FF9933">
                  <a:alpha val="50000"/>
                </a:srgbClr>
              </a:outerShdw>
            </a:effectLst>
          </p:spPr>
          <p:txBody>
            <a:bodyPr wrap="none" anchor="ctr"/>
            <a:lstStyle/>
            <a:p>
              <a:pPr algn="ctr"/>
              <a:endParaRPr lang="zh-CN" altLang="zh-CN" b="1">
                <a:solidFill>
                  <a:srgbClr val="CC0000"/>
                </a:solidFill>
              </a:endParaRPr>
            </a:p>
          </p:txBody>
        </p:sp>
        <p:sp>
          <p:nvSpPr>
            <p:cNvPr id="4" name="Text Box 9"/>
            <p:cNvSpPr txBox="1">
              <a:spLocks noChangeArrowheads="1"/>
            </p:cNvSpPr>
            <p:nvPr/>
          </p:nvSpPr>
          <p:spPr bwMode="auto">
            <a:xfrm>
              <a:off x="0" y="48"/>
              <a:ext cx="1845" cy="480"/>
            </a:xfrm>
            <a:prstGeom prst="rect">
              <a:avLst/>
            </a:prstGeom>
            <a:noFill/>
            <a:ln w="9525">
              <a:noFill/>
              <a:miter lim="800000"/>
            </a:ln>
            <a:effectLst/>
          </p:spPr>
          <p:txBody>
            <a:bodyPr wrap="square">
              <a:spAutoFit/>
            </a:bodyPr>
            <a:lstStyle/>
            <a:p>
              <a:pPr algn="ctr"/>
              <a:r>
                <a:rPr lang="zh-CN" altLang="en-US" sz="4400" b="1" dirty="0" smtClean="0">
                  <a:solidFill>
                    <a:srgbClr val="CC0000"/>
                  </a:solidFill>
                  <a:latin typeface="Times New Roman" panose="02020603050405020304" pitchFamily="18" charset="0"/>
                  <a:ea typeface="方正姚体" panose="02010601030101010101" pitchFamily="2" charset="-122"/>
                </a:rPr>
                <a:t>体会含义</a:t>
              </a:r>
              <a:endParaRPr lang="zh-CN" sz="4400" b="1" dirty="0">
                <a:solidFill>
                  <a:srgbClr val="CC0000"/>
                </a:solidFill>
                <a:latin typeface="Times New Roman" panose="02020603050405020304" pitchFamily="18" charset="0"/>
                <a:ea typeface="方正姚体" panose="02010601030101010101" pitchFamily="2" charset="-122"/>
              </a:endParaRPr>
            </a:p>
          </p:txBody>
        </p:sp>
      </p:grpSp>
      <p:sp>
        <p:nvSpPr>
          <p:cNvPr id="5" name="矩形 4"/>
          <p:cNvSpPr/>
          <p:nvPr/>
        </p:nvSpPr>
        <p:spPr>
          <a:xfrm>
            <a:off x="785786" y="1571612"/>
            <a:ext cx="7572428" cy="1754326"/>
          </a:xfrm>
          <a:prstGeom prst="rect">
            <a:avLst/>
          </a:prstGeom>
        </p:spPr>
        <p:txBody>
          <a:bodyPr wrap="square">
            <a:spAutoFit/>
          </a:bodyPr>
          <a:lstStyle/>
          <a:p>
            <a:r>
              <a:rPr lang="en-US" altLang="zh-CN" sz="3600" b="1" dirty="0" smtClean="0">
                <a:latin typeface="楷体" panose="02010609060101010101" pitchFamily="49" charset="-122"/>
                <a:ea typeface="楷体" panose="02010609060101010101" pitchFamily="49" charset="-122"/>
              </a:rPr>
              <a:t>1.</a:t>
            </a:r>
            <a:r>
              <a:rPr lang="zh-CN" altLang="en-US" sz="3600" b="1" dirty="0" smtClean="0">
                <a:latin typeface="楷体" panose="02010609060101010101" pitchFamily="49" charset="-122"/>
                <a:ea typeface="楷体" panose="02010609060101010101" pitchFamily="49" charset="-122"/>
              </a:rPr>
              <a:t>所幸，奥林匹克主义并没有成为</a:t>
            </a:r>
            <a:r>
              <a:rPr lang="zh-CN" altLang="en-US" sz="3600" b="1" dirty="0" smtClean="0">
                <a:solidFill>
                  <a:srgbClr val="FF0000"/>
                </a:solidFill>
                <a:latin typeface="楷体" panose="02010609060101010101" pitchFamily="49" charset="-122"/>
                <a:ea typeface="楷体" panose="02010609060101010101" pitchFamily="49" charset="-122"/>
              </a:rPr>
              <a:t>这场浩劫</a:t>
            </a:r>
            <a:r>
              <a:rPr lang="zh-CN" altLang="en-US" sz="3600" b="1" dirty="0" smtClean="0">
                <a:latin typeface="楷体" panose="02010609060101010101" pitchFamily="49" charset="-122"/>
                <a:ea typeface="楷体" panose="02010609060101010101" pitchFamily="49" charset="-122"/>
              </a:rPr>
              <a:t>的牺牲品，而是</a:t>
            </a:r>
            <a:r>
              <a:rPr lang="zh-CN" altLang="en-US" sz="3600" b="1" dirty="0" smtClean="0">
                <a:solidFill>
                  <a:srgbClr val="FF0000"/>
                </a:solidFill>
                <a:latin typeface="楷体" panose="02010609060101010101" pitchFamily="49" charset="-122"/>
                <a:ea typeface="楷体" panose="02010609060101010101" pitchFamily="49" charset="-122"/>
              </a:rPr>
              <a:t>无所畏惧</a:t>
            </a:r>
            <a:r>
              <a:rPr lang="zh-CN" altLang="en-US" sz="3600" b="1" dirty="0" smtClean="0">
                <a:latin typeface="楷体" panose="02010609060101010101" pitchFamily="49" charset="-122"/>
                <a:ea typeface="楷体" panose="02010609060101010101" pitchFamily="49" charset="-122"/>
              </a:rPr>
              <a:t>、无可指摘地</a:t>
            </a:r>
            <a:r>
              <a:rPr lang="zh-CN" altLang="en-US" sz="3600" b="1" dirty="0" smtClean="0">
                <a:solidFill>
                  <a:srgbClr val="FF0000"/>
                </a:solidFill>
                <a:latin typeface="楷体" panose="02010609060101010101" pitchFamily="49" charset="-122"/>
                <a:ea typeface="楷体" panose="02010609060101010101" pitchFamily="49" charset="-122"/>
              </a:rPr>
              <a:t>挺</a:t>
            </a:r>
            <a:r>
              <a:rPr lang="zh-CN" altLang="en-US" sz="3600" b="1" dirty="0" smtClean="0">
                <a:latin typeface="楷体" panose="02010609060101010101" pitchFamily="49" charset="-122"/>
                <a:ea typeface="楷体" panose="02010609060101010101" pitchFamily="49" charset="-122"/>
              </a:rPr>
              <a:t>了过来。</a:t>
            </a:r>
            <a:endParaRPr lang="zh-CN" altLang="en-US" sz="3600" b="1" dirty="0">
              <a:latin typeface="楷体" panose="02010609060101010101" pitchFamily="49" charset="-122"/>
              <a:ea typeface="楷体" panose="02010609060101010101" pitchFamily="49" charset="-122"/>
            </a:endParaRPr>
          </a:p>
        </p:txBody>
      </p:sp>
      <p:sp>
        <p:nvSpPr>
          <p:cNvPr id="6" name="矩形 5"/>
          <p:cNvSpPr/>
          <p:nvPr/>
        </p:nvSpPr>
        <p:spPr>
          <a:xfrm>
            <a:off x="785786" y="3571876"/>
            <a:ext cx="7500990" cy="2062103"/>
          </a:xfrm>
          <a:prstGeom prst="rect">
            <a:avLst/>
          </a:prstGeom>
        </p:spPr>
        <p:txBody>
          <a:bodyPr wrap="square">
            <a:spAutoFit/>
          </a:bodyPr>
          <a:lstStyle/>
          <a:p>
            <a:r>
              <a:rPr lang="zh-CN" altLang="en-US" sz="3200" b="1" dirty="0" smtClean="0">
                <a:solidFill>
                  <a:srgbClr val="FF0000"/>
                </a:solidFill>
              </a:rPr>
              <a:t>这场浩劫指的是第一次世界大战，“挺”</a:t>
            </a:r>
            <a:endParaRPr lang="en-US" altLang="zh-CN" sz="3200" b="1" dirty="0" smtClean="0">
              <a:solidFill>
                <a:srgbClr val="FF0000"/>
              </a:solidFill>
            </a:endParaRPr>
          </a:p>
          <a:p>
            <a:r>
              <a:rPr lang="zh-CN" altLang="en-US" sz="3200" b="1" dirty="0" smtClean="0">
                <a:solidFill>
                  <a:srgbClr val="FF0000"/>
                </a:solidFill>
              </a:rPr>
              <a:t>“无所畏惧”使用拟人手法，表现了奥林匹克主义在世界大战中保持本色、坚强的品质。</a:t>
            </a:r>
            <a:endParaRPr lang="zh-CN" altLang="en-US" sz="3200" b="1" dirty="0">
              <a:solidFill>
                <a:srgbClr val="FF0000"/>
              </a:solidFill>
            </a:endParaRPr>
          </a:p>
        </p:txBody>
      </p:sp>
    </p:spTree>
  </p:cSld>
  <p:clrMapOvr>
    <a:masterClrMapping/>
  </p:clrMapOvr>
  <p:transition>
    <p:wheel spokes="3"/>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下载 (2).jpg"/>
          <p:cNvPicPr>
            <a:picLocks noChangeAspect="1"/>
          </p:cNvPicPr>
          <p:nvPr/>
        </p:nvPicPr>
        <p:blipFill>
          <a:blip r:embed="rId1">
            <a:clrChange>
              <a:clrFrom>
                <a:srgbClr val="FFFFFF"/>
              </a:clrFrom>
              <a:clrTo>
                <a:srgbClr val="FFFFFF">
                  <a:alpha val="0"/>
                </a:srgbClr>
              </a:clrTo>
            </a:clrChange>
          </a:blip>
          <a:stretch>
            <a:fillRect/>
          </a:stretch>
        </p:blipFill>
        <p:spPr>
          <a:xfrm>
            <a:off x="2357422" y="4337499"/>
            <a:ext cx="4381500" cy="2040634"/>
          </a:xfrm>
          <a:prstGeom prst="rect">
            <a:avLst/>
          </a:prstGeom>
        </p:spPr>
      </p:pic>
      <p:sp>
        <p:nvSpPr>
          <p:cNvPr id="5" name="矩形 4"/>
          <p:cNvSpPr/>
          <p:nvPr/>
        </p:nvSpPr>
        <p:spPr>
          <a:xfrm>
            <a:off x="785786" y="642918"/>
            <a:ext cx="7572428" cy="1200329"/>
          </a:xfrm>
          <a:prstGeom prst="rect">
            <a:avLst/>
          </a:prstGeom>
        </p:spPr>
        <p:txBody>
          <a:bodyPr wrap="square">
            <a:spAutoFit/>
          </a:bodyPr>
          <a:lstStyle/>
          <a:p>
            <a:r>
              <a:rPr lang="en-US" altLang="zh-CN" sz="3600" b="1" dirty="0" smtClean="0">
                <a:latin typeface="楷体" panose="02010609060101010101" pitchFamily="49" charset="-122"/>
                <a:ea typeface="楷体" panose="02010609060101010101" pitchFamily="49" charset="-122"/>
              </a:rPr>
              <a:t>2.</a:t>
            </a:r>
            <a:r>
              <a:rPr lang="zh-CN" altLang="en-US" sz="3600" b="1" dirty="0" smtClean="0">
                <a:latin typeface="楷体" panose="02010609060101010101" pitchFamily="49" charset="-122"/>
                <a:ea typeface="楷体" panose="02010609060101010101" pitchFamily="49" charset="-122"/>
              </a:rPr>
              <a:t>自信与它的姊妹平和总是携手并进、相辅相成。</a:t>
            </a:r>
            <a:endParaRPr lang="zh-CN" altLang="en-US" sz="3600" b="1" dirty="0">
              <a:latin typeface="楷体" panose="02010609060101010101" pitchFamily="49" charset="-122"/>
              <a:ea typeface="楷体" panose="02010609060101010101" pitchFamily="49" charset="-122"/>
            </a:endParaRPr>
          </a:p>
        </p:txBody>
      </p:sp>
      <p:sp>
        <p:nvSpPr>
          <p:cNvPr id="6" name="矩形 5"/>
          <p:cNvSpPr/>
          <p:nvPr/>
        </p:nvSpPr>
        <p:spPr>
          <a:xfrm>
            <a:off x="785786" y="1938401"/>
            <a:ext cx="7572428" cy="2062103"/>
          </a:xfrm>
          <a:prstGeom prst="rect">
            <a:avLst/>
          </a:prstGeom>
        </p:spPr>
        <p:txBody>
          <a:bodyPr wrap="square">
            <a:spAutoFit/>
          </a:bodyPr>
          <a:lstStyle/>
          <a:p>
            <a:r>
              <a:rPr lang="zh-CN" altLang="en-US" sz="3200" b="1" dirty="0" smtClean="0">
                <a:solidFill>
                  <a:srgbClr val="FF0000"/>
                </a:solidFill>
              </a:rPr>
              <a:t>这句话运用拟人手法，形象地表现了自信与平和缺一不可、互相辅助的关系，自信与平和都体现的是奥林匹克主义的实质。“总是”强调了自信与平和关系的永久性。</a:t>
            </a:r>
            <a:endParaRPr lang="zh-CN" altLang="en-US" sz="3200" b="1" dirty="0">
              <a:solidFill>
                <a:srgbClr val="FF0000"/>
              </a:solidFill>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下载 (2).jpg"/>
          <p:cNvPicPr>
            <a:picLocks noChangeAspect="1"/>
          </p:cNvPicPr>
          <p:nvPr/>
        </p:nvPicPr>
        <p:blipFill>
          <a:blip r:embed="rId1" cstate="print">
            <a:clrChange>
              <a:clrFrom>
                <a:srgbClr val="FFFFFF"/>
              </a:clrFrom>
              <a:clrTo>
                <a:srgbClr val="FFFFFF">
                  <a:alpha val="0"/>
                </a:srgbClr>
              </a:clrTo>
            </a:clrChange>
          </a:blip>
          <a:stretch>
            <a:fillRect/>
          </a:stretch>
        </p:blipFill>
        <p:spPr>
          <a:xfrm>
            <a:off x="71406" y="428605"/>
            <a:ext cx="3527888" cy="1643074"/>
          </a:xfrm>
          <a:prstGeom prst="rect">
            <a:avLst/>
          </a:prstGeom>
        </p:spPr>
      </p:pic>
      <p:sp>
        <p:nvSpPr>
          <p:cNvPr id="5" name="矩形 4"/>
          <p:cNvSpPr/>
          <p:nvPr/>
        </p:nvSpPr>
        <p:spPr>
          <a:xfrm>
            <a:off x="3714744" y="214290"/>
            <a:ext cx="5286412" cy="2308324"/>
          </a:xfrm>
          <a:prstGeom prst="rect">
            <a:avLst/>
          </a:prstGeom>
        </p:spPr>
        <p:txBody>
          <a:bodyPr wrap="square">
            <a:spAutoFit/>
          </a:bodyPr>
          <a:lstStyle/>
          <a:p>
            <a:r>
              <a:rPr lang="en-US" altLang="zh-CN" sz="3600" b="1" dirty="0" smtClean="0">
                <a:latin typeface="楷体" panose="02010609060101010101" pitchFamily="49" charset="-122"/>
                <a:ea typeface="楷体" panose="02010609060101010101" pitchFamily="49" charset="-122"/>
              </a:rPr>
              <a:t>3.</a:t>
            </a:r>
            <a:r>
              <a:rPr lang="zh-CN" altLang="en-US" sz="3600" b="1" dirty="0" smtClean="0">
                <a:latin typeface="楷体" panose="02010609060101010101" pitchFamily="49" charset="-122"/>
                <a:ea typeface="楷体" panose="02010609060101010101" pitchFamily="49" charset="-122"/>
              </a:rPr>
              <a:t>它的建筑师不应受到如此赞美，他不过是听从了一种比个人意志更为强大的内心直觉的召唤。</a:t>
            </a:r>
            <a:endParaRPr lang="zh-CN" altLang="en-US" sz="3600" b="1" dirty="0">
              <a:latin typeface="楷体" panose="02010609060101010101" pitchFamily="49" charset="-122"/>
              <a:ea typeface="楷体" panose="02010609060101010101" pitchFamily="49" charset="-122"/>
            </a:endParaRPr>
          </a:p>
        </p:txBody>
      </p:sp>
      <p:sp>
        <p:nvSpPr>
          <p:cNvPr id="6" name="矩形 5"/>
          <p:cNvSpPr/>
          <p:nvPr/>
        </p:nvSpPr>
        <p:spPr>
          <a:xfrm>
            <a:off x="785786" y="2786058"/>
            <a:ext cx="7572428" cy="3539430"/>
          </a:xfrm>
          <a:prstGeom prst="rect">
            <a:avLst/>
          </a:prstGeom>
        </p:spPr>
        <p:txBody>
          <a:bodyPr wrap="square">
            <a:spAutoFit/>
          </a:bodyPr>
          <a:lstStyle/>
          <a:p>
            <a:r>
              <a:rPr lang="zh-CN" altLang="en-US" sz="3200" b="1" dirty="0" smtClean="0">
                <a:solidFill>
                  <a:srgbClr val="FF0000"/>
                </a:solidFill>
              </a:rPr>
              <a:t>这句话是作者谦虚的说法。作者把现代奥林匹克运动比作大厦，而这个大厦的建筑师指的就是作者自己。他受到了与会者的高度赞美，却认为自己从事这个事业是“内心直觉”在召唤，这就让人从谦虚中体会出顾拜旦热爱奥林匹克事业并为之奉献的精神。</a:t>
            </a:r>
            <a:endParaRPr lang="zh-CN" altLang="en-US" sz="3200" b="1" dirty="0">
              <a:solidFill>
                <a:srgbClr val="FF0000"/>
              </a:solidFill>
            </a:endParaRP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下载 (2).jpg"/>
          <p:cNvPicPr>
            <a:picLocks noChangeAspect="1"/>
          </p:cNvPicPr>
          <p:nvPr/>
        </p:nvPicPr>
        <p:blipFill>
          <a:blip r:embed="rId1">
            <a:clrChange>
              <a:clrFrom>
                <a:srgbClr val="FFFFFF"/>
              </a:clrFrom>
              <a:clrTo>
                <a:srgbClr val="FFFFFF">
                  <a:alpha val="0"/>
                </a:srgbClr>
              </a:clrTo>
            </a:clrChange>
          </a:blip>
          <a:stretch>
            <a:fillRect/>
          </a:stretch>
        </p:blipFill>
        <p:spPr>
          <a:xfrm>
            <a:off x="4969790" y="694181"/>
            <a:ext cx="4031366" cy="1877563"/>
          </a:xfrm>
          <a:prstGeom prst="rect">
            <a:avLst/>
          </a:prstGeom>
        </p:spPr>
      </p:pic>
      <p:sp>
        <p:nvSpPr>
          <p:cNvPr id="5" name="矩形 4"/>
          <p:cNvSpPr/>
          <p:nvPr/>
        </p:nvSpPr>
        <p:spPr>
          <a:xfrm>
            <a:off x="142844" y="566678"/>
            <a:ext cx="4857784" cy="2862322"/>
          </a:xfrm>
          <a:prstGeom prst="rect">
            <a:avLst/>
          </a:prstGeom>
        </p:spPr>
        <p:txBody>
          <a:bodyPr wrap="square">
            <a:spAutoFit/>
          </a:bodyPr>
          <a:lstStyle/>
          <a:p>
            <a:r>
              <a:rPr lang="en-US" altLang="zh-CN" sz="3600" b="1" dirty="0" smtClean="0">
                <a:latin typeface="楷体" panose="02010609060101010101" pitchFamily="49" charset="-122"/>
                <a:ea typeface="楷体" panose="02010609060101010101" pitchFamily="49" charset="-122"/>
              </a:rPr>
              <a:t>4.</a:t>
            </a:r>
            <a:r>
              <a:rPr lang="zh-CN" altLang="en-US" sz="3600" b="1" dirty="0" smtClean="0">
                <a:latin typeface="楷体" panose="02010609060101010101" pitchFamily="49" charset="-122"/>
                <a:ea typeface="楷体" panose="02010609060101010101" pitchFamily="49" charset="-122"/>
              </a:rPr>
              <a:t>面对一个需要用基本原则来整顿的全新世界，某些过去一直被视为乌托邦的原则，如今却变得切实可行。</a:t>
            </a:r>
            <a:endParaRPr lang="zh-CN" altLang="en-US" sz="3600" b="1" dirty="0">
              <a:latin typeface="楷体" panose="02010609060101010101" pitchFamily="49" charset="-122"/>
              <a:ea typeface="楷体" panose="02010609060101010101" pitchFamily="49" charset="-122"/>
            </a:endParaRPr>
          </a:p>
        </p:txBody>
      </p:sp>
      <p:sp>
        <p:nvSpPr>
          <p:cNvPr id="6" name="矩形 5"/>
          <p:cNvSpPr/>
          <p:nvPr/>
        </p:nvSpPr>
        <p:spPr>
          <a:xfrm>
            <a:off x="785786" y="3500438"/>
            <a:ext cx="7572428" cy="3046988"/>
          </a:xfrm>
          <a:prstGeom prst="rect">
            <a:avLst/>
          </a:prstGeom>
        </p:spPr>
        <p:txBody>
          <a:bodyPr wrap="square">
            <a:spAutoFit/>
          </a:bodyPr>
          <a:lstStyle/>
          <a:p>
            <a:r>
              <a:rPr lang="zh-CN" altLang="en-US" sz="3200" b="1" dirty="0" smtClean="0">
                <a:solidFill>
                  <a:srgbClr val="FF0000"/>
                </a:solidFill>
              </a:rPr>
              <a:t>“一战”后，世界面临新的前景，经历战争的世界向往的是和平和美好的前景，而奥林匹克精神一直追求的和平、公平的原则，这曾经被公认为不切实际、不可实现的理想，在世界重新整顿的时候，就可以发挥它的作用了。</a:t>
            </a:r>
            <a:endParaRPr lang="zh-CN" altLang="en-US" sz="3200" b="1" dirty="0">
              <a:solidFill>
                <a:srgbClr val="FF0000"/>
              </a:solidFill>
            </a:endParaRPr>
          </a:p>
        </p:txBody>
      </p:sp>
    </p:spTree>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4348" y="1000108"/>
            <a:ext cx="7715304" cy="4508927"/>
          </a:xfrm>
          <a:prstGeom prst="rect">
            <a:avLst/>
          </a:prstGeom>
          <a:noFill/>
          <a:scene3d>
            <a:camera prst="orthographicFront"/>
            <a:lightRig rig="threePt" dir="t"/>
          </a:scene3d>
          <a:sp3d>
            <a:bevelT prst="convex"/>
          </a:sp3d>
        </p:spPr>
        <p:txBody>
          <a:bodyPr wrap="square" lIns="91440" tIns="45720" rIns="91440" bIns="45720">
            <a:spAutoFit/>
          </a:bodyPr>
          <a:lstStyle/>
          <a:p>
            <a:pPr algn="ctr"/>
            <a:r>
              <a:rPr lang="zh-CN" altLang="en-US" sz="28700" dirty="0" smtClean="0">
                <a:ln w="18415" cmpd="sng">
                  <a:solidFill>
                    <a:srgbClr val="FFFFFF"/>
                  </a:solidFill>
                  <a:prstDash val="solid"/>
                </a:ln>
                <a:solidFill>
                  <a:srgbClr val="7030A0"/>
                </a:solidFill>
                <a:effectLst>
                  <a:outerShdw blurRad="63500" dir="3600000" algn="tl" rotWithShape="0">
                    <a:srgbClr val="000000">
                      <a:alpha val="70000"/>
                    </a:srgbClr>
                  </a:outerShdw>
                </a:effectLst>
                <a:latin typeface="华文隶书" panose="02010800040101010101" pitchFamily="2" charset="-122"/>
                <a:ea typeface="华文隶书" panose="02010800040101010101" pitchFamily="2" charset="-122"/>
              </a:rPr>
              <a:t>谢谢</a:t>
            </a:r>
            <a:endParaRPr lang="zh-CN" altLang="en-US" sz="6000" dirty="0">
              <a:ln w="18415" cmpd="sng">
                <a:solidFill>
                  <a:srgbClr val="FFFFFF"/>
                </a:solidFill>
                <a:prstDash val="solid"/>
              </a:ln>
              <a:solidFill>
                <a:srgbClr val="7030A0"/>
              </a:solidFill>
              <a:effectLst>
                <a:outerShdw blurRad="63500" dir="3600000" algn="tl" rotWithShape="0">
                  <a:srgbClr val="000000">
                    <a:alpha val="70000"/>
                  </a:srgbClr>
                </a:outerShdw>
              </a:effectLst>
              <a:latin typeface="华文隶书" panose="02010800040101010101" pitchFamily="2" charset="-122"/>
              <a:ea typeface="华文隶书"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u=1633230149,233803805&amp;fm=27&amp;gp=0.jpg"/>
          <p:cNvPicPr>
            <a:picLocks noChangeAspect="1"/>
          </p:cNvPicPr>
          <p:nvPr/>
        </p:nvPicPr>
        <p:blipFill>
          <a:blip r:embed="rId1"/>
          <a:srcRect b="23937"/>
          <a:stretch>
            <a:fillRect/>
          </a:stretch>
        </p:blipFill>
        <p:spPr>
          <a:xfrm>
            <a:off x="71406" y="357166"/>
            <a:ext cx="4170847" cy="2786082"/>
          </a:xfrm>
          <a:prstGeom prst="rect">
            <a:avLst/>
          </a:prstGeom>
        </p:spPr>
      </p:pic>
      <p:pic>
        <p:nvPicPr>
          <p:cNvPr id="3" name="图片 2" descr="下载.jpg"/>
          <p:cNvPicPr>
            <a:picLocks noChangeAspect="1"/>
          </p:cNvPicPr>
          <p:nvPr/>
        </p:nvPicPr>
        <p:blipFill>
          <a:blip r:embed="rId2"/>
          <a:stretch>
            <a:fillRect/>
          </a:stretch>
        </p:blipFill>
        <p:spPr>
          <a:xfrm>
            <a:off x="500034" y="3357562"/>
            <a:ext cx="8167710" cy="3214693"/>
          </a:xfrm>
          <a:prstGeom prst="rect">
            <a:avLst/>
          </a:prstGeom>
        </p:spPr>
      </p:pic>
      <p:pic>
        <p:nvPicPr>
          <p:cNvPr id="4" name="图片 3" descr="下载 (1).jpg"/>
          <p:cNvPicPr>
            <a:picLocks noChangeAspect="1"/>
          </p:cNvPicPr>
          <p:nvPr/>
        </p:nvPicPr>
        <p:blipFill>
          <a:blip r:embed="rId3"/>
          <a:stretch>
            <a:fillRect/>
          </a:stretch>
        </p:blipFill>
        <p:spPr>
          <a:xfrm>
            <a:off x="4286248" y="357166"/>
            <a:ext cx="4762500" cy="278608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2000"/>
                                        <p:tgtEl>
                                          <p:spTgt spid="4"/>
                                        </p:tgtEl>
                                      </p:cBhvr>
                                    </p:animEffect>
                                  </p:childTnLst>
                                </p:cTn>
                              </p:par>
                            </p:childTnLst>
                          </p:cTn>
                        </p:par>
                        <p:par>
                          <p:cTn id="8" fill="hold">
                            <p:stCondLst>
                              <p:cond delay="20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2000" fill="hold"/>
                                        <p:tgtEl>
                                          <p:spTgt spid="3"/>
                                        </p:tgtEl>
                                        <p:attrNameLst>
                                          <p:attrName>ppt_w</p:attrName>
                                        </p:attrNameLst>
                                      </p:cBhvr>
                                      <p:tavLst>
                                        <p:tav tm="0">
                                          <p:val>
                                            <p:fltVal val="0"/>
                                          </p:val>
                                        </p:tav>
                                        <p:tav tm="100000">
                                          <p:val>
                                            <p:strVal val="#ppt_w"/>
                                          </p:val>
                                        </p:tav>
                                      </p:tavLst>
                                    </p:anim>
                                    <p:anim calcmode="lin" valueType="num">
                                      <p:cBhvr>
                                        <p:cTn id="12" dur="2000" fill="hold"/>
                                        <p:tgtEl>
                                          <p:spTgt spid="3"/>
                                        </p:tgtEl>
                                        <p:attrNameLst>
                                          <p:attrName>ppt_h</p:attrName>
                                        </p:attrNameLst>
                                      </p:cBhvr>
                                      <p:tavLst>
                                        <p:tav tm="0">
                                          <p:val>
                                            <p:fltVal val="0"/>
                                          </p:val>
                                        </p:tav>
                                        <p:tav tm="100000">
                                          <p:val>
                                            <p:strVal val="#ppt_h"/>
                                          </p:val>
                                        </p:tav>
                                      </p:tavLst>
                                    </p:anim>
                                    <p:animEffect transition="in" filter="fade">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u=3743482686,2897939455&amp;fm=27&amp;gp=0.jpg"/>
          <p:cNvPicPr>
            <a:picLocks noChangeAspect="1"/>
          </p:cNvPicPr>
          <p:nvPr/>
        </p:nvPicPr>
        <p:blipFill>
          <a:blip r:embed="rId1"/>
          <a:srcRect b="14880"/>
          <a:stretch>
            <a:fillRect/>
          </a:stretch>
        </p:blipFill>
        <p:spPr>
          <a:xfrm>
            <a:off x="3786182" y="285728"/>
            <a:ext cx="5143536" cy="3000396"/>
          </a:xfrm>
          <a:prstGeom prst="rect">
            <a:avLst/>
          </a:prstGeom>
        </p:spPr>
      </p:pic>
      <p:pic>
        <p:nvPicPr>
          <p:cNvPr id="3" name="图片 2" descr="u=3220055484,1729985932&amp;fm=27&amp;gp=0.jpg"/>
          <p:cNvPicPr>
            <a:picLocks noChangeAspect="1"/>
          </p:cNvPicPr>
          <p:nvPr/>
        </p:nvPicPr>
        <p:blipFill>
          <a:blip r:embed="rId2"/>
          <a:srcRect b="11629"/>
          <a:stretch>
            <a:fillRect/>
          </a:stretch>
        </p:blipFill>
        <p:spPr>
          <a:xfrm>
            <a:off x="357158" y="3429000"/>
            <a:ext cx="8358246" cy="3241747"/>
          </a:xfrm>
          <a:prstGeom prst="rect">
            <a:avLst/>
          </a:prstGeom>
        </p:spPr>
      </p:pic>
      <p:sp>
        <p:nvSpPr>
          <p:cNvPr id="4" name="TextBox 3"/>
          <p:cNvSpPr txBox="1"/>
          <p:nvPr/>
        </p:nvSpPr>
        <p:spPr>
          <a:xfrm>
            <a:off x="0" y="1373675"/>
            <a:ext cx="3643306" cy="769441"/>
          </a:xfrm>
          <a:prstGeom prst="rect">
            <a:avLst/>
          </a:prstGeom>
          <a:noFill/>
        </p:spPr>
        <p:txBody>
          <a:bodyPr wrap="square" rtlCol="0">
            <a:spAutoFit/>
          </a:bodyPr>
          <a:lstStyle/>
          <a:p>
            <a:r>
              <a:rPr lang="zh-CN" altLang="en-US" sz="4400" b="1" dirty="0" smtClean="0"/>
              <a:t>中国女排夺冠</a:t>
            </a:r>
            <a:endParaRPr lang="zh-CN" altLang="en-US" sz="4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strVal val="#ppt_w*0.05"/>
                                          </p:val>
                                        </p:tav>
                                        <p:tav tm="100000">
                                          <p:val>
                                            <p:strVal val="#ppt_w"/>
                                          </p:val>
                                        </p:tav>
                                      </p:tavLst>
                                    </p:anim>
                                    <p:anim calcmode="lin" valueType="num">
                                      <p:cBhvr>
                                        <p:cTn id="8" dur="2000" fill="hold"/>
                                        <p:tgtEl>
                                          <p:spTgt spid="2"/>
                                        </p:tgtEl>
                                        <p:attrNameLst>
                                          <p:attrName>ppt_h</p:attrName>
                                        </p:attrNameLst>
                                      </p:cBhvr>
                                      <p:tavLst>
                                        <p:tav tm="0">
                                          <p:val>
                                            <p:strVal val="#ppt_h"/>
                                          </p:val>
                                        </p:tav>
                                        <p:tav tm="100000">
                                          <p:val>
                                            <p:strVal val="#ppt_h"/>
                                          </p:val>
                                        </p:tav>
                                      </p:tavLst>
                                    </p:anim>
                                    <p:anim calcmode="lin" valueType="num">
                                      <p:cBhvr>
                                        <p:cTn id="9" dur="2000" fill="hold"/>
                                        <p:tgtEl>
                                          <p:spTgt spid="2"/>
                                        </p:tgtEl>
                                        <p:attrNameLst>
                                          <p:attrName>ppt_x</p:attrName>
                                        </p:attrNameLst>
                                      </p:cBhvr>
                                      <p:tavLst>
                                        <p:tav tm="0">
                                          <p:val>
                                            <p:strVal val="#ppt_x-.2"/>
                                          </p:val>
                                        </p:tav>
                                        <p:tav tm="100000">
                                          <p:val>
                                            <p:strVal val="#ppt_x"/>
                                          </p:val>
                                        </p:tav>
                                      </p:tavLst>
                                    </p:anim>
                                    <p:anim calcmode="lin" valueType="num">
                                      <p:cBhvr>
                                        <p:cTn id="10" dur="2000" fill="hold"/>
                                        <p:tgtEl>
                                          <p:spTgt spid="2"/>
                                        </p:tgtEl>
                                        <p:attrNameLst>
                                          <p:attrName>ppt_y</p:attrName>
                                        </p:attrNameLst>
                                      </p:cBhvr>
                                      <p:tavLst>
                                        <p:tav tm="0">
                                          <p:val>
                                            <p:strVal val="#ppt_y"/>
                                          </p:val>
                                        </p:tav>
                                        <p:tav tm="100000">
                                          <p:val>
                                            <p:strVal val="#ppt_y"/>
                                          </p:val>
                                        </p:tav>
                                      </p:tavLst>
                                    </p:anim>
                                    <p:animEffect transition="in" filter="fade">
                                      <p:cBhvr>
                                        <p:cTn id="11" dur="2000"/>
                                        <p:tgtEl>
                                          <p:spTgt spid="2"/>
                                        </p:tgtEl>
                                      </p:cBhvr>
                                    </p:animEffect>
                                  </p:childTnLst>
                                </p:cTn>
                              </p:par>
                            </p:childTnLst>
                          </p:cTn>
                        </p:par>
                        <p:par>
                          <p:cTn id="12" fill="hold">
                            <p:stCondLst>
                              <p:cond delay="2000"/>
                            </p:stCondLst>
                            <p:childTnLst>
                              <p:par>
                                <p:cTn id="13" presetID="31" presetClass="entr" presetSubtype="0" fill="hold" nodeType="afterEffect">
                                  <p:stCondLst>
                                    <p:cond delay="0"/>
                                  </p:stCondLst>
                                  <p:iterate type="lt">
                                    <p:tmPct val="5000"/>
                                  </p:iterate>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style.rotation</p:attrName>
                                        </p:attrNameLst>
                                      </p:cBhvr>
                                      <p:tavLst>
                                        <p:tav tm="0">
                                          <p:val>
                                            <p:fltVal val="90"/>
                                          </p:val>
                                        </p:tav>
                                        <p:tav tm="100000">
                                          <p:val>
                                            <p:fltVal val="0"/>
                                          </p:val>
                                        </p:tav>
                                      </p:tavLst>
                                    </p:anim>
                                    <p:animEffect transition="in" filter="fade">
                                      <p:cBhvr>
                                        <p:cTn id="18" dur="1000"/>
                                        <p:tgtEl>
                                          <p:spTgt spid="3"/>
                                        </p:tgtEl>
                                      </p:cBhvr>
                                    </p:animEffect>
                                  </p:childTnLst>
                                </p:cTn>
                              </p:par>
                            </p:childTnLst>
                          </p:cTn>
                        </p:par>
                        <p:par>
                          <p:cTn id="19" fill="hold">
                            <p:stCondLst>
                              <p:cond delay="3000"/>
                            </p:stCondLst>
                            <p:childTnLst>
                              <p:par>
                                <p:cTn id="20" presetID="2" presetClass="entr" presetSubtype="4"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u=2536144387,3110880530&amp;fm=27&amp;gp=0.jpg"/>
          <p:cNvPicPr>
            <a:picLocks noChangeAspect="1"/>
          </p:cNvPicPr>
          <p:nvPr/>
        </p:nvPicPr>
        <p:blipFill>
          <a:blip r:embed="rId1"/>
          <a:stretch>
            <a:fillRect/>
          </a:stretch>
        </p:blipFill>
        <p:spPr>
          <a:xfrm>
            <a:off x="4238656" y="642918"/>
            <a:ext cx="4762500" cy="3286125"/>
          </a:xfrm>
          <a:prstGeom prst="rect">
            <a:avLst/>
          </a:prstGeom>
        </p:spPr>
      </p:pic>
      <p:pic>
        <p:nvPicPr>
          <p:cNvPr id="5" name="图片 4" descr="u=3320976834,1073690334&amp;fm=27&amp;gp=0.jpg"/>
          <p:cNvPicPr>
            <a:picLocks noChangeAspect="1"/>
          </p:cNvPicPr>
          <p:nvPr/>
        </p:nvPicPr>
        <p:blipFill>
          <a:blip r:embed="rId2"/>
          <a:srcRect b="4637"/>
          <a:stretch>
            <a:fillRect/>
          </a:stretch>
        </p:blipFill>
        <p:spPr>
          <a:xfrm>
            <a:off x="166690" y="253551"/>
            <a:ext cx="4762500" cy="2961135"/>
          </a:xfrm>
          <a:prstGeom prst="rect">
            <a:avLst/>
          </a:prstGeom>
        </p:spPr>
      </p:pic>
      <p:pic>
        <p:nvPicPr>
          <p:cNvPr id="6" name="图片 5" descr="u=563847572,3640005814&amp;fm=27&amp;gp=0.jpg"/>
          <p:cNvPicPr>
            <a:picLocks noChangeAspect="1"/>
          </p:cNvPicPr>
          <p:nvPr/>
        </p:nvPicPr>
        <p:blipFill>
          <a:blip r:embed="rId3"/>
          <a:srcRect b="4540"/>
          <a:stretch>
            <a:fillRect/>
          </a:stretch>
        </p:blipFill>
        <p:spPr>
          <a:xfrm>
            <a:off x="142844" y="3571876"/>
            <a:ext cx="4762500" cy="3027826"/>
          </a:xfrm>
          <a:prstGeom prst="rect">
            <a:avLst/>
          </a:prstGeom>
        </p:spPr>
      </p:pic>
      <p:sp>
        <p:nvSpPr>
          <p:cNvPr id="7" name="TextBox 6"/>
          <p:cNvSpPr txBox="1"/>
          <p:nvPr/>
        </p:nvSpPr>
        <p:spPr>
          <a:xfrm>
            <a:off x="5695794" y="5000636"/>
            <a:ext cx="2448106" cy="769441"/>
          </a:xfrm>
          <a:prstGeom prst="rect">
            <a:avLst/>
          </a:prstGeom>
          <a:noFill/>
        </p:spPr>
        <p:txBody>
          <a:bodyPr wrap="none" rtlCol="0">
            <a:spAutoFit/>
          </a:bodyPr>
          <a:lstStyle/>
          <a:p>
            <a:r>
              <a:rPr lang="zh-CN" altLang="en-US" sz="4400" b="1" dirty="0" smtClean="0"/>
              <a:t>赵帅夺冠</a:t>
            </a:r>
            <a:endParaRPr lang="zh-CN" altLang="en-US" sz="4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49" presetClass="entr" presetSubtype="0" decel="10000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 calcmode="lin" valueType="num">
                                      <p:cBhvr>
                                        <p:cTn id="19" dur="500" fill="hold"/>
                                        <p:tgtEl>
                                          <p:spTgt spid="6"/>
                                        </p:tgtEl>
                                        <p:attrNameLst>
                                          <p:attrName>style.rotation</p:attrName>
                                        </p:attrNameLst>
                                      </p:cBhvr>
                                      <p:tavLst>
                                        <p:tav tm="0">
                                          <p:val>
                                            <p:fltVal val="360"/>
                                          </p:val>
                                        </p:tav>
                                        <p:tav tm="100000">
                                          <p:val>
                                            <p:fltVal val="0"/>
                                          </p:val>
                                        </p:tav>
                                      </p:tavLst>
                                    </p:anim>
                                    <p:animEffect transition="in" filter="fade">
                                      <p:cBhvr>
                                        <p:cTn id="20" dur="500"/>
                                        <p:tgtEl>
                                          <p:spTgt spid="6"/>
                                        </p:tgtEl>
                                      </p:cBhvr>
                                    </p:animEffect>
                                  </p:childTnLst>
                                </p:cTn>
                              </p:par>
                            </p:childTnLst>
                          </p:cTn>
                        </p:par>
                        <p:par>
                          <p:cTn id="21" fill="hold">
                            <p:stCondLst>
                              <p:cond delay="1500"/>
                            </p:stCondLst>
                            <p:childTnLst>
                              <p:par>
                                <p:cTn id="22" presetID="2" presetClass="entr" presetSubtype="4"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下载 (2).jpg"/>
          <p:cNvPicPr>
            <a:picLocks noChangeAspect="1"/>
          </p:cNvPicPr>
          <p:nvPr/>
        </p:nvPicPr>
        <p:blipFill>
          <a:blip r:embed="rId1">
            <a:clrChange>
              <a:clrFrom>
                <a:srgbClr val="FFFFFF"/>
              </a:clrFrom>
              <a:clrTo>
                <a:srgbClr val="FFFFFF">
                  <a:alpha val="0"/>
                </a:srgbClr>
              </a:clrTo>
            </a:clrChange>
          </a:blip>
          <a:stretch>
            <a:fillRect/>
          </a:stretch>
        </p:blipFill>
        <p:spPr>
          <a:xfrm>
            <a:off x="1913387" y="673986"/>
            <a:ext cx="5301819" cy="2469262"/>
          </a:xfrm>
          <a:prstGeom prst="rect">
            <a:avLst/>
          </a:prstGeom>
        </p:spPr>
      </p:pic>
      <p:sp>
        <p:nvSpPr>
          <p:cNvPr id="2" name="矩形 1"/>
          <p:cNvSpPr/>
          <p:nvPr/>
        </p:nvSpPr>
        <p:spPr>
          <a:xfrm>
            <a:off x="785786" y="3645290"/>
            <a:ext cx="7715304" cy="1569660"/>
          </a:xfrm>
          <a:prstGeom prst="rect">
            <a:avLst/>
          </a:prstGeom>
        </p:spPr>
        <p:txBody>
          <a:bodyPr wrap="square">
            <a:spAutoFit/>
          </a:bodyPr>
          <a:lstStyle/>
          <a:p>
            <a:r>
              <a:rPr lang="zh-CN" altLang="en-US" sz="4800" b="1" dirty="0" smtClean="0"/>
              <a:t>那是一种奥林匹克精神在激励着我们，在提升着我们。 </a:t>
            </a:r>
            <a:endParaRPr lang="zh-CN" altLang="en-US" sz="4800" b="1" dirty="0"/>
          </a:p>
        </p:txBody>
      </p:sp>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云形 1"/>
          <p:cNvSpPr/>
          <p:nvPr/>
        </p:nvSpPr>
        <p:spPr>
          <a:xfrm>
            <a:off x="5072066" y="428604"/>
            <a:ext cx="3571900" cy="1071570"/>
          </a:xfrm>
          <a:prstGeom prst="cloud">
            <a:avLst/>
          </a:prstGeom>
          <a:ln>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4000" b="1" dirty="0" smtClean="0">
                <a:latin typeface="黑体" panose="02010609060101010101" pitchFamily="2" charset="-122"/>
                <a:ea typeface="黑体" panose="02010609060101010101" pitchFamily="2" charset="-122"/>
              </a:rPr>
              <a:t>概括内容</a:t>
            </a:r>
            <a:endParaRPr lang="zh-CN" altLang="en-US" sz="4000" b="1" dirty="0">
              <a:latin typeface="黑体" panose="02010609060101010101" pitchFamily="2" charset="-122"/>
              <a:ea typeface="黑体" panose="02010609060101010101" pitchFamily="2" charset="-122"/>
            </a:endParaRPr>
          </a:p>
        </p:txBody>
      </p:sp>
      <p:sp>
        <p:nvSpPr>
          <p:cNvPr id="3" name="矩形 2"/>
          <p:cNvSpPr/>
          <p:nvPr/>
        </p:nvSpPr>
        <p:spPr>
          <a:xfrm>
            <a:off x="785786" y="2143116"/>
            <a:ext cx="7245685" cy="707886"/>
          </a:xfrm>
          <a:prstGeom prst="rect">
            <a:avLst/>
          </a:prstGeom>
        </p:spPr>
        <p:txBody>
          <a:bodyPr wrap="square">
            <a:spAutoFit/>
          </a:bodyPr>
          <a:lstStyle/>
          <a:p>
            <a:r>
              <a:rPr lang="zh-CN" altLang="en-US" sz="4000" b="1" dirty="0" smtClean="0">
                <a:solidFill>
                  <a:srgbClr val="FF0000"/>
                </a:solidFill>
                <a:latin typeface="+mn-ea"/>
              </a:rPr>
              <a:t>第一部分：简要回顾</a:t>
            </a:r>
            <a:r>
              <a:rPr lang="en-US" altLang="zh-CN" sz="4000" b="1" dirty="0" smtClean="0">
                <a:solidFill>
                  <a:srgbClr val="FF0000"/>
                </a:solidFill>
                <a:latin typeface="+mn-ea"/>
              </a:rPr>
              <a:t>5</a:t>
            </a:r>
            <a:r>
              <a:rPr lang="zh-CN" altLang="en-US" sz="4000" b="1" dirty="0" smtClean="0">
                <a:solidFill>
                  <a:srgbClr val="FF0000"/>
                </a:solidFill>
                <a:latin typeface="+mn-ea"/>
              </a:rPr>
              <a:t>年的历史。</a:t>
            </a:r>
            <a:endParaRPr lang="zh-CN" altLang="en-US" sz="4000" b="1" dirty="0">
              <a:solidFill>
                <a:srgbClr val="FF0000"/>
              </a:solidFill>
              <a:latin typeface="+mn-ea"/>
            </a:endParaRPr>
          </a:p>
        </p:txBody>
      </p:sp>
      <p:sp>
        <p:nvSpPr>
          <p:cNvPr id="4" name="矩形 3"/>
          <p:cNvSpPr/>
          <p:nvPr/>
        </p:nvSpPr>
        <p:spPr>
          <a:xfrm>
            <a:off x="785786" y="3357562"/>
            <a:ext cx="7831688" cy="707886"/>
          </a:xfrm>
          <a:prstGeom prst="rect">
            <a:avLst/>
          </a:prstGeom>
        </p:spPr>
        <p:txBody>
          <a:bodyPr wrap="square">
            <a:spAutoFit/>
          </a:bodyPr>
          <a:lstStyle/>
          <a:p>
            <a:r>
              <a:rPr lang="zh-CN" altLang="en-US" sz="4000" b="1" dirty="0" smtClean="0">
                <a:solidFill>
                  <a:srgbClr val="FF0000"/>
                </a:solidFill>
                <a:latin typeface="+mn-ea"/>
              </a:rPr>
              <a:t>第二部分：奥林匹克精神的内涵。</a:t>
            </a:r>
            <a:endParaRPr lang="zh-CN" altLang="en-US" sz="4000" b="1" dirty="0">
              <a:solidFill>
                <a:srgbClr val="FF0000"/>
              </a:solidFill>
              <a:latin typeface="+mn-ea"/>
            </a:endParaRPr>
          </a:p>
        </p:txBody>
      </p:sp>
      <p:sp>
        <p:nvSpPr>
          <p:cNvPr id="5" name="矩形 4"/>
          <p:cNvSpPr/>
          <p:nvPr/>
        </p:nvSpPr>
        <p:spPr>
          <a:xfrm>
            <a:off x="785786" y="4643446"/>
            <a:ext cx="6945436" cy="707886"/>
          </a:xfrm>
          <a:prstGeom prst="rect">
            <a:avLst/>
          </a:prstGeom>
        </p:spPr>
        <p:txBody>
          <a:bodyPr wrap="square">
            <a:spAutoFit/>
          </a:bodyPr>
          <a:lstStyle/>
          <a:p>
            <a:r>
              <a:rPr lang="zh-CN" altLang="en-US" sz="4000" b="1" dirty="0" smtClean="0">
                <a:solidFill>
                  <a:srgbClr val="FF0000"/>
                </a:solidFill>
                <a:latin typeface="+mn-ea"/>
              </a:rPr>
              <a:t>第三部分：畅想美好的未来。</a:t>
            </a:r>
            <a:endParaRPr lang="zh-CN" altLang="en-US" sz="4000" b="1" dirty="0">
              <a:solidFill>
                <a:srgbClr val="FF0000"/>
              </a:solidFill>
              <a:latin typeface="+mn-ea"/>
            </a:endParaRPr>
          </a:p>
        </p:txBody>
      </p:sp>
      <p:grpSp>
        <p:nvGrpSpPr>
          <p:cNvPr id="6" name="Group 7"/>
          <p:cNvGrpSpPr/>
          <p:nvPr/>
        </p:nvGrpSpPr>
        <p:grpSpPr bwMode="auto">
          <a:xfrm>
            <a:off x="157154" y="152384"/>
            <a:ext cx="2895600" cy="990600"/>
            <a:chOff x="0" y="0"/>
            <a:chExt cx="1824" cy="624"/>
          </a:xfrm>
        </p:grpSpPr>
        <p:sp>
          <p:nvSpPr>
            <p:cNvPr id="7" name="AutoShape 8"/>
            <p:cNvSpPr>
              <a:spLocks noChangeArrowheads="1"/>
            </p:cNvSpPr>
            <p:nvPr/>
          </p:nvSpPr>
          <p:spPr bwMode="auto">
            <a:xfrm>
              <a:off x="0" y="0"/>
              <a:ext cx="1824" cy="624"/>
            </a:xfrm>
            <a:prstGeom prst="roundRect">
              <a:avLst>
                <a:gd name="adj" fmla="val 16667"/>
              </a:avLst>
            </a:prstGeom>
            <a:gradFill rotWithShape="1">
              <a:gsLst>
                <a:gs pos="0">
                  <a:srgbClr val="00FFFF"/>
                </a:gs>
                <a:gs pos="50000">
                  <a:srgbClr val="FFFFCC"/>
                </a:gs>
                <a:gs pos="100000">
                  <a:srgbClr val="00FFFF"/>
                </a:gs>
              </a:gsLst>
              <a:lin ang="5400000" scaled="1"/>
            </a:gradFill>
            <a:ln w="28575" cmpd="sng">
              <a:solidFill>
                <a:srgbClr val="9900FF"/>
              </a:solidFill>
              <a:round/>
            </a:ln>
            <a:effectLst>
              <a:outerShdw dist="107763" dir="13500000" sx="75000" sy="75000" algn="tl" rotWithShape="0">
                <a:srgbClr val="FF9933">
                  <a:alpha val="50000"/>
                </a:srgbClr>
              </a:outerShdw>
            </a:effectLst>
          </p:spPr>
          <p:txBody>
            <a:bodyPr wrap="none" anchor="ctr"/>
            <a:lstStyle/>
            <a:p>
              <a:pPr algn="ctr"/>
              <a:endParaRPr lang="zh-CN" altLang="zh-CN" b="1">
                <a:solidFill>
                  <a:srgbClr val="CC0000"/>
                </a:solidFill>
              </a:endParaRPr>
            </a:p>
          </p:txBody>
        </p:sp>
        <p:sp>
          <p:nvSpPr>
            <p:cNvPr id="8" name="Text Box 9"/>
            <p:cNvSpPr txBox="1">
              <a:spLocks noChangeArrowheads="1"/>
            </p:cNvSpPr>
            <p:nvPr/>
          </p:nvSpPr>
          <p:spPr bwMode="auto">
            <a:xfrm>
              <a:off x="0" y="48"/>
              <a:ext cx="1791" cy="480"/>
            </a:xfrm>
            <a:prstGeom prst="rect">
              <a:avLst/>
            </a:prstGeom>
            <a:noFill/>
            <a:ln w="9525">
              <a:noFill/>
              <a:miter lim="800000"/>
            </a:ln>
            <a:effectLst/>
          </p:spPr>
          <p:txBody>
            <a:bodyPr wrap="square">
              <a:spAutoFit/>
            </a:bodyPr>
            <a:lstStyle/>
            <a:p>
              <a:pPr algn="ctr"/>
              <a:r>
                <a:rPr lang="zh-CN" altLang="en-US" sz="4400" b="1" dirty="0" smtClean="0">
                  <a:solidFill>
                    <a:srgbClr val="CC0000"/>
                  </a:solidFill>
                  <a:latin typeface="Times New Roman" panose="02020603050405020304" pitchFamily="18" charset="0"/>
                  <a:ea typeface="方正姚体" panose="02010601030101010101" pitchFamily="2" charset="-122"/>
                </a:rPr>
                <a:t>复习巩固</a:t>
              </a:r>
              <a:endParaRPr lang="zh-CN" sz="4400" b="1" dirty="0">
                <a:solidFill>
                  <a:srgbClr val="CC0000"/>
                </a:solidFill>
                <a:latin typeface="Times New Roman" panose="02020603050405020304" pitchFamily="18" charset="0"/>
                <a:ea typeface="方正姚体" panose="02010601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
          <p:cNvGrpSpPr/>
          <p:nvPr/>
        </p:nvGrpSpPr>
        <p:grpSpPr bwMode="auto">
          <a:xfrm>
            <a:off x="142844" y="142852"/>
            <a:ext cx="2895600" cy="990600"/>
            <a:chOff x="0" y="0"/>
            <a:chExt cx="1824" cy="624"/>
          </a:xfrm>
        </p:grpSpPr>
        <p:sp>
          <p:nvSpPr>
            <p:cNvPr id="3" name="AutoShape 8"/>
            <p:cNvSpPr>
              <a:spLocks noChangeArrowheads="1"/>
            </p:cNvSpPr>
            <p:nvPr/>
          </p:nvSpPr>
          <p:spPr bwMode="auto">
            <a:xfrm>
              <a:off x="0" y="0"/>
              <a:ext cx="1824" cy="624"/>
            </a:xfrm>
            <a:prstGeom prst="roundRect">
              <a:avLst>
                <a:gd name="adj" fmla="val 16667"/>
              </a:avLst>
            </a:prstGeom>
            <a:gradFill rotWithShape="1">
              <a:gsLst>
                <a:gs pos="0">
                  <a:srgbClr val="00FFFF"/>
                </a:gs>
                <a:gs pos="50000">
                  <a:srgbClr val="FFFFCC"/>
                </a:gs>
                <a:gs pos="100000">
                  <a:srgbClr val="00FFFF"/>
                </a:gs>
              </a:gsLst>
              <a:lin ang="5400000" scaled="1"/>
            </a:gradFill>
            <a:ln w="28575" cmpd="sng">
              <a:solidFill>
                <a:srgbClr val="9900FF"/>
              </a:solidFill>
              <a:round/>
            </a:ln>
            <a:effectLst>
              <a:outerShdw dist="107763" dir="13500000" sx="75000" sy="75000" algn="tl" rotWithShape="0">
                <a:srgbClr val="FF9933">
                  <a:alpha val="50000"/>
                </a:srgbClr>
              </a:outerShdw>
            </a:effectLst>
          </p:spPr>
          <p:txBody>
            <a:bodyPr wrap="none" anchor="ctr"/>
            <a:lstStyle/>
            <a:p>
              <a:pPr algn="ctr"/>
              <a:endParaRPr lang="zh-CN" altLang="zh-CN" b="1">
                <a:solidFill>
                  <a:srgbClr val="CC0000"/>
                </a:solidFill>
              </a:endParaRPr>
            </a:p>
          </p:txBody>
        </p:sp>
        <p:sp>
          <p:nvSpPr>
            <p:cNvPr id="4" name="Text Box 9"/>
            <p:cNvSpPr txBox="1">
              <a:spLocks noChangeArrowheads="1"/>
            </p:cNvSpPr>
            <p:nvPr/>
          </p:nvSpPr>
          <p:spPr bwMode="auto">
            <a:xfrm>
              <a:off x="0" y="48"/>
              <a:ext cx="1800" cy="480"/>
            </a:xfrm>
            <a:prstGeom prst="rect">
              <a:avLst/>
            </a:prstGeom>
            <a:noFill/>
            <a:ln w="9525">
              <a:noFill/>
              <a:miter lim="800000"/>
            </a:ln>
            <a:effectLst/>
          </p:spPr>
          <p:txBody>
            <a:bodyPr wrap="square">
              <a:spAutoFit/>
            </a:bodyPr>
            <a:lstStyle/>
            <a:p>
              <a:pPr algn="ctr"/>
              <a:r>
                <a:rPr lang="zh-CN" altLang="en-US" sz="4400" b="1" dirty="0" smtClean="0">
                  <a:solidFill>
                    <a:srgbClr val="CC0000"/>
                  </a:solidFill>
                  <a:latin typeface="Times New Roman" panose="02020603050405020304" pitchFamily="18" charset="0"/>
                  <a:ea typeface="方正姚体" panose="02010601030101010101" pitchFamily="2" charset="-122"/>
                </a:rPr>
                <a:t>合作探究</a:t>
              </a:r>
              <a:endParaRPr lang="zh-CN" sz="4400" b="1" dirty="0">
                <a:solidFill>
                  <a:srgbClr val="CC0000"/>
                </a:solidFill>
                <a:latin typeface="Times New Roman" panose="02020603050405020304" pitchFamily="18" charset="0"/>
                <a:ea typeface="方正姚体" panose="02010601030101010101" pitchFamily="2" charset="-122"/>
              </a:endParaRPr>
            </a:p>
          </p:txBody>
        </p:sp>
      </p:grpSp>
      <p:sp>
        <p:nvSpPr>
          <p:cNvPr id="5" name="矩形 4"/>
          <p:cNvSpPr/>
          <p:nvPr/>
        </p:nvSpPr>
        <p:spPr>
          <a:xfrm>
            <a:off x="785786" y="1785926"/>
            <a:ext cx="7500990" cy="1323439"/>
          </a:xfrm>
          <a:prstGeom prst="rect">
            <a:avLst/>
          </a:prstGeom>
        </p:spPr>
        <p:txBody>
          <a:bodyPr wrap="square">
            <a:spAutoFit/>
          </a:bodyPr>
          <a:lstStyle/>
          <a:p>
            <a:r>
              <a:rPr lang="en-US" altLang="zh-CN" sz="4000" dirty="0" smtClean="0">
                <a:latin typeface="华文新魏" panose="02010800040101010101" pitchFamily="2" charset="-122"/>
                <a:ea typeface="华文新魏" panose="02010800040101010101" pitchFamily="2" charset="-122"/>
              </a:rPr>
              <a:t>1.</a:t>
            </a:r>
            <a:r>
              <a:rPr lang="zh-CN" altLang="en-US" sz="4000" dirty="0" smtClean="0">
                <a:latin typeface="华文新魏" panose="02010800040101010101" pitchFamily="2" charset="-122"/>
                <a:ea typeface="华文新魏" panose="02010800040101010101" pitchFamily="2" charset="-122"/>
              </a:rPr>
              <a:t>这篇课文属于什么结构？首尾两段在全文起到什么作用？</a:t>
            </a:r>
            <a:endParaRPr lang="zh-CN" altLang="en-US" sz="4000" dirty="0">
              <a:latin typeface="华文新魏" panose="02010800040101010101" pitchFamily="2" charset="-122"/>
              <a:ea typeface="华文新魏" panose="02010800040101010101" pitchFamily="2" charset="-122"/>
            </a:endParaRPr>
          </a:p>
        </p:txBody>
      </p:sp>
      <p:sp>
        <p:nvSpPr>
          <p:cNvPr id="6" name="矩形 5"/>
          <p:cNvSpPr/>
          <p:nvPr/>
        </p:nvSpPr>
        <p:spPr>
          <a:xfrm>
            <a:off x="785786" y="3317748"/>
            <a:ext cx="7572428" cy="1754326"/>
          </a:xfrm>
          <a:prstGeom prst="rect">
            <a:avLst/>
          </a:prstGeom>
        </p:spPr>
        <p:txBody>
          <a:bodyPr wrap="square">
            <a:spAutoFit/>
          </a:bodyPr>
          <a:lstStyle/>
          <a:p>
            <a:r>
              <a:rPr lang="zh-CN" altLang="en-US" sz="3600" b="1" dirty="0" smtClean="0">
                <a:solidFill>
                  <a:srgbClr val="FF0000"/>
                </a:solidFill>
                <a:latin typeface="+mn-ea"/>
              </a:rPr>
              <a:t>课文是“总</a:t>
            </a:r>
            <a:r>
              <a:rPr lang="en-US" altLang="zh-CN" sz="3600" b="1" dirty="0" smtClean="0">
                <a:solidFill>
                  <a:srgbClr val="FF0000"/>
                </a:solidFill>
                <a:latin typeface="+mn-ea"/>
              </a:rPr>
              <a:t>—</a:t>
            </a:r>
            <a:r>
              <a:rPr lang="zh-CN" altLang="en-US" sz="3600" b="1" dirty="0" smtClean="0">
                <a:solidFill>
                  <a:srgbClr val="FF0000"/>
                </a:solidFill>
                <a:latin typeface="+mn-ea"/>
              </a:rPr>
              <a:t>分</a:t>
            </a:r>
            <a:r>
              <a:rPr lang="en-US" altLang="zh-CN" sz="3600" b="1" dirty="0" smtClean="0">
                <a:solidFill>
                  <a:srgbClr val="FF0000"/>
                </a:solidFill>
                <a:latin typeface="+mn-ea"/>
              </a:rPr>
              <a:t>—</a:t>
            </a:r>
            <a:r>
              <a:rPr lang="zh-CN" altLang="en-US" sz="3600" b="1" dirty="0" smtClean="0">
                <a:solidFill>
                  <a:srgbClr val="FF0000"/>
                </a:solidFill>
                <a:latin typeface="+mn-ea"/>
              </a:rPr>
              <a:t>总”结构。正文开篇回顾过去，中间部分分析现在，结尾畅想未来。</a:t>
            </a:r>
            <a:endParaRPr lang="zh-CN" altLang="en-US" sz="3600" b="1" dirty="0">
              <a:solidFill>
                <a:srgbClr val="FF0000"/>
              </a:solidFill>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1026" descr="pic_62701"/>
          <p:cNvPicPr>
            <a:picLocks noChangeAspect="1" noChangeArrowheads="1"/>
          </p:cNvPicPr>
          <p:nvPr/>
        </p:nvPicPr>
        <p:blipFill>
          <a:blip r:embed="rId1">
            <a:clrChange>
              <a:clrFrom>
                <a:srgbClr val="EFF5F5"/>
              </a:clrFrom>
              <a:clrTo>
                <a:srgbClr val="EFF5F5">
                  <a:alpha val="0"/>
                </a:srgbClr>
              </a:clrTo>
            </a:clrChange>
          </a:blip>
          <a:stretch>
            <a:fillRect/>
          </a:stretch>
        </p:blipFill>
        <p:spPr bwMode="auto">
          <a:xfrm>
            <a:off x="1723044" y="2293933"/>
            <a:ext cx="5706476" cy="4564067"/>
          </a:xfrm>
          <a:prstGeom prst="rect">
            <a:avLst/>
          </a:prstGeom>
          <a:noFill/>
          <a:ln w="9525">
            <a:noFill/>
            <a:miter lim="800000"/>
            <a:headEnd/>
            <a:tailEnd/>
          </a:ln>
        </p:spPr>
      </p:pic>
      <p:sp>
        <p:nvSpPr>
          <p:cNvPr id="7" name="矩形 6"/>
          <p:cNvSpPr/>
          <p:nvPr/>
        </p:nvSpPr>
        <p:spPr>
          <a:xfrm>
            <a:off x="785786" y="714356"/>
            <a:ext cx="7572428" cy="2308324"/>
          </a:xfrm>
          <a:prstGeom prst="rect">
            <a:avLst/>
          </a:prstGeom>
        </p:spPr>
        <p:txBody>
          <a:bodyPr wrap="square">
            <a:spAutoFit/>
          </a:bodyPr>
          <a:lstStyle/>
          <a:p>
            <a:r>
              <a:rPr lang="zh-CN" altLang="en-US" sz="3600" b="1" dirty="0" smtClean="0">
                <a:solidFill>
                  <a:srgbClr val="FF0000"/>
                </a:solidFill>
                <a:latin typeface="+mn-ea"/>
              </a:rPr>
              <a:t>结构上</a:t>
            </a:r>
            <a:r>
              <a:rPr lang="zh-CN" altLang="en-US" sz="3600" b="1" smtClean="0">
                <a:solidFill>
                  <a:srgbClr val="FF0000"/>
                </a:solidFill>
                <a:latin typeface="+mn-ea"/>
              </a:rPr>
              <a:t>，首尾照应</a:t>
            </a:r>
            <a:r>
              <a:rPr lang="zh-CN" altLang="en-US" sz="3600" b="1" dirty="0" smtClean="0">
                <a:solidFill>
                  <a:srgbClr val="FF0000"/>
                </a:solidFill>
                <a:latin typeface="+mn-ea"/>
              </a:rPr>
              <a:t>；内容上，首段既回顾历史又指出奥林匹克运动对将来有崭新的意义，两段都表达了对奥林匹克精神的无限期望。</a:t>
            </a:r>
            <a:endParaRPr lang="zh-CN" altLang="en-US" sz="3600" b="1" dirty="0">
              <a:solidFill>
                <a:srgbClr val="FF0000"/>
              </a:solidFill>
              <a:latin typeface="+mn-ea"/>
            </a:endParaRP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u=3852914888,3149563558&amp;fm=27&amp;gp=0.jpg"/>
          <p:cNvPicPr>
            <a:picLocks noChangeAspect="1"/>
          </p:cNvPicPr>
          <p:nvPr/>
        </p:nvPicPr>
        <p:blipFill>
          <a:blip r:embed="rId1"/>
          <a:stretch>
            <a:fillRect/>
          </a:stretch>
        </p:blipFill>
        <p:spPr>
          <a:xfrm>
            <a:off x="5214942" y="174975"/>
            <a:ext cx="3762368" cy="2611083"/>
          </a:xfrm>
          <a:prstGeom prst="rect">
            <a:avLst/>
          </a:prstGeom>
        </p:spPr>
      </p:pic>
      <p:sp>
        <p:nvSpPr>
          <p:cNvPr id="5" name="矩形 4"/>
          <p:cNvSpPr/>
          <p:nvPr/>
        </p:nvSpPr>
        <p:spPr>
          <a:xfrm>
            <a:off x="285720" y="500042"/>
            <a:ext cx="4714908" cy="1938992"/>
          </a:xfrm>
          <a:prstGeom prst="rect">
            <a:avLst/>
          </a:prstGeom>
        </p:spPr>
        <p:txBody>
          <a:bodyPr wrap="square">
            <a:spAutoFit/>
          </a:bodyPr>
          <a:lstStyle/>
          <a:p>
            <a:r>
              <a:rPr lang="en-US" altLang="zh-CN" sz="4000" dirty="0" smtClean="0">
                <a:latin typeface="华文新魏" panose="02010800040101010101" pitchFamily="2" charset="-122"/>
                <a:ea typeface="华文新魏" panose="02010800040101010101" pitchFamily="2" charset="-122"/>
              </a:rPr>
              <a:t>2.</a:t>
            </a:r>
            <a:r>
              <a:rPr lang="zh-CN" altLang="en-US" sz="4000" dirty="0" smtClean="0">
                <a:latin typeface="华文新魏" panose="02010800040101010101" pitchFamily="2" charset="-122"/>
                <a:ea typeface="华文新魏" panose="02010800040101010101" pitchFamily="2" charset="-122"/>
              </a:rPr>
              <a:t>庆祝奥林匹克运动复兴</a:t>
            </a:r>
            <a:r>
              <a:rPr lang="en-US" altLang="zh-CN" sz="4000" dirty="0" smtClean="0">
                <a:latin typeface="华文新魏" panose="02010800040101010101" pitchFamily="2" charset="-122"/>
                <a:ea typeface="华文新魏" panose="02010800040101010101" pitchFamily="2" charset="-122"/>
              </a:rPr>
              <a:t>25</a:t>
            </a:r>
            <a:r>
              <a:rPr lang="zh-CN" altLang="en-US" sz="4000" dirty="0" smtClean="0">
                <a:latin typeface="华文新魏" panose="02010800040101010101" pitchFamily="2" charset="-122"/>
                <a:ea typeface="华文新魏" panose="02010800040101010101" pitchFamily="2" charset="-122"/>
              </a:rPr>
              <a:t>周年的意义何在？</a:t>
            </a:r>
            <a:endParaRPr lang="zh-CN" altLang="en-US" sz="4000" dirty="0">
              <a:latin typeface="华文新魏" panose="02010800040101010101" pitchFamily="2" charset="-122"/>
              <a:ea typeface="华文新魏" panose="02010800040101010101" pitchFamily="2" charset="-122"/>
            </a:endParaRPr>
          </a:p>
        </p:txBody>
      </p:sp>
      <p:sp>
        <p:nvSpPr>
          <p:cNvPr id="7" name="矩形 6"/>
          <p:cNvSpPr/>
          <p:nvPr/>
        </p:nvSpPr>
        <p:spPr>
          <a:xfrm>
            <a:off x="285720" y="2816268"/>
            <a:ext cx="8572560" cy="3970318"/>
          </a:xfrm>
          <a:prstGeom prst="rect">
            <a:avLst/>
          </a:prstGeom>
        </p:spPr>
        <p:txBody>
          <a:bodyPr wrap="square">
            <a:spAutoFit/>
          </a:bodyPr>
          <a:lstStyle/>
          <a:p>
            <a:r>
              <a:rPr lang="zh-CN" altLang="en-US" sz="3600" b="1" dirty="0" smtClean="0">
                <a:solidFill>
                  <a:srgbClr val="FF0000"/>
                </a:solidFill>
                <a:latin typeface="+mn-ea"/>
              </a:rPr>
              <a:t>在奥林匹克运动复兴</a:t>
            </a:r>
            <a:r>
              <a:rPr lang="en-US" altLang="zh-CN" sz="3600" b="1" dirty="0" smtClean="0">
                <a:solidFill>
                  <a:srgbClr val="FF0000"/>
                </a:solidFill>
                <a:latin typeface="+mn-ea"/>
              </a:rPr>
              <a:t>25</a:t>
            </a:r>
            <a:r>
              <a:rPr lang="zh-CN" altLang="en-US" sz="3600" b="1" dirty="0" smtClean="0">
                <a:solidFill>
                  <a:srgbClr val="FF0000"/>
                </a:solidFill>
                <a:latin typeface="+mn-ea"/>
              </a:rPr>
              <a:t>周年之前，发生了第一次世界大战，“整个世界分崩离析”，可是，奥林匹克主义却无所畏惧、无可指摘地挺了过来。顾拜旦希望借此机会再次宣扬奥林匹克精神的实质内涵，呼吁分崩离析的世界不要只崇尚勇气，而更要追求自信和平和。</a:t>
            </a:r>
            <a:endParaRPr lang="zh-CN" altLang="en-US" sz="3600" b="1" dirty="0">
              <a:solidFill>
                <a:srgbClr val="FF0000"/>
              </a:solidFill>
              <a:latin typeface="+mn-ea"/>
            </a:endParaRPr>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1047</Words>
  <Application>WPS 演示</Application>
  <PresentationFormat>全屏显示(4:3)</PresentationFormat>
  <Paragraphs>66</Paragraphs>
  <Slides>17</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17</vt:i4>
      </vt:variant>
    </vt:vector>
  </HeadingPairs>
  <TitlesOfParts>
    <vt:vector size="33" baseType="lpstr">
      <vt:lpstr>Arial</vt:lpstr>
      <vt:lpstr>宋体</vt:lpstr>
      <vt:lpstr>Wingdings</vt:lpstr>
      <vt:lpstr>Calibri</vt:lpstr>
      <vt:lpstr>华文仿宋</vt:lpstr>
      <vt:lpstr>幼圆</vt:lpstr>
      <vt:lpstr>楷体</vt:lpstr>
      <vt:lpstr>微软雅黑</vt:lpstr>
      <vt:lpstr>黑体</vt:lpstr>
      <vt:lpstr>Times New Roman</vt:lpstr>
      <vt:lpstr>方正姚体</vt:lpstr>
      <vt:lpstr>华文新魏</vt:lpstr>
      <vt:lpstr>华文隶书</vt:lpstr>
      <vt:lpstr>Arial Unicode MS</vt:lpstr>
      <vt:lpstr>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相忘于江湖</cp:lastModifiedBy>
  <cp:revision>72</cp:revision>
  <dcterms:created xsi:type="dcterms:W3CDTF">2018-03-08T07:29:11Z</dcterms:created>
  <dcterms:modified xsi:type="dcterms:W3CDTF">2018-03-08T07:29:36Z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