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8" r:id="rId3"/>
  </p:sldMasterIdLst>
  <p:notesMasterIdLst>
    <p:notesMasterId r:id="rId4"/>
  </p:notesMasterIdLst>
  <p:sldIdLst>
    <p:sldId id="256" r:id="rId5"/>
    <p:sldId id="270" r:id="rId6"/>
    <p:sldId id="314" r:id="rId7"/>
    <p:sldId id="328" r:id="rId8"/>
    <p:sldId id="269" r:id="rId9"/>
    <p:sldId id="282" r:id="rId10"/>
    <p:sldId id="283" r:id="rId11"/>
    <p:sldId id="273" r:id="rId12"/>
    <p:sldId id="274" r:id="rId13"/>
    <p:sldId id="278" r:id="rId14"/>
    <p:sldId id="276" r:id="rId15"/>
    <p:sldId id="285" r:id="rId16"/>
    <p:sldId id="286" r:id="rId17"/>
    <p:sldId id="271" r:id="rId18"/>
    <p:sldId id="284" r:id="rId19"/>
    <p:sldId id="279" r:id="rId20"/>
    <p:sldId id="280" r:id="rId21"/>
    <p:sldId id="301" r:id="rId22"/>
    <p:sldId id="316" r:id="rId23"/>
    <p:sldId id="317" r:id="rId24"/>
    <p:sldId id="318" r:id="rId25"/>
    <p:sldId id="319" r:id="rId26"/>
    <p:sldId id="320" r:id="rId27"/>
    <p:sldId id="332" r:id="rId28"/>
    <p:sldId id="330" r:id="rId29"/>
    <p:sldId id="331" r:id="rId30"/>
    <p:sldId id="321" r:id="rId31"/>
    <p:sldId id="322" r:id="rId32"/>
    <p:sldId id="323" r:id="rId33"/>
    <p:sldId id="324" r:id="rId34"/>
    <p:sldId id="325" r:id="rId35"/>
    <p:sldId id="326" r:id="rId36"/>
    <p:sldId id="307" r:id="rId37"/>
    <p:sldId id="315" r:id="rId38"/>
    <p:sldId id="264" r:id="rId39"/>
    <p:sldId id="266" r:id="rId40"/>
    <p:sldId id="265" r:id="rId41"/>
    <p:sldId id="308" r:id="rId42"/>
    <p:sldId id="309" r:id="rId43"/>
    <p:sldId id="311" r:id="rId44"/>
    <p:sldId id="310" r:id="rId45"/>
    <p:sldId id="312" r:id="rId46"/>
    <p:sldId id="313" r:id="rId47"/>
    <p:sldId id="333" r:id="rId48"/>
  </p:sldIdLst>
  <p:sldSz cx="12192000" cy="6858000"/>
  <p:notesSz cx="7104063" cy="10234613"/>
  <p:custDataLst>
    <p:tags r:id="rId4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Administrator" initials="A" lastIdx="0" clrIdx="0"/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69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slide" Target="slides/slide31.xml" /><Relationship Id="rId36" Type="http://schemas.openxmlformats.org/officeDocument/2006/relationships/slide" Target="slides/slide32.xml" /><Relationship Id="rId37" Type="http://schemas.openxmlformats.org/officeDocument/2006/relationships/slide" Target="slides/slide33.xml" /><Relationship Id="rId38" Type="http://schemas.openxmlformats.org/officeDocument/2006/relationships/slide" Target="slides/slide34.xml" /><Relationship Id="rId39" Type="http://schemas.openxmlformats.org/officeDocument/2006/relationships/slide" Target="slides/slide35.xml" /><Relationship Id="rId4" Type="http://schemas.openxmlformats.org/officeDocument/2006/relationships/notesMaster" Target="notesMasters/notesMaster1.xml" /><Relationship Id="rId40" Type="http://schemas.openxmlformats.org/officeDocument/2006/relationships/slide" Target="slides/slide36.xml" /><Relationship Id="rId41" Type="http://schemas.openxmlformats.org/officeDocument/2006/relationships/slide" Target="slides/slide37.xml" /><Relationship Id="rId42" Type="http://schemas.openxmlformats.org/officeDocument/2006/relationships/slide" Target="slides/slide38.xml" /><Relationship Id="rId43" Type="http://schemas.openxmlformats.org/officeDocument/2006/relationships/slide" Target="slides/slide39.xml" /><Relationship Id="rId44" Type="http://schemas.openxmlformats.org/officeDocument/2006/relationships/slide" Target="slides/slide40.xml" /><Relationship Id="rId45" Type="http://schemas.openxmlformats.org/officeDocument/2006/relationships/slide" Target="slides/slide41.xml" /><Relationship Id="rId46" Type="http://schemas.openxmlformats.org/officeDocument/2006/relationships/slide" Target="slides/slide42.xml" /><Relationship Id="rId47" Type="http://schemas.openxmlformats.org/officeDocument/2006/relationships/slide" Target="slides/slide43.xml" /><Relationship Id="rId48" Type="http://schemas.openxmlformats.org/officeDocument/2006/relationships/slide" Target="slides/slide44.xml" /><Relationship Id="rId49" Type="http://schemas.openxmlformats.org/officeDocument/2006/relationships/tags" Target="tags/tag176.xml" /><Relationship Id="rId5" Type="http://schemas.openxmlformats.org/officeDocument/2006/relationships/slide" Target="slides/slide1.xml" /><Relationship Id="rId50" Type="http://schemas.openxmlformats.org/officeDocument/2006/relationships/presProps" Target="presProps.xml" /><Relationship Id="rId51" Type="http://schemas.openxmlformats.org/officeDocument/2006/relationships/viewProps" Target="viewProps.xml" /><Relationship Id="rId52" Type="http://schemas.openxmlformats.org/officeDocument/2006/relationships/theme" Target="theme/theme1.xml" /><Relationship Id="rId53" Type="http://schemas.openxmlformats.org/officeDocument/2006/relationships/tableStyles" Target="tableStyles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300" b="1" smtClean="0"/>
              <a:t>探究问题</a:t>
            </a:r>
            <a:r>
              <a:rPr lang="en-US" altLang="zh-CN" sz="1300" b="1" smtClean="0"/>
              <a:t>1</a:t>
            </a:r>
            <a:r>
              <a:rPr lang="zh-CN" altLang="en-US" sz="1300" b="1" smtClean="0"/>
              <a:t>：墨子的“兼爱”和孔孟的“仁爱”的内容有何异同？</a:t>
            </a:r>
            <a:endParaRPr lang="zh-CN" altLang="en-US" sz="1300" smtClean="0"/>
          </a:p>
          <a:p>
            <a:r>
              <a:rPr lang="zh-CN" altLang="en-US" sz="1300" smtClean="0"/>
              <a:t>明确：在儒家心中，君子最爱的首先是双亲，其次是民众，最后是万物。对于民众而言，施以仁德便可，亲爱留给自己的血亲。爱是以自己为中心，像石子一般投入水中，一圈圈推出去，愈推愈远，也愈推愈薄。</a:t>
            </a:r>
          </a:p>
          <a:p>
            <a:r>
              <a:rPr lang="zh-CN" altLang="en-US" sz="1300" smtClean="0"/>
              <a:t>而在墨家心中，“官无常贵，民无终贱”，无差等的爱冲破等级的枷锁，冲破血缘的坚冰，爱人如己，尤其去爱那些最可怜、最卑下、最被社会践踏的人。爱心无垠，善意无穷，关怀最有力量。从这角度而言，墨子进入了一种更为崇高的境界。</a:t>
            </a: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7A15D-0119-45F5-B8D9-FB772B63BEBB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23740642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300" b="1" smtClean="0"/>
              <a:t>问题探究</a:t>
            </a:r>
            <a:r>
              <a:rPr lang="en-US" altLang="zh-CN" sz="1300" b="1" smtClean="0"/>
              <a:t>2</a:t>
            </a:r>
            <a:r>
              <a:rPr lang="zh-CN" altLang="en-US" sz="1300" b="1" smtClean="0"/>
              <a:t>：墨子认为，人人都只是爱自己而“自利”，是社会混乱动荡的原因；而孟子认为，人人眼里只有利而没有“仁义”，必将导致国家败亡。他们二人的观点是否有相通之处</a:t>
            </a:r>
            <a:r>
              <a:rPr lang="zh-CN" altLang="en-US" sz="1300" smtClean="0"/>
              <a:t>？</a:t>
            </a:r>
          </a:p>
          <a:p>
            <a:r>
              <a:rPr lang="zh-CN" altLang="en-US" sz="1300" smtClean="0"/>
              <a:t>答案提示：墨子认为，人们只知道自爱而不知道相爱，会使人只知道自利而不知道利人，种种社会问题由此产生。兼相爱，交相利的原则意味着超越只知道自爱自利的狭隘，做到爱人利人。孟子把仁义高悬在利之上，目的是要人从追逐私利的偏狭中超脱出来，以具备更高的道义层面上的关怀和和追求。孟子的仁主要意味着对他人的同情和体贴。有超越自爱自利和关爱他人方面，墨子、孟子二家的主张显然是相通的。</a:t>
            </a: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7A15D-0119-45F5-B8D9-FB772B63BEBB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17314141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无论何时，无论何人，都希望被爱，所以要学会爱人。墨子的“兼爱”思想对我们现代社会有什么启示呢？</a:t>
            </a:r>
            <a:endParaRPr lang="en-US" altLang="zh-CN" smtClean="0"/>
          </a:p>
          <a:p>
            <a:r>
              <a:rPr lang="zh-CN" altLang="en-US" smtClean="0"/>
              <a:t>墨子在“兼爱”中有这样的句子，</a:t>
            </a:r>
            <a:r>
              <a:rPr lang="zh-CN" altLang="en-US" sz="1300" b="1" smtClean="0">
                <a:latin typeface="楷体" panose="02010609060101010101" pitchFamily="49" charset="-122"/>
                <a:ea typeface="楷体" panose="02010609060101010101" pitchFamily="49" charset="-122"/>
              </a:rPr>
              <a:t>视人之国若视其国，视人之家若视其家，视人之身若视其身。墨家的政治梦想就是要建立一个“兼相爱，交相利”的理想社会，从而结束各种乱象。</a:t>
            </a:r>
            <a:endParaRPr lang="en-US" altLang="zh-CN" sz="13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90752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300" b="1" smtClean="0">
                <a:latin typeface="楷体" panose="02010609060101010101" pitchFamily="49" charset="-122"/>
                <a:ea typeface="楷体" panose="02010609060101010101" pitchFamily="49" charset="-122"/>
              </a:rPr>
              <a:t>我们现代社会提倡人类命运共同体思想，它的整体目标是：</a:t>
            </a:r>
            <a:r>
              <a:rPr lang="zh-CN" altLang="en-US" sz="13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建设持久和平、普遍安全、共同繁荣、开放包容、清洁美丽的世界。从本质上来看，人类命运共同体思想和墨子的兼爱思想是一致的。墨子思想穿越千年，在今天仍然焕发生机，特别是在一些重大突发事件面前，它更是大放异彩。</a:t>
            </a:r>
            <a:endParaRPr lang="en-US" altLang="zh-CN" sz="130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7A15D-0119-45F5-B8D9-FB772B63BEBB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26436043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山川异域，风月同天。青山一道同云雨，明月何曾是两乡。</a:t>
            </a:r>
            <a:endParaRPr lang="en-US" altLang="zh-CN" smtClean="0"/>
          </a:p>
          <a:p>
            <a:r>
              <a:rPr lang="zh-CN" altLang="en-US" smtClean="0"/>
              <a:t>这些印在国外援助中国上的诗句，字字真情，句句动人，带着温馨与慰藉，祛除了那个阴冷冬季里的阴霾。中国看武汉，世界看中国，全人类共同对抗这场病毒。</a:t>
            </a:r>
            <a:endParaRPr lang="en-US" altLang="zh-CN" smtClean="0"/>
          </a:p>
          <a:p>
            <a:r>
              <a:rPr lang="zh-CN" altLang="en-US" smtClean="0"/>
              <a:t>疫情期间，总共有</a:t>
            </a:r>
            <a:r>
              <a:rPr lang="en-US" altLang="zh-CN" smtClean="0"/>
              <a:t>71</a:t>
            </a:r>
            <a:r>
              <a:rPr lang="zh-CN" altLang="en-US" smtClean="0"/>
              <a:t>个国家向中国提供过物资或现金支持，这其中又有老挝、柬埔寨、缅甸三个东南亚的邻国既提供防控物资支持，又提供其他物资支持。</a:t>
            </a:r>
            <a:endParaRPr lang="en-US" altLang="zh-CN" smtClean="0"/>
          </a:p>
          <a:p>
            <a:r>
              <a:rPr lang="zh-CN" altLang="en-US" smtClean="0"/>
              <a:t>这些是世界对中国的援助。</a:t>
            </a:r>
            <a:endParaRPr lang="en-US" altLang="zh-CN" smtClean="0"/>
          </a:p>
          <a:p>
            <a:r>
              <a:rPr lang="zh-CN" altLang="en-US" smtClean="0"/>
              <a:t>在这场疫情中中国更是彰显了大国担当，不仅体现在对内的疫情防控，更体现在对其他国家的各项支持。据外交部统计，得知截至</a:t>
            </a:r>
            <a:r>
              <a:rPr lang="en-US" altLang="zh-CN" smtClean="0"/>
              <a:t>2020</a:t>
            </a:r>
            <a:r>
              <a:rPr lang="zh-CN" altLang="en-US" smtClean="0"/>
              <a:t>年</a:t>
            </a:r>
            <a:r>
              <a:rPr lang="en-US" altLang="zh-CN" smtClean="0"/>
              <a:t>4</a:t>
            </a:r>
            <a:r>
              <a:rPr lang="zh-CN" altLang="en-US" smtClean="0"/>
              <a:t>月</a:t>
            </a:r>
            <a:r>
              <a:rPr lang="en-US" altLang="zh-CN" smtClean="0"/>
              <a:t>10</a:t>
            </a:r>
            <a:r>
              <a:rPr lang="zh-CN" altLang="en-US" smtClean="0"/>
              <a:t>日，中国政府已经或正在向</a:t>
            </a:r>
            <a:r>
              <a:rPr lang="en-US" altLang="zh-CN" smtClean="0"/>
              <a:t>127</a:t>
            </a:r>
            <a:r>
              <a:rPr lang="zh-CN" altLang="en-US" smtClean="0"/>
              <a:t>个国家和</a:t>
            </a:r>
            <a:r>
              <a:rPr lang="en-US" altLang="zh-CN" smtClean="0"/>
              <a:t>4</a:t>
            </a:r>
            <a:r>
              <a:rPr lang="zh-CN" altLang="en-US" smtClean="0"/>
              <a:t>个国际组织提供物资援助。</a:t>
            </a:r>
            <a:endParaRPr lang="en-US" altLang="zh-CN" smtClean="0"/>
          </a:p>
          <a:p>
            <a:r>
              <a:rPr lang="zh-CN" altLang="en-US" smtClean="0"/>
              <a:t>中国对世界，世界对中国，全人类兼爱互利。</a:t>
            </a:r>
            <a:endParaRPr lang="en-US" altLang="zh-CN" smtClean="0"/>
          </a:p>
          <a:p>
            <a:r>
              <a:rPr lang="en-US" altLang="zh-CN" smtClean="0"/>
              <a:t>2020</a:t>
            </a:r>
            <a:r>
              <a:rPr lang="zh-CN" altLang="en-US" smtClean="0"/>
              <a:t>年新年伊始的这场席卷全球的新型冠状病毒，让全世界的人们紧紧地抱在一起，相互支持，相互救助。病毒肆虐，没有哪个国家是无辜的，这个世界各国互相联系，互相依存的程度空前加深，人类生活在同一个地球村里，生活在历史与现实交汇的同一个时空里，越来越成为你中有我，我中有你的命运共同体。在这种情况下，墨子的“兼相爱，交相利”的思想就有了时代意义。</a:t>
            </a:r>
            <a:endParaRPr lang="en-US" altLang="zh-CN" smtClean="0"/>
          </a:p>
          <a:p>
            <a:r>
              <a:rPr lang="zh-CN" altLang="en-US" smtClean="0"/>
              <a:t>墨子身体力行，为后人实行“兼爱”树立了良好的典范，当今时代更需要兼爱思想的指导，因为只有互惠互利，才能实现合作共赢，推动整体的发展与进步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7A15D-0119-45F5-B8D9-FB772B63BEBB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34851667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tags" Target="../tags/tag4.xml" /><Relationship Id="rId6" Type="http://schemas.openxmlformats.org/officeDocument/2006/relationships/tags" Target="../tags/tag5.xml" /><Relationship Id="rId7" Type="http://schemas.openxmlformats.org/officeDocument/2006/relationships/tags" Target="../tags/tag6.xml" /><Relationship Id="rId8" Type="http://schemas.openxmlformats.org/officeDocument/2006/relationships/tags" Target="../tags/tag7.xml" /><Relationship Id="rId9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57.xml" /><Relationship Id="rId3" Type="http://schemas.openxmlformats.org/officeDocument/2006/relationships/tags" Target="../tags/tag58.xml" /><Relationship Id="rId4" Type="http://schemas.openxmlformats.org/officeDocument/2006/relationships/tags" Target="../tags/tag59.xml" /><Relationship Id="rId5" Type="http://schemas.openxmlformats.org/officeDocument/2006/relationships/tags" Target="../tags/tag60.xml" /><Relationship Id="rId6" Type="http://schemas.openxmlformats.org/officeDocument/2006/relationships/tags" Target="../tags/tag61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image" Target="../media/image3.png" /><Relationship Id="rId8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.xml" /><Relationship Id="rId10" Type="http://schemas.openxmlformats.org/officeDocument/2006/relationships/tags" Target="../tags/tag74.xml" /><Relationship Id="rId11" Type="http://schemas.openxmlformats.org/officeDocument/2006/relationships/tags" Target="../tags/tag75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69.xml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image" Target="../media/image5.png" /><Relationship Id="rId6" Type="http://schemas.openxmlformats.org/officeDocument/2006/relationships/tags" Target="../tags/tag72.xml" /><Relationship Id="rId7" Type="http://schemas.openxmlformats.org/officeDocument/2006/relationships/image" Target="../media/image6.png" /><Relationship Id="rId8" Type="http://schemas.openxmlformats.org/officeDocument/2006/relationships/tags" Target="../tags/tag73.xml" /><Relationship Id="rId9" Type="http://schemas.openxmlformats.org/officeDocument/2006/relationships/image" Target="../media/image7.png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6.xml" /><Relationship Id="rId2" Type="http://schemas.openxmlformats.org/officeDocument/2006/relationships/tags" Target="../tags/tag77.xml" /><Relationship Id="rId3" Type="http://schemas.openxmlformats.org/officeDocument/2006/relationships/tags" Target="../tags/tag78.xml" /><Relationship Id="rId4" Type="http://schemas.openxmlformats.org/officeDocument/2006/relationships/tags" Target="../tags/tag79.xml" /><Relationship Id="rId5" Type="http://schemas.openxmlformats.org/officeDocument/2006/relationships/tags" Target="../tags/tag80.xml" /><Relationship Id="rId6" Type="http://schemas.openxmlformats.org/officeDocument/2006/relationships/tags" Target="../tags/tag81.xml" /><Relationship Id="rId7" Type="http://schemas.openxmlformats.org/officeDocument/2006/relationships/image" Target="../media/image2.png" /><Relationship Id="rId8" Type="http://schemas.openxmlformats.org/officeDocument/2006/relationships/tags" Target="../tags/tag82.xml" /><Relationship Id="rId9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3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84.xml" /><Relationship Id="rId3" Type="http://schemas.openxmlformats.org/officeDocument/2006/relationships/tags" Target="../tags/tag85.xml" /><Relationship Id="rId4" Type="http://schemas.openxmlformats.org/officeDocument/2006/relationships/tags" Target="../tags/tag86.xml" /><Relationship Id="rId5" Type="http://schemas.openxmlformats.org/officeDocument/2006/relationships/tags" Target="../tags/tag87.xml" /><Relationship Id="rId6" Type="http://schemas.openxmlformats.org/officeDocument/2006/relationships/tags" Target="../tags/tag88.xml" /><Relationship Id="rId7" Type="http://schemas.openxmlformats.org/officeDocument/2006/relationships/tags" Target="../tags/tag89.xml" /><Relationship Id="rId8" Type="http://schemas.openxmlformats.org/officeDocument/2006/relationships/image" Target="../media/image2.png" /><Relationship Id="rId9" Type="http://schemas.openxmlformats.org/officeDocument/2006/relationships/tags" Target="../tags/tag90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1.xml" /><Relationship Id="rId10" Type="http://schemas.openxmlformats.org/officeDocument/2006/relationships/tags" Target="../tags/tag99.xml" /><Relationship Id="rId11" Type="http://schemas.openxmlformats.org/officeDocument/2006/relationships/image" Target="../media/image9.png" /><Relationship Id="rId12" Type="http://schemas.openxmlformats.org/officeDocument/2006/relationships/tags" Target="../tags/tag100.xml" /><Relationship Id="rId13" Type="http://schemas.openxmlformats.org/officeDocument/2006/relationships/image" Target="../media/image10.png" /><Relationship Id="rId14" Type="http://schemas.openxmlformats.org/officeDocument/2006/relationships/tags" Target="../tags/tag101.xml" /><Relationship Id="rId15" Type="http://schemas.openxmlformats.org/officeDocument/2006/relationships/slideMaster" Target="../slideMasters/slideMaster1.xml" /><Relationship Id="rId2" Type="http://schemas.openxmlformats.org/officeDocument/2006/relationships/tags" Target="../tags/tag92.xml" /><Relationship Id="rId3" Type="http://schemas.openxmlformats.org/officeDocument/2006/relationships/tags" Target="../tags/tag93.xml" /><Relationship Id="rId4" Type="http://schemas.openxmlformats.org/officeDocument/2006/relationships/tags" Target="../tags/tag94.xml" /><Relationship Id="rId5" Type="http://schemas.openxmlformats.org/officeDocument/2006/relationships/tags" Target="../tags/tag95.xml" /><Relationship Id="rId6" Type="http://schemas.openxmlformats.org/officeDocument/2006/relationships/tags" Target="../tags/tag96.xml" /><Relationship Id="rId7" Type="http://schemas.openxmlformats.org/officeDocument/2006/relationships/tags" Target="../tags/tag97.xml" /><Relationship Id="rId8" Type="http://schemas.openxmlformats.org/officeDocument/2006/relationships/tags" Target="../tags/tag98.xml" /><Relationship Id="rId9" Type="http://schemas.openxmlformats.org/officeDocument/2006/relationships/image" Target="../media/image8.png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2.xml" /><Relationship Id="rId10" Type="http://schemas.openxmlformats.org/officeDocument/2006/relationships/tags" Target="../tags/tag110.xml" /><Relationship Id="rId11" Type="http://schemas.openxmlformats.org/officeDocument/2006/relationships/image" Target="../media/image12.png" /><Relationship Id="rId12" Type="http://schemas.openxmlformats.org/officeDocument/2006/relationships/tags" Target="../tags/tag111.xml" /><Relationship Id="rId13" Type="http://schemas.openxmlformats.org/officeDocument/2006/relationships/image" Target="../media/image13.png" /><Relationship Id="rId14" Type="http://schemas.openxmlformats.org/officeDocument/2006/relationships/tags" Target="../tags/tag112.xml" /><Relationship Id="rId15" Type="http://schemas.openxmlformats.org/officeDocument/2006/relationships/slideMaster" Target="../slideMasters/slideMaster1.xml" /><Relationship Id="rId2" Type="http://schemas.openxmlformats.org/officeDocument/2006/relationships/tags" Target="../tags/tag103.xml" /><Relationship Id="rId3" Type="http://schemas.openxmlformats.org/officeDocument/2006/relationships/tags" Target="../tags/tag104.xml" /><Relationship Id="rId4" Type="http://schemas.openxmlformats.org/officeDocument/2006/relationships/tags" Target="../tags/tag105.xml" /><Relationship Id="rId5" Type="http://schemas.openxmlformats.org/officeDocument/2006/relationships/tags" Target="../tags/tag106.xml" /><Relationship Id="rId6" Type="http://schemas.openxmlformats.org/officeDocument/2006/relationships/tags" Target="../tags/tag107.xml" /><Relationship Id="rId7" Type="http://schemas.openxmlformats.org/officeDocument/2006/relationships/tags" Target="../tags/tag108.xml" /><Relationship Id="rId8" Type="http://schemas.openxmlformats.org/officeDocument/2006/relationships/tags" Target="../tags/tag109.xml" /><Relationship Id="rId9" Type="http://schemas.openxmlformats.org/officeDocument/2006/relationships/image" Target="../media/image11.png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3.xml" /><Relationship Id="rId10" Type="http://schemas.openxmlformats.org/officeDocument/2006/relationships/tags" Target="../tags/tag122.xml" /><Relationship Id="rId11" Type="http://schemas.openxmlformats.org/officeDocument/2006/relationships/image" Target="../media/image14.png" /><Relationship Id="rId12" Type="http://schemas.openxmlformats.org/officeDocument/2006/relationships/tags" Target="../tags/tag123.xml" /><Relationship Id="rId13" Type="http://schemas.openxmlformats.org/officeDocument/2006/relationships/image" Target="../media/image15.png" /><Relationship Id="rId14" Type="http://schemas.openxmlformats.org/officeDocument/2006/relationships/tags" Target="../tags/tag124.xml" /><Relationship Id="rId15" Type="http://schemas.openxmlformats.org/officeDocument/2006/relationships/image" Target="../media/image16.png" /><Relationship Id="rId16" Type="http://schemas.openxmlformats.org/officeDocument/2006/relationships/tags" Target="../tags/tag125.xml" /><Relationship Id="rId17" Type="http://schemas.openxmlformats.org/officeDocument/2006/relationships/slideMaster" Target="../slideMasters/slideMaster1.xml" /><Relationship Id="rId2" Type="http://schemas.openxmlformats.org/officeDocument/2006/relationships/tags" Target="../tags/tag114.xml" /><Relationship Id="rId3" Type="http://schemas.openxmlformats.org/officeDocument/2006/relationships/tags" Target="../tags/tag115.xml" /><Relationship Id="rId4" Type="http://schemas.openxmlformats.org/officeDocument/2006/relationships/tags" Target="../tags/tag116.xml" /><Relationship Id="rId5" Type="http://schemas.openxmlformats.org/officeDocument/2006/relationships/tags" Target="../tags/tag117.xml" /><Relationship Id="rId6" Type="http://schemas.openxmlformats.org/officeDocument/2006/relationships/tags" Target="../tags/tag118.xml" /><Relationship Id="rId7" Type="http://schemas.openxmlformats.org/officeDocument/2006/relationships/tags" Target="../tags/tag119.xml" /><Relationship Id="rId8" Type="http://schemas.openxmlformats.org/officeDocument/2006/relationships/tags" Target="../tags/tag120.xml" /><Relationship Id="rId9" Type="http://schemas.openxmlformats.org/officeDocument/2006/relationships/tags" Target="../tags/tag12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6.xml" /><Relationship Id="rId10" Type="http://schemas.openxmlformats.org/officeDocument/2006/relationships/tags" Target="../tags/tag133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17.png" /><Relationship Id="rId3" Type="http://schemas.openxmlformats.org/officeDocument/2006/relationships/tags" Target="../tags/tag127.xml" /><Relationship Id="rId4" Type="http://schemas.openxmlformats.org/officeDocument/2006/relationships/image" Target="../media/image18.png" /><Relationship Id="rId5" Type="http://schemas.openxmlformats.org/officeDocument/2006/relationships/tags" Target="../tags/tag128.xml" /><Relationship Id="rId6" Type="http://schemas.openxmlformats.org/officeDocument/2006/relationships/tags" Target="../tags/tag129.xml" /><Relationship Id="rId7" Type="http://schemas.openxmlformats.org/officeDocument/2006/relationships/tags" Target="../tags/tag130.xml" /><Relationship Id="rId8" Type="http://schemas.openxmlformats.org/officeDocument/2006/relationships/tags" Target="../tags/tag131.xml" /><Relationship Id="rId9" Type="http://schemas.openxmlformats.org/officeDocument/2006/relationships/tags" Target="../tags/tag13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tags" Target="../tags/tag13.xml" /><Relationship Id="rId8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.xml" /><Relationship Id="rId2" Type="http://schemas.openxmlformats.org/officeDocument/2006/relationships/tags" Target="../tags/tag15.xml" /><Relationship Id="rId3" Type="http://schemas.openxmlformats.org/officeDocument/2006/relationships/tags" Target="../tags/tag16.xml" /><Relationship Id="rId4" Type="http://schemas.openxmlformats.org/officeDocument/2006/relationships/tags" Target="../tags/tag17.xml" /><Relationship Id="rId5" Type="http://schemas.openxmlformats.org/officeDocument/2006/relationships/tags" Target="../tags/tag18.xml" /><Relationship Id="rId6" Type="http://schemas.openxmlformats.org/officeDocument/2006/relationships/tags" Target="../tags/tag19.xml" /><Relationship Id="rId7" Type="http://schemas.openxmlformats.org/officeDocument/2006/relationships/image" Target="../media/image3.png" /><Relationship Id="rId8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tags" Target="../tags/tag26.xml" /><Relationship Id="rId9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tags" Target="../tags/tag35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tags" Target="../tags/tag40.xml" /><Relationship Id="rId7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.xml" /><Relationship Id="rId2" Type="http://schemas.openxmlformats.org/officeDocument/2006/relationships/tags" Target="../tags/tag42.xml" /><Relationship Id="rId3" Type="http://schemas.openxmlformats.org/officeDocument/2006/relationships/tags" Target="../tags/tag43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tags" Target="../tags/tag48.xml" /><Relationship Id="rId7" Type="http://schemas.openxmlformats.org/officeDocument/2006/relationships/tags" Target="../tags/tag49.xml" /><Relationship Id="rId8" Type="http://schemas.openxmlformats.org/officeDocument/2006/relationships/tags" Target="../tags/tag50.xml" /><Relationship Id="rId9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51.xml" /><Relationship Id="rId3" Type="http://schemas.openxmlformats.org/officeDocument/2006/relationships/tags" Target="../tags/tag52.xml" /><Relationship Id="rId4" Type="http://schemas.openxmlformats.org/officeDocument/2006/relationships/tags" Target="../tags/tag53.xml" /><Relationship Id="rId5" Type="http://schemas.openxmlformats.org/officeDocument/2006/relationships/tags" Target="../tags/tag54.xml" /><Relationship Id="rId6" Type="http://schemas.openxmlformats.org/officeDocument/2006/relationships/tags" Target="../tags/tag55.xml" /><Relationship Id="rId7" Type="http://schemas.openxmlformats.org/officeDocument/2006/relationships/tags" Target="../tags/tag56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8890" y="10160"/>
            <a:ext cx="12190730" cy="6857365"/>
          </a:xfrm>
          <a:prstGeom prst="rect">
            <a:avLst/>
          </a:prstGeom>
        </p:spPr>
      </p:pic>
      <p:cxnSp>
        <p:nvCxnSpPr>
          <p:cNvPr id="10" name="直接连接符 9"/>
          <p:cNvCxnSpPr/>
          <p:nvPr>
            <p:custDataLst>
              <p:tags r:id="rId3"/>
            </p:custDataLst>
          </p:nvPr>
        </p:nvCxnSpPr>
        <p:spPr>
          <a:xfrm flipH="1">
            <a:off x="9008007" y="2237079"/>
            <a:ext cx="0" cy="238254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9007311" y="1405455"/>
            <a:ext cx="1366856" cy="4066773"/>
          </a:xfrm>
        </p:spPr>
        <p:txBody>
          <a:bodyPr vert="eaVert" lIns="90000" tIns="46800" rIns="0" bIns="46800" anchor="b" anchorCtr="0">
            <a:normAutofit/>
          </a:bodyPr>
          <a:lstStyle>
            <a:lvl1pPr algn="ctr">
              <a:defRPr sz="7200" b="0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7412293" y="1532126"/>
            <a:ext cx="1558390" cy="3792451"/>
          </a:xfrm>
        </p:spPr>
        <p:txBody>
          <a:bodyPr vert="eaVert" lIns="90000" tIns="46800" rIns="90000" bIns="46800" anchor="t" anchorCtr="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0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图片2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0596549" y="6165669"/>
            <a:ext cx="1615770" cy="696141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8929411" y="1306738"/>
            <a:ext cx="1338944" cy="4459906"/>
          </a:xfrm>
        </p:spPr>
        <p:txBody>
          <a:bodyPr vert="eaVert" lIns="90000" tIns="46800" rIns="90000" bIns="46800" rtlCol="0" anchor="b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7200" b="0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9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9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9016999" y="6349833"/>
            <a:ext cx="2700000" cy="316800"/>
          </a:xfrm>
        </p:spPr>
        <p:txBody>
          <a:bodyPr/>
          <a:lstStyle>
            <a:lvl1pPr>
              <a:defRPr baseline="0">
                <a:latin typeface="Arial" panose="020b060402020209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7162723" y="1623527"/>
            <a:ext cx="1724699" cy="4002832"/>
          </a:xfrm>
        </p:spPr>
        <p:txBody>
          <a:bodyPr vert="eaVert" lIns="90000" tIns="46800" rIns="90000" bIns="46800" anchor="t" anchorCtr="0">
            <a:normAutofit/>
          </a:bodyPr>
          <a:lstStyle>
            <a:lvl1pPr marL="0" indent="0" algn="l">
              <a:buNone/>
              <a:defRPr sz="2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  <p:cxnSp>
        <p:nvCxnSpPr>
          <p:cNvPr id="8" name="直接连接符 7"/>
          <p:cNvCxnSpPr/>
          <p:nvPr>
            <p:custDataLst>
              <p:tags r:id="rId6"/>
            </p:custDataLst>
          </p:nvPr>
        </p:nvCxnSpPr>
        <p:spPr>
          <a:xfrm flipH="1">
            <a:off x="8901418" y="2237079"/>
            <a:ext cx="0" cy="238254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9" name="组合 8"/>
          <p:cNvGrpSpPr/>
          <p:nvPr>
            <p:custDataLst>
              <p:tags r:id="rId4"/>
            </p:custDataLst>
          </p:nvPr>
        </p:nvGrpSpPr>
        <p:grpSpPr>
          <a:xfrm>
            <a:off x="10487054" y="5835191"/>
            <a:ext cx="1515716" cy="980263"/>
            <a:chOff x="11111" y="4981"/>
            <a:chExt cx="6700" cy="4272"/>
          </a:xfrm>
        </p:grpSpPr>
        <p:pic>
          <p:nvPicPr>
            <p:cNvPr id="2" name="图片 1" descr="图片42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11111" y="6546"/>
              <a:ext cx="6270" cy="1544"/>
            </a:xfrm>
            <a:prstGeom prst="rect">
              <a:avLst/>
            </a:prstGeom>
          </p:spPr>
        </p:pic>
        <p:pic>
          <p:nvPicPr>
            <p:cNvPr id="7" name="图片 6" descr="图片33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14145" y="6085"/>
              <a:ext cx="3667" cy="461"/>
            </a:xfrm>
            <a:prstGeom prst="rect">
              <a:avLst/>
            </a:prstGeom>
          </p:spPr>
        </p:pic>
        <p:pic>
          <p:nvPicPr>
            <p:cNvPr id="8" name="图片 7" descr="图片82"/>
            <p:cNvPicPr>
              <a:picLocks noChangeAspect="1"/>
            </p:cNvPicPr>
            <p:nvPr userDrawn="1"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12898" y="4981"/>
              <a:ext cx="4483" cy="4272"/>
            </a:xfrm>
            <a:prstGeom prst="rect">
              <a:avLst/>
            </a:prstGeom>
          </p:spPr>
        </p:pic>
      </p:grpSp>
      <p:sp>
        <p:nvSpPr>
          <p:cNvPr id="6" name="标题 5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302895" y="247015"/>
            <a:ext cx="11616055" cy="63119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3" name="图片 12" descr="图片2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231086" y="5577371"/>
            <a:ext cx="2981233" cy="1284439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13970" y="-4445"/>
            <a:ext cx="4853865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latin typeface="Arial" panose="020b060402020209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latin typeface="Arial" panose="020b060402020209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9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9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9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9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9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9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9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9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9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pic>
        <p:nvPicPr>
          <p:cNvPr id="13" name="图片 12" descr="图片2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99105" y="5558155"/>
            <a:ext cx="3025775" cy="130365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grpSp>
        <p:nvGrpSpPr>
          <p:cNvPr id="13" name="组合 12"/>
          <p:cNvGrpSpPr/>
          <p:nvPr>
            <p:custDataLst>
              <p:tags r:id="rId8"/>
            </p:custDataLst>
          </p:nvPr>
        </p:nvGrpSpPr>
        <p:grpSpPr>
          <a:xfrm>
            <a:off x="10380098" y="100000"/>
            <a:ext cx="1716939" cy="1110400"/>
            <a:chOff x="11111" y="4981"/>
            <a:chExt cx="6700" cy="4272"/>
          </a:xfrm>
        </p:grpSpPr>
        <p:pic>
          <p:nvPicPr>
            <p:cNvPr id="14" name="图片 13" descr="图片42"/>
            <p:cNvPicPr>
              <a:picLocks noChangeAspect="1"/>
            </p:cNvPicPr>
            <p:nvPr userDrawn="1"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11111" y="6546"/>
              <a:ext cx="6270" cy="1544"/>
            </a:xfrm>
            <a:prstGeom prst="rect">
              <a:avLst/>
            </a:prstGeom>
          </p:spPr>
        </p:pic>
        <p:pic>
          <p:nvPicPr>
            <p:cNvPr id="15" name="图片 14" descr="图片33"/>
            <p:cNvPicPr>
              <a:picLocks noChangeAspect="1"/>
            </p:cNvPicPr>
            <p:nvPr userDrawn="1">
              <p:custDataLst>
                <p:tags r:id="rId12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14145" y="6085"/>
              <a:ext cx="3667" cy="461"/>
            </a:xfrm>
            <a:prstGeom prst="rect">
              <a:avLst/>
            </a:prstGeom>
          </p:spPr>
        </p:pic>
        <p:pic>
          <p:nvPicPr>
            <p:cNvPr id="16" name="图片 15" descr="图片82"/>
            <p:cNvPicPr>
              <a:picLocks noChangeAspect="1"/>
            </p:cNvPicPr>
            <p:nvPr userDrawn="1">
              <p:custDataLst>
                <p:tags r:id="rId14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12898" y="4981"/>
              <a:ext cx="4483" cy="4272"/>
            </a:xfrm>
            <a:prstGeom prst="rect">
              <a:avLst/>
            </a:prstGeom>
          </p:spPr>
        </p:pic>
      </p:grp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3810" y="502094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7"/>
            </p:custDataLst>
          </p:nvPr>
        </p:nvSpPr>
        <p:spPr>
          <a:xfrm>
            <a:off x="580030" y="5180400"/>
            <a:ext cx="11001600" cy="1011600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grpSp>
        <p:nvGrpSpPr>
          <p:cNvPr id="6" name="组合 5"/>
          <p:cNvGrpSpPr/>
          <p:nvPr>
            <p:custDataLst>
              <p:tags r:id="rId8"/>
            </p:custDataLst>
          </p:nvPr>
        </p:nvGrpSpPr>
        <p:grpSpPr>
          <a:xfrm>
            <a:off x="10530079" y="5789639"/>
            <a:ext cx="1586151" cy="1025815"/>
            <a:chOff x="11111" y="4981"/>
            <a:chExt cx="6700" cy="4272"/>
          </a:xfrm>
        </p:grpSpPr>
        <p:pic>
          <p:nvPicPr>
            <p:cNvPr id="10" name="图片 9" descr="图片42"/>
            <p:cNvPicPr>
              <a:picLocks noChangeAspect="1"/>
            </p:cNvPicPr>
            <p:nvPr userDrawn="1"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11111" y="6546"/>
              <a:ext cx="6270" cy="1544"/>
            </a:xfrm>
            <a:prstGeom prst="rect">
              <a:avLst/>
            </a:prstGeom>
          </p:spPr>
        </p:pic>
        <p:pic>
          <p:nvPicPr>
            <p:cNvPr id="11" name="图片 10" descr="图片33"/>
            <p:cNvPicPr>
              <a:picLocks noChangeAspect="1"/>
            </p:cNvPicPr>
            <p:nvPr userDrawn="1">
              <p:custDataLst>
                <p:tags r:id="rId12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14145" y="6085"/>
              <a:ext cx="3667" cy="461"/>
            </a:xfrm>
            <a:prstGeom prst="rect">
              <a:avLst/>
            </a:prstGeom>
          </p:spPr>
        </p:pic>
        <p:pic>
          <p:nvPicPr>
            <p:cNvPr id="12" name="图片 11" descr="图片82"/>
            <p:cNvPicPr>
              <a:picLocks noChangeAspect="1"/>
            </p:cNvPicPr>
            <p:nvPr userDrawn="1">
              <p:custDataLst>
                <p:tags r:id="rId14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12898" y="4981"/>
              <a:ext cx="4483" cy="4272"/>
            </a:xfrm>
            <a:prstGeom prst="rect">
              <a:avLst/>
            </a:prstGeom>
          </p:spPr>
        </p:pic>
      </p:grp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grpSp>
        <p:nvGrpSpPr>
          <p:cNvPr id="6" name="组合 5"/>
          <p:cNvGrpSpPr/>
          <p:nvPr>
            <p:custDataLst>
              <p:tags r:id="rId10"/>
            </p:custDataLst>
          </p:nvPr>
        </p:nvGrpSpPr>
        <p:grpSpPr>
          <a:xfrm>
            <a:off x="10335895" y="5638800"/>
            <a:ext cx="1739900" cy="1103630"/>
            <a:chOff x="11111" y="4981"/>
            <a:chExt cx="6700" cy="4272"/>
          </a:xfrm>
        </p:grpSpPr>
        <p:pic>
          <p:nvPicPr>
            <p:cNvPr id="8" name="图片 7" descr="图片42"/>
            <p:cNvPicPr>
              <a:picLocks noChangeAspect="1"/>
            </p:cNvPicPr>
            <p:nvPr userDrawn="1">
              <p:custDataLst>
                <p:tags r:id="rId12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11111" y="6546"/>
              <a:ext cx="6270" cy="1544"/>
            </a:xfrm>
            <a:prstGeom prst="rect">
              <a:avLst/>
            </a:prstGeom>
          </p:spPr>
        </p:pic>
        <p:pic>
          <p:nvPicPr>
            <p:cNvPr id="12" name="图片 11" descr="图片33"/>
            <p:cNvPicPr>
              <a:picLocks noChangeAspect="1"/>
            </p:cNvPicPr>
            <p:nvPr userDrawn="1">
              <p:custDataLst>
                <p:tags r:id="rId14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14145" y="6085"/>
              <a:ext cx="3667" cy="461"/>
            </a:xfrm>
            <a:prstGeom prst="rect">
              <a:avLst/>
            </a:prstGeom>
          </p:spPr>
        </p:pic>
        <p:pic>
          <p:nvPicPr>
            <p:cNvPr id="14" name="图片 13" descr="图片82"/>
            <p:cNvPicPr>
              <a:picLocks noChangeAspect="1"/>
            </p:cNvPicPr>
            <p:nvPr userDrawn="1">
              <p:custDataLst>
                <p:tags r:id="rId16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>
              <a:off x="12898" y="4981"/>
              <a:ext cx="4483" cy="4272"/>
            </a:xfrm>
            <a:prstGeom prst="rect">
              <a:avLst/>
            </a:prstGeom>
          </p:spPr>
        </p:pic>
      </p:grp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6" name="图片 5" descr="图片3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71495" y="5899150"/>
            <a:ext cx="9114155" cy="572770"/>
          </a:xfrm>
          <a:prstGeom prst="rect">
            <a:avLst/>
          </a:prstGeom>
        </p:spPr>
      </p:pic>
      <p:pic>
        <p:nvPicPr>
          <p:cNvPr id="8" name="图片 7" descr="图片3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10800000">
            <a:off x="-3810" y="386715"/>
            <a:ext cx="8846185" cy="5727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图片2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0596549" y="6165669"/>
            <a:ext cx="1615770" cy="6961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noProof="1">
                <a:solidFill>
                  <a:srgbClr val="000000"/>
                </a:solidFill>
              </a:rPr>
              <a:t>‹#›</a:t>
            </a:fld>
            <a:endParaRPr lang="en-US" altLang="zh-CN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noProof="1">
                <a:solidFill>
                  <a:srgbClr val="000000"/>
                </a:solidFill>
              </a:rPr>
              <a:t>‹#›</a:t>
            </a:fld>
            <a:endParaRPr lang="en-US" altLang="zh-CN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noProof="1">
                <a:solidFill>
                  <a:srgbClr val="000000"/>
                </a:solidFill>
              </a:rPr>
              <a:t>‹#›</a:t>
            </a:fld>
            <a:endParaRPr lang="en-US" altLang="zh-CN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noProof="1">
                <a:solidFill>
                  <a:srgbClr val="000000"/>
                </a:solidFill>
              </a:rPr>
              <a:t>‹#›</a:t>
            </a:fld>
            <a:endParaRPr lang="en-US" altLang="zh-CN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noProof="1">
                <a:solidFill>
                  <a:srgbClr val="000000"/>
                </a:solidFill>
              </a:rPr>
              <a:t>‹#›</a:t>
            </a:fld>
            <a:endParaRPr lang="en-US" altLang="zh-CN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noProof="1">
                <a:solidFill>
                  <a:srgbClr val="000000"/>
                </a:solidFill>
              </a:rPr>
              <a:t>‹#›</a:t>
            </a:fld>
            <a:endParaRPr lang="en-US" altLang="zh-CN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noProof="1">
                <a:solidFill>
                  <a:srgbClr val="000000"/>
                </a:solidFill>
              </a:rPr>
              <a:t>‹#›</a:t>
            </a:fld>
            <a:endParaRPr lang="en-US" altLang="zh-CN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noProof="1">
                <a:solidFill>
                  <a:srgbClr val="000000"/>
                </a:solidFill>
              </a:rPr>
              <a:t>‹#›</a:t>
            </a:fld>
            <a:endParaRPr lang="en-US" altLang="zh-CN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noProof="1">
                <a:solidFill>
                  <a:srgbClr val="000000"/>
                </a:solidFill>
              </a:rPr>
              <a:t>‹#›</a:t>
            </a:fld>
            <a:endParaRPr lang="en-US" altLang="zh-CN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noProof="1">
                <a:solidFill>
                  <a:srgbClr val="000000"/>
                </a:solidFill>
              </a:rPr>
              <a:t>‹#›</a:t>
            </a:fld>
            <a:endParaRPr lang="en-US" altLang="zh-CN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9293296" y="1519124"/>
            <a:ext cx="891586" cy="3819752"/>
          </a:xfrm>
        </p:spPr>
        <p:txBody>
          <a:bodyPr vert="eaVert" lIns="90000" tIns="46800" rIns="90000" bIns="46800" anchor="b" anchorCtr="0">
            <a:normAutofit/>
          </a:bodyPr>
          <a:lstStyle>
            <a:lvl1pPr algn="ctr">
              <a:defRPr sz="32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 flipH="1">
            <a:off x="9191705" y="2237079"/>
            <a:ext cx="0" cy="238254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7784699" y="1519125"/>
            <a:ext cx="1416337" cy="3819751"/>
          </a:xfrm>
        </p:spPr>
        <p:txBody>
          <a:bodyPr vert="eaVert" lIns="90000" tIns="46800" rIns="90000" bIns="46800" anchor="t" anchorCtr="0">
            <a:normAutofit/>
          </a:bodyPr>
          <a:lstStyle>
            <a:lvl1pPr marL="0" indent="0" algn="l" eaLnBrk="1" fontAlgn="auto" latinLnBrk="0" hangingPunct="1">
              <a:buNone/>
              <a:defRPr kumimoji="0" lang="zh-CN" altLang="en-US" sz="2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noProof="1">
                <a:solidFill>
                  <a:srgbClr val="000000"/>
                </a:solidFill>
              </a:rPr>
              <a:t>‹#›</a:t>
            </a:fld>
            <a:endParaRPr lang="en-US" altLang="zh-CN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图片2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0596549" y="6165669"/>
            <a:ext cx="1615770" cy="6961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 descr="图片2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0596549" y="6165669"/>
            <a:ext cx="1615770" cy="6961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6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7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240760" y="67043"/>
            <a:ext cx="3313067" cy="283116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图片2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0596549" y="6165669"/>
            <a:ext cx="1615770" cy="6961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2021/8/11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图片2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0596549" y="6165669"/>
            <a:ext cx="1615770" cy="696141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3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4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34.xml" /><Relationship Id="rId21" Type="http://schemas.openxmlformats.org/officeDocument/2006/relationships/tags" Target="../tags/tag135.xml" /><Relationship Id="rId22" Type="http://schemas.openxmlformats.org/officeDocument/2006/relationships/tags" Target="../tags/tag136.xml" /><Relationship Id="rId23" Type="http://schemas.openxmlformats.org/officeDocument/2006/relationships/tags" Target="../tags/tag137.xml" /><Relationship Id="rId24" Type="http://schemas.openxmlformats.org/officeDocument/2006/relationships/tags" Target="../tags/tag138.xml" /><Relationship Id="rId25" Type="http://schemas.openxmlformats.org/officeDocument/2006/relationships/tags" Target="../tags/tag139.xml" /><Relationship Id="rId26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10" Type="http://schemas.openxmlformats.org/officeDocument/2006/relationships/slideLayout" Target="../slideLayouts/slideLayout29.xml" /><Relationship Id="rId11" Type="http://schemas.openxmlformats.org/officeDocument/2006/relationships/slideLayout" Target="../slideLayouts/slideLayout30.xml" /><Relationship Id="rId12" Type="http://schemas.openxmlformats.org/officeDocument/2006/relationships/image" Target="../media/image19.jpeg" /><Relationship Id="rId13" Type="http://schemas.openxmlformats.org/officeDocument/2006/relationships/theme" Target="../theme/theme2.xml" /><Relationship Id="rId2" Type="http://schemas.openxmlformats.org/officeDocument/2006/relationships/slideLayout" Target="../slideLayouts/slideLayout21.xml" /><Relationship Id="rId3" Type="http://schemas.openxmlformats.org/officeDocument/2006/relationships/slideLayout" Target="../slideLayouts/slideLayout22.xml" /><Relationship Id="rId4" Type="http://schemas.openxmlformats.org/officeDocument/2006/relationships/slideLayout" Target="../slideLayouts/slideLayout23.xml" /><Relationship Id="rId5" Type="http://schemas.openxmlformats.org/officeDocument/2006/relationships/slideLayout" Target="../slideLayouts/slideLayout24.xml" /><Relationship Id="rId6" Type="http://schemas.openxmlformats.org/officeDocument/2006/relationships/slideLayout" Target="../slideLayouts/slideLayout25.xml" /><Relationship Id="rId7" Type="http://schemas.openxmlformats.org/officeDocument/2006/relationships/slideLayout" Target="../slideLayouts/slideLayout26.xml" /><Relationship Id="rId8" Type="http://schemas.openxmlformats.org/officeDocument/2006/relationships/slideLayout" Target="../slideLayouts/slideLayout27.xml" /><Relationship Id="rId9" Type="http://schemas.openxmlformats.org/officeDocument/2006/relationships/slideLayout" Target="../slideLayouts/slideLayout28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9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9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9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9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9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9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9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9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9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9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9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2">
            <a:alphaModFix amt="41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5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A0DB2DC-4C9A-4742-B13C-FB6460FD3503}" type="slidenum">
              <a:rPr lang="en-US" altLang="zh-CN" noProof="1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noProof="1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ransition/>
  <p:timing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0.jpeg" /><Relationship Id="rId3" Type="http://schemas.openxmlformats.org/officeDocument/2006/relationships/tags" Target="../tags/tag140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4.png" /><Relationship Id="rId3" Type="http://schemas.openxmlformats.org/officeDocument/2006/relationships/tags" Target="../tags/tag15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5.png" /><Relationship Id="rId3" Type="http://schemas.openxmlformats.org/officeDocument/2006/relationships/tags" Target="../tags/tag15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26.jpeg" /><Relationship Id="rId3" Type="http://schemas.openxmlformats.org/officeDocument/2006/relationships/tags" Target="../tags/tag155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6.xml" /><Relationship Id="rId3" Type="http://schemas.openxmlformats.org/officeDocument/2006/relationships/image" Target="../media/image27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57.xml" /><Relationship Id="rId3" Type="http://schemas.openxmlformats.org/officeDocument/2006/relationships/tags" Target="../tags/tag158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hemeOverride" Target="../theme/themeOverride3.xml" /><Relationship Id="rId3" Type="http://schemas.openxmlformats.org/officeDocument/2006/relationships/notesSlide" Target="../notesSlides/notesSlide2.xml" /><Relationship Id="rId4" Type="http://schemas.openxmlformats.org/officeDocument/2006/relationships/tags" Target="../tags/tag159.xml" /><Relationship Id="rId5" Type="http://schemas.openxmlformats.org/officeDocument/2006/relationships/tags" Target="../tags/tag160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148.xml" /><Relationship Id="rId2" Type="http://schemas.openxmlformats.org/officeDocument/2006/relationships/themeOverride" Target="../theme/themeOverride1.xml" /><Relationship Id="rId3" Type="http://schemas.openxmlformats.org/officeDocument/2006/relationships/tags" Target="../tags/tag141.xml" /><Relationship Id="rId4" Type="http://schemas.openxmlformats.org/officeDocument/2006/relationships/tags" Target="../tags/tag142.xml" /><Relationship Id="rId5" Type="http://schemas.openxmlformats.org/officeDocument/2006/relationships/tags" Target="../tags/tag143.xml" /><Relationship Id="rId6" Type="http://schemas.openxmlformats.org/officeDocument/2006/relationships/tags" Target="../tags/tag144.xml" /><Relationship Id="rId7" Type="http://schemas.openxmlformats.org/officeDocument/2006/relationships/tags" Target="../tags/tag145.xml" /><Relationship Id="rId8" Type="http://schemas.openxmlformats.org/officeDocument/2006/relationships/tags" Target="../tags/tag146.xml" /><Relationship Id="rId9" Type="http://schemas.openxmlformats.org/officeDocument/2006/relationships/tags" Target="../tags/tag14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8.png" /><Relationship Id="rId3" Type="http://schemas.openxmlformats.org/officeDocument/2006/relationships/tags" Target="../tags/tag161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hemeOverride" Target="../theme/themeOverride2.xml" /><Relationship Id="rId3" Type="http://schemas.openxmlformats.org/officeDocument/2006/relationships/notesSlide" Target="../notesSlides/notesSlide1.xml" /><Relationship Id="rId4" Type="http://schemas.openxmlformats.org/officeDocument/2006/relationships/tags" Target="../tags/tag149.xml" /><Relationship Id="rId5" Type="http://schemas.openxmlformats.org/officeDocument/2006/relationships/tags" Target="../tags/tag150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5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29.jpeg" /><Relationship Id="rId4" Type="http://schemas.openxmlformats.org/officeDocument/2006/relationships/image" Target="../media/image30.jpeg" /><Relationship Id="rId5" Type="http://schemas.openxmlformats.org/officeDocument/2006/relationships/image" Target="../media/image31.jpeg" /><Relationship Id="rId6" Type="http://schemas.openxmlformats.org/officeDocument/2006/relationships/image" Target="../media/image32.jpe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33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34.jpeg" /><Relationship Id="rId3" Type="http://schemas.openxmlformats.org/officeDocument/2006/relationships/tags" Target="../tags/tag16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hemeOverride" Target="../theme/themeOverride4.xml" /><Relationship Id="rId3" Type="http://schemas.openxmlformats.org/officeDocument/2006/relationships/notesSlide" Target="../notesSlides/notesSlide7.xml" /><Relationship Id="rId4" Type="http://schemas.openxmlformats.org/officeDocument/2006/relationships/tags" Target="../tags/tag163.xml" /><Relationship Id="rId5" Type="http://schemas.openxmlformats.org/officeDocument/2006/relationships/tags" Target="../tags/tag164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2" Type="http://schemas.openxmlformats.org/officeDocument/2006/relationships/themeOverride" Target="../theme/themeOverride5.xml" /><Relationship Id="rId3" Type="http://schemas.openxmlformats.org/officeDocument/2006/relationships/tags" Target="../tags/tag165.xml" /><Relationship Id="rId4" Type="http://schemas.openxmlformats.org/officeDocument/2006/relationships/tags" Target="../tags/tag166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hemeOverride" Target="../theme/themeOverride6.xml" /><Relationship Id="rId3" Type="http://schemas.openxmlformats.org/officeDocument/2006/relationships/tags" Target="../tags/tag167.xml" /><Relationship Id="rId4" Type="http://schemas.openxmlformats.org/officeDocument/2006/relationships/image" Target="../media/image35.jpeg" /><Relationship Id="rId5" Type="http://schemas.openxmlformats.org/officeDocument/2006/relationships/tags" Target="../tags/tag168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Relationship Id="rId2" Type="http://schemas.openxmlformats.org/officeDocument/2006/relationships/themeOverride" Target="../theme/themeOverride7.xml" /><Relationship Id="rId3" Type="http://schemas.openxmlformats.org/officeDocument/2006/relationships/notesSlide" Target="../notesSlides/notesSlide8.xml" /><Relationship Id="rId4" Type="http://schemas.openxmlformats.org/officeDocument/2006/relationships/tags" Target="../tags/tag169.xml" /><Relationship Id="rId5" Type="http://schemas.openxmlformats.org/officeDocument/2006/relationships/image" Target="../media/image36.jpeg" /><Relationship Id="rId6" Type="http://schemas.openxmlformats.org/officeDocument/2006/relationships/tags" Target="../tags/tag170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tags" Target="../tags/tag171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image" Target="../media/image3.png" /><Relationship Id="rId3" Type="http://schemas.openxmlformats.org/officeDocument/2006/relationships/tags" Target="../tags/tag17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21.pn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7.png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Relationship Id="rId2" Type="http://schemas.openxmlformats.org/officeDocument/2006/relationships/tags" Target="../tags/tag173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174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38.png" /><Relationship Id="rId3" Type="http://schemas.openxmlformats.org/officeDocument/2006/relationships/tags" Target="../tags/tag175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image" Target="../media/image39.png" /><Relationship Id="rId3" Type="http://schemas.openxmlformats.org/officeDocument/2006/relationships/image" Target="../media/image40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22.jpeg" /><Relationship Id="rId3" Type="http://schemas.openxmlformats.org/officeDocument/2006/relationships/tags" Target="../tags/tag15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2.xml" /><Relationship Id="rId3" Type="http://schemas.openxmlformats.org/officeDocument/2006/relationships/image" Target="../media/image23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318625" y="1958340"/>
            <a:ext cx="1379855" cy="2941320"/>
          </a:xfrm>
          <a:noFill/>
        </p:spPr>
        <p:txBody>
          <a:bodyPr>
            <a:noAutofit/>
          </a:bodyPr>
          <a:lstStyle/>
          <a:p>
            <a:pPr algn="dist">
              <a:lnSpc>
                <a:spcPct val="110000"/>
              </a:lnSpc>
            </a:pPr>
            <a:r>
              <a:rPr lang="zh-CN" altLang="en-US" sz="8000">
                <a:solidFill>
                  <a:srgbClr val="FF0000"/>
                </a:solidFill>
              </a:rPr>
              <a:t>兼爱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166100" y="3459480"/>
            <a:ext cx="752475" cy="1231265"/>
          </a:xfrm>
          <a:noFill/>
        </p:spPr>
        <p:txBody>
          <a:bodyPr vert="eaVert">
            <a:normAutofit lnSpcReduction="10000"/>
          </a:bodyPr>
          <a:lstStyle/>
          <a:p>
            <a:r>
              <a:rPr lang="zh-CN" altLang="en-US" sz="4000"/>
              <a:t>墨子</a:t>
            </a:r>
          </a:p>
        </p:txBody>
      </p:sp>
      <p:pic>
        <p:nvPicPr>
          <p:cNvPr id="4" name="图片 3" descr="墨子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" y="0"/>
            <a:ext cx="8165465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39319" y="2305616"/>
            <a:ext cx="5113361" cy="224676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90204" pitchFamily="34" charset="0"/>
              <a:buNone/>
            </a:pPr>
            <a:r>
              <a:rPr lang="zh-CN" altLang="en-US" sz="2800" b="1" smtClean="0">
                <a:solidFill>
                  <a:srgbClr val="00865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语文部编版 </a:t>
            </a:r>
            <a:endParaRPr lang="en-US" altLang="zh-CN" sz="2800" b="1" smtClean="0">
              <a:solidFill>
                <a:srgbClr val="00865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>
              <a:buFont typeface="Arial" panose="020b0604020202090204" pitchFamily="34" charset="0"/>
              <a:buNone/>
            </a:pPr>
            <a:r>
              <a:rPr lang="zh-CN" altLang="en-US" sz="2800" b="1" smtClean="0">
                <a:solidFill>
                  <a:srgbClr val="00865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</a:t>
            </a:r>
            <a:endParaRPr lang="en-US" altLang="zh-CN" sz="2800" b="1" smtClean="0">
              <a:solidFill>
                <a:srgbClr val="00865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>
              <a:buFont typeface="Arial" panose="020b0604020202090204" pitchFamily="34" charset="0"/>
              <a:buNone/>
            </a:pPr>
            <a:r>
              <a:rPr lang="zh-CN" altLang="en-US" sz="2800" b="1" smtClean="0">
                <a:solidFill>
                  <a:srgbClr val="00865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高二选择性必修上</a:t>
            </a:r>
            <a:endParaRPr lang="en-US" altLang="zh-CN" sz="2800" b="1" smtClean="0">
              <a:solidFill>
                <a:srgbClr val="00865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>
              <a:buFont typeface="Arial" panose="020b0604020202090204" pitchFamily="34" charset="0"/>
              <a:buNone/>
            </a:pPr>
            <a:endParaRPr lang="en-US" altLang="zh-CN" sz="2800" b="1" smtClean="0">
              <a:solidFill>
                <a:srgbClr val="00865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>
              <a:buFont typeface="Arial" panose="020b0604020202090204" pitchFamily="34" charset="0"/>
              <a:buNone/>
            </a:pPr>
            <a:r>
              <a:rPr lang="zh-CN" altLang="en-US" sz="2800" b="1" smtClean="0">
                <a:solidFill>
                  <a:srgbClr val="00865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</a:t>
            </a:r>
            <a:endParaRPr lang="en-US" altLang="zh-CN" sz="2800" b="1">
              <a:solidFill>
                <a:srgbClr val="00865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custDataLst>
      <p:tags r:id="rId3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0" y="882015"/>
            <a:ext cx="12192847" cy="54089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lnSpc>
                <a:spcPct val="14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>
                <a:latin typeface="Arial" panose="020b0604020202090204" pitchFamily="34" charset="0"/>
                <a:ea typeface="宋体" panose="02010600030101010101" pitchFamily="2" charset="-122"/>
                <a:cs typeface="+mn-cs"/>
              </a:rPr>
              <a:t>  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墨子还是一位伟大的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社会实践家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，曾周游列国，广收门徒，施教四方，为了天下劳苦大众的利益呕心沥血。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R="0" defTabSz="914400">
              <a:lnSpc>
                <a:spcPct val="14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>
                <a:latin typeface="+mn-ea"/>
                <a:ea typeface="+mn-ea"/>
                <a:cs typeface="+mn-cs"/>
              </a:rPr>
              <a:t>    </a:t>
            </a:r>
            <a:r>
              <a:rPr kumimoji="0" lang="zh-CN" altLang="en-US" sz="32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墨子“平生足迹所及，则尝北之齐，西使卫，又屡游楚，前至郢，后客鲁阳，复欲适越而未果。”</a:t>
            </a:r>
            <a:endParaRPr kumimoji="0" lang="en-US" sz="3200" b="1" kern="1200" cap="none" spc="0" normalizeH="0" baseline="0" noProof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R="0" defTabSz="914400">
              <a:lnSpc>
                <a:spcPct val="14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kumimoji="0" lang="zh-CN" altLang="en-US" sz="3200" b="1" kern="1200" cap="none" spc="0" normalizeH="0" baseline="0" noProof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“</a:t>
            </a:r>
            <a:r>
              <a:rPr kumimoji="0" lang="zh-CN" altLang="en-US" sz="3200" b="1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孔席不暖，墨突不黔</a:t>
            </a:r>
            <a:r>
              <a:rPr kumimoji="0" lang="zh-CN" altLang="en-US" sz="32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”， “</a:t>
            </a:r>
            <a:r>
              <a:rPr kumimoji="0" lang="zh-CN" altLang="en-US" sz="3200" b="1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摩顶放踵利天下为主</a:t>
            </a:r>
            <a:r>
              <a:rPr kumimoji="0" lang="zh-CN" altLang="en-US" sz="32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”，两千多年来</a:t>
            </a:r>
            <a:r>
              <a:rPr kumimoji="0" lang="zh-CN" altLang="en-US" sz="3200" b="1" kern="1200" cap="none" spc="0" normalizeH="0" baseline="0" noProof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，他</a:t>
            </a:r>
            <a:r>
              <a:rPr kumimoji="0" lang="zh-CN" altLang="en-US" sz="32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的智慧、坚定和见义勇为博得了历代人民尊敬。  </a:t>
            </a:r>
            <a:br>
              <a:rPr kumimoji="0" lang="zh-CN" altLang="en-US" sz="32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br>
            <a:r>
              <a:rPr kumimoji="0" lang="zh-CN" altLang="en-US" sz="32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    </a:t>
            </a:r>
            <a:r>
              <a:rPr kumimoji="0" lang="zh-CN" altLang="en-US" sz="3200" b="1" kern="1200" cap="none" spc="0" normalizeH="0" baseline="0" noProof="0">
                <a:latin typeface="+mn-ea"/>
                <a:ea typeface="+mn-ea"/>
                <a:cs typeface="+mn-cs"/>
              </a:rPr>
              <a:t> </a:t>
            </a:r>
            <a:r>
              <a:rPr kumimoji="0" lang="zh-CN" altLang="en-US" sz="3200" b="1" kern="1200" cap="none" spc="0" normalizeH="0" baseline="0" noProof="0">
                <a:latin typeface="Arial" panose="020b0604020202090204" pitchFamily="34" charset="0"/>
                <a:ea typeface="宋体" panose="02010600030101010101" pitchFamily="2" charset="-122"/>
                <a:cs typeface="+mn-cs"/>
              </a:rPr>
              <a:t> </a:t>
            </a:r>
          </a:p>
        </p:txBody>
      </p:sp>
    </p:spTree>
  </p:cSld>
  <p:clrMapOvr>
    <a:masterClrMapping/>
  </p:clrMapOvr>
  <p:transition>
    <p:random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Rectangle 3"/>
          <p:cNvSpPr>
            <a:spLocks noGrp="1"/>
          </p:cNvSpPr>
          <p:nvPr>
            <p:ph idx="1"/>
          </p:nvPr>
        </p:nvSpPr>
        <p:spPr>
          <a:xfrm>
            <a:off x="38100" y="38100"/>
            <a:ext cx="12026900" cy="6794500"/>
          </a:xfrm>
        </p:spPr>
        <p:txBody>
          <a:bodyPr vert="horz" wrap="square" lIns="121920" tIns="60960" rIns="121920" bIns="60960" anchor="t">
            <a:normAutofit fontScale="92500" lnSpcReduction="10000"/>
          </a:bodyPr>
          <a:lstStyle/>
          <a:p>
            <a:pPr eaLnBrk="1" hangingPunct="1">
              <a:buNone/>
            </a:pPr>
            <a:r>
              <a:rPr lang="en-US" altLang="zh-CN" b="1">
                <a:latin typeface="宋体" panose="02010600030101010101" pitchFamily="2" charset="-122"/>
              </a:rPr>
              <a:t>  </a:t>
            </a:r>
            <a:r>
              <a:rPr lang="zh-CN" altLang="en-US" sz="3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墨子还是一位</a:t>
            </a:r>
            <a:r>
              <a:rPr lang="zh-CN" altLang="en-US" sz="3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科学家、发明家</a:t>
            </a:r>
            <a:r>
              <a:rPr lang="zh-CN" altLang="en-US" sz="3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en-US" altLang="zh-CN" sz="3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3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他博学多才，擅长工巧和制作，他曾制成木鸢，据说三天三夜飞在天空没有掉下来。</a:t>
            </a:r>
            <a:endParaRPr lang="en-US" altLang="zh-CN" sz="3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en-US" altLang="zh-CN" sz="3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</a:t>
            </a:r>
            <a:r>
              <a:rPr lang="zh-CN" altLang="en-US" sz="3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墨子从生产和生活实践中概括出</a:t>
            </a:r>
            <a:r>
              <a:rPr lang="zh-CN" altLang="en-US" sz="3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力学原理，并作出力学定义和弹性力学、杠杆平衡力学、滑轮受力、斜面受力、物体平衡受力</a:t>
            </a:r>
            <a:r>
              <a:rPr lang="zh-CN" altLang="en-US" sz="3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等方面的定义。他制造了辘轳、滑车和车梯等简单机械，用于生产和军事。</a:t>
            </a:r>
            <a:endParaRPr lang="en-US" altLang="zh-CN" sz="3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3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墨子</a:t>
            </a:r>
            <a:r>
              <a:rPr lang="zh-CN" altLang="en-US" sz="3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首先</a:t>
            </a:r>
            <a:r>
              <a:rPr lang="zh-CN" altLang="en-US" sz="3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发现了</a:t>
            </a:r>
            <a:r>
              <a:rPr lang="zh-CN" altLang="en-US" sz="3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小孔成像</a:t>
            </a:r>
            <a:r>
              <a:rPr lang="zh-CN" altLang="en-US" sz="3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的道理。</a:t>
            </a:r>
          </a:p>
          <a:p>
            <a:pPr eaLnBrk="1" hangingPunct="1">
              <a:buNone/>
            </a:pPr>
            <a:r>
              <a:rPr lang="zh-CN" altLang="en-US" sz="3800" b="1">
                <a:latin typeface="宋体" panose="02010600030101010101" pitchFamily="2" charset="-122"/>
              </a:rPr>
              <a:t>          </a:t>
            </a:r>
          </a:p>
        </p:txBody>
      </p:sp>
    </p:spTree>
  </p:cSld>
  <p:clrMapOvr>
    <a:masterClrMapping/>
  </p:clrMapOvr>
  <p:transition>
    <p:random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4995" y="1073785"/>
            <a:ext cx="5881370" cy="2033905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>
              <a:lnSpc>
                <a:spcPts val="8875"/>
              </a:lnSpc>
              <a:buFont typeface="Wingdings" panose="05000000000000000000" pitchFamily="2" charset="2"/>
              <a:buNone/>
            </a:pPr>
            <a:r>
              <a:rPr lang="zh-CN" altLang="en-US" sz="3600" b="1" smtClean="0">
                <a:solidFill>
                  <a:srgbClr val="FF0000"/>
                </a:solidFill>
                <a:latin typeface="微软雅黑" charset="-122"/>
                <a:ea typeface="微软雅黑"/>
                <a:cs typeface="微软雅黑" charset="-122"/>
                <a:sym typeface="微软雅黑" charset="-122"/>
              </a:rPr>
              <a:t>墨子是中国的良心和灵魂</a:t>
            </a:r>
            <a:endParaRPr lang="en-US" altLang="zh-CN" sz="2000" b="1" smtClean="0">
              <a:solidFill>
                <a:srgbClr val="355709"/>
              </a:solidFill>
              <a:latin typeface="微软雅黑" charset="-122"/>
              <a:ea typeface="微软雅黑"/>
              <a:cs typeface="微软雅黑" charset="-122"/>
              <a:sym typeface="微软雅黑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000" b="1" smtClean="0">
                <a:solidFill>
                  <a:srgbClr val="355709"/>
                </a:solidFill>
                <a:latin typeface="微软雅黑" charset="-122"/>
                <a:ea typeface="微软雅黑"/>
                <a:cs typeface="微软雅黑" charset="-122"/>
                <a:sym typeface="微软雅黑" charset="-122"/>
              </a:rPr>
              <a:t>                                     </a:t>
            </a:r>
            <a:r>
              <a:rPr lang="en-US" altLang="zh-CN" sz="2000" b="1" smtClean="0">
                <a:solidFill>
                  <a:srgbClr val="FF0000"/>
                </a:solidFill>
                <a:latin typeface="微软雅黑" charset="-122"/>
                <a:ea typeface="微软雅黑"/>
                <a:cs typeface="微软雅黑" charset="-122"/>
                <a:sym typeface="微软雅黑" charset="-122"/>
              </a:rPr>
              <a:t>——</a:t>
            </a:r>
            <a:r>
              <a:rPr lang="zh-CN" altLang="en-US" sz="2000" b="1" smtClean="0">
                <a:solidFill>
                  <a:srgbClr val="FF0000"/>
                </a:solidFill>
                <a:latin typeface="微软雅黑" charset="-122"/>
                <a:ea typeface="微软雅黑"/>
                <a:cs typeface="微软雅黑" charset="-122"/>
                <a:sym typeface="微软雅黑" charset="-122"/>
              </a:rPr>
              <a:t>张知寒</a:t>
            </a:r>
            <a:r>
              <a:rPr lang="en-US" altLang="zh-CN" sz="40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charset="-122"/>
              </a:rPr>
              <a:t>        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4008" y="3598877"/>
            <a:ext cx="5905850" cy="238950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eaLnBrk="0" hangingPunct="0">
              <a:lnSpc>
                <a:spcPts val="6800"/>
              </a:lnSpc>
            </a:pPr>
            <a:r>
              <a:rPr lang="zh-CN" altLang="en-US" sz="3200" b="1" smtClean="0">
                <a:solidFill>
                  <a:srgbClr val="FF0000"/>
                </a:solidFill>
                <a:latin typeface="微软雅黑" charset="-122"/>
                <a:ea typeface="微软雅黑"/>
                <a:cs typeface="微软雅黑" charset="-122"/>
              </a:rPr>
              <a:t>墨子是一个劳动者，他不做官，但他是比孔子高明的圣人。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smtClean="0">
                <a:solidFill>
                  <a:srgbClr val="FF0000"/>
                </a:solidFill>
                <a:latin typeface="微软雅黑" charset="-122"/>
                <a:ea typeface="微软雅黑"/>
                <a:cs typeface="微软雅黑" charset="-122"/>
              </a:rPr>
              <a:t>                                        </a:t>
            </a:r>
            <a:r>
              <a:rPr lang="en-US" altLang="zh-CN" sz="2400" b="1" smtClean="0">
                <a:solidFill>
                  <a:srgbClr val="FF0000"/>
                </a:solidFill>
                <a:latin typeface="微软雅黑" charset="-122"/>
                <a:ea typeface="微软雅黑"/>
                <a:cs typeface="微软雅黑" charset="-122"/>
              </a:rPr>
              <a:t>——</a:t>
            </a:r>
            <a:r>
              <a:rPr lang="zh-CN" altLang="en-US" sz="2400" b="1" smtClean="0">
                <a:solidFill>
                  <a:srgbClr val="FF0000"/>
                </a:solidFill>
                <a:latin typeface="微软雅黑" charset="-122"/>
                <a:ea typeface="微软雅黑"/>
                <a:cs typeface="微软雅黑" charset="-122"/>
              </a:rPr>
              <a:t>毛泽东</a:t>
            </a:r>
            <a:endParaRPr lang="zh-CN" altLang="en-US" sz="2400" b="1">
              <a:solidFill>
                <a:srgbClr val="FF0000"/>
              </a:solidFill>
              <a:latin typeface="微软雅黑" charset="-122"/>
              <a:ea typeface="微软雅黑"/>
              <a:cs typeface="微软雅黑" charset="-122"/>
            </a:endParaRPr>
          </a:p>
        </p:txBody>
      </p:sp>
      <p:pic>
        <p:nvPicPr>
          <p:cNvPr id="9" name="图片 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642371" y="1241571"/>
            <a:ext cx="3657600" cy="4420997"/>
          </a:xfrm>
          <a:prstGeom prst="rect">
            <a:avLst/>
          </a:prstGeom>
          <a:noFill/>
          <a:ln w="9525">
            <a:noFill/>
            <a:miter lim="800000"/>
          </a:ln>
        </p:spPr>
      </p:pic>
      <p:grpSp>
        <p:nvGrpSpPr>
          <p:cNvPr id="5" name="组合 4"/>
          <p:cNvGrpSpPr/>
          <p:nvPr/>
        </p:nvGrpSpPr>
        <p:grpSpPr>
          <a:xfrm>
            <a:off x="0" y="160020"/>
            <a:ext cx="5808980" cy="795655"/>
            <a:chOff x="7527" y="6878"/>
            <a:chExt cx="4563" cy="1253"/>
          </a:xfrm>
        </p:grpSpPr>
        <p:grpSp>
          <p:nvGrpSpPr>
            <p:cNvPr id="2" name="组合 1"/>
            <p:cNvGrpSpPr/>
            <p:nvPr>
              <p:custDataLst>
                <p:tags r:id="rId3"/>
              </p:custDataLst>
            </p:nvPr>
          </p:nvGrpSpPr>
          <p:grpSpPr>
            <a:xfrm>
              <a:off x="7527" y="6878"/>
              <a:ext cx="4563" cy="1253"/>
              <a:chOff x="3427770" y="1399334"/>
              <a:chExt cx="2568987" cy="568423"/>
            </a:xfrm>
            <a:solidFill>
              <a:srgbClr val="C00000"/>
            </a:solidFill>
          </p:grpSpPr>
          <p:sp>
            <p:nvSpPr>
              <p:cNvPr id="7" name="Freeform 148"/>
              <p:cNvSpPr/>
              <p:nvPr/>
            </p:nvSpPr>
            <p:spPr bwMode="auto">
              <a:xfrm>
                <a:off x="3427770" y="1399334"/>
                <a:ext cx="1969464" cy="568423"/>
              </a:xfrm>
              <a:custGeom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" name="Freeform 148"/>
              <p:cNvSpPr/>
              <p:nvPr/>
            </p:nvSpPr>
            <p:spPr bwMode="auto">
              <a:xfrm>
                <a:off x="4027293" y="1399334"/>
                <a:ext cx="1969464" cy="568423"/>
              </a:xfrm>
              <a:custGeom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" name="TextBox 7"/>
            <p:cNvSpPr txBox="1"/>
            <p:nvPr/>
          </p:nvSpPr>
          <p:spPr>
            <a:xfrm>
              <a:off x="7912" y="6878"/>
              <a:ext cx="3421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今人评墨子</a:t>
              </a: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1985" y="1241425"/>
            <a:ext cx="6438265" cy="1238885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eaLnBrk="0" hangingPunct="0">
              <a:lnSpc>
                <a:spcPts val="4000"/>
              </a:lnSpc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微软雅黑" charset="-122"/>
                <a:ea typeface="微软雅黑"/>
                <a:cs typeface="微软雅黑" charset="-122"/>
              </a:rPr>
              <a:t>兼爱非攻，是全人类的精神制高点。</a:t>
            </a:r>
            <a:endParaRPr lang="en-US" altLang="zh-CN" sz="2800" b="1" smtClean="0">
              <a:solidFill>
                <a:srgbClr val="FF0000"/>
              </a:solidFill>
              <a:latin typeface="微软雅黑" charset="-122"/>
              <a:ea typeface="微软雅黑"/>
              <a:cs typeface="微软雅黑" charset="-122"/>
            </a:endParaRPr>
          </a:p>
          <a:p>
            <a:pPr eaLnBrk="0" hangingPunct="0">
              <a:lnSpc>
                <a:spcPts val="4000"/>
              </a:lnSpc>
              <a:buNone/>
            </a:pPr>
            <a:r>
              <a:rPr lang="en-US" altLang="zh-CN" sz="2800" b="1" smtClean="0">
                <a:solidFill>
                  <a:srgbClr val="FF0000"/>
                </a:solidFill>
                <a:latin typeface="微软雅黑" charset="-122"/>
                <a:ea typeface="微软雅黑"/>
                <a:cs typeface="微软雅黑" charset="-122"/>
              </a:rPr>
              <a:t>                            </a:t>
            </a:r>
            <a:r>
              <a:rPr lang="zh-CN" altLang="en-US" sz="2800" b="1" smtClean="0">
                <a:solidFill>
                  <a:srgbClr val="FF0000"/>
                </a:solidFill>
                <a:latin typeface="微软雅黑" charset="-122"/>
                <a:ea typeface="微软雅黑"/>
                <a:cs typeface="微软雅黑" charset="-122"/>
              </a:rPr>
              <a:t>    </a:t>
            </a:r>
            <a:r>
              <a:rPr lang="en-US" altLang="zh-CN" sz="2800" b="1" smtClean="0">
                <a:solidFill>
                  <a:srgbClr val="FF0000"/>
                </a:solidFill>
                <a:latin typeface="微软雅黑" charset="-122"/>
                <a:ea typeface="微软雅黑"/>
                <a:cs typeface="微软雅黑" charset="-122"/>
              </a:rPr>
              <a:t>——</a:t>
            </a:r>
            <a:r>
              <a:rPr lang="zh-CN" altLang="en-US" sz="2800" b="1" smtClean="0">
                <a:solidFill>
                  <a:srgbClr val="FF0000"/>
                </a:solidFill>
                <a:latin typeface="微软雅黑" charset="-122"/>
                <a:ea typeface="微软雅黑"/>
                <a:cs typeface="微软雅黑" charset="-122"/>
              </a:rPr>
              <a:t>余秋雨</a:t>
            </a:r>
            <a:r>
              <a:rPr lang="zh-CN" altLang="en-US" sz="2800" b="1" smtClean="0">
                <a:solidFill>
                  <a:srgbClr val="FF0000"/>
                </a:solidFill>
                <a:latin typeface="微软雅黑" charset="-122"/>
              </a:rPr>
              <a:t> 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0220" y="3195955"/>
            <a:ext cx="6944995" cy="31051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eaLnBrk="0" fontAlgn="auto" hangingPunct="0">
              <a:lnSpc>
                <a:spcPct val="140000"/>
              </a:lnSpc>
            </a:pPr>
            <a:r>
              <a:rPr lang="zh-CN" altLang="en-US" sz="2800" b="1" smtClean="0">
                <a:solidFill>
                  <a:srgbClr val="C00000"/>
                </a:solidFill>
                <a:latin typeface="微软雅黑" charset="-122"/>
              </a:rPr>
              <a:t>    </a:t>
            </a:r>
            <a:r>
              <a:rPr lang="zh-CN" altLang="en-US" sz="2800" b="1" smtClean="0">
                <a:solidFill>
                  <a:srgbClr val="C00000"/>
                </a:solidFill>
                <a:latin typeface="微软雅黑" charset="-122"/>
                <a:ea typeface="微软雅黑"/>
                <a:cs typeface="微软雅黑" charset="-122"/>
              </a:rPr>
              <a:t>  孙中山在《三民主义》中把墨子推崇为</a:t>
            </a:r>
            <a:r>
              <a:rPr lang="en-US" altLang="zh-CN" sz="2800" b="1" smtClean="0">
                <a:solidFill>
                  <a:srgbClr val="C00000"/>
                </a:solidFill>
                <a:latin typeface="微软雅黑" charset="-122"/>
                <a:ea typeface="微软雅黑"/>
                <a:cs typeface="微软雅黑" charset="-122"/>
              </a:rPr>
              <a:t>“</a:t>
            </a:r>
            <a:r>
              <a:rPr lang="zh-CN" altLang="en-US" sz="2800" b="1" smtClean="0">
                <a:solidFill>
                  <a:srgbClr val="C00000"/>
                </a:solidFill>
                <a:latin typeface="微软雅黑" charset="-122"/>
                <a:ea typeface="微软雅黑"/>
                <a:cs typeface="微软雅黑" charset="-122"/>
              </a:rPr>
              <a:t>平等、博爱</a:t>
            </a:r>
            <a:r>
              <a:rPr lang="en-US" altLang="zh-CN" sz="2800" b="1" smtClean="0">
                <a:solidFill>
                  <a:srgbClr val="C00000"/>
                </a:solidFill>
                <a:latin typeface="微软雅黑" charset="-122"/>
                <a:ea typeface="微软雅黑"/>
                <a:cs typeface="微软雅黑" charset="-122"/>
              </a:rPr>
              <a:t>”</a:t>
            </a:r>
            <a:r>
              <a:rPr lang="zh-CN" altLang="en-US" sz="2800" b="1" smtClean="0">
                <a:solidFill>
                  <a:srgbClr val="C00000"/>
                </a:solidFill>
                <a:latin typeface="微软雅黑" charset="-122"/>
                <a:ea typeface="微软雅黑"/>
                <a:cs typeface="微软雅黑" charset="-122"/>
              </a:rPr>
              <a:t>的中国宗师。</a:t>
            </a:r>
          </a:p>
          <a:p>
            <a:pPr eaLnBrk="0" fontAlgn="auto" hangingPunct="0">
              <a:lnSpc>
                <a:spcPct val="140000"/>
              </a:lnSpc>
            </a:pPr>
            <a:r>
              <a:rPr lang="zh-CN" altLang="en-US" sz="2800" b="1" smtClean="0">
                <a:solidFill>
                  <a:srgbClr val="C00000"/>
                </a:solidFill>
                <a:latin typeface="微软雅黑" charset="-122"/>
                <a:ea typeface="微软雅黑"/>
                <a:cs typeface="微软雅黑" charset="-122"/>
              </a:rPr>
              <a:t>      他说</a:t>
            </a:r>
            <a:r>
              <a:rPr lang="en-US" altLang="zh-CN" sz="2800" b="1" smtClean="0">
                <a:solidFill>
                  <a:srgbClr val="C00000"/>
                </a:solidFill>
                <a:latin typeface="微软雅黑" charset="-122"/>
                <a:ea typeface="微软雅黑"/>
                <a:cs typeface="微软雅黑" charset="-122"/>
              </a:rPr>
              <a:t>“</a:t>
            </a:r>
            <a:r>
              <a:rPr lang="zh-CN" altLang="en-US" sz="2800" b="1" smtClean="0">
                <a:solidFill>
                  <a:srgbClr val="C00000"/>
                </a:solidFill>
                <a:latin typeface="微软雅黑" charset="-122"/>
                <a:ea typeface="微软雅黑"/>
                <a:cs typeface="微软雅黑" charset="-122"/>
              </a:rPr>
              <a:t>古时最讲爱字的，莫过于墨子。墨子所讲的兼爱，与耶稣所讲的博爱是一样的。</a:t>
            </a:r>
            <a:r>
              <a:rPr lang="en-US" altLang="zh-CN" sz="2800" b="1" smtClean="0">
                <a:solidFill>
                  <a:srgbClr val="C00000"/>
                </a:solidFill>
                <a:latin typeface="微软雅黑" charset="-122"/>
                <a:ea typeface="微软雅黑"/>
                <a:cs typeface="微软雅黑" charset="-122"/>
              </a:rPr>
              <a:t>”</a:t>
            </a:r>
            <a:endParaRPr lang="zh-CN" altLang="en-US" sz="2800" b="1">
              <a:solidFill>
                <a:srgbClr val="FF0000"/>
              </a:solidFill>
              <a:latin typeface="微软雅黑" charset="-122"/>
              <a:ea typeface="微软雅黑"/>
              <a:cs typeface="微软雅黑" charset="-122"/>
            </a:endParaRPr>
          </a:p>
        </p:txBody>
      </p:sp>
      <p:pic>
        <p:nvPicPr>
          <p:cNvPr id="10" name="图片 8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078598" y="1241571"/>
            <a:ext cx="3053593" cy="4169328"/>
          </a:xfrm>
          <a:prstGeom prst="rect">
            <a:avLst/>
          </a:prstGeom>
          <a:noFill/>
          <a:ln w="9525">
            <a:noFill/>
            <a:miter lim="800000"/>
          </a:ln>
        </p:spPr>
      </p:pic>
      <p:grpSp>
        <p:nvGrpSpPr>
          <p:cNvPr id="5" name="组合 4"/>
          <p:cNvGrpSpPr/>
          <p:nvPr/>
        </p:nvGrpSpPr>
        <p:grpSpPr>
          <a:xfrm>
            <a:off x="0" y="160020"/>
            <a:ext cx="5808980" cy="795655"/>
            <a:chOff x="7527" y="6878"/>
            <a:chExt cx="4563" cy="1253"/>
          </a:xfrm>
        </p:grpSpPr>
        <p:grpSp>
          <p:nvGrpSpPr>
            <p:cNvPr id="2" name="组合 1"/>
            <p:cNvGrpSpPr/>
            <p:nvPr>
              <p:custDataLst>
                <p:tags r:id="rId3"/>
              </p:custDataLst>
            </p:nvPr>
          </p:nvGrpSpPr>
          <p:grpSpPr>
            <a:xfrm>
              <a:off x="7527" y="6878"/>
              <a:ext cx="4563" cy="1253"/>
              <a:chOff x="3427770" y="1399334"/>
              <a:chExt cx="2568987" cy="568423"/>
            </a:xfrm>
            <a:solidFill>
              <a:srgbClr val="C00000"/>
            </a:solidFill>
          </p:grpSpPr>
          <p:sp>
            <p:nvSpPr>
              <p:cNvPr id="7" name="Freeform 148"/>
              <p:cNvSpPr/>
              <p:nvPr/>
            </p:nvSpPr>
            <p:spPr bwMode="auto">
              <a:xfrm>
                <a:off x="3427770" y="1399334"/>
                <a:ext cx="1969464" cy="568423"/>
              </a:xfrm>
              <a:custGeom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" name="Freeform 148"/>
              <p:cNvSpPr/>
              <p:nvPr/>
            </p:nvSpPr>
            <p:spPr bwMode="auto">
              <a:xfrm>
                <a:off x="4027293" y="1399334"/>
                <a:ext cx="1969464" cy="568423"/>
              </a:xfrm>
              <a:custGeom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6" name="TextBox 7"/>
            <p:cNvSpPr txBox="1"/>
            <p:nvPr/>
          </p:nvSpPr>
          <p:spPr>
            <a:xfrm>
              <a:off x="7912" y="6878"/>
              <a:ext cx="3421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今人评墨子</a:t>
              </a: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0" y="1118870"/>
            <a:ext cx="672084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墨子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一书，是</a:t>
            </a:r>
            <a:r>
              <a:rPr lang="zh-CN" altLang="en-US" sz="36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墨子及其弟子以及后期墨家著述的汇编。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语言质朴，逻辑严密，善于运用</a:t>
            </a:r>
            <a:r>
              <a:rPr lang="zh-CN" altLang="en-US" sz="36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具体事例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来说理。中国古代严格意义上的论说文，就是从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墨子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开始的。 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1335" y="1118870"/>
            <a:ext cx="5320665" cy="547560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-635" y="160655"/>
            <a:ext cx="10704830" cy="795655"/>
            <a:chOff x="7527" y="6878"/>
            <a:chExt cx="4563" cy="1253"/>
          </a:xfrm>
        </p:grpSpPr>
        <p:grpSp>
          <p:nvGrpSpPr>
            <p:cNvPr id="13" name="组合 12"/>
            <p:cNvGrpSpPr/>
            <p:nvPr>
              <p:custDataLst>
                <p:tags r:id="rId3"/>
              </p:custDataLst>
            </p:nvPr>
          </p:nvGrpSpPr>
          <p:grpSpPr>
            <a:xfrm>
              <a:off x="7527" y="6878"/>
              <a:ext cx="4563" cy="1253"/>
              <a:chOff x="3427770" y="1399334"/>
              <a:chExt cx="2568987" cy="568423"/>
            </a:xfrm>
            <a:solidFill>
              <a:srgbClr val="C00000"/>
            </a:solidFill>
          </p:grpSpPr>
          <p:sp>
            <p:nvSpPr>
              <p:cNvPr id="14" name="Freeform 148"/>
              <p:cNvSpPr/>
              <p:nvPr/>
            </p:nvSpPr>
            <p:spPr bwMode="auto">
              <a:xfrm>
                <a:off x="3427770" y="1399334"/>
                <a:ext cx="1969464" cy="568423"/>
              </a:xfrm>
              <a:custGeom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148"/>
              <p:cNvSpPr/>
              <p:nvPr/>
            </p:nvSpPr>
            <p:spPr bwMode="auto">
              <a:xfrm>
                <a:off x="4027293" y="1399334"/>
                <a:ext cx="1969464" cy="568423"/>
              </a:xfrm>
              <a:custGeom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6" name="TextBox 7"/>
            <p:cNvSpPr txBox="1"/>
            <p:nvPr/>
          </p:nvSpPr>
          <p:spPr>
            <a:xfrm>
              <a:off x="7912" y="6878"/>
              <a:ext cx="3421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《墨子》简介</a:t>
              </a: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367030" y="1226820"/>
            <a:ext cx="742442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endParaRPr lang="zh-CN" altLang="zh-CN" sz="2400" b="1" smtClean="0">
              <a:solidFill>
                <a:schemeClr val="tx1">
                  <a:lumMod val="50000"/>
                </a:schemeClr>
              </a:solidFill>
              <a:latin typeface="微软雅黑" charset="-122"/>
              <a:ea typeface="微软雅黑"/>
            </a:endParaRPr>
          </a:p>
        </p:txBody>
      </p:sp>
      <p:sp>
        <p:nvSpPr>
          <p:cNvPr id="2" name="AutoShape 2" descr="http://img4.imgtn.bdimg.com/it/u=3768899429,651764554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-635" y="160655"/>
            <a:ext cx="10704830" cy="795655"/>
            <a:chOff x="7527" y="6878"/>
            <a:chExt cx="4563" cy="1253"/>
          </a:xfrm>
        </p:grpSpPr>
        <p:grpSp>
          <p:nvGrpSpPr>
            <p:cNvPr id="9" name="组合 8"/>
            <p:cNvGrpSpPr/>
            <p:nvPr>
              <p:custDataLst>
                <p:tags r:id="rId2"/>
              </p:custDataLst>
            </p:nvPr>
          </p:nvGrpSpPr>
          <p:grpSpPr>
            <a:xfrm>
              <a:off x="7527" y="6878"/>
              <a:ext cx="4563" cy="1253"/>
              <a:chOff x="3427770" y="1399334"/>
              <a:chExt cx="2568987" cy="568423"/>
            </a:xfrm>
            <a:solidFill>
              <a:srgbClr val="C00000"/>
            </a:solidFill>
          </p:grpSpPr>
          <p:sp>
            <p:nvSpPr>
              <p:cNvPr id="7" name="Freeform 148"/>
              <p:cNvSpPr/>
              <p:nvPr/>
            </p:nvSpPr>
            <p:spPr bwMode="auto">
              <a:xfrm>
                <a:off x="3427770" y="1399334"/>
                <a:ext cx="1969464" cy="568423"/>
              </a:xfrm>
              <a:custGeom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" name="Freeform 148"/>
              <p:cNvSpPr/>
              <p:nvPr/>
            </p:nvSpPr>
            <p:spPr bwMode="auto">
              <a:xfrm>
                <a:off x="4027293" y="1399334"/>
                <a:ext cx="1969464" cy="568423"/>
              </a:xfrm>
              <a:custGeom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" name="TextBox 7"/>
            <p:cNvSpPr txBox="1"/>
            <p:nvPr/>
          </p:nvSpPr>
          <p:spPr>
            <a:xfrm>
              <a:off x="7912" y="6878"/>
              <a:ext cx="3421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主要思想</a:t>
              </a:r>
            </a:p>
          </p:txBody>
        </p:sp>
      </p:grpSp>
      <p:sp>
        <p:nvSpPr>
          <p:cNvPr id="4" name="矩形 3"/>
          <p:cNvSpPr/>
          <p:nvPr/>
        </p:nvSpPr>
        <p:spPr>
          <a:xfrm>
            <a:off x="-635" y="1062990"/>
            <a:ext cx="9126855" cy="5775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zh-CN" sz="2800" b="1" smtClean="0">
                <a:solidFill>
                  <a:srgbClr val="FF0000"/>
                </a:solidFill>
              </a:rPr>
              <a:t>政治：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主张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</a:rPr>
              <a:t>“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尚贤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</a:rPr>
              <a:t>”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与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</a:rPr>
              <a:t>“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尚同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</a:rPr>
              <a:t>”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。提出了维护和平，反对侵略的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</a:rPr>
              <a:t>“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非攻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</a:rPr>
              <a:t>”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的主张。</a:t>
            </a:r>
            <a:endParaRPr lang="zh-CN" altLang="zh-CN" sz="2800" b="1" smtClean="0"/>
          </a:p>
          <a:p>
            <a:pPr fontAlgn="auto">
              <a:lnSpc>
                <a:spcPct val="120000"/>
              </a:lnSpc>
            </a:pPr>
            <a:r>
              <a:rPr lang="zh-CN" altLang="zh-CN" sz="2800" b="1" smtClean="0">
                <a:solidFill>
                  <a:srgbClr val="FF0000"/>
                </a:solidFill>
              </a:rPr>
              <a:t>经济：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主张“强本节用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</a:rPr>
              <a:t>”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，即重视生产，崇尚节俭，人人参与劳作并分工合作、各尽所能。主张量功分禄，以劳定赏。</a:t>
            </a:r>
            <a:endParaRPr lang="zh-CN" altLang="zh-CN" sz="2800" b="1" smtClean="0"/>
          </a:p>
          <a:p>
            <a:pPr fontAlgn="auto">
              <a:lnSpc>
                <a:spcPct val="120000"/>
              </a:lnSpc>
            </a:pPr>
            <a:r>
              <a:rPr lang="zh-CN" altLang="zh-CN" sz="2800" b="1" smtClean="0">
                <a:solidFill>
                  <a:srgbClr val="FF0000"/>
                </a:solidFill>
              </a:rPr>
              <a:t>伦理：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主张“兼爱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</a:rPr>
              <a:t>”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。为官的要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</a:rPr>
              <a:t>“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兴万民之利，除万民之害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</a:rPr>
              <a:t>”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，为民的要相亲相爱，交互得利。</a:t>
            </a:r>
            <a:endParaRPr lang="zh-CN" altLang="zh-CN" sz="2800" b="1" smtClean="0"/>
          </a:p>
          <a:p>
            <a:pPr fontAlgn="auto">
              <a:lnSpc>
                <a:spcPct val="120000"/>
              </a:lnSpc>
            </a:pPr>
            <a:r>
              <a:rPr lang="zh-CN" altLang="zh-CN" sz="2800" b="1" smtClean="0">
                <a:solidFill>
                  <a:srgbClr val="FF0000"/>
                </a:solidFill>
              </a:rPr>
              <a:t>教育：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主张教育目的是实现救世济民。重视教授生产、军事技能、自然科学知识和逻辑知识。</a:t>
            </a:r>
            <a:endParaRPr lang="zh-CN" altLang="zh-CN" sz="2800" b="1" smtClean="0"/>
          </a:p>
          <a:p>
            <a:pPr fontAlgn="auto">
              <a:lnSpc>
                <a:spcPct val="120000"/>
              </a:lnSpc>
            </a:pPr>
            <a:r>
              <a:rPr lang="zh-CN" altLang="zh-CN" sz="2800" b="1" smtClean="0">
                <a:solidFill>
                  <a:srgbClr val="FF0000"/>
                </a:solidFill>
              </a:rPr>
              <a:t>军事：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主张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</a:rPr>
              <a:t>“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有备无患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</a:rPr>
              <a:t>”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，反对侵略战争，主张采取防御战术。主张外交上要“遍礼四邻诸侯”，争取国际上的支持。 </a:t>
            </a:r>
            <a:endParaRPr lang="zh-CN" altLang="zh-CN" sz="2800" b="1" smtClean="0">
              <a:solidFill>
                <a:schemeClr val="tx1">
                  <a:lumMod val="50000"/>
                </a:schemeClr>
              </a:solidFill>
              <a:latin typeface="微软雅黑" charset="-122"/>
              <a:ea typeface="微软雅黑"/>
            </a:endParaRPr>
          </a:p>
        </p:txBody>
      </p:sp>
      <p:pic>
        <p:nvPicPr>
          <p:cNvPr id="8" name="图片 7" descr="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6220" y="1871980"/>
            <a:ext cx="3065780" cy="383730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/>
        </p:nvGrpSpPr>
        <p:grpSpPr>
          <a:xfrm>
            <a:off x="1274443" y="680720"/>
            <a:ext cx="10704197" cy="795655"/>
            <a:chOff x="7527" y="6878"/>
            <a:chExt cx="4563" cy="1253"/>
          </a:xfrm>
        </p:grpSpPr>
        <p:grpSp>
          <p:nvGrpSpPr>
            <p:cNvPr id="13" name="组合 12"/>
            <p:cNvGrpSpPr/>
            <p:nvPr>
              <p:custDataLst>
                <p:tags r:id="rId2"/>
              </p:custDataLst>
            </p:nvPr>
          </p:nvGrpSpPr>
          <p:grpSpPr>
            <a:xfrm>
              <a:off x="7527" y="6878"/>
              <a:ext cx="4563" cy="1253"/>
              <a:chOff x="3427922" y="1399334"/>
              <a:chExt cx="2568835" cy="568423"/>
            </a:xfrm>
            <a:solidFill>
              <a:srgbClr val="C00000"/>
            </a:solidFill>
          </p:grpSpPr>
          <p:sp>
            <p:nvSpPr>
              <p:cNvPr id="14" name="Freeform 148"/>
              <p:cNvSpPr/>
              <p:nvPr/>
            </p:nvSpPr>
            <p:spPr bwMode="auto">
              <a:xfrm>
                <a:off x="3427922" y="1399334"/>
                <a:ext cx="1969464" cy="568423"/>
              </a:xfrm>
              <a:custGeom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148"/>
              <p:cNvSpPr/>
              <p:nvPr/>
            </p:nvSpPr>
            <p:spPr bwMode="auto">
              <a:xfrm>
                <a:off x="4027293" y="1399334"/>
                <a:ext cx="1969464" cy="568423"/>
              </a:xfrm>
              <a:custGeom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6" name="TextBox 7"/>
            <p:cNvSpPr txBox="1"/>
            <p:nvPr/>
          </p:nvSpPr>
          <p:spPr>
            <a:xfrm>
              <a:off x="7755" y="6948"/>
              <a:ext cx="371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文题解读</a:t>
              </a:r>
            </a:p>
          </p:txBody>
        </p:sp>
      </p:grp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149860" y="1700530"/>
            <a:ext cx="12042140" cy="5157470"/>
          </a:xfrm>
          <a:prstGeom prst="rect">
            <a:avLst/>
          </a:prstGeom>
        </p:spPr>
        <p:txBody>
          <a:bodyPr lIns="91440" tIns="45720" rIns="91440" bIns="4572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just">
              <a:lnSpc>
                <a:spcPct val="14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en-US" altLang="zh-CN" sz="32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charset="-122"/>
                <a:ea typeface="微软雅黑"/>
                <a:cs typeface="微软雅黑" charset="-122"/>
              </a:rPr>
              <a:t>    </a:t>
            </a:r>
            <a:r>
              <a:rPr lang="zh-CN" altLang="en-US" sz="32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charset="-122"/>
                <a:ea typeface="微软雅黑"/>
                <a:cs typeface="微软雅黑" charset="-122"/>
              </a:rPr>
              <a:t>《兼爱》有上、中、下三篇，这里选的是上篇。所谓兼爱，其本质是要求人们爱人如己，彼此之间不要存在血缘与等级差别的观念。兼爱还表现在大国不侵略小国，国与国之间无战事，和平共处。墨子认为社会动乱的原因就在于人们不能兼爱，人们只有通过“兼相爱，交相利”才能达到社会安定的状态。这种理论具有反抗贵族等级观念的进步意义，但同时也带有强烈的理想色彩。</a:t>
            </a:r>
          </a:p>
        </p:txBody>
      </p:sp>
    </p:spTree>
  </p:cSld>
  <p:clrMapOvr>
    <a:masterClrMapping/>
  </p:clrMapOvr>
  <p:transition>
    <p:random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0" name="Text Box 3"/>
          <p:cNvSpPr txBox="1"/>
          <p:nvPr/>
        </p:nvSpPr>
        <p:spPr>
          <a:xfrm>
            <a:off x="3125704" y="0"/>
            <a:ext cx="7933321" cy="677545"/>
          </a:xfrm>
          <a:prstGeom prst="rect">
            <a:avLst/>
          </a:prstGeom>
          <a:noFill/>
          <a:ln w="9525">
            <a:noFill/>
          </a:ln>
        </p:spPr>
        <p:txBody>
          <a:bodyPr lIns="95904" tIns="47952" rIns="95904" bIns="47952" anchor="t">
            <a:spAutoFit/>
          </a:bodyPr>
          <a:lstStyle/>
          <a:p>
            <a:pPr defTabSz="1012825">
              <a:spcBef>
                <a:spcPct val="50000"/>
              </a:spcBef>
            </a:pPr>
            <a:r>
              <a:rPr lang="en-US" altLang="zh-CN" sz="3785">
                <a:latin typeface="Arial" panose="020b0604020202090204" pitchFamily="34" charset="0"/>
                <a:ea typeface="宋体" panose="02010600030101010101" pitchFamily="2" charset="-122"/>
              </a:rPr>
              <a:t>      </a:t>
            </a:r>
          </a:p>
        </p:txBody>
      </p:sp>
      <p:sp>
        <p:nvSpPr>
          <p:cNvPr id="195588" name="Text Box 4"/>
          <p:cNvSpPr txBox="1"/>
          <p:nvPr/>
        </p:nvSpPr>
        <p:spPr>
          <a:xfrm>
            <a:off x="4556760" y="125597"/>
            <a:ext cx="2564231" cy="1393190"/>
          </a:xfrm>
          <a:prstGeom prst="rect">
            <a:avLst/>
          </a:prstGeom>
          <a:noFill/>
          <a:ln w="9525">
            <a:noFill/>
          </a:ln>
        </p:spPr>
        <p:txBody>
          <a:bodyPr wrap="square" lIns="95904" tIns="47952" rIns="95904" bIns="47952" anchor="t">
            <a:spAutoFit/>
          </a:bodyPr>
          <a:lstStyle/>
          <a:p>
            <a:pPr defTabSz="1012825"/>
            <a:r>
              <a:rPr lang="zh-CN" altLang="en-US" sz="8435">
                <a:solidFill>
                  <a:srgbClr val="CC33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析题</a:t>
            </a:r>
            <a:endParaRPr lang="zh-CN" altLang="en-US" sz="1895" b="0">
              <a:latin typeface="Arial" panose="020b0604020202090204" pitchFamily="34" charset="0"/>
              <a:ea typeface="宋体" panose="02010600030101010101" pitchFamily="2" charset="-122"/>
            </a:endParaRPr>
          </a:p>
        </p:txBody>
      </p:sp>
      <p:sp>
        <p:nvSpPr>
          <p:cNvPr id="195589" name="Text Box 5"/>
          <p:cNvSpPr txBox="1"/>
          <p:nvPr/>
        </p:nvSpPr>
        <p:spPr>
          <a:xfrm>
            <a:off x="942340" y="1680210"/>
            <a:ext cx="9792970" cy="1737995"/>
          </a:xfrm>
          <a:prstGeom prst="rect">
            <a:avLst/>
          </a:prstGeom>
          <a:noFill/>
          <a:ln w="9525">
            <a:noFill/>
          </a:ln>
        </p:spPr>
        <p:txBody>
          <a:bodyPr wrap="square" lIns="95904" tIns="47952" rIns="95904" bIns="47952" anchor="t">
            <a:spAutoFit/>
          </a:bodyPr>
          <a:lstStyle/>
          <a:p>
            <a:pPr defTabSz="1012825"/>
            <a:r>
              <a:rPr lang="en-US" altLang="zh-CN" sz="533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altLang="en-US" sz="533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看题目及课文思考，什么叫做“兼相爱，交相利”？</a:t>
            </a:r>
            <a:r>
              <a:rPr lang="zh-CN" altLang="en-US" sz="4165">
                <a:latin typeface="Arial" panose="020b0604020202090204" pitchFamily="34" charset="0"/>
                <a:ea typeface="宋体" panose="02010600030101010101" pitchFamily="2" charset="-122"/>
              </a:rPr>
              <a:t>   </a:t>
            </a:r>
          </a:p>
        </p:txBody>
      </p:sp>
      <p:sp>
        <p:nvSpPr>
          <p:cNvPr id="195590" name="Text Box 6"/>
          <p:cNvSpPr txBox="1"/>
          <p:nvPr/>
        </p:nvSpPr>
        <p:spPr>
          <a:xfrm>
            <a:off x="1735455" y="3998595"/>
            <a:ext cx="9323705" cy="1900555"/>
          </a:xfrm>
          <a:prstGeom prst="rect">
            <a:avLst/>
          </a:prstGeom>
          <a:noFill/>
          <a:ln w="9525">
            <a:noFill/>
          </a:ln>
        </p:spPr>
        <p:txBody>
          <a:bodyPr wrap="square" lIns="95904" tIns="47952" rIns="95904" bIns="47952" anchor="t">
            <a:spAutoFit/>
          </a:bodyPr>
          <a:lstStyle/>
          <a:p>
            <a:pPr defTabSz="1012825"/>
            <a:r>
              <a:rPr lang="zh-CN" altLang="en-US" sz="5865" b="1">
                <a:solidFill>
                  <a:srgbClr val="0000CC"/>
                </a:solidFill>
                <a:latin typeface="Arial" panose="020b0604020202090204" pitchFamily="34" charset="0"/>
                <a:ea typeface="宋体" panose="02010600030101010101" pitchFamily="2" charset="-122"/>
              </a:rPr>
              <a:t>即不分亲疏厚薄地互相关爱、互相使对方得利。</a:t>
            </a:r>
            <a:r>
              <a:rPr lang="zh-CN" altLang="en-US" sz="3785" b="0">
                <a:solidFill>
                  <a:srgbClr val="0000CC"/>
                </a:solidFill>
                <a:latin typeface="Arial" panose="020b0604020202090204" pitchFamily="34" charset="0"/>
                <a:ea typeface="宋体" panose="02010600030101010101" pitchFamily="2" charset="-122"/>
              </a:rPr>
              <a:t>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5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5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95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955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95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588" grpId="0"/>
      <p:bldP spid="195589" grpId="0" build="allAtOnce"/>
      <p:bldP spid="19559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9636492" y="2074227"/>
            <a:ext cx="923290" cy="2709545"/>
          </a:xfrm>
          <a:prstGeom prst="rect">
            <a:avLst/>
          </a:prstGeom>
          <a:noFill/>
        </p:spPr>
        <p:txBody>
          <a:bodyPr vert="eaVert" wrap="square" rtlCol="0">
            <a:normAutofit/>
          </a:bodyPr>
          <a:lstStyle/>
          <a:p>
            <a:pPr algn="dist"/>
            <a:r>
              <a:rPr lang="zh-CN" altLang="en-US" sz="48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  <a:cs typeface="+mn-ea"/>
                <a:sym typeface="+mn-lt"/>
              </a:rPr>
              <a:t>文本解析</a:t>
            </a:r>
          </a:p>
        </p:txBody>
      </p:sp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p14:dur="1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四、研读文本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1643" y="1632866"/>
            <a:ext cx="10852237" cy="4836173"/>
          </a:xfrm>
        </p:spPr>
        <p:txBody>
          <a:bodyPr>
            <a:normAutofit/>
          </a:bodyPr>
          <a:lstStyle/>
          <a:p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墨子言曰：“仁人之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为事者，必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兴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天下之利，除去天下之害，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此为事者也。”然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则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天下之利何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？天下之害何也？子墨子言曰：“今若国之与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国之相攻，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家之与家之相篡，人之与人之相贼，君臣不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惠忠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，父子不慈孝，兄弟不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和调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此则天下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之害也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。”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07520" y="232012"/>
            <a:ext cx="71379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latin typeface="仿宋" panose="02010609060101010101" pitchFamily="49" charset="-122"/>
                <a:ea typeface="仿宋" panose="02010609060101010101" pitchFamily="49" charset="-122"/>
              </a:rPr>
              <a:t>思考：在墨子眼中，“天下之害”有哪些具体体现？</a:t>
            </a:r>
            <a:endParaRPr lang="zh-CN" altLang="en-US" sz="4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5" name="组合 8"/>
          <p:cNvGrpSpPr/>
          <p:nvPr/>
        </p:nvGrpSpPr>
        <p:grpSpPr>
          <a:xfrm>
            <a:off x="1257868" y="4055886"/>
            <a:ext cx="9833248" cy="1066800"/>
            <a:chOff x="1257868" y="4055886"/>
            <a:chExt cx="9833248" cy="1066800"/>
          </a:xfrm>
        </p:grpSpPr>
        <p:cxnSp>
          <p:nvCxnSpPr>
            <p:cNvPr id="6" name="直接连接符 5"/>
            <p:cNvCxnSpPr/>
            <p:nvPr/>
          </p:nvCxnSpPr>
          <p:spPr>
            <a:xfrm flipV="1">
              <a:off x="5691116" y="4055886"/>
              <a:ext cx="5400000" cy="0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1298812" y="4576776"/>
              <a:ext cx="9720000" cy="0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1257868" y="5122686"/>
              <a:ext cx="5760000" cy="0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5="http://schemas.microsoft.com/office/powerpoint/2012/main" xmlns:p159="http://schemas.microsoft.com/office/powerpoint/2015/09/main" xmlns:p14="http://schemas.microsoft.com/office/powerpoint/2010/main" val="1730256529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3904963" y="493449"/>
            <a:ext cx="1073664" cy="742578"/>
          </a:xfrm>
          <a:prstGeom prst="rect">
            <a:avLst/>
          </a:prstGeom>
          <a:solidFill>
            <a:schemeClr val="accent1"/>
          </a:solidFill>
          <a:effectLst>
            <a:outerShdw blurRad="50800" dist="127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 anchor="ctr" anchorCtr="0">
            <a:normAutofit/>
          </a:bodyPr>
          <a:lstStyle/>
          <a:p>
            <a:pPr algn="ctr"/>
            <a:r>
              <a:rPr lang="zh-CN" altLang="en-US" sz="4000">
                <a:solidFill>
                  <a:schemeClr val="bg1"/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</a:rPr>
              <a:t>壹</a:t>
            </a: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3827780" y="1472565"/>
            <a:ext cx="1222375" cy="5250180"/>
          </a:xfrm>
          <a:prstGeom prst="rect">
            <a:avLst/>
          </a:prstGeom>
        </p:spPr>
        <p:txBody>
          <a:bodyPr vert="eaVert" wrap="square" anchor="ctr" anchorCtr="0">
            <a:no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rPr>
              <a:t>理解课文中重要实词、虚词特殊句式等文言基础知识。</a:t>
            </a:r>
          </a:p>
        </p:txBody>
      </p:sp>
      <p:sp>
        <p:nvSpPr>
          <p:cNvPr id="24" name="文本框 23"/>
          <p:cNvSpPr txBox="1"/>
          <p:nvPr>
            <p:custDataLst>
              <p:tags r:id="rId5"/>
            </p:custDataLst>
          </p:nvPr>
        </p:nvSpPr>
        <p:spPr>
          <a:xfrm>
            <a:off x="6543523" y="493449"/>
            <a:ext cx="1073664" cy="742578"/>
          </a:xfrm>
          <a:prstGeom prst="rect">
            <a:avLst/>
          </a:prstGeom>
          <a:solidFill>
            <a:schemeClr val="accent2"/>
          </a:solidFill>
          <a:effectLst>
            <a:outerShdw blurRad="50800" dist="127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 anchor="ctr" anchorCtr="0">
            <a:normAutofit/>
          </a:bodyPr>
          <a:lstStyle/>
          <a:p>
            <a:pPr algn="ctr"/>
            <a:r>
              <a:rPr lang="zh-CN" altLang="en-US" sz="4000">
                <a:solidFill>
                  <a:schemeClr val="bg1"/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</a:rPr>
              <a:t>贰</a:t>
            </a:r>
          </a:p>
        </p:txBody>
      </p:sp>
      <p:sp>
        <p:nvSpPr>
          <p:cNvPr id="25" name="矩形 24"/>
          <p:cNvSpPr/>
          <p:nvPr>
            <p:custDataLst>
              <p:tags r:id="rId6"/>
            </p:custDataLst>
          </p:nvPr>
        </p:nvSpPr>
        <p:spPr>
          <a:xfrm>
            <a:off x="6579870" y="1472565"/>
            <a:ext cx="917575" cy="4711700"/>
          </a:xfrm>
          <a:prstGeom prst="rect">
            <a:avLst/>
          </a:prstGeom>
        </p:spPr>
        <p:txBody>
          <a:bodyPr vert="eaVert" wrap="square" anchor="ctr" anchorCtr="0">
            <a:no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rPr>
              <a:t>学习本课中说理等方法和论证等逻辑。</a:t>
            </a:r>
          </a:p>
        </p:txBody>
      </p:sp>
      <p:sp>
        <p:nvSpPr>
          <p:cNvPr id="27" name="文本框 26"/>
          <p:cNvSpPr txBox="1"/>
          <p:nvPr>
            <p:custDataLst>
              <p:tags r:id="rId7"/>
            </p:custDataLst>
          </p:nvPr>
        </p:nvSpPr>
        <p:spPr>
          <a:xfrm>
            <a:off x="9182749" y="493449"/>
            <a:ext cx="1073664" cy="742578"/>
          </a:xfrm>
          <a:prstGeom prst="rect">
            <a:avLst/>
          </a:prstGeom>
          <a:solidFill>
            <a:schemeClr val="accent3"/>
          </a:solidFill>
          <a:effectLst>
            <a:outerShdw blurRad="50800" dist="127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 anchor="ctr" anchorCtr="0">
            <a:normAutofit/>
          </a:bodyPr>
          <a:lstStyle/>
          <a:p>
            <a:pPr algn="ctr"/>
            <a:r>
              <a:rPr lang="zh-CN" altLang="en-US" sz="4000">
                <a:solidFill>
                  <a:schemeClr val="bg1"/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</a:rPr>
              <a:t>叁</a:t>
            </a:r>
          </a:p>
        </p:txBody>
      </p:sp>
      <p:sp>
        <p:nvSpPr>
          <p:cNvPr id="28" name="矩形 27"/>
          <p:cNvSpPr/>
          <p:nvPr>
            <p:custDataLst>
              <p:tags r:id="rId8"/>
            </p:custDataLst>
          </p:nvPr>
        </p:nvSpPr>
        <p:spPr>
          <a:xfrm>
            <a:off x="9219565" y="1472565"/>
            <a:ext cx="917575" cy="5060950"/>
          </a:xfrm>
          <a:prstGeom prst="rect">
            <a:avLst/>
          </a:prstGeom>
        </p:spPr>
        <p:txBody>
          <a:bodyPr vert="eaVert" wrap="square" anchor="ctr" anchorCtr="0">
            <a:no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rPr>
              <a:t>体会“兼爱”等思想内涵，思考其对现代社会对意义。</a:t>
            </a:r>
          </a:p>
        </p:txBody>
      </p:sp>
      <p:sp>
        <p:nvSpPr>
          <p:cNvPr id="11" name="矩形 10"/>
          <p:cNvSpPr/>
          <p:nvPr>
            <p:custDataLst>
              <p:tags r:id="rId9"/>
            </p:custDataLst>
          </p:nvPr>
        </p:nvSpPr>
        <p:spPr>
          <a:xfrm>
            <a:off x="1000760" y="2142490"/>
            <a:ext cx="1330325" cy="3702050"/>
          </a:xfrm>
          <a:prstGeom prst="rect">
            <a:avLst/>
          </a:prstGeom>
        </p:spPr>
        <p:txBody>
          <a:bodyPr wrap="square" anchor="ctr" anchorCtr="0">
            <a:normAutofit/>
          </a:bodyPr>
          <a:lstStyle/>
          <a:p>
            <a:pPr algn="ctr"/>
            <a:r>
              <a:rPr lang="zh-CN" altLang="en-US" sz="5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汉仪尚巍手书W" panose="00020600040101010101" pitchFamily="18" charset="-122"/>
              </a:rPr>
              <a:t>学习目标</a:t>
            </a:r>
          </a:p>
        </p:txBody>
      </p:sp>
    </p:spTree>
    <p:custDataLst>
      <p:tags r:id="rId10"/>
    </p:custDataLst>
  </p:cSld>
  <p:clrMapOvr>
    <a:masterClrMapping/>
  </p:clrMapOvr>
  <mc:AlternateContent>
    <mc:Choice xmlns:p14="http://schemas.microsoft.com/office/powerpoint/2010/main" Requires="p14">
      <p:transition p14:dur="1500">
        <p:random/>
      </p:transition>
    </mc:Choice>
    <mc:Fallback>
      <p:transition>
        <p:random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四、研读文本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7052" y="1675840"/>
            <a:ext cx="10852237" cy="4629426"/>
          </a:xfrm>
        </p:spPr>
        <p:txBody>
          <a:bodyPr>
            <a:no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然则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察此害亦何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生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哉？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不相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生邪？子墨子言：“以不相爱生。”今诸侯独知爱其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国不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爱人之国，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是以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不惮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国以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攻人之国。今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家主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独知爱其家，而不爱人之家，是以不惮举其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家以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篡人之家。今人独知爱其身，不爱人之身，是以不惮举其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身以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贼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人之身。是故诸侯不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相爱则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必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野战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；家主不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相爱则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必相篡；人与人不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相爱则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必相贼；君臣不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相爱则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不惠忠；父子不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相爱则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不慈孝；兄弟不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相爱则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不和调。天下之人皆不相爱，强必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执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弱，富必侮贫，贵必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敖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贱，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诈必欺愚。凡天下祸篡怨恨，其所以起者，以不相爱生也。是以仁者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非之。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57600" y="230188"/>
            <a:ext cx="80248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latin typeface="仿宋" panose="02010609060101010101" pitchFamily="49" charset="-122"/>
                <a:ea typeface="仿宋" panose="02010609060101010101" pitchFamily="49" charset="-122"/>
              </a:rPr>
              <a:t>思考：墨子认为为什么会出现第</a:t>
            </a:r>
            <a:r>
              <a:rPr lang="en-US" altLang="zh-CN" sz="4000" b="1" smtClean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4000" b="1" smtClean="0">
                <a:latin typeface="仿宋" panose="02010609060101010101" pitchFamily="49" charset="-122"/>
                <a:ea typeface="仿宋" panose="02010609060101010101" pitchFamily="49" charset="-122"/>
              </a:rPr>
              <a:t>段中列举的那种局面？</a:t>
            </a:r>
            <a:endParaRPr lang="zh-CN" altLang="en-US" sz="4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5" name="组合 7"/>
          <p:cNvGrpSpPr/>
          <p:nvPr/>
        </p:nvGrpSpPr>
        <p:grpSpPr>
          <a:xfrm>
            <a:off x="1135037" y="5800299"/>
            <a:ext cx="9766514" cy="466297"/>
            <a:chOff x="1135037" y="5800299"/>
            <a:chExt cx="9766514" cy="466297"/>
          </a:xfrm>
        </p:grpSpPr>
        <p:cxnSp>
          <p:nvCxnSpPr>
            <p:cNvPr id="6" name="直接连接符 5"/>
            <p:cNvCxnSpPr/>
            <p:nvPr/>
          </p:nvCxnSpPr>
          <p:spPr>
            <a:xfrm flipV="1">
              <a:off x="7301551" y="5800299"/>
              <a:ext cx="3600000" cy="0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1135037" y="6266596"/>
              <a:ext cx="4896000" cy="0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5="http://schemas.microsoft.com/office/powerpoint/2012/main" xmlns:p159="http://schemas.microsoft.com/office/powerpoint/2015/09/main" xmlns:p14="http://schemas.microsoft.com/office/powerpoint/2010/main" val="1441261655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四、研读文本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既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非之，</a:t>
            </a:r>
            <a:r>
              <a:rPr lang="zh-CN" altLang="en-US" sz="3600" b="1" u="sng">
                <a:latin typeface="楷体" panose="02010609060101010101" pitchFamily="49" charset="-122"/>
                <a:ea typeface="楷体" panose="02010609060101010101" pitchFamily="49" charset="-122"/>
              </a:rPr>
              <a:t>何以易之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？子墨子言曰：“以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兼</a:t>
            </a:r>
            <a:r>
              <a:rPr lang="zh-CN" altLang="en-US" sz="36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相爱、交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相利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之法易之。”然则兼相爱交相利之法将奈何哉？子墨子言：“视人之国若视其国，视人之家若视其家，视人之身若视其身。是故诸侯相爱则不野战，家主相爱则不相篡，人与人相爱则不相贼；君臣相爱则惠忠，父子相爱则慈孝，兄弟相爱则和调。天下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人皆相爱，强不执弱，众不劫寡，富不侮贫，贵不敖贱，诈不欺愚，凡天下祸篡怨恨可使毋起者，以相爱生也，是以仁者誉之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。”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44498" y="230188"/>
            <a:ext cx="71379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latin typeface="仿宋" panose="02010609060101010101" pitchFamily="49" charset="-122"/>
                <a:ea typeface="仿宋" panose="02010609060101010101" pitchFamily="49" charset="-122"/>
              </a:rPr>
              <a:t>思考：实行“兼相爱、交相利”之法会怎样？</a:t>
            </a:r>
            <a:endParaRPr lang="zh-CN" altLang="en-US" sz="4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8993872" y="3835022"/>
            <a:ext cx="2340000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1203275" y="4314968"/>
            <a:ext cx="10152000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1203275" y="4822210"/>
            <a:ext cx="10152000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1203275" y="5283960"/>
            <a:ext cx="720000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5="http://schemas.microsoft.com/office/powerpoint/2012/main" xmlns:p159="http://schemas.microsoft.com/office/powerpoint/2015/09/main" xmlns:p14="http://schemas.microsoft.com/office/powerpoint/2010/main" val="570644932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四、研读文本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zh-CN" altLang="en-US" sz="3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然而</a:t>
            </a:r>
            <a:r>
              <a:rPr lang="zh-CN" altLang="en-US" sz="3800" b="1">
                <a:latin typeface="楷体" panose="02010609060101010101" pitchFamily="49" charset="-122"/>
                <a:ea typeface="楷体" panose="02010609060101010101" pitchFamily="49" charset="-122"/>
              </a:rPr>
              <a:t>今天下之士君子曰：“然！乃若兼则善矣；</a:t>
            </a:r>
            <a:r>
              <a:rPr lang="zh-CN" altLang="en-US" sz="3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虽然</a:t>
            </a:r>
            <a:r>
              <a:rPr lang="zh-CN" altLang="en-US" sz="3800" b="1">
                <a:latin typeface="楷体" panose="02010609060101010101" pitchFamily="49" charset="-122"/>
                <a:ea typeface="楷体" panose="02010609060101010101" pitchFamily="49" charset="-122"/>
              </a:rPr>
              <a:t>，天下之难物</a:t>
            </a:r>
            <a:r>
              <a:rPr lang="zh-CN" altLang="en-US" sz="3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en-US" sz="3800" b="1">
                <a:latin typeface="楷体" panose="02010609060101010101" pitchFamily="49" charset="-122"/>
                <a:ea typeface="楷体" panose="02010609060101010101" pitchFamily="49" charset="-122"/>
              </a:rPr>
              <a:t>故</a:t>
            </a:r>
            <a:r>
              <a:rPr lang="zh-CN" altLang="en-US" sz="3800" b="1" smtClean="0">
                <a:latin typeface="楷体" panose="02010609060101010101" pitchFamily="49" charset="-122"/>
                <a:ea typeface="楷体" panose="02010609060101010101" pitchFamily="49" charset="-122"/>
              </a:rPr>
              <a:t>也。</a:t>
            </a:r>
            <a:r>
              <a:rPr lang="zh-CN" altLang="en-US" sz="3800" b="1">
                <a:latin typeface="楷体" panose="02010609060101010101" pitchFamily="49" charset="-122"/>
                <a:ea typeface="楷体" panose="02010609060101010101" pitchFamily="49" charset="-122"/>
              </a:rPr>
              <a:t>”子墨子言曰：“天下之士君子，特不识其利、</a:t>
            </a:r>
            <a:r>
              <a:rPr lang="zh-CN" altLang="en-US" sz="3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辩</a:t>
            </a:r>
            <a:r>
              <a:rPr lang="zh-CN" altLang="en-US" sz="3800" b="1">
                <a:latin typeface="楷体" panose="02010609060101010101" pitchFamily="49" charset="-122"/>
                <a:ea typeface="楷体" panose="02010609060101010101" pitchFamily="49" charset="-122"/>
              </a:rPr>
              <a:t>其故也。今若夫攻城野战，杀身为名，</a:t>
            </a:r>
            <a:r>
              <a:rPr lang="zh-CN" altLang="en-US" sz="3800" b="1" u="sng">
                <a:latin typeface="楷体" panose="02010609060101010101" pitchFamily="49" charset="-122"/>
                <a:ea typeface="楷体" panose="02010609060101010101" pitchFamily="49" charset="-122"/>
              </a:rPr>
              <a:t>此天下百姓之所皆难也。</a:t>
            </a:r>
            <a:r>
              <a:rPr lang="zh-CN" altLang="en-US" sz="3800" b="1">
                <a:latin typeface="楷体" panose="02010609060101010101" pitchFamily="49" charset="-122"/>
                <a:ea typeface="楷体" panose="02010609060101010101" pitchFamily="49" charset="-122"/>
              </a:rPr>
              <a:t>若君</a:t>
            </a:r>
            <a:r>
              <a:rPr lang="zh-CN" altLang="en-US" sz="3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</a:t>
            </a:r>
            <a:r>
              <a:rPr lang="zh-CN" altLang="en-US" sz="3800" b="1" smtClean="0">
                <a:latin typeface="楷体" panose="02010609060101010101" pitchFamily="49" charset="-122"/>
                <a:ea typeface="楷体" panose="02010609060101010101" pitchFamily="49" charset="-122"/>
              </a:rPr>
              <a:t>之，</a:t>
            </a:r>
            <a:r>
              <a:rPr lang="zh-CN" altLang="en-US" sz="3800" b="1">
                <a:latin typeface="楷体" panose="02010609060101010101" pitchFamily="49" charset="-122"/>
                <a:ea typeface="楷体" panose="02010609060101010101" pitchFamily="49" charset="-122"/>
              </a:rPr>
              <a:t>则士众能为之。况于兼相爱、交相利，则与此异！夫爱人者，人必</a:t>
            </a:r>
            <a:r>
              <a:rPr lang="zh-CN" altLang="en-US" sz="3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从而</a:t>
            </a:r>
            <a:r>
              <a:rPr lang="zh-CN" altLang="en-US" sz="3800" b="1">
                <a:latin typeface="楷体" panose="02010609060101010101" pitchFamily="49" charset="-122"/>
                <a:ea typeface="楷体" panose="02010609060101010101" pitchFamily="49" charset="-122"/>
              </a:rPr>
              <a:t>爱之；利人者，人必从而利之；恶人者，人必从而恶之；害人者，人必从而害之。此何难之有？特上弗以为政、士不以为行故也。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44498" y="230188"/>
            <a:ext cx="71379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latin typeface="仿宋" panose="02010609060101010101" pitchFamily="49" charset="-122"/>
                <a:ea typeface="仿宋" panose="02010609060101010101" pitchFamily="49" charset="-122"/>
              </a:rPr>
              <a:t>思考：墨子在第</a:t>
            </a:r>
            <a:r>
              <a:rPr lang="en-US" altLang="zh-CN" sz="4000" b="1" smtClean="0"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lang="zh-CN" altLang="en-US" sz="4000" b="1" smtClean="0">
                <a:latin typeface="仿宋" panose="02010609060101010101" pitchFamily="49" charset="-122"/>
                <a:ea typeface="仿宋" panose="02010609060101010101" pitchFamily="49" charset="-122"/>
              </a:rPr>
              <a:t>段第</a:t>
            </a:r>
            <a:r>
              <a:rPr lang="en-US" altLang="zh-CN" sz="4000" b="1" smtClean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4000" b="1" smtClean="0">
                <a:latin typeface="仿宋" panose="02010609060101010101" pitchFamily="49" charset="-122"/>
                <a:ea typeface="仿宋" panose="02010609060101010101" pitchFamily="49" charset="-122"/>
              </a:rPr>
              <a:t>层中提出了什么样的观点？</a:t>
            </a:r>
            <a:endParaRPr lang="zh-CN" altLang="en-US" sz="4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5" name="组合 7"/>
          <p:cNvGrpSpPr/>
          <p:nvPr/>
        </p:nvGrpSpPr>
        <p:grpSpPr>
          <a:xfrm>
            <a:off x="1117784" y="6004435"/>
            <a:ext cx="9775751" cy="518056"/>
            <a:chOff x="1117784" y="6004435"/>
            <a:chExt cx="9775751" cy="518056"/>
          </a:xfrm>
        </p:grpSpPr>
        <p:cxnSp>
          <p:nvCxnSpPr>
            <p:cNvPr id="6" name="直接连接符 5"/>
            <p:cNvCxnSpPr/>
            <p:nvPr/>
          </p:nvCxnSpPr>
          <p:spPr>
            <a:xfrm flipV="1">
              <a:off x="8733535" y="6004435"/>
              <a:ext cx="2160000" cy="0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1117784" y="6522491"/>
              <a:ext cx="7920000" cy="0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5="http://schemas.microsoft.com/office/powerpoint/2012/main" xmlns:p159="http://schemas.microsoft.com/office/powerpoint/2015/09/main" xmlns:p14="http://schemas.microsoft.com/office/powerpoint/2010/main" val="600301304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四、研读文本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3900" y="1469093"/>
            <a:ext cx="11303754" cy="5388907"/>
          </a:xfrm>
        </p:spPr>
        <p:txBody>
          <a:bodyPr>
            <a:no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昔者晋文公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士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恶衣，故文公之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臣皆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牂羊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裘，</a:t>
            </a:r>
            <a:r>
              <a:rPr lang="zh-CN" altLang="en-US" sz="24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韦</a:t>
            </a:r>
            <a:r>
              <a:rPr lang="zh-CN" altLang="en-US" sz="2400" b="1" u="sng">
                <a:latin typeface="楷体" panose="02010609060101010101" pitchFamily="49" charset="-122"/>
                <a:ea typeface="楷体" panose="02010609060101010101" pitchFamily="49" charset="-122"/>
              </a:rPr>
              <a:t>以带</a:t>
            </a:r>
            <a:r>
              <a:rPr lang="zh-CN" altLang="en-US" sz="24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剑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练帛之冠，入以见于君，</a:t>
            </a:r>
            <a:r>
              <a:rPr lang="zh-CN" altLang="en-US" sz="2400" b="1" u="sng">
                <a:latin typeface="楷体" panose="02010609060101010101" pitchFamily="49" charset="-122"/>
                <a:ea typeface="楷体" panose="02010609060101010101" pitchFamily="49" charset="-122"/>
              </a:rPr>
              <a:t>出以</a:t>
            </a:r>
            <a:r>
              <a:rPr lang="zh-CN" altLang="en-US" sz="24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践</a:t>
            </a:r>
            <a:r>
              <a:rPr lang="zh-CN" altLang="en-US" sz="2400" b="1" u="sng">
                <a:latin typeface="楷体" panose="02010609060101010101" pitchFamily="49" charset="-122"/>
                <a:ea typeface="楷体" panose="02010609060101010101" pitchFamily="49" charset="-122"/>
              </a:rPr>
              <a:t>于朝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400" b="1" u="sng">
                <a:latin typeface="楷体" panose="02010609060101010101" pitchFamily="49" charset="-122"/>
                <a:ea typeface="楷体" panose="02010609060101010101" pitchFamily="49" charset="-122"/>
              </a:rPr>
              <a:t>是其故何也？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君说之，故臣为之也。昔者楚灵王好士细</a:t>
            </a:r>
            <a:r>
              <a:rPr lang="zh-CN" altLang="en-US" sz="24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故灵王之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臣皆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以一饭为节，胁息然后带，扶墙然后起。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期年，朝有黧黑之色。是其故何也？君说之，故臣能之也。昔越王句践好士之勇，教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驯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其臣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，私令人焚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舟失火，试其士曰：“越国之宝尽在此！”越王亲自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鼓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其士而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之，士闻鼓音，破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碎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乱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行，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蹈火而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死者</a:t>
            </a:r>
            <a:r>
              <a:rPr lang="zh-CN" altLang="en-US" sz="24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百人有余，越王击金而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退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之。是故子墨子言曰：“乃若夫少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食恶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衣、杀人而为名，此天下百姓之所皆难也。若苟君说之，则众能为之；况兼相爱、交相利，与此异矣！夫爱人者，人亦从而爱之；利人者，人亦从而利之；恶人者，人亦从而恶之；害人者，人亦从而害之。</a:t>
            </a:r>
            <a:r>
              <a:rPr lang="zh-CN" altLang="en-US" sz="2400" b="1" u="sng">
                <a:latin typeface="楷体" panose="02010609060101010101" pitchFamily="49" charset="-122"/>
                <a:ea typeface="楷体" panose="02010609060101010101" pitchFamily="49" charset="-122"/>
              </a:rPr>
              <a:t>此何难之有焉？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特士不以为政而士不以为行故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也。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11940" y="230188"/>
            <a:ext cx="82705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latin typeface="仿宋" panose="02010609060101010101" pitchFamily="49" charset="-122"/>
                <a:ea typeface="仿宋" panose="02010609060101010101" pitchFamily="49" charset="-122"/>
              </a:rPr>
              <a:t>思考：墨子在第</a:t>
            </a:r>
            <a:r>
              <a:rPr lang="en-US" altLang="zh-CN" sz="4000" b="1" smtClean="0"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lang="zh-CN" altLang="en-US" sz="4000" b="1" smtClean="0">
                <a:latin typeface="仿宋" panose="02010609060101010101" pitchFamily="49" charset="-122"/>
                <a:ea typeface="仿宋" panose="02010609060101010101" pitchFamily="49" charset="-122"/>
              </a:rPr>
              <a:t>段第</a:t>
            </a:r>
            <a:r>
              <a:rPr lang="en-US" altLang="zh-CN" sz="4000" b="1" smtClean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4000" b="1" smtClean="0">
                <a:latin typeface="仿宋" panose="02010609060101010101" pitchFamily="49" charset="-122"/>
                <a:ea typeface="仿宋" panose="02010609060101010101" pitchFamily="49" charset="-122"/>
              </a:rPr>
              <a:t>层讲了什么故事，得出了什么结论？</a:t>
            </a:r>
            <a:endParaRPr lang="zh-CN" altLang="en-US" sz="4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5" name="组合 10"/>
          <p:cNvGrpSpPr/>
          <p:nvPr/>
        </p:nvGrpSpPr>
        <p:grpSpPr>
          <a:xfrm>
            <a:off x="1187567" y="2605178"/>
            <a:ext cx="10030166" cy="376687"/>
            <a:chOff x="1187567" y="2605178"/>
            <a:chExt cx="10030166" cy="376687"/>
          </a:xfrm>
        </p:grpSpPr>
        <p:cxnSp>
          <p:nvCxnSpPr>
            <p:cNvPr id="6" name="直接连接符 5"/>
            <p:cNvCxnSpPr/>
            <p:nvPr/>
          </p:nvCxnSpPr>
          <p:spPr>
            <a:xfrm flipV="1">
              <a:off x="9057733" y="2605178"/>
              <a:ext cx="2160000" cy="0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1187567" y="2981865"/>
              <a:ext cx="1260000" cy="0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1"/>
          <p:cNvGrpSpPr/>
          <p:nvPr/>
        </p:nvGrpSpPr>
        <p:grpSpPr>
          <a:xfrm>
            <a:off x="1187567" y="3378680"/>
            <a:ext cx="10065361" cy="379562"/>
            <a:chOff x="1187567" y="3378680"/>
            <a:chExt cx="10065361" cy="379562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10712928" y="3378680"/>
              <a:ext cx="540000" cy="0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1187567" y="3758242"/>
              <a:ext cx="2880000" cy="0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直接连接符 9"/>
          <p:cNvCxnSpPr/>
          <p:nvPr/>
        </p:nvCxnSpPr>
        <p:spPr>
          <a:xfrm flipV="1">
            <a:off x="4724397" y="5293744"/>
            <a:ext cx="4068000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5="http://schemas.microsoft.com/office/powerpoint/2012/main" xmlns:p159="http://schemas.microsoft.com/office/powerpoint/2015/09/main" xmlns:p14="http://schemas.microsoft.com/office/powerpoint/2010/main" val="3223231277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777922" y="518615"/>
            <a:ext cx="11070332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2">
                    <a:lumMod val="10000"/>
                  </a:schemeClr>
                </a:solidFill>
              </a:rPr>
              <a:t>重点语句翻译：</a:t>
            </a:r>
          </a:p>
          <a:p>
            <a:r>
              <a:rPr lang="zh-CN" altLang="en-US"/>
              <a:t>圣人</a:t>
            </a:r>
            <a:r>
              <a:rPr lang="zh-CN" altLang="en-US" u="sng"/>
              <a:t>以</a:t>
            </a:r>
            <a:r>
              <a:rPr lang="zh-CN" altLang="en-US"/>
              <a:t>治天下</a:t>
            </a:r>
            <a:r>
              <a:rPr lang="zh-CN" altLang="en-US" u="sng"/>
              <a:t>为事</a:t>
            </a:r>
            <a:r>
              <a:rPr lang="zh-CN" altLang="en-US"/>
              <a:t>者也，不可不察乱之所自起。</a:t>
            </a:r>
          </a:p>
          <a:p>
            <a:r>
              <a:rPr lang="zh-CN" altLang="en-US" sz="16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圣人</a:t>
            </a:r>
            <a:r>
              <a:rPr lang="zh-CN" altLang="en-US" sz="1600" b="1" u="sng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把</a:t>
            </a:r>
            <a:r>
              <a:rPr lang="zh-CN" altLang="en-US" sz="16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治理天下</a:t>
            </a:r>
            <a:r>
              <a:rPr lang="zh-CN" altLang="en-US" sz="1600" b="1" u="sng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当作自己的事务</a:t>
            </a:r>
            <a:r>
              <a:rPr lang="zh-CN" altLang="en-US" sz="16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，就不得不考察乱的起因了。</a:t>
            </a:r>
            <a:endParaRPr lang="zh-CN" altLang="en-US" sz="1600"/>
          </a:p>
          <a:p>
            <a:r>
              <a:rPr lang="zh-CN" altLang="en-US" u="sng"/>
              <a:t>当</a:t>
            </a:r>
            <a:r>
              <a:rPr lang="zh-CN" altLang="en-US"/>
              <a:t>察乱何自起？起不相爱。</a:t>
            </a:r>
          </a:p>
          <a:p>
            <a:r>
              <a:rPr lang="zh-CN" altLang="en-US" sz="16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我</a:t>
            </a:r>
            <a:r>
              <a:rPr lang="zh-CN" altLang="en-US" sz="1600" b="1" u="sng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尝试</a:t>
            </a:r>
            <a:r>
              <a:rPr lang="zh-CN" altLang="en-US" sz="16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考察过产生混乱的起因？起因于人与人之间不相爱。</a:t>
            </a:r>
            <a:endParaRPr lang="zh-CN" altLang="en-US"/>
          </a:p>
          <a:p>
            <a:r>
              <a:rPr lang="zh-CN" altLang="en-US"/>
              <a:t>臣子之不孝君父，所谓乱也。</a:t>
            </a:r>
          </a:p>
          <a:p>
            <a:r>
              <a:rPr lang="zh-CN" altLang="en-US" sz="16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臣对君不忠，子对父不孝，这就是乱。</a:t>
            </a:r>
          </a:p>
          <a:p>
            <a:r>
              <a:rPr lang="zh-CN" altLang="en-US"/>
              <a:t>子自爱，不爱父，故</a:t>
            </a:r>
            <a:r>
              <a:rPr lang="zh-CN" altLang="en-US" u="sng"/>
              <a:t>亏</a:t>
            </a:r>
            <a:r>
              <a:rPr lang="zh-CN" altLang="en-US"/>
              <a:t>父而</a:t>
            </a:r>
            <a:r>
              <a:rPr lang="zh-CN" altLang="en-US" u="sng"/>
              <a:t>自利</a:t>
            </a:r>
            <a:r>
              <a:rPr lang="zh-CN" altLang="en-US"/>
              <a:t>。</a:t>
            </a:r>
          </a:p>
          <a:p>
            <a:r>
              <a:rPr lang="zh-CN" altLang="en-US" sz="16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儿子自爱而不爱父亲，所以</a:t>
            </a:r>
            <a:r>
              <a:rPr lang="zh-CN" altLang="en-US" sz="1600" b="1" u="sng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损害</a:t>
            </a:r>
            <a:r>
              <a:rPr lang="zh-CN" altLang="en-US" sz="16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父亲而自得利益。</a:t>
            </a:r>
          </a:p>
          <a:p>
            <a:r>
              <a:rPr lang="zh-CN" altLang="en-US"/>
              <a:t>盗爱其室，不爱其异室，故窃异室以</a:t>
            </a:r>
            <a:r>
              <a:rPr lang="zh-CN" altLang="en-US" u="sng"/>
              <a:t>利</a:t>
            </a:r>
            <a:r>
              <a:rPr lang="zh-CN" altLang="en-US"/>
              <a:t>其室。</a:t>
            </a:r>
          </a:p>
          <a:p>
            <a:r>
              <a:rPr lang="zh-CN" altLang="en-US" sz="16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盗贼只爱自己的家，不爱别人的家，所以偷盗别人家而</a:t>
            </a:r>
            <a:r>
              <a:rPr lang="zh-CN" altLang="en-US" sz="1600" b="1" u="sng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自得利益</a:t>
            </a:r>
            <a:r>
              <a:rPr lang="zh-CN" altLang="en-US" sz="16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。</a:t>
            </a:r>
          </a:p>
          <a:p>
            <a:r>
              <a:rPr lang="zh-CN" altLang="en-US"/>
              <a:t>贼爱</a:t>
            </a:r>
            <a:r>
              <a:rPr lang="zh-CN" altLang="en-US" u="sng"/>
              <a:t>其</a:t>
            </a:r>
            <a:r>
              <a:rPr lang="zh-CN" altLang="en-US"/>
              <a:t>身，不爱人，故贼人以利其身。</a:t>
            </a:r>
          </a:p>
          <a:p>
            <a:r>
              <a:rPr lang="zh-CN" altLang="en-US" sz="16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盗贼只爱</a:t>
            </a:r>
            <a:r>
              <a:rPr lang="zh-CN" altLang="en-US" sz="1600" b="1" u="sng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自</a:t>
            </a:r>
            <a:r>
              <a:rPr lang="zh-CN" altLang="en-US" sz="16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身，不爱他人，所以抢夺他人身上东西而自得利益。</a:t>
            </a:r>
            <a:endParaRPr lang="zh-CN" altLang="en-US"/>
          </a:p>
          <a:p>
            <a:r>
              <a:rPr lang="zh-CN" altLang="en-US"/>
              <a:t>天下之</a:t>
            </a:r>
            <a:r>
              <a:rPr lang="zh-CN" altLang="en-US" u="sng"/>
              <a:t>乱物</a:t>
            </a:r>
            <a:r>
              <a:rPr lang="zh-CN" altLang="en-US"/>
              <a:t>，</a:t>
            </a:r>
            <a:r>
              <a:rPr lang="zh-CN" altLang="en-US" u="sng"/>
              <a:t>具</a:t>
            </a:r>
            <a:r>
              <a:rPr lang="zh-CN" altLang="en-US"/>
              <a:t>此而巳矣。</a:t>
            </a:r>
          </a:p>
          <a:p>
            <a:r>
              <a:rPr lang="zh-CN" altLang="en-US" sz="16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天下各种</a:t>
            </a:r>
            <a:r>
              <a:rPr lang="zh-CN" altLang="en-US" sz="1600" b="1" u="sng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乱事</a:t>
            </a:r>
            <a:r>
              <a:rPr lang="zh-CN" altLang="en-US" sz="16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，</a:t>
            </a:r>
            <a:r>
              <a:rPr lang="zh-CN" altLang="en-US" sz="1600" b="1" u="sng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全</a:t>
            </a:r>
            <a:r>
              <a:rPr lang="zh-CN" altLang="en-US" sz="16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是这样的。</a:t>
            </a:r>
          </a:p>
          <a:p>
            <a:r>
              <a:rPr lang="zh-CN" altLang="en-US"/>
              <a:t>视弟子与臣若其身，</a:t>
            </a:r>
            <a:r>
              <a:rPr lang="zh-CN" altLang="en-US" u="sng"/>
              <a:t>恶</a:t>
            </a:r>
            <a:r>
              <a:rPr lang="zh-CN" altLang="en-US"/>
              <a:t>施不慈？故不孝不慈</a:t>
            </a:r>
            <a:r>
              <a:rPr lang="zh-CN" altLang="en-US" u="sng"/>
              <a:t>亡</a:t>
            </a:r>
            <a:r>
              <a:rPr lang="zh-CN" altLang="en-US"/>
              <a:t>有。</a:t>
            </a:r>
          </a:p>
          <a:p>
            <a:r>
              <a:rPr lang="zh-CN" altLang="en-US" sz="16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把儿子、弟弟和臣子看作和自己一样，</a:t>
            </a:r>
            <a:r>
              <a:rPr lang="zh-CN" altLang="en-US" sz="1600" b="1" u="sng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怎么会</a:t>
            </a:r>
            <a:r>
              <a:rPr lang="zh-CN" altLang="en-US" sz="16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不慈祥呢？因此，不孝顺不慈祥的人都</a:t>
            </a:r>
            <a:r>
              <a:rPr lang="zh-CN" altLang="en-US" sz="1600" b="1" u="sng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没有</a:t>
            </a:r>
            <a:r>
              <a:rPr lang="zh-CN" altLang="en-US" sz="16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了。</a:t>
            </a:r>
            <a:endParaRPr lang="zh-CN" altLang="en-US"/>
          </a:p>
          <a:p>
            <a:r>
              <a:rPr lang="zh-CN" altLang="en-US"/>
              <a:t>故天下兼相爱则</a:t>
            </a:r>
            <a:r>
              <a:rPr lang="zh-CN" altLang="en-US" u="sng"/>
              <a:t>治</a:t>
            </a:r>
            <a:r>
              <a:rPr lang="zh-CN" altLang="en-US"/>
              <a:t>，交相恶则</a:t>
            </a:r>
            <a:r>
              <a:rPr lang="zh-CN" altLang="en-US" u="sng"/>
              <a:t>乱</a:t>
            </a:r>
            <a:r>
              <a:rPr lang="zh-CN" altLang="en-US"/>
              <a:t>。</a:t>
            </a:r>
          </a:p>
          <a:p>
            <a:r>
              <a:rPr lang="zh-CN" altLang="en-US" sz="16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所以天下人们相亲相爱，天下就能够</a:t>
            </a:r>
            <a:r>
              <a:rPr lang="zh-CN" altLang="en-US" sz="1600" b="1" u="sng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治理</a:t>
            </a:r>
            <a:r>
              <a:rPr lang="zh-CN" altLang="en-US" sz="16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。要是相互憎恨，天下就会</a:t>
            </a:r>
            <a:r>
              <a:rPr lang="zh-CN" altLang="en-US" sz="1600" b="1" u="sng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混乱</a:t>
            </a:r>
            <a:r>
              <a:rPr lang="zh-CN" altLang="en-US" sz="16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45634" y="742315"/>
            <a:ext cx="9495367" cy="1384995"/>
          </a:xfrm>
          <a:prstGeom prst="rect">
            <a:avLst/>
          </a:prstGeom>
          <a:solidFill>
            <a:schemeClr val="accent3"/>
          </a:solidFill>
          <a:extLst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2">
                    <a:lumMod val="10000"/>
                  </a:schemeClr>
                </a:solidFill>
              </a:rPr>
              <a:t>中国古代严格意义上的论说文，就是从《墨子》开始的，就此而言，它在中国散文史上有着不可忽视的地位。</a:t>
            </a:r>
          </a:p>
          <a:p>
            <a:r>
              <a:rPr lang="zh-CN" altLang="en-US" sz="2800" b="1" u="sng">
                <a:solidFill>
                  <a:schemeClr val="bg2">
                    <a:lumMod val="10000"/>
                  </a:schemeClr>
                </a:solidFill>
              </a:rPr>
              <a:t>请同学们自主梳理每段段意。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77646" y="2425900"/>
            <a:ext cx="9012767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2">
                    <a:lumMod val="10000"/>
                  </a:schemeClr>
                </a:solidFill>
              </a:rPr>
              <a:t>一：</a:t>
            </a:r>
            <a:r>
              <a:rPr lang="zh-CN" altLang="en-US" sz="2800" b="1">
                <a:solidFill>
                  <a:srgbClr val="C00000"/>
                </a:solidFill>
              </a:rPr>
              <a:t>提出论点</a:t>
            </a:r>
            <a:r>
              <a:rPr lang="zh-CN" altLang="en-US" sz="2800" b="1">
                <a:solidFill>
                  <a:schemeClr val="bg2">
                    <a:lumMod val="10000"/>
                  </a:schemeClr>
                </a:solidFill>
              </a:rPr>
              <a:t>：圣人要治理混乱的天下必须先知道混乱产生的根源：</a:t>
            </a:r>
            <a:r>
              <a:rPr lang="zh-CN" altLang="en-US" sz="2800" b="1" u="sng">
                <a:solidFill>
                  <a:schemeClr val="bg2">
                    <a:lumMod val="10000"/>
                  </a:schemeClr>
                </a:solidFill>
              </a:rPr>
              <a:t>人与人不想爱</a:t>
            </a:r>
            <a:r>
              <a:rPr lang="zh-CN" altLang="en-US" sz="2800" b="1">
                <a:solidFill>
                  <a:schemeClr val="bg2">
                    <a:lumMod val="10000"/>
                  </a:schemeClr>
                </a:solidFill>
              </a:rPr>
              <a:t>。</a:t>
            </a:r>
          </a:p>
          <a:p>
            <a:r>
              <a:rPr lang="zh-CN" altLang="en-US" sz="2800" b="1">
                <a:solidFill>
                  <a:schemeClr val="bg2">
                    <a:lumMod val="10000"/>
                  </a:schemeClr>
                </a:solidFill>
              </a:rPr>
              <a:t>二：</a:t>
            </a:r>
            <a:r>
              <a:rPr lang="zh-CN" altLang="en-US" sz="2800" b="1">
                <a:solidFill>
                  <a:srgbClr val="C00000"/>
                </a:solidFill>
              </a:rPr>
              <a:t>举出</a:t>
            </a:r>
            <a:r>
              <a:rPr lang="zh-CN" altLang="en-US" sz="2800" b="1">
                <a:solidFill>
                  <a:schemeClr val="bg2">
                    <a:lumMod val="10000"/>
                  </a:schemeClr>
                </a:solidFill>
              </a:rPr>
              <a:t>天下混乱的几种</a:t>
            </a:r>
            <a:r>
              <a:rPr lang="zh-CN" altLang="en-US" sz="2800" b="1">
                <a:solidFill>
                  <a:srgbClr val="C00000"/>
                </a:solidFill>
              </a:rPr>
              <a:t>例子</a:t>
            </a:r>
            <a:r>
              <a:rPr lang="zh-CN" altLang="en-US" sz="2800" b="1">
                <a:solidFill>
                  <a:schemeClr val="bg2">
                    <a:lumMod val="10000"/>
                  </a:schemeClr>
                </a:solidFill>
              </a:rPr>
              <a:t>：君臣、父子、兄弟以及盗贼、大夫、诸侯之间</a:t>
            </a:r>
            <a:r>
              <a:rPr lang="zh-CN" altLang="en-US" sz="2800" b="1" u="sng">
                <a:solidFill>
                  <a:schemeClr val="bg2">
                    <a:lumMod val="10000"/>
                  </a:schemeClr>
                </a:solidFill>
              </a:rPr>
              <a:t>混乱的情况</a:t>
            </a:r>
            <a:r>
              <a:rPr lang="zh-CN" altLang="en-US" sz="2800" b="1">
                <a:solidFill>
                  <a:schemeClr val="bg2">
                    <a:lumMod val="10000"/>
                  </a:schemeClr>
                </a:solidFill>
              </a:rPr>
              <a:t>，指出根本原因：人与人不想爱。</a:t>
            </a:r>
          </a:p>
          <a:p>
            <a:r>
              <a:rPr lang="zh-CN" altLang="en-US" sz="2800" b="1">
                <a:solidFill>
                  <a:schemeClr val="bg2">
                    <a:lumMod val="10000"/>
                  </a:schemeClr>
                </a:solidFill>
              </a:rPr>
              <a:t>三：</a:t>
            </a:r>
            <a:r>
              <a:rPr lang="zh-CN" altLang="en-US" sz="2800" b="1">
                <a:solidFill>
                  <a:srgbClr val="C00000"/>
                </a:solidFill>
              </a:rPr>
              <a:t>提出治理混乱的方法</a:t>
            </a:r>
            <a:r>
              <a:rPr lang="zh-CN" altLang="en-US" sz="2800" b="1">
                <a:solidFill>
                  <a:schemeClr val="bg2">
                    <a:lumMod val="10000"/>
                  </a:schemeClr>
                </a:solidFill>
              </a:rPr>
              <a:t>，即墨家学派主张：使天下</a:t>
            </a:r>
            <a:r>
              <a:rPr lang="zh-CN" altLang="en-US" sz="2800" b="1" u="sng">
                <a:solidFill>
                  <a:schemeClr val="bg2">
                    <a:lumMod val="10000"/>
                  </a:schemeClr>
                </a:solidFill>
              </a:rPr>
              <a:t>兼相爱</a:t>
            </a:r>
            <a:r>
              <a:rPr lang="zh-CN" altLang="en-US" sz="2800" b="1">
                <a:solidFill>
                  <a:schemeClr val="bg2">
                    <a:lumMod val="10000"/>
                  </a:schemeClr>
                </a:solidFill>
              </a:rPr>
              <a:t>，</a:t>
            </a:r>
            <a:r>
              <a:rPr lang="zh-CN" altLang="en-US" sz="2800" b="1" u="sng">
                <a:solidFill>
                  <a:schemeClr val="bg2">
                    <a:lumMod val="10000"/>
                  </a:schemeClr>
                </a:solidFill>
              </a:rPr>
              <a:t>爱人若爱其身</a:t>
            </a:r>
            <a:r>
              <a:rPr lang="zh-CN" altLang="en-US" sz="2800" b="1">
                <a:solidFill>
                  <a:schemeClr val="bg2">
                    <a:lumMod val="10000"/>
                  </a:schemeClr>
                </a:solidFill>
              </a:rPr>
              <a:t>。</a:t>
            </a:r>
          </a:p>
          <a:p>
            <a:endParaRPr lang="zh-CN" altLang="en-US" sz="2400" b="1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3821" y="194310"/>
            <a:ext cx="12023513" cy="65278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文本小结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569" y="3322660"/>
            <a:ext cx="1080000" cy="1454886"/>
          </a:xfrm>
          <a:prstGeom prst="rect">
            <a:avLst/>
          </a:prstGeom>
          <a:noFill/>
        </p:spPr>
        <p:txBody>
          <a:bodyPr vert="eaVert"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兼爱</a:t>
            </a:r>
            <a:endParaRPr lang="zh-CN" altLang="en-US" sz="5400" b="1" cap="none" spc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1163750" y="1962419"/>
            <a:ext cx="241539" cy="4320000"/>
          </a:xfrm>
          <a:prstGeom prst="leftBrac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05288" y="1615627"/>
            <a:ext cx="204094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800" b="1" cap="none" spc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列现象</a:t>
            </a:r>
            <a:endParaRPr lang="zh-CN" altLang="en-US" sz="4800" b="1" cap="none" spc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05288" y="2546471"/>
            <a:ext cx="204094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800" b="1" cap="none" spc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析原因</a:t>
            </a:r>
            <a:endParaRPr lang="zh-CN" altLang="en-US" sz="4800" b="1" cap="none" spc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5288" y="4160749"/>
            <a:ext cx="204094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800" b="1" cap="none" spc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谈举措</a:t>
            </a:r>
            <a:endParaRPr lang="zh-CN" altLang="en-US" sz="4800" b="1" cap="none" spc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5287" y="5689626"/>
            <a:ext cx="204094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800" b="1" cap="none" spc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找途径</a:t>
            </a:r>
            <a:endParaRPr lang="zh-CN" altLang="en-US" sz="4800" b="1" cap="none" spc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59965" y="1669761"/>
            <a:ext cx="818685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8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—</a:t>
            </a:r>
            <a:r>
              <a:rPr lang="zh-CN" altLang="en-US" sz="48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列举“天下之害”的现象。</a:t>
            </a:r>
            <a:endParaRPr lang="zh-CN" altLang="en-US" sz="4800" b="0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59965" y="2558132"/>
            <a:ext cx="845388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48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—</a:t>
            </a:r>
            <a:r>
              <a:rPr lang="zh-CN" altLang="en-US" sz="48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论述“天下之害”源自“不相爱”。</a:t>
            </a:r>
            <a:endParaRPr lang="zh-CN" altLang="en-US" sz="4800" b="0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97972" y="4158243"/>
            <a:ext cx="811084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48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—</a:t>
            </a:r>
            <a:r>
              <a:rPr lang="zh-CN" altLang="en-US" sz="48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阐述解决“天下之害”的办法及意义。</a:t>
            </a:r>
            <a:endParaRPr lang="zh-CN" altLang="en-US" sz="4800" b="0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77944" y="5694052"/>
            <a:ext cx="757130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8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—</a:t>
            </a:r>
            <a:r>
              <a:rPr lang="zh-CN" altLang="en-US" sz="48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实行“兼相爱”的途径。</a:t>
            </a:r>
            <a:endParaRPr lang="zh-CN" altLang="en-US" sz="4800" b="0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5="http://schemas.microsoft.com/office/powerpoint/2012/main" xmlns:p159="http://schemas.microsoft.com/office/powerpoint/2015/09/main" xmlns:p14="http://schemas.microsoft.com/office/powerpoint/2010/main" val="3191549184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深入探究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sz="3200" b="1" smtClean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3200" b="1" smtClean="0"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墨子的“兼爱”和孔孟的“仁爱”的内容有何异同</a:t>
            </a:r>
            <a:r>
              <a:rPr lang="zh-CN" altLang="en-US" sz="3200" b="1" smtClean="0">
                <a:latin typeface="仿宋" panose="02010609060101010101" pitchFamily="49" charset="-122"/>
                <a:ea typeface="仿宋" panose="02010609060101010101" pitchFamily="49" charset="-122"/>
              </a:rPr>
              <a:t>？</a:t>
            </a:r>
            <a:endParaRPr lang="en-US" altLang="zh-CN" sz="3200" b="1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3200">
                <a:latin typeface="华文中宋" panose="02010600040101010101" pitchFamily="2" charset="-122"/>
                <a:ea typeface="华文中宋" panose="02010600040101010101" pitchFamily="2" charset="-122"/>
              </a:rPr>
              <a:t>在儒家心中，君子最爱的首先是双亲，其次是民众，最后是万物。对于民众而言，施以仁德便可，亲爱留给自己的血亲。爱是以自己为中心，像石子一般投入水中，一圈圈推出去，愈推愈远，也愈推愈薄。</a:t>
            </a:r>
          </a:p>
          <a:p>
            <a:r>
              <a:rPr lang="zh-CN" altLang="en-US" sz="3200">
                <a:latin typeface="华文中宋" panose="02010600040101010101" pitchFamily="2" charset="-122"/>
                <a:ea typeface="华文中宋" panose="02010600040101010101" pitchFamily="2" charset="-122"/>
              </a:rPr>
              <a:t>而在墨家心中，“官无常贵，民无终贱”，无差等的爱冲破等级的枷锁</a:t>
            </a:r>
            <a:r>
              <a:rPr lang="zh-CN" altLang="en-US" sz="320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，冲破</a:t>
            </a:r>
            <a:r>
              <a:rPr lang="zh-CN" altLang="en-US" sz="3200">
                <a:latin typeface="华文中宋" panose="02010600040101010101" pitchFamily="2" charset="-122"/>
                <a:ea typeface="华文中宋" panose="02010600040101010101" pitchFamily="2" charset="-122"/>
              </a:rPr>
              <a:t>血缘的坚冰，爱人如己，尤其去爱那些最可怜、最卑下、最被社会</a:t>
            </a:r>
            <a:r>
              <a:rPr lang="zh-CN" altLang="en-US" sz="320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践踏的</a:t>
            </a:r>
            <a:r>
              <a:rPr lang="zh-CN" altLang="en-US" sz="3200">
                <a:latin typeface="华文中宋" panose="02010600040101010101" pitchFamily="2" charset="-122"/>
                <a:ea typeface="华文中宋" panose="02010600040101010101" pitchFamily="2" charset="-122"/>
              </a:rPr>
              <a:t>人。爱心无垠，善意无穷，关怀最有力量。从这角度而言，墨子进入了</a:t>
            </a:r>
            <a:r>
              <a:rPr lang="zh-CN" altLang="en-US" sz="320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一种</a:t>
            </a:r>
            <a:r>
              <a:rPr lang="zh-CN" altLang="en-US" sz="3200">
                <a:latin typeface="华文中宋" panose="02010600040101010101" pitchFamily="2" charset="-122"/>
                <a:ea typeface="华文中宋" panose="02010600040101010101" pitchFamily="2" charset="-122"/>
              </a:rPr>
              <a:t>更为崇高的境界</a:t>
            </a:r>
            <a:r>
              <a:rPr lang="zh-CN" altLang="en-US" sz="320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endParaRPr lang="zh-CN" altLang="en-US" sz="32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5="http://schemas.microsoft.com/office/powerpoint/2012/main" xmlns:p159="http://schemas.microsoft.com/office/powerpoint/2015/09/main" xmlns:p14="http://schemas.microsoft.com/office/powerpoint/2010/main" val="1169063735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深入探究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sz="3000" b="1" smtClean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3000" b="1" smtClean="0">
                <a:latin typeface="仿宋" panose="02010609060101010101" pitchFamily="49" charset="-122"/>
                <a:ea typeface="仿宋" panose="02010609060101010101" pitchFamily="49" charset="-122"/>
              </a:rPr>
              <a:t>、墨子</a:t>
            </a:r>
            <a:r>
              <a:rPr lang="zh-CN" altLang="en-US" sz="3000" b="1">
                <a:latin typeface="仿宋" panose="02010609060101010101" pitchFamily="49" charset="-122"/>
                <a:ea typeface="仿宋" panose="02010609060101010101" pitchFamily="49" charset="-122"/>
              </a:rPr>
              <a:t>认为，人人都只是爱自己而“自利”，是社会混乱动荡的原因；而孟子认为，人人眼里只有利而没有“仁义”，必将导致国家败亡。他们二人的观点是否有相通之处？</a:t>
            </a:r>
          </a:p>
          <a:p>
            <a:r>
              <a:rPr lang="zh-CN" altLang="en-US" sz="3000" b="1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墨子</a:t>
            </a:r>
            <a:r>
              <a:rPr lang="zh-CN" altLang="en-US" sz="3000" b="1">
                <a:latin typeface="华文中宋" panose="02010600040101010101" pitchFamily="2" charset="-122"/>
                <a:ea typeface="华文中宋" panose="02010600040101010101" pitchFamily="2" charset="-122"/>
              </a:rPr>
              <a:t>认为，人们只知道自爱而不知道相爱，会使人只知道自利而不知道利人，种种社会问题由此产生。兼相爱，交相利的原则意味着超越只知道自爱自利的狭隘，做到爱人利</a:t>
            </a:r>
            <a:r>
              <a:rPr lang="zh-CN" altLang="en-US" sz="3000" b="1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人。</a:t>
            </a:r>
            <a:endParaRPr lang="en-US" altLang="zh-CN" sz="3000" b="1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000" b="1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孟子</a:t>
            </a:r>
            <a:r>
              <a:rPr lang="zh-CN" altLang="en-US" sz="3000" b="1">
                <a:latin typeface="华文中宋" panose="02010600040101010101" pitchFamily="2" charset="-122"/>
                <a:ea typeface="华文中宋" panose="02010600040101010101" pitchFamily="2" charset="-122"/>
              </a:rPr>
              <a:t>把仁义高悬在利之上，目的是要人从追逐私利的偏狭中超脱出来，以具备更高的道义层面上的关怀和和追求。孟子的仁主要意味着对他人的同情和体贴</a:t>
            </a:r>
            <a:r>
              <a:rPr lang="zh-CN" altLang="en-US" sz="3000" b="1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endParaRPr lang="en-US" altLang="zh-CN" sz="3000" b="1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000" b="1" smtClean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因此，有</a:t>
            </a:r>
            <a:r>
              <a:rPr lang="zh-CN" altLang="en-US" sz="3000" b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超越自爱自利和关爱他人方面，墨子、孟子二家的主张显然是相通的</a:t>
            </a:r>
            <a:r>
              <a:rPr lang="zh-CN" altLang="en-US" sz="3000" b="1" smtClean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endParaRPr lang="zh-CN" altLang="en-US" sz="3000" b="1">
              <a:solidFill>
                <a:srgbClr val="C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5="http://schemas.microsoft.com/office/powerpoint/2012/main" xmlns:p159="http://schemas.microsoft.com/office/powerpoint/2015/09/main" xmlns:p14="http://schemas.microsoft.com/office/powerpoint/2010/main" val="948027829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9636492" y="2074227"/>
            <a:ext cx="923290" cy="2709545"/>
          </a:xfrm>
          <a:prstGeom prst="rect">
            <a:avLst/>
          </a:prstGeom>
          <a:noFill/>
        </p:spPr>
        <p:txBody>
          <a:bodyPr vert="eaVert" wrap="square" rtlCol="0">
            <a:normAutofit/>
          </a:bodyPr>
          <a:lstStyle/>
          <a:p>
            <a:pPr algn="dist"/>
            <a:r>
              <a:rPr lang="zh-CN" altLang="en-US" sz="48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  <a:cs typeface="+mn-ea"/>
                <a:sym typeface="+mn-lt"/>
              </a:rPr>
              <a:t>知人论世</a:t>
            </a:r>
          </a:p>
        </p:txBody>
      </p:sp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p14:dur="1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55264" y="673963"/>
            <a:ext cx="687399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i="0" smtClean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4000" b="1" i="0" smtClean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立足现代，心存“兼爱”</a:t>
            </a:r>
            <a:endParaRPr lang="zh-CN" altLang="en-US" sz="40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0295" y="1795650"/>
            <a:ext cx="1078059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smtClean="0">
                <a:latin typeface="华文行楷" panose="02010800040101010101" pitchFamily="2" charset="-122"/>
                <a:ea typeface="华文行楷" panose="02010800040101010101" pitchFamily="2" charset="-122"/>
              </a:rPr>
              <a:t>        视</a:t>
            </a:r>
            <a:r>
              <a:rPr lang="zh-CN" altLang="en-US" sz="4000" b="1">
                <a:latin typeface="华文行楷" panose="02010800040101010101" pitchFamily="2" charset="-122"/>
                <a:ea typeface="华文行楷" panose="02010800040101010101" pitchFamily="2" charset="-122"/>
              </a:rPr>
              <a:t>人之国若视其国，视人之家若视其家，视人之身若视其身</a:t>
            </a:r>
            <a:r>
              <a:rPr lang="zh-CN" altLang="en-US" sz="4000" b="1" smtClean="0">
                <a:latin typeface="华文行楷" panose="02010800040101010101" pitchFamily="2" charset="-122"/>
                <a:ea typeface="华文行楷" panose="02010800040101010101" pitchFamily="2" charset="-122"/>
              </a:rPr>
              <a:t>。</a:t>
            </a:r>
            <a:endParaRPr lang="en-US" altLang="zh-CN" sz="4000" b="1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r"/>
            <a:r>
              <a:rPr lang="en-US" altLang="zh-CN" sz="4000" b="1" smtClean="0">
                <a:latin typeface="华文行楷" panose="02010800040101010101" pitchFamily="2" charset="-122"/>
                <a:ea typeface="华文行楷" panose="02010800040101010101" pitchFamily="2" charset="-122"/>
              </a:rPr>
              <a:t>——</a:t>
            </a:r>
            <a:r>
              <a:rPr lang="zh-CN" altLang="en-US" sz="4000" b="1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墨子</a:t>
            </a:r>
            <a:r>
              <a:rPr lang="en-US" altLang="zh-CN" sz="4000" b="1" smtClean="0">
                <a:latin typeface="华文行楷" panose="02010800040101010101" pitchFamily="2" charset="-122"/>
                <a:ea typeface="华文行楷" panose="02010800040101010101" pitchFamily="2" charset="-122"/>
              </a:rPr>
              <a:t>《</a:t>
            </a:r>
            <a:r>
              <a:rPr lang="zh-CN" altLang="en-US" sz="4000" b="1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兼爱</a:t>
            </a:r>
            <a:r>
              <a:rPr lang="en-US" altLang="zh-CN" sz="4000" b="1" smtClean="0">
                <a:latin typeface="华文行楷" panose="02010800040101010101" pitchFamily="2" charset="-122"/>
                <a:ea typeface="华文行楷" panose="02010800040101010101" pitchFamily="2" charset="-122"/>
              </a:rPr>
              <a:t>》</a:t>
            </a:r>
            <a:endParaRPr lang="zh-CN" altLang="en-US" sz="40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3629" y="4276332"/>
            <a:ext cx="1058474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latin typeface="华文行楷" panose="02010800040101010101" pitchFamily="2" charset="-122"/>
                <a:ea typeface="华文行楷" panose="02010800040101010101" pitchFamily="2" charset="-122"/>
              </a:rPr>
              <a:t>        建设持久和平、普遍安全、共同繁荣、开放包容、清洁美丽的世界。</a:t>
            </a:r>
            <a:endParaRPr lang="en-US" altLang="zh-CN" sz="4000" b="1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r"/>
            <a:r>
              <a:rPr lang="en-US" altLang="zh-CN" sz="4000" b="1" smtClean="0">
                <a:latin typeface="华文行楷" panose="02010800040101010101" pitchFamily="2" charset="-122"/>
                <a:ea typeface="华文行楷" panose="02010800040101010101" pitchFamily="2" charset="-122"/>
              </a:rPr>
              <a:t>——</a:t>
            </a:r>
            <a:r>
              <a:rPr lang="zh-CN" altLang="en-US" sz="4000" b="1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人类命运共同体总体目标</a:t>
            </a:r>
            <a:endParaRPr lang="zh-CN" altLang="en-US" sz="40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5="http://schemas.microsoft.com/office/powerpoint/2012/main" xmlns:p159="http://schemas.microsoft.com/office/powerpoint/2015/09/main" xmlns:p14="http://schemas.microsoft.com/office/powerpoint/2010/main" val="1266187127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55264" y="673963"/>
            <a:ext cx="687399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i="0" smtClean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4000" b="1" i="0" smtClean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立足现代，心存“兼爱”</a:t>
            </a:r>
            <a:endParaRPr lang="zh-CN" altLang="en-US" sz="40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9354" y="1815379"/>
            <a:ext cx="1111202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世界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虚尾箭头 8"/>
          <p:cNvSpPr/>
          <p:nvPr/>
        </p:nvSpPr>
        <p:spPr>
          <a:xfrm rot="5400000">
            <a:off x="644579" y="2862565"/>
            <a:ext cx="900753" cy="360000"/>
          </a:xfrm>
          <a:prstGeom prst="striped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52015" y="3626067"/>
            <a:ext cx="1111202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中国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354847" y="1688881"/>
            <a:ext cx="1111202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中国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虚尾箭头 11"/>
          <p:cNvSpPr/>
          <p:nvPr/>
        </p:nvSpPr>
        <p:spPr>
          <a:xfrm rot="5400000">
            <a:off x="10460071" y="2732087"/>
            <a:ext cx="900753" cy="360000"/>
          </a:xfrm>
          <a:prstGeom prst="striped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0354847" y="3490884"/>
            <a:ext cx="1111202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世界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0450" y="4569559"/>
            <a:ext cx="551628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疫情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期间，总共有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71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个国家向中国提供过物资或现金支持，这其中又有老挝、柬埔寨、缅甸三个东南亚的邻国既提供防控物资支持，又提供其他物资支持。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6826" y="1294049"/>
            <a:ext cx="3777048" cy="25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rcRect l="5429" t="5239" r="4651" b="5569"/>
          <a:stretch>
            <a:fillRect/>
          </a:stretch>
        </p:blipFill>
        <p:spPr>
          <a:xfrm>
            <a:off x="6122280" y="3362464"/>
            <a:ext cx="4017761" cy="3453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6984" y="1812903"/>
            <a:ext cx="1838935" cy="25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9198" y="1815379"/>
            <a:ext cx="1997786" cy="25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5="http://schemas.microsoft.com/office/powerpoint/2012/main" xmlns:p159="http://schemas.microsoft.com/office/powerpoint/2015/09/main" xmlns:p14="http://schemas.microsoft.com/office/powerpoint/2010/main" val="643684792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2831" y="1378747"/>
            <a:ext cx="11941790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zh-CN" altLang="zh-CN" sz="2500" b="1" kern="100">
                <a:solidFill>
                  <a:srgbClr val="000000"/>
                </a:solidFill>
                <a:latin typeface="Calibri" panose="020f0502020204030204" pitchFamily="34" charset="0"/>
                <a:cs typeface="宋体" panose="02010600030101010101" pitchFamily="2" charset="-122"/>
              </a:rPr>
              <a:t>阅读下面的材料，根据要求写作。</a:t>
            </a:r>
            <a:endParaRPr lang="zh-CN" altLang="zh-CN" sz="2500" b="1" kern="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indent="266700" fontAlgn="ctr"/>
            <a:r>
              <a:rPr lang="en-US" altLang="zh-CN" sz="2500" b="1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zh-CN" sz="2500" b="1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墨子</a:t>
            </a:r>
            <a:r>
              <a:rPr lang="zh-CN" altLang="zh-CN" sz="2500" b="1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说</a:t>
            </a:r>
            <a:r>
              <a:rPr lang="zh-CN" altLang="zh-CN" sz="2500" b="1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en-US" sz="2500" b="1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zh-CN" sz="2500" b="1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视</a:t>
            </a:r>
            <a:r>
              <a:rPr lang="zh-CN" altLang="zh-CN" sz="2500" b="1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人之国，若视其国；视人之家，若视其家；视人之身，若视其身</a:t>
            </a:r>
            <a:r>
              <a:rPr lang="zh-CN" altLang="zh-CN" sz="2500" b="1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 sz="2500" b="1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zh-CN" sz="2500" b="1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英国</a:t>
            </a:r>
            <a:r>
              <a:rPr lang="zh-CN" altLang="zh-CN" sz="2500" b="1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诗人</a:t>
            </a:r>
            <a:r>
              <a:rPr lang="zh-CN" altLang="zh-CN" sz="2500" b="1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约翰</a:t>
            </a:r>
            <a:r>
              <a:rPr lang="en-US" altLang="zh-CN" sz="2500" b="1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·</a:t>
            </a:r>
            <a:r>
              <a:rPr lang="zh-CN" altLang="zh-CN" sz="2500" b="1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多</a:t>
            </a:r>
            <a:r>
              <a:rPr lang="zh-CN" altLang="zh-CN" sz="2500" b="1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恩说</a:t>
            </a:r>
            <a:r>
              <a:rPr lang="zh-CN" altLang="zh-CN" sz="2500" b="1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en-US" sz="2500" b="1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zh-CN" sz="2500" b="1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没有</a:t>
            </a:r>
            <a:r>
              <a:rPr lang="zh-CN" altLang="zh-CN" sz="2500" b="1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人是自成一体、与世隔绝的孤岛，每一个人都是广袤大陆的一部分</a:t>
            </a:r>
            <a:r>
              <a:rPr lang="zh-CN" altLang="zh-CN" sz="2500" b="1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 sz="2500" b="1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en-US" altLang="zh-CN" sz="2500" b="1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  <a:p>
            <a:pPr indent="266700" fontAlgn="ctr"/>
            <a:r>
              <a:rPr lang="en-US" altLang="zh-CN" sz="2500" b="1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“</a:t>
            </a:r>
            <a:r>
              <a:rPr lang="zh-CN" altLang="zh-CN" sz="2500" b="1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青山一道同云雨，明月何曾是两乡</a:t>
            </a:r>
            <a:r>
              <a:rPr lang="zh-CN" altLang="zh-CN" sz="2500" b="1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 sz="2500" b="1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 </a:t>
            </a:r>
            <a:r>
              <a:rPr lang="zh-CN" altLang="en-US" sz="2500" b="1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zh-CN" sz="2500" b="1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同</a:t>
            </a:r>
            <a:r>
              <a:rPr lang="zh-CN" altLang="zh-CN" sz="2500" b="1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气连枝，共盼春来</a:t>
            </a:r>
            <a:r>
              <a:rPr lang="zh-CN" altLang="zh-CN" sz="2500" b="1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 sz="2500" b="1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en-US" altLang="zh-CN" sz="2500" b="1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lang="en-US" altLang="zh-CN" sz="2500" b="1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2020</a:t>
            </a:r>
            <a:r>
              <a:rPr lang="zh-CN" altLang="zh-CN" sz="2500" b="1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年的春天，这些寄言印在国际社会援助中国的物资上，表达了世界人民对中国的支持。</a:t>
            </a:r>
            <a:endParaRPr lang="zh-CN" altLang="zh-CN" sz="2500" b="1" kern="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 fontAlgn="ctr"/>
            <a:r>
              <a:rPr lang="en-US" altLang="zh-CN" sz="2500" b="1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“</a:t>
            </a:r>
            <a:r>
              <a:rPr lang="zh-CN" altLang="zh-CN" sz="2500" b="1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山和山不相遇，人和人要相逢。</a:t>
            </a:r>
            <a:r>
              <a:rPr lang="en-US" altLang="zh-CN" sz="2500" b="1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”“</a:t>
            </a:r>
            <a:r>
              <a:rPr lang="zh-CN" altLang="zh-CN" sz="2500" b="1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消失吧，黑夜！黎明时我们将获胜</a:t>
            </a:r>
            <a:r>
              <a:rPr lang="zh-CN" altLang="zh-CN" sz="2500" b="1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！</a:t>
            </a:r>
            <a:r>
              <a:rPr lang="zh-CN" altLang="en-US" sz="2500" b="1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en-US" altLang="zh-CN" sz="2500" b="1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lang="zh-CN" altLang="zh-CN" sz="2500" b="1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这些话语印在中国援助其他国家的物资上，寄托着中国人民对世界的祝福。</a:t>
            </a:r>
            <a:endParaRPr lang="zh-CN" altLang="zh-CN" sz="2500" b="1" kern="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 fontAlgn="ctr"/>
            <a:r>
              <a:rPr lang="en-US" altLang="zh-CN" sz="2500" b="1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“</a:t>
            </a:r>
            <a:r>
              <a:rPr lang="zh-CN" altLang="zh-CN" sz="2500" b="1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世界青年与社会发展</a:t>
            </a:r>
            <a:r>
              <a:rPr lang="zh-CN" altLang="zh-CN" sz="2500" b="1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论坛</a:t>
            </a:r>
            <a:r>
              <a:rPr lang="zh-CN" altLang="en-US" sz="2500" b="1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zh-CN" sz="2500" b="1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邀请</a:t>
            </a:r>
            <a:r>
              <a:rPr lang="zh-CN" altLang="zh-CN" sz="2500" b="1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你作为中国青年代表参会，发表以</a:t>
            </a:r>
            <a:r>
              <a:rPr lang="en-US" altLang="zh-CN" sz="2500" b="1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zh-CN" sz="2500" b="1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携手同一世界，青年共创未来</a:t>
            </a:r>
            <a:r>
              <a:rPr lang="en-US" altLang="zh-CN" sz="2500" b="1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zh-CN" sz="2500" b="1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为主题的中文演讲。请完成一篇演讲稿。</a:t>
            </a:r>
            <a:endParaRPr lang="zh-CN" altLang="zh-CN" sz="2500" b="1" kern="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500" b="1" kern="100" smtClean="0">
                <a:solidFill>
                  <a:srgbClr val="000000"/>
                </a:solidFill>
                <a:cs typeface="宋体" panose="02010600030101010101" pitchFamily="2" charset="-122"/>
              </a:rPr>
              <a:t>          </a:t>
            </a:r>
            <a:r>
              <a:rPr lang="zh-CN" altLang="zh-CN" sz="2500" b="1" kern="100" smtClean="0">
                <a:solidFill>
                  <a:srgbClr val="000000"/>
                </a:solidFill>
                <a:cs typeface="宋体" panose="02010600030101010101" pitchFamily="2" charset="-122"/>
              </a:rPr>
              <a:t>要求</a:t>
            </a:r>
            <a:r>
              <a:rPr lang="zh-CN" altLang="zh-CN" sz="2500" b="1" kern="100">
                <a:solidFill>
                  <a:srgbClr val="000000"/>
                </a:solidFill>
                <a:cs typeface="宋体" panose="02010600030101010101" pitchFamily="2" charset="-122"/>
              </a:rPr>
              <a:t>：结合材料内容及含意完成写作任务；选好角度，确定立意，明确文体，自拟标题；不要套作，不得抄袭；不得泄露个人信息；不少于</a:t>
            </a:r>
            <a:r>
              <a:rPr lang="en-US" altLang="zh-CN" sz="2500" b="1" kern="100">
                <a:solidFill>
                  <a:srgbClr val="000000"/>
                </a:solidFill>
                <a:cs typeface="宋体" panose="02010600030101010101" pitchFamily="2" charset="-122"/>
              </a:rPr>
              <a:t>800</a:t>
            </a:r>
            <a:r>
              <a:rPr lang="zh-CN" altLang="zh-CN" sz="2500" b="1" kern="100">
                <a:solidFill>
                  <a:srgbClr val="000000"/>
                </a:solidFill>
                <a:cs typeface="宋体" panose="02010600030101010101" pitchFamily="2" charset="-122"/>
              </a:rPr>
              <a:t>字。</a:t>
            </a:r>
            <a:endParaRPr lang="zh-CN" altLang="en-US" sz="2500" b="1"/>
          </a:p>
        </p:txBody>
      </p:sp>
      <p:sp>
        <p:nvSpPr>
          <p:cNvPr id="4" name="文本框 3"/>
          <p:cNvSpPr txBox="1"/>
          <p:nvPr/>
        </p:nvSpPr>
        <p:spPr>
          <a:xfrm>
            <a:off x="4585648" y="559558"/>
            <a:ext cx="37898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2020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年全国二卷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591800" y="11861800"/>
            <a:ext cx="355600" cy="266700"/>
          </a:xfrm>
          <a:prstGeom prst="cube">
            <a:avLst/>
          </a:prstGeom>
        </p:spPr>
      </p:pic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5="http://schemas.microsoft.com/office/powerpoint/2012/main" xmlns:p159="http://schemas.microsoft.com/office/powerpoint/2015/09/main" xmlns:p14="http://schemas.microsoft.com/office/powerpoint/2010/main" val="3487087061"/>
      </p:ext>
    </p:extLst>
  </p:cSld>
  <p:clrMapOvr>
    <a:masterClrMapping/>
  </p:clrMapOvr>
  <p:transition>
    <p:random/>
  </p:transition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46555" y="767715"/>
            <a:ext cx="3329305" cy="741045"/>
          </a:xfrm>
        </p:spPr>
        <p:txBody>
          <a:bodyPr/>
          <a:lstStyle/>
          <a:p>
            <a:pPr algn="ctr"/>
            <a:r>
              <a:rPr lang="zh-CN" altLang="en-US" sz="5400">
                <a:solidFill>
                  <a:srgbClr val="C00000"/>
                </a:solidFill>
              </a:rPr>
              <a:t>主旨归纳</a:t>
            </a:r>
          </a:p>
        </p:txBody>
      </p:sp>
      <p:pic>
        <p:nvPicPr>
          <p:cNvPr id="5" name="图片占位符 4" descr="墨子5"/>
          <p:cNvPicPr>
            <a:picLocks noGrp="1"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570865" y="1986915"/>
            <a:ext cx="5480685" cy="3097530"/>
          </a:xfrm>
          <a:prstGeom prst="rect">
            <a:avLst/>
          </a:prstGeom>
        </p:spPr>
      </p:pic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21095" y="1156335"/>
            <a:ext cx="5659755" cy="4758690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en-US" altLang="zh-CN" sz="4000"/>
              <a:t>       </a:t>
            </a:r>
            <a:r>
              <a:rPr lang="zh-CN" altLang="en-US" sz="4000"/>
              <a:t>本文认为“乱”起于人们的“不相爱”，人们损人害人以求自爱自利。墨子倡导“兼相爱，交相利”，从而实现“天下治”的政治蓝图。</a:t>
            </a:r>
          </a:p>
        </p:txBody>
      </p:sp>
    </p:spTree>
    <p:custDataLst>
      <p:tags r:id="rId3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9636492" y="2074227"/>
            <a:ext cx="923290" cy="2709545"/>
          </a:xfrm>
          <a:prstGeom prst="rect">
            <a:avLst/>
          </a:prstGeom>
          <a:noFill/>
        </p:spPr>
        <p:txBody>
          <a:bodyPr vert="eaVert" wrap="square" rtlCol="0">
            <a:normAutofit/>
          </a:bodyPr>
          <a:lstStyle/>
          <a:p>
            <a:pPr algn="dist"/>
            <a:r>
              <a:rPr lang="zh-CN" altLang="en-US" sz="48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  <a:cs typeface="+mn-ea"/>
                <a:sym typeface="+mn-lt"/>
              </a:rPr>
              <a:t>重难拓展</a:t>
            </a:r>
          </a:p>
        </p:txBody>
      </p:sp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p14:dur="1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7695" y="328295"/>
            <a:ext cx="10976610" cy="924560"/>
          </a:xfrm>
        </p:spPr>
        <p:txBody>
          <a:bodyPr>
            <a:noAutofit/>
          </a:bodyPr>
          <a:lstStyle/>
          <a:p>
            <a:r>
              <a:rPr lang="zh-CN" altLang="zh-CN" sz="5400"/>
              <a:t>品读墨子的论证说理结构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0" y="1593850"/>
            <a:ext cx="12192000" cy="5130165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just" fontAlgn="auto">
              <a:lnSpc>
                <a:spcPct val="120000"/>
              </a:lnSpc>
            </a:pPr>
            <a:r>
              <a:rPr lang="zh-CN" altLang="zh-CN" sz="3200" b="1" smtClean="0">
                <a:latin typeface="微软雅黑" charset="-122"/>
                <a:ea typeface="微软雅黑"/>
                <a:sym typeface="+mn-ea"/>
              </a:rPr>
              <a:t>文章开篇提出要治理好天下的混乱必须要知道混乱产生的源头，就像医生要知道病人的病根才能对症下药，把病治好一样。</a:t>
            </a:r>
            <a:endParaRPr lang="en-US" altLang="zh-CN" sz="3200" b="1" smtClean="0">
              <a:latin typeface="微软雅黑" charset="-122"/>
              <a:ea typeface="微软雅黑"/>
            </a:endParaRPr>
          </a:p>
          <a:p>
            <a:pPr algn="just" fontAlgn="auto">
              <a:lnSpc>
                <a:spcPct val="120000"/>
              </a:lnSpc>
            </a:pPr>
            <a:r>
              <a:rPr lang="zh-CN" altLang="zh-CN" sz="3200" b="1" smtClean="0">
                <a:latin typeface="微软雅黑" charset="-122"/>
                <a:ea typeface="微软雅黑"/>
                <a:sym typeface="+mn-ea"/>
              </a:rPr>
              <a:t>接着指出天下混乱产生的原因是人们不相爱。文章的论述从父子、兄弟、君臣之间的不相爱，到盗贼横行，再到大夫互相侵害、诸侯互相攻伐，分层论述乱“起不相爱”的观点。</a:t>
            </a:r>
            <a:endParaRPr lang="en-US" altLang="zh-CN" sz="3200" b="1" smtClean="0">
              <a:latin typeface="微软雅黑" charset="-122"/>
              <a:ea typeface="微软雅黑"/>
            </a:endParaRPr>
          </a:p>
          <a:p>
            <a:pPr algn="just" fontAlgn="auto">
              <a:lnSpc>
                <a:spcPct val="120000"/>
              </a:lnSpc>
            </a:pPr>
            <a:r>
              <a:rPr lang="zh-CN" altLang="zh-CN" sz="3200" b="1" smtClean="0">
                <a:latin typeface="微软雅黑" charset="-122"/>
                <a:ea typeface="微软雅黑"/>
                <a:sym typeface="+mn-ea"/>
              </a:rPr>
              <a:t>然后，在分析问题的基础上，提出解决问题的办法，即“使天下兼相爱”。</a:t>
            </a:r>
            <a:endParaRPr lang="en-US" altLang="zh-CN" sz="3200" b="1" smtClean="0">
              <a:latin typeface="微软雅黑" charset="-122"/>
              <a:ea typeface="微软雅黑"/>
            </a:endParaRPr>
          </a:p>
          <a:p>
            <a:pPr algn="just" fontAlgn="auto">
              <a:lnSpc>
                <a:spcPct val="120000"/>
              </a:lnSpc>
            </a:pPr>
            <a:r>
              <a:rPr lang="zh-CN" altLang="zh-CN" sz="3200" b="1" smtClean="0">
                <a:latin typeface="微软雅黑" charset="-122"/>
                <a:ea typeface="微软雅黑"/>
                <a:sym typeface="+mn-ea"/>
              </a:rPr>
              <a:t>最后归纳论点，肯定结论，总结全文。</a:t>
            </a:r>
          </a:p>
        </p:txBody>
      </p:sp>
    </p:spTree>
    <p:custDataLst>
      <p:tags r:id="rId4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标题 6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065530" y="1014730"/>
            <a:ext cx="3418205" cy="932180"/>
          </a:xfrm>
        </p:spPr>
        <p:txBody>
          <a:bodyPr>
            <a:normAutofit fontScale="90000"/>
          </a:bodyPr>
          <a:lstStyle/>
          <a:p>
            <a:r>
              <a:rPr lang="zh-CN" altLang="zh-CN"/>
              <a:t>白马非马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3863975" cy="10147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2">
                    <a:lumMod val="50000"/>
                  </a:schemeClr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拓展探究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920" y="1901190"/>
            <a:ext cx="5305425" cy="36480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618480" y="1312545"/>
            <a:ext cx="6445885" cy="50774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altLang="zh-CN" sz="3600"/>
              <a:t>       </a:t>
            </a:r>
            <a:r>
              <a:rPr lang="zh-CN" altLang="en-US" sz="3600"/>
              <a:t>百家争鸣时代，辩士倪说提出了一个著名论题——“白马非马”。所谓“白马非马”，即“马”是“马”，“白马”是“白马”，“白马”和“马”是两个不同的概念。“白马非马”的提出轰动一时，折服了当时许多名辩智士。但墨子以强大但逻辑打破了这个诡辩。</a:t>
            </a:r>
          </a:p>
        </p:txBody>
      </p:sp>
    </p:spTree>
    <p:custDataLst>
      <p:tags r:id="rId5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755" y="237490"/>
            <a:ext cx="11037570" cy="711200"/>
          </a:xfrm>
        </p:spPr>
        <p:txBody>
          <a:bodyPr/>
          <a:lstStyle/>
          <a:p>
            <a:r>
              <a:rPr lang="zh-CN" altLang="zh-CN" sz="3600"/>
              <a:t>阅读下文，分析墨子是如何进行论述的？</a:t>
            </a:r>
          </a:p>
        </p:txBody>
      </p:sp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>
          <a:xfrm>
            <a:off x="363855" y="1663065"/>
            <a:ext cx="5878830" cy="4845685"/>
          </a:xfrm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/>
          <a:p>
            <a:pPr marL="0" indent="0" algn="just">
              <a:lnSpc>
                <a:spcPct val="110000"/>
              </a:lnSpc>
              <a:buNone/>
            </a:pPr>
            <a:r>
              <a:rPr lang="en-US" altLang="zh-CN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白马，马也，乘白马，乘马也。骊马，马也，乘骊马，乘马也。车，木也，乘车，非乘木也。船，木也，入船，非入木也。且读书，非读也。好读书，好书也。桃之实，桃也。棘之实，非棘也。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13195" y="1555115"/>
            <a:ext cx="5678805" cy="425069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>
    <p:random/>
  </p:transition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>
          <a:xfrm>
            <a:off x="186055" y="414020"/>
            <a:ext cx="11820525" cy="6245860"/>
          </a:xfr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zh-CN" altLang="en-US" sz="3200">
                <a:latin typeface="楷体" charset="0"/>
                <a:ea typeface="楷体" charset="0"/>
                <a:cs typeface="楷体" charset="0"/>
              </a:rPr>
              <a:t>白马是马，所以骑白马，可以说是骑马。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3200">
                <a:latin typeface="楷体" charset="0"/>
                <a:ea typeface="楷体" charset="0"/>
                <a:cs typeface="楷体" charset="0"/>
              </a:rPr>
              <a:t>骊马也是马，所以骑乘骊马，也可以说是骑马。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3200">
                <a:latin typeface="楷体" charset="0"/>
                <a:ea typeface="楷体" charset="0"/>
                <a:cs typeface="楷体" charset="0"/>
              </a:rPr>
              <a:t>车，是木头做的，（但是我们）乘坐车（驾上），（我们）不能说是在乘坐木头。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3200">
                <a:latin typeface="楷体" charset="0"/>
                <a:ea typeface="楷体" charset="0"/>
                <a:cs typeface="楷体" charset="0"/>
              </a:rPr>
              <a:t>船，也是木头做的，但是进入船（舱）,（我们也）不能说是进入了木头里。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3200">
                <a:latin typeface="楷体" charset="0"/>
                <a:ea typeface="楷体" charset="0"/>
                <a:cs typeface="楷体" charset="0"/>
              </a:rPr>
              <a:t>去读书（‘将就着马马虎虎看看’或‘泛泛而览’），这种行为不能称之为读书。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3200">
                <a:latin typeface="楷体" charset="0"/>
                <a:ea typeface="楷体" charset="0"/>
                <a:cs typeface="楷体" charset="0"/>
              </a:rPr>
              <a:t>喜爱读书，才是喜爱书籍的表现（此则两好均读为“hao”4声来看的）。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3200">
                <a:latin typeface="楷体" charset="0"/>
                <a:ea typeface="楷体" charset="0"/>
                <a:cs typeface="楷体" charset="0"/>
              </a:rPr>
              <a:t>桃树的果实是桃子。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3200">
                <a:latin typeface="楷体" charset="0"/>
                <a:ea typeface="楷体" charset="0"/>
                <a:cs typeface="楷体" charset="0"/>
              </a:rPr>
              <a:t>荆棘的果实却不是棘刺。</a:t>
            </a:r>
          </a:p>
        </p:txBody>
      </p:sp>
    </p:spTree>
    <p:custDataLst>
      <p:tags r:id="rId2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4506595" y="1428750"/>
            <a:ext cx="7685405" cy="50774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/>
              <a:t>墨子先由“白马是马”推出“乘白马是乘马”；</a:t>
            </a:r>
          </a:p>
          <a:p>
            <a:pPr algn="just"/>
            <a:r>
              <a:rPr lang="zh-CN" altLang="en-US" sz="3600"/>
              <a:t>然后由“车，木也”不能推出“乘车是乘木”；</a:t>
            </a:r>
          </a:p>
          <a:p>
            <a:pPr algn="just"/>
            <a:r>
              <a:rPr lang="zh-CN" altLang="en-US" sz="3600"/>
              <a:t>接着，由“好读书”推出“好书”；最后由“桃之实”推出“桃”正确，由“棘之实”推出“棘”却是错的。从而推出“白马非马”论是荒谬错误的。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151755" y="411480"/>
            <a:ext cx="26047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推理过程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868680" y="960120"/>
            <a:ext cx="6273800" cy="5509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200" b="1">
                <a:solidFill>
                  <a:srgbClr val="000000"/>
                </a:solidFill>
                <a:ea typeface="宋体" panose="02010600030101010101" pitchFamily="2" charset="-122"/>
              </a:rPr>
              <a:t>【导入】设疑激趣</a:t>
            </a:r>
            <a:endParaRPr lang="zh-CN" sz="3200" b="1">
              <a:solidFill>
                <a:srgbClr val="333333"/>
              </a:solidFill>
              <a:ea typeface="宋体" panose="02010600030101010101" pitchFamily="2" charset="-122"/>
            </a:endParaRPr>
          </a:p>
          <a:p>
            <a:r>
              <a:rPr lang="zh-CN" sz="3200" b="1">
                <a:solidFill>
                  <a:srgbClr val="333333"/>
                </a:solidFill>
                <a:ea typeface="宋体" panose="02010600030101010101" pitchFamily="2" charset="-122"/>
              </a:rPr>
              <a:t>        在中国文化史上,我们提到中国文化主流的时候,往往“儒道”并称,但是在战国时期,却没有这样的并称,而当时最显著的两个学派是“儒墨”或“孔墨”,韩非子说:“世之显学,儒墨也!”这说明在先秦时期,墨家是非常显赫的。然而在后代,一直到清代以前,研究墨子的人却非常少,墨子到底是一个怎样的人呢?</a:t>
            </a:r>
            <a:endParaRPr lang="zh-CN" altLang="en-US" sz="3200" b="1">
              <a:solidFill>
                <a:srgbClr val="333333"/>
              </a:solidFill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5513" y="1596788"/>
            <a:ext cx="2999105" cy="389128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AutoShape 2" descr="http://img4.imgtn.bdimg.com/it/u=3768899429,651764554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4" name="文本框 3"/>
          <p:cNvSpPr txBox="1"/>
          <p:nvPr/>
        </p:nvSpPr>
        <p:spPr>
          <a:xfrm>
            <a:off x="0" y="290830"/>
            <a:ext cx="787527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altLang="en-US" sz="5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深研潜思，探究“兼爱”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7980" y="1746885"/>
            <a:ext cx="8585835" cy="427291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52645" y="130175"/>
            <a:ext cx="7422515" cy="976630"/>
          </a:xfrm>
          <a:solidFill>
            <a:schemeClr val="bg2">
              <a:lumMod val="75000"/>
            </a:schemeClr>
          </a:solidFill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zh-CN" altLang="en-US" sz="4000">
                <a:sym typeface="+mn-ea"/>
              </a:rPr>
              <a:t>墨家主张的</a:t>
            </a:r>
            <a:r>
              <a:rPr lang="zh-CN" altLang="en-US" sz="4000">
                <a:solidFill>
                  <a:srgbClr val="800000"/>
                </a:solidFill>
                <a:sym typeface="+mn-ea"/>
              </a:rPr>
              <a:t>兼爱是无差别的</a:t>
            </a:r>
            <a:r>
              <a:rPr lang="zh-CN" altLang="en-US" sz="4000">
                <a:sym typeface="+mn-ea"/>
              </a:rPr>
              <a:t>，</a:t>
            </a:r>
            <a:br>
              <a:rPr lang="zh-CN" altLang="en-US" sz="4000">
                <a:sym typeface="+mn-ea"/>
              </a:rPr>
            </a:br>
            <a:r>
              <a:rPr lang="zh-CN" altLang="en-US" sz="4000">
                <a:sym typeface="+mn-ea"/>
              </a:rPr>
              <a:t>而儒家主张的</a:t>
            </a:r>
            <a:r>
              <a:rPr lang="zh-CN" altLang="en-US" sz="4000">
                <a:solidFill>
                  <a:srgbClr val="800000"/>
                </a:solidFill>
                <a:sym typeface="+mn-ea"/>
              </a:rPr>
              <a:t>仁爱是有差别的</a:t>
            </a:r>
            <a:r>
              <a:rPr lang="zh-CN" altLang="en-US" sz="4000">
                <a:sym typeface="+mn-ea"/>
              </a:rPr>
              <a:t>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185420" y="1231265"/>
            <a:ext cx="6720840" cy="5367655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marL="0" indent="0" algn="just">
              <a:lnSpc>
                <a:spcPct val="90000"/>
              </a:lnSpc>
              <a:buNone/>
            </a:pPr>
            <a:r>
              <a:rPr lang="en-US" altLang="zh-CN" sz="3200" b="1">
                <a:sym typeface="+mn-ea"/>
              </a:rPr>
              <a:t>      </a:t>
            </a:r>
            <a:r>
              <a:rPr lang="zh-CN" altLang="en-US" sz="3200" b="1">
                <a:sym typeface="+mn-ea"/>
              </a:rPr>
              <a:t>墨家认为，儒家对“礼”的看法是：陌生人踩了你的脚，陌生人要道歉；那么最贤能的王公大人们踩了你的脚呢？他们却没有必要道歉</a:t>
            </a:r>
            <a:r>
              <a:rPr lang="en-US" altLang="zh-CN" sz="3200" b="1">
                <a:latin typeface="宋体" panose="02010600030101010101" pitchFamily="2" charset="-122"/>
                <a:sym typeface="+mn-ea"/>
              </a:rPr>
              <a:t>——</a:t>
            </a:r>
            <a:r>
              <a:rPr lang="zh-CN" altLang="en-US" sz="3200" b="1">
                <a:sym typeface="+mn-ea"/>
              </a:rPr>
              <a:t>因为王公大人们比你贤能。（儒家主张礼不下士人）墨家对此予以揭露与批驳：王公大人们不是最贤能的人吗？他们凭什么不还礼呢？不讲礼难道还是贤能的人？那么儒家的“礼”也就是有阶级的礼，虚伪的礼、为统治阶级服务的礼了吧！</a:t>
            </a:r>
            <a:r>
              <a:rPr lang="en-US" altLang="zh-CN" sz="3200" b="1">
                <a:sym typeface="+mn-ea"/>
              </a:rPr>
              <a:t>  </a:t>
            </a:r>
            <a:endParaRPr lang="en-US" altLang="zh-CN" sz="3200" b="1"/>
          </a:p>
          <a:p>
            <a:pPr marL="0" indent="0" algn="just">
              <a:lnSpc>
                <a:spcPct val="90000"/>
              </a:lnSpc>
              <a:buNone/>
            </a:pPr>
            <a:endParaRPr lang="en-US" altLang="zh-CN" sz="3200" b="1"/>
          </a:p>
        </p:txBody>
      </p:sp>
      <p:sp>
        <p:nvSpPr>
          <p:cNvPr id="4" name="内容占位符 3"/>
          <p:cNvSpPr>
            <a:spLocks noGrp="1"/>
          </p:cNvSpPr>
          <p:nvPr>
            <p:ph sz="quarter" idx="14"/>
          </p:nvPr>
        </p:nvSpPr>
        <p:spPr>
          <a:xfrm>
            <a:off x="7159625" y="1680845"/>
            <a:ext cx="4915535" cy="3540125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en-US" altLang="zh-CN" sz="3200" b="1">
                <a:sym typeface="+mn-ea"/>
              </a:rPr>
              <a:t>      </a:t>
            </a:r>
            <a:r>
              <a:rPr lang="zh-CN" altLang="en-US" sz="3200" b="1">
                <a:sym typeface="+mn-ea"/>
              </a:rPr>
              <a:t>墨家认为大家都是地球上的人，应该互相爱护；爱别人和爱父母应当是同等的。而儒家认为我是中国人，我更爱中国人；我是无锡人，我更爱中国人中的无锡人。</a:t>
            </a:r>
            <a:endParaRPr lang="en-US" altLang="zh-CN" sz="3200" b="1"/>
          </a:p>
          <a:p>
            <a:pPr marL="0" indent="0" algn="just">
              <a:lnSpc>
                <a:spcPct val="100000"/>
              </a:lnSpc>
              <a:buNone/>
            </a:pPr>
            <a:endParaRPr lang="en-US" altLang="zh-CN" sz="3200" b="1"/>
          </a:p>
        </p:txBody>
      </p:sp>
      <p:sp>
        <p:nvSpPr>
          <p:cNvPr id="7" name="矩形 6"/>
          <p:cNvSpPr/>
          <p:nvPr/>
        </p:nvSpPr>
        <p:spPr>
          <a:xfrm>
            <a:off x="7243445" y="5400040"/>
            <a:ext cx="384556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zh-CN" altLang="en-US" sz="7200" b="1">
                <a:solidFill>
                  <a:schemeClr val="accent3"/>
                </a:solidFill>
                <a:effectLst/>
              </a:rPr>
              <a:t>同：爱人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0" y="295910"/>
            <a:ext cx="4653280" cy="64516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/>
              <a:t>儒墨“爱”的异同点：</a:t>
            </a:r>
          </a:p>
        </p:txBody>
      </p:sp>
    </p:spTree>
    <p:custDataLst>
      <p:tags r:id="rId2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 animBg="1"/>
      <p:bldP spid="4" grpId="0" uiExpand="1" build="p" animBg="1"/>
      <p:bldP spid="7" grpId="0"/>
      <p:bldP spid="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7355" y="980440"/>
            <a:ext cx="11764645" cy="789940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墨子“兼爱”思想对当今社会有何意义？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28625" y="2092960"/>
            <a:ext cx="11335385" cy="3930650"/>
          </a:xfrm>
          <a:prstGeom prst="rect">
            <a:avLst/>
          </a:prstGeom>
          <a:solidFill>
            <a:schemeClr val="tx2">
              <a:lumMod val="90000"/>
            </a:schemeClr>
          </a:solidFill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200"/>
              <a:t>       </a:t>
            </a:r>
            <a:r>
              <a:rPr lang="zh-CN" altLang="en-US" sz="3200"/>
              <a:t>墨子认为，兼爱互利是为治之道，“兼相爱”并不否定自爱，而是把自爱与相爱结合起来，力求使自利与互利两不偏废，在这种爱意融融的相互义务性关系中，天下才能实现和谐、富足。墨子的这种兼爱思想是一种达致和谐的崇高理想，至今仍有其不可抹杀的思想内涵和现实意义，特别是对当今中国构建和谐社会具有重要的启迪意义。</a:t>
            </a:r>
          </a:p>
        </p:txBody>
      </p:sp>
    </p:spTree>
    <p:custDataLst>
      <p:tags r:id="rId2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750" y="980440"/>
            <a:ext cx="12033250" cy="789940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墨家“兼爱”思想不被后世人君看重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61060" y="2103755"/>
            <a:ext cx="10224770" cy="2651125"/>
          </a:xfrm>
          <a:prstGeom prst="rect">
            <a:avLst/>
          </a:prstGeom>
          <a:solidFill>
            <a:schemeClr val="tx2">
              <a:lumMod val="90000"/>
            </a:schemeClr>
          </a:solidFill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200"/>
              <a:t>       </a:t>
            </a:r>
            <a:r>
              <a:rPr lang="zh-CN" altLang="en-US" sz="3200"/>
              <a:t>墨家思想在行动落实上有其巨大的困难性。其兼爱、非攻的主张立意虽极良善，但墨子摩顶放踵、自苦极矣、亏己利人的精神却难使人人皆能躬自奉行，因此具有不近人情、强人所难的意味。</a:t>
            </a: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493500" y="12204700"/>
            <a:ext cx="304800" cy="228600"/>
          </a:xfrm>
          <a:prstGeom prst="cube">
            <a:avLst/>
          </a:prstGeom>
        </p:spPr>
      </p:pic>
    </p:spTree>
    <p:custDataLst>
      <p:tags r:id="rId3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>
            <a:alphaModFix amt="41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49876" y="893445"/>
            <a:ext cx="8167793" cy="4526280"/>
          </a:xfrm>
        </p:spPr>
        <p:txBody>
          <a:bodyPr/>
          <a:lstStyle/>
          <a:p>
            <a:pPr marL="0" indent="0">
              <a:buNone/>
            </a:pPr>
            <a:r>
              <a:rPr lang="zh-CN" altLang="en-US">
                <a:latin typeface="叶根友毛笔行书2.0版" panose="02010601030101010101" charset="-122"/>
                <a:ea typeface="叶根友毛笔行书2.0版" panose="02010601030101010101" charset="-122"/>
                <a:cs typeface="叶根友毛笔行书2.0版" panose="02010601030101010101" charset="-122"/>
              </a:rPr>
              <a:t>余秋雨先生说:“如果要问我倾向何方,我会毫不犹豫地回答:墨家。虽然难于实行,却为天下提出了一种纯粹的爱的理想。这种理想就像天际的光照,虽不可触及,却让人明亮。”我们对待传统文化,既不能因为它在历史上被淹没或批判,就忽视它跨越时空的价值,也不能不加辨析全盘接受,而是应该结合现实,结合国情,取其精华,去其糟粕。 </a:t>
            </a: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061700" y="116713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161925" y="1190625"/>
            <a:ext cx="7823835" cy="5403215"/>
          </a:xfrm>
        </p:spPr>
        <p:txBody>
          <a:bodyPr>
            <a:noAutofit/>
          </a:bodyPr>
          <a:lstStyle/>
          <a:p>
            <a:pPr marL="0" indent="0" algn="just">
              <a:lnSpc>
                <a:spcPct val="110000"/>
              </a:lnSpc>
              <a:buNone/>
            </a:pP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墨子，约公元前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468-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前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376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年，名翟，春秋战国之际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思想家、教育家、学者，墨家学派的创始人。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墨子在科技方面颇有成就，常被誉为“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科圣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”。他的军事技术高于其他诸子，在春秋战国时期他和孔子两人被并称为“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显学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”大师，成为天下人学习的榜样。他一生都在为扶危济困的事业而奔忙。他的</a:t>
            </a:r>
            <a:r>
              <a:rPr lang="zh-CN" altLang="en-US" sz="3200" b="1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思想核心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兼爱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内容占位符 4" descr="墨子1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327390" y="1616710"/>
            <a:ext cx="3864610" cy="413131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090295" y="394970"/>
            <a:ext cx="10704830" cy="795655"/>
            <a:chOff x="7527" y="6878"/>
            <a:chExt cx="4563" cy="1253"/>
          </a:xfrm>
        </p:grpSpPr>
        <p:grpSp>
          <p:nvGrpSpPr>
            <p:cNvPr id="9" name="组合 8"/>
            <p:cNvGrpSpPr/>
            <p:nvPr>
              <p:custDataLst>
                <p:tags r:id="rId3"/>
              </p:custDataLst>
            </p:nvPr>
          </p:nvGrpSpPr>
          <p:grpSpPr>
            <a:xfrm>
              <a:off x="7527" y="6878"/>
              <a:ext cx="4563" cy="1253"/>
              <a:chOff x="3427770" y="1399334"/>
              <a:chExt cx="2568987" cy="568423"/>
            </a:xfrm>
            <a:solidFill>
              <a:srgbClr val="C00000"/>
            </a:solidFill>
          </p:grpSpPr>
          <p:sp>
            <p:nvSpPr>
              <p:cNvPr id="8" name="Freeform 148"/>
              <p:cNvSpPr/>
              <p:nvPr/>
            </p:nvSpPr>
            <p:spPr bwMode="auto">
              <a:xfrm>
                <a:off x="3427770" y="1399334"/>
                <a:ext cx="1969464" cy="568423"/>
              </a:xfrm>
              <a:custGeom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Freeform 148"/>
              <p:cNvSpPr/>
              <p:nvPr/>
            </p:nvSpPr>
            <p:spPr bwMode="auto">
              <a:xfrm>
                <a:off x="4027293" y="1399334"/>
                <a:ext cx="1969464" cy="568423"/>
              </a:xfrm>
              <a:custGeom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1" name="TextBox 7"/>
            <p:cNvSpPr txBox="1"/>
            <p:nvPr/>
          </p:nvSpPr>
          <p:spPr>
            <a:xfrm>
              <a:off x="7912" y="6878"/>
              <a:ext cx="3421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走进墨子</a:t>
              </a: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1860550"/>
            <a:ext cx="10690225" cy="4053205"/>
          </a:xfrm>
        </p:spPr>
        <p:txBody>
          <a:bodyPr>
            <a:norm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4400"/>
              <a:t>显学</a:t>
            </a:r>
            <a:br>
              <a:rPr lang="zh-CN" altLang="en-US" sz="4400"/>
            </a:br>
            <a:r>
              <a:rPr lang="zh-CN" altLang="en-US" sz="3200">
                <a:latin typeface="楷体" charset="0"/>
                <a:ea typeface="楷体" charset="0"/>
              </a:rPr>
              <a:t>通常是指与现实联系密切、引起社会广泛关注的学问。</a:t>
            </a:r>
            <a:br>
              <a:rPr lang="zh-CN" altLang="en-US">
                <a:latin typeface="楷体" charset="0"/>
                <a:ea typeface="楷体" charset="0"/>
              </a:rPr>
            </a:br>
            <a:r>
              <a:rPr lang="zh-CN" altLang="en-US" sz="4400"/>
              <a:t>隐学</a:t>
            </a:r>
            <a:br>
              <a:rPr lang="zh-CN" altLang="en-US" sz="4400"/>
            </a:br>
            <a:r>
              <a:rPr lang="zh-CN" altLang="en-US" sz="3200">
                <a:latin typeface="楷体" charset="0"/>
                <a:ea typeface="楷体" charset="0"/>
              </a:rPr>
              <a:t>通常是指离现实较远、不那么为世人瞩目的学问。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155575" y="1111250"/>
            <a:ext cx="7747635" cy="5262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</a:rPr>
              <a:t>       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墨子生活在春秋战国之交、社会大变革时期，这时奴隶制度已经开始崩溃，封建制度正在逐步建立，礼崩乐坏、王权衰败、生灵涂炭，社会的动荡给人民带来极大的苦恼。</a:t>
            </a:r>
            <a:endParaRPr lang="en-US" altLang="zh-CN" sz="2800" b="1" smtClean="0">
              <a:solidFill>
                <a:schemeClr val="tx1">
                  <a:lumMod val="50000"/>
                </a:schemeClr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</a:rPr>
              <a:t>       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墨子有极强的忧患意识、入世风骨及救世精神，积极寻找着救世的药方，他站在平民立场上为维护民众与弱小国家的生存，提出了“兼爱”、“非攻”等主张。</a:t>
            </a:r>
            <a:endParaRPr lang="zh-CN" altLang="zh-CN" sz="2800" b="1" smtClean="0">
              <a:solidFill>
                <a:schemeClr val="tx1">
                  <a:lumMod val="50000"/>
                </a:schemeClr>
              </a:solidFill>
              <a:latin typeface="微软雅黑" charset="-122"/>
              <a:ea typeface="微软雅黑"/>
            </a:endParaRPr>
          </a:p>
        </p:txBody>
      </p:sp>
      <p:sp>
        <p:nvSpPr>
          <p:cNvPr id="2" name="AutoShape 2" descr="http://img4.imgtn.bdimg.com/it/u=3768899429,651764554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0" y="160020"/>
            <a:ext cx="10704830" cy="795655"/>
            <a:chOff x="7527" y="6878"/>
            <a:chExt cx="4563" cy="1253"/>
          </a:xfrm>
        </p:grpSpPr>
        <p:grpSp>
          <p:nvGrpSpPr>
            <p:cNvPr id="9" name="组合 8"/>
            <p:cNvGrpSpPr/>
            <p:nvPr>
              <p:custDataLst>
                <p:tags r:id="rId2"/>
              </p:custDataLst>
            </p:nvPr>
          </p:nvGrpSpPr>
          <p:grpSpPr>
            <a:xfrm>
              <a:off x="7527" y="6878"/>
              <a:ext cx="4563" cy="1253"/>
              <a:chOff x="3427770" y="1399334"/>
              <a:chExt cx="2568987" cy="568423"/>
            </a:xfrm>
            <a:solidFill>
              <a:srgbClr val="C00000"/>
            </a:solidFill>
          </p:grpSpPr>
          <p:sp>
            <p:nvSpPr>
              <p:cNvPr id="7" name="Freeform 148"/>
              <p:cNvSpPr/>
              <p:nvPr/>
            </p:nvSpPr>
            <p:spPr bwMode="auto">
              <a:xfrm>
                <a:off x="3427770" y="1399334"/>
                <a:ext cx="1969464" cy="568423"/>
              </a:xfrm>
              <a:custGeom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" name="Freeform 148"/>
              <p:cNvSpPr/>
              <p:nvPr/>
            </p:nvSpPr>
            <p:spPr bwMode="auto">
              <a:xfrm>
                <a:off x="4027293" y="1399334"/>
                <a:ext cx="1969464" cy="568423"/>
              </a:xfrm>
              <a:custGeom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" name="TextBox 7"/>
            <p:cNvSpPr txBox="1"/>
            <p:nvPr/>
          </p:nvSpPr>
          <p:spPr>
            <a:xfrm>
              <a:off x="7912" y="6878"/>
              <a:ext cx="3421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时代背景</a:t>
              </a:r>
            </a:p>
          </p:txBody>
        </p:sp>
      </p:grpSp>
      <p:pic>
        <p:nvPicPr>
          <p:cNvPr id="4" name="图片 3" descr="墨子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6740" y="1179195"/>
            <a:ext cx="3601085" cy="512635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Rectangle 3"/>
          <p:cNvSpPr>
            <a:spLocks noGrp="1"/>
          </p:cNvSpPr>
          <p:nvPr>
            <p:ph idx="1"/>
          </p:nvPr>
        </p:nvSpPr>
        <p:spPr>
          <a:xfrm>
            <a:off x="50800" y="591185"/>
            <a:ext cx="12141200" cy="5637530"/>
          </a:xfrm>
        </p:spPr>
        <p:txBody>
          <a:bodyPr vert="horz" wrap="square" lIns="121920" tIns="60960" rIns="121920" bIns="60960" anchor="t">
            <a:normAutofit fontScale="85000" lnSpcReduction="20000"/>
          </a:bodyPr>
          <a:lstStyle/>
          <a:p>
            <a:pPr eaLnBrk="1" hangingPunct="1"/>
            <a:r>
              <a:rPr lang="zh-CN" altLang="en-US" b="1"/>
              <a:t>         </a:t>
            </a:r>
            <a:r>
              <a:rPr lang="zh-CN" altLang="en-US" sz="533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他出身低微，“</a:t>
            </a:r>
            <a:r>
              <a:rPr lang="zh-CN" altLang="en-US" sz="533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上无君子之事，下无耕农之难</a:t>
            </a:r>
            <a:r>
              <a:rPr lang="zh-CN" altLang="en-US" sz="533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”，可能是一个接近手工业劳动者的读书人。因而养成了注重节俭、劳身苦志的作风，“</a:t>
            </a:r>
            <a:r>
              <a:rPr lang="zh-CN" altLang="en-US" sz="533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量腹而食，度身而衣</a:t>
            </a:r>
            <a:r>
              <a:rPr lang="zh-CN" altLang="en-US" sz="533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”，吃的是“</a:t>
            </a:r>
            <a:r>
              <a:rPr lang="zh-CN" altLang="en-US" sz="533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藜藿之羹</a:t>
            </a:r>
            <a:r>
              <a:rPr lang="zh-CN" altLang="en-US" sz="533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”，穿的是“短褐之衣”，足登“</a:t>
            </a:r>
            <a:r>
              <a:rPr lang="zh-CN" altLang="en-US" sz="533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跋跷</a:t>
            </a:r>
            <a:r>
              <a:rPr lang="zh-CN" altLang="en-US" sz="533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”。</a:t>
            </a:r>
            <a:r>
              <a:rPr lang="zh-CN" altLang="en-US" sz="533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一生没有脱离生产劳动。他和他的弟子们始终过着勤劳俭朴的生活，立足现实，崇尚和平，以自苦利他为己任</a:t>
            </a:r>
            <a:r>
              <a:rPr lang="zh-CN" altLang="en-US" sz="5335" b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    </a:t>
            </a:r>
            <a:br>
              <a:rPr lang="zh-CN" altLang="en-US" b="1"/>
            </a:br>
            <a:endParaRPr lang="zh-CN" altLang="en-US" b="1"/>
          </a:p>
        </p:txBody>
      </p:sp>
    </p:spTree>
  </p:cSld>
  <p:clrMapOvr>
    <a:masterClrMapping/>
  </p:clrMapOvr>
  <p:transition>
    <p:random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Rectangle 3"/>
          <p:cNvSpPr>
            <a:spLocks noGrp="1"/>
          </p:cNvSpPr>
          <p:nvPr>
            <p:ph idx="1"/>
          </p:nvPr>
        </p:nvSpPr>
        <p:spPr>
          <a:xfrm>
            <a:off x="0" y="290830"/>
            <a:ext cx="12153265" cy="6276340"/>
          </a:xfrm>
        </p:spPr>
        <p:txBody>
          <a:bodyPr vert="horz" wrap="square" lIns="121920" tIns="60960" rIns="121920" bIns="60960" anchor="t">
            <a:noAutofit/>
          </a:bodyPr>
          <a:lstStyle/>
          <a:p>
            <a:pPr eaLnBrk="1" hangingPunct="1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墨子首先是一位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哲学家，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同时是一位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与孔、孟、老、庄齐名的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思想家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墨家学派不仅是一个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思想文化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团体，而且还是一个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有组织、有纪律、有纲领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的社会团体。</a:t>
            </a:r>
          </a:p>
          <a:p>
            <a:pPr eaLnBrk="1" hangingPunct="1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墨家集团兴盛时人数多达数百人，他们不仅是墨子的忠实信徒和墨家学说的传播者和执行者，而且还直接参与社会活动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en-US" altLang="zh-CN" sz="3200" b="1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/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止楚攻宋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墨家集团的成员人人皆可“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赴火蹈刃，死不还踵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”，是一支非常能战斗的队伍。</a:t>
            </a:r>
            <a:r>
              <a:rPr lang="zh-CN" altLang="en-US" sz="3200" b="1"/>
              <a:t>  </a:t>
            </a:r>
            <a:br>
              <a:rPr lang="zh-CN" altLang="en-US" sz="3200" b="1"/>
            </a:br>
            <a:endParaRPr lang="zh-CN" altLang="en-US" sz="3200" b="1"/>
          </a:p>
        </p:txBody>
      </p:sp>
    </p:spTree>
  </p:cSld>
  <p:clrMapOvr>
    <a:masterClrMapping/>
  </p:clrMapOvr>
  <p:transition>
    <p:random/>
  </p:transition>
  <p:timing/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0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1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2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801"/>
  <p:tag name="KSO_WM_TEMPLATE_MASTER_THUMB_INDEX" val="12"/>
  <p:tag name="KSO_WM_TEMPLATE_MASTER_TYPE" val="1"/>
  <p:tag name="KSO_WM_TEMPLATE_SUBCATEGORY" val="0"/>
  <p:tag name="KSO_WM_TEMPLATE_THUMBS_INDEX" val="1、4、7、8、9、10、11、12、13、14、15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TEMPLATE_CATEGORY" val="custom"/>
  <p:tag name="KSO_WM_TEMPLATE_INDEX" val="20202801"/>
</p:tagLst>
</file>

<file path=ppt/tags/tag14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801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2801_3*l_h_i*1_1_1"/>
  <p:tag name="KSO_WM_UNIT_INDEX" val="1_1_1"/>
  <p:tag name="KSO_WM_UNIT_LAYERLEVEL" val="1_1_1"/>
  <p:tag name="KSO_WM_UNIT_TEXT_FILL_FORE_SCHEMECOLOR_INDEX" val="14"/>
  <p:tag name="KSO_WM_UNIT_TEXT_FILL_TYPE" val="1"/>
  <p:tag name="KSO_WM_UNIT_TYPE" val="l_h_i"/>
  <p:tag name="KSO_WM_UNIT_USESOURCEFORMAT_APPLY" val="1"/>
</p:tagLst>
</file>

<file path=ppt/tags/tag14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801"/>
  <p:tag name="KSO_WM_UNIT_COMPATIBLE" val="0"/>
  <p:tag name="KSO_WM_UNIT_DIAGRAM_ISNUMVISUAL" val="0"/>
  <p:tag name="KSO_WM_UNIT_DIAGRAM_ISREFERUNIT" val="0"/>
  <p:tag name="KSO_WM_UNIT_HIGHLIGHT" val="0"/>
  <p:tag name="KSO_WM_UNIT_ID" val="custom20202801_3*l_h_f*1_1_1"/>
  <p:tag name="KSO_WM_UNIT_INDEX" val="1_1_1"/>
  <p:tag name="KSO_WM_UNIT_ISCONTENTSTITLE" val="0"/>
  <p:tag name="KSO_WM_UNIT_LAYERLEVEL" val="1_1_1"/>
  <p:tag name="KSO_WM_UNIT_NOCLEAR" val="0"/>
  <p:tag name="KSO_WM_UNIT_PRESET_TEXT" val="单击此处添加文本"/>
  <p:tag name="KSO_WM_UNIT_TEXT_FILL_FORE_SCHEMECOLOR_INDEX" val="13"/>
  <p:tag name="KSO_WM_UNIT_TEXT_FILL_TYPE" val="1"/>
  <p:tag name="KSO_WM_UNIT_TYPE" val="l_h_f"/>
  <p:tag name="KSO_WM_UNIT_USESOURCEFORMAT_APPLY" val="1"/>
  <p:tag name="KSO_WM_UNIT_VALUE" val="8"/>
</p:tagLst>
</file>

<file path=ppt/tags/tag14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801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HIGHLIGHT" val="0"/>
  <p:tag name="KSO_WM_UNIT_ID" val="custom20202801_3*l_h_i*1_2_1"/>
  <p:tag name="KSO_WM_UNIT_INDEX" val="1_2_1"/>
  <p:tag name="KSO_WM_UNIT_LAYERLEVEL" val="1_1_1"/>
  <p:tag name="KSO_WM_UNIT_TEXT_FILL_FORE_SCHEMECOLOR_INDEX" val="14"/>
  <p:tag name="KSO_WM_UNIT_TEXT_FILL_TYPE" val="1"/>
  <p:tag name="KSO_WM_UNIT_TYPE" val="l_h_i"/>
  <p:tag name="KSO_WM_UNIT_USESOURCEFORMAT_APPLY" val="1"/>
</p:tagLst>
</file>

<file path=ppt/tags/tag14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801"/>
  <p:tag name="KSO_WM_UNIT_COMPATIBLE" val="0"/>
  <p:tag name="KSO_WM_UNIT_DIAGRAM_ISNUMVISUAL" val="0"/>
  <p:tag name="KSO_WM_UNIT_DIAGRAM_ISREFERUNIT" val="0"/>
  <p:tag name="KSO_WM_UNIT_HIGHLIGHT" val="0"/>
  <p:tag name="KSO_WM_UNIT_ID" val="custom20202801_3*l_h_f*1_2_1"/>
  <p:tag name="KSO_WM_UNIT_INDEX" val="1_2_1"/>
  <p:tag name="KSO_WM_UNIT_ISCONTENTSTITLE" val="0"/>
  <p:tag name="KSO_WM_UNIT_LAYERLEVEL" val="1_1_1"/>
  <p:tag name="KSO_WM_UNIT_NOCLEAR" val="0"/>
  <p:tag name="KSO_WM_UNIT_PRESET_TEXT" val="单击此处添加文本"/>
  <p:tag name="KSO_WM_UNIT_TEXT_FILL_FORE_SCHEMECOLOR_INDEX" val="13"/>
  <p:tag name="KSO_WM_UNIT_TEXT_FILL_TYPE" val="1"/>
  <p:tag name="KSO_WM_UNIT_TYPE" val="l_h_f"/>
  <p:tag name="KSO_WM_UNIT_USESOURCEFORMAT_APPLY" val="1"/>
  <p:tag name="KSO_WM_UNIT_VALUE" val="8"/>
</p:tagLst>
</file>

<file path=ppt/tags/tag14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801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HIGHLIGHT" val="0"/>
  <p:tag name="KSO_WM_UNIT_ID" val="custom20202801_3*l_h_i*1_3_1"/>
  <p:tag name="KSO_WM_UNIT_INDEX" val="1_3_1"/>
  <p:tag name="KSO_WM_UNIT_LAYERLEVEL" val="1_1_1"/>
  <p:tag name="KSO_WM_UNIT_TEXT_FILL_FORE_SCHEMECOLOR_INDEX" val="14"/>
  <p:tag name="KSO_WM_UNIT_TEXT_FILL_TYPE" val="1"/>
  <p:tag name="KSO_WM_UNIT_TYPE" val="l_h_i"/>
  <p:tag name="KSO_WM_UNIT_USESOURCEFORMAT_APPLY" val="1"/>
</p:tagLst>
</file>

<file path=ppt/tags/tag14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801"/>
  <p:tag name="KSO_WM_UNIT_COMPATIBLE" val="0"/>
  <p:tag name="KSO_WM_UNIT_DIAGRAM_ISNUMVISUAL" val="0"/>
  <p:tag name="KSO_WM_UNIT_DIAGRAM_ISREFERUNIT" val="0"/>
  <p:tag name="KSO_WM_UNIT_HIGHLIGHT" val="0"/>
  <p:tag name="KSO_WM_UNIT_ID" val="custom20202801_3*l_h_f*1_3_1"/>
  <p:tag name="KSO_WM_UNIT_INDEX" val="1_3_1"/>
  <p:tag name="KSO_WM_UNIT_ISCONTENTSTITLE" val="0"/>
  <p:tag name="KSO_WM_UNIT_LAYERLEVEL" val="1_1_1"/>
  <p:tag name="KSO_WM_UNIT_NOCLEAR" val="0"/>
  <p:tag name="KSO_WM_UNIT_PRESET_TEXT" val="单击此处添加文本"/>
  <p:tag name="KSO_WM_UNIT_TEXT_FILL_FORE_SCHEMECOLOR_INDEX" val="13"/>
  <p:tag name="KSO_WM_UNIT_TEXT_FILL_TYPE" val="1"/>
  <p:tag name="KSO_WM_UNIT_TYPE" val="l_h_f"/>
  <p:tag name="KSO_WM_UNIT_USESOURCEFORMAT_APPLY" val="1"/>
  <p:tag name="KSO_WM_UNIT_VALUE" val="8"/>
</p:tagLst>
</file>

<file path=ppt/tags/tag14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801"/>
  <p:tag name="KSO_WM_UNIT_COMPATIBLE" val="0"/>
  <p:tag name="KSO_WM_UNIT_DIAGRAM_ISNUMVISUAL" val="0"/>
  <p:tag name="KSO_WM_UNIT_DIAGRAM_ISREFERUNIT" val="0"/>
  <p:tag name="KSO_WM_UNIT_HIGHLIGHT" val="0"/>
  <p:tag name="KSO_WM_UNIT_ID" val="custom20202801_3*a*1"/>
  <p:tag name="KSO_WM_UNIT_INDEX" val="1"/>
  <p:tag name="KSO_WM_UNIT_ISCONTENTSTITLE" val="1"/>
  <p:tag name="KSO_WM_UNIT_LAYERLEVEL" val="1"/>
  <p:tag name="KSO_WM_UNIT_NOCLEAR" val="0"/>
  <p:tag name="KSO_WM_UNIT_PRESET_TEXT" val="目&#10;录"/>
  <p:tag name="KSO_WM_UNIT_TEXT_FILL_FORE_SCHEMECOLOR_INDEX" val="13"/>
  <p:tag name="KSO_WM_UNIT_TEXT_FILL_TYPE" val="1"/>
  <p:tag name="KSO_WM_UNIT_TYPE" val="a"/>
  <p:tag name="KSO_WM_UNIT_USESOURCEFORMAT_APPLY" val="1"/>
  <p:tag name="KSO_WM_UNIT_VALUE" val="3"/>
</p:tagLst>
</file>

<file path=ppt/tags/tag148.xml><?xml version="1.0" encoding="utf-8"?>
<p:tagLst xmlns:p="http://schemas.openxmlformats.org/presentationml/2006/main">
  <p:tag name="KSO_WM_BEAUTIFY_FLAG" val="#wm#"/>
  <p:tag name="KSO_WM_DIAGRAM_GROUP_CODE" val="l1-1"/>
  <p:tag name="KSO_WM_SLIDE_DIAGTYPE" val="l"/>
  <p:tag name="KSO_WM_SLIDE_ID" val="custom20202801_3"/>
  <p:tag name="KSO_WM_SLIDE_INDEX" val="3"/>
  <p:tag name="KSO_WM_SLIDE_ITEM_CNT" val="3"/>
  <p:tag name="KSO_WM_SLIDE_LAYOUT" val="a_l"/>
  <p:tag name="KSO_WM_SLIDE_LAYOUT_CNT" val="1_1"/>
  <p:tag name="KSO_WM_SLIDE_SUBTYPE" val="diag"/>
  <p:tag name="KSO_WM_SLIDE_TYPE" val="contents"/>
  <p:tag name="KSO_WM_TAG_VERSION" val="1.0"/>
  <p:tag name="KSO_WM_TEMPLATE_CATEGORY" val="custom"/>
  <p:tag name="KSO_WM_TEMPLATE_COLOR_TYPE" val="1"/>
  <p:tag name="KSO_WM_TEMPLATE_INDEX" val="20202801"/>
  <p:tag name="KSO_WM_TEMPLATE_MASTER_TYPE" val="1"/>
  <p:tag name="KSO_WM_TEMPLATE_SUBCATEGORY" val="0"/>
</p:tagLst>
</file>

<file path=ppt/tags/tag14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1"/>
  <p:tag name="KSO_WM_UNIT_COMPATIBLE" val="1"/>
  <p:tag name="KSO_WM_UNIT_DIAGRAM_ISNUMVISUAL" val="0"/>
  <p:tag name="KSO_WM_UNIT_DIAGRAM_ISREFERUNIT" val="0"/>
  <p:tag name="KSO_WM_UNIT_HIGHLIGHT" val="0"/>
  <p:tag name="KSO_WM_UNIT_ID" val="custom20202801_7*e*1"/>
  <p:tag name="KSO_WM_UNIT_INDEX" val="1"/>
  <p:tag name="KSO_WM_UNIT_LAYERLEVEL" val="1"/>
  <p:tag name="KSO_WM_UNIT_NOCLEAR" val="0"/>
  <p:tag name="KSO_WM_UNIT_PRESET_TEXT" val="第一章"/>
  <p:tag name="KSO_WM_UNIT_TYPE" val="e"/>
  <p:tag name="KSO_WM_UNIT_VALUE" val="4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SLIDE_ID" val="custom20202801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801"/>
  <p:tag name="KSO_WM_TEMPLATE_MASTER_TYPE" val="1"/>
  <p:tag name="KSO_WM_TEMPLATE_SUBCATEGORY" val="0"/>
</p:tagLst>
</file>

<file path=ppt/tags/tag151.xml><?xml version="1.0" encoding="utf-8"?>
<p:tagLst xmlns:p="http://schemas.openxmlformats.org/presentationml/2006/main">
  <p:tag name="NORDRI TOOLS WATERMARK" val="foqvf2jl"/>
</p:tagLst>
</file>

<file path=ppt/tags/tag152.xml><?xml version="1.0" encoding="utf-8"?>
<p:tagLst xmlns:p="http://schemas.openxmlformats.org/presentationml/2006/main">
  <p:tag name="NORDRI TOOLS WATERMARK" val="foqvf2jl"/>
</p:tagLst>
</file>

<file path=ppt/tags/tag153.xml><?xml version="1.0" encoding="utf-8"?>
<p:tagLst xmlns:p="http://schemas.openxmlformats.org/presentationml/2006/main">
  <p:tag name="NORDRI TOOLS WATERMARK" val="foqvf2jl"/>
</p:tagLst>
</file>

<file path=ppt/tags/tag154.xml><?xml version="1.0" encoding="utf-8"?>
<p:tagLst xmlns:p="http://schemas.openxmlformats.org/presentationml/2006/main">
  <p:tag name="NORDRI TOOLS WATERMARK" val="foqvf2jl"/>
</p:tagLst>
</file>

<file path=ppt/tags/tag155.xml><?xml version="1.0" encoding="utf-8"?>
<p:tagLst xmlns:p="http://schemas.openxmlformats.org/presentationml/2006/main">
  <p:tag name="NORDRI TOOLS WATERMARK" val="foqvf2jl"/>
</p:tagLst>
</file>

<file path=ppt/tags/tag156.xml><?xml version="1.0" encoding="utf-8"?>
<p:tagLst xmlns:p="http://schemas.openxmlformats.org/presentationml/2006/main">
  <p:tag name="NORDRI TOOLS WATERMARK" val="foqvf2jl"/>
</p:tagLst>
</file>

<file path=ppt/tags/tag157.xml><?xml version="1.0" encoding="utf-8"?>
<p:tagLst xmlns:p="http://schemas.openxmlformats.org/presentationml/2006/main">
  <p:tag name="NORDRI TOOLS WATERMARK" val="foqvf2jl"/>
</p:tagLst>
</file>

<file path=ppt/tags/tag15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15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1"/>
  <p:tag name="KSO_WM_UNIT_COMPATIBLE" val="1"/>
  <p:tag name="KSO_WM_UNIT_DIAGRAM_ISNUMVISUAL" val="0"/>
  <p:tag name="KSO_WM_UNIT_DIAGRAM_ISREFERUNIT" val="0"/>
  <p:tag name="KSO_WM_UNIT_HIGHLIGHT" val="0"/>
  <p:tag name="KSO_WM_UNIT_ID" val="custom20202801_7*e*1"/>
  <p:tag name="KSO_WM_UNIT_INDEX" val="1"/>
  <p:tag name="KSO_WM_UNIT_LAYERLEVEL" val="1"/>
  <p:tag name="KSO_WM_UNIT_NOCLEAR" val="0"/>
  <p:tag name="KSO_WM_UNIT_PRESET_TEXT" val="第一章"/>
  <p:tag name="KSO_WM_UNIT_TYPE" val="e"/>
  <p:tag name="KSO_WM_UNIT_VALUE" val="4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SLIDE_ID" val="custom20202801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801"/>
  <p:tag name="KSO_WM_TEMPLATE_MASTER_TYPE" val="1"/>
  <p:tag name="KSO_WM_TEMPLATE_SUBCATEGORY" val="0"/>
</p:tagLst>
</file>

<file path=ppt/tags/tag161.xml><?xml version="1.0" encoding="utf-8"?>
<p:tagLst xmlns:p="http://schemas.openxmlformats.org/presentationml/2006/main">
  <p:tag name="KSO_WM_UNIT_PLACING_PICTURE_USER_VIEWPORT" val="{&quot;height&quot;:5670,&quot;width&quot;:12310}"/>
</p:tagLst>
</file>

<file path=ppt/tags/tag162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1"/>
  <p:tag name="KSO_WM_UNIT_COMPATIBLE" val="1"/>
  <p:tag name="KSO_WM_UNIT_DIAGRAM_ISNUMVISUAL" val="0"/>
  <p:tag name="KSO_WM_UNIT_DIAGRAM_ISREFERUNIT" val="0"/>
  <p:tag name="KSO_WM_UNIT_HIGHLIGHT" val="0"/>
  <p:tag name="KSO_WM_UNIT_ID" val="custom20202801_7*e*1"/>
  <p:tag name="KSO_WM_UNIT_INDEX" val="1"/>
  <p:tag name="KSO_WM_UNIT_LAYERLEVEL" val="1"/>
  <p:tag name="KSO_WM_UNIT_NOCLEAR" val="0"/>
  <p:tag name="KSO_WM_UNIT_PRESET_TEXT" val="第一章"/>
  <p:tag name="KSO_WM_UNIT_TYPE" val="e"/>
  <p:tag name="KSO_WM_UNIT_VALUE" val="4"/>
</p:tagLst>
</file>

<file path=ppt/tags/tag164.xml><?xml version="1.0" encoding="utf-8"?>
<p:tagLst xmlns:p="http://schemas.openxmlformats.org/presentationml/2006/main">
  <p:tag name="KSO_WM_BEAUTIFY_FLAG" val="#wm#"/>
  <p:tag name="KSO_WM_SLIDE_ID" val="custom20202801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801"/>
  <p:tag name="KSO_WM_TEMPLATE_MASTER_TYPE" val="1"/>
  <p:tag name="KSO_WM_TEMPLATE_SUBCATEGORY" val="0"/>
</p:tagLst>
</file>

<file path=ppt/tags/tag16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1"/>
  <p:tag name="KSO_WM_UNIT_COMPATIBLE" val="0"/>
  <p:tag name="KSO_WM_UNIT_DIAGRAM_ISNUMVISUAL" val="0"/>
  <p:tag name="KSO_WM_UNIT_DIAGRAM_ISREFERUNIT" val="0"/>
  <p:tag name="KSO_WM_UNIT_HIGHLIGHT" val="0"/>
  <p:tag name="KSO_WM_UNIT_ID" val="custom20202801_12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30"/>
</p:tagLst>
</file>

<file path=ppt/tags/tag166.xml><?xml version="1.0" encoding="utf-8"?>
<p:tagLst xmlns:p="http://schemas.openxmlformats.org/presentationml/2006/main">
  <p:tag name="KSO_WM_BEAUTIFY_FLAG" val="#wm#"/>
  <p:tag name="KSO_WM_SLIDE_ID" val="custom20202801_12"/>
  <p:tag name="KSO_WM_SLIDE_INDEX" val="12"/>
  <p:tag name="KSO_WM_SLIDE_ITEM_CNT" val="0"/>
  <p:tag name="KSO_WM_SLIDE_LAYOUT" val="a_d_f"/>
  <p:tag name="KSO_WM_SLIDE_LAYOUT_CNT" val="1_1_1"/>
  <p:tag name="KSO_WM_SLIDE_POSITION" val="45*52"/>
  <p:tag name="KSO_WM_SLIDE_SIZE" val="867*434"/>
  <p:tag name="KSO_WM_SLIDE_SUBTYPE" val="picTxt"/>
  <p:tag name="KSO_WM_SLIDE_TYPE" val="text"/>
  <p:tag name="KSO_WM_TAG_VERSION" val="1.0"/>
  <p:tag name="KSO_WM_TEMPLATE_CATEGORY" val="custom"/>
  <p:tag name="KSO_WM_TEMPLATE_COLOR_TYPE" val="1"/>
  <p:tag name="KSO_WM_TEMPLATE_INDEX" val="20202801"/>
  <p:tag name="KSO_WM_TEMPLATE_MASTER_TYPE" val="1"/>
  <p:tag name="KSO_WM_TEMPLATE_SUBCATEGORY" val="0"/>
</p:tagLst>
</file>

<file path=ppt/tags/tag16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1"/>
  <p:tag name="KSO_WM_UNIT_COMPATIBLE" val="0"/>
  <p:tag name="KSO_WM_UNIT_DIAGRAM_ISNUMVISUAL" val="0"/>
  <p:tag name="KSO_WM_UNIT_DIAGRAM_ISREFERUNIT" val="0"/>
  <p:tag name="KSO_WM_UNIT_HIGHLIGHT" val="0"/>
  <p:tag name="KSO_WM_UNIT_ID" val="custom20202801_14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26"/>
</p:tagLst>
</file>

<file path=ppt/tags/tag168.xml><?xml version="1.0" encoding="utf-8"?>
<p:tagLst xmlns:p="http://schemas.openxmlformats.org/presentationml/2006/main">
  <p:tag name="KSO_WM_BEAUTIFY_FLAG" val="#wm#"/>
  <p:tag name="KSO_WM_SLIDE_ID" val="custom20202801_14"/>
  <p:tag name="KSO_WM_SLIDE_INDEX" val="14"/>
  <p:tag name="KSO_WM_SLIDE_ITEM_CNT" val="0"/>
  <p:tag name="KSO_WM_SLIDE_LAYOUT" val="a_f"/>
  <p:tag name="KSO_WM_SLIDE_LAYOUT_CNT" val="1_1"/>
  <p:tag name="KSO_WM_SLIDE_POSITION" val="119*105"/>
  <p:tag name="KSO_WM_SLIDE_SIZE" val="720*329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2801"/>
  <p:tag name="KSO_WM_TEMPLATE_MASTER_TYPE" val="1"/>
  <p:tag name="KSO_WM_TEMPLATE_SUBCATEGORY" val="0"/>
</p:tagLst>
</file>

<file path=ppt/tags/tag16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1"/>
  <p:tag name="KSO_WM_UNIT_COMPATIBLE" val="0"/>
  <p:tag name="KSO_WM_UNIT_DIAGRAM_ISNUMVISUAL" val="0"/>
  <p:tag name="KSO_WM_UNIT_DIAGRAM_ISREFERUNIT" val="0"/>
  <p:tag name="KSO_WM_UNIT_HIGHLIGHT" val="0"/>
  <p:tag name="KSO_WM_UNIT_ID" val="custom20202801_13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42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SLIDE_ID" val="custom20202801_13"/>
  <p:tag name="KSO_WM_SLIDE_INDEX" val="13"/>
  <p:tag name="KSO_WM_SLIDE_ITEM_CNT" val="0"/>
  <p:tag name="KSO_WM_SLIDE_LAYOUT" val="a_d_f"/>
  <p:tag name="KSO_WM_SLIDE_LAYOUT_CNT" val="1_2_2"/>
  <p:tag name="KSO_WM_SLIDE_POSITION" val="45*18"/>
  <p:tag name="KSO_WM_SLIDE_SIZE" val="869*422"/>
  <p:tag name="KSO_WM_SLIDE_SUBTYPE" val="picTxt"/>
  <p:tag name="KSO_WM_SLIDE_TYPE" val="text"/>
  <p:tag name="KSO_WM_TAG_VERSION" val="1.0"/>
  <p:tag name="KSO_WM_TEMPLATE_CATEGORY" val="custom"/>
  <p:tag name="KSO_WM_TEMPLATE_COLOR_TYPE" val="1"/>
  <p:tag name="KSO_WM_TEMPLATE_INDEX" val="20202801"/>
  <p:tag name="KSO_WM_TEMPLATE_MASTER_TYPE" val="1"/>
  <p:tag name="KSO_WM_TEMPLATE_SUBCATEGORY" val="0"/>
</p:tagLst>
</file>

<file path=ppt/tags/tag171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72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73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74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75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76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7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8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9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20202801">
      <a:dk1>
        <a:srgbClr val="000000"/>
      </a:dk1>
      <a:lt1>
        <a:srgbClr val="FFFFFF"/>
      </a:lt1>
      <a:dk2>
        <a:srgbClr val="EFF0E6"/>
      </a:dk2>
      <a:lt2>
        <a:srgbClr val="F4F5EF"/>
      </a:lt2>
      <a:accent1>
        <a:srgbClr val="FBBE6A"/>
      </a:accent1>
      <a:accent2>
        <a:srgbClr val="F5AF89"/>
      </a:accent2>
      <a:accent3>
        <a:srgbClr val="ED9DA4"/>
      </a:accent3>
      <a:accent4>
        <a:srgbClr val="E48DC0"/>
      </a:accent4>
      <a:accent5>
        <a:srgbClr val="E17FE0"/>
      </a:accent5>
      <a:accent6>
        <a:srgbClr val="D66AFB"/>
      </a:accent6>
      <a:hlink>
        <a:srgbClr val="658BD5"/>
      </a:hlink>
      <a:folHlink>
        <a:srgbClr val="9F67A3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r="http://schemas.openxmlformats.org/officeDocument/2006/relationships" xmlns:a="http://schemas.openxmlformats.org/drawingml/2006/main">
  <a:clrScheme name="20202801">
    <a:dk1>
      <a:srgbClr val="000000"/>
    </a:dk1>
    <a:lt1>
      <a:srgbClr val="FFFFFF"/>
    </a:lt1>
    <a:dk2>
      <a:srgbClr val="EFF0E6"/>
    </a:dk2>
    <a:lt2>
      <a:srgbClr val="F4F5EF"/>
    </a:lt2>
    <a:accent1>
      <a:srgbClr val="FBBE6A"/>
    </a:accent1>
    <a:accent2>
      <a:srgbClr val="F5AF89"/>
    </a:accent2>
    <a:accent3>
      <a:srgbClr val="ED9DA4"/>
    </a:accent3>
    <a:accent4>
      <a:srgbClr val="E48DC0"/>
    </a:accent4>
    <a:accent5>
      <a:srgbClr val="E17FE0"/>
    </a:accent5>
    <a:accent6>
      <a:srgbClr val="D66AFB"/>
    </a:accent6>
    <a:hlink>
      <a:srgbClr val="658BD5"/>
    </a:hlink>
    <a:folHlink>
      <a:srgbClr val="9F67A3"/>
    </a:folHlink>
  </a:clrScheme>
</a:themeOverride>
</file>

<file path=ppt/theme/themeOverride2.xml><?xml version="1.0" encoding="utf-8"?>
<a:themeOverride xmlns:r="http://schemas.openxmlformats.org/officeDocument/2006/relationships" xmlns:a="http://schemas.openxmlformats.org/drawingml/2006/main">
  <a:clrScheme name="20202801">
    <a:dk1>
      <a:srgbClr val="000000"/>
    </a:dk1>
    <a:lt1>
      <a:srgbClr val="FFFFFF"/>
    </a:lt1>
    <a:dk2>
      <a:srgbClr val="EFF0E6"/>
    </a:dk2>
    <a:lt2>
      <a:srgbClr val="F4F5EF"/>
    </a:lt2>
    <a:accent1>
      <a:srgbClr val="FBBE6A"/>
    </a:accent1>
    <a:accent2>
      <a:srgbClr val="F5AF89"/>
    </a:accent2>
    <a:accent3>
      <a:srgbClr val="ED9DA4"/>
    </a:accent3>
    <a:accent4>
      <a:srgbClr val="E48DC0"/>
    </a:accent4>
    <a:accent5>
      <a:srgbClr val="E17FE0"/>
    </a:accent5>
    <a:accent6>
      <a:srgbClr val="D66AFB"/>
    </a:accent6>
    <a:hlink>
      <a:srgbClr val="658BD5"/>
    </a:hlink>
    <a:folHlink>
      <a:srgbClr val="9F67A3"/>
    </a:folHlink>
  </a:clrScheme>
</a:themeOverride>
</file>

<file path=ppt/theme/themeOverride3.xml><?xml version="1.0" encoding="utf-8"?>
<a:themeOverride xmlns:r="http://schemas.openxmlformats.org/officeDocument/2006/relationships" xmlns:a="http://schemas.openxmlformats.org/drawingml/2006/main">
  <a:clrScheme name="20202801">
    <a:dk1>
      <a:srgbClr val="000000"/>
    </a:dk1>
    <a:lt1>
      <a:srgbClr val="FFFFFF"/>
    </a:lt1>
    <a:dk2>
      <a:srgbClr val="EFF0E6"/>
    </a:dk2>
    <a:lt2>
      <a:srgbClr val="F4F5EF"/>
    </a:lt2>
    <a:accent1>
      <a:srgbClr val="FBBE6A"/>
    </a:accent1>
    <a:accent2>
      <a:srgbClr val="F5AF89"/>
    </a:accent2>
    <a:accent3>
      <a:srgbClr val="ED9DA4"/>
    </a:accent3>
    <a:accent4>
      <a:srgbClr val="E48DC0"/>
    </a:accent4>
    <a:accent5>
      <a:srgbClr val="E17FE0"/>
    </a:accent5>
    <a:accent6>
      <a:srgbClr val="D66AFB"/>
    </a:accent6>
    <a:hlink>
      <a:srgbClr val="658BD5"/>
    </a:hlink>
    <a:folHlink>
      <a:srgbClr val="9F67A3"/>
    </a:folHlink>
  </a:clrScheme>
</a:themeOverride>
</file>

<file path=ppt/theme/themeOverride4.xml><?xml version="1.0" encoding="utf-8"?>
<a:themeOverride xmlns:r="http://schemas.openxmlformats.org/officeDocument/2006/relationships" xmlns:a="http://schemas.openxmlformats.org/drawingml/2006/main">
  <a:clrScheme name="20202801">
    <a:dk1>
      <a:srgbClr val="000000"/>
    </a:dk1>
    <a:lt1>
      <a:srgbClr val="FFFFFF"/>
    </a:lt1>
    <a:dk2>
      <a:srgbClr val="EFF0E6"/>
    </a:dk2>
    <a:lt2>
      <a:srgbClr val="F4F5EF"/>
    </a:lt2>
    <a:accent1>
      <a:srgbClr val="FBBE6A"/>
    </a:accent1>
    <a:accent2>
      <a:srgbClr val="F5AF89"/>
    </a:accent2>
    <a:accent3>
      <a:srgbClr val="ED9DA4"/>
    </a:accent3>
    <a:accent4>
      <a:srgbClr val="E48DC0"/>
    </a:accent4>
    <a:accent5>
      <a:srgbClr val="E17FE0"/>
    </a:accent5>
    <a:accent6>
      <a:srgbClr val="D66AFB"/>
    </a:accent6>
    <a:hlink>
      <a:srgbClr val="658BD5"/>
    </a:hlink>
    <a:folHlink>
      <a:srgbClr val="9F67A3"/>
    </a:folHlink>
  </a:clrScheme>
</a:themeOverride>
</file>

<file path=ppt/theme/themeOverride5.xml><?xml version="1.0" encoding="utf-8"?>
<a:themeOverride xmlns:r="http://schemas.openxmlformats.org/officeDocument/2006/relationships" xmlns:a="http://schemas.openxmlformats.org/drawingml/2006/main">
  <a:clrScheme name="20202801">
    <a:dk1>
      <a:srgbClr val="000000"/>
    </a:dk1>
    <a:lt1>
      <a:srgbClr val="FFFFFF"/>
    </a:lt1>
    <a:dk2>
      <a:srgbClr val="EFF0E6"/>
    </a:dk2>
    <a:lt2>
      <a:srgbClr val="F4F5EF"/>
    </a:lt2>
    <a:accent1>
      <a:srgbClr val="FBBE6A"/>
    </a:accent1>
    <a:accent2>
      <a:srgbClr val="F5AF89"/>
    </a:accent2>
    <a:accent3>
      <a:srgbClr val="ED9DA4"/>
    </a:accent3>
    <a:accent4>
      <a:srgbClr val="E48DC0"/>
    </a:accent4>
    <a:accent5>
      <a:srgbClr val="E17FE0"/>
    </a:accent5>
    <a:accent6>
      <a:srgbClr val="D66AFB"/>
    </a:accent6>
    <a:hlink>
      <a:srgbClr val="658BD5"/>
    </a:hlink>
    <a:folHlink>
      <a:srgbClr val="9F67A3"/>
    </a:folHlink>
  </a:clrScheme>
</a:themeOverride>
</file>

<file path=ppt/theme/themeOverride6.xml><?xml version="1.0" encoding="utf-8"?>
<a:themeOverride xmlns:r="http://schemas.openxmlformats.org/officeDocument/2006/relationships" xmlns:a="http://schemas.openxmlformats.org/drawingml/2006/main">
  <a:clrScheme name="20202801">
    <a:dk1>
      <a:srgbClr val="000000"/>
    </a:dk1>
    <a:lt1>
      <a:srgbClr val="FFFFFF"/>
    </a:lt1>
    <a:dk2>
      <a:srgbClr val="EFF0E6"/>
    </a:dk2>
    <a:lt2>
      <a:srgbClr val="F4F5EF"/>
    </a:lt2>
    <a:accent1>
      <a:srgbClr val="FBBE6A"/>
    </a:accent1>
    <a:accent2>
      <a:srgbClr val="F5AF89"/>
    </a:accent2>
    <a:accent3>
      <a:srgbClr val="ED9DA4"/>
    </a:accent3>
    <a:accent4>
      <a:srgbClr val="E48DC0"/>
    </a:accent4>
    <a:accent5>
      <a:srgbClr val="E17FE0"/>
    </a:accent5>
    <a:accent6>
      <a:srgbClr val="D66AFB"/>
    </a:accent6>
    <a:hlink>
      <a:srgbClr val="658BD5"/>
    </a:hlink>
    <a:folHlink>
      <a:srgbClr val="9F67A3"/>
    </a:folHlink>
  </a:clrScheme>
</a:themeOverride>
</file>

<file path=ppt/theme/themeOverride7.xml><?xml version="1.0" encoding="utf-8"?>
<a:themeOverride xmlns:r="http://schemas.openxmlformats.org/officeDocument/2006/relationships" xmlns:a="http://schemas.openxmlformats.org/drawingml/2006/main">
  <a:clrScheme name="20202801">
    <a:dk1>
      <a:srgbClr val="000000"/>
    </a:dk1>
    <a:lt1>
      <a:srgbClr val="FFFFFF"/>
    </a:lt1>
    <a:dk2>
      <a:srgbClr val="EFF0E6"/>
    </a:dk2>
    <a:lt2>
      <a:srgbClr val="F4F5EF"/>
    </a:lt2>
    <a:accent1>
      <a:srgbClr val="FBBE6A"/>
    </a:accent1>
    <a:accent2>
      <a:srgbClr val="F5AF89"/>
    </a:accent2>
    <a:accent3>
      <a:srgbClr val="ED9DA4"/>
    </a:accent3>
    <a:accent4>
      <a:srgbClr val="E48DC0"/>
    </a:accent4>
    <a:accent5>
      <a:srgbClr val="E17FE0"/>
    </a:accent5>
    <a:accent6>
      <a:srgbClr val="D66AFB"/>
    </a:accent6>
    <a:hlink>
      <a:srgbClr val="658BD5"/>
    </a:hlink>
    <a:folHlink>
      <a:srgbClr val="9F67A3"/>
    </a:folHlink>
  </a:clrScheme>
</a:themeOverrid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176</Paragraphs>
  <Slides>44</Slides>
  <Notes>8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baseType="lpstr" size="62">
      <vt:lpstr>Arial</vt:lpstr>
      <vt:lpstr>微软雅黑</vt:lpstr>
      <vt:lpstr>隶书</vt:lpstr>
      <vt:lpstr>汉仪尚巍手书W</vt:lpstr>
      <vt:lpstr>宋体</vt:lpstr>
      <vt:lpstr>Calibri Light</vt:lpstr>
      <vt:lpstr>Calibri</vt:lpstr>
      <vt:lpstr>楷体</vt:lpstr>
      <vt:lpstr>黑体</vt:lpstr>
      <vt:lpstr>Wingdings</vt:lpstr>
      <vt:lpstr>Times New Roman</vt:lpstr>
      <vt:lpstr>仿宋</vt:lpstr>
      <vt:lpstr>华文新魏</vt:lpstr>
      <vt:lpstr>华文中宋</vt:lpstr>
      <vt:lpstr>华文行楷</vt:lpstr>
      <vt:lpstr>华文楷体</vt:lpstr>
      <vt:lpstr>叶根友毛笔行书2.0版</vt:lpstr>
      <vt:lpstr>1_Office 主题​​</vt:lpstr>
      <vt:lpstr>兼爱</vt:lpstr>
      <vt:lpstr>PowerPoint Presentation</vt:lpstr>
      <vt:lpstr>PowerPoint Presentation</vt:lpstr>
      <vt:lpstr>PowerPoint Presentation</vt:lpstr>
      <vt:lpstr>PowerPoint Presentation</vt:lpstr>
      <vt:lpstr>显学通常是指与现实联系密切、引起社会广泛关注的学问。隐学通常是指离现实较远、不那么为世人瞩目的学问。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四、研读文本</vt:lpstr>
      <vt:lpstr>四、研读文本</vt:lpstr>
      <vt:lpstr>四、研读文本</vt:lpstr>
      <vt:lpstr>四、研读文本</vt:lpstr>
      <vt:lpstr>四、研读文本</vt:lpstr>
      <vt:lpstr>PowerPoint Presentation</vt:lpstr>
      <vt:lpstr>PowerPoint Presentation</vt:lpstr>
      <vt:lpstr>PowerPoint Presentation</vt:lpstr>
      <vt:lpstr>文本小结</vt:lpstr>
      <vt:lpstr>深入探究</vt:lpstr>
      <vt:lpstr>深入探究</vt:lpstr>
      <vt:lpstr>拓展延伸</vt:lpstr>
      <vt:lpstr>拓展延伸</vt:lpstr>
      <vt:lpstr>课后作业</vt:lpstr>
      <vt:lpstr>主旨归纳</vt:lpstr>
      <vt:lpstr>PowerPoint Presentation</vt:lpstr>
      <vt:lpstr>品读墨子的论证说理结构</vt:lpstr>
      <vt:lpstr>白马非马</vt:lpstr>
      <vt:lpstr>阅读下文，分析墨子是如何进行论述的？</vt:lpstr>
      <vt:lpstr>PowerPoint Presentation</vt:lpstr>
      <vt:lpstr>PowerPoint Presentation</vt:lpstr>
      <vt:lpstr>PowerPoint Presentation</vt:lpstr>
      <vt:lpstr>墨家主张的兼爱是无差别的，而儒家主张的仁爱是有差别的。</vt:lpstr>
      <vt:lpstr>墨子“兼爱”思想对当今社会有何意义？</vt:lpstr>
      <vt:lpstr>墨家“兼爱”思想不被后世人君看重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2021-08-12T08:39:30.784</cp:lastPrinted>
  <dcterms:created xsi:type="dcterms:W3CDTF">2021-08-12T08:39:30Z</dcterms:created>
  <dcterms:modified xsi:type="dcterms:W3CDTF">2021-08-12T00:39:50Z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