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35" r:id="rId3"/>
    <p:sldId id="325" r:id="rId4"/>
    <p:sldId id="258" r:id="rId5"/>
    <p:sldId id="262" r:id="rId6"/>
    <p:sldId id="313" r:id="rId7"/>
    <p:sldId id="327" r:id="rId8"/>
    <p:sldId id="328" r:id="rId9"/>
    <p:sldId id="329" r:id="rId10"/>
    <p:sldId id="331" r:id="rId11"/>
    <p:sldId id="321" r:id="rId12"/>
    <p:sldId id="305" r:id="rId13"/>
    <p:sldId id="336" r:id="rId14"/>
    <p:sldId id="332" r:id="rId15"/>
    <p:sldId id="263" r:id="rId16"/>
    <p:sldId id="309" r:id="rId17"/>
    <p:sldId id="333" r:id="rId18"/>
    <p:sldId id="334" r:id="rId19"/>
  </p:sldIdLst>
  <p:sldSz cx="24385588" cy="13717588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9780517" y="5658465"/>
            <a:ext cx="5724645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itchFamily="49" charset="-122"/>
                <a:ea typeface="黑体" pitchFamily="49" charset="-122"/>
              </a:rPr>
              <a:t>过秦论（下）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91794" y="4585310"/>
            <a:ext cx="133934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第五段：由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叙事转为议论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，以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答问作结，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一语破的，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点出中心论点，是全文论述的归宿。这一段论述的逻辑力量就在于作者运用了选言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推理（即排除法）的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形式。秦王朝灭亡的原因不是别的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，而是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“仁义不施而攻守之势异也”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45144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C31F79-E35B-49C8-B33D-1939291838D0}"/>
              </a:ext>
            </a:extLst>
          </p:cNvPr>
          <p:cNvSpPr txBox="1"/>
          <p:nvPr/>
        </p:nvSpPr>
        <p:spPr>
          <a:xfrm>
            <a:off x="5496050" y="5850682"/>
            <a:ext cx="9361040" cy="1177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赏析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“叙议结合”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60167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047778" y="4106803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兼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及辞赋的文采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辉耀和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政论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的雄辩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有力，以汪洋恣肆之文表拯世救民之意，成为别具一格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的政论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。如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题为“过秦”，但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开篇不言秦过而历举秦之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功，尽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之盛，直至篇末才点出秦过之所在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0746" y="4770562"/>
            <a:ext cx="5061777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51360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407818" y="4454069"/>
            <a:ext cx="130334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者，论秦之过也。秦过只是末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句“仁义不施”之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语，便断尽此通篇文字。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至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于前半有说六国时，此只是反补秦；后半有说秦时，此只是反衬陈涉。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最是疏奇之笔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                            ——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金圣叹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18" y="8658994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2872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831754" y="3674755"/>
            <a:ext cx="142575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过秦论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的语言讲究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铺排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渲染，如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开头写秦孝公的雄心，连用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“席卷天下”“包举宇内”“囊括四海”“并吞八荒”四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语；中间写九国之师攻秦，四君、九国、谋臣、策士、武将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，显得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很有声势；写秦始皇，则极力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塑造他那威震四海的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形象。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行文多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用骈偶，如“振长策而御宇内，吞二周而亡诸侯，履至尊而制六合，执敲扑而鞭笞天下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”，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读起来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铿锵有力。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59095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ACD6961-1ACE-4F23-8371-1C13C26B0D9B}"/>
              </a:ext>
            </a:extLst>
          </p:cNvPr>
          <p:cNvSpPr txBox="1"/>
          <p:nvPr/>
        </p:nvSpPr>
        <p:spPr>
          <a:xfrm>
            <a:off x="5136010" y="5922690"/>
            <a:ext cx="10081120" cy="1177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latin typeface="黑体" pitchFamily="49" charset="-122"/>
                <a:ea typeface="黑体" pitchFamily="49" charset="-122"/>
              </a:rPr>
              <a:t>赏析、学习本文的“对比”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论证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623842" y="4310053"/>
            <a:ext cx="1274541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文章对比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有两个特点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是全篇对比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。作者用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了四个方面的对比：即秦国本身先强后弱、先盛后衰、先兴旺后灭亡的对比；秦与六国的</a:t>
            </a:r>
            <a:r>
              <a:rPr lang="zh-CN" altLang="en-US" sz="4000" spc="140">
                <a:latin typeface="黑体" pitchFamily="49" charset="-122"/>
                <a:ea typeface="黑体" pitchFamily="49" charset="-122"/>
              </a:rPr>
              <a:t>对比；秦与陈涉的对比；陈涉与六国的对比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4000" spc="150">
                <a:latin typeface="黑体" pitchFamily="49" charset="-122"/>
                <a:ea typeface="黑体" pitchFamily="49" charset="-122"/>
              </a:rPr>
              <a:t>几种对比交织在一起，结构宏伟，气势磅礴，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论说有力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16102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903762" y="3364364"/>
            <a:ext cx="14185576" cy="687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二</a:t>
            </a:r>
            <a:r>
              <a:rPr lang="zh-CN" altLang="en-US" sz="4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是极化对比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。将对比双方推向极至，用夸张的手法叙事状物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写秦由兴而盛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的攻势，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将攻和被攻的双方向两极强化，对比之下显得气魄很大，且更能说明问题。秦孝公时，“君臣固守以窥周室”，一个“窥”字，透出了秦伺机而动的野心，写出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了其偏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居一隅的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地位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，也暗示了</a:t>
            </a:r>
            <a:r>
              <a:rPr lang="zh-CN" altLang="en-US" sz="4200" spc="200">
                <a:latin typeface="黑体" pitchFamily="49" charset="-122"/>
                <a:ea typeface="黑体" pitchFamily="49" charset="-122"/>
              </a:rPr>
              <a:t>周天</a:t>
            </a:r>
            <a:r>
              <a:rPr lang="zh-CN" altLang="en-US" sz="4200" spc="200" smtClean="0">
                <a:latin typeface="黑体" pitchFamily="49" charset="-122"/>
                <a:ea typeface="黑体" pitchFamily="49" charset="-122"/>
              </a:rPr>
              <a:t>子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位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高权重的形势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。而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“秦人拱手而取西河之外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”，极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言取之甚易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，这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突显了秦的兵力雄厚。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805413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19786" y="4151228"/>
            <a:ext cx="1368152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惠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文王、武王、昭襄王时，九国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之师“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尝以十倍之地，百万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之众，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叩关而攻秦”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，结果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“秦无亡</a:t>
            </a:r>
            <a:r>
              <a:rPr lang="zh-CN" altLang="en-US" sz="4200" spc="-190">
                <a:latin typeface="黑体" pitchFamily="49" charset="-122"/>
                <a:ea typeface="黑体" pitchFamily="49" charset="-122"/>
              </a:rPr>
              <a:t>矢遗镞之费，而天下诸侯已困矣”。秦不费一刀</a:t>
            </a:r>
            <a:r>
              <a:rPr lang="zh-CN" altLang="en-US" sz="4200" spc="-16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4200" spc="-110">
                <a:latin typeface="黑体" pitchFamily="49" charset="-122"/>
                <a:ea typeface="黑体" pitchFamily="49" charset="-122"/>
              </a:rPr>
              <a:t>箭，就</a:t>
            </a:r>
            <a:r>
              <a:rPr lang="zh-CN" altLang="en-US" sz="4200" spc="-120">
                <a:latin typeface="黑体" pitchFamily="49" charset="-122"/>
                <a:ea typeface="黑体" pitchFamily="49" charset="-122"/>
              </a:rPr>
              <a:t>叫山东六国“从散约败，争割地而赂秦”。</a:t>
            </a:r>
            <a:r>
              <a:rPr lang="zh-CN" altLang="en-US" sz="4200">
                <a:latin typeface="黑体" pitchFamily="49" charset="-122"/>
                <a:ea typeface="黑体" pitchFamily="49" charset="-122"/>
              </a:rPr>
              <a:t>秦始皇时，“却匈奴七百余里”，使“胡人不敢南下而牧马，士不敢弯弓而报怨”</a:t>
            </a:r>
            <a:r>
              <a:rPr lang="zh-CN" altLang="en-US" sz="42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08548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1874" y="4479924"/>
            <a:ext cx="6468840" cy="4713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88738" y="4122490"/>
            <a:ext cx="4034108" cy="5246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87679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6360146" y="4122490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 七律</a:t>
            </a:r>
            <a:r>
              <a:rPr lang="en-US" altLang="zh-CN" sz="480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咏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贾谊</a:t>
            </a:r>
            <a:endParaRPr lang="en-US" altLang="zh-CN" sz="4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6130" y="6187351"/>
            <a:ext cx="8488802" cy="365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036412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169AAC-FE17-4AA8-8732-F1D24E1187D5}"/>
              </a:ext>
            </a:extLst>
          </p:cNvPr>
          <p:cNvSpPr txBox="1"/>
          <p:nvPr/>
        </p:nvSpPr>
        <p:spPr>
          <a:xfrm>
            <a:off x="6576170" y="5058594"/>
            <a:ext cx="7992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8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梳理文脉，体会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技巧。</a:t>
            </a:r>
            <a:endParaRPr lang="en-US" altLang="zh-CN" sz="4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赏析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“叙议结合”。</a:t>
            </a:r>
            <a:endParaRPr lang="en-US" altLang="zh-CN" sz="4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玩味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“对比”。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C31F79-E35B-49C8-B33D-1939291838D0}"/>
              </a:ext>
            </a:extLst>
          </p:cNvPr>
          <p:cNvSpPr txBox="1"/>
          <p:nvPr/>
        </p:nvSpPr>
        <p:spPr>
          <a:xfrm>
            <a:off x="3623842" y="5825308"/>
            <a:ext cx="12457384" cy="1177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梳理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文脉，体会技巧</a:t>
            </a:r>
            <a:endParaRPr lang="zh-CN" altLang="en-US" sz="20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615730" y="3451180"/>
            <a:ext cx="1432959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作者为什么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从孝公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起笔？</a:t>
            </a:r>
            <a:endParaRPr lang="en-US" altLang="zh-CN" sz="4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战国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初期，万乘之国共有七个，秦居其一，实力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与其他六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国相等。直至孝公之初，秦与各诸侯相比，也并无优势。但是，秦凭借易守难攻的险要地势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，有着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并吞天下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的野心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。“君臣固守”写秦偏居</a:t>
            </a:r>
            <a:r>
              <a:rPr lang="zh-CN" altLang="en-US" sz="4000" spc="120">
                <a:latin typeface="黑体" pitchFamily="49" charset="-122"/>
                <a:ea typeface="黑体" pitchFamily="49" charset="-122"/>
              </a:rPr>
              <a:t>一隅，严阵以待，谨防诸侯来犯。一个“窥”字，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透出秦对天子之位虎视眈眈，暗中伺机而动，随时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准备一统天下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的勃勃雄心。 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335810" y="4034795"/>
            <a:ext cx="1324947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第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一段：作者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篇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秦之“过”只字不提，却反过来大写秦之兴盛，写秦治国之策及其奇效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zh-CN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席卷</a:t>
            </a:r>
            <a:r>
              <a:rPr lang="zh-CN" altLang="zh-CN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天下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包举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宇内，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囊括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四海之意，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并吞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八荒之心。</a:t>
            </a:r>
            <a:endParaRPr lang="en-US" altLang="zh-CN" sz="4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作者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连用几个句子来表达同一个意思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，把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秦的虎狼之心披露得淋漓尽致。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88338" y="1024317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学科</a:t>
            </a:r>
            <a:r>
              <a:rPr lang="zh-CN" altLang="en-US" smtClean="0">
                <a:solidFill>
                  <a:schemeClr val="bg1"/>
                </a:solidFill>
              </a:rPr>
              <a:t>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2296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91794" y="4310053"/>
            <a:ext cx="133934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第二段：对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诸侯是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先扬后抑。先写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诸侯合纵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缔交</a:t>
            </a:r>
            <a:r>
              <a:rPr lang="zh-CN" altLang="en-US" sz="4000" spc="11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网罗</a:t>
            </a:r>
            <a:r>
              <a:rPr lang="zh-CN" altLang="en-US" sz="4000" spc="110" smtClean="0">
                <a:latin typeface="黑体" pitchFamily="49" charset="-122"/>
                <a:ea typeface="黑体" pitchFamily="49" charset="-122"/>
              </a:rPr>
              <a:t>人才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，共谋弱</a:t>
            </a:r>
            <a:r>
              <a:rPr lang="zh-CN" altLang="en-US" sz="4000" spc="110" smtClean="0">
                <a:latin typeface="黑体" pitchFamily="49" charset="-122"/>
                <a:ea typeface="黑体" pitchFamily="49" charset="-122"/>
              </a:rPr>
              <a:t>秦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en-US" sz="4000" spc="110" smtClean="0">
                <a:latin typeface="黑体" pitchFamily="49" charset="-122"/>
                <a:ea typeface="黑体" pitchFamily="49" charset="-122"/>
              </a:rPr>
              <a:t>后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写其不战自溃，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一败涂地。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语言铺张扬厉，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运用多重排比，造成繁弦急管般的热烈气氛。文段末尾只用“享国之日浅，国家无事”九个字一笔带过，就给全篇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形成了一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个短暂的停顿。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93419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91794" y="3875484"/>
            <a:ext cx="13105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第三段：一方面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极力铺叙秦始皇统一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天下、威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振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四海的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势，另一方面极力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铺叙秦始皇巩固政权的一系列措施，以突显其愚民弱民残民的霸势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91794" y="7570662"/>
            <a:ext cx="10369152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第四段：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写陈涉起义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天下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响应，秦很快覆亡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2754" y="7043836"/>
            <a:ext cx="4464496" cy="2767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8616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课件模板（最新）" id="{063DE64C-0051-44D8-A717-1FDA6A86F20B}" vid="{04DE2C19-B9B4-4A20-A57B-4D62AC44F58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1012</Words>
  <Application>Microsoft Office PowerPoint</Application>
  <PresentationFormat>自定义</PresentationFormat>
  <Paragraphs>44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2020-12-08T13:54:02Z</cp:lastPrinted>
  <dcterms:created xsi:type="dcterms:W3CDTF">2020-12-08T13:54:02Z</dcterms:created>
  <dcterms:modified xsi:type="dcterms:W3CDTF">2020-12-14T08:15:05Z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