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2" r:id="rId7"/>
    <p:sldId id="261" r:id="rId8"/>
    <p:sldId id="260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269C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527051" y="4437063"/>
            <a:ext cx="103632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kern="1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527051" y="5445125"/>
            <a:ext cx="85344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 kern="12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-4572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9267" y="117475"/>
            <a:ext cx="27432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117475"/>
            <a:ext cx="8070573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15795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814917" y="117475"/>
            <a:ext cx="10767483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719667" y="1123950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p>
            <a:r>
              <a:rPr lang="zh-CN" altLang="en-US" sz="8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揭晓中考写作高分秘籍</a:t>
            </a:r>
            <a:br>
              <a:rPr lang="zh-CN" altLang="en-US" sz="6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zh-CN" altLang="en-US" sz="6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6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2682" y="1165225"/>
            <a:ext cx="10972800" cy="4527550"/>
          </a:xfrm>
        </p:spPr>
        <p:txBody>
          <a:bodyPr/>
          <a:p>
            <a:r>
              <a:rPr lang="zh-CN" altLang="en-US">
                <a:ln w="9525" cmpd="sng">
                  <a:solidFill>
                    <a:schemeClr val="tx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我手捧着这双印有梅花的皮鞋，泪如泉涌</a:t>
            </a:r>
            <a:r>
              <a:rPr lang="en-US" altLang="zh-CN">
                <a:ln w="9525" cmpd="sng">
                  <a:solidFill>
                    <a:schemeClr val="tx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...</a:t>
            </a:r>
            <a:endParaRPr lang="en-US" altLang="zh-CN">
              <a:ln w="952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>
                <a:ln w="9525" cmpd="sng">
                  <a:solidFill>
                    <a:schemeClr val="tx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比赛场，穿着它偏偏起舞</a:t>
            </a:r>
            <a:r>
              <a:rPr lang="en-US" altLang="zh-CN">
                <a:ln w="9525" cmpd="sng">
                  <a:solidFill>
                    <a:schemeClr val="tx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...</a:t>
            </a:r>
            <a:endParaRPr lang="en-US" altLang="zh-CN">
              <a:ln w="952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36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时间倒流法</a:t>
            </a:r>
            <a:endParaRPr lang="zh-CN" altLang="en-US" sz="36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有人说，淡泊就是看破红尘，看透一切，认为一起都是假的、虚伪</a:t>
            </a: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...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这种看法是对淡泊的误解。入股哦我们翻开字典就会明白，</a:t>
            </a: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“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淡泊</a:t>
            </a: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”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是不追求名利的意思。</a:t>
            </a:r>
            <a:endParaRPr lang="zh-CN" altLang="en-US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                                                                                        </a:t>
            </a: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  ——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《淡泊》</a:t>
            </a:r>
            <a:endParaRPr lang="zh-CN" altLang="en-US" b="1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拨乱反正 ，拨云见日</a:t>
            </a:r>
            <a:endParaRPr lang="zh-CN" altLang="en-US" sz="36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sym typeface="+mn-ea"/>
              </a:rPr>
              <a:t>哎，老师怎么让我和她坐在一个桌？她可是班上最凶的女生啦，就因为这，大伙都叫她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sym typeface="+mn-ea"/>
              </a:rPr>
              <a:t>虎妞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sym typeface="+mn-ea"/>
              </a:rPr>
              <a:t>”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                                                </a:t>
            </a: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——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《同桌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》</a:t>
            </a:r>
            <a:endParaRPr lang="zh-CN" altLang="en-US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先抑后扬 </a:t>
            </a:r>
            <a:endParaRPr lang="zh-CN" altLang="en-US" sz="36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环境描写，渲染气氛</a:t>
            </a:r>
            <a:endParaRPr lang="zh-CN" altLang="en-US" sz="36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“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天哪！天哪！我要读书，要读书！</a:t>
            </a:r>
            <a:r>
              <a:rPr lang="en-US" altLang="zh-CN" b="1">
                <a:latin typeface="仿宋" panose="02010609060101010101" charset="-122"/>
                <a:ea typeface="仿宋" panose="02010609060101010101" charset="-122"/>
                <a:sym typeface="+mn-ea"/>
              </a:rPr>
              <a:t>”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面对着安眠药，她从心里呼唤道。</a:t>
            </a:r>
            <a:endParaRPr lang="zh-CN" altLang="en-US" sz="36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余音绕梁法   总结归纳    呼应的结尾   号召式的结尾</a:t>
            </a:r>
            <a:endParaRPr lang="zh-CN" altLang="en-US" sz="36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2682" y="1165225"/>
            <a:ext cx="10972800" cy="4527550"/>
          </a:xfrm>
        </p:spPr>
        <p:txBody>
          <a:bodyPr/>
          <a:p>
            <a:r>
              <a:rPr lang="zh-CN" altLang="en-US" sz="96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谢谢大家！</a:t>
            </a:r>
            <a:endParaRPr lang="zh-CN" altLang="en-US" sz="96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6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命题作文</a:t>
            </a:r>
            <a:endParaRPr lang="zh-CN" altLang="en-US" sz="66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6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半命题作文</a:t>
            </a:r>
            <a:endParaRPr lang="zh-CN" altLang="en-US" sz="66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6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材料作文</a:t>
            </a:r>
            <a:endParaRPr lang="zh-CN" altLang="en-US" sz="66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6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话题作文</a:t>
            </a:r>
            <a:endParaRPr lang="zh-CN" altLang="en-US" sz="66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240" y="365125"/>
            <a:ext cx="5571490" cy="963930"/>
          </a:xfrm>
        </p:spPr>
        <p:txBody>
          <a:bodyPr/>
          <a:p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中考写作要求：</a:t>
            </a:r>
            <a:br>
              <a:rPr lang="zh-CN" altLang="en-US" sz="4000"/>
            </a:b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8820" y="1329055"/>
            <a:ext cx="10221595" cy="4076700"/>
          </a:xfrm>
        </p:spPr>
        <p:txBody>
          <a:bodyPr/>
          <a:p>
            <a:r>
              <a:rPr lang="zh-CN" altLang="en-US" sz="4400">
                <a:ln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中心明确</a:t>
            </a:r>
            <a:endParaRPr lang="zh-CN" altLang="en-US" sz="4400">
              <a:ln/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ln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情感真挚</a:t>
            </a:r>
            <a:endParaRPr lang="zh-CN" altLang="en-US" sz="4400">
              <a:ln/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ln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敢于创新</a:t>
            </a:r>
            <a:endParaRPr lang="zh-CN" altLang="en-US" sz="4400">
              <a:ln/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ln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结构合理</a:t>
            </a:r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（波澜）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4400">
                <a:ln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文体明确</a:t>
            </a:r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（记叙文 、议论文 、散文）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1595" y="117475"/>
            <a:ext cx="3596640" cy="720725"/>
          </a:xfrm>
        </p:spPr>
        <p:txBody>
          <a:bodyPr/>
          <a:p>
            <a:r>
              <a:rPr lang="zh-CN" altLang="en-US" sz="48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写作难点</a:t>
            </a:r>
            <a:endParaRPr lang="zh-CN" altLang="en-US" sz="48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3002" y="1165225"/>
            <a:ext cx="10972800" cy="4527550"/>
          </a:xfrm>
        </p:spPr>
        <p:txBody>
          <a:bodyPr/>
          <a:p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审题  </a:t>
            </a:r>
            <a:r>
              <a:rPr lang="zh-CN" altLang="en-US" sz="24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（角度）</a:t>
            </a:r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立意  </a:t>
            </a:r>
            <a:r>
              <a:rPr lang="en-US" altLang="zh-CN" sz="24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(</a:t>
            </a:r>
            <a:r>
              <a:rPr lang="zh-CN" altLang="en-US" sz="24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陈旧）</a:t>
            </a:r>
            <a:endParaRPr lang="zh-CN" altLang="en-US" sz="2400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选材 </a:t>
            </a:r>
            <a:r>
              <a:rPr lang="zh-CN" altLang="en-US" sz="18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（生搬硬套）</a:t>
            </a:r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结构 </a:t>
            </a:r>
            <a:r>
              <a:rPr lang="zh-CN" altLang="en-US" sz="24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（平淡</a:t>
            </a:r>
            <a:r>
              <a:rPr lang="en-US" altLang="zh-CN" sz="24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)</a:t>
            </a:r>
            <a:endParaRPr lang="en-US" altLang="zh-CN" sz="2400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语言 </a:t>
            </a:r>
            <a:r>
              <a:rPr lang="zh-CN" altLang="en-US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（枯燥）</a:t>
            </a:r>
            <a:r>
              <a:rPr lang="zh-CN" altLang="en-US" sz="48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首尾</a:t>
            </a:r>
            <a:endParaRPr lang="en-US" altLang="zh-CN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455" y="41910"/>
            <a:ext cx="7524750" cy="720725"/>
          </a:xfrm>
        </p:spPr>
        <p:txBody>
          <a:bodyPr/>
          <a:p>
            <a:r>
              <a:rPr lang="zh-CN" altLang="en-US" sz="4800"/>
              <a:t>审题技巧       </a:t>
            </a:r>
            <a:r>
              <a:rPr lang="zh-CN" altLang="en-US"/>
              <a:t>   </a:t>
            </a:r>
            <a:r>
              <a:rPr lang="zh-CN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赢在起跑线上</a:t>
            </a:r>
            <a:endParaRPr lang="zh-CN" altLang="en-US" sz="32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67" y="1165225"/>
            <a:ext cx="10972800" cy="452755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p>
            <a:r>
              <a:rPr lang="zh-CN" altLang="en-US" sz="4800">
                <a:ln>
                  <a:solidFill>
                    <a:srgbClr val="269CA9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难忘的一节课</a:t>
            </a:r>
            <a:endParaRPr lang="zh-CN" altLang="en-US" sz="4800">
              <a:ln>
                <a:solidFill>
                  <a:srgbClr val="269CA9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sz="44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</a:rPr>
              <a:t>语文课    数学课  王老师的课</a:t>
            </a:r>
            <a:endParaRPr lang="zh-CN" altLang="en-US" sz="4400">
              <a:ln w="9525" cmpd="sng">
                <a:solidFill>
                  <a:srgbClr val="00FFFF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44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</a:rPr>
              <a:t>清洁工的行动      老大爷让座 </a:t>
            </a:r>
            <a:endParaRPr lang="zh-CN" altLang="en-US" sz="4400">
              <a:ln w="9525" cmpd="sng">
                <a:solidFill>
                  <a:srgbClr val="00FFFF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44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</a:rPr>
              <a:t>读故事    听历史</a:t>
            </a:r>
            <a:endParaRPr lang="zh-CN" altLang="en-US" sz="4400">
              <a:ln w="9525" cmpd="sng">
                <a:solidFill>
                  <a:srgbClr val="00FFFF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sz="4400">
              <a:ln w="9525" cmpd="sng">
                <a:solidFill>
                  <a:srgbClr val="00FFFF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/>
              <a:t>（人、物）（比喻、拓展法）朋友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4705" y="438150"/>
            <a:ext cx="6423660" cy="400050"/>
          </a:xfrm>
        </p:spPr>
        <p:txBody>
          <a:bodyPr/>
          <a:p>
            <a:r>
              <a:rPr lang="zh-CN" altLang="en-US">
                <a:sym typeface="+mn-ea"/>
              </a:rPr>
              <a:t>审题技巧          </a:t>
            </a:r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sym typeface="+mn-ea"/>
              </a:rPr>
              <a:t>赢在起跑线上</a:t>
            </a:r>
            <a:b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zh-CN" altLang="en-US"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812" y="1032510"/>
            <a:ext cx="10972800" cy="4527550"/>
          </a:xfrm>
        </p:spPr>
        <p:txBody>
          <a:bodyPr/>
          <a:p>
            <a:r>
              <a:rPr lang="en-US" altLang="zh-CN">
                <a:latin typeface="仿宋" panose="02010609060101010101" charset="-122"/>
                <a:ea typeface="仿宋" panose="02010609060101010101" charset="-122"/>
              </a:rPr>
              <a:t>10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年厦门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4800" b="1">
                <a:latin typeface="仿宋" panose="02010609060101010101" charset="-122"/>
                <a:ea typeface="仿宋" panose="02010609060101010101" charset="-122"/>
              </a:rPr>
              <a:t>打开一扇窗</a:t>
            </a:r>
            <a:endParaRPr lang="zh-CN" altLang="en-US" sz="4800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sz="4800" b="1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en-US" altLang="zh-CN" sz="3200"/>
              <a:t>(</a:t>
            </a:r>
            <a:r>
              <a:rPr lang="zh-CN" altLang="en-US" sz="3200"/>
              <a:t>心灵的沟通    自信心</a:t>
            </a:r>
            <a:r>
              <a:rPr lang="en-US" altLang="zh-CN" sz="3200"/>
              <a:t>)</a:t>
            </a:r>
            <a:endParaRPr lang="en-US" altLang="zh-CN" sz="3200"/>
          </a:p>
          <a:p>
            <a:endParaRPr lang="en-US" altLang="zh-CN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sym typeface="+mn-ea"/>
              </a:rPr>
              <a:t>07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sym typeface="+mn-ea"/>
              </a:rPr>
              <a:t>年广西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en-US" altLang="zh-CN" sz="4000">
                <a:sym typeface="+mn-ea"/>
              </a:rPr>
              <a:t>————</a:t>
            </a:r>
            <a:r>
              <a:rPr lang="zh-CN" altLang="en-US" sz="4000">
                <a:sym typeface="+mn-ea"/>
              </a:rPr>
              <a:t>，请听我诉说</a:t>
            </a:r>
            <a:endParaRPr lang="zh-CN" altLang="en-US" sz="4000">
              <a:sym typeface="+mn-ea"/>
            </a:endParaRPr>
          </a:p>
          <a:p>
            <a:r>
              <a:rPr lang="zh-CN" altLang="en-US"/>
              <a:t>爸爸 、妈妈 、班主任</a:t>
            </a:r>
            <a:endParaRPr lang="zh-CN" altLang="en-US"/>
          </a:p>
          <a:p>
            <a:r>
              <a:rPr lang="zh-CN" altLang="en-US"/>
              <a:t>孔子，请听我诉说</a:t>
            </a:r>
            <a:endParaRPr lang="zh-CN" altLang="en-US"/>
          </a:p>
          <a:p>
            <a:r>
              <a:rPr lang="zh-CN" altLang="en-US"/>
              <a:t>温总理，请听我诉说</a:t>
            </a:r>
            <a:endParaRPr lang="zh-CN" altLang="en-US"/>
          </a:p>
          <a:p>
            <a:r>
              <a:rPr lang="zh-CN" altLang="en-US" sz="6000">
                <a:ln w="12700" cmpd="sng">
                  <a:solidFill>
                    <a:srgbClr val="00FFFF"/>
                  </a:solidFill>
                  <a:prstDash val="solid"/>
                </a:ln>
                <a:solidFill>
                  <a:srgbClr val="00B0F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去俗求新</a:t>
            </a:r>
            <a:endParaRPr lang="zh-CN" altLang="en-US" sz="6000">
              <a:ln w="12700" cmpd="sng">
                <a:solidFill>
                  <a:srgbClr val="00FFFF"/>
                </a:solidFill>
                <a:prstDash val="solid"/>
              </a:ln>
              <a:solidFill>
                <a:srgbClr val="00B0F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6600">
                <a:latin typeface="华文新魏" panose="02010800040101010101" charset="-122"/>
                <a:ea typeface="华文新魏" panose="02010800040101010101" charset="-122"/>
              </a:rPr>
              <a:t>父爱</a:t>
            </a:r>
            <a:endParaRPr lang="zh-CN" altLang="en-US" sz="66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/>
              <a:t>父亲对我无私的爱          父亲的付出</a:t>
            </a:r>
            <a:endParaRPr lang="zh-CN" altLang="en-US"/>
          </a:p>
          <a:p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难得的父爱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/>
              <a:t>近朱者赤，近墨者黑</a:t>
            </a:r>
            <a:endParaRPr lang="zh-CN" altLang="en-US"/>
          </a:p>
          <a:p>
            <a:r>
              <a:rPr lang="zh-CN" altLang="en-US"/>
              <a:t>（规律、观念 ）</a:t>
            </a:r>
            <a:endParaRPr lang="zh-CN" altLang="en-US"/>
          </a:p>
          <a:p>
            <a:r>
              <a:rPr lang="zh-CN" altLang="en-US" sz="4800">
                <a:ln>
                  <a:solidFill>
                    <a:srgbClr val="00FFFF"/>
                  </a:solidFill>
                </a:ln>
                <a:solidFill>
                  <a:srgbClr val="00B0F0"/>
                </a:solidFill>
                <a:latin typeface="华文新魏" panose="02010800040101010101" charset="-122"/>
                <a:ea typeface="华文新魏" panose="02010800040101010101" charset="-122"/>
              </a:rPr>
              <a:t>反弹琵琶</a:t>
            </a:r>
            <a:endParaRPr lang="zh-CN" altLang="en-US" sz="4800">
              <a:ln>
                <a:solidFill>
                  <a:srgbClr val="00FFFF"/>
                </a:solidFill>
              </a:ln>
              <a:solidFill>
                <a:srgbClr val="00B0F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4705" y="117475"/>
            <a:ext cx="1803400" cy="720725"/>
          </a:xfrm>
        </p:spPr>
        <p:txBody>
          <a:bodyPr/>
          <a:p>
            <a:r>
              <a:rPr lang="zh-CN" altLang="en-US"/>
              <a:t>首尾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4705" y="838200"/>
            <a:ext cx="11386185" cy="533273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一提起她，大家都会竖起大拇哥，因为她那种敢于担当责任的精神，令我深深佩服。</a:t>
            </a:r>
            <a:endParaRPr lang="zh-CN" altLang="en-US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3200">
                <a:ln w="9525" cmpd="sng">
                  <a:solidFill>
                    <a:srgbClr val="00FFFF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开门见山</a:t>
            </a:r>
            <a:endParaRPr lang="zh-CN" altLang="en-US" sz="32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endParaRPr lang="zh-CN" altLang="en-US" sz="3200">
              <a:ln w="9525" cmpd="sng">
                <a:solidFill>
                  <a:srgbClr val="00FFFF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 往事如烟，随时光的流逝，大都渐渐淡忘，而那双眼睛，怎能使我忘怀？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                                          ——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《朋友》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修辞：反问、设问、比喻、排比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WPS 演示</Application>
  <PresentationFormat>宽屏</PresentationFormat>
  <Paragraphs>78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仿宋</vt:lpstr>
      <vt:lpstr>华文琥珀</vt:lpstr>
      <vt:lpstr>华文行楷</vt:lpstr>
      <vt:lpstr>华文新魏</vt:lpstr>
      <vt:lpstr>华文楷体</vt:lpstr>
      <vt:lpstr>立体地图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abigail</cp:lastModifiedBy>
  <cp:revision>2</cp:revision>
  <dcterms:created xsi:type="dcterms:W3CDTF">2015-05-05T08:02:00Z</dcterms:created>
  <dcterms:modified xsi:type="dcterms:W3CDTF">2017-01-21T16:02:06Z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