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1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2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72" r:id="rId2"/>
    <p:sldId id="274" r:id="rId3"/>
    <p:sldId id="273" r:id="rId4"/>
    <p:sldId id="304" r:id="rId5"/>
    <p:sldId id="390" r:id="rId6"/>
    <p:sldId id="312" r:id="rId7"/>
    <p:sldId id="322" r:id="rId8"/>
    <p:sldId id="313" r:id="rId9"/>
    <p:sldId id="394" r:id="rId10"/>
    <p:sldId id="314" r:id="rId11"/>
    <p:sldId id="315" r:id="rId12"/>
    <p:sldId id="323" r:id="rId13"/>
    <p:sldId id="284" r:id="rId14"/>
    <p:sldId id="324" r:id="rId15"/>
    <p:sldId id="305" r:id="rId16"/>
    <p:sldId id="302" r:id="rId17"/>
    <p:sldId id="301" r:id="rId18"/>
    <p:sldId id="303" r:id="rId19"/>
    <p:sldId id="387" r:id="rId20"/>
    <p:sldId id="306" r:id="rId21"/>
    <p:sldId id="307" r:id="rId22"/>
    <p:sldId id="308" r:id="rId23"/>
    <p:sldId id="309" r:id="rId24"/>
    <p:sldId id="391" r:id="rId25"/>
    <p:sldId id="310" r:id="rId26"/>
    <p:sldId id="317" r:id="rId27"/>
    <p:sldId id="388" r:id="rId28"/>
    <p:sldId id="362" r:id="rId29"/>
    <p:sldId id="363" r:id="rId30"/>
    <p:sldId id="364" r:id="rId31"/>
    <p:sldId id="393" r:id="rId32"/>
    <p:sldId id="320" r:id="rId33"/>
    <p:sldId id="277" r:id="rId34"/>
    <p:sldId id="392" r:id="rId35"/>
    <p:sldId id="321" r:id="rId36"/>
    <p:sldId id="395" r:id="rId37"/>
    <p:sldId id="319" r:id="rId38"/>
    <p:sldId id="285" r:id="rId39"/>
    <p:sldId id="286" r:id="rId40"/>
    <p:sldId id="283" r:id="rId41"/>
    <p:sldId id="327" r:id="rId42"/>
    <p:sldId id="389" r:id="rId43"/>
    <p:sldId id="328" r:id="rId44"/>
    <p:sldId id="329" r:id="rId45"/>
    <p:sldId id="332" r:id="rId46"/>
    <p:sldId id="333" r:id="rId47"/>
    <p:sldId id="334" r:id="rId48"/>
    <p:sldId id="335" r:id="rId49"/>
    <p:sldId id="337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 SYSTEM" initials="M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582" y="-108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heme" Target="../theme/theme2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21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5" Type="http://schemas.openxmlformats.org/officeDocument/2006/relationships/slide" Target="../slides/slide4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DBF7B35-E634-4A48-9245-10F248A4A22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solidFill>
                <a:srgbClr val="000000"/>
              </a:solidFill>
              <a:ea typeface="字魂59号-创粗黑"/>
            </a:endParaRPr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字魂59号-创粗黑"/>
                <a:ea typeface="字魂59号-创粗黑"/>
              </a:rPr>
              <a:t>49</a:t>
            </a:fld>
            <a:endParaRPr lang="zh-CN" altLang="en-US" sz="1200">
              <a:latin typeface="字魂59号-创粗黑"/>
              <a:ea typeface="字魂59号-创粗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tags" Target="../tags/tag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image" Target="file:///D:\qq&#25991;&#20214;\712321467\Image\C2C\Image2\%7b75232B38-A165-1FB7-499C-2E1C792CACB5%7d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3.xml"/><Relationship Id="rId7" Type="http://schemas.openxmlformats.org/officeDocument/2006/relationships/image" Target="../media/image4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image" Target="../media/image16.png"/><Relationship Id="rId3" Type="http://schemas.openxmlformats.org/officeDocument/2006/relationships/tags" Target="../tags/tag125.xml"/><Relationship Id="rId21" Type="http://schemas.openxmlformats.org/officeDocument/2006/relationships/image" Target="../media/image19.png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image" Target="../media/image15.png"/><Relationship Id="rId2" Type="http://schemas.openxmlformats.org/officeDocument/2006/relationships/tags" Target="../tags/tag124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18.emf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10" Type="http://schemas.openxmlformats.org/officeDocument/2006/relationships/tags" Target="../tags/tag132.xml"/><Relationship Id="rId19" Type="http://schemas.openxmlformats.org/officeDocument/2006/relationships/image" Target="../media/image17.png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7" Type="http://schemas.openxmlformats.org/officeDocument/2006/relationships/image" Target="../media/image22.png"/><Relationship Id="rId2" Type="http://schemas.openxmlformats.org/officeDocument/2006/relationships/tags" Target="../tags/tag13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0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tags" Target="../tags/tag174.xml"/><Relationship Id="rId18" Type="http://schemas.openxmlformats.org/officeDocument/2006/relationships/tags" Target="../tags/tag179.xml"/><Relationship Id="rId26" Type="http://schemas.openxmlformats.org/officeDocument/2006/relationships/tags" Target="../tags/tag187.xml"/><Relationship Id="rId39" Type="http://schemas.openxmlformats.org/officeDocument/2006/relationships/tags" Target="../tags/tag200.xml"/><Relationship Id="rId21" Type="http://schemas.openxmlformats.org/officeDocument/2006/relationships/tags" Target="../tags/tag182.xml"/><Relationship Id="rId34" Type="http://schemas.openxmlformats.org/officeDocument/2006/relationships/tags" Target="../tags/tag195.xml"/><Relationship Id="rId42" Type="http://schemas.openxmlformats.org/officeDocument/2006/relationships/tags" Target="../tags/tag203.xml"/><Relationship Id="rId47" Type="http://schemas.openxmlformats.org/officeDocument/2006/relationships/tags" Target="../tags/tag208.xml"/><Relationship Id="rId50" Type="http://schemas.openxmlformats.org/officeDocument/2006/relationships/tags" Target="../tags/tag211.xml"/><Relationship Id="rId55" Type="http://schemas.openxmlformats.org/officeDocument/2006/relationships/notesSlide" Target="../notesSlides/notesSlide1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tags" Target="../tags/tag178.xml"/><Relationship Id="rId25" Type="http://schemas.openxmlformats.org/officeDocument/2006/relationships/tags" Target="../tags/tag186.xml"/><Relationship Id="rId33" Type="http://schemas.openxmlformats.org/officeDocument/2006/relationships/tags" Target="../tags/tag194.xml"/><Relationship Id="rId38" Type="http://schemas.openxmlformats.org/officeDocument/2006/relationships/tags" Target="../tags/tag199.xml"/><Relationship Id="rId46" Type="http://schemas.openxmlformats.org/officeDocument/2006/relationships/tags" Target="../tags/tag207.xml"/><Relationship Id="rId59" Type="http://schemas.openxmlformats.org/officeDocument/2006/relationships/image" Target="../media/image28.png"/><Relationship Id="rId2" Type="http://schemas.openxmlformats.org/officeDocument/2006/relationships/tags" Target="../tags/tag163.xml"/><Relationship Id="rId16" Type="http://schemas.openxmlformats.org/officeDocument/2006/relationships/tags" Target="../tags/tag177.xml"/><Relationship Id="rId20" Type="http://schemas.openxmlformats.org/officeDocument/2006/relationships/tags" Target="../tags/tag181.xml"/><Relationship Id="rId29" Type="http://schemas.openxmlformats.org/officeDocument/2006/relationships/tags" Target="../tags/tag190.xml"/><Relationship Id="rId41" Type="http://schemas.openxmlformats.org/officeDocument/2006/relationships/tags" Target="../tags/tag202.xml"/><Relationship Id="rId54" Type="http://schemas.openxmlformats.org/officeDocument/2006/relationships/slideLayout" Target="../slideLayouts/slideLayout2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24" Type="http://schemas.openxmlformats.org/officeDocument/2006/relationships/tags" Target="../tags/tag185.xml"/><Relationship Id="rId32" Type="http://schemas.openxmlformats.org/officeDocument/2006/relationships/tags" Target="../tags/tag193.xml"/><Relationship Id="rId37" Type="http://schemas.openxmlformats.org/officeDocument/2006/relationships/tags" Target="../tags/tag198.xml"/><Relationship Id="rId40" Type="http://schemas.openxmlformats.org/officeDocument/2006/relationships/tags" Target="../tags/tag201.xml"/><Relationship Id="rId45" Type="http://schemas.openxmlformats.org/officeDocument/2006/relationships/tags" Target="../tags/tag206.xml"/><Relationship Id="rId53" Type="http://schemas.openxmlformats.org/officeDocument/2006/relationships/tags" Target="../tags/tag214.xml"/><Relationship Id="rId58" Type="http://schemas.openxmlformats.org/officeDocument/2006/relationships/image" Target="../media/image27.png"/><Relationship Id="rId5" Type="http://schemas.openxmlformats.org/officeDocument/2006/relationships/tags" Target="../tags/tag166.xml"/><Relationship Id="rId15" Type="http://schemas.openxmlformats.org/officeDocument/2006/relationships/tags" Target="../tags/tag176.xml"/><Relationship Id="rId23" Type="http://schemas.openxmlformats.org/officeDocument/2006/relationships/tags" Target="../tags/tag184.xml"/><Relationship Id="rId28" Type="http://schemas.openxmlformats.org/officeDocument/2006/relationships/tags" Target="../tags/tag189.xml"/><Relationship Id="rId36" Type="http://schemas.openxmlformats.org/officeDocument/2006/relationships/tags" Target="../tags/tag197.xml"/><Relationship Id="rId49" Type="http://schemas.openxmlformats.org/officeDocument/2006/relationships/tags" Target="../tags/tag210.xml"/><Relationship Id="rId57" Type="http://schemas.openxmlformats.org/officeDocument/2006/relationships/image" Target="../media/image26.png"/><Relationship Id="rId10" Type="http://schemas.openxmlformats.org/officeDocument/2006/relationships/tags" Target="../tags/tag171.xml"/><Relationship Id="rId19" Type="http://schemas.openxmlformats.org/officeDocument/2006/relationships/tags" Target="../tags/tag180.xml"/><Relationship Id="rId31" Type="http://schemas.openxmlformats.org/officeDocument/2006/relationships/tags" Target="../tags/tag192.xml"/><Relationship Id="rId44" Type="http://schemas.openxmlformats.org/officeDocument/2006/relationships/tags" Target="../tags/tag205.xml"/><Relationship Id="rId52" Type="http://schemas.openxmlformats.org/officeDocument/2006/relationships/tags" Target="../tags/tag213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Relationship Id="rId22" Type="http://schemas.openxmlformats.org/officeDocument/2006/relationships/tags" Target="../tags/tag183.xml"/><Relationship Id="rId27" Type="http://schemas.openxmlformats.org/officeDocument/2006/relationships/tags" Target="../tags/tag188.xml"/><Relationship Id="rId30" Type="http://schemas.openxmlformats.org/officeDocument/2006/relationships/tags" Target="../tags/tag191.xml"/><Relationship Id="rId35" Type="http://schemas.openxmlformats.org/officeDocument/2006/relationships/tags" Target="../tags/tag196.xml"/><Relationship Id="rId43" Type="http://schemas.openxmlformats.org/officeDocument/2006/relationships/tags" Target="../tags/tag204.xml"/><Relationship Id="rId48" Type="http://schemas.openxmlformats.org/officeDocument/2006/relationships/tags" Target="../tags/tag209.xml"/><Relationship Id="rId56" Type="http://schemas.openxmlformats.org/officeDocument/2006/relationships/image" Target="../media/image25.jpeg"/><Relationship Id="rId8" Type="http://schemas.openxmlformats.org/officeDocument/2006/relationships/tags" Target="../tags/tag169.xml"/><Relationship Id="rId51" Type="http://schemas.openxmlformats.org/officeDocument/2006/relationships/tags" Target="../tags/tag212.xml"/><Relationship Id="rId3" Type="http://schemas.openxmlformats.org/officeDocument/2006/relationships/tags" Target="../tags/tag16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26" Type="http://schemas.openxmlformats.org/officeDocument/2006/relationships/image" Target="../media/image29.png"/><Relationship Id="rId3" Type="http://schemas.openxmlformats.org/officeDocument/2006/relationships/tags" Target="../tags/tag225.xml"/><Relationship Id="rId21" Type="http://schemas.openxmlformats.org/officeDocument/2006/relationships/tags" Target="../tags/tag243.xml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0" Type="http://schemas.openxmlformats.org/officeDocument/2006/relationships/tags" Target="../tags/tag242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24" Type="http://schemas.openxmlformats.org/officeDocument/2006/relationships/tags" Target="../tags/tag246.xml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Relationship Id="rId22" Type="http://schemas.openxmlformats.org/officeDocument/2006/relationships/tags" Target="../tags/tag244.xml"/><Relationship Id="rId27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8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image" Target="../media/image12.jpe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image" Target="../media/image31.png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51.xml"/><Relationship Id="rId10" Type="http://schemas.openxmlformats.org/officeDocument/2006/relationships/tags" Target="../tags/tag256.xml"/><Relationship Id="rId4" Type="http://schemas.openxmlformats.org/officeDocument/2006/relationships/tags" Target="../tags/tag250.xml"/><Relationship Id="rId9" Type="http://schemas.openxmlformats.org/officeDocument/2006/relationships/tags" Target="../tags/tag25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tags" Target="../tags/tag269.xml"/><Relationship Id="rId18" Type="http://schemas.openxmlformats.org/officeDocument/2006/relationships/tags" Target="../tags/tag274.xml"/><Relationship Id="rId3" Type="http://schemas.openxmlformats.org/officeDocument/2006/relationships/tags" Target="../tags/tag25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63.xml"/><Relationship Id="rId12" Type="http://schemas.openxmlformats.org/officeDocument/2006/relationships/tags" Target="../tags/tag268.xml"/><Relationship Id="rId17" Type="http://schemas.openxmlformats.org/officeDocument/2006/relationships/tags" Target="../tags/tag273.xml"/><Relationship Id="rId2" Type="http://schemas.openxmlformats.org/officeDocument/2006/relationships/tags" Target="../tags/tag258.xml"/><Relationship Id="rId16" Type="http://schemas.openxmlformats.org/officeDocument/2006/relationships/tags" Target="../tags/tag272.xml"/><Relationship Id="rId20" Type="http://schemas.openxmlformats.org/officeDocument/2006/relationships/tags" Target="../tags/tag276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tags" Target="../tags/tag267.xml"/><Relationship Id="rId5" Type="http://schemas.openxmlformats.org/officeDocument/2006/relationships/tags" Target="../tags/tag261.xml"/><Relationship Id="rId15" Type="http://schemas.openxmlformats.org/officeDocument/2006/relationships/tags" Target="../tags/tag271.xml"/><Relationship Id="rId10" Type="http://schemas.openxmlformats.org/officeDocument/2006/relationships/tags" Target="../tags/tag266.xml"/><Relationship Id="rId19" Type="http://schemas.openxmlformats.org/officeDocument/2006/relationships/tags" Target="../tags/tag275.xml"/><Relationship Id="rId4" Type="http://schemas.openxmlformats.org/officeDocument/2006/relationships/tags" Target="../tags/tag260.xml"/><Relationship Id="rId9" Type="http://schemas.openxmlformats.org/officeDocument/2006/relationships/tags" Target="../tags/tag265.xml"/><Relationship Id="rId14" Type="http://schemas.openxmlformats.org/officeDocument/2006/relationships/tags" Target="../tags/tag270.xml"/><Relationship Id="rId22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7" Type="http://schemas.openxmlformats.org/officeDocument/2006/relationships/image" Target="../media/image32.png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1.xml"/><Relationship Id="rId4" Type="http://schemas.openxmlformats.org/officeDocument/2006/relationships/tags" Target="../tags/tag28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image" Target="../media/image34.wmf"/><Relationship Id="rId5" Type="http://schemas.openxmlformats.org/officeDocument/2006/relationships/slide" Target="slide4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emf"/><Relationship Id="rId5" Type="http://schemas.openxmlformats.org/officeDocument/2006/relationships/oleObject" Target="../embeddings/Microsoft_Word_97_-_2003___1.doc"/><Relationship Id="rId4" Type="http://schemas.openxmlformats.org/officeDocument/2006/relationships/oleObject" Target="../embeddings/oleObject4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emf"/><Relationship Id="rId5" Type="http://schemas.openxmlformats.org/officeDocument/2006/relationships/oleObject" Target="../embeddings/Microsoft_Word_97_-_2003___2.doc"/><Relationship Id="rId4" Type="http://schemas.openxmlformats.org/officeDocument/2006/relationships/oleObject" Target="../embeddings/oleObject5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10" Type="http://schemas.openxmlformats.org/officeDocument/2006/relationships/image" Target="../media/image11.png"/><Relationship Id="rId4" Type="http://schemas.openxmlformats.org/officeDocument/2006/relationships/tags" Target="../tags/tag86.xml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7" Type="http://schemas.openxmlformats.org/officeDocument/2006/relationships/image" Target="../media/image37.jpeg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7" Type="http://schemas.openxmlformats.org/officeDocument/2006/relationships/image" Target="../media/image39.png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3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image" Target="../media/image42.png"/><Relationship Id="rId5" Type="http://schemas.openxmlformats.org/officeDocument/2006/relationships/tags" Target="../tags/tag322.xml"/><Relationship Id="rId10" Type="http://schemas.openxmlformats.org/officeDocument/2006/relationships/image" Target="../media/image41.png"/><Relationship Id="rId4" Type="http://schemas.openxmlformats.org/officeDocument/2006/relationships/tags" Target="../tags/tag321.xml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image" Target="../media/image12.jpeg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13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0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94846" y="3987801"/>
            <a:ext cx="5791691" cy="1354667"/>
          </a:xfrm>
          <a:prstGeom prst="rect">
            <a:avLst/>
          </a:prstGeom>
        </p:spPr>
      </p:pic>
      <p:pic>
        <p:nvPicPr>
          <p:cNvPr id="19" name="image 20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alphaModFix amt="63921"/>
          </a:blip>
          <a:stretch>
            <a:fillRect/>
          </a:stretch>
        </p:blipFill>
        <p:spPr>
          <a:xfrm>
            <a:off x="0" y="6039027"/>
            <a:ext cx="2958231" cy="818973"/>
          </a:xfrm>
          <a:prstGeom prst="rect">
            <a:avLst/>
          </a:prstGeom>
        </p:spPr>
      </p:pic>
      <p:pic>
        <p:nvPicPr>
          <p:cNvPr id="20" name="image 20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alphaModFix amt="40000"/>
          </a:blip>
          <a:stretch>
            <a:fillRect/>
          </a:stretch>
        </p:blipFill>
        <p:spPr>
          <a:xfrm>
            <a:off x="10013881" y="761584"/>
            <a:ext cx="1479116" cy="367297"/>
          </a:xfrm>
          <a:prstGeom prst="rect">
            <a:avLst/>
          </a:prstGeom>
        </p:spPr>
      </p:pic>
      <p:sp>
        <p:nvSpPr>
          <p:cNvPr id="10" name="Object 2010"/>
          <p:cNvSpPr txBox="1"/>
          <p:nvPr>
            <p:custDataLst>
              <p:tags r:id="rId4"/>
            </p:custDataLst>
          </p:nvPr>
        </p:nvSpPr>
        <p:spPr>
          <a:xfrm>
            <a:off x="-121285" y="1827530"/>
            <a:ext cx="11986895" cy="20186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zh-CN" altLang="en-US" sz="115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念奴娇</a:t>
            </a:r>
            <a:r>
              <a:rPr lang="en-US" altLang="zh-CN" sz="115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·</a:t>
            </a:r>
            <a:r>
              <a:rPr lang="zh-CN" altLang="en-US" sz="115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赤壁怀古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205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08330" y="608330"/>
            <a:ext cx="2201545" cy="705485"/>
          </a:xfrm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赤壁三叹</a:t>
            </a:r>
          </a:p>
        </p:txBody>
      </p:sp>
      <p:sp>
        <p:nvSpPr>
          <p:cNvPr id="31746" name="文本占位符 2053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1066165" y="1824355"/>
            <a:ext cx="4834890" cy="4327525"/>
          </a:xfrm>
          <a:ln>
            <a:solidFill>
              <a:srgbClr val="000000"/>
            </a:solidFill>
            <a:miter/>
          </a:ln>
        </p:spPr>
        <p:txBody>
          <a:bodyPr anchor="t" anchorCtr="0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前赤壁赋</a:t>
            </a: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  <a:p>
            <a:pPr>
              <a:buNone/>
            </a:pP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后赤壁赋</a:t>
            </a: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  <a:p>
            <a:pPr>
              <a:buNone/>
            </a:pP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念奴娇  赤壁怀古</a:t>
            </a: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00085" y="3230880"/>
            <a:ext cx="1829435" cy="1745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4"/>
          <p:cNvSpPr txBox="1"/>
          <p:nvPr>
            <p:custDataLst>
              <p:tags r:id="rId1"/>
            </p:custDataLst>
          </p:nvPr>
        </p:nvSpPr>
        <p:spPr>
          <a:xfrm>
            <a:off x="753110" y="1281430"/>
            <a:ext cx="9837420" cy="5815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Franklin Gothic Book" panose="020B0503020102020204"/>
                <a:ea typeface="黑体" panose="02010609060101010101" charset="-122"/>
              </a:rPr>
              <a:t>    </a:t>
            </a:r>
            <a:r>
              <a:rPr lang="zh-CN" altLang="en-US" sz="2400">
                <a:latin typeface="Franklin Gothic Book" panose="020B0503020102020204"/>
                <a:ea typeface="黑体" panose="02010609060101010101" charset="-122"/>
              </a:rPr>
              <a:t>   念奴娇：</a:t>
            </a:r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词牌名。</a:t>
            </a:r>
            <a:b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</a:br>
            <a:r>
              <a:rPr lang="zh-CN" altLang="en-US" sz="2400">
                <a:latin typeface="Franklin Gothic Book" panose="020B0503020102020204"/>
                <a:ea typeface="黑体" panose="02010609060101010101" charset="-122"/>
              </a:rPr>
              <a:t>      怀古诗：</a:t>
            </a:r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怀古诗主要是以历史事件、历史人物、历史陈迹为题材。</a:t>
            </a:r>
          </a:p>
          <a:p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怀古咏史诗特点：</a:t>
            </a:r>
          </a:p>
          <a:p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对象上多写</a:t>
            </a:r>
            <a:r>
              <a:rPr lang="zh-CN" altLang="en-US" sz="2400" b="0">
                <a:solidFill>
                  <a:srgbClr val="0000FF"/>
                </a:solidFill>
                <a:latin typeface="Franklin Gothic Book" panose="020B0503020102020204"/>
                <a:ea typeface="黑体" panose="02010609060101010101" charset="-122"/>
                <a:sym typeface="Arial" panose="020B0604020202020204" pitchFamily="34" charset="0"/>
              </a:rPr>
              <a:t>古迹、</a:t>
            </a:r>
            <a:r>
              <a:rPr lang="zh-CN" altLang="en-US" sz="2400" b="0">
                <a:solidFill>
                  <a:srgbClr val="0000FF"/>
                </a:solidFill>
                <a:latin typeface="Franklin Gothic Book" panose="020B0503020102020204"/>
                <a:ea typeface="黑体" panose="02010609060101010101" charset="-122"/>
              </a:rPr>
              <a:t>古人、古事</a:t>
            </a:r>
            <a:endParaRPr lang="zh-CN" altLang="en-US" sz="2400" b="0">
              <a:solidFill>
                <a:srgbClr val="9933FF"/>
              </a:solidFill>
              <a:latin typeface="Franklin Gothic Book" panose="020B0503020102020204"/>
              <a:ea typeface="黑体" panose="02010609060101010101" charset="-122"/>
            </a:endParaRPr>
          </a:p>
          <a:p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手法上多用</a:t>
            </a:r>
            <a:r>
              <a:rPr lang="zh-CN" altLang="en-US" sz="2400" b="0">
                <a:solidFill>
                  <a:srgbClr val="0000FF"/>
                </a:solidFill>
                <a:latin typeface="Franklin Gothic Book" panose="020B0503020102020204"/>
                <a:ea typeface="黑体" panose="02010609060101010101" charset="-122"/>
              </a:rPr>
              <a:t>借景抒情</a:t>
            </a:r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、</a:t>
            </a:r>
            <a:r>
              <a:rPr lang="zh-CN" altLang="en-US" sz="2400" b="0">
                <a:solidFill>
                  <a:srgbClr val="0000FF"/>
                </a:solidFill>
                <a:latin typeface="Franklin Gothic Book" panose="020B0503020102020204"/>
                <a:ea typeface="黑体" panose="02010609060101010101" charset="-122"/>
              </a:rPr>
              <a:t>典故、对比、衬托</a:t>
            </a:r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等手法，</a:t>
            </a:r>
          </a:p>
          <a:p>
            <a:r>
              <a:rPr lang="zh-CN" altLang="en-US" sz="2400" b="0">
                <a:latin typeface="Franklin Gothic Book" panose="020B0503020102020204"/>
                <a:ea typeface="黑体" panose="02010609060101010101" charset="-122"/>
              </a:rPr>
              <a:t>内容上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Franklin Gothic Book" panose="020B0503020102020204"/>
                <a:ea typeface="黑体" panose="02010609060101010101" charset="-122"/>
              </a:rPr>
              <a:t>或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评价人物或事件，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或表达对先贤的敬仰或惋惜之情，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或渴望像古贤人施展抱负建功立业、或壮志难酬，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或借古抒发昔盛今衰、盛衰兴亡、物是人非之慨，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或借古讽今，借古之得失兴亡劝诫当朝莫走老路，</a:t>
            </a:r>
            <a:endParaRPr lang="en-US" altLang="zh-CN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或表达对国家如今国运衰微的哀伤、担忧。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  </a:t>
            </a:r>
            <a:endParaRPr lang="zh-CN" altLang="en-US" sz="48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8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0" name="Text Box 5"/>
          <p:cNvSpPr txBox="1"/>
          <p:nvPr>
            <p:custDataLst>
              <p:tags r:id="rId2"/>
            </p:custDataLst>
          </p:nvPr>
        </p:nvSpPr>
        <p:spPr>
          <a:xfrm>
            <a:off x="1992313" y="4149725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en-US" altLang="zh-CN" b="0">
              <a:latin typeface="Franklin Gothic Book" panose="020B0503020102020204"/>
              <a:ea typeface="黑体" panose="02010609060101010101" charset="-122"/>
            </a:endParaRPr>
          </a:p>
          <a:p>
            <a:endParaRPr lang="zh-CN" altLang="en-US">
              <a:latin typeface="Franklin Gothic Book" panose="020B0503020102020204"/>
              <a:ea typeface="黑体" panose="02010609060101010101" charset="-122"/>
            </a:endParaRPr>
          </a:p>
        </p:txBody>
      </p:sp>
      <p:sp>
        <p:nvSpPr>
          <p:cNvPr id="32771" name="标题 7169"/>
          <p:cNvSpPr/>
          <p:nvPr>
            <p:custDataLst>
              <p:tags r:id="rId3"/>
            </p:custDataLst>
          </p:nvPr>
        </p:nvSpPr>
        <p:spPr>
          <a:xfrm>
            <a:off x="6523355" y="92075"/>
            <a:ext cx="5354320" cy="2044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r"/>
            <a:r>
              <a:rPr lang="zh-CN" altLang="en-US" sz="2400" b="1">
                <a:solidFill>
                  <a:srgbClr val="FF00FF"/>
                </a:solidFill>
                <a:latin typeface="Franklin Gothic Medium" panose="020B0603020102020204" pitchFamily="34" charset="0"/>
                <a:ea typeface="华文中宋" panose="02010600040101010101" pitchFamily="2" charset="-122"/>
              </a:rPr>
              <a:t>悼念一个国，一座城，</a:t>
            </a:r>
            <a:br>
              <a:rPr lang="zh-CN" altLang="en-US" sz="2400" b="1">
                <a:solidFill>
                  <a:srgbClr val="FF00FF"/>
                </a:solidFill>
                <a:latin typeface="Franklin Gothic Medium" panose="020B0603020102020204" pitchFamily="34" charset="0"/>
                <a:ea typeface="华文中宋" panose="02010600040101010101" pitchFamily="2" charset="-122"/>
              </a:rPr>
            </a:br>
            <a:r>
              <a:rPr lang="zh-CN" altLang="en-US" sz="2400" b="1">
                <a:solidFill>
                  <a:srgbClr val="FF00FF"/>
                </a:solidFill>
                <a:latin typeface="Franklin Gothic Medium" panose="020B0603020102020204" pitchFamily="34" charset="0"/>
                <a:ea typeface="华文中宋" panose="02010600040101010101" pitchFamily="2" charset="-122"/>
              </a:rPr>
              <a:t>一隅山河，一处亭台，一方楼阁</a:t>
            </a:r>
          </a:p>
          <a:p>
            <a:pPr algn="r"/>
            <a:r>
              <a:rPr lang="en-US" altLang="zh-CN" sz="2400" b="0">
                <a:solidFill>
                  <a:srgbClr val="FF00FF"/>
                </a:solidFill>
                <a:latin typeface="Franklin Gothic Medium" panose="020B0603020102020204" pitchFamily="34" charset="0"/>
                <a:ea typeface="华文中宋" panose="02010600040101010101" pitchFamily="2" charset="-122"/>
              </a:rPr>
              <a:t>……</a:t>
            </a:r>
            <a:br>
              <a:rPr lang="en-US" altLang="zh-CN" sz="2400" b="0">
                <a:solidFill>
                  <a:srgbClr val="FF00FF"/>
                </a:solidFill>
                <a:latin typeface="Franklin Gothic Medium" panose="020B0603020102020204" pitchFamily="34" charset="0"/>
                <a:ea typeface="华文中宋" panose="02010600040101010101" pitchFamily="2" charset="-122"/>
              </a:rPr>
            </a:br>
            <a:endParaRPr lang="en-US" altLang="zh-CN" sz="2400" b="0">
              <a:solidFill>
                <a:srgbClr val="FF00FF"/>
              </a:solidFill>
              <a:latin typeface="Franklin Gothic Medium" panose="020B06030201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>
            <p:custDataLst>
              <p:tags r:id="rId1"/>
            </p:custDataLst>
          </p:nvPr>
        </p:nvSpPr>
        <p:spPr>
          <a:xfrm>
            <a:off x="708397" y="713517"/>
            <a:ext cx="9930907" cy="56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周瑜</a:t>
            </a:r>
            <a:r>
              <a:rPr lang="en-US" altLang="zh-CN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名副其实的国士无双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       周瑜，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字公瑾，庐江舒县（今安徽庐江）人。洛阳令周异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之子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，堂祖父周景、堂叔周忠，都官至太尉。有姿貌、精音律，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江东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有“曲有误，周郎顾”之语。自幼与孙策交好，孙策初崛起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时周瑜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随之扫荡江东，并送钱粮物资助孙策。孙策遇刺身亡后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，周瑜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与张昭共同辅佐孙权，执掌军政大事。曹操消灭袁绍后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，威逼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孙权送儿子为人质，周瑜劝阻孙权送质。赤壁大战之时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，力主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抗曹，并明察曹军的劣势和己方的优势，指挥全军在赤壁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、乌林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大败曹军，是赤壁之战的头号功臣。其后又成功地攻克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了荆州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战略要地南郡，曹仁败走。赤壁之战后，周瑜向孙权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建议出兵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攻取蜀地，消灭张鲁，吞并刘璋，与曹操二分天下，体现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了一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个军事战略家的远见卓识。后随周瑜猝死，东吴的王图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霸业化为泡影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，自此从欲染指天下转为偏安一方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2200" b="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0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45068" y="2057400"/>
            <a:ext cx="4501863" cy="1955801"/>
          </a:xfrm>
          <a:prstGeom prst="rect">
            <a:avLst/>
          </a:prstGeom>
        </p:spPr>
      </p:pic>
      <p:sp>
        <p:nvSpPr>
          <p:cNvPr id="5" name="Object 2021"/>
          <p:cNvSpPr txBox="1"/>
          <p:nvPr>
            <p:custDataLst>
              <p:tags r:id="rId2"/>
            </p:custDataLst>
          </p:nvPr>
        </p:nvSpPr>
        <p:spPr>
          <a:xfrm>
            <a:off x="4369902" y="2864543"/>
            <a:ext cx="3452194" cy="10046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zh-CN" altLang="en-US" sz="54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解析诗文</a:t>
            </a:r>
          </a:p>
        </p:txBody>
      </p:sp>
      <p:sp>
        <p:nvSpPr>
          <p:cNvPr id="10" name="Object 2021"/>
          <p:cNvSpPr txBox="1"/>
          <p:nvPr>
            <p:custDataLst>
              <p:tags r:id="rId3"/>
            </p:custDataLst>
          </p:nvPr>
        </p:nvSpPr>
        <p:spPr>
          <a:xfrm>
            <a:off x="4369902" y="2301047"/>
            <a:ext cx="3452194" cy="5023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en-US" altLang="zh-CN" sz="36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02</a:t>
            </a:r>
            <a:endParaRPr lang="zh-CN" altLang="en-US" sz="1400" b="1">
              <a:solidFill>
                <a:srgbClr val="936A43"/>
              </a:solidFill>
              <a:latin typeface="Arial" panose="020B0604020202020204" pitchFamily="34" charset="0"/>
              <a:ea typeface="霞鹜文楷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18952" y="1499255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瑾（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jǐn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            樯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qiánɡ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           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橹（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lǔ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纶（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ɡuān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）巾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酹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lèi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）江月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  舞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榭（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xiè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金戈（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gē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）铁马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狼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居胥（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xū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  寻觅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mì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戚（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qī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）戚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    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zhà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）暖 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   憔悴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qiáocuì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）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43961" y="4569351"/>
            <a:ext cx="76273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一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尊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还酹江月（同“樽”，一种盛酒器。这里指酒杯）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7"/>
          <p:cNvSpPr/>
          <p:nvPr>
            <p:custDataLst>
              <p:tags r:id="rId2"/>
            </p:custDataLst>
          </p:nvPr>
        </p:nvSpPr>
        <p:spPr>
          <a:xfrm>
            <a:off x="9609138" y="7073900"/>
            <a:ext cx="428625" cy="385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1438" tIns="45719" rIns="91438" bIns="4571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26626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44513" y="293688"/>
            <a:ext cx="771525" cy="45085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6627" name="组合 5"/>
          <p:cNvGrpSpPr/>
          <p:nvPr>
            <p:custDataLst>
              <p:tags r:id="rId4"/>
            </p:custDataLst>
          </p:nvPr>
        </p:nvGrpSpPr>
        <p:grpSpPr>
          <a:xfrm>
            <a:off x="650875" y="1149350"/>
            <a:ext cx="11029950" cy="5235575"/>
            <a:chOff x="396087" y="774027"/>
            <a:chExt cx="8094460" cy="4125687"/>
          </a:xfrm>
        </p:grpSpPr>
        <p:pic>
          <p:nvPicPr>
            <p:cNvPr id="26628" name="Picture 8" descr="C:\Users\Administrator\Desktop\c7337e545f783193838075504caacfcf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6889158" y="782546"/>
              <a:ext cx="1601389" cy="83513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grpSp>
          <p:nvGrpSpPr>
            <p:cNvPr id="26629" name="组合 7"/>
            <p:cNvGrpSpPr/>
            <p:nvPr>
              <p:custDataLst>
                <p:tags r:id="rId9"/>
              </p:custDataLst>
            </p:nvPr>
          </p:nvGrpSpPr>
          <p:grpSpPr>
            <a:xfrm>
              <a:off x="721978" y="980381"/>
              <a:ext cx="7633561" cy="3705505"/>
              <a:chOff x="1006960" y="878935"/>
              <a:chExt cx="10178081" cy="4940673"/>
            </a:xfrm>
          </p:grpSpPr>
          <p:grpSp>
            <p:nvGrpSpPr>
              <p:cNvPr id="26630" name="组合 14"/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1006960" y="878935"/>
                <a:ext cx="10178081" cy="4940673"/>
                <a:chOff x="1006960" y="878935"/>
                <a:chExt cx="10178081" cy="4940673"/>
              </a:xfrm>
            </p:grpSpPr>
            <p:pic>
              <p:nvPicPr>
                <p:cNvPr id="26631" name="图片 16"/>
                <p:cNvPicPr>
                  <a:picLocks noChangeAspect="1"/>
                </p:cNvPicPr>
                <p:nvPr>
                  <p:custDataLst>
                    <p:tags r:id="rId14"/>
                  </p:custDataLst>
                </p:nvPr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6960" y="878935"/>
                  <a:ext cx="10178081" cy="4940673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  <a:effectLst>
                  <a:outerShdw blurRad="50800" dist="38100" dir="5400000" algn="t">
                    <a:srgbClr val="000000">
                      <a:alpha val="39999"/>
                    </a:srgbClr>
                  </a:outerShdw>
                </a:effectLst>
              </p:spPr>
            </p:pic>
            <p:sp>
              <p:nvSpPr>
                <p:cNvPr id="26632" name="矩形 17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313543" y="1172030"/>
                  <a:ext cx="9564915" cy="43724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 defTabSz="685800"/>
                  <a:endParaRPr lang="zh-CN" altLang="en-US" sz="1500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pic>
            <p:nvPicPr>
              <p:cNvPr id="26633" name="11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0"/>
              <a:stretch>
                <a:fillRect/>
              </a:stretch>
            </p:blipFill>
            <p:spPr>
              <a:xfrm rot="10800000" flipV="1">
                <a:off x="9206920" y="3642652"/>
                <a:ext cx="1665404" cy="190264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</p:grpSp>
        <p:pic>
          <p:nvPicPr>
            <p:cNvPr id="26634" name="PA_图片 2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8020024" y="774027"/>
              <a:ext cx="470522" cy="412568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6635" name="图片 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396087" y="774027"/>
              <a:ext cx="470522" cy="412568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6636" name="文本框 1"/>
          <p:cNvSpPr/>
          <p:nvPr>
            <p:custDataLst>
              <p:tags r:id="rId5"/>
            </p:custDataLst>
          </p:nvPr>
        </p:nvSpPr>
        <p:spPr>
          <a:xfrm>
            <a:off x="1670050" y="1666875"/>
            <a:ext cx="9369425" cy="3684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大江/东去，浪/淘尽，千古/风流人物。故垒/西边，人道是，三国/周郎/赤壁。乱石/穿空，惊涛/拍岸，卷起/千堆雪。江山/如画，一时/多少/豪杰。</a:t>
            </a:r>
          </a:p>
          <a:p>
            <a:pPr lvl="0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遥想/公瑾/当年，小乔/初嫁了，雄姿/英发。羽扇/纶巾，谈笑间，樯橹/灰飞/烟灭。故国/神游，多情/应笑/我，早生/华发。人生/如梦，一尊/还酹/江月。</a:t>
            </a:r>
          </a:p>
          <a:p>
            <a:pPr lvl="0"/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637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 rot="21540000">
            <a:off x="4406900" y="998538"/>
            <a:ext cx="3778250" cy="381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38" name="文本框 3"/>
          <p:cNvSpPr/>
          <p:nvPr>
            <p:custDataLst>
              <p:tags r:id="rId7"/>
            </p:custDataLst>
          </p:nvPr>
        </p:nvSpPr>
        <p:spPr>
          <a:xfrm>
            <a:off x="4122738" y="590550"/>
            <a:ext cx="4191000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念奴娇·赤壁怀古</a:t>
            </a:r>
            <a:b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对象 96461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506413" y="1636713"/>
          <a:ext cx="11176000" cy="35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5" imgW="11160125" imgH="3580130" progId="Word.Document.8">
                  <p:embed/>
                </p:oleObj>
              </mc:Choice>
              <mc:Fallback>
                <p:oleObj r:id="rId5" imgW="11160125" imgH="35801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413" y="1636713"/>
                        <a:ext cx="11176000" cy="3584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298" name="New picture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553700" y="126746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对象 978945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506413" y="1331913"/>
          <a:ext cx="11176000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11160125" imgH="4188460" progId="Word.Document.8">
                  <p:embed/>
                </p:oleObj>
              </mc:Choice>
              <mc:Fallback>
                <p:oleObj r:id="rId4" imgW="11160125" imgH="41884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6413" y="1331913"/>
                        <a:ext cx="11176000" cy="419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对象 97792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508000" y="833120"/>
          <a:ext cx="11176000" cy="5345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4" imgW="11160125" imgH="6006465" progId="Word.Document.8">
                  <p:embed/>
                </p:oleObj>
              </mc:Choice>
              <mc:Fallback>
                <p:oleObj r:id="rId4" imgW="11160125" imgH="600646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33120"/>
                        <a:ext cx="11176000" cy="5345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0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45068" y="2057400"/>
            <a:ext cx="4501863" cy="1955801"/>
          </a:xfrm>
          <a:prstGeom prst="rect">
            <a:avLst/>
          </a:prstGeom>
        </p:spPr>
      </p:pic>
      <p:sp>
        <p:nvSpPr>
          <p:cNvPr id="5" name="Object 2021"/>
          <p:cNvSpPr txBox="1"/>
          <p:nvPr>
            <p:custDataLst>
              <p:tags r:id="rId2"/>
            </p:custDataLst>
          </p:nvPr>
        </p:nvSpPr>
        <p:spPr>
          <a:xfrm>
            <a:off x="4369902" y="2864543"/>
            <a:ext cx="3452194" cy="10046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zh-CN" altLang="en-US" sz="54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艺术手法</a:t>
            </a:r>
          </a:p>
        </p:txBody>
      </p:sp>
      <p:sp>
        <p:nvSpPr>
          <p:cNvPr id="10" name="Object 2021"/>
          <p:cNvSpPr txBox="1"/>
          <p:nvPr>
            <p:custDataLst>
              <p:tags r:id="rId3"/>
            </p:custDataLst>
          </p:nvPr>
        </p:nvSpPr>
        <p:spPr>
          <a:xfrm>
            <a:off x="4369902" y="2301047"/>
            <a:ext cx="3452194" cy="5023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en-US" altLang="zh-CN" sz="36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03</a:t>
            </a:r>
            <a:endParaRPr lang="zh-CN" altLang="en-US" sz="1400" b="1">
              <a:solidFill>
                <a:srgbClr val="936A43"/>
              </a:solidFill>
              <a:latin typeface="Arial" panose="020B0604020202020204" pitchFamily="34" charset="0"/>
              <a:ea typeface="霞鹜文楷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016"/>
          <p:cNvSpPr txBox="1"/>
          <p:nvPr>
            <p:custDataLst>
              <p:tags r:id="rId1"/>
            </p:custDataLst>
          </p:nvPr>
        </p:nvSpPr>
        <p:spPr>
          <a:xfrm>
            <a:off x="367030" y="1456690"/>
            <a:ext cx="10287635" cy="463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知人论世：</a:t>
            </a:r>
            <a:r>
              <a:rPr lang="zh-CN" altLang="en-US" sz="28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了解诗人基本情况及写作背景。</a:t>
            </a:r>
          </a:p>
          <a:p>
            <a:pPr>
              <a:lnSpc>
                <a:spcPct val="200000"/>
              </a:lnSpc>
            </a:pPr>
            <a:r>
              <a:rPr lang="en-US" altLang="zh-CN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艺术手法：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体会词作将写景、咏史、抒情融为一体的</a:t>
            </a:r>
            <a:r>
              <a:rPr lang="zh-CN" altLang="en-US" sz="28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写法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，品味词的声韵美</a:t>
            </a:r>
            <a:r>
              <a:rPr lang="zh-CN" altLang="en-US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3. </a:t>
            </a:r>
            <a:r>
              <a:rPr lang="zh-CN" altLang="en-US" sz="2800" b="1" smtClean="0">
                <a:solidFill>
                  <a:srgbClr val="936A43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写作意图：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感受苏轼旷达洒脱、豁达坚忍、积极乐观地面对人生</a:t>
            </a:r>
            <a:r>
              <a:rPr lang="zh-CN" altLang="en-US" sz="28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的情怀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200000"/>
              </a:lnSpc>
            </a:pPr>
            <a:endParaRPr lang="zh-CN" altLang="en-US" sz="2800" b="1" smtClean="0">
              <a:solidFill>
                <a:srgbClr val="936A43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645160" y="228600"/>
            <a:ext cx="2318385" cy="746125"/>
            <a:chOff x="136678" y="1913281"/>
            <a:chExt cx="2318419" cy="516901"/>
          </a:xfrm>
        </p:grpSpPr>
        <p:pic>
          <p:nvPicPr>
            <p:cNvPr id="3" name="image 202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5400000">
              <a:off x="1037437" y="1012522"/>
              <a:ext cx="516901" cy="2318419"/>
            </a:xfrm>
            <a:prstGeom prst="rect">
              <a:avLst/>
            </a:prstGeom>
          </p:spPr>
        </p:pic>
        <p:sp>
          <p:nvSpPr>
            <p:cNvPr id="7" name="Object 2021"/>
            <p:cNvSpPr txBox="1"/>
            <p:nvPr>
              <p:custDataLst>
                <p:tags r:id="rId4"/>
              </p:custDataLst>
            </p:nvPr>
          </p:nvSpPr>
          <p:spPr>
            <a:xfrm>
              <a:off x="150185" y="1987221"/>
              <a:ext cx="2291404" cy="369021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3200" b="1">
                  <a:solidFill>
                    <a:srgbClr val="936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霞鹜文楷" pitchFamily="2" charset="-122"/>
                  <a:sym typeface="Arial" panose="020B0604020202020204" pitchFamily="34" charset="0"/>
                </a:rPr>
                <a:t>学习目标</a:t>
              </a: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"/>
          <p:cNvSpPr/>
          <p:nvPr>
            <p:custDataLst>
              <p:tags r:id="rId1"/>
            </p:custDataLst>
          </p:nvPr>
        </p:nvSpPr>
        <p:spPr>
          <a:xfrm>
            <a:off x="341313" y="998538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  <p:sp>
        <p:nvSpPr>
          <p:cNvPr id="35842" name="矩形 3"/>
          <p:cNvSpPr/>
          <p:nvPr>
            <p:custDataLst>
              <p:tags r:id="rId2"/>
            </p:custDataLst>
          </p:nvPr>
        </p:nvSpPr>
        <p:spPr>
          <a:xfrm>
            <a:off x="342900" y="1685925"/>
            <a:ext cx="109982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1.“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大江东去，浪淘尽，千古风流人物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三句，作者是如何将情与景交融在一起的？</a:t>
            </a:r>
          </a:p>
        </p:txBody>
      </p:sp>
      <p:sp>
        <p:nvSpPr>
          <p:cNvPr id="35843" name="矩形 2"/>
          <p:cNvSpPr/>
          <p:nvPr>
            <p:custDataLst>
              <p:tags r:id="rId3"/>
            </p:custDataLst>
          </p:nvPr>
        </p:nvSpPr>
        <p:spPr>
          <a:xfrm>
            <a:off x="342900" y="3346450"/>
            <a:ext cx="10998200" cy="230663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此词开篇从滚滚东流的长江着笔，随即用“浪淘尽”把大江与千古人物联系起来，布置了一个极为广阔而悠久的时空背景。它既使人看到大江的汹涌奔腾，又使人想到风流人物的非凡气概，体味到作者兀立长江岸边对景抒情的壮怀，气魄极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3"/>
          <p:cNvSpPr/>
          <p:nvPr>
            <p:custDataLst>
              <p:tags r:id="rId1"/>
            </p:custDataLst>
          </p:nvPr>
        </p:nvSpPr>
        <p:spPr>
          <a:xfrm>
            <a:off x="341313" y="998538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  <p:sp>
        <p:nvSpPr>
          <p:cNvPr id="36866" name="矩形 3"/>
          <p:cNvSpPr/>
          <p:nvPr>
            <p:custDataLst>
              <p:tags r:id="rId2"/>
            </p:custDataLst>
          </p:nvPr>
        </p:nvSpPr>
        <p:spPr>
          <a:xfrm>
            <a:off x="342900" y="1685925"/>
            <a:ext cx="109982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2.“乱石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穿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空，惊涛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拍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岸，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卷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起千堆雪”三句在写景方面有什么特点？加点的动词有怎样的表现力？</a:t>
            </a:r>
          </a:p>
        </p:txBody>
      </p:sp>
      <p:sp>
        <p:nvSpPr>
          <p:cNvPr id="36867" name="矩形 2"/>
          <p:cNvSpPr/>
          <p:nvPr>
            <p:custDataLst>
              <p:tags r:id="rId3"/>
            </p:custDataLst>
          </p:nvPr>
        </p:nvSpPr>
        <p:spPr>
          <a:xfrm>
            <a:off x="342900" y="3346450"/>
            <a:ext cx="10998200" cy="230663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答案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(1)正面描写雄奇景色。仰视石，俯瞰涛，平看浪花。“乱石”绘形，“惊涛”绘声，“雪”绘色，意态纵横，有声有色。</a:t>
            </a: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(2)“穿”表现岩峰错列、直插云霄的态势，“拍”表现波涛汹涌奔腾，“卷”表现波涛翻卷形成浪花的浩大气势，惊心动魄。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3"/>
          <p:cNvSpPr/>
          <p:nvPr>
            <p:custDataLst>
              <p:tags r:id="rId1"/>
            </p:custDataLst>
          </p:nvPr>
        </p:nvSpPr>
        <p:spPr>
          <a:xfrm>
            <a:off x="341313" y="998538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  <p:sp>
        <p:nvSpPr>
          <p:cNvPr id="37890" name="矩形 3"/>
          <p:cNvSpPr/>
          <p:nvPr>
            <p:custDataLst>
              <p:tags r:id="rId2"/>
            </p:custDataLst>
          </p:nvPr>
        </p:nvSpPr>
        <p:spPr>
          <a:xfrm>
            <a:off x="334963" y="1685925"/>
            <a:ext cx="114808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“江山如画，一时多少豪杰”表现了作者怎样的思想感情？在词中起什么作用？</a:t>
            </a:r>
          </a:p>
        </p:txBody>
      </p:sp>
      <p:sp>
        <p:nvSpPr>
          <p:cNvPr id="37891" name="矩形 2"/>
          <p:cNvSpPr/>
          <p:nvPr>
            <p:custDataLst>
              <p:tags r:id="rId3"/>
            </p:custDataLst>
          </p:nvPr>
        </p:nvSpPr>
        <p:spPr>
          <a:xfrm>
            <a:off x="342900" y="3346450"/>
            <a:ext cx="10998200" cy="1753235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答案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“江山如画”是对前面内容的概括，流露出作者对祖国壮丽江山无比热爱和赞美的感情。“一时多少豪杰”引出下阕对英雄豪杰周瑜的赞美。</a:t>
            </a: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这两句在词中起承上启下的过渡作用。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3"/>
          <p:cNvSpPr/>
          <p:nvPr>
            <p:custDataLst>
              <p:tags r:id="rId1"/>
            </p:custDataLst>
          </p:nvPr>
        </p:nvSpPr>
        <p:spPr>
          <a:xfrm>
            <a:off x="341313" y="998538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  <p:sp>
        <p:nvSpPr>
          <p:cNvPr id="38914" name="矩形 3"/>
          <p:cNvSpPr/>
          <p:nvPr>
            <p:custDataLst>
              <p:tags r:id="rId2"/>
            </p:custDataLst>
          </p:nvPr>
        </p:nvSpPr>
        <p:spPr>
          <a:xfrm>
            <a:off x="342900" y="1685925"/>
            <a:ext cx="109982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“羽扇纶巾，谈笑间，樯橹灰飞烟灭”三句表现了周瑜怎样的形象特点？运用了什么样的表现手法？</a:t>
            </a:r>
          </a:p>
        </p:txBody>
      </p:sp>
      <p:sp>
        <p:nvSpPr>
          <p:cNvPr id="38915" name="矩形 2"/>
          <p:cNvSpPr/>
          <p:nvPr>
            <p:custDataLst>
              <p:tags r:id="rId3"/>
            </p:custDataLst>
          </p:nvPr>
        </p:nvSpPr>
        <p:spPr>
          <a:xfrm>
            <a:off x="342900" y="3346450"/>
            <a:ext cx="10998200" cy="230663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答案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(1)雍容闲雅，气宇不凡，从容潇洒，指挥若定。</a:t>
            </a: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(2)运用了比喻、夸张的修辞手法和反衬的表现手法。“灰飞烟灭”比喻兼夸张，以曹军的惨败反衬周瑜的战绩和指挥若定、蔑视强敌的英雄气概，借此抒发对英雄建功立业的仰慕之情。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3584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zh-CN" sz="2000"/>
              <a:t/>
            </a:r>
            <a:br>
              <a:rPr lang="en-US" altLang="zh-CN" sz="2000"/>
            </a:br>
            <a:endParaRPr lang="en-US" altLang="zh-CN" sz="2000"/>
          </a:p>
        </p:txBody>
      </p:sp>
      <p:sp>
        <p:nvSpPr>
          <p:cNvPr id="48131" name="文本占位符 3584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330" y="1002030"/>
            <a:ext cx="10716260" cy="4854575"/>
          </a:xfrm>
        </p:spPr>
        <p:txBody>
          <a:bodyPr vert="horz" wrap="square" lIns="91440" tIns="45720" rIns="91440" bIns="45720" anchor="t" anchorCtr="0">
            <a:normAutofit fontScale="6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　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描写了周瑜雄姿英发风流俊雅的英雄形象。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“小乔初嫁”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美人衬英雄，写尽俊伟风姿。据史书记载，建安三年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(198)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乔玄把自己美丽的次女嫁给周瑜，不久吴主孙权又拜周瑜为大都督，这时周瑜才二十四岁。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“羽扇纶巾”，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描写周瑜儒将装束，手握羽扇，头戴纶巾，从容闲雅，一派儒将风度。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“谈笑间，樯橹灰飞烟灭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”，以曹操水军的惨败衬托周瑜指挥若定蔑视强敌的气慨。小乔初嫁距赤壁之战（建安十三年，瑜三十四岁）十年，放在一起写，是为了突出地表现周瑜少年得志建立功业的形象。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　　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3"/>
          <p:cNvSpPr/>
          <p:nvPr>
            <p:custDataLst>
              <p:tags r:id="rId1"/>
            </p:custDataLst>
          </p:nvPr>
        </p:nvSpPr>
        <p:spPr>
          <a:xfrm>
            <a:off x="341313" y="998538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  <p:sp>
        <p:nvSpPr>
          <p:cNvPr id="39938" name="矩形 3"/>
          <p:cNvSpPr/>
          <p:nvPr>
            <p:custDataLst>
              <p:tags r:id="rId2"/>
            </p:custDataLst>
          </p:nvPr>
        </p:nvSpPr>
        <p:spPr>
          <a:xfrm>
            <a:off x="342900" y="1685925"/>
            <a:ext cx="109982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5.登临赤壁，作者为什么会想到周瑜？抒发了作者什么样的感情？</a:t>
            </a:r>
          </a:p>
        </p:txBody>
      </p:sp>
      <p:sp>
        <p:nvSpPr>
          <p:cNvPr id="39939" name="矩形 2"/>
          <p:cNvSpPr/>
          <p:nvPr>
            <p:custDataLst>
              <p:tags r:id="rId3"/>
            </p:custDataLst>
          </p:nvPr>
        </p:nvSpPr>
        <p:spPr>
          <a:xfrm>
            <a:off x="342900" y="2884170"/>
            <a:ext cx="11150600" cy="2860675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答案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(1)原因：作者用周瑜来与自己作对比。周瑜年轻有为，江山美人兼得，春风得意，且有儒将风度，指挥若定，胆略非凡，气概豪迈。作者联想到自己功业无成、早生华发、坎坷不遇，徒有报国之志，因此就发出了“多情应笑我”的感慨，语似轻淡，意却沉郁。</a:t>
            </a: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(2)抒发了作者渴望报国却报国无门的惆怅，对自己年近半百却功业无成的感伤。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90439" y="1240765"/>
            <a:ext cx="6235700" cy="61277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作者从哪几个角度描写周瑜的？</a:t>
            </a:r>
          </a:p>
        </p:txBody>
      </p:sp>
      <p:sp>
        <p:nvSpPr>
          <p:cNvPr id="23" name="右大括号 22"/>
          <p:cNvSpPr/>
          <p:nvPr>
            <p:custDataLst>
              <p:tags r:id="rId2"/>
            </p:custDataLst>
          </p:nvPr>
        </p:nvSpPr>
        <p:spPr>
          <a:xfrm>
            <a:off x="7114037" y="2209800"/>
            <a:ext cx="533400" cy="4038600"/>
          </a:xfrm>
          <a:prstGeom prst="rightBrace">
            <a:avLst>
              <a:gd name="adj1" fmla="val 62253"/>
              <a:gd name="adj2" fmla="val 50000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17" tIns="60958" rIns="121917" bIns="60958" anchor="t"/>
          <a:lstStyle/>
          <a:p>
            <a:endParaRPr lang="zh-CN" altLang="en-US" sz="32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24" name="内容占位符 3" descr="C:\Users\Administrator\不可抗拒\Desktop\58d7ca527f64135a655866cefc64c06.jpg58d7ca527f64135a655866cefc64c0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8128000" y="2296160"/>
            <a:ext cx="303022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5" name="组合 54"/>
          <p:cNvGrpSpPr/>
          <p:nvPr>
            <p:custDataLst>
              <p:tags r:id="rId4"/>
            </p:custDataLst>
          </p:nvPr>
        </p:nvGrpSpPr>
        <p:grpSpPr>
          <a:xfrm>
            <a:off x="3256004" y="2273112"/>
            <a:ext cx="1591504" cy="3901629"/>
            <a:chOff x="2442002" y="1704833"/>
            <a:chExt cx="1193628" cy="2926222"/>
          </a:xfrm>
        </p:grpSpPr>
        <p:cxnSp>
          <p:nvCxnSpPr>
            <p:cNvPr id="25" name="直接连接符 24"/>
            <p:cNvCxnSpPr/>
            <p:nvPr>
              <p:custDataLst>
                <p:tags r:id="rId49"/>
              </p:custDataLst>
            </p:nvPr>
          </p:nvCxnSpPr>
          <p:spPr>
            <a:xfrm>
              <a:off x="2442002" y="1704833"/>
              <a:ext cx="935818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50"/>
              </p:custDataLst>
            </p:nvPr>
          </p:nvCxnSpPr>
          <p:spPr>
            <a:xfrm>
              <a:off x="2442002" y="2436599"/>
              <a:ext cx="935818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51"/>
              </p:custDataLst>
            </p:nvPr>
          </p:nvCxnSpPr>
          <p:spPr>
            <a:xfrm>
              <a:off x="2442002" y="3179549"/>
              <a:ext cx="935818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52"/>
              </p:custDataLst>
            </p:nvPr>
          </p:nvCxnSpPr>
          <p:spPr>
            <a:xfrm>
              <a:off x="2442002" y="3939962"/>
              <a:ext cx="935818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>
              <p:custDataLst>
                <p:tags r:id="rId53"/>
              </p:custDataLst>
            </p:nvPr>
          </p:nvCxnSpPr>
          <p:spPr>
            <a:xfrm>
              <a:off x="2699812" y="4631055"/>
              <a:ext cx="935818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>
            <p:custDataLst>
              <p:tags r:id="rId5"/>
            </p:custDataLst>
          </p:nvPr>
        </p:nvGrpSpPr>
        <p:grpSpPr>
          <a:xfrm>
            <a:off x="514351" y="1941059"/>
            <a:ext cx="3061140" cy="4607976"/>
            <a:chOff x="385762" y="1455794"/>
            <a:chExt cx="2295855" cy="3455982"/>
          </a:xfrm>
        </p:grpSpPr>
        <p:sp>
          <p:nvSpPr>
            <p:cNvPr id="8" name="文本框 20483"/>
            <p:cNvSpPr txBox="1"/>
            <p:nvPr>
              <p:custDataLst>
                <p:tags r:id="rId29"/>
              </p:custDataLst>
            </p:nvPr>
          </p:nvSpPr>
          <p:spPr>
            <a:xfrm>
              <a:off x="529907" y="1485639"/>
              <a:ext cx="1528445" cy="807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微软雅黑" panose="020B0503020204020204" charset="-122"/>
                  <a:ea typeface="微软雅黑"/>
                </a:rPr>
                <a:t>小乔初嫁</a:t>
              </a:r>
            </a:p>
            <a:p>
              <a:endParaRPr lang="zh-CN" altLang="en-US" sz="3200">
                <a:latin typeface="微软雅黑" panose="020B0503020204020204" charset="-122"/>
                <a:ea typeface="微软雅黑"/>
              </a:endParaRPr>
            </a:p>
          </p:txBody>
        </p:sp>
        <p:grpSp>
          <p:nvGrpSpPr>
            <p:cNvPr id="2" name="组合 1"/>
            <p:cNvGrpSpPr/>
            <p:nvPr>
              <p:custDataLst>
                <p:tags r:id="rId30"/>
              </p:custDataLst>
            </p:nvPr>
          </p:nvGrpSpPr>
          <p:grpSpPr>
            <a:xfrm>
              <a:off x="385762" y="1455794"/>
              <a:ext cx="1750725" cy="579831"/>
              <a:chOff x="385762" y="1455794"/>
              <a:chExt cx="1750725" cy="579831"/>
            </a:xfrm>
          </p:grpSpPr>
          <p:pic>
            <p:nvPicPr>
              <p:cNvPr id="30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7"/>
                </p:custDataLst>
              </p:nvPr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22"/>
              <a:stretch>
                <a:fillRect/>
              </a:stretch>
            </p:blipFill>
            <p:spPr bwMode="auto">
              <a:xfrm>
                <a:off x="385762" y="1457699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8"/>
                </p:custDataLst>
              </p:nvPr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38" t="1247" r="6484" b="-1247"/>
              <a:stretch>
                <a:fillRect/>
              </a:stretch>
            </p:blipFill>
            <p:spPr bwMode="auto">
              <a:xfrm>
                <a:off x="1893599" y="1455794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" name="组合 2"/>
            <p:cNvGrpSpPr/>
            <p:nvPr>
              <p:custDataLst>
                <p:tags r:id="rId31"/>
              </p:custDataLst>
            </p:nvPr>
          </p:nvGrpSpPr>
          <p:grpSpPr>
            <a:xfrm>
              <a:off x="385762" y="2178050"/>
              <a:ext cx="1750736" cy="577926"/>
              <a:chOff x="385762" y="2178050"/>
              <a:chExt cx="1750736" cy="577926"/>
            </a:xfrm>
          </p:grpSpPr>
          <p:sp>
            <p:nvSpPr>
              <p:cNvPr id="11" name="矩形 10"/>
              <p:cNvSpPr/>
              <p:nvPr>
                <p:custDataLst>
                  <p:tags r:id="rId44"/>
                </p:custDataLst>
              </p:nvPr>
            </p:nvSpPr>
            <p:spPr>
              <a:xfrm>
                <a:off x="529641" y="2228850"/>
                <a:ext cx="1356360" cy="4376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/>
                  </a:rPr>
                  <a:t>雄姿英发</a:t>
                </a:r>
              </a:p>
            </p:txBody>
          </p:sp>
          <p:pic>
            <p:nvPicPr>
              <p:cNvPr id="32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5"/>
                </p:custDataLst>
              </p:nvPr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22"/>
              <a:stretch>
                <a:fillRect/>
              </a:stretch>
            </p:blipFill>
            <p:spPr bwMode="auto">
              <a:xfrm>
                <a:off x="385762" y="2178050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6"/>
                </p:custDataLst>
              </p:nvPr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38" t="1247" r="6484" b="-1247"/>
              <a:stretch>
                <a:fillRect/>
              </a:stretch>
            </p:blipFill>
            <p:spPr bwMode="auto">
              <a:xfrm>
                <a:off x="1893610" y="2178050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0" name="组合 49"/>
            <p:cNvGrpSpPr/>
            <p:nvPr>
              <p:custDataLst>
                <p:tags r:id="rId32"/>
              </p:custDataLst>
            </p:nvPr>
          </p:nvGrpSpPr>
          <p:grpSpPr>
            <a:xfrm>
              <a:off x="385762" y="2914650"/>
              <a:ext cx="1750736" cy="577926"/>
              <a:chOff x="385762" y="2914650"/>
              <a:chExt cx="1750736" cy="577926"/>
            </a:xfrm>
          </p:grpSpPr>
          <p:sp>
            <p:nvSpPr>
              <p:cNvPr id="14" name="矩形 13"/>
              <p:cNvSpPr/>
              <p:nvPr>
                <p:custDataLst>
                  <p:tags r:id="rId41"/>
                </p:custDataLst>
              </p:nvPr>
            </p:nvSpPr>
            <p:spPr>
              <a:xfrm>
                <a:off x="529641" y="2971800"/>
                <a:ext cx="1356360" cy="4376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/>
                  </a:rPr>
                  <a:t>羽扇纶巾</a:t>
                </a:r>
              </a:p>
            </p:txBody>
          </p:sp>
          <p:pic>
            <p:nvPicPr>
              <p:cNvPr id="34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2"/>
                </p:custDataLst>
              </p:nvPr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22"/>
              <a:stretch>
                <a:fillRect/>
              </a:stretch>
            </p:blipFill>
            <p:spPr bwMode="auto">
              <a:xfrm>
                <a:off x="385762" y="2914650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3"/>
                </p:custDataLst>
              </p:nvPr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38" t="1247" r="6484" b="-1247"/>
              <a:stretch>
                <a:fillRect/>
              </a:stretch>
            </p:blipFill>
            <p:spPr bwMode="auto">
              <a:xfrm>
                <a:off x="1893610" y="2914650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1" name="组合 50"/>
            <p:cNvGrpSpPr/>
            <p:nvPr>
              <p:custDataLst>
                <p:tags r:id="rId33"/>
              </p:custDataLst>
            </p:nvPr>
          </p:nvGrpSpPr>
          <p:grpSpPr>
            <a:xfrm>
              <a:off x="385762" y="3650999"/>
              <a:ext cx="1750736" cy="600786"/>
              <a:chOff x="385762" y="3650999"/>
              <a:chExt cx="1750736" cy="600786"/>
            </a:xfrm>
          </p:grpSpPr>
          <p:sp>
            <p:nvSpPr>
              <p:cNvPr id="17" name="矩形 16"/>
              <p:cNvSpPr/>
              <p:nvPr>
                <p:custDataLst>
                  <p:tags r:id="rId38"/>
                </p:custDataLst>
              </p:nvPr>
            </p:nvSpPr>
            <p:spPr>
              <a:xfrm>
                <a:off x="529641" y="3732213"/>
                <a:ext cx="1231583" cy="4376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/>
                    <a:cs typeface="微软雅黑" panose="020B0503020204020204" charset="-122"/>
                  </a:rPr>
                  <a:t>谈 笑 间</a:t>
                </a:r>
              </a:p>
            </p:txBody>
          </p:sp>
          <p:pic>
            <p:nvPicPr>
              <p:cNvPr id="36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39"/>
                </p:custDataLst>
              </p:nvPr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22"/>
              <a:stretch>
                <a:fillRect/>
              </a:stretch>
            </p:blipFill>
            <p:spPr bwMode="auto">
              <a:xfrm>
                <a:off x="385762" y="3650999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40"/>
                </p:custDataLst>
              </p:nvPr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38" t="1247" r="6484" b="-1247"/>
              <a:stretch>
                <a:fillRect/>
              </a:stretch>
            </p:blipFill>
            <p:spPr bwMode="auto">
              <a:xfrm>
                <a:off x="1893610" y="3673859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2" name="组合 51"/>
            <p:cNvGrpSpPr/>
            <p:nvPr>
              <p:custDataLst>
                <p:tags r:id="rId34"/>
              </p:custDataLst>
            </p:nvPr>
          </p:nvGrpSpPr>
          <p:grpSpPr>
            <a:xfrm>
              <a:off x="385762" y="4319336"/>
              <a:ext cx="2295855" cy="592440"/>
              <a:chOff x="385762" y="4319336"/>
              <a:chExt cx="2295855" cy="592440"/>
            </a:xfrm>
          </p:grpSpPr>
          <p:sp>
            <p:nvSpPr>
              <p:cNvPr id="20" name="矩形 19"/>
              <p:cNvSpPr/>
              <p:nvPr>
                <p:custDataLst>
                  <p:tags r:id="rId35"/>
                </p:custDataLst>
              </p:nvPr>
            </p:nvSpPr>
            <p:spPr>
              <a:xfrm>
                <a:off x="529641" y="4400550"/>
                <a:ext cx="1965960" cy="4376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/>
                  </a:rPr>
                  <a:t>樯橹灰飞烟灭</a:t>
                </a:r>
              </a:p>
            </p:txBody>
          </p:sp>
          <p:pic>
            <p:nvPicPr>
              <p:cNvPr id="38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36"/>
                </p:custDataLst>
              </p:nvPr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22"/>
              <a:stretch>
                <a:fillRect/>
              </a:stretch>
            </p:blipFill>
            <p:spPr bwMode="auto">
              <a:xfrm>
                <a:off x="385762" y="4319336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2" descr="C:\Users\Administrator\Desktop\54050c478f297da8619a9a7b74f3af32.png"/>
              <p:cNvPicPr>
                <a:picLocks noChangeAspect="1" noChangeArrowheads="1"/>
              </p:cNvPicPr>
              <p:nvPr>
                <p:custDataLst>
                  <p:tags r:id="rId37"/>
                </p:custDataLst>
              </p:nvPr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838" t="1247" r="6484" b="-1247"/>
              <a:stretch>
                <a:fillRect/>
              </a:stretch>
            </p:blipFill>
            <p:spPr bwMode="auto">
              <a:xfrm>
                <a:off x="2438729" y="4333850"/>
                <a:ext cx="242888" cy="577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4848013" y="1893147"/>
            <a:ext cx="2191173" cy="818727"/>
            <a:chOff x="5726" y="2236"/>
            <a:chExt cx="2588" cy="967"/>
          </a:xfrm>
        </p:grpSpPr>
        <p:sp>
          <p:nvSpPr>
            <p:cNvPr id="10" name="矩形 9"/>
            <p:cNvSpPr/>
            <p:nvPr>
              <p:custDataLst>
                <p:tags r:id="rId26"/>
              </p:custDataLst>
            </p:nvPr>
          </p:nvSpPr>
          <p:spPr>
            <a:xfrm>
              <a:off x="5953" y="2340"/>
              <a:ext cx="2350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/>
                </a:rPr>
                <a:t>年轻得意</a:t>
              </a:r>
            </a:p>
          </p:txBody>
        </p:sp>
        <p:pic>
          <p:nvPicPr>
            <p:cNvPr id="40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22"/>
            <a:stretch>
              <a:fillRect/>
            </a:stretch>
          </p:blipFill>
          <p:spPr bwMode="auto">
            <a:xfrm>
              <a:off x="5726" y="2236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38" t="1247" r="6484" b="-1247"/>
            <a:stretch>
              <a:fillRect/>
            </a:stretch>
          </p:blipFill>
          <p:spPr bwMode="auto">
            <a:xfrm>
              <a:off x="7931" y="2293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>
            <p:custDataLst>
              <p:tags r:id="rId7"/>
            </p:custDataLst>
          </p:nvPr>
        </p:nvGrpSpPr>
        <p:grpSpPr>
          <a:xfrm>
            <a:off x="4848013" y="2865967"/>
            <a:ext cx="2191173" cy="818727"/>
            <a:chOff x="5726" y="3385"/>
            <a:chExt cx="2588" cy="967"/>
          </a:xfrm>
        </p:grpSpPr>
        <p:sp>
          <p:nvSpPr>
            <p:cNvPr id="13" name="矩形 12"/>
            <p:cNvSpPr/>
            <p:nvPr>
              <p:custDataLst>
                <p:tags r:id="rId23"/>
              </p:custDataLst>
            </p:nvPr>
          </p:nvSpPr>
          <p:spPr>
            <a:xfrm>
              <a:off x="5953" y="3420"/>
              <a:ext cx="2350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/>
                </a:rPr>
                <a:t>人才出众</a:t>
              </a:r>
            </a:p>
          </p:txBody>
        </p:sp>
        <p:pic>
          <p:nvPicPr>
            <p:cNvPr id="42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22"/>
            <a:stretch>
              <a:fillRect/>
            </a:stretch>
          </p:blipFill>
          <p:spPr bwMode="auto">
            <a:xfrm>
              <a:off x="5726" y="3385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38" t="1247" r="6484" b="-1247"/>
            <a:stretch>
              <a:fillRect/>
            </a:stretch>
          </p:blipFill>
          <p:spPr bwMode="auto">
            <a:xfrm>
              <a:off x="7931" y="3442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>
            <a:off x="4848013" y="3777827"/>
            <a:ext cx="2191173" cy="818727"/>
            <a:chOff x="5726" y="4462"/>
            <a:chExt cx="2588" cy="967"/>
          </a:xfrm>
        </p:grpSpPr>
        <p:sp>
          <p:nvSpPr>
            <p:cNvPr id="16" name="矩形 15"/>
            <p:cNvSpPr/>
            <p:nvPr>
              <p:custDataLst>
                <p:tags r:id="rId20"/>
              </p:custDataLst>
            </p:nvPr>
          </p:nvSpPr>
          <p:spPr>
            <a:xfrm>
              <a:off x="5953" y="4590"/>
              <a:ext cx="2250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/>
                </a:rPr>
                <a:t>风流潇洒</a:t>
              </a:r>
            </a:p>
          </p:txBody>
        </p:sp>
        <p:pic>
          <p:nvPicPr>
            <p:cNvPr id="44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22"/>
            <a:stretch>
              <a:fillRect/>
            </a:stretch>
          </p:blipFill>
          <p:spPr bwMode="auto">
            <a:xfrm>
              <a:off x="5726" y="4462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38" t="1247" r="6484" b="-1247"/>
            <a:stretch>
              <a:fillRect/>
            </a:stretch>
          </p:blipFill>
          <p:spPr bwMode="auto">
            <a:xfrm>
              <a:off x="7931" y="4519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" name="组合 55"/>
          <p:cNvGrpSpPr/>
          <p:nvPr>
            <p:custDataLst>
              <p:tags r:id="rId9"/>
            </p:custDataLst>
          </p:nvPr>
        </p:nvGrpSpPr>
        <p:grpSpPr>
          <a:xfrm>
            <a:off x="4848013" y="4868333"/>
            <a:ext cx="2191173" cy="818727"/>
            <a:chOff x="5726" y="5750"/>
            <a:chExt cx="2588" cy="967"/>
          </a:xfrm>
        </p:grpSpPr>
        <p:sp>
          <p:nvSpPr>
            <p:cNvPr id="19" name="矩形 18"/>
            <p:cNvSpPr/>
            <p:nvPr>
              <p:custDataLst>
                <p:tags r:id="rId17"/>
              </p:custDataLst>
            </p:nvPr>
          </p:nvSpPr>
          <p:spPr>
            <a:xfrm>
              <a:off x="5953" y="5850"/>
              <a:ext cx="2350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/>
                </a:rPr>
                <a:t>自信乐观</a:t>
              </a:r>
            </a:p>
          </p:txBody>
        </p:sp>
        <p:pic>
          <p:nvPicPr>
            <p:cNvPr id="46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22"/>
            <a:stretch>
              <a:fillRect/>
            </a:stretch>
          </p:blipFill>
          <p:spPr bwMode="auto">
            <a:xfrm>
              <a:off x="5726" y="5750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38" t="1247" r="6484" b="-1247"/>
            <a:stretch>
              <a:fillRect/>
            </a:stretch>
          </p:blipFill>
          <p:spPr bwMode="auto">
            <a:xfrm>
              <a:off x="7931" y="5807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组合 56"/>
          <p:cNvGrpSpPr/>
          <p:nvPr>
            <p:custDataLst>
              <p:tags r:id="rId10"/>
            </p:custDataLst>
          </p:nvPr>
        </p:nvGrpSpPr>
        <p:grpSpPr>
          <a:xfrm>
            <a:off x="4848013" y="5778500"/>
            <a:ext cx="2191173" cy="818727"/>
            <a:chOff x="5726" y="6825"/>
            <a:chExt cx="2588" cy="967"/>
          </a:xfrm>
        </p:grpSpPr>
        <p:sp>
          <p:nvSpPr>
            <p:cNvPr id="22" name="矩形 21"/>
            <p:cNvSpPr/>
            <p:nvPr>
              <p:custDataLst>
                <p:tags r:id="rId14"/>
              </p:custDataLst>
            </p:nvPr>
          </p:nvSpPr>
          <p:spPr>
            <a:xfrm>
              <a:off x="5953" y="6930"/>
              <a:ext cx="2350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>
                  <a:latin typeface="微软雅黑" panose="020B0503020204020204" charset="-122"/>
                  <a:ea typeface="微软雅黑"/>
                </a:rPr>
                <a:t>从容破敌</a:t>
              </a:r>
            </a:p>
          </p:txBody>
        </p:sp>
        <p:pic>
          <p:nvPicPr>
            <p:cNvPr id="48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22"/>
            <a:stretch>
              <a:fillRect/>
            </a:stretch>
          </p:blipFill>
          <p:spPr bwMode="auto">
            <a:xfrm>
              <a:off x="5726" y="6825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C:\Users\Administrator\Desktop\54050c478f297da8619a9a7b74f3af32.png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38" t="1247" r="6484" b="-1247"/>
            <a:stretch>
              <a:fillRect/>
            </a:stretch>
          </p:blipFill>
          <p:spPr bwMode="auto">
            <a:xfrm>
              <a:off x="7931" y="6882"/>
              <a:ext cx="38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400473" y="195580"/>
            <a:ext cx="2851909" cy="885613"/>
            <a:chOff x="827584" y="526368"/>
            <a:chExt cx="1731833" cy="595067"/>
          </a:xfrm>
        </p:grpSpPr>
        <p:pic>
          <p:nvPicPr>
            <p:cNvPr id="1026" name="Picture 2" descr="C:\Users\Administrator\Desktop\33a80d0e905b2216f4b5561e2dc8a2b5.pn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5" t="17184" r="5052" b="62131"/>
            <a:stretch>
              <a:fillRect/>
            </a:stretch>
          </p:blipFill>
          <p:spPr bwMode="auto">
            <a:xfrm>
              <a:off x="827584" y="526368"/>
              <a:ext cx="1731833" cy="59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>
              <p:custDataLst>
                <p:tags r:id="rId13"/>
              </p:custDataLst>
            </p:nvPr>
          </p:nvSpPr>
          <p:spPr>
            <a:xfrm>
              <a:off x="1003420" y="617392"/>
              <a:ext cx="1494095" cy="392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>
                <a:buFont typeface="Arial" panose="020B0604020202020204" pitchFamily="34" charset="0"/>
                <a:buNone/>
              </a:pPr>
              <a:r>
                <a:rPr lang="zh-CN" altLang="en-US" sz="3200"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展 </a:t>
              </a:r>
              <a:r>
                <a:rPr lang="en-US" altLang="zh-CN" sz="3200" b="1"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· </a:t>
              </a:r>
              <a:r>
                <a:rPr lang="zh-CN" altLang="en-US" sz="3200">
                  <a:solidFill>
                    <a:srgbClr val="C9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思</a:t>
              </a:r>
              <a:r>
                <a:rPr lang="zh-CN" altLang="en-US" sz="3200">
                  <a:solidFill>
                    <a:srgbClr val="C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古人</a:t>
              </a:r>
              <a:r>
                <a:rPr lang="zh-CN" altLang="en-US" sz="3200"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/>
          <p:nvPr>
            <p:custDataLst>
              <p:tags r:id="rId1"/>
            </p:custDataLst>
          </p:nvPr>
        </p:nvSpPr>
        <p:spPr>
          <a:xfrm>
            <a:off x="986790" y="1316990"/>
            <a:ext cx="99612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周瑜是赤壁之战中孙刘联军的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前线总指挥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。当年三十四岁。词人为我们塑造了一个风流倜傥，气度儒雅，镇定自若的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儒将形象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。赤壁之战时，他迎娶小乔已有十年。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524000" y="2663825"/>
            <a:ext cx="5334000" cy="2797175"/>
          </a:xfrm>
        </p:spPr>
        <p:txBody>
          <a:bodyPr wrap="square" lIns="91440" tIns="45720" rIns="91440" bIns="45720" anchor="t" anchorCtr="0"/>
          <a:lstStyle/>
          <a:p>
            <a:pPr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作者写到的豪杰是谁？描写这位豪杰的句子有哪些？给我们展示了一个怎样的豪杰形象？</a:t>
            </a:r>
          </a:p>
        </p:txBody>
      </p:sp>
      <p:sp>
        <p:nvSpPr>
          <p:cNvPr id="20483" name="Rectangle 4"/>
          <p:cNvSpPr/>
          <p:nvPr>
            <p:custDataLst>
              <p:tags r:id="rId2"/>
            </p:custDataLst>
          </p:nvPr>
        </p:nvSpPr>
        <p:spPr>
          <a:xfrm rot="-10800000" flipV="1">
            <a:off x="4800600" y="2133600"/>
            <a:ext cx="899318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Pct val="50000"/>
            </a:pPr>
            <a:r>
              <a:rPr lang="en-US" altLang="zh-CN" sz="3200" b="0">
                <a:solidFill>
                  <a:srgbClr val="FF66CC"/>
                </a:solidFill>
                <a:latin typeface="Franklin Gothic Book" panose="020B0503020102020204"/>
                <a:ea typeface="黑体" panose="02010609060101010101" charset="-122"/>
              </a:rPr>
              <a:t>   </a:t>
            </a:r>
            <a:endParaRPr lang="en-US" altLang="zh-CN" sz="4000">
              <a:latin typeface="宋体" panose="02010600030101010101" pitchFamily="2" charset="-122"/>
            </a:endParaRPr>
          </a:p>
          <a:p>
            <a:pPr>
              <a:buSzPct val="50000"/>
            </a:pPr>
            <a:endParaRPr lang="en-US" altLang="zh-CN" sz="4000">
              <a:latin typeface="宋体" panose="02010600030101010101" pitchFamily="2" charset="-122"/>
            </a:endParaRPr>
          </a:p>
        </p:txBody>
      </p:sp>
      <p:sp>
        <p:nvSpPr>
          <p:cNvPr id="3" name="Text Box 3"/>
          <p:cNvSpPr txBox="1"/>
          <p:nvPr>
            <p:custDataLst>
              <p:tags r:id="rId3"/>
            </p:custDataLst>
          </p:nvPr>
        </p:nvSpPr>
        <p:spPr>
          <a:xfrm>
            <a:off x="7124065" y="2966085"/>
            <a:ext cx="4579620" cy="1322070"/>
          </a:xfrm>
          <a:prstGeom prst="rect">
            <a:avLst/>
          </a:prstGeom>
          <a:solidFill>
            <a:srgbClr val="242105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solidFill>
                  <a:schemeClr val="bg1"/>
                </a:solidFill>
                <a:latin typeface="Franklin Gothic Book" panose="020B0503020102020204"/>
                <a:ea typeface="华文行楷" panose="02010800040101010101" charset="-122"/>
              </a:rPr>
              <a:t>“</a:t>
            </a:r>
            <a:r>
              <a:rPr lang="zh-CN" altLang="en-US" sz="4000">
                <a:solidFill>
                  <a:schemeClr val="bg1"/>
                </a:solidFill>
                <a:latin typeface="Franklin Gothic Book" panose="020B0503020102020204"/>
                <a:ea typeface="华文行楷" panose="02010800040101010101" charset="-122"/>
                <a:sym typeface="+mn-ea"/>
              </a:rPr>
              <a:t>一时多少豪杰</a:t>
            </a:r>
            <a:r>
              <a:rPr lang="en-US" altLang="zh-CN" sz="3600">
                <a:solidFill>
                  <a:schemeClr val="bg1"/>
                </a:solidFill>
                <a:latin typeface="Franklin Gothic Book" panose="020B0503020102020204"/>
                <a:ea typeface="华文行楷" panose="02010800040101010101" charset="-122"/>
              </a:rPr>
              <a:t>”</a:t>
            </a:r>
            <a:r>
              <a:rPr lang="en-US" altLang="zh-CN" sz="4000">
                <a:solidFill>
                  <a:schemeClr val="bg1"/>
                </a:solidFill>
                <a:latin typeface="Franklin Gothic Book" panose="020B0503020102020204"/>
                <a:ea typeface="华文行楷" panose="02010800040101010101" charset="-122"/>
              </a:rPr>
              <a:t>,</a:t>
            </a:r>
            <a:r>
              <a:rPr lang="zh-CN" altLang="en-US" sz="4000">
                <a:solidFill>
                  <a:schemeClr val="bg1"/>
                </a:solidFill>
                <a:latin typeface="Franklin Gothic Book" panose="020B0503020102020204"/>
                <a:ea typeface="华文行楷" panose="02010800040101010101" charset="-122"/>
              </a:rPr>
              <a:t>为什么只写周瑜？</a:t>
            </a:r>
          </a:p>
        </p:txBody>
      </p:sp>
      <p:sp>
        <p:nvSpPr>
          <p:cNvPr id="51204" name="Text Box 6"/>
          <p:cNvSpPr/>
          <p:nvPr>
            <p:custDataLst>
              <p:tags r:id="rId4"/>
            </p:custDataLst>
          </p:nvPr>
        </p:nvSpPr>
        <p:spPr>
          <a:xfrm>
            <a:off x="2266950" y="396875"/>
            <a:ext cx="8729663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SzPct val="50000"/>
            </a:pPr>
            <a:r>
              <a:rPr lang="zh-CN" altLang="en-US" sz="5400">
                <a:latin typeface="Franklin Gothic Book" panose="020B0503020102020204"/>
                <a:ea typeface="黑体" panose="02010609060101010101" charset="-122"/>
              </a:rPr>
              <a:t>怀古人，体会情感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22" name="文本框 47121"/>
          <p:cNvSpPr txBox="1"/>
          <p:nvPr>
            <p:custDataLst>
              <p:tags r:id="rId1"/>
            </p:custDataLst>
          </p:nvPr>
        </p:nvSpPr>
        <p:spPr>
          <a:xfrm>
            <a:off x="1455103" y="1116648"/>
            <a:ext cx="7058025" cy="43999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项目   周  瑜     苏  轼</a:t>
            </a: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年龄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婚姻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外貌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职位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际遇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基调</a:t>
            </a:r>
            <a:endParaRPr lang="zh-CN" altLang="en-US" sz="4000">
              <a:latin typeface="Times New Roman" panose="02020603050405020304" charset="0"/>
              <a:ea typeface="Arial" panose="020B0604020202020204" pitchFamily="34" charset="0"/>
            </a:endParaRPr>
          </a:p>
        </p:txBody>
      </p:sp>
      <p:sp>
        <p:nvSpPr>
          <p:cNvPr id="47124" name="矩形 47123"/>
          <p:cNvSpPr/>
          <p:nvPr>
            <p:custDataLst>
              <p:tags r:id="rId2"/>
            </p:custDataLst>
          </p:nvPr>
        </p:nvSpPr>
        <p:spPr>
          <a:xfrm>
            <a:off x="3361055" y="1792923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24</a:t>
            </a:r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岁</a:t>
            </a:r>
          </a:p>
        </p:txBody>
      </p:sp>
      <p:sp>
        <p:nvSpPr>
          <p:cNvPr id="47125" name="矩形 47124"/>
          <p:cNvSpPr/>
          <p:nvPr>
            <p:custDataLst>
              <p:tags r:id="rId3"/>
            </p:custDataLst>
          </p:nvPr>
        </p:nvSpPr>
        <p:spPr>
          <a:xfrm>
            <a:off x="6355715" y="1885315"/>
            <a:ext cx="10655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47</a:t>
            </a:r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岁</a:t>
            </a:r>
          </a:p>
        </p:txBody>
      </p:sp>
      <p:sp>
        <p:nvSpPr>
          <p:cNvPr id="47126" name="矩形 47125"/>
          <p:cNvSpPr/>
          <p:nvPr>
            <p:custDataLst>
              <p:tags r:id="rId4"/>
            </p:custDataLst>
          </p:nvPr>
        </p:nvSpPr>
        <p:spPr>
          <a:xfrm>
            <a:off x="3072448" y="2350135"/>
            <a:ext cx="22336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幸福美满</a:t>
            </a:r>
          </a:p>
        </p:txBody>
      </p:sp>
      <p:sp>
        <p:nvSpPr>
          <p:cNvPr id="47127" name="矩形 47126"/>
          <p:cNvSpPr/>
          <p:nvPr>
            <p:custDataLst>
              <p:tags r:id="rId5"/>
            </p:custDataLst>
          </p:nvPr>
        </p:nvSpPr>
        <p:spPr>
          <a:xfrm>
            <a:off x="6470015" y="2529205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三十丧妻</a:t>
            </a:r>
          </a:p>
        </p:txBody>
      </p:sp>
      <p:sp>
        <p:nvSpPr>
          <p:cNvPr id="47128" name="矩形 47127"/>
          <p:cNvSpPr/>
          <p:nvPr>
            <p:custDataLst>
              <p:tags r:id="rId6"/>
            </p:custDataLst>
          </p:nvPr>
        </p:nvSpPr>
        <p:spPr>
          <a:xfrm>
            <a:off x="3205163" y="2962275"/>
            <a:ext cx="22336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英俊儒雅</a:t>
            </a:r>
          </a:p>
        </p:txBody>
      </p:sp>
      <p:sp>
        <p:nvSpPr>
          <p:cNvPr id="47129" name="矩形 47128"/>
          <p:cNvSpPr/>
          <p:nvPr>
            <p:custDataLst>
              <p:tags r:id="rId7"/>
            </p:custDataLst>
          </p:nvPr>
        </p:nvSpPr>
        <p:spPr>
          <a:xfrm>
            <a:off x="6470015" y="3053715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早生华发</a:t>
            </a:r>
          </a:p>
        </p:txBody>
      </p:sp>
      <p:sp>
        <p:nvSpPr>
          <p:cNvPr id="47130" name="矩形 47129"/>
          <p:cNvSpPr/>
          <p:nvPr>
            <p:custDataLst>
              <p:tags r:id="rId8"/>
            </p:custDataLst>
          </p:nvPr>
        </p:nvSpPr>
        <p:spPr>
          <a:xfrm>
            <a:off x="3205163" y="3555683"/>
            <a:ext cx="22336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东吴都督</a:t>
            </a:r>
          </a:p>
        </p:txBody>
      </p:sp>
      <p:sp>
        <p:nvSpPr>
          <p:cNvPr id="47131" name="矩形 47130"/>
          <p:cNvSpPr/>
          <p:nvPr>
            <p:custDataLst>
              <p:tags r:id="rId9"/>
            </p:custDataLst>
          </p:nvPr>
        </p:nvSpPr>
        <p:spPr>
          <a:xfrm>
            <a:off x="6576695" y="35734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团练副使</a:t>
            </a:r>
          </a:p>
        </p:txBody>
      </p:sp>
      <p:sp>
        <p:nvSpPr>
          <p:cNvPr id="47132" name="矩形 47131"/>
          <p:cNvSpPr/>
          <p:nvPr>
            <p:custDataLst>
              <p:tags r:id="rId10"/>
            </p:custDataLst>
          </p:nvPr>
        </p:nvSpPr>
        <p:spPr>
          <a:xfrm>
            <a:off x="3205163" y="4239260"/>
            <a:ext cx="21605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功成名就</a:t>
            </a:r>
          </a:p>
        </p:txBody>
      </p:sp>
      <p:sp>
        <p:nvSpPr>
          <p:cNvPr id="47133" name="矩形 47132"/>
          <p:cNvSpPr/>
          <p:nvPr>
            <p:custDataLst>
              <p:tags r:id="rId11"/>
            </p:custDataLst>
          </p:nvPr>
        </p:nvSpPr>
        <p:spPr>
          <a:xfrm>
            <a:off x="6576695" y="415702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功业未就</a:t>
            </a:r>
          </a:p>
        </p:txBody>
      </p:sp>
      <p:sp>
        <p:nvSpPr>
          <p:cNvPr id="47134" name="矩形 47133"/>
          <p:cNvSpPr/>
          <p:nvPr>
            <p:custDataLst>
              <p:tags r:id="rId12"/>
            </p:custDataLst>
          </p:nvPr>
        </p:nvSpPr>
        <p:spPr>
          <a:xfrm>
            <a:off x="3313113" y="4822825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   奋</a:t>
            </a:r>
          </a:p>
        </p:txBody>
      </p:sp>
      <p:sp>
        <p:nvSpPr>
          <p:cNvPr id="47135" name="矩形 47134"/>
          <p:cNvSpPr/>
          <p:nvPr>
            <p:custDataLst>
              <p:tags r:id="rId13"/>
            </p:custDataLst>
          </p:nvPr>
        </p:nvSpPr>
        <p:spPr>
          <a:xfrm>
            <a:off x="6660833" y="4837113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CC0099"/>
                </a:solidFill>
                <a:latin typeface="华文行楷" panose="02010800040101010101" charset="-122"/>
                <a:ea typeface="华文行楷" panose="02010800040101010101" charset="-122"/>
              </a:rPr>
              <a:t>感  伤</a:t>
            </a:r>
          </a:p>
        </p:txBody>
      </p:sp>
      <p:sp>
        <p:nvSpPr>
          <p:cNvPr id="47136" name="矩形 47135"/>
          <p:cNvSpPr/>
          <p:nvPr>
            <p:custDataLst>
              <p:tags r:id="rId14"/>
            </p:custDataLst>
          </p:nvPr>
        </p:nvSpPr>
        <p:spPr>
          <a:xfrm>
            <a:off x="4511675" y="5516563"/>
            <a:ext cx="54721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00FF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</a:rPr>
              <a:t>对比当中,哀叹自我</a:t>
            </a:r>
          </a:p>
        </p:txBody>
      </p:sp>
      <p:sp>
        <p:nvSpPr>
          <p:cNvPr id="47138" name="文本框 47137"/>
          <p:cNvSpPr txBox="1"/>
          <p:nvPr>
            <p:custDataLst>
              <p:tags r:id="rId15"/>
            </p:custDataLst>
          </p:nvPr>
        </p:nvSpPr>
        <p:spPr>
          <a:xfrm>
            <a:off x="2711450" y="5516563"/>
            <a:ext cx="14554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solidFill>
                  <a:srgbClr val="9900CC"/>
                </a:solidFill>
                <a:latin typeface="Times New Roman" panose="02020603050405020304" charset="0"/>
                <a:cs typeface="Arial" panose="020B0604020202020204" pitchFamily="34" charset="0"/>
              </a:rPr>
              <a:t>主题</a:t>
            </a:r>
            <a:r>
              <a:rPr lang="en-US" altLang="zh-CN" sz="4400">
                <a:solidFill>
                  <a:srgbClr val="9900CC"/>
                </a:solidFill>
                <a:latin typeface="Times New Roman" panose="02020603050405020304" charset="0"/>
              </a:rPr>
              <a:t>:</a:t>
            </a:r>
          </a:p>
        </p:txBody>
      </p:sp>
      <p:sp>
        <p:nvSpPr>
          <p:cNvPr id="47143" name="文本框 47142"/>
          <p:cNvSpPr txBox="1"/>
          <p:nvPr>
            <p:custDataLst>
              <p:tags r:id="rId16"/>
            </p:custDataLst>
          </p:nvPr>
        </p:nvSpPr>
        <p:spPr>
          <a:xfrm>
            <a:off x="4826953" y="1608773"/>
            <a:ext cx="1357630" cy="7683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charset="-122"/>
              </a:rPr>
              <a:t>羡慕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Arial" panose="020B0604020202020204" pitchFamily="34" charset="0"/>
              </a:rPr>
              <a:t> 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Arial" panose="020B0604020202020204" pitchFamily="34" charset="0"/>
            </a:endParaRPr>
          </a:p>
        </p:txBody>
      </p:sp>
      <p:sp>
        <p:nvSpPr>
          <p:cNvPr id="47145" name="文本框 47144"/>
          <p:cNvSpPr txBox="1"/>
          <p:nvPr>
            <p:custDataLst>
              <p:tags r:id="rId17"/>
            </p:custDataLst>
          </p:nvPr>
        </p:nvSpPr>
        <p:spPr>
          <a:xfrm>
            <a:off x="3432175" y="333375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u="sng">
                <a:solidFill>
                  <a:srgbClr val="006600"/>
                </a:solidFill>
                <a:latin typeface="Times New Roman" panose="02020603050405020304" charset="0"/>
                <a:cs typeface="Arial" panose="020B0604020202020204" pitchFamily="34" charset="0"/>
              </a:rPr>
              <a:t>源自内心深处与他人的深刻比照。</a:t>
            </a:r>
            <a:endParaRPr lang="zh-CN" altLang="en-US" sz="3600" u="sng">
              <a:solidFill>
                <a:srgbClr val="006600"/>
              </a:solidFill>
              <a:latin typeface="Times New Roman" panose="02020603050405020304" charset="0"/>
              <a:ea typeface="Arial" panose="020B0604020202020204" pitchFamily="34" charset="0"/>
            </a:endParaRPr>
          </a:p>
        </p:txBody>
      </p:sp>
      <p:pic>
        <p:nvPicPr>
          <p:cNvPr id="52242" name="Picture 2" descr="D:\桌面\封面素材\未标题-4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6"/>
          <a:stretch>
            <a:fillRect/>
          </a:stretch>
        </p:blipFill>
        <p:spPr>
          <a:xfrm rot="993178">
            <a:off x="1509713" y="71438"/>
            <a:ext cx="1397000" cy="136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43" name="TextBox 20"/>
          <p:cNvSpPr txBox="1"/>
          <p:nvPr>
            <p:custDataLst>
              <p:tags r:id="rId19"/>
            </p:custDataLst>
          </p:nvPr>
        </p:nvSpPr>
        <p:spPr>
          <a:xfrm>
            <a:off x="1703388" y="404813"/>
            <a:ext cx="1079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latin typeface="Franklin Gothic Book" panose="020B0503020102020204"/>
                <a:cs typeface="Arial" panose="020B0604020202020204" pitchFamily="34" charset="0"/>
              </a:rPr>
              <a:t>思考</a:t>
            </a:r>
            <a:endParaRPr lang="zh-CN" altLang="en-US" sz="3200">
              <a:latin typeface="Franklin Gothic Book" panose="020B0503020102020204"/>
              <a:ea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4938007" y="2597997"/>
            <a:ext cx="1638900" cy="2341033"/>
          </a:xfrm>
          <a:prstGeom prst="leftRightArrow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735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对比映衬</a:t>
            </a:r>
          </a:p>
        </p:txBody>
      </p:sp>
      <p:grpSp>
        <p:nvGrpSpPr>
          <p:cNvPr id="19" name="组合 18"/>
          <p:cNvGrpSpPr/>
          <p:nvPr>
            <p:custDataLst>
              <p:tags r:id="rId21"/>
            </p:custDataLst>
          </p:nvPr>
        </p:nvGrpSpPr>
        <p:grpSpPr>
          <a:xfrm>
            <a:off x="9336195" y="779780"/>
            <a:ext cx="2606038" cy="5113020"/>
            <a:chOff x="6372200" y="1563638"/>
            <a:chExt cx="2228269" cy="3024336"/>
          </a:xfrm>
        </p:grpSpPr>
        <p:pic>
          <p:nvPicPr>
            <p:cNvPr id="8" name="Picture 1" descr="C:\Users\Administrator\Desktop\8c558682805baec8ea134d8d234c4525.png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72200" y="1563638"/>
              <a:ext cx="2228269" cy="3024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>
              <p:custDataLst>
                <p:tags r:id="rId23"/>
              </p:custDataLst>
            </p:nvPr>
          </p:nvSpPr>
          <p:spPr>
            <a:xfrm>
              <a:off x="7733195" y="1936234"/>
              <a:ext cx="579872" cy="16590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935">
                  <a:solidFill>
                    <a:srgbClr val="C00000"/>
                  </a:solidFill>
                  <a:latin typeface="微软雅黑" panose="020B0503020204020204" charset="-122"/>
                  <a:ea typeface="微软雅黑"/>
                </a:rPr>
                <a:t>怀古伤己</a:t>
              </a:r>
            </a:p>
          </p:txBody>
        </p:sp>
        <p:sp>
          <p:nvSpPr>
            <p:cNvPr id="16" name="矩形 15"/>
            <p:cNvSpPr/>
            <p:nvPr>
              <p:custDataLst>
                <p:tags r:id="rId24"/>
              </p:custDataLst>
            </p:nvPr>
          </p:nvSpPr>
          <p:spPr>
            <a:xfrm>
              <a:off x="6947726" y="1936735"/>
              <a:ext cx="579872" cy="16590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935">
                  <a:solidFill>
                    <a:srgbClr val="C00000"/>
                  </a:solidFill>
                  <a:latin typeface="微软雅黑" panose="020B0503020204020204" charset="-122"/>
                  <a:ea typeface="微软雅黑"/>
                </a:rPr>
                <a:t>仰慕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935">
                  <a:solidFill>
                    <a:srgbClr val="C00000"/>
                  </a:solidFill>
                  <a:latin typeface="微软雅黑" panose="020B0503020204020204" charset="-122"/>
                  <a:ea typeface="微软雅黑"/>
                </a:rPr>
                <a:t>英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935">
                  <a:solidFill>
                    <a:srgbClr val="C00000"/>
                  </a:solidFill>
                  <a:latin typeface="微软雅黑" panose="020B0503020204020204" charset="-122"/>
                  <a:ea typeface="微软雅黑"/>
                </a:rPr>
                <a:t>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"/>
                                        <p:tgtEl>
                                          <p:spTgt spid="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"/>
                                        <p:tgtEl>
                                          <p:spTgt spid="47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"/>
                                        <p:tgtEl>
                                          <p:spTgt spid="47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2" grpId="0"/>
      <p:bldP spid="47124" grpId="0"/>
      <p:bldP spid="47125" grpId="0"/>
      <p:bldP spid="47126" grpId="0"/>
      <p:bldP spid="47127" grpId="0"/>
      <p:bldP spid="47128" grpId="0"/>
      <p:bldP spid="47129" grpId="0"/>
      <p:bldP spid="47130" grpId="0"/>
      <p:bldP spid="47131" grpId="0"/>
      <p:bldP spid="47132" grpId="0"/>
      <p:bldP spid="47133" grpId="0"/>
      <p:bldP spid="47134" grpId="0"/>
      <p:bldP spid="47135" grpId="0"/>
      <p:bldP spid="47138" grpId="0"/>
      <p:bldP spid="47143" grpId="0" animBg="1"/>
      <p:bldP spid="4714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0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845068" y="788670"/>
            <a:ext cx="4501863" cy="1955801"/>
          </a:xfrm>
          <a:prstGeom prst="rect">
            <a:avLst/>
          </a:prstGeom>
        </p:spPr>
      </p:pic>
      <p:sp>
        <p:nvSpPr>
          <p:cNvPr id="5" name="Object 2021"/>
          <p:cNvSpPr txBox="1"/>
          <p:nvPr>
            <p:custDataLst>
              <p:tags r:id="rId2"/>
            </p:custDataLst>
          </p:nvPr>
        </p:nvSpPr>
        <p:spPr>
          <a:xfrm>
            <a:off x="4518660" y="1525905"/>
            <a:ext cx="3303905" cy="91630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zh-CN" altLang="en-US" sz="6000" b="1">
                <a:solidFill>
                  <a:srgbClr val="936A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知人论世</a:t>
            </a:r>
          </a:p>
        </p:txBody>
      </p:sp>
      <p:sp>
        <p:nvSpPr>
          <p:cNvPr id="10" name="Object 2021"/>
          <p:cNvSpPr txBox="1"/>
          <p:nvPr>
            <p:custDataLst>
              <p:tags r:id="rId3"/>
            </p:custDataLst>
          </p:nvPr>
        </p:nvSpPr>
        <p:spPr>
          <a:xfrm>
            <a:off x="4309577" y="1022792"/>
            <a:ext cx="3452194" cy="5023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en-US" altLang="zh-CN" sz="3600" b="0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01</a:t>
            </a:r>
            <a:endParaRPr lang="zh-CN" altLang="en-US" sz="1400">
              <a:solidFill>
                <a:srgbClr val="936A43"/>
              </a:solidFill>
              <a:latin typeface="Arial" panose="020B0604020202020204" pitchFamily="34" charset="0"/>
              <a:ea typeface="霞鹜文楷" pitchFamily="2" charset="-122"/>
              <a:sym typeface="Arial" panose="020B0604020202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829560" y="4178935"/>
            <a:ext cx="668210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5" name="Text Box 29"/>
          <p:cNvSpPr txBox="1"/>
          <p:nvPr>
            <p:custDataLst>
              <p:tags r:id="rId1"/>
            </p:custDataLst>
          </p:nvPr>
        </p:nvSpPr>
        <p:spPr>
          <a:xfrm>
            <a:off x="1992313" y="3716338"/>
            <a:ext cx="2519363" cy="72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buNone/>
            </a:pPr>
            <a:r>
              <a:rPr lang="zh-CN" altLang="en-US" kern="100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Times New Roman" panose="02020603050405020304" charset="0"/>
              </a:rPr>
              <a:t>怀周</a:t>
            </a:r>
            <a:r>
              <a:rPr lang="zh-CN" altLang="en-US" kern="1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Times New Roman" panose="02020603050405020304" charset="0"/>
              </a:rPr>
              <a:t>瑜（</a:t>
            </a:r>
            <a:r>
              <a:rPr lang="zh-CN" altLang="en-US" kern="100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Times New Roman" panose="02020603050405020304" charset="0"/>
              </a:rPr>
              <a:t>古人）</a:t>
            </a:r>
          </a:p>
          <a:p>
            <a:pPr>
              <a:buNone/>
            </a:pPr>
            <a:endParaRPr lang="zh-CN" altLang="en-US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buNone/>
            </a:pPr>
            <a:endParaRPr lang="zh-CN" altLang="en-US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buNone/>
            </a:pPr>
            <a:endParaRPr lang="zh-CN" altLang="en-US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buNone/>
            </a:pPr>
            <a:endParaRPr lang="zh-CN" altLang="en-US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buNone/>
            </a:pPr>
            <a:endParaRPr lang="zh-CN" altLang="en-US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buNone/>
            </a:pPr>
            <a:endParaRPr lang="en-US" altLang="zh-CN" kern="10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01406" name="Text Box 30"/>
          <p:cNvSpPr txBox="1"/>
          <p:nvPr>
            <p:custDataLst>
              <p:tags r:id="rId2"/>
            </p:custDataLst>
          </p:nvPr>
        </p:nvSpPr>
        <p:spPr>
          <a:xfrm>
            <a:off x="8328025" y="3789363"/>
            <a:ext cx="148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</a:rPr>
              <a:t>叹自己</a:t>
            </a:r>
            <a:endParaRPr lang="zh-CN" altLang="en-US" b="1" strike="noStrik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下箭头 10"/>
          <p:cNvSpPr/>
          <p:nvPr>
            <p:custDataLst>
              <p:tags r:id="rId3"/>
            </p:custDataLst>
          </p:nvPr>
        </p:nvSpPr>
        <p:spPr>
          <a:xfrm>
            <a:off x="5808663" y="2060575"/>
            <a:ext cx="242888" cy="2663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2388870" y="4942205"/>
            <a:ext cx="71761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表达对周瑜的仰慕之情，</a:t>
            </a:r>
            <a:r>
              <a:rPr lang="zh-CN" sz="28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抒发自己功业未成的感</a:t>
            </a:r>
            <a:r>
              <a:rPr lang="zh-CN" sz="28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慨</a:t>
            </a:r>
            <a:r>
              <a:rPr lang="zh-CN" altLang="en-US" sz="28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。对英雄业绩的向往，渴望像周瑜一样建功立业却壮志难酬。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5519738" y="1125538"/>
            <a:ext cx="10477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对比</a:t>
            </a:r>
            <a:endParaRPr lang="zh-CN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25" name="Picture 22" descr="周瑜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47850" y="260350"/>
            <a:ext cx="2887663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14" descr="苏东坡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569200" y="188913"/>
            <a:ext cx="2919413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27"/>
          <p:cNvSpPr txBox="1"/>
          <p:nvPr>
            <p:custDataLst>
              <p:tags r:id="rId8"/>
            </p:custDataLst>
          </p:nvPr>
        </p:nvSpPr>
        <p:spPr>
          <a:xfrm>
            <a:off x="6242050" y="2349500"/>
            <a:ext cx="736600" cy="14398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Franklin Gothic Book" panose="020B0503020102020204"/>
                <a:cs typeface="Arial" panose="020B0604020202020204" pitchFamily="34" charset="0"/>
              </a:rPr>
              <a:t>感情？</a:t>
            </a:r>
            <a:endParaRPr lang="zh-CN" altLang="en-US" sz="3600">
              <a:solidFill>
                <a:srgbClr val="FF0000"/>
              </a:solidFill>
              <a:latin typeface="Franklin Gothic Book" panose="020B0503020102020204"/>
              <a:ea typeface="Arial" panose="020B0604020202020204" pitchFamily="34" charset="0"/>
            </a:endParaRPr>
          </a:p>
        </p:txBody>
      </p:sp>
      <p:sp>
        <p:nvSpPr>
          <p:cNvPr id="29" name="Text Box 6"/>
          <p:cNvSpPr txBox="1"/>
          <p:nvPr>
            <p:custDataLst>
              <p:tags r:id="rId9"/>
            </p:custDataLst>
          </p:nvPr>
        </p:nvSpPr>
        <p:spPr>
          <a:xfrm>
            <a:off x="2063750" y="476250"/>
            <a:ext cx="576263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Times New Roman" panose="02020603050405020304" charset="0"/>
                <a:ea typeface="隶书" panose="02010509060101010101" pitchFamily="49" charset="-122"/>
              </a:rPr>
              <a:t>豪放洒脱</a:t>
            </a:r>
          </a:p>
          <a:p>
            <a:r>
              <a:rPr lang="zh-CN" altLang="en-US" sz="2400">
                <a:solidFill>
                  <a:schemeClr val="bg1"/>
                </a:solidFill>
                <a:latin typeface="Times New Roman" panose="02020603050405020304" charset="0"/>
                <a:ea typeface="隶书" panose="02010509060101010101" pitchFamily="49" charset="-122"/>
              </a:rPr>
              <a:t>年轻有为</a:t>
            </a:r>
          </a:p>
        </p:txBody>
      </p:sp>
      <p:sp>
        <p:nvSpPr>
          <p:cNvPr id="31" name="Text Box 9"/>
          <p:cNvSpPr txBox="1"/>
          <p:nvPr>
            <p:custDataLst>
              <p:tags r:id="rId10"/>
            </p:custDataLst>
          </p:nvPr>
        </p:nvSpPr>
        <p:spPr>
          <a:xfrm>
            <a:off x="9767888" y="188913"/>
            <a:ext cx="6127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Times New Roman" panose="02020603050405020304" charset="0"/>
                <a:ea typeface="隶书" panose="02010509060101010101" pitchFamily="49" charset="-122"/>
              </a:rPr>
              <a:t>仕途坎坷年老无为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05" grpId="0"/>
      <p:bldP spid="101406" grpId="0"/>
      <p:bldP spid="11" grpId="0" animBg="1"/>
      <p:bldP spid="15" grpId="0"/>
      <p:bldP spid="16" grpId="0"/>
      <p:bldP spid="28" grpId="0" animBg="1"/>
      <p:bldP spid="29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214525" y="1321199"/>
            <a:ext cx="9862820" cy="57213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935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苏轼总结自己一生：问汝平生功业，黄州，惠州，儋州。</a:t>
            </a: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429611" y="2133149"/>
            <a:ext cx="3349188" cy="963227"/>
            <a:chOff x="1072208" y="1599862"/>
            <a:chExt cx="2511891" cy="722420"/>
          </a:xfrm>
        </p:grpSpPr>
        <p:sp>
          <p:nvSpPr>
            <p:cNvPr id="9" name="MH_SubTitle_1"/>
            <p:cNvSpPr/>
            <p:nvPr>
              <p:custDataLst>
                <p:tags r:id="rId19"/>
              </p:custDataLst>
            </p:nvPr>
          </p:nvSpPr>
          <p:spPr bwMode="auto">
            <a:xfrm>
              <a:off x="1609274" y="1645687"/>
              <a:ext cx="1974825" cy="630770"/>
            </a:xfrm>
            <a:prstGeom prst="homePlate">
              <a:avLst/>
            </a:prstGeom>
            <a:solidFill>
              <a:srgbClr val="C00000"/>
            </a:solidFill>
            <a:ln w="12700" cap="flat" cmpd="sng" algn="ctr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731520" tIns="60928" rIns="121848" bIns="97478" anchor="ctr"/>
            <a:lstStyle/>
            <a:p>
              <a:pPr defTabSz="913765">
                <a:defRPr/>
              </a:pPr>
              <a:r>
                <a:rPr lang="zh-CN" altLang="en-US" sz="2935" kern="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黄州</a:t>
              </a:r>
            </a:p>
          </p:txBody>
        </p:sp>
        <p:sp>
          <p:nvSpPr>
            <p:cNvPr id="10" name="MH_Other_1"/>
            <p:cNvSpPr/>
            <p:nvPr>
              <p:custDataLst>
                <p:tags r:id="rId20"/>
              </p:custDataLst>
            </p:nvPr>
          </p:nvSpPr>
          <p:spPr bwMode="auto">
            <a:xfrm>
              <a:off x="1072208" y="1599862"/>
              <a:ext cx="817011" cy="72242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C00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243840" tIns="195072" rIns="243840" bIns="195072"/>
            <a:lstStyle/>
            <a:p>
              <a:pPr algn="ctr" defTabSz="932180">
                <a:lnSpc>
                  <a:spcPct val="90000"/>
                </a:lnSpc>
                <a:defRPr/>
              </a:pPr>
              <a:endParaRPr lang="en-US" sz="2935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1429611" y="3247329"/>
            <a:ext cx="3349188" cy="963227"/>
            <a:chOff x="1072208" y="2435497"/>
            <a:chExt cx="2511891" cy="722420"/>
          </a:xfrm>
        </p:grpSpPr>
        <p:sp>
          <p:nvSpPr>
            <p:cNvPr id="12" name="MH_SubTitle_2"/>
            <p:cNvSpPr/>
            <p:nvPr>
              <p:custDataLst>
                <p:tags r:id="rId17"/>
              </p:custDataLst>
            </p:nvPr>
          </p:nvSpPr>
          <p:spPr bwMode="auto">
            <a:xfrm>
              <a:off x="1609274" y="2481322"/>
              <a:ext cx="1974825" cy="630770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731520" tIns="60928" rIns="121848" bIns="97478" anchor="ctr"/>
            <a:lstStyle/>
            <a:p>
              <a:pPr defTabSz="913765">
                <a:defRPr/>
              </a:pPr>
              <a:r>
                <a:rPr lang="zh-CN" altLang="en-US" sz="2935" kern="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惠州</a:t>
              </a:r>
            </a:p>
          </p:txBody>
        </p:sp>
        <p:sp>
          <p:nvSpPr>
            <p:cNvPr id="13" name="MH_Other_3"/>
            <p:cNvSpPr/>
            <p:nvPr>
              <p:custDataLst>
                <p:tags r:id="rId18"/>
              </p:custDataLst>
            </p:nvPr>
          </p:nvSpPr>
          <p:spPr bwMode="auto">
            <a:xfrm>
              <a:off x="1072208" y="2435497"/>
              <a:ext cx="817011" cy="72242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243840" tIns="195072" rIns="243840" bIns="195072"/>
            <a:lstStyle/>
            <a:p>
              <a:pPr algn="ctr" defTabSz="932180">
                <a:lnSpc>
                  <a:spcPct val="90000"/>
                </a:lnSpc>
                <a:defRPr/>
              </a:pPr>
              <a:endParaRPr lang="en-US" sz="2935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4"/>
            </p:custDataLst>
          </p:nvPr>
        </p:nvGrpSpPr>
        <p:grpSpPr>
          <a:xfrm>
            <a:off x="1429611" y="4366900"/>
            <a:ext cx="3349188" cy="965024"/>
            <a:chOff x="1072208" y="3275175"/>
            <a:chExt cx="2511891" cy="723768"/>
          </a:xfrm>
        </p:grpSpPr>
        <p:sp>
          <p:nvSpPr>
            <p:cNvPr id="14" name="MH_SubTitle_3"/>
            <p:cNvSpPr/>
            <p:nvPr>
              <p:custDataLst>
                <p:tags r:id="rId15"/>
              </p:custDataLst>
            </p:nvPr>
          </p:nvSpPr>
          <p:spPr bwMode="auto">
            <a:xfrm>
              <a:off x="1609274" y="3321000"/>
              <a:ext cx="1974825" cy="632118"/>
            </a:xfrm>
            <a:prstGeom prst="homePlat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731520" tIns="60928" rIns="121848" bIns="97478" anchor="ctr"/>
            <a:lstStyle/>
            <a:p>
              <a:pPr defTabSz="913765">
                <a:defRPr/>
              </a:pPr>
              <a:r>
                <a:rPr lang="zh-CN" altLang="en-US" sz="2935" kern="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儋州</a:t>
              </a:r>
            </a:p>
          </p:txBody>
        </p:sp>
        <p:sp>
          <p:nvSpPr>
            <p:cNvPr id="15" name="MH_Other_4"/>
            <p:cNvSpPr/>
            <p:nvPr>
              <p:custDataLst>
                <p:tags r:id="rId16"/>
              </p:custDataLst>
            </p:nvPr>
          </p:nvSpPr>
          <p:spPr bwMode="auto">
            <a:xfrm>
              <a:off x="1072208" y="3275175"/>
              <a:ext cx="817011" cy="72376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C00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243840" tIns="195072" rIns="243840" bIns="195072"/>
            <a:lstStyle/>
            <a:p>
              <a:pPr algn="ctr" defTabSz="932180">
                <a:lnSpc>
                  <a:spcPct val="90000"/>
                </a:lnSpc>
                <a:defRPr/>
              </a:pPr>
              <a:endParaRPr lang="en-US" sz="2935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/>
                <a:cs typeface="Segoe UI" panose="020B0502040204020203" pitchFamily="34" charset="0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1429611" y="5486472"/>
            <a:ext cx="3349188" cy="965023"/>
            <a:chOff x="1072208" y="4114853"/>
            <a:chExt cx="2511891" cy="723767"/>
          </a:xfrm>
        </p:grpSpPr>
        <p:sp>
          <p:nvSpPr>
            <p:cNvPr id="16" name="MH_SubTitle_4"/>
            <p:cNvSpPr/>
            <p:nvPr>
              <p:custDataLst>
                <p:tags r:id="rId13"/>
              </p:custDataLst>
            </p:nvPr>
          </p:nvSpPr>
          <p:spPr bwMode="auto">
            <a:xfrm>
              <a:off x="1609274" y="4160678"/>
              <a:ext cx="1974825" cy="632117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731520" tIns="60928" rIns="121848" bIns="97478" anchor="ctr"/>
            <a:lstStyle/>
            <a:p>
              <a:pPr defTabSz="913765">
                <a:defRPr/>
              </a:pPr>
              <a:r>
                <a:rPr lang="zh-CN" altLang="en-US" sz="2935" kern="0">
                  <a:solidFill>
                    <a:srgbClr val="FFFFFF"/>
                  </a:solidFill>
                  <a:latin typeface="微软雅黑" panose="020B0503020204020204" charset="-122"/>
                  <a:ea typeface="微软雅黑"/>
                </a:rPr>
                <a:t>常州</a:t>
              </a:r>
            </a:p>
          </p:txBody>
        </p:sp>
        <p:sp>
          <p:nvSpPr>
            <p:cNvPr id="17" name="MH_Other_5"/>
            <p:cNvSpPr/>
            <p:nvPr>
              <p:custDataLst>
                <p:tags r:id="rId14"/>
              </p:custDataLst>
            </p:nvPr>
          </p:nvSpPr>
          <p:spPr bwMode="auto">
            <a:xfrm>
              <a:off x="1072208" y="4114853"/>
              <a:ext cx="817011" cy="723767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243840" tIns="195072" rIns="243840" bIns="195072"/>
            <a:lstStyle/>
            <a:p>
              <a:pPr algn="ctr" defTabSz="932180">
                <a:lnSpc>
                  <a:spcPct val="90000"/>
                </a:lnSpc>
                <a:defRPr/>
              </a:pPr>
              <a:endParaRPr lang="en-US" sz="2935" err="1">
                <a:solidFill>
                  <a:schemeClr val="accent4"/>
                </a:solidFill>
                <a:latin typeface="微软雅黑" panose="020B0503020204020204" charset="-122"/>
                <a:ea typeface="微软雅黑"/>
                <a:cs typeface="Segoe UI" panose="020B0502040204020203" pitchFamily="34" charset="0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5231905" y="2368541"/>
            <a:ext cx="4414520" cy="57213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45</a:t>
            </a:r>
            <a:r>
              <a:rPr lang="zh-CN" altLang="en-US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岁被贬为黄州团练副使</a:t>
            </a: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5231905" y="3462204"/>
            <a:ext cx="2547620" cy="57213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59</a:t>
            </a:r>
            <a:r>
              <a:rPr lang="zh-CN" altLang="en-US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岁被贬惠州</a:t>
            </a:r>
          </a:p>
        </p:txBody>
      </p:sp>
      <p:sp>
        <p:nvSpPr>
          <p:cNvPr id="22" name="矩形 21"/>
          <p:cNvSpPr/>
          <p:nvPr>
            <p:custDataLst>
              <p:tags r:id="rId8"/>
            </p:custDataLst>
          </p:nvPr>
        </p:nvSpPr>
        <p:spPr>
          <a:xfrm>
            <a:off x="5231905" y="4608580"/>
            <a:ext cx="2547620" cy="57213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62</a:t>
            </a:r>
            <a:r>
              <a:rPr lang="zh-CN" altLang="en-US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岁被贬儋州</a:t>
            </a:r>
          </a:p>
        </p:txBody>
      </p: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5231905" y="5702241"/>
            <a:ext cx="2547620" cy="57213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66</a:t>
            </a:r>
            <a:r>
              <a:rPr lang="zh-CN" altLang="en-US" sz="2935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岁卒于常州</a:t>
            </a:r>
          </a:p>
        </p:txBody>
      </p:sp>
      <p:grpSp>
        <p:nvGrpSpPr>
          <p:cNvPr id="4" name="组合 3"/>
          <p:cNvGrpSpPr/>
          <p:nvPr>
            <p:custDataLst>
              <p:tags r:id="rId10"/>
            </p:custDataLst>
          </p:nvPr>
        </p:nvGrpSpPr>
        <p:grpSpPr>
          <a:xfrm>
            <a:off x="400473" y="195580"/>
            <a:ext cx="2484724" cy="885613"/>
            <a:chOff x="827584" y="526368"/>
            <a:chExt cx="1731833" cy="595067"/>
          </a:xfrm>
        </p:grpSpPr>
        <p:pic>
          <p:nvPicPr>
            <p:cNvPr id="5" name="Picture 2" descr="C:\Users\Administrator\Desktop\33a80d0e905b2216f4b5561e2dc8a2b5.pn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5" t="17184" r="5052" b="62131"/>
            <a:stretch>
              <a:fillRect/>
            </a:stretch>
          </p:blipFill>
          <p:spPr bwMode="auto">
            <a:xfrm>
              <a:off x="827584" y="526368"/>
              <a:ext cx="1731833" cy="59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>
              <p:custDataLst>
                <p:tags r:id="rId12"/>
              </p:custDataLst>
            </p:nvPr>
          </p:nvSpPr>
          <p:spPr>
            <a:xfrm>
              <a:off x="1003645" y="617392"/>
              <a:ext cx="1489847" cy="364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>
                <a:buFont typeface="Arial" panose="020B0604020202020204" pitchFamily="34" charset="0"/>
                <a:buNone/>
              </a:pPr>
              <a:r>
                <a:rPr lang="zh-CN" altLang="en-US" sz="2935"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展</a:t>
              </a:r>
              <a:r>
                <a:rPr lang="en-US" altLang="zh-CN" sz="2935" b="1"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· </a:t>
              </a:r>
              <a:r>
                <a:rPr lang="zh-CN" altLang="en-US" sz="2935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思古人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21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583267" y="2085340"/>
            <a:ext cx="8329930" cy="748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眼前之</a:t>
            </a:r>
            <a:r>
              <a:rPr lang="zh-CN" altLang="en-US" sz="4265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景</a:t>
            </a:r>
            <a:r>
              <a:rPr lang="en-US" altLang="zh-CN" sz="4265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古之</a:t>
            </a:r>
            <a:r>
              <a:rPr lang="zh-CN" altLang="en-US" sz="4265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人（事）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心之</a:t>
            </a:r>
            <a:r>
              <a:rPr lang="zh-CN" altLang="en-US" sz="4265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情</a:t>
            </a:r>
          </a:p>
        </p:txBody>
      </p:sp>
      <p:pic>
        <p:nvPicPr>
          <p:cNvPr id="6" name="Picture 2" descr="C:\Users\Administrator\Desktop\33a80d0e905b2216f4b5561e2dc8a2b5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17184" r="5052" b="62131"/>
          <a:stretch>
            <a:fillRect/>
          </a:stretch>
        </p:blipFill>
        <p:spPr bwMode="auto">
          <a:xfrm>
            <a:off x="3695700" y="356447"/>
            <a:ext cx="3756659" cy="133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28533" y="760307"/>
            <a:ext cx="3234690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5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归纳怀古词一般特点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91920" y="3140287"/>
            <a:ext cx="8846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赏析重点：了解史实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明确意图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体悟情感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323340" y="4292600"/>
            <a:ext cx="10104967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关键：要抓住历史人物或事件与诗句和诗人自己身世之间的连接点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10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300525" y="4432300"/>
            <a:ext cx="2891475" cy="1367354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3126" y="975304"/>
            <a:ext cx="9799063" cy="5988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en-US" altLang="zh-CN" sz="2200"/>
              <a:t>6</a:t>
            </a:r>
            <a:r>
              <a:rPr lang="en-US" altLang="zh-CN" sz="2200" smtClean="0"/>
              <a:t>.</a:t>
            </a:r>
            <a:r>
              <a:rPr lang="zh-CN" altLang="en-US" sz="2200"/>
              <a:t> </a:t>
            </a:r>
            <a:r>
              <a:rPr lang="zh-CN" altLang="en-US" sz="2200" smtClean="0"/>
              <a:t>赏析</a:t>
            </a:r>
            <a:r>
              <a:rPr lang="en-US" altLang="zh-CN" sz="2200"/>
              <a:t>《</a:t>
            </a:r>
            <a:r>
              <a:rPr lang="zh-CN" altLang="en-US" sz="2200"/>
              <a:t>念奴娇</a:t>
            </a:r>
            <a:r>
              <a:rPr lang="en-US" altLang="zh-CN" sz="2200"/>
              <a:t>·</a:t>
            </a:r>
            <a:r>
              <a:rPr lang="zh-CN" altLang="en-US" sz="2200"/>
              <a:t>赤壁怀古</a:t>
            </a:r>
            <a:r>
              <a:rPr lang="en-US" altLang="zh-CN" sz="2200"/>
              <a:t>》</a:t>
            </a:r>
            <a:r>
              <a:rPr lang="zh-CN" altLang="en-US" sz="2200"/>
              <a:t>一词中两个“笑”字</a:t>
            </a:r>
            <a:r>
              <a:rPr lang="zh-CN" altLang="en-US" sz="2200" smtClean="0"/>
              <a:t>蕴含</a:t>
            </a:r>
            <a:r>
              <a:rPr lang="zh-CN" altLang="en-US" sz="2200"/>
              <a:t>的词人的思想感情。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703091" y="2140337"/>
            <a:ext cx="94452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第一个“笑”（“谈笑间”）出现在词人凭古咏史的遥想之中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。此刻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词人完全沉醉在周公瑾轻摇羽扇、谈笑风生间令曹操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大军溃逃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覆灭的场景之中。这一笑，表面上突出了周郎成竹在胸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、轻松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取胜的神态，实则表达了词人对前世英雄能得君王信任，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建立不朽功业的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羡慕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，又隐含着自己壮志难酬的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孤独与失意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第二个“笑”（“多情应笑我”）蕴含了许多深意。少了君命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、信任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，就等于折断了词人实现人生理想的翅膀。词人做梦也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没有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想到，自己的赤胆忠心不被君王理解，使自己为小人所害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，落得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个放逐天涯的结果。这一笑是遥想之后清醒的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自我安慰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，是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一种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无可奈何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的自我解脱。</a:t>
            </a:r>
          </a:p>
        </p:txBody>
      </p:sp>
      <p:sp>
        <p:nvSpPr>
          <p:cNvPr id="39937" name="文本框 3"/>
          <p:cNvSpPr/>
          <p:nvPr>
            <p:custDataLst>
              <p:tags r:id="rId4"/>
            </p:custDataLst>
          </p:nvPr>
        </p:nvSpPr>
        <p:spPr>
          <a:xfrm>
            <a:off x="441008" y="399733"/>
            <a:ext cx="494823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《念奴娇·赤壁怀古》文本研读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ctr" anchorCtr="0">
            <a:normAutofit fontScale="90000"/>
          </a:bodyPr>
          <a:lstStyle/>
          <a:p>
            <a:pPr eaLnBrk="1" hangingPunct="1"/>
            <a:r>
              <a:rPr lang="zh-CN" altLang="en-US" sz="3200">
                <a:solidFill>
                  <a:srgbClr val="000066"/>
                </a:solidFill>
                <a:ea typeface="隶书" panose="02010509060101010101" pitchFamily="49" charset="-122"/>
              </a:rPr>
              <a:t>故国神游，多情应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笑我</a:t>
            </a:r>
            <a:r>
              <a:rPr lang="zh-CN" altLang="en-US" sz="3200">
                <a:solidFill>
                  <a:srgbClr val="000066"/>
                </a:solidFill>
                <a:ea typeface="隶书" panose="02010509060101010101" pitchFamily="49" charset="-122"/>
              </a:rPr>
              <a:t>，早生华发。</a:t>
            </a:r>
            <a:br>
              <a:rPr lang="zh-CN" altLang="en-US" sz="3200">
                <a:solidFill>
                  <a:srgbClr val="000066"/>
                </a:solidFill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rgbClr val="000066"/>
                </a:solidFill>
                <a:ea typeface="隶书" panose="02010509060101010101" pitchFamily="49" charset="-122"/>
              </a:rPr>
              <a:t>人生如梦，一樽还酹江月。</a:t>
            </a:r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00430" y="2080895"/>
            <a:ext cx="7239000" cy="4114800"/>
          </a:xfrm>
        </p:spPr>
        <p:txBody>
          <a:bodyPr vert="horz" wrap="square" lIns="91440" tIns="45720" rIns="91440" bIns="45720" anchor="t" anchorCtr="0">
            <a:normAutofit fontScale="60000"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.</a:t>
            </a:r>
            <a:r>
              <a:rPr lang="zh-CN" altLang="en-US" sz="2800"/>
              <a:t>后五句是怎样写人生感概的？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　　“故国神游”，承接上文，道出了对英雄时代、英雄人物的疾情向往。这种向往在两鬓班白年近半百功业无成的现实面前变得可笑。“多情应笑我”是倒装句，须解作：应笑我多情。这里用自潮方式写自己的感伤，感情大落，最终发出“人生如梦”的感慨，以呼应首三句。英雄人物，丰功伟绩，全都是过眼烟云，稍纵即逝，也是心境旷达，潇洒酒酬月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/>
              <a:t>　　</a:t>
            </a:r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  <p:pic>
        <p:nvPicPr>
          <p:cNvPr id="37893" name="图片 37892" descr="BD00028_">
            <a:hlinkClick r:id="rId5" action="ppaction://hlinksldjum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133600" y="1371600"/>
            <a:ext cx="533400" cy="52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28395" y="573405"/>
          <a:ext cx="9678035" cy="562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5" imgW="6357620" imgH="4125595" progId="Word.Document.8">
                  <p:embed/>
                </p:oleObj>
              </mc:Choice>
              <mc:Fallback>
                <p:oleObj r:id="rId5" imgW="6357620" imgH="41255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8395" y="573405"/>
                        <a:ext cx="9678035" cy="562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0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45068" y="2057400"/>
            <a:ext cx="4501863" cy="1955801"/>
          </a:xfrm>
          <a:prstGeom prst="rect">
            <a:avLst/>
          </a:prstGeom>
        </p:spPr>
      </p:pic>
      <p:sp>
        <p:nvSpPr>
          <p:cNvPr id="5" name="Object 2021"/>
          <p:cNvSpPr txBox="1"/>
          <p:nvPr>
            <p:custDataLst>
              <p:tags r:id="rId2"/>
            </p:custDataLst>
          </p:nvPr>
        </p:nvSpPr>
        <p:spPr>
          <a:xfrm>
            <a:off x="4369902" y="2864543"/>
            <a:ext cx="3452194" cy="10046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zh-CN" altLang="en-US" sz="54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挖掘主题</a:t>
            </a:r>
          </a:p>
        </p:txBody>
      </p:sp>
      <p:sp>
        <p:nvSpPr>
          <p:cNvPr id="10" name="Object 2021"/>
          <p:cNvSpPr txBox="1"/>
          <p:nvPr>
            <p:custDataLst>
              <p:tags r:id="rId3"/>
            </p:custDataLst>
          </p:nvPr>
        </p:nvSpPr>
        <p:spPr>
          <a:xfrm>
            <a:off x="4369902" y="2301047"/>
            <a:ext cx="3452194" cy="5023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ctr"/>
            <a:r>
              <a:rPr lang="en-US" altLang="zh-CN" sz="3600" b="1" i="0" spc="322" smtClean="0">
                <a:solidFill>
                  <a:srgbClr val="936A43"/>
                </a:solidFill>
                <a:latin typeface="Arial" panose="020B0604020202020204" pitchFamily="34" charset="0"/>
                <a:ea typeface="霞鹜文楷" pitchFamily="2" charset="-122"/>
                <a:sym typeface="Arial" panose="020B0604020202020204" pitchFamily="34" charset="0"/>
              </a:rPr>
              <a:t>04</a:t>
            </a:r>
            <a:endParaRPr lang="zh-CN" altLang="en-US" sz="1400" b="1">
              <a:solidFill>
                <a:srgbClr val="936A43"/>
              </a:solidFill>
              <a:latin typeface="Arial" panose="020B0604020202020204" pitchFamily="34" charset="0"/>
              <a:ea typeface="霞鹜文楷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316163" y="1201739"/>
          <a:ext cx="7642225" cy="499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5" imgW="6357620" imgH="4125595" progId="Word.Document.8">
                  <p:embed/>
                </p:oleObj>
              </mc:Choice>
              <mc:Fallback>
                <p:oleObj r:id="rId5" imgW="6357620" imgH="41255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16163" y="1201739"/>
                        <a:ext cx="7642225" cy="499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98500" y="3429000"/>
            <a:ext cx="5059680" cy="2392680"/>
          </a:xfrm>
          <a:prstGeom prst="rect">
            <a:avLst/>
          </a:prstGeom>
        </p:spPr>
      </p:pic>
      <p:sp>
        <p:nvSpPr>
          <p:cNvPr id="2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7195" y="1148192"/>
            <a:ext cx="10138228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en-US" altLang="zh-CN" sz="2200" smtClean="0"/>
              <a:t>2.</a:t>
            </a:r>
            <a:r>
              <a:rPr lang="zh-CN" altLang="en-US" sz="2200"/>
              <a:t> </a:t>
            </a:r>
            <a:r>
              <a:rPr lang="en-US" altLang="zh-CN" sz="2200"/>
              <a:t>《</a:t>
            </a:r>
            <a:r>
              <a:rPr lang="zh-CN" altLang="en-US" sz="2200"/>
              <a:t>念奴娇</a:t>
            </a:r>
            <a:r>
              <a:rPr lang="en-US" altLang="zh-CN" sz="2200"/>
              <a:t>·</a:t>
            </a:r>
            <a:r>
              <a:rPr lang="zh-CN" altLang="en-US" sz="2200"/>
              <a:t>赤壁怀古</a:t>
            </a:r>
            <a:r>
              <a:rPr lang="en-US" altLang="zh-CN" sz="2200"/>
              <a:t>》</a:t>
            </a:r>
            <a:r>
              <a:rPr lang="zh-CN" altLang="en-US" sz="2200"/>
              <a:t>的豪放表现在哪些</a:t>
            </a:r>
            <a:r>
              <a:rPr lang="zh-CN" altLang="en-US" sz="2200" smtClean="0"/>
              <a:t>方面？</a:t>
            </a:r>
            <a:endParaRPr lang="en-US" altLang="zh-CN" sz="2200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25157" y="1927584"/>
            <a:ext cx="100502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景物描写的豪放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：词人运用夸张、比喻的手法，采用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纵横驰骋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、游刃有余的描写，为读者呈现出一派广阔的景致，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显示出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宏大的气魄。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周瑜形象的豪放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：词人选取了婚姻美满、风度儒雅、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指挥才能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卓越三个方面，把周瑜叱咤风云的儒将风采写得形象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生动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。这个年少得志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、于赤壁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之战中建立奇功的英雄身上，正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寄托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着词人的人生理想。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情感的豪放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：生不逢时，空有一腔抱负，无法施展，只能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仰望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古人。不过，“风流人物”也是要被历史长河淘尽的，不如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在江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月、江风中举杯逍遥吧！词人在失落中得到了暂时的解脱。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9969" y="731682"/>
            <a:ext cx="10138228" cy="4996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en-US" altLang="zh-CN" sz="2000" smtClean="0"/>
              <a:t>3.《</a:t>
            </a:r>
            <a:r>
              <a:rPr lang="zh-CN" altLang="en-US" sz="2000"/>
              <a:t>念奴娇</a:t>
            </a:r>
            <a:r>
              <a:rPr lang="en-US" altLang="zh-CN" sz="2000"/>
              <a:t>·</a:t>
            </a:r>
            <a:r>
              <a:rPr lang="zh-CN" altLang="en-US" sz="2000"/>
              <a:t>赤壁怀古</a:t>
            </a:r>
            <a:r>
              <a:rPr lang="en-US" altLang="zh-CN" sz="2000"/>
              <a:t>》</a:t>
            </a:r>
            <a:r>
              <a:rPr lang="zh-CN" altLang="en-US" sz="2000"/>
              <a:t>中，词人是如何将写景、咏史</a:t>
            </a:r>
            <a:r>
              <a:rPr lang="zh-CN" altLang="en-US" sz="2000" smtClean="0"/>
              <a:t>、抒情</a:t>
            </a:r>
            <a:r>
              <a:rPr lang="zh-CN" altLang="en-US" sz="2000"/>
              <a:t>融为一体进行抒写的？</a:t>
            </a:r>
            <a:endParaRPr lang="en-US" altLang="zh-CN" sz="2000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99969" y="1276865"/>
            <a:ext cx="1051022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50">
                <a:latin typeface="微软雅黑" panose="020B0503020204020204" charset="-122"/>
                <a:ea typeface="微软雅黑"/>
              </a:rPr>
              <a:t>词的上片借景抒情，时越古今，把奔流不尽的大江与名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高累世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的历史人物联系起来，布置了一个极为广阔而悠久的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时空背景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。它既使人看到大江的汹涌奔腾，又使人想到风流人物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的卓越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气概，并将读者带入对历史的沉思之中，唤起人们对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人生的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思索，气势恢宏。“乱石穿空”三句，集中描写赤壁雄奇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壮阔的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景观，从不同角度而又诉诸不同感觉进行生动描写，一扫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平庸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、萎靡的气氛，把读者带进一个惊心动魄的奇险境界，使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人心胸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为之开阔，精神为之振奋！</a:t>
            </a:r>
          </a:p>
          <a:p>
            <a:pPr algn="just">
              <a:lnSpc>
                <a:spcPct val="150000"/>
              </a:lnSpc>
            </a:pPr>
            <a:r>
              <a:rPr lang="zh-CN" altLang="en-US" sz="1950">
                <a:latin typeface="微软雅黑" panose="020B0503020204020204" charset="-122"/>
                <a:ea typeface="微软雅黑"/>
              </a:rPr>
              <a:t>词的下片怀古，词人抓住周瑜年轻有为的主要特征，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塑造了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他雄姿英发的英雄形象。周瑜年轻有为，而词人自己现在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已鬓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染霜华，却一事无成，一腔报国之志无处施展。苏轼怀周郎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，实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为抒发其壮志难酬之叹。</a:t>
            </a:r>
          </a:p>
          <a:p>
            <a:pPr algn="just">
              <a:lnSpc>
                <a:spcPct val="150000"/>
              </a:lnSpc>
            </a:pPr>
            <a:r>
              <a:rPr lang="zh-CN" altLang="en-US" sz="1950">
                <a:latin typeface="微软雅黑" panose="020B0503020204020204" charset="-122"/>
                <a:ea typeface="微软雅黑"/>
              </a:rPr>
              <a:t>这首词感慨古今，雄浑苍凉，大气磅礴，把人们带入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江山如画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、奇伟雄壮的景色和深邃无比的历史沉思中，唤起读者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对人生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的无限感慨和思索，将写景、咏史、抒情融为一体，给人</a:t>
            </a:r>
            <a:r>
              <a:rPr lang="zh-CN" altLang="en-US" sz="1950" smtClean="0">
                <a:latin typeface="微软雅黑" panose="020B0503020204020204" charset="-122"/>
                <a:ea typeface="微软雅黑"/>
              </a:rPr>
              <a:t>以撼</a:t>
            </a:r>
            <a:r>
              <a:rPr lang="zh-CN" altLang="en-US" sz="1950">
                <a:latin typeface="微软雅黑" panose="020B0503020204020204" charset="-122"/>
                <a:ea typeface="微软雅黑"/>
              </a:rPr>
              <a:t>魂荡魄的艺术力量。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"/>
          <p:cNvSpPr/>
          <p:nvPr>
            <p:custDataLst>
              <p:tags r:id="rId1"/>
            </p:custDataLst>
          </p:nvPr>
        </p:nvSpPr>
        <p:spPr>
          <a:xfrm>
            <a:off x="390525" y="1431925"/>
            <a:ext cx="3328988" cy="42941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22530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t="-6801" b="-6801"/>
          <a:stretch>
            <a:fillRect/>
          </a:stretch>
        </p:blipFill>
        <p:spPr>
          <a:xfrm>
            <a:off x="863600" y="1970088"/>
            <a:ext cx="2333625" cy="3135312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 w="127000">
            <a:solidFill>
              <a:schemeClr val="bg1"/>
            </a:solidFill>
            <a:miter lim="800000"/>
          </a:ln>
          <a:effectLst>
            <a:outerShdw blurRad="50800" dist="38100" dir="5400000" algn="t">
              <a:srgbClr val="0D0D0D">
                <a:alpha val="10999"/>
              </a:srgbClr>
            </a:outerShdw>
          </a:effectLst>
        </p:spPr>
      </p:pic>
      <p:sp>
        <p:nvSpPr>
          <p:cNvPr id="22531" name="文本框 10"/>
          <p:cNvSpPr txBox="1"/>
          <p:nvPr>
            <p:custDataLst>
              <p:tags r:id="rId3"/>
            </p:custDataLst>
          </p:nvPr>
        </p:nvSpPr>
        <p:spPr>
          <a:xfrm>
            <a:off x="5472113" y="476250"/>
            <a:ext cx="4643438" cy="64452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400">
                <a:solidFill>
                  <a:srgbClr val="4472C4"/>
                </a:solidFill>
                <a:latin typeface="华文新魏" panose="02010800040101010101" charset="-122"/>
                <a:ea typeface="华文新魏" panose="02010800040101010101" charset="-122"/>
                <a:sym typeface="Calibri"/>
              </a:rPr>
              <a:t>苏轼</a:t>
            </a:r>
            <a:endParaRPr lang="zh-CN" altLang="en-US" sz="3600" b="1">
              <a:solidFill>
                <a:srgbClr val="4472C4"/>
              </a:solidFill>
              <a:latin typeface="华文新魏" panose="02010800040101010101" charset="-122"/>
              <a:ea typeface="华文新魏" panose="02010800040101010101" charset="-122"/>
              <a:sym typeface="Calibri"/>
            </a:endParaRPr>
          </a:p>
        </p:txBody>
      </p:sp>
      <p:sp>
        <p:nvSpPr>
          <p:cNvPr id="22532" name="矩形 11"/>
          <p:cNvSpPr/>
          <p:nvPr>
            <p:custDataLst>
              <p:tags r:id="rId4"/>
            </p:custDataLst>
          </p:nvPr>
        </p:nvSpPr>
        <p:spPr>
          <a:xfrm>
            <a:off x="4833938" y="1209675"/>
            <a:ext cx="4402138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533" name="文本框 12"/>
          <p:cNvSpPr txBox="1"/>
          <p:nvPr>
            <p:custDataLst>
              <p:tags r:id="rId5"/>
            </p:custDataLst>
          </p:nvPr>
        </p:nvSpPr>
        <p:spPr>
          <a:xfrm>
            <a:off x="4457700" y="1433513"/>
            <a:ext cx="6899275" cy="5280025"/>
          </a:xfrm>
          <a:prstGeom prst="rect">
            <a:avLst/>
          </a:prstGeom>
          <a:noFill/>
        </p:spPr>
        <p:txBody>
          <a:bodyPr wrap="square" rtlCol="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4953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pc="15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sym typeface="Calibri"/>
              </a:rPr>
              <a:t>    </a:t>
            </a:r>
            <a:r>
              <a:rPr lang="zh-CN" altLang="en-US" spc="150">
                <a:latin typeface="黑体" panose="02010609060101010101" charset="-122"/>
                <a:ea typeface="黑体" panose="02010609060101010101" charset="-122"/>
                <a:sym typeface="Calibri"/>
              </a:rPr>
              <a:t>苏轼(1037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Calibri"/>
              </a:rPr>
              <a:t>—1101)，字子瞻，号东坡居士，眉州眉山(今四川眉山)人。北宋著名散文家、词人、诗人、书画家。苏轼与父苏洵、弟苏辙并称“三苏”，父子三人同列“唐宋八大家”。苏轼中进士时21岁，曾在凤翔、杭州、密州、徐州、湖州等地任职。元丰三年(1080)因“乌台诗案”被贬为黄州团练副使，在黄州曾于城东之东坡开荒种田，故自号“东坡居士”，人称“苏东坡”。晚年被贬惠州、儋州。宋徽宗时大赦北还，途中病死在常州，葬于河南，追谥“文忠公”。在诗方面，有作品《题西林壁》《饮湖上初晴后雨》《惠崇〈春江晚景〉》《赠刘景文》等；在词方面，开创了豪放派词风，作品有《念奴娇·赤壁怀古》《水调歌头(明月几时有)》等；在书画方面，擅长行楷，与黄庭坚、米芾、蔡襄并称“宋书画四大家”。</a:t>
            </a:r>
          </a:p>
        </p:txBody>
      </p:sp>
      <p:pic>
        <p:nvPicPr>
          <p:cNvPr id="22534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3155950" cy="26225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7315" y="673934"/>
            <a:ext cx="10138228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en-US" altLang="zh-CN" sz="2000" smtClean="0"/>
              <a:t>4.</a:t>
            </a:r>
            <a:r>
              <a:rPr lang="zh-CN" altLang="en-US" sz="2000"/>
              <a:t> </a:t>
            </a:r>
            <a:r>
              <a:rPr lang="zh-CN" altLang="en-US" sz="2000" smtClean="0"/>
              <a:t>本</a:t>
            </a:r>
            <a:r>
              <a:rPr lang="zh-CN" altLang="en-US" sz="2000"/>
              <a:t>词可谓借奇景抒</a:t>
            </a:r>
            <a:r>
              <a:rPr lang="zh-CN" altLang="en-US" sz="2000" smtClean="0"/>
              <a:t>豪情，借</a:t>
            </a:r>
            <a:r>
              <a:rPr lang="zh-CN" altLang="en-US" sz="2000"/>
              <a:t>历史咏</a:t>
            </a:r>
            <a:r>
              <a:rPr lang="zh-CN" altLang="en-US" sz="2000" smtClean="0"/>
              <a:t>愁怀。试结合具体词句进行分析。</a:t>
            </a:r>
            <a:endParaRPr lang="en-US" altLang="zh-CN" sz="2000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37195" y="2102545"/>
            <a:ext cx="9890043" cy="2672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①</a:t>
            </a:r>
            <a:r>
              <a:rPr lang="zh-CN" altLang="en-US" sz="19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借景</a:t>
            </a:r>
            <a:r>
              <a:rPr lang="zh-CN" altLang="en-US" sz="19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抒情</a:t>
            </a:r>
            <a:r>
              <a:rPr lang="zh-CN" altLang="en-US" sz="19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词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的上片借景抒情，时越古今，把奔流不尽的大江与名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高累世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的历史人物联系起来，布置了一个极为广阔而悠久的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时空背景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。它既使人看到大江的汹涌奔腾，又使人想到风流人物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的卓越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气概，并将读者带入对历史的沉思之中，唤起人们对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人生的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思索，气势恢宏。“乱石”三句，集中描写赤壁雄奇壮阔的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景观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，不同角度而又诉诸不同感觉的生动描写，一扫平庸、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萎靡的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气氛，把读者带进一个惊心动魄的奇险境界，使人心胸为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之开阔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，精神为之振奋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！</a:t>
            </a:r>
            <a:endParaRPr lang="zh-CN" altLang="en-US" sz="190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37195" y="1844360"/>
            <a:ext cx="9890043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②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借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史咏怀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词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的下片怀古，词人抓住周瑜年轻有为的主要特征，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塑造了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他雄姿英发的英雄形象。周瑜年轻有为，而词人自己现在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已鬓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染霜华，却一事无成，一腔报国之志无处施展。苏轼怀周郎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，实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为抒发其壮志难酬之叹。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这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首词感慨古今，雄浑苍凉，大气磅礴，把人们带入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江山如画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、奇伟雄壮的景色和深邃无比的历史沉思中，唤起读者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对人生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的无限感慨和思索，融景物、史事、哲理于一体，给人以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撼魂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荡魄的艺术力量。</a:t>
            </a:r>
            <a:endParaRPr lang="en-US" altLang="zh-CN" sz="2000" smtClean="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998861" y="1211880"/>
            <a:ext cx="993090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/>
              </a:rPr>
              <a:t>5.</a:t>
            </a:r>
            <a:r>
              <a:rPr lang="zh-CN" altLang="en-US" sz="2400">
                <a:latin typeface="微软雅黑" panose="020B0503020204020204" charset="-122"/>
                <a:ea typeface="微软雅黑"/>
              </a:rPr>
              <a:t>试</a:t>
            </a:r>
            <a:r>
              <a:rPr lang="zh-CN" altLang="en-US" sz="2400" smtClean="0">
                <a:latin typeface="微软雅黑" panose="020B0503020204020204" charset="-122"/>
                <a:ea typeface="微软雅黑"/>
              </a:rPr>
              <a:t>赏析最后“人生如梦，一尊还酹江月”两句</a:t>
            </a:r>
            <a:r>
              <a:rPr lang="zh-CN" altLang="en-US" sz="2400">
                <a:latin typeface="微软雅黑" panose="020B0503020204020204" charset="-122"/>
                <a:ea typeface="微软雅黑"/>
              </a:rPr>
              <a:t>。</a:t>
            </a:r>
            <a:endParaRPr lang="en-US" altLang="zh-CN" sz="2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TextBox 2"/>
          <p:cNvSpPr txBox="1"/>
          <p:nvPr>
            <p:custDataLst>
              <p:tags r:id="rId2"/>
            </p:custDataLst>
          </p:nvPr>
        </p:nvSpPr>
        <p:spPr>
          <a:xfrm>
            <a:off x="998861" y="2423982"/>
            <a:ext cx="9131436" cy="15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“ 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人生如梦”是词人在遭受贬抑之后的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自慰之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词。“一尊还酹江月”是要向江月倾诉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自己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壮志难酬的苦闷。体味这言近旨远的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词句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，一位胸怀宽广、善于自解自慰的词人</a:t>
            </a:r>
            <a:r>
              <a:rPr lang="zh-CN" altLang="en-US" sz="2200" b="0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形象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，跃然纸上。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07655" y="793949"/>
            <a:ext cx="10138228" cy="1014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en-US" altLang="zh-CN" sz="2000" smtClean="0"/>
              <a:t>6.</a:t>
            </a:r>
            <a:r>
              <a:rPr lang="zh-CN" altLang="en-US" sz="2000"/>
              <a:t>有人说</a:t>
            </a:r>
            <a:r>
              <a:rPr lang="en-US" altLang="zh-CN" sz="2000"/>
              <a:t>《</a:t>
            </a:r>
            <a:r>
              <a:rPr lang="zh-CN" altLang="en-US" sz="2000"/>
              <a:t>念奴娇</a:t>
            </a:r>
            <a:r>
              <a:rPr lang="en-US" altLang="zh-CN" sz="2000"/>
              <a:t>·</a:t>
            </a:r>
            <a:r>
              <a:rPr lang="zh-CN" altLang="en-US" sz="2000"/>
              <a:t>赤壁怀古</a:t>
            </a:r>
            <a:r>
              <a:rPr lang="en-US" altLang="zh-CN" sz="2000"/>
              <a:t>》</a:t>
            </a:r>
            <a:r>
              <a:rPr lang="zh-CN" altLang="en-US" sz="2000"/>
              <a:t>中的词句“人生如梦”</a:t>
            </a:r>
            <a:r>
              <a:rPr lang="zh-CN" altLang="en-US" sz="2000" smtClean="0"/>
              <a:t>表现了</a:t>
            </a:r>
            <a:r>
              <a:rPr lang="zh-CN" altLang="en-US" sz="2000"/>
              <a:t>词人消极颓废的处世态度，你是怎样认为的呢</a:t>
            </a:r>
            <a:r>
              <a:rPr lang="zh-CN" altLang="en-US" sz="2000" smtClean="0"/>
              <a:t>？</a:t>
            </a:r>
            <a:endParaRPr lang="en-US" altLang="zh-CN" sz="2000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07689" y="2218750"/>
            <a:ext cx="9890043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00">
                <a:latin typeface="微软雅黑" panose="020B0503020204020204" charset="-122"/>
                <a:ea typeface="微软雅黑"/>
              </a:rPr>
              <a:t>观点一：</a:t>
            </a:r>
            <a:r>
              <a:rPr lang="zh-CN" altLang="en-US" sz="19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这首词具有感奋和感伤的双重色彩，但更多的</a:t>
            </a:r>
            <a:r>
              <a:rPr lang="zh-CN" altLang="en-US" sz="19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是感奋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。苏轼的感伤是由于建功立业的急切愿望不能实现而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萌发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的，我们应当更多地体会他对事业、对人生的激情和思索，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而不是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感伤。“人生如梦”反过来也可以激发我们对人生的追求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，这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也正是这首词的理趣所在。从语言上体会这首词，也是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“奋”压倒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了“伤”。意境壮阔，风格豪放，反映了苏轼的宽阔胸襟。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17543" y="1306479"/>
            <a:ext cx="989004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00">
                <a:latin typeface="微软雅黑" panose="020B0503020204020204" charset="-122"/>
                <a:ea typeface="微软雅黑"/>
              </a:rPr>
              <a:t>观点二：</a:t>
            </a:r>
            <a:r>
              <a:rPr lang="zh-CN" altLang="en-US" sz="19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确实表现了他消极颓废的处世态度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。他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建功立业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的急切愿望不能变成现实，他仰慕“风流人物”，特别是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周瑜这样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年轻有为、志得意满的青年才俊，但是自己直到四十多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岁依然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壮志难酬，被贬遭放，政治理想不得实现，加之齐生死、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等是非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的虚无态度加深了他的思想矛盾，使他产生了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“人生如梦”的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感慨，因而消极颓废。</a:t>
            </a:r>
          </a:p>
          <a:p>
            <a:pPr algn="just">
              <a:lnSpc>
                <a:spcPct val="150000"/>
              </a:lnSpc>
            </a:pPr>
            <a:r>
              <a:rPr lang="zh-CN" altLang="en-US" sz="1900">
                <a:latin typeface="微软雅黑" panose="020B0503020204020204" charset="-122"/>
                <a:ea typeface="微软雅黑"/>
              </a:rPr>
              <a:t>观点三：如果词写到“人生如梦”即戛然而止，则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流露出的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是哀伤和感叹，但是加了“一尊还酹江月”一句则多少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可以看出</a:t>
            </a:r>
            <a:r>
              <a:rPr lang="zh-CN" altLang="en-US" sz="19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词人旷达的一面：人生如梦，既美丽，又短暂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，“我”不能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改变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这现实了，别想那么多了，斟杯酒敬明月，让它代“我”向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周公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瑾表达敬意。寄情山水、借月消愁是词人摆脱现实困扰、</a:t>
            </a:r>
            <a:r>
              <a:rPr lang="zh-CN" altLang="en-US" sz="1900" smtClean="0">
                <a:latin typeface="微软雅黑" panose="020B0503020204020204" charset="-122"/>
                <a:ea typeface="微软雅黑"/>
              </a:rPr>
              <a:t>获得</a:t>
            </a:r>
            <a:r>
              <a:rPr lang="zh-CN" altLang="en-US" sz="1900">
                <a:latin typeface="微软雅黑" panose="020B0503020204020204" charset="-122"/>
                <a:ea typeface="微软雅黑"/>
              </a:rPr>
              <a:t>心灵安慰的重要途径。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3" descr="992060_282081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00800" y="0"/>
            <a:ext cx="4038600" cy="6678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Text Box 4"/>
          <p:cNvSpPr/>
          <p:nvPr>
            <p:custDataLst>
              <p:tags r:id="rId2"/>
            </p:custDataLst>
          </p:nvPr>
        </p:nvSpPr>
        <p:spPr>
          <a:xfrm>
            <a:off x="1524000" y="1557338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Pct val="50000"/>
            </a:pPr>
            <a:r>
              <a:rPr lang="en-US" altLang="zh-CN" sz="3200">
                <a:latin typeface="Franklin Gothic Book" panose="020B0503020102020204"/>
              </a:rPr>
              <a:t>       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WordArt 5"/>
          <p:cNvSpPr/>
          <p:nvPr>
            <p:custDataLst>
              <p:tags r:id="rId3"/>
            </p:custDataLst>
          </p:nvPr>
        </p:nvSpPr>
        <p:spPr>
          <a:xfrm>
            <a:off x="1784985" y="262255"/>
            <a:ext cx="2376488" cy="1295400"/>
          </a:xfrm>
          <a:prstGeom prst="rect">
            <a:avLst/>
          </a:prstGeom>
          <a:gradFill rotWithShape="1">
            <a:gsLst>
              <a:gs pos="0">
                <a:srgbClr val="FFE701"/>
              </a:gs>
              <a:gs pos="100000">
                <a:srgbClr val="FE3E02"/>
              </a:gs>
            </a:gsLst>
            <a:lin ang="5400000" scaled="1"/>
          </a:gradFill>
          <a:ln w="9525"/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t" anchorCtr="0"/>
          <a:lstStyle/>
          <a:p>
            <a:pPr algn="ctr" eaLnBrk="0" hangingPunct="0"/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</a:rPr>
              <a:t>探讨</a:t>
            </a:r>
          </a:p>
        </p:txBody>
      </p:sp>
      <p:sp>
        <p:nvSpPr>
          <p:cNvPr id="24582" name="Text Box 7"/>
          <p:cNvSpPr/>
          <p:nvPr>
            <p:custDataLst>
              <p:tags r:id="rId4"/>
            </p:custDataLst>
          </p:nvPr>
        </p:nvSpPr>
        <p:spPr>
          <a:xfrm>
            <a:off x="1524000" y="1371600"/>
            <a:ext cx="3857625" cy="2522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SzPct val="50000"/>
            </a:pPr>
            <a:r>
              <a:rPr lang="en-US" altLang="zh-CN">
                <a:solidFill>
                  <a:srgbClr val="0000FF"/>
                </a:solidFill>
                <a:latin typeface="Franklin Gothic Book" panose="020B0503020102020204"/>
              </a:rPr>
              <a:t>      </a:t>
            </a:r>
            <a:endParaRPr lang="zh-CN" altLang="en-US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Pct val="50000"/>
            </a:pPr>
            <a:r>
              <a:rPr lang="zh-CN" altLang="en-US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功业无成苦闷悲慨</a:t>
            </a:r>
          </a:p>
          <a:p>
            <a:pPr eaLnBrk="0" hangingPunct="0">
              <a:buSzPct val="50000"/>
            </a:pP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Pct val="50000"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寄情自然旷达洒脱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Pct val="50000"/>
            </a:pP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Pct val="50000"/>
            </a:pP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83" name="矩形 8"/>
          <p:cNvSpPr/>
          <p:nvPr>
            <p:custDataLst>
              <p:tags r:id="rId5"/>
            </p:custDataLst>
          </p:nvPr>
        </p:nvSpPr>
        <p:spPr>
          <a:xfrm>
            <a:off x="1251585" y="4038600"/>
            <a:ext cx="5530215" cy="2338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SzPct val="50000"/>
            </a:pPr>
            <a:r>
              <a:rPr lang="zh-CN" altLang="en-US" sz="3200" b="1">
                <a:latin typeface="Franklin Gothic Book" panose="020B0503020102020204"/>
                <a:ea typeface="黑体" panose="02010609060101010101" charset="-122"/>
              </a:rPr>
              <a:t>声律美：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</a:rPr>
              <a:t>激越从容</a:t>
            </a:r>
          </a:p>
          <a:p>
            <a:pPr eaLnBrk="0" hangingPunct="0">
              <a:buSzPct val="50000"/>
            </a:pPr>
            <a:r>
              <a:rPr lang="zh-CN" altLang="en-US" sz="3200" b="1">
                <a:latin typeface="Franklin Gothic Book" panose="020B0503020102020204"/>
                <a:ea typeface="黑体" panose="02010609060101010101" charset="-122"/>
              </a:rPr>
              <a:t>意境美：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</a:rPr>
              <a:t>雄奇壮阔</a:t>
            </a:r>
          </a:p>
          <a:p>
            <a:pPr eaLnBrk="0" hangingPunct="0">
              <a:buSzPct val="50000"/>
            </a:pPr>
            <a:endParaRPr lang="en-US" altLang="zh-CN">
              <a:latin typeface="Franklin Gothic Book" panose="020B0503020102020204"/>
              <a:ea typeface="黑体" panose="02010609060101010101" charset="-122"/>
            </a:endParaRPr>
          </a:p>
          <a:p>
            <a:pPr eaLnBrk="0" hangingPunct="0">
              <a:buSzPct val="50000"/>
            </a:pPr>
            <a:r>
              <a:rPr lang="zh-CN" altLang="en-US" sz="2800" b="1">
                <a:latin typeface="Franklin Gothic Book" panose="020B0503020102020204"/>
                <a:ea typeface="黑体" panose="02010609060101010101" charset="-122"/>
              </a:rPr>
              <a:t>手法：    </a:t>
            </a:r>
            <a:r>
              <a:rPr lang="zh-CN" altLang="en-US" sz="2800" b="1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</a:rPr>
              <a:t>融情于景</a:t>
            </a:r>
            <a:r>
              <a:rPr lang="en-US" altLang="zh-CN" sz="2800" b="1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  <a:sym typeface="+mn-ea"/>
              </a:rPr>
              <a:t>以古写今</a:t>
            </a:r>
            <a:endParaRPr lang="zh-CN" altLang="en-US" sz="2800" b="1">
              <a:solidFill>
                <a:srgbClr val="FF0000"/>
              </a:solidFill>
              <a:latin typeface="Franklin Gothic Book" panose="020B0503020102020204"/>
              <a:ea typeface="黑体" panose="02010609060101010101" charset="-122"/>
            </a:endParaRPr>
          </a:p>
          <a:p>
            <a:pPr eaLnBrk="0" hangingPunct="0">
              <a:buSzPct val="50000"/>
            </a:pPr>
            <a:endParaRPr lang="en-US" altLang="zh-CN">
              <a:solidFill>
                <a:srgbClr val="FF0000"/>
              </a:solidFill>
              <a:latin typeface="Franklin Gothic Book" panose="020B0503020102020204"/>
              <a:ea typeface="黑体" panose="02010609060101010101" charset="-122"/>
            </a:endParaRPr>
          </a:p>
          <a:p>
            <a:pPr eaLnBrk="0" hangingPunct="0">
              <a:buSzPct val="50000"/>
            </a:pPr>
            <a:r>
              <a:rPr lang="en-US" altLang="zh-CN">
                <a:solidFill>
                  <a:srgbClr val="FF0000"/>
                </a:solidFill>
                <a:latin typeface="Franklin Gothic Book" panose="020B0503020102020204"/>
                <a:ea typeface="黑体" panose="02010609060101010101" charset="-122"/>
              </a:rPr>
              <a:t>               </a:t>
            </a:r>
            <a:endParaRPr lang="zh-CN" altLang="en-US">
              <a:solidFill>
                <a:srgbClr val="FF0000"/>
              </a:solidFill>
              <a:latin typeface="Franklin Gothic Book" panose="020B0503020102020204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/>
          <p:nvPr>
            <p:custDataLst>
              <p:tags r:id="rId1"/>
            </p:custDataLst>
          </p:nvPr>
        </p:nvSpPr>
        <p:spPr>
          <a:xfrm>
            <a:off x="704533" y="290195"/>
            <a:ext cx="8461375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苏轼富有戏剧的“不幸” </a:t>
            </a:r>
            <a:r>
              <a:rPr lang="zh-CN" altLang="en-US" sz="54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</a:p>
        </p:txBody>
      </p:sp>
      <p:sp>
        <p:nvSpPr>
          <p:cNvPr id="92163" name="Text Box 3"/>
          <p:cNvSpPr txBox="1"/>
          <p:nvPr>
            <p:custDataLst>
              <p:tags r:id="rId2"/>
            </p:custDataLst>
          </p:nvPr>
        </p:nvSpPr>
        <p:spPr>
          <a:xfrm>
            <a:off x="704215" y="1357630"/>
            <a:ext cx="9674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神宗时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反对王安石变法，被贬多处。</a:t>
            </a:r>
          </a:p>
          <a:p>
            <a:r>
              <a:rPr lang="zh-CN" altLang="en-US" sz="3600" b="1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哲宗立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废新法，信旧党，苏轼被召回，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与司马光意见不合不同意尽废新法，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因而再次遭贬，先后在杭州、密州徐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州、湖州任地方官。以后新党再得       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势，他被远谪惠州，琼州（海南岛）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</a:p>
          <a:p>
            <a:r>
              <a:rPr lang="zh-CN" altLang="en-US" sz="3600" b="1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徽宗即位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苏轼被赦召回，途中病死于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常州，终年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65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岁。         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</a:p>
        </p:txBody>
      </p:sp>
      <p:pic>
        <p:nvPicPr>
          <p:cNvPr id="92164" name="New picture"/>
          <p:cNvPicPr/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128500" y="11049000"/>
            <a:ext cx="304800" cy="228600"/>
          </a:xfrm>
          <a:prstGeom prst="cube">
            <a:avLst/>
          </a:prstGeom>
        </p:spPr>
      </p:pic>
      <p:pic>
        <p:nvPicPr>
          <p:cNvPr id="92165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135100" y="12560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占位符 2049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1047115" y="763905"/>
            <a:ext cx="10027920" cy="5328920"/>
          </a:xfrm>
          <a:ln>
            <a:solidFill>
              <a:srgbClr val="000000"/>
            </a:solidFill>
            <a:miter/>
          </a:ln>
        </p:spPr>
        <p:txBody>
          <a:bodyPr anchor="t" anchorCtr="0">
            <a:normAutofit fontScale="90000" lnSpcReduction="20000"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贬到杭州，他说“我本无家更安住，故乡无此好湖山”。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贬到黄州，他说：“长江绕郭知鱼美，好竹连山觉笋香”。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贬到惠州，他说：“日啖荔枝三百颗，不辞长作岭南人”。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贬到儋州，他说：“九死南荒吾不悔，兹游奇绝冠平生”。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占位符 2186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829310" y="390525"/>
            <a:ext cx="9448165" cy="6075045"/>
          </a:xfrm>
          <a:ln>
            <a:solidFill>
              <a:srgbClr val="000000"/>
            </a:solidFill>
            <a:miter/>
          </a:ln>
        </p:spPr>
        <p:txBody>
          <a:bodyPr anchor="t" anchorCtr="0">
            <a:normAutofit/>
          </a:bodyPr>
          <a:lstStyle/>
          <a:p>
            <a:pPr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定风波</a:t>
            </a:r>
          </a:p>
          <a:p>
            <a:pPr>
              <a:buNone/>
            </a:pPr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三月七日，沙湖道中遇雨。雨具先去，同行皆狼狈，余独不觉，已而遂晴，故作此词。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莫听穿林打叶声，何妨吟啸且徐行。竹杖芒鞋轻胜马，谁怕？一蓑烟雨任平生。</a:t>
            </a:r>
          </a:p>
          <a:p>
            <a:pPr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料峭春风吹酒醒，微冷，山头斜照却相迎。回首向来萧瑟处，归去，也无风雨也无晴。 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907155" y="1181735"/>
            <a:ext cx="4643120" cy="2644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5255" y="269558"/>
            <a:ext cx="30988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3"/>
          <p:cNvSpPr/>
          <p:nvPr>
            <p:custDataLst>
              <p:tags r:id="rId3"/>
            </p:custDataLst>
          </p:nvPr>
        </p:nvSpPr>
        <p:spPr>
          <a:xfrm>
            <a:off x="4670108" y="953453"/>
            <a:ext cx="1903412" cy="3776662"/>
          </a:xfrm>
          <a:prstGeom prst="rect">
            <a:avLst/>
          </a:prstGeom>
          <a:noFill/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defTabSz="457200"/>
            <a:endParaRPr lang="zh-CN" altLang="en-US" sz="100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sp>
        <p:nvSpPr>
          <p:cNvPr id="4102" name="文本框 4"/>
          <p:cNvSpPr/>
          <p:nvPr>
            <p:custDataLst>
              <p:tags r:id="rId4"/>
            </p:custDataLst>
          </p:nvPr>
        </p:nvSpPr>
        <p:spPr>
          <a:xfrm>
            <a:off x="5180013" y="1673225"/>
            <a:ext cx="130968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/>
            <a:r>
              <a:rPr lang="zh-CN" altLang="en-US" sz="7200" b="1">
                <a:latin typeface="TypeLand 康熙字典體試用版" pitchFamily="50" charset="-120"/>
                <a:ea typeface="TypeLand 康熙字典體試用版" pitchFamily="50" charset="-120"/>
                <a:sym typeface="字魂59号-创粗黑"/>
              </a:rPr>
              <a:t>谢谢</a:t>
            </a:r>
          </a:p>
        </p:txBody>
      </p:sp>
      <p:sp>
        <p:nvSpPr>
          <p:cNvPr id="4105" name="矩形 8"/>
          <p:cNvSpPr/>
          <p:nvPr>
            <p:custDataLst>
              <p:tags r:id="rId5"/>
            </p:custDataLst>
          </p:nvPr>
        </p:nvSpPr>
        <p:spPr>
          <a:xfrm>
            <a:off x="4776788" y="1182053"/>
            <a:ext cx="1903412" cy="3776662"/>
          </a:xfrm>
          <a:prstGeom prst="rect">
            <a:avLst/>
          </a:prstGeom>
          <a:noFill/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defTabSz="457200"/>
            <a:endParaRPr lang="zh-CN" altLang="en-US" sz="100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pic>
        <p:nvPicPr>
          <p:cNvPr id="100" name="图片 99"/>
          <p:cNvPicPr/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239250" y="3407728"/>
            <a:ext cx="2952750" cy="303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/>
      <p:bldP spid="41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7169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524000" y="981075"/>
            <a:ext cx="8964613" cy="5114925"/>
          </a:xfrm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eaLnBrk="1" hangingPunct="1">
              <a:buNone/>
            </a:pPr>
            <a:r>
              <a:rPr lang="en-US" altLang="zh-CN" sz="2400"/>
              <a:t>              </a:t>
            </a: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东坡在玉堂（官署名）日，有幕士善歌，（苏轼）因问：“我词何如柳七（柳永）？”对曰：“柳郎中</a:t>
            </a:r>
            <a:r>
              <a:rPr lang="en-US" altLang="zh-CN" sz="3600" b="1">
                <a:solidFill>
                  <a:srgbClr val="000066"/>
                </a:solidFill>
                <a:ea typeface="隶书" panose="02010509060101010101" pitchFamily="49" charset="-122"/>
              </a:rPr>
              <a:t>(</a:t>
            </a: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柳永</a:t>
            </a:r>
            <a:r>
              <a:rPr lang="en-US" altLang="zh-CN" sz="3600" b="1">
                <a:solidFill>
                  <a:srgbClr val="000066"/>
                </a:solidFill>
                <a:ea typeface="隶书" panose="02010509060101010101" pitchFamily="49" charset="-122"/>
              </a:rPr>
              <a:t>)</a:t>
            </a: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词，只合十七八女郎，执红牙板，歌‘杨柳岸晓风残月’；学士（苏轼）词须关西大汉，铜琵琶，铁绰板，唱‘大江东去’。东坡为之绝倒。 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                                 </a:t>
            </a:r>
            <a:r>
              <a:rPr lang="en-US" altLang="zh-CN" sz="3600" b="1">
                <a:solidFill>
                  <a:srgbClr val="000066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俞文豹</a:t>
            </a:r>
            <a:r>
              <a:rPr lang="en-US" altLang="zh-CN" sz="3600" b="1">
                <a:solidFill>
                  <a:srgbClr val="000066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3600" b="1">
                <a:solidFill>
                  <a:srgbClr val="000066"/>
                </a:solidFill>
                <a:ea typeface="隶书" panose="02010509060101010101" pitchFamily="49" charset="-122"/>
              </a:rPr>
              <a:t>吹剑录</a:t>
            </a:r>
            <a:r>
              <a:rPr lang="en-US" altLang="zh-CN" sz="3600" b="1">
                <a:solidFill>
                  <a:srgbClr val="000066"/>
                </a:solidFill>
                <a:ea typeface="隶书" panose="02010509060101010101" pitchFamily="49" charset="-122"/>
              </a:rPr>
              <a:t>》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苏东坡像"/>
          <p:cNvPicPr/>
          <p:nvPr>
            <p:custDataLst>
              <p:tags r:id="rId1"/>
            </p:custDataLst>
          </p:nvPr>
        </p:nvPicPr>
        <p:blipFill>
          <a:blip r:embed="rId13"/>
          <a:srcRect r="19307"/>
          <a:stretch>
            <a:fillRect/>
          </a:stretch>
        </p:blipFill>
        <p:spPr>
          <a:xfrm>
            <a:off x="370205" y="1625600"/>
            <a:ext cx="25146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Oval 3"/>
          <p:cNvSpPr/>
          <p:nvPr>
            <p:custDataLst>
              <p:tags r:id="rId2"/>
            </p:custDataLst>
          </p:nvPr>
        </p:nvSpPr>
        <p:spPr>
          <a:xfrm>
            <a:off x="2362200" y="6096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0" hangingPunct="0">
              <a:buSzPct val="50000"/>
            </a:pPr>
            <a:r>
              <a:rPr lang="zh-CN" altLang="en-US" sz="5400">
                <a:latin typeface="Times New Roman" panose="02020603050405020304" charset="0"/>
                <a:ea typeface="楷体_GB2312" pitchFamily="49" charset="-122"/>
              </a:rPr>
              <a:t>旷</a:t>
            </a:r>
          </a:p>
        </p:txBody>
      </p:sp>
      <p:sp>
        <p:nvSpPr>
          <p:cNvPr id="15364" name="Oval 4"/>
          <p:cNvSpPr/>
          <p:nvPr>
            <p:custDataLst>
              <p:tags r:id="rId3"/>
            </p:custDataLst>
          </p:nvPr>
        </p:nvSpPr>
        <p:spPr>
          <a:xfrm>
            <a:off x="1752600" y="24384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0" hangingPunct="0">
              <a:buSzPct val="50000"/>
            </a:pPr>
            <a:r>
              <a:rPr lang="zh-CN" altLang="en-US" sz="5400">
                <a:latin typeface="Times New Roman" panose="02020603050405020304" charset="0"/>
                <a:ea typeface="楷体_GB2312" pitchFamily="49" charset="-122"/>
              </a:rPr>
              <a:t>世</a:t>
            </a:r>
          </a:p>
        </p:txBody>
      </p:sp>
      <p:sp>
        <p:nvSpPr>
          <p:cNvPr id="15365" name="Oval 5"/>
          <p:cNvSpPr/>
          <p:nvPr>
            <p:custDataLst>
              <p:tags r:id="rId4"/>
            </p:custDataLst>
          </p:nvPr>
        </p:nvSpPr>
        <p:spPr>
          <a:xfrm>
            <a:off x="1676400" y="40386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0" hangingPunct="0">
              <a:buSzPct val="50000"/>
            </a:pPr>
            <a:r>
              <a:rPr lang="zh-CN" altLang="en-US" sz="5400">
                <a:latin typeface="Times New Roman" panose="02020603050405020304" charset="0"/>
                <a:ea typeface="楷体_GB2312" pitchFamily="49" charset="-122"/>
              </a:rPr>
              <a:t>奇</a:t>
            </a:r>
          </a:p>
        </p:txBody>
      </p:sp>
      <p:sp>
        <p:nvSpPr>
          <p:cNvPr id="15366" name="Oval 6"/>
          <p:cNvSpPr/>
          <p:nvPr>
            <p:custDataLst>
              <p:tags r:id="rId5"/>
            </p:custDataLst>
          </p:nvPr>
        </p:nvSpPr>
        <p:spPr>
          <a:xfrm>
            <a:off x="2362200" y="56388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0" hangingPunct="0">
              <a:buSzPct val="50000"/>
            </a:pPr>
            <a:r>
              <a:rPr lang="zh-CN" altLang="en-US" sz="5400">
                <a:latin typeface="Times New Roman" panose="02020603050405020304" charset="0"/>
                <a:ea typeface="楷体_GB2312" pitchFamily="49" charset="-122"/>
              </a:rPr>
              <a:t>才</a:t>
            </a:r>
          </a:p>
        </p:txBody>
      </p:sp>
      <p:sp>
        <p:nvSpPr>
          <p:cNvPr id="15367" name="Text Box 7"/>
          <p:cNvSpPr/>
          <p:nvPr>
            <p:custDataLst>
              <p:tags r:id="rId6"/>
            </p:custDataLst>
          </p:nvPr>
        </p:nvSpPr>
        <p:spPr>
          <a:xfrm>
            <a:off x="4648200" y="457200"/>
            <a:ext cx="60198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散文：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与欧阳修并称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“欧苏”，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唐宋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八大家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之一</a:t>
            </a:r>
          </a:p>
        </p:txBody>
      </p:sp>
      <p:sp>
        <p:nvSpPr>
          <p:cNvPr id="15368" name="Text Box 8"/>
          <p:cNvSpPr/>
          <p:nvPr>
            <p:custDataLst>
              <p:tags r:id="rId7"/>
            </p:custDataLst>
          </p:nvPr>
        </p:nvSpPr>
        <p:spPr>
          <a:xfrm>
            <a:off x="4648200" y="1752600"/>
            <a:ext cx="5400675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诗歌：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与江西诗派的开创者黄庭坚并称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苏黄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endParaRPr lang="zh-CN" altLang="en-US" sz="3200">
              <a:solidFill>
                <a:srgbClr val="0000FF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5369" name="Text Box 9"/>
          <p:cNvSpPr/>
          <p:nvPr>
            <p:custDataLst>
              <p:tags r:id="rId8"/>
            </p:custDataLst>
          </p:nvPr>
        </p:nvSpPr>
        <p:spPr>
          <a:xfrm>
            <a:off x="4724400" y="2819400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词：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与辛弃疾并称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“苏辛”</a:t>
            </a:r>
          </a:p>
        </p:txBody>
      </p:sp>
      <p:sp>
        <p:nvSpPr>
          <p:cNvPr id="15370" name="Text Box 10"/>
          <p:cNvSpPr/>
          <p:nvPr>
            <p:custDataLst>
              <p:tags r:id="rId9"/>
            </p:custDataLst>
          </p:nvPr>
        </p:nvSpPr>
        <p:spPr>
          <a:xfrm>
            <a:off x="4724400" y="4343400"/>
            <a:ext cx="55626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书法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：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与蔡襄、黄庭坚、米芾并称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“宋四家”</a:t>
            </a:r>
          </a:p>
        </p:txBody>
      </p:sp>
      <p:sp>
        <p:nvSpPr>
          <p:cNvPr id="15371" name="Text Box 11"/>
          <p:cNvSpPr/>
          <p:nvPr>
            <p:custDataLst>
              <p:tags r:id="rId10"/>
            </p:custDataLst>
          </p:nvPr>
        </p:nvSpPr>
        <p:spPr>
          <a:xfrm>
            <a:off x="4724400" y="3581400"/>
            <a:ext cx="594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绘画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：</a:t>
            </a:r>
            <a:r>
              <a:rPr lang="zh-CN" altLang="en-US" sz="3200">
                <a:latin typeface="Franklin Gothic Book" panose="020B0503020102020204"/>
                <a:ea typeface="楷体_GB2312" pitchFamily="49" charset="-122"/>
              </a:rPr>
              <a:t>善画枯木怪石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，主张神似</a:t>
            </a:r>
          </a:p>
        </p:txBody>
      </p:sp>
      <p:sp>
        <p:nvSpPr>
          <p:cNvPr id="15372" name="Text Box 12"/>
          <p:cNvSpPr/>
          <p:nvPr>
            <p:custDataLst>
              <p:tags r:id="rId11"/>
            </p:custDataLst>
          </p:nvPr>
        </p:nvSpPr>
        <p:spPr>
          <a:xfrm>
            <a:off x="4876800" y="5562600"/>
            <a:ext cx="55626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  <a:buSzPct val="50000"/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苏门四学士：</a:t>
            </a:r>
            <a:r>
              <a:rPr lang="zh-CN" altLang="en-US" sz="3200">
                <a:latin typeface="Times New Roman" panose="02020603050405020304" charset="0"/>
                <a:ea typeface="楷体_GB2312" pitchFamily="49" charset="-122"/>
              </a:rPr>
              <a:t>秦观、黄庭坚、张耒、晁补之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fill="hold" tmFilter="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fill="hold" tmFilter="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fill="hold" tmFilter="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 fill="hold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 fill="hold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 fill="hold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 fill="hold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 fill="hold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 fill="hold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 fill="hold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 fill="hold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5" presetID="26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fill="hold" tmFilter="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fill="hold" tmFilter="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fill="hold" tmFilter="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 fill="hold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 fill="hold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 fill="hold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 fill="hold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 fill="hold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 fill="hold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 fill="hold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 fill="hold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1"/>
                            </p:stCondLst>
                            <p:childTnLst>
                              <p:par>
                                <p:cTn id="42" presetID="26" presetClass="entr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fill="hold" tmFilter="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fill="hold" tmFilter="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fill="hold" tmFilter="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fill="hold" tmFilter="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 fill="hold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 fill="hold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 fill="hold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 fill="hold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 fill="hold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 fill="hold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 fill="hold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 fill="hold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87" dur="8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discrete" valueType="clr">
                                      <p:cBhvr>
                                        <p:cTn id="88" dur="8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8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1" animBg="1"/>
      <p:bldP spid="15365" grpId="2" animBg="1"/>
      <p:bldP spid="15366" grpId="3" animBg="1"/>
      <p:bldP spid="15368" grpId="4"/>
      <p:bldP spid="15369" grpId="5"/>
      <p:bldP spid="15370" grpId="6"/>
      <p:bldP spid="15371" grpId="7"/>
      <p:bldP spid="15372" grpId="8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400473" y="364913"/>
            <a:ext cx="813647" cy="716280"/>
            <a:chOff x="827584" y="526368"/>
            <a:chExt cx="1731833" cy="595067"/>
          </a:xfrm>
        </p:grpSpPr>
        <p:pic>
          <p:nvPicPr>
            <p:cNvPr id="1026" name="Picture 2" descr="C:\Users\Administrator\Desktop\33a80d0e905b2216f4b5561e2dc8a2b5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5" t="17184" r="5052" b="62131"/>
            <a:stretch>
              <a:fillRect/>
            </a:stretch>
          </p:blipFill>
          <p:spPr bwMode="auto">
            <a:xfrm>
              <a:off x="827584" y="526368"/>
              <a:ext cx="1731833" cy="59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1004044" y="617392"/>
              <a:ext cx="579799" cy="451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>
                <a:buFont typeface="Arial" panose="020B0604020202020204" pitchFamily="34" charset="0"/>
                <a:buNone/>
              </a:pPr>
              <a:endParaRPr lang="zh-CN" altLang="en-US" sz="2935"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412240" y="256540"/>
            <a:ext cx="9368367" cy="4034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作者的复杂思想：</a:t>
            </a:r>
            <a:endParaRPr lang="zh-CN" altLang="en-US" sz="3735" b="1">
              <a:solidFill>
                <a:srgbClr val="0000FC"/>
              </a:solidFill>
              <a:latin typeface="Times New Roman" panose="02020603050405020304" charset="0"/>
            </a:endParaRPr>
          </a:p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儒</a:t>
            </a:r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：积极入世，忧国忧民，平生倾慕贾谊。</a:t>
            </a:r>
            <a:endParaRPr lang="zh-CN" altLang="en-US" sz="3735" b="1">
              <a:solidFill>
                <a:srgbClr val="0000FC"/>
              </a:solidFill>
              <a:latin typeface="Times New Roman" panose="02020603050405020304" charset="0"/>
            </a:endParaRPr>
          </a:p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佛</a:t>
            </a:r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：精通佛理，不计得失，常与僧人来往。</a:t>
            </a:r>
            <a:endParaRPr lang="zh-CN" altLang="en-US" sz="3735" b="1">
              <a:solidFill>
                <a:srgbClr val="0000FC"/>
              </a:solidFill>
              <a:latin typeface="Times New Roman" panose="02020603050405020304" charset="0"/>
            </a:endParaRPr>
          </a:p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道</a:t>
            </a:r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：好学老庄，齐万物，一死生，追求内     </a:t>
            </a:r>
          </a:p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        心调和。</a:t>
            </a:r>
            <a:endParaRPr lang="zh-CN" altLang="en-US" sz="3200" b="1">
              <a:solidFill>
                <a:srgbClr val="0000FC"/>
              </a:solidFill>
              <a:latin typeface="Times New Roman" panose="02020603050405020304" charset="0"/>
            </a:endParaRPr>
          </a:p>
          <a:p>
            <a:endParaRPr lang="zh-CN" altLang="en-US" sz="3200" b="1">
              <a:solidFill>
                <a:srgbClr val="0000FC"/>
              </a:solidFill>
              <a:latin typeface="Times New Roman" panose="02020603050405020304" charset="0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48547" y="4168140"/>
            <a:ext cx="10061787" cy="2392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儒家的积极入世态度与佛道的超然物外、与世无争的态度是矛盾的，但又奇妙地统一在苏轼身上。当儒家思想遭遇挫折时，苏轼却能峰回路转，在佛道二家思想中找到精神归宿。</a:t>
            </a:r>
            <a:endParaRPr lang="zh-CN" altLang="en-US" sz="3735" b="1">
              <a:solidFill>
                <a:srgbClr val="0000FC"/>
              </a:solidFill>
              <a:latin typeface="Times New Roman" panose="02020603050405020304" charset="0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5295" y="908050"/>
            <a:ext cx="10861675" cy="5949950"/>
          </a:xfrm>
          <a:solidFill>
            <a:schemeClr val="bg1">
              <a:alpha val="70000"/>
            </a:scheme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r>
              <a:rPr lang="zh-CN" altLang="en-US" sz="2800"/>
              <a:t>   </a:t>
            </a:r>
            <a:r>
              <a:rPr lang="zh-CN" altLang="en-US" sz="2800" b="1"/>
              <a:t> 苏轼因为反对新法，并在自己的诗文表露了对新政的不满。遭到李定、舒亶（</a:t>
            </a:r>
            <a:r>
              <a:rPr lang="en-US" altLang="zh-CN" sz="2800" b="1"/>
              <a:t>dǎn</a:t>
            </a:r>
            <a:r>
              <a:rPr lang="zh-CN" altLang="en-US" sz="2800" b="1"/>
              <a:t>）、何正臣弹劾，被扣以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莫须有的罪名</a:t>
            </a:r>
            <a:r>
              <a:rPr lang="zh-CN" altLang="en-US" sz="2800" b="1"/>
              <a:t>抓进乌台，一关就是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4个月</a:t>
            </a:r>
            <a:r>
              <a:rPr lang="zh-CN" altLang="en-US" sz="2800" b="1"/>
              <a:t>，每天被逼要交代他以前写的诗的由来和词句中典故的出处。在当时苏轼已是认定自己必死无疑。</a:t>
            </a:r>
            <a:br>
              <a:rPr lang="zh-CN" altLang="en-US" sz="2800" b="1"/>
            </a:br>
            <a:r>
              <a:rPr lang="zh-CN" altLang="en-US" sz="2800" b="1"/>
              <a:t>       因宋朝有不杀士大夫的惯例，以及众人的营救，使得苏轼免于一死，被贬为黄州团练副使。</a:t>
            </a:r>
          </a:p>
          <a:p>
            <a:r>
              <a:rPr lang="zh-CN" altLang="en-US" sz="2800" b="1"/>
              <a:t>    “乌台诗案”，是一个有名的文字狱，也是一个冤狱。</a:t>
            </a:r>
          </a:p>
          <a:p>
            <a:r>
              <a:rPr lang="zh-CN" altLang="en-US" sz="2800" b="1"/>
              <a:t>（注：乌台，指的是御史台，是专任弹劾百官的中央机关。汉代时御史台外柏树上有很多乌鸦，所以人称御史台为“乌台”，也戏指御史们都是乌鸦嘴。）</a:t>
            </a:r>
          </a:p>
        </p:txBody>
      </p:sp>
      <p:sp>
        <p:nvSpPr>
          <p:cNvPr id="30722" name="Text Box 3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656138" y="0"/>
            <a:ext cx="2674937" cy="1143000"/>
          </a:xfrm>
        </p:spPr>
        <p:txBody>
          <a:bodyPr wrap="square" lIns="91440" tIns="45720" rIns="91440" bIns="45720" anchor="ctr" anchorCtr="0"/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66"/>
                </a:solidFill>
              </a:rPr>
              <a:t>乌台诗案</a:t>
            </a:r>
          </a:p>
        </p:txBody>
      </p:sp>
      <p:sp>
        <p:nvSpPr>
          <p:cNvPr id="30723" name="Rectangle 4"/>
          <p:cNvSpPr/>
          <p:nvPr>
            <p:custDataLst>
              <p:tags r:id="rId3"/>
            </p:custDataLst>
          </p:nvPr>
        </p:nvSpPr>
        <p:spPr>
          <a:xfrm>
            <a:off x="1524000" y="48783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Franklin Gothic Book" panose="020B05030201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92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13314">
                                            <p:txEl>
                                              <p:charRg st="192" end="2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52755" y="259715"/>
            <a:ext cx="11247120" cy="6015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895350">
              <a:lnSpc>
                <a:spcPct val="8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背景介绍：</a:t>
            </a:r>
            <a:endParaRPr lang="zh-CN" altLang="en-US" sz="3735" b="1">
              <a:solidFill>
                <a:srgbClr val="0000FC"/>
              </a:solidFill>
              <a:latin typeface="Times New Roman" panose="02020603050405020304" charset="0"/>
            </a:endParaRPr>
          </a:p>
          <a:p>
            <a:pPr algn="just" defTabSz="895350">
              <a:spcBef>
                <a:spcPct val="50000"/>
              </a:spcBef>
            </a:pPr>
            <a:r>
              <a:rPr lang="en-US" altLang="zh-CN" sz="3735" b="1">
                <a:solidFill>
                  <a:srgbClr val="0000FC"/>
                </a:solidFill>
                <a:latin typeface="Times New Roman" panose="02020603050405020304" charset="0"/>
                <a:sym typeface="+mn-ea"/>
              </a:rPr>
              <a:t>        </a:t>
            </a:r>
            <a:r>
              <a:rPr lang="zh-CN" altLang="en-US" sz="3735" b="1">
                <a:solidFill>
                  <a:srgbClr val="0000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苏轼作诗赋，表达对新法不满，被人诬陷为诽谤朝政而下狱。苏辙等拼死上表相救，幸好太后曹氏爱才，不肯杀轼，神宗才对苏轼从轻处置。苏轼被囚</a:t>
            </a:r>
            <a:r>
              <a:rPr lang="en-US" altLang="zh-CN" sz="3735" b="1">
                <a:solidFill>
                  <a:srgbClr val="0000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128</a:t>
            </a:r>
            <a:r>
              <a:rPr lang="zh-CN" altLang="en-US" sz="3735" b="1">
                <a:solidFill>
                  <a:srgbClr val="0000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天之后，贬为黄州团练副使，交由本州安置，不得干预公事。在黄州苏轼过的实际上是一种较自由的囚犯生活，处境相当困难。在此期间，写就一词二赋，即《前赤壁赋》、《后赤壁赋》和《念奴娇</a:t>
            </a:r>
            <a:r>
              <a:rPr lang="en-US" altLang="zh-CN" sz="3735" b="1">
                <a:solidFill>
                  <a:srgbClr val="0000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735" b="1">
                <a:solidFill>
                  <a:srgbClr val="0000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赤壁怀古》。</a:t>
            </a:r>
            <a:endParaRPr lang="zh-CN" altLang="en-US" sz="3735" b="1">
              <a:solidFill>
                <a:srgbClr val="0000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735" b="1">
              <a:solidFill>
                <a:srgbClr val="0000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341967" y="4168140"/>
            <a:ext cx="9368367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3735" b="1">
              <a:solidFill>
                <a:srgbClr val="0000FC"/>
              </a:solidFill>
              <a:latin typeface="Times New Roman" panose="02020603050405020304" charset="0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jQxNzI1M2Y5NjQ2OGI3YzRkNTFiMDU4YmQ0MmY4OTMifQ=="/>
  <p:tag name="KSO_WPP_MARK_KEY" val="7e5d104b-d1aa-48e6-8c28-68a97447827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  <p:tag name="KSO_WM_UNIT_PLACING_PICTURE_USER_VIEWPORT" val="{&quot;height&quot;:2749,&quot;width&quot;:2881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24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  <p:tag name="MH" val="20180604204707"/>
  <p:tag name="MH_LIBRARY" val="GRAPHIC"/>
  <p:tag name="MH_ORDER" val="4"/>
  <p:tag name="MH_TYPE" val="SubTitl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  <p:tag name="MH" val="20180604204707"/>
  <p:tag name="MH_LIBRARY" val="GRAPHIC"/>
  <p:tag name="MH_ORDER" val="5"/>
  <p:tag name="MH_TYPE" val="Other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  <p:tag name="MH" val="20180604204707"/>
  <p:tag name="MH_LIBRARY" val="GRAPHIC"/>
  <p:tag name="MH_ORDER" val="3"/>
  <p:tag name="MH_TYPE" val="SubTitl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  <p:tag name="MH" val="20180604204707"/>
  <p:tag name="MH_LIBRARY" val="GRAPHIC"/>
  <p:tag name="MH_ORDER" val="4"/>
  <p:tag name="MH_TYPE" val="Other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  <p:tag name="MH" val="20180604204707"/>
  <p:tag name="MH_LIBRARY" val="GRAPHIC"/>
  <p:tag name="MH_ORDER" val="2"/>
  <p:tag name="MH_TYPE" val="SubTitl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  <p:tag name="MH" val="20180604204707"/>
  <p:tag name="MH_LIBRARY" val="GRAPHIC"/>
  <p:tag name="MH_ORDER" val="3"/>
  <p:tag name="MH_TYPE" val="Other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  <p:tag name="MH" val="20180604204707"/>
  <p:tag name="MH_LIBRARY" val="GRAPHIC"/>
  <p:tag name="MH_ORDER" val="1"/>
  <p:tag name="MH_TYPE" val="SubTitle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  <p:tag name="MH" val="20180604204707"/>
  <p:tag name="MH_LIBRARY" val="GRAPHIC"/>
  <p:tag name="MH_ORDER" val="1"/>
  <p:tag name="MH_TYPE" val="Other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86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d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0"/>
  <p:tag name="KSO_WM_UNIT_PICTURE_CLIP_FLAG" val="0"/>
  <p:tag name="KSO_WM_UNIT_PLACING_PICTURE_USER_VIEWPORT" val="{&quot;height&quot;:4937,&quot;width&quot;:3676}"/>
  <p:tag name="KSO_WM_UNIT_SHADOW_SCHEMECOLOR_INDEX" val="13"/>
  <p:tag name="KSO_WM_UNIT_SHADOW_SCHEMECOLOR_INDEX_BRIGHTNESS" val="0.05"/>
  <p:tag name="KSO_WM_UNIT_TYPE" val="d"/>
  <p:tag name="KSO_WM_UNIT_VALUE" val="1387*103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姓名"/>
  <p:tag name="KSO_WM_UNIT_TYPE" val="a"/>
  <p:tag name="KSO_WM_UNIT_VALUE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86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。点击此处添加正文，文字是您思想的提炼，为了最终呈现发布的良好效果。点击此处添加正文，文字是您思想的提炼，为了最终呈现发布的良好效果。文字是您思想的提炼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f"/>
  <p:tag name="KSO_WM_UNIT_VALUE" val="1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3331</Words>
  <Application>Microsoft Office PowerPoint</Application>
  <PresentationFormat>自定义</PresentationFormat>
  <Paragraphs>222</Paragraphs>
  <Slides>49</Slides>
  <Notes>2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Office 主题​​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乌台诗案</vt:lpstr>
      <vt:lpstr>PowerPoint 演示文稿</vt:lpstr>
      <vt:lpstr>赤壁三叹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故国神游，多情应笑我，早生华发。 人生如梦，一樽还酹江月。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2022-07-15T10:12:25Z</cp:lastPrinted>
  <dcterms:created xsi:type="dcterms:W3CDTF">2022-07-15T10:12:25Z</dcterms:created>
  <dcterms:modified xsi:type="dcterms:W3CDTF">2022-08-28T03:14:26Z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