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405" r:id="rId3"/>
    <p:sldId id="406" r:id="rId4"/>
    <p:sldId id="407" r:id="rId5"/>
    <p:sldId id="408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16" r:id="rId14"/>
    <p:sldId id="417" r:id="rId15"/>
    <p:sldId id="823" r:id="rId16"/>
    <p:sldId id="420" r:id="rId17"/>
    <p:sldId id="466" r:id="rId18"/>
    <p:sldId id="777" r:id="rId19"/>
    <p:sldId id="469" r:id="rId20"/>
    <p:sldId id="423" r:id="rId21"/>
    <p:sldId id="424" r:id="rId22"/>
    <p:sldId id="425" r:id="rId23"/>
    <p:sldId id="426" r:id="rId24"/>
    <p:sldId id="427" r:id="rId25"/>
    <p:sldId id="428" r:id="rId26"/>
    <p:sldId id="741" r:id="rId27"/>
    <p:sldId id="431" r:id="rId29"/>
    <p:sldId id="514" r:id="rId30"/>
    <p:sldId id="432" r:id="rId31"/>
    <p:sldId id="551" r:id="rId32"/>
    <p:sldId id="434" r:id="rId33"/>
    <p:sldId id="621" r:id="rId34"/>
    <p:sldId id="435" r:id="rId35"/>
    <p:sldId id="584" r:id="rId36"/>
    <p:sldId id="586" r:id="rId37"/>
    <p:sldId id="440" r:id="rId38"/>
    <p:sldId id="595" r:id="rId39"/>
    <p:sldId id="660" r:id="rId40"/>
    <p:sldId id="661" r:id="rId41"/>
    <p:sldId id="619" r:id="rId42"/>
    <p:sldId id="654" r:id="rId43"/>
    <p:sldId id="438" r:id="rId44"/>
    <p:sldId id="390" r:id="rId45"/>
    <p:sldId id="391" r:id="rId46"/>
    <p:sldId id="684" r:id="rId47"/>
    <p:sldId id="822" r:id="rId48"/>
    <p:sldId id="686" r:id="rId49"/>
    <p:sldId id="710" r:id="rId50"/>
    <p:sldId id="712" r:id="rId51"/>
    <p:sldId id="726" r:id="rId52"/>
    <p:sldId id="592" r:id="rId53"/>
    <p:sldId id="398" r:id="rId54"/>
    <p:sldId id="728" r:id="rId55"/>
    <p:sldId id="727" r:id="rId56"/>
    <p:sldId id="399" r:id="rId57"/>
    <p:sldId id="737" r:id="rId58"/>
    <p:sldId id="778" r:id="rId59"/>
    <p:sldId id="825" r:id="rId60"/>
    <p:sldId id="826" r:id="rId61"/>
    <p:sldId id="830" r:id="rId62"/>
    <p:sldId id="776" r:id="rId63"/>
    <p:sldId id="828" r:id="rId64"/>
    <p:sldId id="827" r:id="rId65"/>
    <p:sldId id="829" r:id="rId66"/>
    <p:sldId id="832" r:id="rId67"/>
    <p:sldId id="833" r:id="rId68"/>
    <p:sldId id="834" r:id="rId69"/>
  </p:sldIdLst>
  <p:sldSz cx="9144000" cy="6858000" type="screen4x3"/>
  <p:notesSz cx="6858000" cy="9144000"/>
  <p:custDataLst>
    <p:tags r:id="rId7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0" name="zhaoqingju" initials="z" lastIdx="0" clrIdx="0"/>
  <p:cmAuthor id="4" name="dell" initials="d" lastIdx="1" clrIdx="3"/>
  <p:cmAuthor id="7" name="Yi Su" initials="Y" lastIdx="0" clrIdx="4"/>
  <p:cmAuthor id="8" name="ming qiu" initials="m" lastIdx="0" clrIdx="1"/>
  <p:cmAuthor id="3" name="Mia Vida Villanueva" initials="M" lastIdx="0" clrIdx="0"/>
  <p:cmAuthor id="5" name="姜伟光" initials="姜" lastIdx="0" clrIdx="0"/>
  <p:cmAuthor id="6" name="Microsoft Office 用户" initials="M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0000"/>
    <a:srgbClr val="0000FF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1002" y="-96"/>
      </p:cViewPr>
      <p:guideLst>
        <p:guide orient="horz" pos="2160"/>
        <p:guide pos="28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117.xml"/><Relationship Id="rId73" Type="http://schemas.openxmlformats.org/officeDocument/2006/relationships/commentAuthors" Target="commentAuthors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3-10-16T11:34:57.428" idx="1">
    <p:pos x="7611" y="153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fontAlgn="base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lIns="68580" tIns="34290" rIns="68580" bIns="3429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fade thruBlk="1"/>
  </p:transition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9.xml"/><Relationship Id="rId2" Type="http://schemas.openxmlformats.org/officeDocument/2006/relationships/image" Target="../media/image16.jpeg"/><Relationship Id="rId1" Type="http://schemas.openxmlformats.org/officeDocument/2006/relationships/hyperlink" Target="baishaocheng20051018191422/&#21476;&#35799;&#21517;&#21477;&#36816;&#29992;/&#22269;&#30772;&#23665;&#27827;&#22312;/&#21776;&#35799;&#37197;&#30011;.files/tsph005.jpg" TargetMode="Externa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7.jpeg"/><Relationship Id="rId1" Type="http://schemas.openxmlformats.org/officeDocument/2006/relationships/tags" Target="../tags/tag4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9.xml"/><Relationship Id="rId2" Type="http://schemas.openxmlformats.org/officeDocument/2006/relationships/image" Target="../media/image18.jpeg"/><Relationship Id="rId1" Type="http://schemas.openxmlformats.org/officeDocument/2006/relationships/tags" Target="../tags/tag58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2" Type="http://schemas.openxmlformats.org/officeDocument/2006/relationships/image" Target="../media/image19.jpeg"/><Relationship Id="rId1" Type="http://schemas.openxmlformats.org/officeDocument/2006/relationships/tags" Target="../tags/tag6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2" Type="http://schemas.openxmlformats.org/officeDocument/2006/relationships/comments" Target="../comments/comment1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6.xml"/><Relationship Id="rId1" Type="http://schemas.openxmlformats.org/officeDocument/2006/relationships/image" Target="../media/image21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2.xml"/><Relationship Id="rId1" Type="http://schemas.openxmlformats.org/officeDocument/2006/relationships/image" Target="../media/image2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tags" Target="../tags/tag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9.xml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69" name="图片 2052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2924175"/>
            <a:ext cx="1693862" cy="345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图片 2053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2924175"/>
            <a:ext cx="1663700" cy="342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054" descr="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2924175"/>
            <a:ext cx="1427162" cy="345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205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388" y="2924175"/>
            <a:ext cx="1633537" cy="350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矩形 2058"/>
          <p:cNvSpPr/>
          <p:nvPr/>
        </p:nvSpPr>
        <p:spPr>
          <a:xfrm>
            <a:off x="1692275" y="908050"/>
            <a:ext cx="5975350" cy="15128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en-US" altLang="zh-CN" sz="3600">
                <a:ln w="3175" cap="rnd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26 </a:t>
            </a:r>
            <a:r>
              <a:rPr lang="zh-CN" altLang="en-US" sz="3600">
                <a:ln w="3175" cap="rnd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诗词五首</a:t>
            </a:r>
            <a:endParaRPr lang="zh-CN" altLang="en-US" sz="3600">
              <a:ln w="3175" cap="rnd" cmpd="sng">
                <a:solidFill>
                  <a:srgbClr val="B2B2B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174" name="图片 2060" descr="anniu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813" y="6165850"/>
            <a:ext cx="296862" cy="296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9750" y="621665"/>
            <a:ext cx="22440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韵律之美</a:t>
            </a:r>
            <a:r>
              <a:rPr lang="en-US" altLang="zh-CN" sz="27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altLang="zh-CN" sz="2700" b="1" dirty="0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895" y="1628775"/>
            <a:ext cx="788860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朗读《饮酒》和《赤壁》</a:t>
            </a:r>
            <a:r>
              <a:rPr lang="en-US" altLang="zh-CN" sz="32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圈出其韵脚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>
              <a:effectLst/>
              <a:ea typeface="方正苏新诗柳楷简体" panose="02000000000000000000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⑴陶渊明《饮酒》一诗</a:t>
            </a:r>
            <a:r>
              <a:rPr lang="en-US" altLang="zh-CN" sz="32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押</a:t>
            </a:r>
            <a:r>
              <a:rPr lang="en-US" altLang="zh-CN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an</a:t>
            </a:r>
            <a:r>
              <a:rPr lang="en-US" altLang="zh-CN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韵</a:t>
            </a:r>
            <a:r>
              <a:rPr lang="en-US" altLang="zh-CN" sz="32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韵脚有</a:t>
            </a:r>
            <a:endParaRPr lang="zh-CN" altLang="en-US" sz="3200" b="1">
              <a:effectLst/>
              <a:ea typeface="方正苏新诗柳楷简体" panose="02000000000000000000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3200" b="1" u="sng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b="1" u="sng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b="1" u="sng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b="1" u="sng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b="1" u="sng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等字。</a:t>
            </a:r>
            <a:endParaRPr lang="zh-CN" altLang="en-US" sz="3200" b="1" u="sng">
              <a:effectLst/>
              <a:ea typeface="方正苏新诗柳楷简体" panose="02000000000000000000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⑵杜牧《赤壁》一诗,押</a:t>
            </a:r>
            <a:r>
              <a:rPr lang="zh-CN" altLang="en-US" sz="3200" b="1">
                <a:effectLst/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>
                <a:effectLst/>
                <a:latin typeface="+mn-lt"/>
                <a:ea typeface="方正苏新诗柳楷简体" panose="02000000000000000000" charset="-122"/>
                <a:cs typeface="+mn-lt"/>
                <a:sym typeface="+mn-ea"/>
              </a:rPr>
              <a:t>iao</a:t>
            </a:r>
            <a:r>
              <a:rPr lang="zh-CN" altLang="en-US" sz="3200" b="1">
                <a:effectLst/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韵,韵脚有</a:t>
            </a:r>
            <a:endParaRPr lang="zh-CN" altLang="en-US" sz="3200" b="1">
              <a:effectLst/>
              <a:ea typeface="方正苏新诗柳楷简体" panose="02000000000000000000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3200" b="1" u="sng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、</a:t>
            </a:r>
            <a:r>
              <a:rPr lang="zh-CN" altLang="en-US" sz="3200" b="1" u="sng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等字。</a:t>
            </a:r>
            <a:endParaRPr lang="zh-CN" altLang="en-US" sz="3200" b="1">
              <a:effectLst/>
              <a:ea typeface="方正苏新诗柳楷简体" panose="02000000000000000000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3200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 b="1">
                <a:effectLst/>
                <a:ea typeface="方正苏新诗柳楷简体" panose="02000000000000000000" charset="-122"/>
                <a:cs typeface="Arial" panose="020B0604020202020204" pitchFamily="34" charset="0"/>
                <a:sym typeface="+mn-ea"/>
              </a:rPr>
              <a:t>朗读《渔家傲》</a:t>
            </a:r>
            <a:r>
              <a:rPr lang="en-US" altLang="zh-CN" sz="32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体会其韵律之美。韵脚有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3200" b="1" u="sng" dirty="0"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200" b="1" u="sng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等字。</a:t>
            </a:r>
            <a:endParaRPr lang="zh-CN" altLang="en-US" sz="3200" b="1" dirty="0"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2485" y="2573020"/>
            <a:ext cx="50622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喧 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偏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山 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还 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言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2485" y="3507740"/>
            <a:ext cx="22339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销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乔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45490" y="4530725"/>
            <a:ext cx="75526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雾 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舞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 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处 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句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举</a:t>
            </a: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住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去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145" name="WordArt 4"/>
          <p:cNvSpPr>
            <a:spLocks noTextEdit="1"/>
          </p:cNvSpPr>
          <p:nvPr/>
        </p:nvSpPr>
        <p:spPr>
          <a:xfrm>
            <a:off x="3851593" y="1844675"/>
            <a:ext cx="489585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2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饮酒(其五）</a:t>
            </a:r>
            <a:endParaRPr lang="zh-CN" altLang="en-US" sz="5400" b="1"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6" name="WordArt 5"/>
          <p:cNvSpPr>
            <a:spLocks noTextEdit="1"/>
          </p:cNvSpPr>
          <p:nvPr/>
        </p:nvSpPr>
        <p:spPr>
          <a:xfrm>
            <a:off x="5291455" y="3788728"/>
            <a:ext cx="259238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9050" cap="flat" cmpd="sng">
                  <a:solidFill>
                    <a:srgbClr val="FFCC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endParaRPr lang="zh-CN" altLang="en-US" sz="4000" b="1">
              <a:ln w="19050" cap="flat" cmpd="sng">
                <a:solidFill>
                  <a:srgbClr val="FFCC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7" name="Picture 6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238" y="1341120"/>
            <a:ext cx="3333750" cy="440055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1" name="图片 5124" descr="采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1412875"/>
            <a:ext cx="3344545" cy="4935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79388" y="692468"/>
            <a:ext cx="3048000" cy="706755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走进作者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8"/>
          <p:cNvSpPr/>
          <p:nvPr>
            <p:custDataLst>
              <p:tags r:id="rId3"/>
            </p:custDataLst>
          </p:nvPr>
        </p:nvSpPr>
        <p:spPr>
          <a:xfrm>
            <a:off x="3651885" y="1569720"/>
            <a:ext cx="5311140" cy="4620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陶渊明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潜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元亮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号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五柳先生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谥靖节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东晋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诗人。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田园生活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是陶渊明诗的主要题材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他是中国第一位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田园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诗人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被称为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古今隐逸诗人之宗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著有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饮酒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》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归园田居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》《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桃花源记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》《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五柳先生传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》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043" y="1124268"/>
            <a:ext cx="3048000" cy="706755"/>
          </a:xfrm>
          <a:prstGeom prst="rect">
            <a:avLst/>
          </a:prstGeom>
        </p:spPr>
        <p:txBody>
          <a:bodyPr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9745" y="2061210"/>
            <a:ext cx="8244840" cy="2797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/>
              <a:t>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陶渊明现存的作品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大都写于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归隐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。在这些作品中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农耕劳动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写与农民的交往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写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农村恬静优美的自然景色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着力表现了自己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田园生活的怡然自得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之乐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。情意真切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格调清新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简洁含蓄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富有韵味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称为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田园诗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647700" y="765175"/>
            <a:ext cx="255587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44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0665" y="917575"/>
            <a:ext cx="2573020" cy="554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饮酒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结庐在人境</a:t>
            </a:r>
            <a:r>
              <a:rPr kumimoji="0" sz="30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而无车马喧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问君何能尔</a:t>
            </a:r>
            <a:r>
              <a:rPr sz="30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心远地自</a:t>
            </a:r>
            <a:r>
              <a:rPr lang="zh-CN" altLang="en-US" sz="3000" b="1" dirty="0">
                <a:solidFill>
                  <a:srgbClr val="3D30E4"/>
                </a:solidFill>
                <a:sym typeface="+mn-ea"/>
              </a:rPr>
              <a:t>偏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000" b="1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采菊东篱下</a:t>
            </a:r>
            <a:r>
              <a:rPr sz="30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悠然见南山</a:t>
            </a:r>
            <a:r>
              <a:rPr kumimoji="0" lang="zh-CN" sz="30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山气日夕</a:t>
            </a:r>
            <a:r>
              <a:rPr lang="zh-CN" altLang="en-US" sz="3000" b="1" dirty="0">
                <a:solidFill>
                  <a:srgbClr val="3D30E4"/>
                </a:solidFill>
                <a:sym typeface="+mn-ea"/>
              </a:rPr>
              <a:t>佳</a:t>
            </a:r>
            <a:r>
              <a:rPr sz="30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000" b="1" dirty="0"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飞鸟</a:t>
            </a:r>
            <a:r>
              <a:rPr lang="zh-CN" altLang="en-US" sz="3000" b="1" dirty="0">
                <a:solidFill>
                  <a:srgbClr val="3D30E4"/>
                </a:solidFill>
                <a:sym typeface="+mn-ea"/>
              </a:rPr>
              <a:t>相与</a:t>
            </a:r>
            <a:r>
              <a:rPr lang="zh-CN" altLang="en-US" sz="3000" b="1" dirty="0">
                <a:sym typeface="+mn-ea"/>
              </a:rPr>
              <a:t>还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此中有真</a:t>
            </a:r>
            <a:r>
              <a:rPr lang="zh-CN" altLang="en-US" sz="3000" b="1" dirty="0">
                <a:solidFill>
                  <a:srgbClr val="3D30E4"/>
                </a:solidFill>
                <a:sym typeface="+mn-ea"/>
              </a:rPr>
              <a:t>意</a:t>
            </a:r>
            <a:r>
              <a:rPr lang="zh-CN" altLang="zh-CN" sz="30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endParaRPr lang="zh-CN" altLang="zh-CN" sz="3000" b="1" dirty="0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dirty="0">
                <a:sym typeface="+mn-ea"/>
              </a:rPr>
              <a:t>欲辨已忘</a:t>
            </a:r>
            <a:r>
              <a:rPr lang="zh-CN" altLang="en-US" sz="3000" b="1" dirty="0">
                <a:solidFill>
                  <a:srgbClr val="FF0000"/>
                </a:solidFill>
                <a:sym typeface="+mn-ea"/>
              </a:rPr>
              <a:t>言</a:t>
            </a:r>
            <a:r>
              <a:rPr lang="zh-CN" altLang="en-US" sz="3000" b="1" dirty="0">
                <a:solidFill>
                  <a:schemeClr val="tx1"/>
                </a:solidFill>
                <a:sym typeface="+mn-ea"/>
              </a:rPr>
              <a:t>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51460" y="210820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3" name="文本框 99"/>
          <p:cNvSpPr txBox="1"/>
          <p:nvPr>
            <p:custDataLst>
              <p:tags r:id="rId3"/>
            </p:custDataLst>
          </p:nvPr>
        </p:nvSpPr>
        <p:spPr>
          <a:xfrm>
            <a:off x="2989580" y="1780540"/>
            <a:ext cx="5981065" cy="444817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居住在人世间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却没有车马的喧闹。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问我怎么能做到这样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心灵远离尘俗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所处之地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自然幽静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偏远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在东篱下采摘菊花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闲适淡泊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无意中见到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南山美景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山中的云气与傍晚的景色十分美丽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成群的飞鸟结伴而还。</a:t>
            </a:r>
            <a:endParaRPr lang="zh-CN" altLang="en-US" sz="3000" b="1" dirty="0">
              <a:solidFill>
                <a:srgbClr val="0015FE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这里有人生的真正</a:t>
            </a:r>
            <a:r>
              <a:rPr lang="zh-CN" altLang="en-US" sz="30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意趣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想要分辨清楚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却</a:t>
            </a:r>
            <a:r>
              <a:rPr lang="zh-CN" altLang="en-US" sz="3000" b="1" dirty="0">
                <a:solidFill>
                  <a:srgbClr val="0015FE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已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忘了怎样</a:t>
            </a:r>
            <a:r>
              <a:rPr lang="zh-CN" altLang="en-US" sz="30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表达</a:t>
            </a:r>
            <a:r>
              <a:rPr lang="zh-CN" sz="3000" b="1" dirty="0">
                <a:solidFill>
                  <a:srgbClr val="0000FF"/>
                </a:solidFill>
              </a:rPr>
              <a:t>。</a:t>
            </a:r>
            <a:endParaRPr 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666478" y="459009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美好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66353" y="459009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一起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bldLvl="0" animBg="1"/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323215" y="1790700"/>
            <a:ext cx="8318500" cy="1095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既然生活在人来人往的环境中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为何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而无车马喧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？此处用了什么手法？有何作用？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23215" y="87439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研读诗歌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5"/>
          <p:cNvSpPr/>
          <p:nvPr>
            <p:custDataLst>
              <p:tags r:id="rId2"/>
            </p:custDataLst>
          </p:nvPr>
        </p:nvSpPr>
        <p:spPr>
          <a:xfrm>
            <a:off x="614680" y="2886075"/>
            <a:ext cx="80270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车马喧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指官场上官员之间的交往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。通过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对比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意指诗人疏远了奔波于世俗的车马客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看淡了功名利禄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为下文</a:t>
            </a:r>
            <a:r>
              <a:rPr lang="en-US" alt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心远</a:t>
            </a:r>
            <a:r>
              <a:rPr lang="en-US" alt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做铺垫。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304800" y="1290955"/>
            <a:ext cx="8095615" cy="1095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第三、四句运用了什么修辞？从中我们可窥见陶渊明怎样的心情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5"/>
          <p:cNvSpPr/>
          <p:nvPr>
            <p:custDataLst>
              <p:tags r:id="rId1"/>
            </p:custDataLst>
          </p:nvPr>
        </p:nvSpPr>
        <p:spPr>
          <a:xfrm>
            <a:off x="634365" y="2348865"/>
            <a:ext cx="80270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运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  <a:sym typeface="+mn-ea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设问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  <a:sym typeface="+mn-ea"/>
              </a:rPr>
              <a:t>的修辞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,表达了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  <a:sym typeface="+mn-ea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舒畅愉快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  <a:sym typeface="+mn-ea"/>
              </a:rPr>
              <a:t>心情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他刚从官场中退隐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一种脱离污浊的由衷之喜溢于言表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他为自己的正确选择而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</a:rPr>
              <a:t>欣慰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矩形 17"/>
          <p:cNvSpPr/>
          <p:nvPr/>
        </p:nvSpPr>
        <p:spPr>
          <a:xfrm>
            <a:off x="539750" y="660400"/>
            <a:ext cx="82035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“采菊东篱下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悠然见南山”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中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菊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有何象征意义？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悠然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体现了诗人怎样的心境？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sz="3200" b="1" dirty="0">
                <a:sym typeface="+mn-ea"/>
              </a:rPr>
              <a:t>山气日夕佳,飞鸟相与还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”这两句是什么描写？有何深刻含义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698" name="矩形 13"/>
          <p:cNvSpPr/>
          <p:nvPr/>
        </p:nvSpPr>
        <p:spPr>
          <a:xfrm>
            <a:off x="650875" y="1606550"/>
            <a:ext cx="76695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菊花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象征诗人不与世俗相争的高洁的品质</a:t>
            </a: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C03B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13"/>
          <p:cNvSpPr/>
          <p:nvPr>
            <p:custDataLst>
              <p:tags r:id="rId1"/>
            </p:custDataLst>
          </p:nvPr>
        </p:nvSpPr>
        <p:spPr>
          <a:xfrm>
            <a:off x="650875" y="2608580"/>
            <a:ext cx="7579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zh-CN" altLang="en-US" sz="3200" b="1">
                <a:solidFill>
                  <a:srgbClr val="0C03BD"/>
                </a:solidFill>
                <a:latin typeface="SimSun-ExtB" panose="02010609060101010101" charset="-122"/>
                <a:ea typeface="SimSun-ExtB" panose="02010609060101010101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“悠然”</a:t>
            </a:r>
            <a:r>
              <a:rPr lang="zh-CN" altLang="en-US" sz="3200" b="1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表达了诗人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闲适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恬淡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的心境。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28" name="Rectangle 4"/>
          <p:cNvSpPr/>
          <p:nvPr>
            <p:custDataLst>
              <p:tags r:id="rId2"/>
            </p:custDataLst>
          </p:nvPr>
        </p:nvSpPr>
        <p:spPr>
          <a:xfrm>
            <a:off x="690245" y="4137025"/>
            <a:ext cx="76301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景物描写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虽是写景</a:t>
            </a:r>
            <a:r>
              <a:rPr lang="zh-CN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,实是</a:t>
            </a:r>
            <a:r>
              <a:rPr lang="zh-CN" altLang="zh-CN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悟理</a:t>
            </a:r>
            <a:r>
              <a:rPr lang="en-US" altLang="zh-CN" sz="3200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飞鸟尚知还</a:t>
            </a:r>
            <a:r>
              <a:rPr lang="zh-CN" altLang="zh-CN" sz="3200" b="1" dirty="0">
                <a:solidFill>
                  <a:srgbClr val="3D30E4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人应更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知还</a:t>
            </a:r>
            <a:r>
              <a:rPr lang="zh-CN" altLang="zh-CN" sz="3200" b="1" dirty="0">
                <a:solidFill>
                  <a:srgbClr val="3D30E4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用</a:t>
            </a:r>
            <a:r>
              <a:rPr lang="en-US" altLang="zh-CN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“飞鸟相与还”</a:t>
            </a:r>
            <a:r>
              <a:rPr lang="zh-CN" altLang="en-US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的现象类比人应</a:t>
            </a:r>
            <a:r>
              <a:rPr lang="en-US" altLang="zh-CN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返璞归真</a:t>
            </a:r>
            <a:r>
              <a:rPr lang="en-US" altLang="zh-CN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Rectangle 3"/>
          <p:cNvSpPr/>
          <p:nvPr/>
        </p:nvSpPr>
        <p:spPr>
          <a:xfrm>
            <a:off x="775335" y="1196975"/>
            <a:ext cx="78409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</a:rPr>
              <a:t>5.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此中有真意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欲辨已忘言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你认为所谓的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真意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”是指什么？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为何会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忘言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2228" name="Rectangle 4"/>
          <p:cNvSpPr/>
          <p:nvPr/>
        </p:nvSpPr>
        <p:spPr>
          <a:xfrm>
            <a:off x="775335" y="2273300"/>
            <a:ext cx="76301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真意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指不与世俗同流合污、回归自然</a:t>
            </a:r>
            <a:r>
              <a:rPr lang="zh-CN" altLang="zh-CN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返璞归真的愿望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2175" y="3349625"/>
            <a:ext cx="75133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这种</a:t>
            </a:r>
            <a:r>
              <a:rPr lang="en-US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真意</a:t>
            </a:r>
            <a:r>
              <a:rPr lang="en-US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可意会不可言传</a:t>
            </a:r>
            <a:r>
              <a:rPr lang="zh-CN" altLang="zh-CN" sz="3200" b="1" dirty="0">
                <a:solidFill>
                  <a:srgbClr val="3D30E4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与</a:t>
            </a:r>
            <a:r>
              <a:rPr lang="en-US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此时无声胜有声</a:t>
            </a:r>
            <a:r>
              <a:rPr lang="en-US" altLang="zh-CN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相似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左大括号 59395"/>
          <p:cNvSpPr/>
          <p:nvPr/>
        </p:nvSpPr>
        <p:spPr>
          <a:xfrm>
            <a:off x="1619250" y="2073910"/>
            <a:ext cx="170180" cy="2152015"/>
          </a:xfrm>
          <a:prstGeom prst="leftBrace">
            <a:avLst>
              <a:gd name="adj1" fmla="val 9411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59396"/>
          <p:cNvSpPr txBox="1"/>
          <p:nvPr/>
        </p:nvSpPr>
        <p:spPr>
          <a:xfrm>
            <a:off x="1043305" y="2690495"/>
            <a:ext cx="575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饮酒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529590" y="69278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713865" y="1932305"/>
            <a:ext cx="7033895" cy="22936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心远地偏</a:t>
            </a:r>
            <a:r>
              <a:rPr lang="en-US" altLang="zh-CN" sz="3200" b="1"/>
              <a:t>——</a:t>
            </a:r>
            <a:r>
              <a:rPr lang="zh-CN" altLang="en-US" sz="3200" b="1"/>
              <a:t>远离尘世、超凡脱俗</a:t>
            </a:r>
            <a:endParaRPr lang="zh-CN" altLang="en-US" sz="3200" b="1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采菊见山</a:t>
            </a:r>
            <a:r>
              <a:rPr lang="en-US" altLang="zh-CN" sz="3200" b="1"/>
              <a:t>——</a:t>
            </a:r>
            <a:r>
              <a:rPr lang="zh-CN" altLang="en-US" sz="3200" b="1"/>
              <a:t>热爱自然、心境恬淡</a:t>
            </a:r>
            <a:endParaRPr lang="zh-CN" altLang="en-US" sz="3200" b="1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山气飞鸟</a:t>
            </a:r>
            <a:r>
              <a:rPr lang="en-US" altLang="zh-CN" sz="3200" b="1"/>
              <a:t>——</a:t>
            </a:r>
            <a:r>
              <a:rPr lang="zh-CN" altLang="en-US" sz="3200" b="1"/>
              <a:t>自然之景、归隐之意</a:t>
            </a:r>
            <a:endParaRPr lang="zh-CN" altLang="en-US" sz="3200" b="1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真意忘言</a:t>
            </a:r>
            <a:r>
              <a:rPr lang="en-US" altLang="zh-CN" sz="3200" b="1"/>
              <a:t>——</a:t>
            </a:r>
            <a:r>
              <a:rPr lang="zh-CN" altLang="en-US" sz="3200" b="1"/>
              <a:t>人生真谛、返璞归真</a:t>
            </a:r>
            <a:endParaRPr lang="zh-CN" altLang="en-US" sz="3200" b="1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WordArt 3">
            <a:hlinkClick r:id="" action="ppaction://noaction"/>
          </p:cNvPr>
          <p:cNvSpPr>
            <a:spLocks noTextEdit="1"/>
          </p:cNvSpPr>
          <p:nvPr/>
        </p:nvSpPr>
        <p:spPr>
          <a:xfrm rot="5400000">
            <a:off x="5539740" y="2604770"/>
            <a:ext cx="4037330" cy="93281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饮酒（其五）</a:t>
            </a:r>
            <a:endParaRPr lang="zh-CN" altLang="en-US" sz="5400" b="1">
              <a:ln w="2857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5050"/>
                  </a:gs>
                  <a:gs pos="100000">
                    <a:srgbClr val="FFFF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WordArt 4">
            <a:hlinkClick r:id="" action="ppaction://noaction"/>
          </p:cNvPr>
          <p:cNvSpPr>
            <a:spLocks noTextEdit="1"/>
          </p:cNvSpPr>
          <p:nvPr/>
        </p:nvSpPr>
        <p:spPr>
          <a:xfrm rot="5400000">
            <a:off x="5145723" y="2590483"/>
            <a:ext cx="1851025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>
                <a:ln w="9525" cap="flat" cmpd="sng">
                  <a:solidFill>
                    <a:srgbClr val="FF505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998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春望</a:t>
            </a:r>
            <a:endParaRPr lang="zh-CN" altLang="en-US" sz="6600" b="1">
              <a:ln w="9525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8998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23" name="WordArt 5">
            <a:hlinkClick r:id="" action="ppaction://noaction"/>
          </p:cNvPr>
          <p:cNvSpPr>
            <a:spLocks noTextEdit="1"/>
          </p:cNvSpPr>
          <p:nvPr/>
        </p:nvSpPr>
        <p:spPr>
          <a:xfrm rot="5400000">
            <a:off x="2245995" y="2585403"/>
            <a:ext cx="4624388" cy="609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48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雁门太守行</a:t>
            </a:r>
            <a:endParaRPr lang="zh-CN" altLang="en-US" sz="4800" b="1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WordArt 6">
            <a:hlinkClick r:id="" action="ppaction://noaction"/>
          </p:cNvPr>
          <p:cNvSpPr>
            <a:spLocks noTextEdit="1"/>
          </p:cNvSpPr>
          <p:nvPr/>
        </p:nvSpPr>
        <p:spPr>
          <a:xfrm rot="5400000">
            <a:off x="2151380" y="2608898"/>
            <a:ext cx="1946275" cy="5619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赤壁</a:t>
            </a:r>
            <a:endParaRPr lang="zh-CN" altLang="en-US" sz="4400" b="1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25" name="WordArt 7" descr="沙滩">
            <a:hlinkClick r:id="" action="ppaction://noaction"/>
          </p:cNvPr>
          <p:cNvSpPr>
            <a:spLocks noTextEdit="1"/>
          </p:cNvSpPr>
          <p:nvPr/>
        </p:nvSpPr>
        <p:spPr>
          <a:xfrm rot="5400000">
            <a:off x="-190500" y="2430463"/>
            <a:ext cx="30861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FF505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3882" dir="2699999" algn="ctr" rotWithShape="0">
                    <a:srgbClr val="CBCBCB">
                      <a:alpha val="78998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渔家傲</a:t>
            </a:r>
            <a:endParaRPr lang="zh-CN" altLang="en-US" sz="6000" b="1">
              <a:ln w="12700" cap="flat" cmpd="sng">
                <a:solidFill>
                  <a:srgbClr val="FF505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3882" dir="2699999" algn="ctr" rotWithShape="0">
                  <a:srgbClr val="CBCBCB">
                    <a:alpha val="78998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850" y="692785"/>
            <a:ext cx="22440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理解情感</a:t>
            </a:r>
            <a:r>
              <a:rPr lang="en-US" altLang="zh-CN" sz="27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altLang="zh-CN" sz="2700" b="1" dirty="0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2705" name="Rectangle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83895" y="1503045"/>
            <a:ext cx="8280400" cy="605790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ym typeface="+mn-ea"/>
              </a:rPr>
              <a:t>请借助诗词阅读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策略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品读诗词五首。</a:t>
            </a:r>
            <a:b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23850" y="2211705"/>
            <a:ext cx="8476615" cy="15068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阅读策略一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从诗词内部的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题材选择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意象选择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遣词造句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表现手法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托物言志、虚实结合、用典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sz="3000"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等角度入手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对诗词进行初步理解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23850" y="3933190"/>
            <a:ext cx="8476615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阅读策略二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000" b="1">
                <a:sym typeface="+mn-ea"/>
              </a:rPr>
              <a:t>从诗词外部的</a:t>
            </a:r>
            <a:r>
              <a:rPr sz="3000" b="1">
                <a:solidFill>
                  <a:srgbClr val="FF0000"/>
                </a:solidFill>
                <a:sym typeface="+mn-ea"/>
              </a:rPr>
              <a:t>诗人身世遭际</a:t>
            </a:r>
            <a:r>
              <a:rPr sz="3000" b="1">
                <a:sym typeface="+mn-ea"/>
              </a:rPr>
              <a:t>、</a:t>
            </a:r>
            <a:r>
              <a:rPr sz="3000" b="1">
                <a:solidFill>
                  <a:srgbClr val="FF0000"/>
                </a:solidFill>
                <a:sym typeface="+mn-ea"/>
              </a:rPr>
              <a:t>思想倾向</a:t>
            </a:r>
            <a:r>
              <a:rPr sz="3000" b="1">
                <a:sym typeface="+mn-ea"/>
              </a:rPr>
              <a:t>和诗歌的具体</a:t>
            </a:r>
            <a:r>
              <a:rPr sz="3000" b="1">
                <a:solidFill>
                  <a:srgbClr val="FF0000"/>
                </a:solidFill>
                <a:sym typeface="+mn-ea"/>
              </a:rPr>
              <a:t>创作背景</a:t>
            </a:r>
            <a:r>
              <a:rPr sz="3000" b="1">
                <a:sym typeface="+mn-ea"/>
              </a:rPr>
              <a:t>等角度入手,即“</a:t>
            </a:r>
            <a:r>
              <a:rPr sz="3000" b="1">
                <a:solidFill>
                  <a:srgbClr val="FF0000"/>
                </a:solidFill>
                <a:sym typeface="+mn-ea"/>
              </a:rPr>
              <a:t>知人论世</a:t>
            </a:r>
            <a:r>
              <a:rPr sz="3000" b="1">
                <a:sym typeface="+mn-ea"/>
              </a:rPr>
              <a:t>”</a:t>
            </a:r>
            <a:r>
              <a:rPr sz="3000">
                <a:sym typeface="+mn-ea"/>
              </a:rPr>
              <a:t>(</a:t>
            </a:r>
            <a:r>
              <a:rPr sz="3000" b="1">
                <a:sym typeface="+mn-ea"/>
              </a:rPr>
              <a:t>提示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000" b="1">
                <a:sym typeface="+mn-ea"/>
              </a:rPr>
              <a:t>请查阅资料,了解与诗人或诗词有关的资料,简要摘录</a:t>
            </a:r>
            <a:r>
              <a:rPr sz="3000">
                <a:sym typeface="+mn-ea"/>
              </a:rPr>
              <a:t>)</a:t>
            </a:r>
            <a:endParaRPr sz="3000" b="1">
              <a:sym typeface="+mn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29210" y="1253490"/>
          <a:ext cx="9070340" cy="4351020"/>
        </p:xfrm>
        <a:graphic>
          <a:graphicData uri="http://schemas.openxmlformats.org/drawingml/2006/table">
            <a:tbl>
              <a:tblPr/>
              <a:tblGrid>
                <a:gridCol w="1257935"/>
                <a:gridCol w="2533650"/>
                <a:gridCol w="2370455"/>
                <a:gridCol w="2908300"/>
              </a:tblGrid>
              <a:tr h="5829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诗词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阅读策略二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你的理解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809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《饮酒》</a:t>
                      </a:r>
                      <a:endParaRPr lang="zh-CN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从</a:t>
                      </a:r>
                      <a:r>
                        <a:rPr lang="zh-CN" altLang="en-US" sz="3000" b="1" u="sng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题材选择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的角度</a:t>
                      </a:r>
                      <a:r>
                        <a:rPr lang="en-US" altLang="zh-CN" sz="30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本诗</a:t>
                      </a:r>
                      <a:r>
                        <a:rPr lang="zh-CN" altLang="en-US" sz="3000" b="1" dirty="0">
                          <a:solidFill>
                            <a:srgbClr val="0000FF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写酒后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对世事人生的感慨</a:t>
                      </a:r>
                      <a:r>
                        <a:rPr sz="30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直抒胸臆</a:t>
                      </a:r>
                      <a:r>
                        <a:rPr sz="30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rgbClr val="0000FF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挥洒真情；诗歌描写的是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田园风光和农村生活</a:t>
                      </a:r>
                      <a:endParaRPr lang="zh-CN" altLang="en-US" sz="30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陶渊明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不为五斗米折腰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sz="3000" b="1">
                          <a:sym typeface="+mn-ea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去职归隐</a:t>
                      </a:r>
                      <a:r>
                        <a:rPr sz="30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绝意仕途</a:t>
                      </a:r>
                      <a:r>
                        <a:rPr sz="30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对污浊的官场极为厌恶</a:t>
                      </a:r>
                      <a:endParaRPr lang="zh-CN" altLang="en-US" sz="30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诗人</a:t>
                      </a:r>
                      <a:r>
                        <a:rPr lang="zh-CN" altLang="en-US" sz="3000" b="1" dirty="0">
                          <a:solidFill>
                            <a:srgbClr val="0000FF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追求的“真意”就是自然之趣</a:t>
                      </a:r>
                      <a:r>
                        <a:rPr sz="30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是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对田园生活的向往</a:t>
                      </a:r>
                      <a:r>
                        <a:rPr sz="30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也是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对自我与自然融合的纯洁浑朴境界的追求</a:t>
                      </a:r>
                      <a:endParaRPr lang="zh-CN" altLang="en-US" sz="30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679937" descr="按此在新窗口浏览图片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679938"/>
          <p:cNvSpPr/>
          <p:nvPr/>
        </p:nvSpPr>
        <p:spPr>
          <a:xfrm>
            <a:off x="2268538" y="1341438"/>
            <a:ext cx="453707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春 望</a:t>
            </a:r>
            <a:endParaRPr lang="zh-CN" altLang="en-US" sz="48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2" name="矩形 679938"/>
          <p:cNvSpPr/>
          <p:nvPr>
            <p:custDataLst>
              <p:tags r:id="rId3"/>
            </p:custDataLst>
          </p:nvPr>
        </p:nvSpPr>
        <p:spPr>
          <a:xfrm>
            <a:off x="3514090" y="3261995"/>
            <a:ext cx="1509395" cy="6750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13"/>
              </a:avLst>
            </a:prstTxWarp>
            <a:normAutofit/>
          </a:bodyPr>
          <a:p>
            <a:pPr algn="ctr"/>
            <a:r>
              <a:rPr lang="zh-CN" altLang="en-US" sz="32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杜</a:t>
            </a:r>
            <a:r>
              <a:rPr lang="en-US" altLang="zh-CN" sz="32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 </a:t>
            </a:r>
            <a:r>
              <a:rPr lang="zh-CN" altLang="en-US" sz="32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甫</a:t>
            </a:r>
            <a:endParaRPr lang="zh-CN" altLang="en-US" sz="32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315" y="1572260"/>
            <a:ext cx="2947035" cy="41211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165475" y="1196975"/>
            <a:ext cx="5888990" cy="4954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子美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号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少陵野老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伟大的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现实主义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被尊称为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诗圣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”。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他生活在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唐朝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由盛转衰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的年代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他的诗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多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沉郁顿挫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反映了当时的现实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故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被后人称为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诗史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代表作有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三吏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新安吏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石壕吏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潼关吏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000">
                <a:sym typeface="+mn-ea"/>
              </a:rPr>
              <a:t>、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三别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b="1"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新婚别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垂老别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无家别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等</a:t>
            </a:r>
            <a:r>
              <a:rPr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40030" y="660400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走进作者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81635" y="1772920"/>
            <a:ext cx="807720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755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年安史之乱爆发。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75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年诗人杜甫得知唐肃宗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在灵武即位的消息后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不顾安危投奔唐肃宗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想要再有一番作为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结果在投奔灵武途中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被叛军掳至长安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过了半年多囚徒一样的生活。这时的首都长安已被抢掠一空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满目荒凉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而家人久别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生死未卜。次年三月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春回大地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鸟语花香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诗人触景生情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感慨万千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写下了这首五言律诗。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55650" y="908685"/>
            <a:ext cx="226250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647700" y="765175"/>
            <a:ext cx="255587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44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" y="1308100"/>
            <a:ext cx="2729865" cy="4815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春望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olidFill>
                  <a:srgbClr val="3D30E4"/>
                </a:solidFill>
                <a:sym typeface="+mn-ea"/>
              </a:rPr>
              <a:t>国</a:t>
            </a:r>
            <a:r>
              <a:rPr lang="zh-CN" sz="3000" b="1" dirty="0">
                <a:sym typeface="+mn-ea"/>
              </a:rPr>
              <a:t>破山河在</a:t>
            </a:r>
            <a:r>
              <a:rPr kumimoji="0" sz="30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城春草木</a:t>
            </a:r>
            <a:r>
              <a:rPr lang="zh-CN" sz="3000" b="1" dirty="0">
                <a:solidFill>
                  <a:srgbClr val="3D30E4"/>
                </a:solidFill>
                <a:sym typeface="+mn-ea"/>
              </a:rPr>
              <a:t>深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感时花溅泪</a:t>
            </a:r>
            <a:r>
              <a:rPr sz="30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恨别鸟惊心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000" b="1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烽火连三月</a:t>
            </a:r>
            <a:r>
              <a:rPr sz="30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0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家书抵万金。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白头搔更短</a:t>
            </a:r>
            <a:r>
              <a:rPr sz="30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olidFill>
                  <a:srgbClr val="0000FF"/>
                </a:solidFill>
                <a:sym typeface="+mn-ea"/>
              </a:rPr>
              <a:t>浑</a:t>
            </a:r>
            <a:r>
              <a:rPr lang="zh-CN" sz="3000" b="1" dirty="0">
                <a:sym typeface="+mn-ea"/>
              </a:rPr>
              <a:t>欲不胜簪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51460" y="48069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3" name="文本框 99"/>
          <p:cNvSpPr txBox="1"/>
          <p:nvPr>
            <p:custDataLst>
              <p:tags r:id="rId3"/>
            </p:custDataLst>
          </p:nvPr>
        </p:nvSpPr>
        <p:spPr>
          <a:xfrm>
            <a:off x="2813685" y="1780540"/>
            <a:ext cx="6156960" cy="50774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 anchorCtr="0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国都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沦陷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只有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山河依旧；春天来了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荒城里草木丛生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感伤时局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见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花开常常洒泪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；怅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恨别离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闻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鸟鸣每每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惊心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延绵的战火已延续多月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家书难得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一封抵得上万金。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愁绪缠绕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搔头思考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白发越搔越短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简直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要插不上簪子</a:t>
            </a:r>
            <a:r>
              <a:rPr lang="zh-CN" sz="3000" b="1" dirty="0">
                <a:solidFill>
                  <a:srgbClr val="0000FF"/>
                </a:solidFill>
              </a:rPr>
              <a:t>。</a:t>
            </a:r>
            <a:endParaRPr 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77248" y="252317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茂盛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bldLvl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>
            <p:custDataLst>
              <p:tags r:id="rId1"/>
            </p:custDataLst>
          </p:nvPr>
        </p:nvSpPr>
        <p:spPr>
          <a:xfrm>
            <a:off x="395605" y="1424940"/>
            <a:ext cx="8470900" cy="5854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sz="3200" b="1"/>
              <a:t>战争除了给春天带来影响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/>
              <a:t>给国家带来影响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/>
              <a:t>还给诗人的家庭带来什么？</a:t>
            </a:r>
            <a:endParaRPr lang="zh-CN" sz="3200" b="1"/>
          </a:p>
          <a:p>
            <a:pPr marL="342900" indent="-342900" eaLnBrk="0" hangingPunct="0">
              <a:spcBef>
                <a:spcPct val="20000"/>
              </a:spcBef>
            </a:pPr>
            <a:endParaRPr lang="zh-CN" altLang="zh-CN" sz="36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6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6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2.面对</a:t>
            </a:r>
            <a:r>
              <a:rPr lang="zh-CN" altLang="en-US" sz="3200" b="1">
                <a:latin typeface="宋体" panose="02010600030101010101" pitchFamily="2" charset="-122"/>
              </a:rPr>
              <a:t>荒凉</a:t>
            </a:r>
            <a:r>
              <a:rPr lang="en-US" altLang="zh-CN" sz="3200" b="1">
                <a:latin typeface="宋体" panose="02010600030101010101" pitchFamily="2" charset="-122"/>
              </a:rPr>
              <a:t>的景象和遭遇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</a:rPr>
              <a:t>诗中有哪些词</a:t>
            </a:r>
            <a:r>
              <a:rPr lang="zh-CN" altLang="en-US" sz="3200" b="1">
                <a:latin typeface="宋体" panose="02010600030101010101" pitchFamily="2" charset="-122"/>
              </a:rPr>
              <a:t>点</a:t>
            </a:r>
            <a:r>
              <a:rPr lang="en-US" altLang="zh-CN" sz="3200" b="1">
                <a:latin typeface="宋体" panose="02010600030101010101" pitchFamily="2" charset="-122"/>
              </a:rPr>
              <a:t>明了作者的感受？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20" y="2416810"/>
            <a:ext cx="78187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</a:rPr>
              <a:t>    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</a:rPr>
              <a:t>家书</a:t>
            </a:r>
            <a:r>
              <a:rPr lang="zh-CN" altLang="en-US" sz="3200" b="1">
                <a:solidFill>
                  <a:srgbClr val="3D30E4"/>
                </a:solidFill>
              </a:rPr>
              <a:t>抵万金</a:t>
            </a:r>
            <a:endParaRPr lang="zh-CN" altLang="en-US" sz="3200" b="1">
              <a:solidFill>
                <a:srgbClr val="3D30E4"/>
              </a:solidFill>
            </a:endParaRPr>
          </a:p>
          <a:p>
            <a:r>
              <a:rPr lang="zh-CN" altLang="en-US" sz="3200" b="1">
                <a:solidFill>
                  <a:srgbClr val="3D30E4"/>
                </a:solidFill>
              </a:rPr>
              <a:t> </a:t>
            </a:r>
            <a:r>
              <a:rPr lang="en-US" altLang="zh-CN" sz="3200" b="1">
                <a:solidFill>
                  <a:srgbClr val="3D30E4"/>
                </a:solidFill>
              </a:rPr>
              <a:t>      </a:t>
            </a:r>
            <a:r>
              <a:rPr lang="en-US" altLang="zh-CN" sz="3200">
                <a:solidFill>
                  <a:srgbClr val="3D30E4"/>
                </a:solidFill>
              </a:rPr>
              <a:t>——</a:t>
            </a:r>
            <a:r>
              <a:rPr lang="zh-CN" altLang="en-US" sz="3200" b="1">
                <a:solidFill>
                  <a:srgbClr val="3D30E4"/>
                </a:solidFill>
              </a:rPr>
              <a:t>用</a:t>
            </a:r>
            <a:r>
              <a:rPr lang="zh-CN" altLang="en-US" sz="3200" b="1">
                <a:solidFill>
                  <a:srgbClr val="FF0000"/>
                </a:solidFill>
              </a:rPr>
              <a:t>夸张</a:t>
            </a:r>
            <a:r>
              <a:rPr lang="zh-CN" altLang="en-US" sz="3200" b="1">
                <a:solidFill>
                  <a:srgbClr val="3D30E4"/>
                </a:solidFill>
              </a:rPr>
              <a:t>的修辞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言家书珍贵、难得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,表达了战乱中人们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思念离散的亲人、盼望得到亲人音讯的心情</a:t>
            </a:r>
            <a:r>
              <a:rPr lang="zh-CN" altLang="en-US" sz="3200" b="1">
                <a:solidFill>
                  <a:srgbClr val="3D30E4"/>
                </a:solidFill>
              </a:rPr>
              <a:t>。</a:t>
            </a:r>
            <a:endParaRPr lang="zh-CN" altLang="en-US" sz="3200" b="1">
              <a:solidFill>
                <a:srgbClr val="3D30E4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69620" y="5405120"/>
            <a:ext cx="82029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    </a:t>
            </a:r>
            <a:r>
              <a:rPr lang="zh-CN" sz="3200" b="1">
                <a:solidFill>
                  <a:srgbClr val="0000FF"/>
                </a:solidFill>
              </a:rPr>
              <a:t>感时、恨别</a:t>
            </a:r>
            <a:endParaRPr lang="zh-CN" sz="3200" b="1">
              <a:solidFill>
                <a:srgbClr val="0000FF"/>
              </a:solidFill>
            </a:endParaRPr>
          </a:p>
          <a:p>
            <a:r>
              <a:rPr lang="zh-CN" sz="3200" b="1">
                <a:solidFill>
                  <a:srgbClr val="0000FF"/>
                </a:solidFill>
              </a:rPr>
              <a:t> </a:t>
            </a:r>
            <a:r>
              <a:rPr lang="en-US" altLang="zh-CN" sz="3200" b="1">
                <a:solidFill>
                  <a:srgbClr val="0000FF"/>
                </a:solidFill>
              </a:rPr>
              <a:t>      </a:t>
            </a:r>
            <a:r>
              <a:rPr lang="en-US" altLang="zh-CN" sz="3200">
                <a:solidFill>
                  <a:srgbClr val="0000FF"/>
                </a:solidFill>
              </a:rPr>
              <a:t>——</a:t>
            </a:r>
            <a:r>
              <a:rPr lang="zh-CN" sz="3200" b="1">
                <a:solidFill>
                  <a:srgbClr val="FF0000"/>
                </a:solidFill>
              </a:rPr>
              <a:t>忧伤国事、思念家人</a:t>
            </a:r>
            <a:r>
              <a:rPr lang="zh-CN" sz="3200" b="1">
                <a:solidFill>
                  <a:srgbClr val="0000FF"/>
                </a:solidFill>
              </a:rPr>
              <a:t>。</a:t>
            </a:r>
            <a:endParaRPr lang="zh-CN" sz="3200" b="1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95605" y="71818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研读诗歌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252095" y="613410"/>
            <a:ext cx="8470900" cy="10883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sz="3200" b="1">
                <a:latin typeface="宋体" panose="02010600030101010101" pitchFamily="2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cs typeface="宋体" panose="02010600030101010101" pitchFamily="2" charset="-122"/>
                <a:sym typeface="+mn-ea"/>
              </a:rPr>
              <a:t>花与鸟是春天中美好的景物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cs typeface="宋体" panose="02010600030101010101" pitchFamily="2" charset="-122"/>
                <a:sym typeface="+mn-ea"/>
              </a:rPr>
              <a:t>然而诗人见花而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cs typeface="宋体" panose="02010600030101010101" pitchFamily="2" charset="-122"/>
                <a:sym typeface="+mn-ea"/>
              </a:rPr>
              <a:t>溅泪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cs typeface="宋体" panose="02010600030101010101" pitchFamily="2" charset="-122"/>
                <a:sym typeface="+mn-ea"/>
              </a:rPr>
              <a:t>听鸟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鸣</a:t>
            </a:r>
            <a:r>
              <a:rPr lang="zh-CN" altLang="en-US" sz="3200" b="1" dirty="0"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cs typeface="宋体" panose="02010600030101010101" pitchFamily="2" charset="-122"/>
                <a:sym typeface="+mn-ea"/>
              </a:rPr>
              <a:t>惊心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我们该如何理解？</a:t>
            </a: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3415" y="2157730"/>
            <a:ext cx="77012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以花鸟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借花流泪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鸟惊心来表达诗人忧伤国事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、思念家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人的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伤痛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之情。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105" y="1574165"/>
            <a:ext cx="7851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借景生情、移情于物、以乐景写悲情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" name="Rectangle 4"/>
          <p:cNvSpPr/>
          <p:nvPr>
            <p:custDataLst>
              <p:tags r:id="rId1"/>
            </p:custDataLst>
          </p:nvPr>
        </p:nvSpPr>
        <p:spPr>
          <a:xfrm>
            <a:off x="280035" y="3429000"/>
            <a:ext cx="8154670" cy="52006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sz="3200" b="1">
                <a:latin typeface="宋体" panose="02010600030101010101" pitchFamily="2" charset="-122"/>
              </a:rPr>
              <a:t>4</a:t>
            </a:r>
            <a:r>
              <a:rPr sz="3200" b="1">
                <a:latin typeface="宋体" panose="02010600030101010101" pitchFamily="2" charset="-122"/>
              </a:rPr>
              <a:t>.</a:t>
            </a:r>
            <a:r>
              <a:rPr lang="zh-CN" sz="3200" b="1"/>
              <a:t>说说你对</a:t>
            </a:r>
            <a:r>
              <a:rPr sz="3200" b="1"/>
              <a:t>尾联</a:t>
            </a:r>
            <a:r>
              <a:rPr lang="zh-CN" sz="3200" b="1"/>
              <a:t>的理解。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5841" name="矩形 13"/>
          <p:cNvSpPr/>
          <p:nvPr>
            <p:custDataLst>
              <p:tags r:id="rId2"/>
            </p:custDataLst>
          </p:nvPr>
        </p:nvSpPr>
        <p:spPr>
          <a:xfrm>
            <a:off x="712788" y="3948748"/>
            <a:ext cx="7837487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尾联描绘了一个</a:t>
            </a:r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头发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花白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稀疏到</a:t>
            </a:r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不胜簪</a:t>
            </a:r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地步</a:t>
            </a:r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诗人形象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可以想见其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内心的凄怆、悲凉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,其苍老之态是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忧国、思家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所致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3D30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矩形 13"/>
          <p:cNvSpPr/>
          <p:nvPr/>
        </p:nvSpPr>
        <p:spPr>
          <a:xfrm>
            <a:off x="1090295" y="2682240"/>
            <a:ext cx="69913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反对战争、渴望和平</a:t>
            </a:r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渴望战争早点结束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期盼亲人团聚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国泰民安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3D30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5" name="Rectangle 4"/>
          <p:cNvSpPr/>
          <p:nvPr>
            <p:custDataLst>
              <p:tags r:id="rId1"/>
            </p:custDataLst>
          </p:nvPr>
        </p:nvSpPr>
        <p:spPr>
          <a:xfrm>
            <a:off x="755015" y="1632585"/>
            <a:ext cx="7820660" cy="11893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sz="3200" b="1">
                <a:latin typeface="宋体" panose="02010600030101010101" pitchFamily="2" charset="-122"/>
              </a:rPr>
              <a:t>5</a:t>
            </a:r>
            <a:r>
              <a:rPr sz="3200" b="1">
                <a:latin typeface="宋体" panose="02010600030101010101" pitchFamily="2" charset="-122"/>
              </a:rPr>
              <a:t>.</a:t>
            </a:r>
            <a:r>
              <a:rPr lang="zh-CN" sz="3200" b="1"/>
              <a:t>后三</a:t>
            </a:r>
            <a:r>
              <a:rPr sz="3200" b="1"/>
              <a:t>联</a:t>
            </a:r>
            <a:r>
              <a:rPr lang="zh-CN" sz="3200" b="1"/>
              <a:t>写诗人的感受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200" b="1"/>
              <a:t>突出了诗人怎样的渴望？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5" name="内容占位符 59394"/>
          <p:cNvSpPr>
            <a:spLocks noGrp="1"/>
          </p:cNvSpPr>
          <p:nvPr>
            <p:ph idx="1"/>
          </p:nvPr>
        </p:nvSpPr>
        <p:spPr>
          <a:xfrm>
            <a:off x="2051050" y="2237105"/>
            <a:ext cx="5545138" cy="2592388"/>
          </a:xfrm>
        </p:spPr>
        <p:txBody>
          <a:bodyPr anchor="t" anchorCtr="0"/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600" b="1" dirty="0">
                <a:solidFill>
                  <a:schemeClr val="tx1"/>
                </a:solidFill>
              </a:rPr>
              <a:t>首联</a:t>
            </a:r>
            <a:r>
              <a:rPr lang="en-US" altLang="zh-CN" sz="3600" b="1">
                <a:solidFill>
                  <a:schemeClr val="tx1"/>
                </a:solidFill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</a:rPr>
              <a:t>国破家亡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</a:rPr>
              <a:t>景象悲惨</a:t>
            </a:r>
            <a:endParaRPr lang="zh-CN" altLang="en-US" sz="3600" b="1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600" b="1" dirty="0">
                <a:solidFill>
                  <a:schemeClr val="tx1"/>
                </a:solidFill>
              </a:rPr>
              <a:t>颔联</a:t>
            </a:r>
            <a:r>
              <a:rPr lang="en-US" altLang="zh-CN" sz="3600" b="1">
                <a:solidFill>
                  <a:schemeClr val="tx1"/>
                </a:solidFill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</a:rPr>
              <a:t>感时恨别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</a:rPr>
              <a:t>内心</a:t>
            </a:r>
            <a:r>
              <a:rPr lang="zh-CN" altLang="en-US" sz="3600" b="1" dirty="0">
                <a:sym typeface="+mn-ea"/>
              </a:rPr>
              <a:t>伤</a:t>
            </a:r>
            <a:r>
              <a:rPr lang="zh-CN" altLang="en-US" sz="3600" b="1" dirty="0">
                <a:solidFill>
                  <a:schemeClr val="tx1"/>
                </a:solidFill>
              </a:rPr>
              <a:t>痛   </a:t>
            </a:r>
            <a:endParaRPr lang="zh-CN" altLang="en-US" sz="3600" b="1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600" b="1" dirty="0">
                <a:solidFill>
                  <a:schemeClr val="tx1"/>
                </a:solidFill>
              </a:rPr>
              <a:t>颈联</a:t>
            </a:r>
            <a:r>
              <a:rPr lang="en-US" altLang="zh-CN" sz="3600" b="1">
                <a:solidFill>
                  <a:schemeClr val="tx1"/>
                </a:solidFill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</a:rPr>
              <a:t>战火频频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</a:rPr>
              <a:t>思念家人</a:t>
            </a:r>
            <a:endParaRPr lang="zh-CN" altLang="en-US" sz="3600" b="1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600" b="1" dirty="0">
                <a:solidFill>
                  <a:schemeClr val="tx1"/>
                </a:solidFill>
              </a:rPr>
              <a:t>尾联</a:t>
            </a:r>
            <a:r>
              <a:rPr lang="en-US" altLang="zh-CN" sz="3600" b="1">
                <a:solidFill>
                  <a:schemeClr val="tx1"/>
                </a:solidFill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</a:rPr>
              <a:t>挠头叹息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</a:rPr>
              <a:t>忧国悲己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29698" name="左大括号 59395"/>
          <p:cNvSpPr/>
          <p:nvPr/>
        </p:nvSpPr>
        <p:spPr>
          <a:xfrm>
            <a:off x="1927860" y="2381885"/>
            <a:ext cx="215900" cy="2447925"/>
          </a:xfrm>
          <a:prstGeom prst="leftBrace">
            <a:avLst>
              <a:gd name="adj1" fmla="val 9411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59396"/>
          <p:cNvSpPr txBox="1"/>
          <p:nvPr/>
        </p:nvSpPr>
        <p:spPr>
          <a:xfrm>
            <a:off x="1135698" y="3088958"/>
            <a:ext cx="792162" cy="119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春望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93395" y="92646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6" name="矩形 85"/>
          <p:cNvSpPr/>
          <p:nvPr/>
        </p:nvSpPr>
        <p:spPr>
          <a:xfrm>
            <a:off x="479425" y="2119630"/>
            <a:ext cx="8212455" cy="3356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R="0" lvl="0" algn="l" defTabSz="914400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结合诗人生平和诗歌创作背景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知人论世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</a:rPr>
              <a:t>理解诗歌中寄寓的情感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R="0" lvl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题材选择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意象选择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遣词造句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表现手法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等角度入手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学习品析诗歌传情言志的艺术手法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R="0" lvl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反复诵读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体会诗歌的意境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积累优美的诗句。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987675" y="981075"/>
            <a:ext cx="22440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学习目标</a:t>
            </a:r>
            <a:r>
              <a:rPr lang="en-US" altLang="zh-CN" sz="27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altLang="zh-CN" sz="2700" b="1" dirty="0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66040" y="775335"/>
          <a:ext cx="9065260" cy="3597910"/>
        </p:xfrm>
        <a:graphic>
          <a:graphicData uri="http://schemas.openxmlformats.org/drawingml/2006/table">
            <a:tbl>
              <a:tblPr/>
              <a:tblGrid>
                <a:gridCol w="1099185"/>
                <a:gridCol w="2828925"/>
                <a:gridCol w="2323465"/>
                <a:gridCol w="2813685"/>
              </a:tblGrid>
              <a:tr h="58039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诗词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阅读策略二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你的理解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414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《春望》</a:t>
                      </a:r>
                      <a:endParaRPr lang="zh-CN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66495" y="1341120"/>
            <a:ext cx="28105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从</a:t>
            </a:r>
            <a:r>
              <a:rPr lang="zh-CN" altLang="en-US" sz="2800" b="1" u="sng">
                <a:solidFill>
                  <a:srgbClr val="FF0000"/>
                </a:solidFill>
              </a:rPr>
              <a:t>意象选择</a:t>
            </a:r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的角度</a:t>
            </a:r>
            <a:r>
              <a:rPr lang="en-US" altLang="zh-CN" sz="2800" b="1">
                <a:sym typeface="+mn-ea"/>
              </a:rPr>
              <a:t>:</a:t>
            </a:r>
            <a:r>
              <a:rPr lang="zh-CN" altLang="en-US" sz="2800" b="1"/>
              <a:t>本诗</a:t>
            </a:r>
            <a:r>
              <a:rPr lang="zh-CN" altLang="en-US" sz="2800" b="1">
                <a:solidFill>
                  <a:srgbClr val="0000FF"/>
                </a:solidFill>
              </a:rPr>
              <a:t>选择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</a:rPr>
              <a:t>城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zh-CN" altLang="en-US" sz="2800" b="1">
              <a:solidFill>
                <a:srgbClr val="0000FF"/>
              </a:solidFill>
              <a:latin typeface="SimSun-ExtB" panose="02010609060101010101" charset="-122"/>
              <a:ea typeface="SimSun-ExtB" panose="02010609060101010101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</a:rPr>
              <a:t>草木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</a:rPr>
              <a:t>花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</a:rPr>
              <a:t>鸟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zh-CN" altLang="en-US" sz="2800" b="1">
              <a:solidFill>
                <a:srgbClr val="0000FF"/>
              </a:solidFill>
              <a:latin typeface="SimSun-ExtB" panose="02010609060101010101" charset="-122"/>
              <a:ea typeface="SimSun-ExtB" panose="02010609060101010101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</a:rPr>
              <a:t>等意象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刻画了国都沦陷后的悲惨景象</a:t>
            </a:r>
            <a:r>
              <a:rPr lang="zh-CN" altLang="en-US" sz="2800" b="1"/>
              <a:t>；又以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</a:rPr>
              <a:t>家书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</a:rPr>
              <a:t>白发</a:t>
            </a:r>
            <a:r>
              <a:rPr lang="zh-CN" altLang="en-US" sz="28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</a:rPr>
              <a:t>等意象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抒发自己的忧思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6055" y="1701165"/>
            <a:ext cx="23329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杜甫</a:t>
            </a:r>
            <a:r>
              <a:rPr lang="zh-CN" altLang="en-US" sz="2800" b="1">
                <a:solidFill>
                  <a:srgbClr val="0000FF"/>
                </a:solidFill>
              </a:rPr>
              <a:t>生逢安史之乱时期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正身处叛军占领的国都长安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家人远在他乡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生死不明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29680" y="1701165"/>
            <a:ext cx="277177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诗歌</a:t>
            </a:r>
            <a:r>
              <a:rPr lang="zh-CN" altLang="en-US" sz="2800" b="1">
                <a:solidFill>
                  <a:srgbClr val="FF0000"/>
                </a:solidFill>
              </a:rPr>
              <a:t>揭露了安史叛军的罪行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表达了诗人对国都沦陷的哀悼</a:t>
            </a:r>
            <a:r>
              <a:rPr sz="2800" b="1">
                <a:sym typeface="+mn-ea"/>
              </a:rPr>
              <a:t>,</a:t>
            </a:r>
            <a:r>
              <a:rPr lang="zh-CN" altLang="en-US" sz="2800" b="1"/>
              <a:t>还</a:t>
            </a:r>
            <a:r>
              <a:rPr lang="zh-CN" altLang="en-US" sz="2800" b="1">
                <a:solidFill>
                  <a:srgbClr val="FF0000"/>
                </a:solidFill>
              </a:rPr>
              <a:t>寄托着对家人的思念与对家人安危的担忧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935" y="914400"/>
            <a:ext cx="6713855" cy="5259070"/>
          </a:xfrm>
          <a:prstGeom prst="rect">
            <a:avLst/>
          </a:prstGeom>
        </p:spPr>
      </p:pic>
      <p:sp>
        <p:nvSpPr>
          <p:cNvPr id="7171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619875" y="1610360"/>
            <a:ext cx="2472690" cy="190246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雁门</a:t>
            </a:r>
            <a:endParaRPr lang="zh-CN" altLang="en-US" sz="43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太守行</a:t>
            </a:r>
            <a:endParaRPr lang="zh-CN" altLang="en-US" sz="43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zh-CN" altLang="en-US" sz="43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45655" y="3305175"/>
            <a:ext cx="16814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sym typeface="+mn-ea"/>
              </a:rPr>
              <a:t>李贺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3667" name="Rectangle 3"/>
          <p:cNvSpPr/>
          <p:nvPr/>
        </p:nvSpPr>
        <p:spPr>
          <a:xfrm>
            <a:off x="4016375" y="1603375"/>
            <a:ext cx="5048885" cy="4298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李贺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长吉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中唐诗人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他的诗继承前代积极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浪漫主义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传统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奇特的想象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浓艳的色彩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奇峭的语言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创造出一种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新奇瑰丽的境界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在中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唐诗坛独树一帜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对后世产生了很大的影响。人称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奇才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鬼才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被人称为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诗鬼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2080" y="1687195"/>
            <a:ext cx="3884295" cy="324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56260" y="896620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走进作者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3"/>
          <p:cNvSpPr>
            <a:spLocks noGrp="1"/>
          </p:cNvSpPr>
          <p:nvPr/>
        </p:nvSpPr>
        <p:spPr>
          <a:xfrm>
            <a:off x="83185" y="1875155"/>
            <a:ext cx="8676005" cy="323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33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zh-CN" altLang="en-US" sz="3200" b="1" dirty="0">
              <a:solidFill>
                <a:srgbClr val="33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6260" y="896620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文体知识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780415" y="1931670"/>
            <a:ext cx="7814310" cy="2626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 ea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33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    “</a:t>
            </a:r>
            <a:r>
              <a:rPr lang="zh-CN" altLang="en-US" sz="3200" b="1" dirty="0">
                <a:solidFill>
                  <a:srgbClr val="33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雁门太守行</a:t>
            </a:r>
            <a:r>
              <a:rPr lang="zh-CN" altLang="en-US" sz="3200" b="1" dirty="0">
                <a:solidFill>
                  <a:srgbClr val="3333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乐府曲名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后人多用题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ea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面意思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写边塞征战之事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唐人的这类拟古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ea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是相对唐代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近体诗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而言的。它有较宽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ea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押韵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不受太多格律束缚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可以说是古人的一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eaLnBrk="0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种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半自由诗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古乐府的一种体裁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73100" y="1884680"/>
            <a:ext cx="78339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诗作于唐宪宗元和九年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814年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。当年唐宪宗以张煦为节度使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领兵前往征讨雁门郡之乱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李贺即兴赋诗鼓舞士气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作成了这首《雁门太守行》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55650" y="908685"/>
            <a:ext cx="226250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647700" y="765175"/>
            <a:ext cx="255587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44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" y="1308100"/>
            <a:ext cx="3119755" cy="4815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雁门太守行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黑云压城城</a:t>
            </a:r>
            <a:r>
              <a:rPr kumimoji="0" sz="2800" b="1" i="0" u="none" strike="noStrike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欲</a:t>
            </a: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摧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kumimoji="0" sz="32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甲光向日金鳞开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角声满天秋色里</a:t>
            </a:r>
            <a:r>
              <a:rPr sz="28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sz="28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塞上燕脂凝夜紫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半卷红旗</a:t>
            </a:r>
            <a:r>
              <a:rPr kumimoji="0" sz="2800" b="1" i="0" u="none" strike="noStrike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临</a:t>
            </a: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易水</a:t>
            </a:r>
            <a:r>
              <a:rPr sz="28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sz="28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8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霜重鼓寒声不起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报君黄金台上意</a:t>
            </a:r>
            <a:r>
              <a:rPr sz="28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提携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玉龙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为君死。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51460" y="48069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3" name="文本框 99"/>
          <p:cNvSpPr txBox="1"/>
          <p:nvPr>
            <p:custDataLst>
              <p:tags r:id="rId3"/>
            </p:custDataLst>
          </p:nvPr>
        </p:nvSpPr>
        <p:spPr>
          <a:xfrm>
            <a:off x="3027680" y="1638300"/>
            <a:ext cx="5997575" cy="493903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dirty="0">
                <a:solidFill>
                  <a:srgbClr val="0000FF"/>
                </a:solidFill>
              </a:rPr>
              <a:t>敌</a:t>
            </a:r>
            <a:r>
              <a:rPr lang="zh-CN" sz="2800" b="1" dirty="0">
                <a:solidFill>
                  <a:srgbClr val="0000FF"/>
                </a:solidFill>
              </a:rPr>
              <a:t>军似乌云压境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城墙</a:t>
            </a:r>
            <a:r>
              <a:rPr lang="zh-CN" sz="2800" b="1" dirty="0">
                <a:solidFill>
                  <a:srgbClr val="0000FF"/>
                </a:solidFill>
              </a:rPr>
              <a:t>仿佛</a:t>
            </a:r>
            <a:r>
              <a:rPr lang="zh-CN" sz="2800" b="1" dirty="0">
                <a:solidFill>
                  <a:srgbClr val="FF0000"/>
                </a:solidFill>
              </a:rPr>
              <a:t>将要</a:t>
            </a:r>
            <a:r>
              <a:rPr lang="zh-CN" sz="2800" b="1" dirty="0">
                <a:solidFill>
                  <a:srgbClr val="0000FF"/>
                </a:solidFill>
              </a:rPr>
              <a:t>坍塌。</a:t>
            </a:r>
            <a:r>
              <a:rPr sz="2800" b="1" dirty="0">
                <a:solidFill>
                  <a:srgbClr val="0000FF"/>
                </a:solidFill>
              </a:rPr>
              <a:t>铠甲</a:t>
            </a:r>
            <a:r>
              <a:rPr lang="zh-CN" sz="2800" b="1" dirty="0">
                <a:solidFill>
                  <a:srgbClr val="0000FF"/>
                </a:solidFill>
              </a:rPr>
              <a:t>迎着云缝中射下来的太阳光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</a:rPr>
              <a:t>如金色鳞片般闪闪发光。</a:t>
            </a:r>
            <a:endParaRPr lang="zh-CN" sz="2800" b="1" dirty="0">
              <a:solidFill>
                <a:srgbClr val="0000FF"/>
              </a:solidFill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dirty="0">
                <a:solidFill>
                  <a:srgbClr val="0000FF"/>
                </a:solidFill>
              </a:rPr>
              <a:t>号角的声音在这秋色里响彻天空；</a:t>
            </a:r>
            <a:r>
              <a:rPr lang="zh-CN" sz="2800" b="1" dirty="0">
                <a:solidFill>
                  <a:srgbClr val="0000FF"/>
                </a:solidFill>
              </a:rPr>
              <a:t>边</a:t>
            </a:r>
            <a:r>
              <a:rPr sz="2800" b="1" dirty="0">
                <a:solidFill>
                  <a:srgbClr val="0000FF"/>
                </a:solidFill>
              </a:rPr>
              <a:t>塞上</a:t>
            </a:r>
            <a:r>
              <a:rPr lang="zh-CN" sz="2800" b="1" dirty="0">
                <a:solidFill>
                  <a:srgbClr val="0000FF"/>
                </a:solidFill>
              </a:rPr>
              <a:t>将士的血迹在寒夜中</a:t>
            </a:r>
            <a:r>
              <a:rPr sz="2800" b="1" dirty="0">
                <a:solidFill>
                  <a:srgbClr val="0000FF"/>
                </a:solidFill>
              </a:rPr>
              <a:t>凝</a:t>
            </a:r>
            <a:r>
              <a:rPr lang="zh-CN" sz="2800" b="1" dirty="0">
                <a:solidFill>
                  <a:srgbClr val="0000FF"/>
                </a:solidFill>
              </a:rPr>
              <a:t>为</a:t>
            </a:r>
            <a:r>
              <a:rPr sz="2800" b="1" dirty="0">
                <a:solidFill>
                  <a:srgbClr val="0000FF"/>
                </a:solidFill>
              </a:rPr>
              <a:t>紫色。</a:t>
            </a:r>
            <a:endParaRPr sz="2800" b="1" dirty="0">
              <a:solidFill>
                <a:srgbClr val="0000FF"/>
              </a:solidFill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dirty="0">
                <a:solidFill>
                  <a:srgbClr val="0000FF"/>
                </a:solidFill>
              </a:rPr>
              <a:t>红旗</a:t>
            </a:r>
            <a:r>
              <a:rPr lang="zh-CN" sz="2800" b="1" dirty="0">
                <a:solidFill>
                  <a:srgbClr val="0000FF"/>
                </a:solidFill>
              </a:rPr>
              <a:t>半卷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援军悄悄赶赴</a:t>
            </a:r>
            <a:r>
              <a:rPr sz="2800" b="1" dirty="0">
                <a:solidFill>
                  <a:srgbClr val="0000FF"/>
                </a:solidFill>
              </a:rPr>
              <a:t>易水；凝重的霜湿透了鼓皮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鼓声低沉，</a:t>
            </a:r>
            <a:endParaRPr sz="2800" b="1" dirty="0">
              <a:solidFill>
                <a:srgbClr val="0000FF"/>
              </a:solidFill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0000FF"/>
                </a:solidFill>
              </a:rPr>
              <a:t>只</a:t>
            </a:r>
            <a:r>
              <a:rPr sz="2800" b="1" dirty="0">
                <a:solidFill>
                  <a:srgbClr val="0000FF"/>
                </a:solidFill>
              </a:rPr>
              <a:t>为报答君</a:t>
            </a:r>
            <a:r>
              <a:rPr lang="zh-CN" sz="2800" b="1" dirty="0">
                <a:solidFill>
                  <a:srgbClr val="0000FF"/>
                </a:solidFill>
              </a:rPr>
              <a:t>王的恩遇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手</a:t>
            </a:r>
            <a:r>
              <a:rPr lang="zh-CN" sz="2800" b="1" dirty="0">
                <a:solidFill>
                  <a:srgbClr val="0000FF"/>
                </a:solidFill>
              </a:rPr>
              <a:t>执</a:t>
            </a:r>
            <a:r>
              <a:rPr sz="2800" b="1" dirty="0">
                <a:solidFill>
                  <a:srgbClr val="FF0000"/>
                </a:solidFill>
              </a:rPr>
              <a:t>宝剑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</a:rPr>
              <a:t>甘愿为他血战到死。</a:t>
            </a:r>
            <a:endParaRPr 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477010" y="4382135"/>
            <a:ext cx="512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bldLvl="0" animBg="1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323215" y="1439545"/>
            <a:ext cx="8318500" cy="1095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从修辞和遣词造句的角度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赏析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黑云压城城欲摧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甲光向日金鳞开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23215" y="548640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研读诗歌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645" y="4596130"/>
            <a:ext cx="76854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后句用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外貌描写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对比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环境烘托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endParaRPr lang="zh-CN" altLang="zh-CN" sz="3200" b="1" dirty="0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pPr marL="457200" indent="-457200"/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甲光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一词与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黑云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形成对比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写守城将士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  <a:p>
            <a:pPr marL="457200" indent="-45720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严阵以待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雄姿英发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645" y="2534920"/>
            <a:ext cx="78517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前句运用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比喻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夸张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渲染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敌军兵临城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  <a:p>
            <a:pPr marL="457200" indent="-45720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下的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紧张气氛和危急形势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“压”字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淋漓尽</a:t>
            </a:r>
            <a:endParaRPr lang="zh-CN" altLang="zh-CN" sz="3200" b="1" dirty="0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pPr marL="457200" indent="-457200"/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致地揭示出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敌军人马众多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来势凶猛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以及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交</a:t>
            </a:r>
            <a:endParaRPr lang="zh-CN" altLang="zh-CN" sz="32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457200" indent="-457200"/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战双方力量悬殊、守军将士处境艰难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等等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5297" name="内容占位符 2"/>
          <p:cNvSpPr>
            <a:spLocks noGrp="1"/>
          </p:cNvSpPr>
          <p:nvPr/>
        </p:nvSpPr>
        <p:spPr>
          <a:xfrm>
            <a:off x="277495" y="784860"/>
            <a:ext cx="8589645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颔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联中诗人是通过什么描写？哪两个角度来营造苍凉悲壮的气氛的？试作简要分析。</a:t>
            </a:r>
            <a:endParaRPr lang="zh-CN" altLang="en-US" sz="32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5470" y="3107054"/>
            <a:ext cx="20116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fontAlgn="base"/>
            <a:r>
              <a:rPr lang="zh-CN" altLang="en-US" sz="36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景物描写</a:t>
            </a:r>
            <a:endParaRPr lang="zh-CN" altLang="en-US" sz="36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36850" y="2476818"/>
            <a:ext cx="32829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呜咽的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角声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6850" y="3644583"/>
            <a:ext cx="34474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肃杀悲凉的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秋色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1840" y="2413953"/>
            <a:ext cx="99949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fontAlgn="base"/>
            <a:r>
              <a:rPr lang="zh-CN" altLang="en-US" sz="3200" b="1" strike="noStrike" noProof="1">
                <a:solidFill>
                  <a:srgbClr val="FF0000"/>
                </a:solidFill>
                <a:sym typeface="+mn-ea"/>
              </a:rPr>
              <a:t>听觉</a:t>
            </a:r>
            <a:endParaRPr lang="zh-CN" altLang="en-US" sz="3200" b="1" strike="noStrike" noProof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7490" y="3582035"/>
            <a:ext cx="99949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fontAlgn="base"/>
            <a:r>
              <a:rPr lang="zh-CN" altLang="en-US" sz="3200" b="1" strike="noStrike" noProof="1">
                <a:solidFill>
                  <a:srgbClr val="FF0000"/>
                </a:solidFill>
                <a:sym typeface="+mn-ea"/>
              </a:rPr>
              <a:t>视觉</a:t>
            </a:r>
            <a:endParaRPr lang="zh-CN" altLang="en-US" sz="3200" b="1" strike="noStrike" noProof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0195" y="1783714"/>
            <a:ext cx="675005" cy="3749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none" rtlCol="0" anchor="t">
            <a:spAutoFit/>
          </a:bodyPr>
          <a:p>
            <a:pPr algn="l" fontAlgn="base"/>
            <a:r>
              <a:rPr lang="zh-CN" altLang="en-US" sz="32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渲染战争的激烈残酷</a:t>
            </a:r>
            <a:endParaRPr lang="zh-CN" altLang="en-US" sz="32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661920" y="2688590"/>
            <a:ext cx="185420" cy="148145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800" strike="noStrike" noProof="1"/>
          </a:p>
        </p:txBody>
      </p:sp>
      <p:sp>
        <p:nvSpPr>
          <p:cNvPr id="13" name="右箭头 12"/>
          <p:cNvSpPr/>
          <p:nvPr/>
        </p:nvSpPr>
        <p:spPr>
          <a:xfrm>
            <a:off x="5384483" y="2569528"/>
            <a:ext cx="425450" cy="271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/>
          </a:p>
        </p:txBody>
      </p:sp>
      <p:sp>
        <p:nvSpPr>
          <p:cNvPr id="14" name="右箭头 13"/>
          <p:cNvSpPr/>
          <p:nvPr/>
        </p:nvSpPr>
        <p:spPr>
          <a:xfrm>
            <a:off x="6169025" y="3841750"/>
            <a:ext cx="425450" cy="95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/>
          </a:p>
        </p:txBody>
      </p:sp>
      <p:sp>
        <p:nvSpPr>
          <p:cNvPr id="16" name="右大括号 15"/>
          <p:cNvSpPr/>
          <p:nvPr/>
        </p:nvSpPr>
        <p:spPr>
          <a:xfrm>
            <a:off x="7451725" y="2220595"/>
            <a:ext cx="290830" cy="194500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800" strike="noStrike" noProof="1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7345" name="内容占位符 2"/>
          <p:cNvSpPr>
            <a:spLocks noGrp="1"/>
          </p:cNvSpPr>
          <p:nvPr>
            <p:ph idx="1"/>
          </p:nvPr>
        </p:nvSpPr>
        <p:spPr>
          <a:xfrm>
            <a:off x="514350" y="1063625"/>
            <a:ext cx="8375650" cy="579120"/>
          </a:xfrm>
        </p:spPr>
        <p:txBody>
          <a:bodyPr anchor="t" anchorCtr="0"/>
          <a:p>
            <a:pPr>
              <a:lnSpc>
                <a:spcPts val="3840"/>
              </a:lnSpc>
              <a:spcBef>
                <a:spcPct val="0"/>
              </a:spcBef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临易水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点明了什么？你联想到什么</a:t>
            </a:r>
            <a:r>
              <a:rPr lang="zh-CN" altLang="en-US" sz="3200" b="1"/>
              <a:t>？</a:t>
            </a:r>
            <a:endParaRPr lang="zh-CN" altLang="en-US" b="1"/>
          </a:p>
          <a:p>
            <a:pPr>
              <a:lnSpc>
                <a:spcPts val="3840"/>
              </a:lnSpc>
              <a:spcBef>
                <a:spcPct val="0"/>
              </a:spcBef>
            </a:pPr>
            <a:endParaRPr lang="zh-CN" altLang="en-US" b="1"/>
          </a:p>
          <a:p>
            <a:pPr>
              <a:lnSpc>
                <a:spcPts val="3840"/>
              </a:lnSpc>
              <a:spcBef>
                <a:spcPct val="0"/>
              </a:spcBef>
              <a:buNone/>
            </a:pP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747076" y="3911282"/>
            <a:ext cx="2478405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fontAlgn="base"/>
            <a:r>
              <a:rPr lang="zh-CN" altLang="en-US" sz="36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“临易水”</a:t>
            </a:r>
            <a:endParaRPr lang="zh-CN" altLang="en-US" sz="36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5165" y="3555683"/>
            <a:ext cx="3065463" cy="6048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fontAlgn="base"/>
            <a:r>
              <a:rPr lang="zh-CN" altLang="en-US" sz="3200" b="1" strike="noStrike" noProof="1">
                <a:solidFill>
                  <a:srgbClr val="0000FF"/>
                </a:solidFill>
                <a:sym typeface="+mn-ea"/>
              </a:rPr>
              <a:t>表明</a:t>
            </a:r>
            <a:r>
              <a:rPr lang="zh-CN" altLang="en-US" sz="3200" b="1" strike="noStrike" noProof="1">
                <a:solidFill>
                  <a:srgbClr val="FF0000"/>
                </a:solidFill>
                <a:sym typeface="+mn-ea"/>
              </a:rPr>
              <a:t>交战的地点</a:t>
            </a:r>
            <a:endParaRPr lang="zh-CN" altLang="en-US" sz="3200" b="1" strike="noStrike" noProof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1365" y="4322445"/>
            <a:ext cx="494030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fontAlgn="base"/>
            <a:r>
              <a:rPr lang="zh-CN" altLang="en-US" sz="3200" b="1" strike="noStrike" noProof="1">
                <a:solidFill>
                  <a:srgbClr val="0000FF"/>
                </a:solidFill>
                <a:sym typeface="+mn-ea"/>
              </a:rPr>
              <a:t>暗示</a:t>
            </a:r>
            <a:r>
              <a:rPr lang="zh-CN" altLang="en-US" sz="3200" b="1" strike="noStrike" noProof="1">
                <a:solidFill>
                  <a:srgbClr val="FF0000"/>
                </a:solidFill>
                <a:sym typeface="+mn-ea"/>
              </a:rPr>
              <a:t>视死如归</a:t>
            </a:r>
            <a:r>
              <a:rPr lang="zh-CN" altLang="en-US" sz="3200" b="1" strike="noStrike" noProof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</a:t>
            </a:r>
            <a:r>
              <a:rPr lang="zh-CN" altLang="en-US" sz="3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壮怀豪情</a:t>
            </a:r>
            <a:endParaRPr lang="zh-CN" altLang="en-US" sz="3200" b="1" strike="noStrike" noProof="1"/>
          </a:p>
        </p:txBody>
      </p:sp>
      <p:sp>
        <p:nvSpPr>
          <p:cNvPr id="7" name="左大括号 6"/>
          <p:cNvSpPr/>
          <p:nvPr/>
        </p:nvSpPr>
        <p:spPr>
          <a:xfrm>
            <a:off x="3225165" y="3567430"/>
            <a:ext cx="76200" cy="147066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800" strike="noStrike" noProof="1"/>
          </a:p>
        </p:txBody>
      </p:sp>
      <p:sp>
        <p:nvSpPr>
          <p:cNvPr id="16388" name="文本框 16387"/>
          <p:cNvSpPr txBox="1"/>
          <p:nvPr/>
        </p:nvSpPr>
        <p:spPr>
          <a:xfrm>
            <a:off x="674053" y="1734185"/>
            <a:ext cx="830421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临易水</a:t>
            </a:r>
            <a:r>
              <a:rPr lang="zh-CN" altLang="en-US" sz="3200" b="1" noProof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32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让人联想到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荆轲刺秦王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易水诀别</a:t>
            </a:r>
            <a:r>
              <a:rPr lang="zh-CN" altLang="en-US" sz="32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的典故。</a:t>
            </a:r>
            <a:endParaRPr lang="zh-CN" altLang="en-US" sz="3200" b="1" noProof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370" y="2810510"/>
            <a:ext cx="78819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840"/>
              </a:lnSpc>
              <a:spcBef>
                <a:spcPct val="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风萧萧兮易水寒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壮士一去兮不复返。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38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>
            <p:custDataLst>
              <p:tags r:id="rId1"/>
            </p:custDataLst>
          </p:nvPr>
        </p:nvSpPr>
        <p:spPr>
          <a:xfrm>
            <a:off x="643890" y="1694815"/>
            <a:ext cx="7644130" cy="5664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sz="3200" b="1">
                <a:latin typeface="宋体" panose="02010600030101010101" pitchFamily="2" charset="-122"/>
              </a:rPr>
              <a:t>4</a:t>
            </a:r>
            <a:r>
              <a:rPr sz="3200" b="1">
                <a:latin typeface="宋体" panose="02010600030101010101" pitchFamily="2" charset="-122"/>
              </a:rPr>
              <a:t>.尾联运用了什么典故</a:t>
            </a:r>
            <a:r>
              <a:rPr lang="zh-CN" sz="3200" b="1">
                <a:latin typeface="宋体" panose="02010600030101010101" pitchFamily="2" charset="-122"/>
              </a:rPr>
              <a:t>？</a:t>
            </a:r>
            <a:r>
              <a:rPr sz="3200" b="1">
                <a:latin typeface="宋体" panose="02010600030101010101" pitchFamily="2" charset="-122"/>
              </a:rPr>
              <a:t>有何作用？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61235"/>
            <a:ext cx="7727950" cy="2314575"/>
          </a:xfrm>
        </p:spPr>
        <p:txBody>
          <a:bodyPr lIns="91440" tIns="45720" rIns="91440" bIns="45720" anchor="t" anchorCtr="0"/>
          <a:p>
            <a:pPr>
              <a:lnSpc>
                <a:spcPts val="404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典故：尾联用</a:t>
            </a:r>
            <a:r>
              <a:rPr lang="zh-CN" altLang="en-US" sz="3200" b="1">
                <a:solidFill>
                  <a:srgbClr val="FF0000"/>
                </a:solidFill>
              </a:rPr>
              <a:t>战国时期燕昭王置千金于黄金台上以招贤才的典故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ts val="404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作用：</a:t>
            </a:r>
            <a:r>
              <a:rPr lang="zh-CN" altLang="en-US" sz="3200" b="1">
                <a:solidFill>
                  <a:srgbClr val="FF0000"/>
                </a:solidFill>
              </a:rPr>
              <a:t>点明主旨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表现了</a:t>
            </a:r>
            <a:r>
              <a:rPr lang="zh-CN" altLang="en-US" sz="3200" b="1">
                <a:solidFill>
                  <a:srgbClr val="FF0000"/>
                </a:solidFill>
              </a:rPr>
              <a:t>将士们誓死杀敌、报效朝廷的决心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2" y="6055124"/>
            <a:ext cx="1146748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>
                    <a:lumMod val="95000"/>
                  </a:schemeClr>
                </a:solidFill>
              </a:rPr>
              <a:t>qlh2836</a:t>
            </a:r>
            <a:r>
              <a:rPr lang="en-US" altLang="zh-CN" sz="9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28</a:t>
            </a:r>
            <a:endParaRPr lang="zh-CN" altLang="en-US" sz="9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9705" y="1692910"/>
            <a:ext cx="7691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948690" y="2348865"/>
          <a:ext cx="6503035" cy="3230880"/>
        </p:xfrm>
        <a:graphic>
          <a:graphicData uri="http://schemas.openxmlformats.org/drawingml/2006/table">
            <a:tbl>
              <a:tblPr/>
              <a:tblGrid>
                <a:gridCol w="2962275"/>
                <a:gridCol w="1979295"/>
                <a:gridCol w="1561465"/>
              </a:tblGrid>
              <a:tr h="4826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诗词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体裁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作者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《饮酒》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《春望》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《雁门太守行》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《赤壁》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《渔家傲》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51435" marR="51435" marT="25717" marB="2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885565" y="2853055"/>
            <a:ext cx="2009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古体诗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11533" y="2853214"/>
            <a:ext cx="1539716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陶渊明</a:t>
            </a:r>
            <a:endParaRPr lang="zh-CN" altLang="en-US" sz="3200" b="1">
              <a:solidFill>
                <a:srgbClr val="3D30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9750" y="621665"/>
            <a:ext cx="22440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文体知识</a:t>
            </a:r>
            <a:r>
              <a:rPr lang="en-US" altLang="zh-CN" sz="27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altLang="zh-CN" sz="2700" b="1" dirty="0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923665" y="3436620"/>
            <a:ext cx="19888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五言律诗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3996055" y="3941445"/>
            <a:ext cx="2009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乐府诗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3923665" y="4469765"/>
            <a:ext cx="2009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七言绝句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923665" y="5029200"/>
            <a:ext cx="2009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867718" y="3429159"/>
            <a:ext cx="1539716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endParaRPr lang="zh-CN" altLang="en-US" sz="3200" b="1">
              <a:solidFill>
                <a:srgbClr val="3D30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5912168" y="3941604"/>
            <a:ext cx="1539716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李贺</a:t>
            </a:r>
            <a:endParaRPr lang="zh-CN" altLang="en-US" sz="3200" b="1">
              <a:solidFill>
                <a:srgbClr val="3D30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5867083" y="4509294"/>
            <a:ext cx="1539716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杜牧</a:t>
            </a:r>
            <a:endParaRPr lang="zh-CN" altLang="en-US" sz="3200" b="1">
              <a:solidFill>
                <a:srgbClr val="3D30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5867718" y="5029994"/>
            <a:ext cx="1539716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3D30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李清照</a:t>
            </a:r>
            <a:endParaRPr lang="zh-CN" altLang="en-US" sz="3200" b="1">
              <a:solidFill>
                <a:srgbClr val="3D30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5650" y="1546860"/>
            <a:ext cx="67532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将下面的诗词与相对应的内容连起来</a:t>
            </a:r>
            <a:r>
              <a:rPr lang="zh-CN" sz="32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3200" b="1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5" name="内容占位符 59394"/>
          <p:cNvSpPr>
            <a:spLocks noGrp="1"/>
          </p:cNvSpPr>
          <p:nvPr>
            <p:ph idx="1"/>
          </p:nvPr>
        </p:nvSpPr>
        <p:spPr>
          <a:xfrm>
            <a:off x="2051050" y="2237105"/>
            <a:ext cx="5545138" cy="2592388"/>
          </a:xfrm>
        </p:spPr>
        <p:txBody>
          <a:bodyPr anchor="t" anchorCtr="0"/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500" b="1" dirty="0">
                <a:solidFill>
                  <a:schemeClr val="tx1"/>
                </a:solidFill>
              </a:rPr>
              <a:t>首联</a:t>
            </a:r>
            <a:r>
              <a:rPr lang="en-US" altLang="zh-CN" sz="3500" b="1">
                <a:solidFill>
                  <a:schemeClr val="tx1"/>
                </a:solidFill>
              </a:rPr>
              <a:t>:</a:t>
            </a:r>
            <a:r>
              <a:rPr lang="zh-CN" altLang="en-US" sz="3500" b="1" dirty="0">
                <a:solidFill>
                  <a:schemeClr val="tx1"/>
                </a:solidFill>
              </a:rPr>
              <a:t>兵临城下</a:t>
            </a:r>
            <a:r>
              <a:rPr lang="en-US" altLang="zh-CN" sz="35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</a:rPr>
              <a:t>严阵以待</a:t>
            </a:r>
            <a:endParaRPr lang="zh-CN" altLang="en-US" sz="3500" b="1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500" b="1" dirty="0">
                <a:solidFill>
                  <a:schemeClr val="tx1"/>
                </a:solidFill>
              </a:rPr>
              <a:t>颔联</a:t>
            </a:r>
            <a:r>
              <a:rPr lang="en-US" altLang="zh-CN" sz="3500" b="1">
                <a:solidFill>
                  <a:schemeClr val="tx1"/>
                </a:solidFill>
              </a:rPr>
              <a:t>:</a:t>
            </a:r>
            <a:r>
              <a:rPr lang="zh-CN" altLang="en-US" sz="3500" b="1" dirty="0">
                <a:solidFill>
                  <a:schemeClr val="tx1"/>
                </a:solidFill>
              </a:rPr>
              <a:t>战斗场面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500" b="1" dirty="0"/>
              <a:t>悲壮惨烈</a:t>
            </a:r>
            <a:r>
              <a:rPr lang="zh-CN" altLang="en-US" sz="3500" b="1" dirty="0">
                <a:solidFill>
                  <a:schemeClr val="tx1"/>
                </a:solidFill>
              </a:rPr>
              <a:t>   </a:t>
            </a:r>
            <a:endParaRPr lang="zh-CN" altLang="en-US" sz="3500" b="1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500" b="1" dirty="0">
                <a:solidFill>
                  <a:schemeClr val="tx1"/>
                </a:solidFill>
              </a:rPr>
              <a:t>颈联</a:t>
            </a:r>
            <a:r>
              <a:rPr lang="en-US" altLang="zh-CN" sz="3500" b="1">
                <a:solidFill>
                  <a:schemeClr val="tx1"/>
                </a:solidFill>
              </a:rPr>
              <a:t>:</a:t>
            </a:r>
            <a:r>
              <a:rPr lang="zh-CN" altLang="en-US" sz="3500" b="1" dirty="0">
                <a:solidFill>
                  <a:schemeClr val="tx1"/>
                </a:solidFill>
              </a:rPr>
              <a:t>视死如归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</a:rPr>
              <a:t>壮怀豪情</a:t>
            </a:r>
            <a:endParaRPr lang="zh-CN" altLang="en-US" sz="3500" b="1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3500" b="1" dirty="0">
                <a:solidFill>
                  <a:schemeClr val="tx1"/>
                </a:solidFill>
              </a:rPr>
              <a:t>尾联</a:t>
            </a:r>
            <a:r>
              <a:rPr lang="en-US" altLang="zh-CN" sz="3500" b="1">
                <a:solidFill>
                  <a:schemeClr val="tx1"/>
                </a:solidFill>
              </a:rPr>
              <a:t>:</a:t>
            </a:r>
            <a:r>
              <a:rPr lang="zh-CN" altLang="en-US" sz="3500" b="1" dirty="0">
                <a:solidFill>
                  <a:schemeClr val="tx1"/>
                </a:solidFill>
              </a:rPr>
              <a:t>誓死杀敌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立志报国</a:t>
            </a:r>
            <a:endParaRPr lang="zh-CN" altLang="en-US" sz="3500" b="1" dirty="0">
              <a:solidFill>
                <a:schemeClr val="tx1"/>
              </a:solidFill>
            </a:endParaRPr>
          </a:p>
        </p:txBody>
      </p:sp>
      <p:sp>
        <p:nvSpPr>
          <p:cNvPr id="29698" name="左大括号 59395"/>
          <p:cNvSpPr/>
          <p:nvPr/>
        </p:nvSpPr>
        <p:spPr>
          <a:xfrm>
            <a:off x="1927860" y="2381885"/>
            <a:ext cx="215900" cy="2447925"/>
          </a:xfrm>
          <a:prstGeom prst="leftBrace">
            <a:avLst>
              <a:gd name="adj1" fmla="val 9411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59396"/>
          <p:cNvSpPr txBox="1"/>
          <p:nvPr/>
        </p:nvSpPr>
        <p:spPr>
          <a:xfrm>
            <a:off x="1351915" y="2381885"/>
            <a:ext cx="69977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雁门太守行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93395" y="92646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78740" y="981075"/>
          <a:ext cx="9065260" cy="5060950"/>
        </p:xfrm>
        <a:graphic>
          <a:graphicData uri="http://schemas.openxmlformats.org/drawingml/2006/table">
            <a:tbl>
              <a:tblPr/>
              <a:tblGrid>
                <a:gridCol w="1257300"/>
                <a:gridCol w="2782570"/>
                <a:gridCol w="2444115"/>
                <a:gridCol w="2581275"/>
              </a:tblGrid>
              <a:tr h="58039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诗词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阅读策略二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你的理解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414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《雁门太守行》</a:t>
                      </a: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332230" y="1557020"/>
            <a:ext cx="28105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从</a:t>
            </a:r>
            <a:r>
              <a:rPr lang="zh-CN" altLang="en-US" sz="2800" b="1" u="sng">
                <a:solidFill>
                  <a:srgbClr val="FF0000"/>
                </a:solidFill>
              </a:rPr>
              <a:t>遣词造句</a:t>
            </a:r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的角度</a:t>
            </a:r>
            <a:r>
              <a:rPr lang="en-US" altLang="zh-CN" sz="2800" b="1">
                <a:sym typeface="+mn-ea"/>
              </a:rPr>
              <a:t>:</a:t>
            </a:r>
            <a:r>
              <a:rPr lang="zh-CN" altLang="en-US" sz="2800" b="1"/>
              <a:t>诗中</a:t>
            </a:r>
            <a:r>
              <a:rPr lang="zh-CN" altLang="en-US" sz="2800" b="1">
                <a:solidFill>
                  <a:srgbClr val="0000FF"/>
                </a:solidFill>
              </a:rPr>
              <a:t>大量使用色彩浓艳的词语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如金色、胭脂色、紫红色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而且与黑色、秋色、玉白色等交织在一起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构成一个</a:t>
            </a:r>
            <a:r>
              <a:rPr lang="zh-CN" altLang="en-US" sz="2800" b="1">
                <a:solidFill>
                  <a:srgbClr val="FF0000"/>
                </a:solidFill>
              </a:rPr>
              <a:t>色彩斑斓的画面</a:t>
            </a:r>
            <a:r>
              <a:rPr sz="2800" b="1">
                <a:sym typeface="+mn-ea"/>
              </a:rPr>
              <a:t>,</a:t>
            </a:r>
            <a:r>
              <a:rPr lang="zh-CN" altLang="en-US" sz="2800" b="1"/>
              <a:t>以此</a:t>
            </a:r>
            <a:r>
              <a:rPr lang="zh-CN" altLang="en-US" sz="2800" b="1">
                <a:solidFill>
                  <a:srgbClr val="FF0000"/>
                </a:solidFill>
              </a:rPr>
              <a:t>表现战争的激烈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2740" y="2204720"/>
            <a:ext cx="244475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晚唐时期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宦官专权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藩镇割据。</a:t>
            </a:r>
            <a:r>
              <a:rPr lang="zh-CN" altLang="en-US" sz="2800" b="1"/>
              <a:t>诗人创作多</a:t>
            </a:r>
            <a:r>
              <a:rPr lang="zh-CN" altLang="en-US" sz="2800" b="1">
                <a:solidFill>
                  <a:srgbClr val="FF0000"/>
                </a:solidFill>
              </a:rPr>
              <a:t>表达政治上不得意的悲愤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及对黑暗现实的揭露和讽刺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8280" y="2204720"/>
            <a:ext cx="258572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诗人</a:t>
            </a:r>
            <a:r>
              <a:rPr lang="zh-CN" altLang="en-US" sz="2800" b="1">
                <a:solidFill>
                  <a:srgbClr val="FF0000"/>
                </a:solidFill>
              </a:rPr>
              <a:t>极力写战争中将士们的奋勇作战、雄姿英发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再加上荆轲刺秦王的典故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表明了报效朝廷的决心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-3175" y="4202113"/>
            <a:ext cx="9164638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标题 1"/>
          <p:cNvSpPr>
            <a:spLocks noGrp="1"/>
          </p:cNvSpPr>
          <p:nvPr/>
        </p:nvSpPr>
        <p:spPr>
          <a:xfrm>
            <a:off x="1613535" y="1959610"/>
            <a:ext cx="6142355" cy="16084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赤壁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杜牧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1187" name="Text Box 3"/>
          <p:cNvSpPr txBox="1"/>
          <p:nvPr/>
        </p:nvSpPr>
        <p:spPr>
          <a:xfrm>
            <a:off x="3410585" y="1999615"/>
            <a:ext cx="56508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杜牧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字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牧之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号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樊川居士</a:t>
            </a:r>
            <a:r>
              <a:rPr lang="zh-CN" altLang="zh-CN" sz="3200" b="1" dirty="0">
                <a:solidFill>
                  <a:srgbClr val="00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晚唐诗人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尤以七言绝句著称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内容以咏史抒怀为主。著有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樊川文集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人称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以别于杜甫。与李商隐齐名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并称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小李杜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0" name="图片 1" descr="杜牧"/>
          <p:cNvPicPr>
            <a:picLocks noChangeAspect="1"/>
          </p:cNvPicPr>
          <p:nvPr/>
        </p:nvPicPr>
        <p:blipFill>
          <a:blip r:embed="rId1"/>
          <a:srcRect b="12769"/>
          <a:stretch>
            <a:fillRect/>
          </a:stretch>
        </p:blipFill>
        <p:spPr>
          <a:xfrm>
            <a:off x="116840" y="1815465"/>
            <a:ext cx="3201035" cy="3415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30505" y="1026160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走进作者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73100" y="1884680"/>
            <a:ext cx="721042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诗是诗人经过赤壁这个著名的古战场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有感于三国时代的英雄成败而写下的。诗人观赏了古战场的遗物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对赤壁之战发表了独特的看法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有感而作。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55650" y="908685"/>
            <a:ext cx="226250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647700" y="765175"/>
            <a:ext cx="255587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44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635" y="1780540"/>
            <a:ext cx="3279140" cy="2781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marR="0" lvl="0" indent="-342900" algn="ctr" defTabSz="914400" rtl="0" eaLnBrk="0" fontAlgn="base" latinLnBrk="0" hangingPunct="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赤壁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折戟沉沙铁未销</a:t>
            </a:r>
            <a:r>
              <a:rPr kumimoji="0" sz="30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自</a:t>
            </a:r>
            <a:r>
              <a:rPr lang="zh-CN" sz="3000" b="1" dirty="0">
                <a:solidFill>
                  <a:srgbClr val="0000FF"/>
                </a:solidFill>
                <a:sym typeface="+mn-ea"/>
              </a:rPr>
              <a:t>将</a:t>
            </a:r>
            <a:r>
              <a:rPr lang="zh-CN" sz="3000" b="1" dirty="0">
                <a:sym typeface="+mn-ea"/>
              </a:rPr>
              <a:t>磨洗认前朝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东风不与周郎便</a:t>
            </a:r>
            <a:r>
              <a:rPr sz="3000" b="1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0" sz="30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3000" b="1" dirty="0">
                <a:sym typeface="+mn-ea"/>
              </a:rPr>
              <a:t>铜雀春深锁二乔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51460" y="48069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3" name="文本框 99"/>
          <p:cNvSpPr txBox="1"/>
          <p:nvPr>
            <p:custDataLst>
              <p:tags r:id="rId3"/>
            </p:custDataLst>
          </p:nvPr>
        </p:nvSpPr>
        <p:spPr>
          <a:xfrm>
            <a:off x="3056255" y="2701290"/>
            <a:ext cx="6087745" cy="260604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一支折断了的铁戟在水底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sym typeface="+mn-ea"/>
              </a:rPr>
              <a:t>上面的铁漆还没有销蚀掉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拿</a:t>
            </a:r>
            <a:r>
              <a:rPr lang="zh-CN" altLang="en-US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起来磨光洗净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sym typeface="+mn-ea"/>
              </a:rPr>
              <a:t>认出来戟是东吴破曹时的遗物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假如东风不给周瑜以方便</a:t>
            </a:r>
            <a:r>
              <a:rPr lang="en-US" altLang="zh-CN" sz="30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sym typeface="+mn-ea"/>
              </a:rPr>
              <a:t>结局恐怕是二乔将被关进铜雀台中了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endParaRPr 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>
            <p:custDataLst>
              <p:tags r:id="rId1"/>
            </p:custDataLst>
          </p:nvPr>
        </p:nvSpPr>
        <p:spPr>
          <a:xfrm>
            <a:off x="395605" y="1612900"/>
            <a:ext cx="8470900" cy="5854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sz="3200" b="1"/>
              <a:t>前两句诗在全诗当中的作用是什么？</a:t>
            </a:r>
            <a:endParaRPr lang="zh-CN" sz="3200" b="1"/>
          </a:p>
          <a:p>
            <a:pPr marL="342900" indent="-342900" eaLnBrk="0" hangingPunct="0">
              <a:spcBef>
                <a:spcPct val="20000"/>
              </a:spcBef>
            </a:pPr>
            <a:endParaRPr lang="zh-CN" altLang="zh-CN" sz="32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2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sz="3200" b="1"/>
              <a:t>诗人是如何评价“赤壁之战”的？</a:t>
            </a:r>
            <a:endParaRPr sz="3200" b="1"/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2105025"/>
            <a:ext cx="73729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3D30E4"/>
                </a:solidFill>
                <a:latin typeface="SimSun-ExtB" panose="02010609060101010101" charset="-122"/>
                <a:ea typeface="SimSun-ExtB" panose="02010609060101010101" charset="-122"/>
              </a:rPr>
              <a:t>    </a:t>
            </a:r>
            <a:r>
              <a:rPr lang="zh-CN" altLang="en-US" sz="3200" b="1">
                <a:solidFill>
                  <a:srgbClr val="3D30E4"/>
                </a:solidFill>
              </a:rPr>
              <a:t>前两句</a:t>
            </a:r>
            <a:r>
              <a:rPr lang="zh-CN" altLang="en-US" sz="3200" b="1">
                <a:solidFill>
                  <a:schemeClr val="tx1"/>
                </a:solidFill>
              </a:rPr>
              <a:t>写</a:t>
            </a:r>
            <a:r>
              <a:rPr lang="zh-CN" altLang="en-US" sz="3200" b="1">
                <a:solidFill>
                  <a:srgbClr val="FF0000"/>
                </a:solidFill>
              </a:rPr>
              <a:t>兴感之由</a:t>
            </a:r>
            <a:r>
              <a:rPr lang="zh-CN" altLang="en-US" sz="3200" b="1">
                <a:solidFill>
                  <a:srgbClr val="3D30E4"/>
                </a:solidFill>
              </a:rPr>
              <a:t>：借折戟来兴起对前朝人物和事件的慨叹。</a:t>
            </a:r>
            <a:endParaRPr lang="zh-CN" altLang="en-US" sz="3200" b="1">
              <a:solidFill>
                <a:srgbClr val="3D30E4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62305" y="3973195"/>
            <a:ext cx="73482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    </a:t>
            </a:r>
            <a:r>
              <a:rPr lang="zh-CN" sz="3200" b="1">
                <a:solidFill>
                  <a:srgbClr val="FF0000"/>
                </a:solidFill>
              </a:rPr>
              <a:t>不以成败论英雄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0000FF"/>
                </a:solidFill>
              </a:rPr>
              <a:t>认为赤壁之战周瑜的胜利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0000FF"/>
                </a:solidFill>
              </a:rPr>
              <a:t>不过是借助东风而已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0000FF"/>
                </a:solidFill>
              </a:rPr>
              <a:t>有很大的偶然性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0000FF"/>
                </a:solidFill>
              </a:rPr>
              <a:t>否则就是曹操获胜。</a:t>
            </a:r>
            <a:endParaRPr lang="zh-CN" sz="3200" b="1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95605" y="71818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研读诗歌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矩形 10"/>
          <p:cNvSpPr/>
          <p:nvPr/>
        </p:nvSpPr>
        <p:spPr>
          <a:xfrm>
            <a:off x="591820" y="773430"/>
            <a:ext cx="809307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3.试说说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东风不与周郎便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铜雀春深锁二乔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的深刻含义。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4.前后各两句在表达上有什么不同？有什么内在联系？</a:t>
            </a:r>
            <a:endParaRPr lang="en-US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0720" y="1758315"/>
            <a:ext cx="80930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这两句诗表达了作者对历史兴亡的慨叹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他认为历史上英雄的成功都有某种机遇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只要有机遇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相信自己总会有作为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反映出作者</a:t>
            </a:r>
            <a:r>
              <a:rPr lang="zh-CN" altLang="en-US" sz="3200" b="1">
                <a:solidFill>
                  <a:srgbClr val="FF0000"/>
                </a:solidFill>
              </a:rPr>
              <a:t>生不逢时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怀才不遇的心境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680720" y="4906010"/>
            <a:ext cx="7915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前两句是叙事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后两句是议论。由叙事引发议论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497205" y="4831715"/>
            <a:ext cx="79070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借慨叹周瑜因有东风之便取得成功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抒发诗人怀才不遇的抑郁不平心情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9" name="文本占位符 11266"/>
          <p:cNvSpPr>
            <a:spLocks noGrp="1"/>
          </p:cNvSpPr>
          <p:nvPr>
            <p:ph idx="1"/>
          </p:nvPr>
        </p:nvSpPr>
        <p:spPr>
          <a:xfrm>
            <a:off x="234950" y="5784850"/>
            <a:ext cx="9144000" cy="5876925"/>
          </a:xfrm>
        </p:spPr>
        <p:txBody>
          <a:bodyPr anchor="t" anchorCtr="0"/>
          <a:p>
            <a:pPr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4400" b="1"/>
              <a:t>        </a:t>
            </a:r>
            <a:endParaRPr lang="zh-CN" altLang="en-US" sz="4400" b="1" dirty="0"/>
          </a:p>
          <a:p>
            <a:pPr>
              <a:spcBef>
                <a:spcPct val="50000"/>
              </a:spcBef>
              <a:buClr>
                <a:schemeClr val="bg1"/>
              </a:buClr>
              <a:buNone/>
            </a:pPr>
            <a:endParaRPr lang="zh-CN" altLang="en-US" b="1" dirty="0">
              <a:solidFill>
                <a:srgbClr val="D60093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73405" y="792480"/>
            <a:ext cx="79070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</a:rPr>
              <a:t>5.</a:t>
            </a:r>
            <a:r>
              <a:rPr lang="zh-CN" altLang="en-US" sz="3200" b="1"/>
              <a:t>这首诗以小见大的手法是怎样表现的？表达了诗人怎样的思想感情？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497205" y="1785620"/>
            <a:ext cx="82607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以小见大</a:t>
            </a:r>
            <a:r>
              <a:rPr lang="zh-CN" altLang="en-US" sz="3200" b="1">
                <a:solidFill>
                  <a:srgbClr val="0000FF"/>
                </a:solidFill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抒发对国家兴亡的慨叹这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大主题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endParaRPr lang="zh-CN" altLang="zh-CN" sz="32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却是通过</a:t>
            </a:r>
            <a:r>
              <a:rPr lang="en-US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小物</a:t>
            </a:r>
            <a:r>
              <a:rPr lang="en-US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小事</a:t>
            </a:r>
            <a:r>
              <a:rPr lang="en-US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来显示的</a:t>
            </a:r>
            <a:r>
              <a:rPr lang="zh-CN" altLang="en-US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①</a:t>
            </a:r>
            <a:r>
              <a:rPr lang="zh-CN" altLang="en-US" sz="3200" b="1">
                <a:solidFill>
                  <a:srgbClr val="0000FF"/>
                </a:solidFill>
              </a:rPr>
              <a:t>诗的前两句</a:t>
            </a:r>
            <a:r>
              <a:rPr lang="zh-CN" altLang="en-US" sz="3200" b="1">
                <a:solidFill>
                  <a:srgbClr val="FF0000"/>
                </a:solidFill>
              </a:rPr>
              <a:t>由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折戟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想到汉末分裂动乱的年代,想到赤壁之战的风云人物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000FF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</a:rPr>
              <a:t>②后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两句</a:t>
            </a:r>
            <a:r>
              <a:rPr lang="zh-CN" altLang="en-US" sz="3200" b="1">
                <a:solidFill>
                  <a:srgbClr val="0000FF"/>
                </a:solidFill>
              </a:rPr>
              <a:t>以</a:t>
            </a:r>
            <a:r>
              <a:rPr lang="zh-CN" altLang="en-US" sz="3200" b="1">
                <a:solidFill>
                  <a:srgbClr val="FF0000"/>
                </a:solidFill>
              </a:rPr>
              <a:t>两个美女象征吴国的命运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与东吴霸业、三国鼎立的大主题联系起来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左大括号 59395"/>
          <p:cNvSpPr/>
          <p:nvPr/>
        </p:nvSpPr>
        <p:spPr>
          <a:xfrm>
            <a:off x="1321435" y="2334260"/>
            <a:ext cx="142240" cy="1489075"/>
          </a:xfrm>
          <a:prstGeom prst="leftBrace">
            <a:avLst>
              <a:gd name="adj1" fmla="val 9411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59396"/>
          <p:cNvSpPr txBox="1"/>
          <p:nvPr/>
        </p:nvSpPr>
        <p:spPr>
          <a:xfrm>
            <a:off x="746125" y="2625725"/>
            <a:ext cx="575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赤壁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529590" y="69278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407795" y="1887220"/>
            <a:ext cx="4451350" cy="22561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折戟</a:t>
            </a:r>
            <a:r>
              <a:rPr lang="en-US" altLang="zh-CN" sz="3200"/>
              <a:t>——</a:t>
            </a:r>
            <a:r>
              <a:rPr lang="zh-CN" altLang="en-US" sz="3200" b="1"/>
              <a:t>兴感之由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叙事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 b="1"/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二乔</a:t>
            </a:r>
            <a:r>
              <a:rPr lang="en-US" altLang="zh-CN" sz="3200"/>
              <a:t>——</a:t>
            </a:r>
            <a:r>
              <a:rPr lang="zh-CN" altLang="en-US" sz="3200" b="1"/>
              <a:t>感慨咏叹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议论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 b="1"/>
          </a:p>
        </p:txBody>
      </p:sp>
      <p:sp>
        <p:nvSpPr>
          <p:cNvPr id="2" name="左大括号 59395"/>
          <p:cNvSpPr/>
          <p:nvPr>
            <p:custDataLst>
              <p:tags r:id="rId3"/>
            </p:custDataLst>
          </p:nvPr>
        </p:nvSpPr>
        <p:spPr>
          <a:xfrm flipH="1">
            <a:off x="5859145" y="2419350"/>
            <a:ext cx="173355" cy="1489075"/>
          </a:xfrm>
          <a:prstGeom prst="leftBrace">
            <a:avLst>
              <a:gd name="adj1" fmla="val 94117"/>
              <a:gd name="adj2" fmla="val 46865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1865" y="2625725"/>
            <a:ext cx="26689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以小见大手法怀才不遇心境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467360" y="1988820"/>
            <a:ext cx="8280400" cy="4307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饮酒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陶渊明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结庐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在人境，而无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车马喧。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问君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何能尔，心远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地自偏。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采菊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东篱下，悠然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见南山。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山气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日夕佳，飞鸟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相与还。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此中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有真意，欲辨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已忘言。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>
            <p:custDataLst>
              <p:tags r:id="rId1"/>
            </p:custDataLst>
          </p:nvPr>
        </p:nvSpPr>
        <p:spPr>
          <a:xfrm>
            <a:off x="1547495" y="1343660"/>
            <a:ext cx="4361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掌握节奏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读准字音</a:t>
            </a:r>
            <a:r>
              <a:rPr lang="zh-CN" sz="36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3600" b="1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67360" y="476885"/>
            <a:ext cx="22440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自由朗读</a:t>
            </a:r>
            <a:r>
              <a:rPr lang="en-US" altLang="zh-CN" sz="27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altLang="zh-CN" sz="2700" b="1" dirty="0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《饮酒》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47180" y="208470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6" name="饮酒男声乐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478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939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78740" y="901700"/>
          <a:ext cx="9065260" cy="4998720"/>
        </p:xfrm>
        <a:graphic>
          <a:graphicData uri="http://schemas.openxmlformats.org/drawingml/2006/table">
            <a:tbl>
              <a:tblPr/>
              <a:tblGrid>
                <a:gridCol w="1257300"/>
                <a:gridCol w="2782570"/>
                <a:gridCol w="2444115"/>
                <a:gridCol w="2581275"/>
              </a:tblGrid>
              <a:tr h="5791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诗词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阅读策略二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你的理解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960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《赤壁》</a:t>
                      </a: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343025" y="1471295"/>
            <a:ext cx="28105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从</a:t>
            </a:r>
            <a:r>
              <a:rPr lang="zh-CN" altLang="en-US" sz="2800" b="1" u="sng">
                <a:solidFill>
                  <a:srgbClr val="FF0000"/>
                </a:solidFill>
              </a:rPr>
              <a:t>题材选择</a:t>
            </a:r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的角度</a:t>
            </a:r>
            <a:r>
              <a:rPr lang="en-US" altLang="zh-CN" sz="2800" b="1">
                <a:sym typeface="+mn-ea"/>
              </a:rPr>
              <a:t>:</a:t>
            </a:r>
            <a:r>
              <a:rPr sz="2800" b="1">
                <a:solidFill>
                  <a:srgbClr val="FF0000"/>
                </a:solidFill>
              </a:rPr>
              <a:t>古人写咏史怀</a:t>
            </a:r>
            <a:endParaRPr sz="2800" b="1">
              <a:solidFill>
                <a:srgbClr val="FF0000"/>
              </a:solidFill>
            </a:endParaRPr>
          </a:p>
          <a:p>
            <a:r>
              <a:rPr sz="2800" b="1">
                <a:solidFill>
                  <a:srgbClr val="FF0000"/>
                </a:solidFill>
              </a:rPr>
              <a:t>古这类题材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往往或托古讽今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或怀古伤今</a:t>
            </a:r>
            <a:r>
              <a:rPr sz="2800" b="1"/>
              <a:t>。</a:t>
            </a:r>
            <a:r>
              <a:rPr sz="2800" b="1">
                <a:solidFill>
                  <a:srgbClr val="FF0000"/>
                </a:solidFill>
              </a:rPr>
              <a:t>本诗借三国赤壁之战的往事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诉说作者内心对自己生不逢时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sym typeface="+mn-ea"/>
              </a:rPr>
              <a:t>怀才不遇</a:t>
            </a:r>
            <a:r>
              <a:rPr sz="2800" b="1">
                <a:solidFill>
                  <a:srgbClr val="FF0000"/>
                </a:solidFill>
              </a:rPr>
              <a:t>的人生境遇的感慨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3530" y="1616075"/>
            <a:ext cx="24447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</a:rPr>
              <a:t>杜牧有</a:t>
            </a:r>
            <a:r>
              <a:rPr lang="zh-CN" sz="2800" b="1">
                <a:solidFill>
                  <a:srgbClr val="FF0000"/>
                </a:solidFill>
              </a:rPr>
              <a:t>远</a:t>
            </a:r>
            <a:r>
              <a:rPr sz="2800" b="1">
                <a:solidFill>
                  <a:srgbClr val="FF0000"/>
                </a:solidFill>
              </a:rPr>
              <a:t>大的政治抱负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却处于晚唐那样一个无可作为的环境中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他常常有一种抑郁不平</a:t>
            </a:r>
            <a:r>
              <a:rPr lang="zh-CN" sz="2800" b="1">
                <a:solidFill>
                  <a:srgbClr val="FF0000"/>
                </a:solidFill>
              </a:rPr>
              <a:t>心情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常感慨生不逢时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怀才不遇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8280" y="2047240"/>
            <a:ext cx="258572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</a:rPr>
              <a:t>诗人慨叹历史上英雄成名的机遇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曲折</a:t>
            </a:r>
            <a:r>
              <a:rPr lang="zh-CN" sz="2800" b="1">
                <a:solidFill>
                  <a:srgbClr val="0000FF"/>
                </a:solidFill>
              </a:rPr>
              <a:t>地</a:t>
            </a:r>
            <a:r>
              <a:rPr sz="2800" b="1">
                <a:solidFill>
                  <a:srgbClr val="FF0000"/>
                </a:solidFill>
              </a:rPr>
              <a:t>反映</a:t>
            </a:r>
            <a:r>
              <a:rPr lang="zh-CN" sz="2800" b="1">
                <a:solidFill>
                  <a:srgbClr val="FF0000"/>
                </a:solidFill>
              </a:rPr>
              <a:t>出</a:t>
            </a:r>
            <a:r>
              <a:rPr sz="2800" b="1">
                <a:solidFill>
                  <a:srgbClr val="FF0000"/>
                </a:solidFill>
              </a:rPr>
              <a:t>自己的生不逢时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有政治军事才能却不得施展</a:t>
            </a:r>
            <a:endParaRPr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275590" y="3428683"/>
            <a:ext cx="9164638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标题 1"/>
          <p:cNvSpPr>
            <a:spLocks noGrp="1"/>
          </p:cNvSpPr>
          <p:nvPr/>
        </p:nvSpPr>
        <p:spPr>
          <a:xfrm>
            <a:off x="346075" y="4302125"/>
            <a:ext cx="8616950" cy="1553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渔家傲</a:t>
            </a:r>
            <a:endParaRPr lang="zh-CN" altLang="zh-CN" sz="43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李清照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2" descr="https://ss1.bdstatic.com/70cFvXSh_Q1YnxGkpoWK1HF6hhy/it/u=2024290850,3032505393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" y="2106930"/>
            <a:ext cx="3075305" cy="3696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30505" y="1026160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走进作者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20110" y="2211070"/>
            <a:ext cx="5434965" cy="3488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李清照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号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易安居士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南宋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女词人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婉约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派代表词人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千古第一才女</a:t>
            </a:r>
            <a:r>
              <a:rPr lang="en-US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之称</a:t>
            </a:r>
            <a:r>
              <a:rPr lang="zh-CN" altLang="en-US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所作词前期多写其悠闲生活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后期多悲叹身世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情调感伤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流露出对中原的怀念。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newsfla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55650" y="908685"/>
            <a:ext cx="226250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6750" y="2087245"/>
            <a:ext cx="7811135" cy="2922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这首词写于李清照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南渡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后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宋高宗建炎四年春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李清照曾在海上航行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历尽风涛之险。此词中写到大海、乘船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人物有天帝及词人自己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都与这段真实的生活所得到的感受有关。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6055" y="1099820"/>
            <a:ext cx="290893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ym typeface="+mn-ea"/>
              </a:rPr>
              <a:t>渔家傲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ym typeface="+mn-ea"/>
              </a:rPr>
              <a:t>天接云涛连晓雾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br>
              <a:rPr lang="zh-CN" altLang="en-US" sz="2800" b="1" dirty="0">
                <a:sym typeface="+mn-ea"/>
              </a:rPr>
            </a:br>
            <a:r>
              <a:rPr lang="zh-CN" altLang="en-US" sz="2800" b="1" dirty="0">
                <a:sym typeface="+mn-ea"/>
              </a:rPr>
              <a:t>星河欲转千帆舞。</a:t>
            </a:r>
            <a:br>
              <a:rPr lang="zh-CN" altLang="en-US" sz="2800" b="1" dirty="0">
                <a:sym typeface="+mn-ea"/>
              </a:rPr>
            </a:br>
            <a:r>
              <a:rPr lang="zh-CN" altLang="en-US" sz="2800" b="1" dirty="0">
                <a:sym typeface="+mn-ea"/>
              </a:rPr>
              <a:t>仿佛梦魂归帝所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br>
              <a:rPr lang="zh-CN" altLang="en-US" sz="2800" b="1" dirty="0">
                <a:sym typeface="+mn-ea"/>
              </a:rPr>
            </a:br>
            <a:r>
              <a:rPr lang="zh-CN" altLang="en-US" sz="2800" b="1" dirty="0">
                <a:sym typeface="+mn-ea"/>
              </a:rPr>
              <a:t>闻天语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ym typeface="+mn-ea"/>
              </a:rPr>
              <a:t>殷勤问我归何处。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ym typeface="+mn-ea"/>
              </a:rPr>
              <a:t>我报路长嗟日暮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br>
              <a:rPr lang="zh-CN" altLang="en-US" sz="2800" b="1" dirty="0">
                <a:sym typeface="+mn-ea"/>
              </a:rPr>
            </a:br>
            <a:r>
              <a:rPr lang="zh-CN" altLang="en-US" sz="2800" b="1" dirty="0">
                <a:sym typeface="+mn-ea"/>
              </a:rPr>
              <a:t>学诗漫有惊人句。</a:t>
            </a:r>
            <a:br>
              <a:rPr lang="zh-CN" altLang="en-US" sz="2800" b="1" dirty="0">
                <a:sym typeface="+mn-ea"/>
              </a:rPr>
            </a:br>
            <a:r>
              <a:rPr lang="zh-CN" altLang="en-US" sz="2800" b="1" dirty="0">
                <a:sym typeface="+mn-ea"/>
              </a:rPr>
              <a:t>九万里风鹏正举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br>
              <a:rPr lang="zh-CN" altLang="en-US" sz="2800" b="1" dirty="0">
                <a:sym typeface="+mn-ea"/>
              </a:rPr>
            </a:br>
            <a:r>
              <a:rPr lang="zh-CN" altLang="en-US" sz="2800" b="1" dirty="0">
                <a:sym typeface="+mn-ea"/>
              </a:rPr>
              <a:t>风休住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ym typeface="+mn-ea"/>
              </a:rPr>
              <a:t>蓬舟吹取三山去。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65405" y="220980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3" name="文本框 99"/>
          <p:cNvSpPr txBox="1"/>
          <p:nvPr>
            <p:custDataLst>
              <p:tags r:id="rId2"/>
            </p:custDataLst>
          </p:nvPr>
        </p:nvSpPr>
        <p:spPr>
          <a:xfrm>
            <a:off x="3146425" y="1598930"/>
            <a:ext cx="5997575" cy="48298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dirty="0">
                <a:solidFill>
                  <a:srgbClr val="0000FF"/>
                </a:solidFill>
              </a:rPr>
              <a:t>水天相连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晨雾蒙蒙笼云涛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</a:rPr>
              <a:t>银</a:t>
            </a:r>
            <a:r>
              <a:rPr sz="2800" b="1" dirty="0">
                <a:solidFill>
                  <a:srgbClr val="0000FF"/>
                </a:solidFill>
              </a:rPr>
              <a:t>河流转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千帆如梭逐浪飘。梦魂仿佛</a:t>
            </a:r>
            <a:r>
              <a:rPr lang="zh-CN" sz="2800" b="1" dirty="0">
                <a:solidFill>
                  <a:srgbClr val="0000FF"/>
                </a:solidFill>
              </a:rPr>
              <a:t>又</a:t>
            </a:r>
            <a:r>
              <a:rPr sz="2800" b="1" dirty="0">
                <a:solidFill>
                  <a:srgbClr val="0000FF"/>
                </a:solidFill>
              </a:rPr>
              <a:t>回到了天庭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听到天帝</a:t>
            </a:r>
            <a:r>
              <a:rPr lang="zh-CN" sz="2800" b="1" dirty="0">
                <a:solidFill>
                  <a:srgbClr val="0000FF"/>
                </a:solidFill>
              </a:rPr>
              <a:t>说</a:t>
            </a:r>
            <a:r>
              <a:rPr sz="2800" b="1" dirty="0">
                <a:solidFill>
                  <a:srgbClr val="0000FF"/>
                </a:solidFill>
              </a:rPr>
              <a:t>话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+mn-ea"/>
              </a:rPr>
              <a:t>恳</a:t>
            </a:r>
            <a:r>
              <a:rPr sz="2800" b="1" dirty="0">
                <a:solidFill>
                  <a:srgbClr val="0000FF"/>
                </a:solidFill>
              </a:rPr>
              <a:t>切地问我要到哪里去。</a:t>
            </a:r>
            <a:endParaRPr sz="2800" b="1" dirty="0">
              <a:solidFill>
                <a:srgbClr val="0000FF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 dirty="0">
                <a:solidFill>
                  <a:srgbClr val="0000FF"/>
                </a:solidFill>
              </a:rPr>
              <a:t>我回报天帝</a:t>
            </a:r>
            <a:r>
              <a:rPr lang="zh-CN" sz="2800" b="1" dirty="0">
                <a:solidFill>
                  <a:srgbClr val="0000FF"/>
                </a:solidFill>
              </a:rPr>
              <a:t>说：</a:t>
            </a:r>
            <a:r>
              <a:rPr sz="2800" b="1" dirty="0">
                <a:solidFill>
                  <a:srgbClr val="0000FF"/>
                </a:solidFill>
              </a:rPr>
              <a:t>路途漫长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</a:rPr>
              <a:t>现在已到黄昏还没有到达</a:t>
            </a:r>
            <a:r>
              <a:rPr sz="2800" b="1" dirty="0">
                <a:solidFill>
                  <a:srgbClr val="0000FF"/>
                </a:solidFill>
              </a:rPr>
              <a:t>。</a:t>
            </a:r>
            <a:r>
              <a:rPr lang="zh-CN" sz="2800" b="1" dirty="0">
                <a:solidFill>
                  <a:srgbClr val="0000FF"/>
                </a:solidFill>
              </a:rPr>
              <a:t>即使我</a:t>
            </a:r>
            <a:r>
              <a:rPr sz="2800" b="1" dirty="0">
                <a:solidFill>
                  <a:srgbClr val="0000FF"/>
                </a:solidFill>
              </a:rPr>
              <a:t>学诗</a:t>
            </a:r>
            <a:r>
              <a:rPr lang="zh-CN" sz="2800" b="1" dirty="0">
                <a:solidFill>
                  <a:srgbClr val="0000FF"/>
                </a:solidFill>
              </a:rPr>
              <a:t>能写出惊人的句子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</a:rPr>
              <a:t>又有什么用呢？</a:t>
            </a:r>
            <a:r>
              <a:rPr sz="2800" b="1" dirty="0">
                <a:solidFill>
                  <a:srgbClr val="0000FF"/>
                </a:solidFill>
              </a:rPr>
              <a:t>长空九万里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我要像大鹏鸟那样乘风高飞。风啊</a:t>
            </a:r>
            <a:r>
              <a:rPr lang="zh-CN" sz="2800" b="1" dirty="0">
                <a:solidFill>
                  <a:srgbClr val="0000FF"/>
                </a:solidFill>
              </a:rPr>
              <a:t>！</a:t>
            </a:r>
            <a:r>
              <a:rPr sz="2800" b="1" dirty="0">
                <a:solidFill>
                  <a:srgbClr val="0000FF"/>
                </a:solidFill>
              </a:rPr>
              <a:t>请千万别停息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FF"/>
                </a:solidFill>
              </a:rPr>
              <a:t>将这一叶轻舟</a:t>
            </a:r>
            <a:r>
              <a:rPr lang="en-US" altLang="zh-CN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15FE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载着我</a:t>
            </a:r>
            <a:r>
              <a:rPr sz="2800" b="1" dirty="0">
                <a:solidFill>
                  <a:srgbClr val="0000FF"/>
                </a:solidFill>
              </a:rPr>
              <a:t>直送往蓬莱三仙岛</a:t>
            </a:r>
            <a:r>
              <a:rPr lang="zh-CN" sz="2800" b="1" dirty="0">
                <a:solidFill>
                  <a:srgbClr val="0000FF"/>
                </a:solidFill>
              </a:rPr>
              <a:t>。</a:t>
            </a:r>
            <a:endParaRPr 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323215" y="1439545"/>
            <a:ext cx="8318500" cy="1095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天接云涛连晓雾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星河欲转千帆舞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”中“接”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 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“连”“转”“舞”这几个动词有什么表达效果？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23215" y="548640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研读诗歌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4045" y="4029075"/>
            <a:ext cx="76854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sz="3200" b="1" dirty="0">
                <a:solidFill>
                  <a:srgbClr val="0000FF"/>
                </a:solidFill>
              </a:rPr>
              <a:t>转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sz="3200" b="1" dirty="0">
                <a:solidFill>
                  <a:srgbClr val="0000FF"/>
                </a:solidFill>
              </a:rPr>
              <a:t>舞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0000FF"/>
                </a:solidFill>
                <a:sym typeface="+mn-ea"/>
              </a:rPr>
              <a:t>二字</a:t>
            </a:r>
            <a:r>
              <a:rPr lang="zh-CN" sz="3200" b="1" dirty="0">
                <a:solidFill>
                  <a:srgbClr val="0000FF"/>
                </a:solidFill>
              </a:rPr>
              <a:t>将词人</a:t>
            </a:r>
            <a:r>
              <a:rPr lang="zh-CN" sz="3200" b="1" dirty="0">
                <a:solidFill>
                  <a:srgbClr val="FF0000"/>
                </a:solidFill>
              </a:rPr>
              <a:t>在风浪颠簸中</a:t>
            </a:r>
            <a:endParaRPr lang="zh-CN" sz="3200" b="1" dirty="0">
              <a:solidFill>
                <a:srgbClr val="FF0000"/>
              </a:solidFill>
            </a:endParaRPr>
          </a:p>
          <a:p>
            <a:pPr marL="457200" indent="-457200"/>
            <a:r>
              <a:rPr lang="zh-CN" sz="3200" b="1" dirty="0">
                <a:solidFill>
                  <a:srgbClr val="FF0000"/>
                </a:solidFill>
              </a:rPr>
              <a:t>的感受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逼真地传达给读者。</a:t>
            </a:r>
            <a:endParaRPr lang="zh-CN" sz="3200" b="1" dirty="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045" y="2460625"/>
            <a:ext cx="78517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sz="3200" b="1" dirty="0">
                <a:solidFill>
                  <a:srgbClr val="0000FF"/>
                </a:solidFill>
              </a:rPr>
              <a:t>接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sz="3200" b="1" dirty="0">
                <a:solidFill>
                  <a:srgbClr val="0000FF"/>
                </a:solidFill>
              </a:rPr>
              <a:t>连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0000FF"/>
                </a:solidFill>
              </a:rPr>
              <a:t>二字把四垂的天幕、汹涌的</a:t>
            </a:r>
            <a:endParaRPr lang="zh-CN" sz="3200" b="1" dirty="0">
              <a:solidFill>
                <a:srgbClr val="0000FF"/>
              </a:solidFill>
            </a:endParaRPr>
          </a:p>
          <a:p>
            <a:pPr marL="457200" indent="-457200"/>
            <a:r>
              <a:rPr lang="zh-CN" sz="3200" b="1" dirty="0">
                <a:solidFill>
                  <a:srgbClr val="0000FF"/>
                </a:solidFill>
              </a:rPr>
              <a:t>波涛、弥漫的云雾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自然地组合在一起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形成</a:t>
            </a:r>
            <a:endParaRPr lang="zh-CN" sz="3200" b="1" dirty="0">
              <a:solidFill>
                <a:srgbClr val="0000FF"/>
              </a:solidFill>
            </a:endParaRPr>
          </a:p>
          <a:p>
            <a:pPr marL="457200" indent="-457200"/>
            <a:r>
              <a:rPr lang="zh-CN" sz="3200" b="1" dirty="0">
                <a:solidFill>
                  <a:srgbClr val="0000FF"/>
                </a:solidFill>
              </a:rPr>
              <a:t>一种</a:t>
            </a:r>
            <a:r>
              <a:rPr lang="zh-CN" sz="3200" b="1" dirty="0">
                <a:solidFill>
                  <a:srgbClr val="FF0000"/>
                </a:solidFill>
              </a:rPr>
              <a:t>浑茫无际的境界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572135" y="1012190"/>
            <a:ext cx="8095615" cy="575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2.这首词《花庵词选》题作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“记梦”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词人着力描写梦境的作用是什么？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5"/>
          <p:cNvSpPr/>
          <p:nvPr>
            <p:custDataLst>
              <p:tags r:id="rId1"/>
            </p:custDataLst>
          </p:nvPr>
        </p:nvSpPr>
        <p:spPr>
          <a:xfrm>
            <a:off x="823595" y="2079625"/>
            <a:ext cx="77139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词人</a:t>
            </a:r>
            <a:r>
              <a:rPr lang="zh-CN" sz="3200" b="1" dirty="0">
                <a:solidFill>
                  <a:srgbClr val="FF0000"/>
                </a:solidFill>
              </a:rPr>
              <a:t>借梦境把天上和人间作鲜明的对比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</a:rPr>
              <a:t>充分表现了她对现实的不满及人生</a:t>
            </a:r>
            <a:r>
              <a:rPr lang="zh-CN" altLang="en-US" sz="3200" b="1" dirty="0">
                <a:solidFill>
                  <a:srgbClr val="FF0000"/>
                </a:solidFill>
              </a:rPr>
              <a:t>际遇坎坷的感怀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</a:rPr>
              <a:t>表达了对</a:t>
            </a:r>
            <a:r>
              <a:rPr lang="zh-CN" sz="3200" b="1" dirty="0">
                <a:solidFill>
                  <a:srgbClr val="FF0000"/>
                </a:solidFill>
              </a:rPr>
              <a:t>自由、幸福的</a:t>
            </a:r>
            <a:r>
              <a:rPr lang="zh-CN" altLang="en-US" sz="3200" b="1" dirty="0">
                <a:solidFill>
                  <a:srgbClr val="FF0000"/>
                </a:solidFill>
              </a:rPr>
              <a:t>渴望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和追求</a:t>
            </a:r>
            <a:r>
              <a:rPr lang="zh-CN" sz="3200" b="1" dirty="0">
                <a:solidFill>
                  <a:srgbClr val="0000FF"/>
                </a:solidFill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4"/>
          <p:cNvSpPr/>
          <p:nvPr>
            <p:custDataLst>
              <p:tags r:id="rId2"/>
            </p:custDataLst>
          </p:nvPr>
        </p:nvSpPr>
        <p:spPr>
          <a:xfrm>
            <a:off x="572135" y="3958590"/>
            <a:ext cx="8095615" cy="575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闻天语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殷勤问我归何处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一句运用了哪种修辞？在结构上有何作用？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Rectangle 5"/>
          <p:cNvSpPr/>
          <p:nvPr>
            <p:custDataLst>
              <p:tags r:id="rId3"/>
            </p:custDataLst>
          </p:nvPr>
        </p:nvSpPr>
        <p:spPr>
          <a:xfrm>
            <a:off x="823595" y="5045710"/>
            <a:ext cx="78320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</a:rPr>
              <a:t>拟人</a:t>
            </a:r>
            <a:r>
              <a:rPr lang="zh-CN" sz="3200" b="1" dirty="0">
                <a:solidFill>
                  <a:srgbClr val="0000FF"/>
                </a:solidFill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</a:rPr>
              <a:t>由</a:t>
            </a:r>
            <a:r>
              <a:rPr lang="zh-CN" altLang="en-US" sz="3200" b="1" dirty="0">
                <a:solidFill>
                  <a:srgbClr val="FF0000"/>
                </a:solidFill>
              </a:rPr>
              <a:t>写梦过渡到</a:t>
            </a:r>
            <a:r>
              <a:rPr lang="zh-CN" sz="3200" b="1" dirty="0">
                <a:solidFill>
                  <a:srgbClr val="FF0000"/>
                </a:solidFill>
              </a:rPr>
              <a:t>下阕词人抒情</a:t>
            </a:r>
            <a:r>
              <a:rPr lang="zh-CN" sz="3200" b="1" dirty="0">
                <a:solidFill>
                  <a:srgbClr val="0000FF"/>
                </a:solidFill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416560" y="1439545"/>
            <a:ext cx="8272145" cy="15963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sz="3200" b="1" dirty="0"/>
              <a:t>我报路长嗟日暮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/>
              <a:t>学诗谩有惊人句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sz="3200" b="1" dirty="0"/>
              <a:t>中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sz="3200" b="1" dirty="0"/>
              <a:t>嗟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 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sz="3200" b="1" dirty="0"/>
              <a:t>谩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sz="3200" b="1" dirty="0"/>
              <a:t>二字值得品味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/>
              <a:t>请根据这两个字的意蕴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/>
              <a:t>说说这两句表达了词人怎样的思想感情。</a:t>
            </a:r>
            <a:endParaRPr lang="zh-CN" sz="3200" b="1" dirty="0"/>
          </a:p>
        </p:txBody>
      </p:sp>
      <p:sp>
        <p:nvSpPr>
          <p:cNvPr id="2" name="Rectangle 5"/>
          <p:cNvSpPr/>
          <p:nvPr/>
        </p:nvSpPr>
        <p:spPr>
          <a:xfrm>
            <a:off x="655955" y="2955290"/>
            <a:ext cx="783209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sz="3200" b="1" dirty="0">
                <a:solidFill>
                  <a:srgbClr val="0000FF"/>
                </a:solidFill>
              </a:rPr>
              <a:t>嗟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0000FF"/>
                </a:solidFill>
              </a:rPr>
              <a:t>字生动地写出了词人</a:t>
            </a:r>
            <a:r>
              <a:rPr lang="zh-CN" sz="3200" b="1" dirty="0">
                <a:solidFill>
                  <a:srgbClr val="FF0000"/>
                </a:solidFill>
              </a:rPr>
              <a:t>彷徨忧虑的神态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表明自己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实现理想之艰难,奋力挣扎的苦闷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</a:rPr>
              <a:t>茫然不知所措的叹惋</a:t>
            </a:r>
            <a:r>
              <a:rPr lang="zh-CN" sz="3200" b="1" dirty="0">
                <a:solidFill>
                  <a:srgbClr val="0000FF"/>
                </a:solidFill>
              </a:rPr>
              <a:t>。</a:t>
            </a:r>
            <a:endParaRPr lang="zh-CN" sz="3200" b="1" dirty="0">
              <a:solidFill>
                <a:srgbClr val="0000FF"/>
              </a:solidFill>
            </a:endParaRPr>
          </a:p>
          <a:p>
            <a:r>
              <a:rPr lang="zh-CN" sz="3200" b="1" dirty="0">
                <a:solidFill>
                  <a:srgbClr val="0000FF"/>
                </a:solidFill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</a:rPr>
              <a:t>      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sz="3200" b="1" dirty="0">
                <a:solidFill>
                  <a:srgbClr val="0000FF"/>
                </a:solidFill>
              </a:rPr>
              <a:t>谩</a:t>
            </a:r>
            <a:r>
              <a:rPr lang="zh-CN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sz="3200" b="1" dirty="0">
                <a:solidFill>
                  <a:srgbClr val="0000FF"/>
                </a:solidFill>
              </a:rPr>
              <a:t>字流露出心中的</a:t>
            </a:r>
            <a:r>
              <a:rPr lang="zh-CN" sz="3200" b="1" dirty="0">
                <a:solidFill>
                  <a:srgbClr val="FF0000"/>
                </a:solidFill>
              </a:rPr>
              <a:t>哀怨惆怅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</a:rPr>
              <a:t>对现实无能为力的苦闷和怀才不遇的愤懑</a:t>
            </a:r>
            <a:r>
              <a:rPr lang="zh-CN" sz="3200" b="1" dirty="0">
                <a:solidFill>
                  <a:srgbClr val="0000FF"/>
                </a:solidFill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510540" y="1151890"/>
            <a:ext cx="7964805" cy="984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5.</a:t>
            </a:r>
            <a:r>
              <a:rPr lang="zh-CN" altLang="en-US" sz="3200" b="1" dirty="0"/>
              <a:t>赏析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/>
              <a:t>九万里风鹏正举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风休住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蓬舟吹取三山去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/>
              <a:t>。</a:t>
            </a:r>
            <a:endParaRPr lang="zh-CN" altLang="en-US" sz="3200" b="1" dirty="0"/>
          </a:p>
        </p:txBody>
      </p:sp>
      <p:sp>
        <p:nvSpPr>
          <p:cNvPr id="2" name="Rectangle 5"/>
          <p:cNvSpPr/>
          <p:nvPr>
            <p:custDataLst>
              <p:tags r:id="rId1"/>
            </p:custDataLst>
          </p:nvPr>
        </p:nvSpPr>
        <p:spPr>
          <a:xfrm>
            <a:off x="789940" y="2136140"/>
            <a:ext cx="7806055" cy="3557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运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用典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故、</a:t>
            </a:r>
            <a:r>
              <a:rPr lang="zh-CN" sz="3200" b="1" dirty="0">
                <a:solidFill>
                  <a:srgbClr val="FF0000"/>
                </a:solidFill>
              </a:rPr>
              <a:t>比喻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把自己比成大鹏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乘万里风高飞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叫风不要停止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把她轻快小舟吹到仙山去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</a:rPr>
              <a:t>使她过着自由自在的生活。</a:t>
            </a:r>
            <a:r>
              <a:rPr lang="zh-CN" sz="3200" b="1" dirty="0">
                <a:solidFill>
                  <a:srgbClr val="FF0000"/>
                </a:solidFill>
              </a:rPr>
              <a:t>表达了作者有大鹏高飞之志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</a:rPr>
              <a:t>对现实的不满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和</a:t>
            </a:r>
            <a:r>
              <a:rPr lang="zh-CN" sz="3200" b="1" dirty="0">
                <a:solidFill>
                  <a:srgbClr val="FF0000"/>
                </a:solidFill>
              </a:rPr>
              <a:t>对</a:t>
            </a:r>
            <a:r>
              <a:rPr lang="zh-CN" sz="3200" b="1" dirty="0">
                <a:solidFill>
                  <a:srgbClr val="FF0000"/>
                </a:solidFill>
                <a:sym typeface="+mn-ea"/>
              </a:rPr>
              <a:t>没有战乱、没有离散、没有悲伤的美好境界</a:t>
            </a:r>
            <a:r>
              <a:rPr lang="zh-CN" sz="3200" b="1" dirty="0">
                <a:solidFill>
                  <a:srgbClr val="FF0000"/>
                </a:solidFill>
              </a:rPr>
              <a:t>的向往和追求</a:t>
            </a:r>
            <a:r>
              <a:rPr lang="zh-CN" sz="3200" b="1" dirty="0">
                <a:solidFill>
                  <a:srgbClr val="0000FF"/>
                </a:solidFill>
              </a:rPr>
              <a:t>。</a:t>
            </a:r>
            <a:r>
              <a:rPr lang="zh-CN" sz="3200" b="1" dirty="0">
                <a:solidFill>
                  <a:srgbClr val="0000FF"/>
                </a:solidFill>
                <a:sym typeface="+mn-ea"/>
              </a:rPr>
              <a:t>但仙山是不存在的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FF"/>
                </a:solidFill>
                <a:sym typeface="+mn-ea"/>
              </a:rPr>
              <a:t>她只能在自己创造的理想境界中求得暂时的安慰。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  <a:p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左大括号 59395"/>
          <p:cNvSpPr/>
          <p:nvPr/>
        </p:nvSpPr>
        <p:spPr>
          <a:xfrm>
            <a:off x="1647190" y="2334260"/>
            <a:ext cx="85725" cy="1489075"/>
          </a:xfrm>
          <a:prstGeom prst="leftBrace">
            <a:avLst>
              <a:gd name="adj1" fmla="val 9411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59396"/>
          <p:cNvSpPr txBox="1"/>
          <p:nvPr/>
        </p:nvSpPr>
        <p:spPr>
          <a:xfrm>
            <a:off x="224155" y="2665730"/>
            <a:ext cx="1411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渔家傲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529590" y="692785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722120" y="1887220"/>
            <a:ext cx="6821170" cy="22561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/>
              <a:t>词人梦中见闻：</a:t>
            </a:r>
            <a:r>
              <a:rPr lang="zh-CN" sz="3200" b="1"/>
              <a:t>海天相接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,瑰丽雄伟</a:t>
            </a:r>
            <a:endParaRPr lang="zh-CN" sz="3200"/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词人理想抱负：渴望自由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,追求光明</a:t>
            </a:r>
            <a:endParaRPr lang="zh-CN" altLang="en-US" sz="3200" b="1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467360" y="1769745"/>
            <a:ext cx="8280400" cy="37293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春望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杜甫</a:t>
            </a:r>
            <a:endParaRPr kumimoji="0" lang="zh-CN" altLang="en-US" sz="3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国破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山河在，城春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草木深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感时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花溅泪，恨别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鸟惊心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烽火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连三月，家书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抵万金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白头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搔</a:t>
            </a:r>
            <a:r>
              <a:rPr kumimoji="0" 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s</a:t>
            </a:r>
            <a:r>
              <a:rPr 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kumimoji="0" 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更短，浑欲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不胜簪</a:t>
            </a:r>
            <a:r>
              <a:rPr kumimoji="0" 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z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kumimoji="0" 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547495" y="1124585"/>
            <a:ext cx="4361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掌握节奏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读准字音</a:t>
            </a:r>
            <a:r>
              <a:rPr lang="zh-CN" sz="36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3600" b="1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3" name="《春望》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27115" y="192722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5" name="饮酒男声乐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469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939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78740" y="981075"/>
          <a:ext cx="9065260" cy="5060950"/>
        </p:xfrm>
        <a:graphic>
          <a:graphicData uri="http://schemas.openxmlformats.org/drawingml/2006/table">
            <a:tbl>
              <a:tblPr/>
              <a:tblGrid>
                <a:gridCol w="1257300"/>
                <a:gridCol w="2782570"/>
                <a:gridCol w="2444115"/>
                <a:gridCol w="2581275"/>
              </a:tblGrid>
              <a:tr h="58039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诗词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阅读策略二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你的理解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414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sz="30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《渔家傲》</a:t>
                      </a: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332230" y="1557020"/>
            <a:ext cx="28105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从</a:t>
            </a:r>
            <a:r>
              <a:rPr lang="zh-CN" altLang="en-US" sz="2800" b="1" u="sng">
                <a:solidFill>
                  <a:srgbClr val="FF0000"/>
                </a:solidFill>
              </a:rPr>
              <a:t>表现手法</a:t>
            </a:r>
            <a:r>
              <a:rPr lang="zh-CN" altLang="en-US" sz="2800" b="1" dirty="0">
                <a:uFillTx/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的角度</a:t>
            </a:r>
            <a:r>
              <a:rPr lang="en-US" altLang="zh-CN" sz="2800" b="1">
                <a:sym typeface="+mn-ea"/>
              </a:rPr>
              <a:t>:</a:t>
            </a:r>
            <a:r>
              <a:rPr sz="2800" b="1"/>
              <a:t>词人</a:t>
            </a:r>
            <a:r>
              <a:rPr sz="2800" b="1">
                <a:solidFill>
                  <a:srgbClr val="FF0000"/>
                </a:solidFill>
              </a:rPr>
              <a:t>运用了浪漫的想象营造出虚幻的梦境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“天”</a:t>
            </a:r>
            <a:endParaRPr sz="2800" b="1">
              <a:solidFill>
                <a:srgbClr val="0000FF"/>
              </a:solidFill>
            </a:endParaRPr>
          </a:p>
          <a:p>
            <a:r>
              <a:rPr sz="2800" b="1">
                <a:solidFill>
                  <a:srgbClr val="0000FF"/>
                </a:solidFill>
              </a:rPr>
              <a:t>“云涛”“晓雾”</a:t>
            </a:r>
            <a:endParaRPr sz="2800" b="1">
              <a:solidFill>
                <a:srgbClr val="0000FF"/>
              </a:solidFill>
            </a:endParaRPr>
          </a:p>
          <a:p>
            <a:r>
              <a:rPr sz="2800" b="1">
                <a:solidFill>
                  <a:srgbClr val="0000FF"/>
                </a:solidFill>
              </a:rPr>
              <a:t>“星河”“千帆”等构成了极壮丽的境界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与天帝的对话则饱含着美好的理想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3530" y="2564765"/>
            <a:ext cx="244475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0000FF"/>
                </a:solidFill>
              </a:rPr>
              <a:t>词人早年生活优裕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</a:rPr>
              <a:t>后金兵入据中原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词人流寓南方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丈夫病死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境遇孤苦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8280" y="1703070"/>
            <a:ext cx="258572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词人</a:t>
            </a:r>
            <a:r>
              <a:rPr sz="2800" b="1">
                <a:solidFill>
                  <a:srgbClr val="FF0000"/>
                </a:solidFill>
              </a:rPr>
              <a:t>借梦境流露出对现实的强烈不满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她在</a:t>
            </a:r>
            <a:endParaRPr sz="2800" b="1">
              <a:solidFill>
                <a:srgbClr val="FF0000"/>
              </a:solidFill>
            </a:endParaRPr>
          </a:p>
          <a:p>
            <a:r>
              <a:rPr sz="2800" b="1">
                <a:solidFill>
                  <a:srgbClr val="FF0000"/>
                </a:solidFill>
              </a:rPr>
              <a:t>现实中知音难遇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欲诉无门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唯有通过幻想的形式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</a:rPr>
              <a:t>才能尽情地抒发</a:t>
            </a:r>
            <a:r>
              <a:rPr lang="zh-CN" sz="2800" b="1">
                <a:solidFill>
                  <a:srgbClr val="FF0000"/>
                </a:solidFill>
              </a:rPr>
              <a:t>怀才不遇</a:t>
            </a:r>
            <a:r>
              <a:rPr sz="2800" b="1">
                <a:solidFill>
                  <a:srgbClr val="FF0000"/>
                </a:solidFill>
              </a:rPr>
              <a:t>的愤懑</a:t>
            </a:r>
            <a:endParaRPr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23215" y="548640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阅读诗评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5" name="Rectangle 4"/>
          <p:cNvSpPr/>
          <p:nvPr>
            <p:custDataLst>
              <p:tags r:id="rId2"/>
            </p:custDataLst>
          </p:nvPr>
        </p:nvSpPr>
        <p:spPr>
          <a:xfrm>
            <a:off x="621030" y="1255395"/>
            <a:ext cx="8095615" cy="575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ts val="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</a:rPr>
              <a:t>阅读名家对诗词的评述也是帮助我们读</a:t>
            </a:r>
            <a:endParaRPr lang="zh-CN" sz="32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ts val="0"/>
              </a:spcBef>
            </a:pPr>
            <a:r>
              <a:rPr lang="zh-CN" sz="3200" b="1">
                <a:latin typeface="宋体" panose="02010600030101010101" pitchFamily="2" charset="-122"/>
              </a:rPr>
              <a:t>懂古代诗词的重要方法。</a:t>
            </a:r>
            <a:r>
              <a:rPr lang="zh-CN" altLang="en-US" sz="3200" b="1" dirty="0">
                <a:latin typeface="宋体" panose="02010600030101010101" pitchFamily="2" charset="-122"/>
              </a:rPr>
              <a:t>请从下面五句评述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ts val="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中任选一句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,结合诗词内容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谈谈你的理解。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矩形 17"/>
          <p:cNvSpPr/>
          <p:nvPr>
            <p:custDataLst>
              <p:tags r:id="rId3"/>
            </p:custDataLst>
          </p:nvPr>
        </p:nvSpPr>
        <p:spPr>
          <a:xfrm>
            <a:off x="678815" y="2788920"/>
            <a:ext cx="8203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你是怎样理解苏轼的这段评述的？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13"/>
          <p:cNvSpPr/>
          <p:nvPr>
            <p:custDataLst>
              <p:tags r:id="rId4"/>
            </p:custDataLst>
          </p:nvPr>
        </p:nvSpPr>
        <p:spPr>
          <a:xfrm>
            <a:off x="782320" y="3372485"/>
            <a:ext cx="757936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见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字写出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一种无意得之、悠然忘我的心境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与全诗营造的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闲适恬淡的氛围相吻合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；而</a:t>
            </a:r>
            <a:r>
              <a:rPr lang="en-US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望</a:t>
            </a:r>
            <a:r>
              <a:rPr lang="en-US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相比于“见”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更有目的性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,更像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是有意为之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</a:rPr>
              <a:t>破坏了诗歌自然而然、浑然天成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的意境</a:t>
            </a:r>
            <a:r>
              <a:rPr lang="zh-CN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C03B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7"/>
          <p:cNvSpPr/>
          <p:nvPr>
            <p:custDataLst>
              <p:tags r:id="rId1"/>
            </p:custDataLst>
          </p:nvPr>
        </p:nvSpPr>
        <p:spPr>
          <a:xfrm>
            <a:off x="697230" y="1813560"/>
            <a:ext cx="8203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你是怎样理解陆游的评述的？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230" y="2481580"/>
            <a:ext cx="781304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诗人将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黑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3200" b="1">
                <a:solidFill>
                  <a:srgbClr val="0000FF"/>
                </a:solidFill>
              </a:rPr>
              <a:t>金</a:t>
            </a:r>
            <a:r>
              <a:rPr lang="en-US" altLang="zh-CN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紫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3200" b="1">
                <a:solidFill>
                  <a:srgbClr val="0000FF"/>
                </a:solidFill>
              </a:rPr>
              <a:t>红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等颜色融入诗中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给人以沉重感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燕脂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3200" b="1">
                <a:solidFill>
                  <a:srgbClr val="0000FF"/>
                </a:solidFill>
              </a:rPr>
              <a:t>紫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都是形容边塞泥土的颜色怪异</a:t>
            </a:r>
            <a:r>
              <a:rPr lang="zh-CN" altLang="zh-CN" sz="3200" b="1" dirty="0">
                <a:solidFill>
                  <a:srgbClr val="3D30E4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包含着当时战况严峻</a:t>
            </a:r>
            <a:r>
              <a:rPr lang="zh-CN" altLang="en-US" sz="3200" b="1">
                <a:solidFill>
                  <a:srgbClr val="0000FF"/>
                </a:solidFill>
              </a:rPr>
              <a:t>的象征意义。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23215" y="372110"/>
            <a:ext cx="226568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描述画面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5"/>
          <p:cNvSpPr/>
          <p:nvPr>
            <p:custDataLst>
              <p:tags r:id="rId2"/>
            </p:custDataLst>
          </p:nvPr>
        </p:nvSpPr>
        <p:spPr>
          <a:xfrm>
            <a:off x="388620" y="3161665"/>
            <a:ext cx="83985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sz="3200" b="1" dirty="0">
                <a:solidFill>
                  <a:srgbClr val="0000FF"/>
                </a:solidFill>
              </a:rPr>
              <a:t>敌军来势汹汹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黑压压一片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犹如乌云翻腾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几乎要摧毁城墙；我军严阵以待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阳光照耀铠甲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一片金光闪烁。肃杀的秋色中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响亮的号角声震天动地；寒夜里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边塞将士的鲜血凝成暗紫色。带着半卷的红旗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援军赶赴易水；天寒霜重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鼓声也像是被寒气所逼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FF"/>
                </a:solidFill>
              </a:rPr>
              <a:t>郁闷低沉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4"/>
          <p:cNvSpPr/>
          <p:nvPr>
            <p:custDataLst>
              <p:tags r:id="rId3"/>
            </p:custDataLst>
          </p:nvPr>
        </p:nvSpPr>
        <p:spPr>
          <a:xfrm>
            <a:off x="388620" y="1078865"/>
            <a:ext cx="8623935" cy="575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spcBef>
                <a:spcPts val="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诗人是用形象和图画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说话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的。</a:t>
            </a:r>
            <a:r>
              <a:rPr lang="zh-CN" sz="3200" b="1">
                <a:latin typeface="宋体" panose="02010600030101010101" pitchFamily="2" charset="-122"/>
              </a:rPr>
              <a:t>一首好的</a:t>
            </a:r>
            <a:endParaRPr lang="zh-CN" sz="3200" b="1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ts val="0"/>
              </a:spcBef>
            </a:pPr>
            <a:r>
              <a:rPr lang="zh-CN" sz="3200" b="1">
                <a:latin typeface="宋体" panose="02010600030101010101" pitchFamily="2" charset="-122"/>
              </a:rPr>
              <a:t>诗或词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,都具有作者自己独特的意境、风格。</a:t>
            </a:r>
            <a:r>
              <a:rPr lang="zh-CN" altLang="en-US" sz="3200" b="1" dirty="0">
                <a:latin typeface="宋体" panose="02010600030101010101" pitchFamily="2" charset="-122"/>
              </a:rPr>
              <a:t>请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ts val="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你从五首诗词中任选一首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发挥联想和想象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用自</a:t>
            </a:r>
            <a:endParaRPr lang="zh-CN" altLang="zh-CN" sz="3200" b="1" dirty="0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pPr marL="342900" indent="-342900" eaLnBrk="0" hangingPunct="0">
              <a:spcBef>
                <a:spcPts val="0"/>
              </a:spcBef>
            </a:pP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己的话描述其所呈现的画面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23215" y="548640"/>
            <a:ext cx="2404745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对比阅读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7"/>
          <p:cNvSpPr/>
          <p:nvPr>
            <p:custDataLst>
              <p:tags r:id="rId2"/>
            </p:custDataLst>
          </p:nvPr>
        </p:nvSpPr>
        <p:spPr>
          <a:xfrm>
            <a:off x="502285" y="1227455"/>
            <a:ext cx="81940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细读《赤壁》《渔家傲》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,想一想：这两首诗分别表现了作者对自身才华、命运的哪些认识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065" y="2795905"/>
            <a:ext cx="76835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《赤壁》借对三国史事的遐想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慨叹历史上英雄成名的机遇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曲折地表达了自己空有抱负却生不逢时、无从施展的无奈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065" y="4364355"/>
            <a:ext cx="76835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</a:rPr>
              <a:t>《渔家傲》借梦境中与天帝的对话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</a:rPr>
              <a:t>表达了对自己空有一身文学才华却屡遭丧乱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</a:rPr>
              <a:t>甚至连个人的安定幸福都无法保障的不满</a:t>
            </a:r>
            <a:r>
              <a:rPr lang="zh-CN" altLang="en-US" sz="3200" b="1">
                <a:solidFill>
                  <a:srgbClr val="0000FF"/>
                </a:solidFill>
                <a:uFillTx/>
              </a:rPr>
              <a:t>。</a:t>
            </a:r>
            <a:endParaRPr lang="zh-CN" altLang="en-US" sz="32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17"/>
          <p:cNvSpPr/>
          <p:nvPr>
            <p:custDataLst>
              <p:tags r:id="rId1"/>
            </p:custDataLst>
          </p:nvPr>
        </p:nvSpPr>
        <p:spPr>
          <a:xfrm>
            <a:off x="502285" y="1227455"/>
            <a:ext cx="81940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《春望》与《月夜》都是杜诗中的名作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,也都作于杜甫困居长安期间。比较它们在思想感情和写作手法上各有什么异同。</a:t>
            </a:r>
            <a:endParaRPr lang="zh-CN" altLang="zh-CN" sz="3200" b="1" dirty="0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思想感情：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2699385"/>
            <a:ext cx="80473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0000FF"/>
                </a:solidFill>
              </a:rPr>
              <a:t>                </a:t>
            </a:r>
            <a:r>
              <a:rPr lang="zh-CN" altLang="en-US" sz="3200" b="1">
                <a:solidFill>
                  <a:srgbClr val="FF0000"/>
                </a:solidFill>
              </a:rPr>
              <a:t>都表达了对亲人的思念、牵挂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285" y="3288665"/>
            <a:ext cx="8047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</a:rPr>
              <a:t>但《春望》更表达了对国家衰乱、人民流离失所的悲痛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以及对自己日渐衰老的感伤。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285" y="4364990"/>
            <a:ext cx="7870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《春望》的感情沉郁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《月夜》的感情深挚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。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17"/>
          <p:cNvSpPr/>
          <p:nvPr>
            <p:custDataLst>
              <p:tags r:id="rId1"/>
            </p:custDataLst>
          </p:nvPr>
        </p:nvSpPr>
        <p:spPr>
          <a:xfrm>
            <a:off x="278765" y="261620"/>
            <a:ext cx="81940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solidFill>
                  <a:srgbClr val="000000"/>
                </a:solidFill>
                <a:sym typeface="宋体" panose="02010600030101010101" pitchFamily="2" charset="-122"/>
              </a:rPr>
              <a:t>写作手法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830" y="261620"/>
            <a:ext cx="85121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0000FF"/>
                </a:solidFill>
              </a:rPr>
              <a:t>                </a:t>
            </a:r>
            <a:r>
              <a:rPr lang="zh-CN" altLang="en-US" sz="3000" b="1">
                <a:solidFill>
                  <a:srgbClr val="FF0000"/>
                </a:solidFill>
              </a:rPr>
              <a:t>都体现杜诗写实的风格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</a:rPr>
              <a:t>《春望》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</a:rPr>
              <a:t>事实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</a:rPr>
              <a:t>《月夜》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</a:rPr>
              <a:t>情实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</a:rPr>
              <a:t>都带着时代的烙印</a:t>
            </a:r>
            <a:r>
              <a:rPr lang="zh-CN" altLang="en-US" sz="3000" b="1">
                <a:solidFill>
                  <a:srgbClr val="0000FF"/>
                </a:solidFill>
              </a:rPr>
              <a:t>。</a:t>
            </a:r>
            <a:endParaRPr lang="zh-CN" altLang="en-US" sz="3000" b="1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830" y="1276350"/>
            <a:ext cx="861314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0000FF"/>
                </a:solidFill>
              </a:rPr>
              <a:t>《春望》想象词较少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</a:rPr>
              <a:t>主要是融情于景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</a:rPr>
              <a:t>将对国家败亡的悲痛融入景物描写之中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</a:rPr>
              <a:t>甚至让花鸟都沾染了悲伤的情绪；</a:t>
            </a:r>
            <a:r>
              <a:rPr lang="zh-CN" altLang="en-US" sz="3000" b="1">
                <a:solidFill>
                  <a:srgbClr val="FF0000"/>
                </a:solidFill>
              </a:rPr>
              <a:t>《月夜》全用虚写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</a:rPr>
              <a:t>即借助想象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</a:rPr>
              <a:t>抒写妻子对自己的思念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</a:rPr>
              <a:t>也写出自己对妻子的思念</a:t>
            </a:r>
            <a:r>
              <a:rPr lang="zh-CN" altLang="en-US" sz="3000" b="1">
                <a:solidFill>
                  <a:srgbClr val="0000FF"/>
                </a:solidFill>
              </a:rPr>
              <a:t>。</a:t>
            </a:r>
            <a:endParaRPr lang="zh-CN" altLang="en-US" sz="3000" b="1">
              <a:solidFill>
                <a:srgbClr val="0000FF"/>
              </a:solidFill>
            </a:endParaRPr>
          </a:p>
          <a:p>
            <a:r>
              <a:rPr lang="zh-CN" altLang="en-US" sz="2900" b="1">
                <a:solidFill>
                  <a:srgbClr val="0000FF"/>
                </a:solidFill>
              </a:rPr>
              <a:t>《春望》所写意象甚多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从远景的山河城郭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到中景的荒草残木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再到近景的春花飞鸟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到自身的稀疏白发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步步推进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镜头越来越小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直到尾联变成特写镜头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将宏大的家国之悲</a:t>
            </a:r>
            <a:r>
              <a:rPr lang="zh-CN" altLang="zh-CN" sz="29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0000FF"/>
                </a:solidFill>
              </a:rPr>
              <a:t>渐渐渗透凝缩在诗人自己身上。</a:t>
            </a:r>
            <a:endParaRPr lang="zh-CN" altLang="en-US" sz="2900" b="1">
              <a:solidFill>
                <a:srgbClr val="0000FF"/>
              </a:solidFill>
            </a:endParaRPr>
          </a:p>
          <a:p>
            <a:r>
              <a:rPr lang="zh-CN" altLang="en-US" sz="2900" b="1">
                <a:solidFill>
                  <a:srgbClr val="FF0000"/>
                </a:solidFill>
              </a:rPr>
              <a:t>《月夜》主要写月光下的妻儿</a:t>
            </a:r>
            <a:r>
              <a:rPr lang="zh-CN" altLang="zh-CN" sz="29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0000"/>
                </a:solidFill>
              </a:rPr>
              <a:t>镜头集中而具体</a:t>
            </a:r>
            <a:r>
              <a:rPr lang="zh-CN" altLang="zh-CN" sz="2900" b="1" dirty="0">
                <a:solidFill>
                  <a:srgbClr val="FF0000"/>
                </a:solidFill>
                <a:sym typeface="宋体" panose="02010600030101010101" pitchFamily="2" charset="-122"/>
              </a:rPr>
              <a:t>,以便</a:t>
            </a:r>
            <a:r>
              <a:rPr lang="zh-CN" altLang="en-US" sz="2900" b="1">
                <a:solidFill>
                  <a:srgbClr val="FF0000"/>
                </a:solidFill>
              </a:rPr>
              <a:t>表现人物的神与态</a:t>
            </a:r>
            <a:r>
              <a:rPr lang="zh-CN" altLang="zh-CN" sz="29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0000"/>
                </a:solidFill>
              </a:rPr>
              <a:t>一如丈夫</a:t>
            </a:r>
            <a:r>
              <a:rPr lang="en-US" altLang="zh-CN" sz="2900">
                <a:solidFill>
                  <a:srgbClr val="FF0000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900" b="1">
                <a:solidFill>
                  <a:srgbClr val="FF0000"/>
                </a:solidFill>
                <a:sym typeface="+mn-ea"/>
              </a:rPr>
              <a:t>父亲</a:t>
            </a:r>
            <a:r>
              <a:rPr lang="en-US" altLang="zh-CN" sz="2900">
                <a:solidFill>
                  <a:srgbClr val="FF0000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900" b="1">
                <a:solidFill>
                  <a:srgbClr val="FF0000"/>
                </a:solidFill>
              </a:rPr>
              <a:t>凝视的目光。全诗描写比较静的画面</a:t>
            </a:r>
            <a:r>
              <a:rPr lang="zh-CN" altLang="zh-CN" sz="29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0000"/>
                </a:solidFill>
              </a:rPr>
              <a:t>既美且悲</a:t>
            </a:r>
            <a:r>
              <a:rPr lang="zh-CN" altLang="zh-CN" sz="29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0000"/>
                </a:solidFill>
              </a:rPr>
              <a:t>透露出战乱对一个原本幸福的家庭造成的巨大伤害</a:t>
            </a:r>
            <a:r>
              <a:rPr lang="zh-CN" altLang="en-US" sz="2900" b="1">
                <a:solidFill>
                  <a:srgbClr val="0000FF"/>
                </a:solidFill>
              </a:rPr>
              <a:t>。</a:t>
            </a:r>
            <a:endParaRPr lang="zh-CN" altLang="en-US" sz="29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467360" y="1772920"/>
            <a:ext cx="8280400" cy="37293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雁门太守行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李贺</a:t>
            </a:r>
            <a:endParaRPr kumimoji="0" lang="zh-CN" altLang="en-US" sz="3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黑云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压城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城欲摧，甲光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向日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金鳞开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角声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满天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秋色里，塞上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燕脂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凝夜紫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半卷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红旗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临易水，霜重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鼓寒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声不起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报君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黄金台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上意，提携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玉龙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为君死。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547495" y="1124585"/>
            <a:ext cx="4361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掌握节奏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读准字音</a:t>
            </a:r>
            <a:r>
              <a:rPr lang="zh-CN" sz="36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3600" b="1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3" name="《雁门太守行》朗读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36055" y="197294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5" name="饮酒男声乐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552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939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467360" y="1844675"/>
            <a:ext cx="8280400" cy="37293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赤壁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杜牧</a:t>
            </a:r>
            <a:endParaRPr kumimoji="0" lang="zh-CN" altLang="en-US" sz="3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折戟</a:t>
            </a:r>
            <a:r>
              <a:rPr kumimoji="0" lang="en-US" sz="3200" i="0" u="none" strike="noStrike" cap="none" spc="0" normalizeH="0" baseline="0" noProof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jǐ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沉沙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铁未销，</a:t>
            </a:r>
            <a:endParaRPr kumimoji="0" sz="32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自将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磨洗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认前朝。</a:t>
            </a:r>
            <a:endParaRPr kumimoji="0" sz="32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东风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不与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周郎便，</a:t>
            </a:r>
            <a:endParaRPr kumimoji="0" sz="32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铜雀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春深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锁二乔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547495" y="1127760"/>
            <a:ext cx="4361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掌握节奏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读准字音</a:t>
            </a:r>
            <a:r>
              <a:rPr lang="zh-CN" sz="36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3600" b="1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3" name="《赤壁》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38875" y="184467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5" name="饮酒男声乐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353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939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21590" y="1701165"/>
            <a:ext cx="9147175" cy="37293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渔家傲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李清照</a:t>
            </a:r>
            <a:endParaRPr kumimoji="0" lang="zh-CN" altLang="en-US" sz="3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天接云涛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连晓雾，星河欲转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千帆舞</a:t>
            </a:r>
            <a:r>
              <a:rPr kumimoji="0" lang="zh-CN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sz="32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仿佛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梦魂归帝所，闻天语，殷勤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问我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归何处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我报路长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嗟</a:t>
            </a:r>
            <a:r>
              <a:rPr kumimoji="0" lang="en-US" sz="3200" i="0" u="none" strike="noStrike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jiē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日暮，学诗谩</a:t>
            </a:r>
            <a:r>
              <a:rPr kumimoji="0" lang="en-US" sz="3200" i="0" u="none" strike="noStrike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m</a:t>
            </a:r>
            <a:r>
              <a:rPr kumimoji="0" lang="en-US" sz="3200" b="1" i="0" u="none" strike="noStrike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kumimoji="0" lang="en-US" sz="3200" i="0" u="none" strike="noStrike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惊人句</a:t>
            </a:r>
            <a:r>
              <a:rPr kumimoji="0" lang="zh-CN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sz="3200" b="1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九万里风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鹏正举，风休住，蓬舟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吹取</a:t>
            </a:r>
            <a:r>
              <a:rPr lang="en-US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kumimoji="0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三山去</a:t>
            </a:r>
            <a:r>
              <a:rPr kumimoji="0" lang="zh-CN" sz="3200" b="1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kumimoji="0" 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547495" y="1056005"/>
            <a:ext cx="4361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掌握节奏</a:t>
            </a:r>
            <a:r>
              <a:rPr lang="en-US" altLang="zh-CN" sz="3600" b="1" dirty="0">
                <a:effectLst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cs typeface="Calisto MT" panose="02040603050505030304" charset="0"/>
                <a:sym typeface="+mn-ea"/>
              </a:rPr>
              <a:t>读准字音</a:t>
            </a:r>
            <a:r>
              <a:rPr lang="zh-CN" sz="36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3600" b="1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3" name="《渔家傲》朗读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72885" y="176847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5" name="饮酒男声乐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41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939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UNIT_TABLE_BEAUTIFY" val="smartTable{d88d5ad1-3733-4afc-9802-ac4c6f9678d4}"/>
  <p:tag name="TABLE_ENDDRAG_ORIGIN_RECT" val="713*263"/>
  <p:tag name="TABLE_ENDDRAG_RECT" val="5*61*713*263"/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commondata" val="eyJoZGlkIjoiZjM1MDU3MjRkMGIzNjliNDRhNmZhZDFlNDFkYmY5MmU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TABLE_ENDDRAG_ORIGIN_RECT" val="512*249"/>
  <p:tag name="TABLE_ENDDRAG_RECT" val="74*167*512*249"/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UNIT_TABLE_BEAUTIFY" val="smartTable{f4d9169c-16b0-4d01-86c0-8d9d8e781550}"/>
  <p:tag name="TABLE_ENDDRAG_ORIGIN_RECT" val="714*342"/>
  <p:tag name="TABLE_ENDDRAG_RECT" val="2*88*714*342"/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AS_UNIQUEID" val="682"/>
  <p:tag name="KSO_WM_BEAUTIFY_FLAG" val=""/>
</p:tagLst>
</file>

<file path=ppt/tags/tag41.xml><?xml version="1.0" encoding="utf-8"?>
<p:tagLst xmlns:p="http://schemas.openxmlformats.org/presentationml/2006/main">
  <p:tag name="AS_UNIQUEID" val="683"/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AS_UNIQUEID" val="689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TABLE_BEAUTIFY" val="smartTable{8d8e204c-e38c-4636-988a-d33afee6b446}"/>
  <p:tag name="TABLE_ENDDRAG_ORIGIN_RECT" val="713*263"/>
  <p:tag name="TABLE_ENDDRAG_RECT" val="5*61*713*263"/>
  <p:tag name="KSO_WM_BEAUTIFY_FLAG" val=""/>
</p:tagLst>
</file>

<file path=ppt/tags/tag58.xml><?xml version="1.0" encoding="utf-8"?>
<p:tagLst xmlns:p="http://schemas.openxmlformats.org/presentationml/2006/main">
  <p:tag name="AS_UNIQUEID" val="776"/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AS_UNIQUEID" val="689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TABLE_BEAUTIFY" val="smartTable{9964ed45-99e1-47ff-9b8c-f38cc309237e}"/>
  <p:tag name="TABLE_ENDDRAG_ORIGIN_RECT" val="713*263"/>
  <p:tag name="TABLE_ENDDRAG_RECT" val="5*61*713*263"/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AS_UNIQUEID" val="689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UNIT_TABLE_BEAUTIFY" val="smartTable{a5787375-5fe6-4e4b-8445-3ea25053d3b7}"/>
  <p:tag name="TABLE_ENDDRAG_ORIGIN_RECT" val="713*455"/>
  <p:tag name="TABLE_ENDDRAG_RECT" val="2*43*713*455"/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主题9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7680</Words>
  <Application>WPS 演示</Application>
  <PresentationFormat>全屏显示(4:3)</PresentationFormat>
  <Paragraphs>676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86" baseType="lpstr">
      <vt:lpstr>Arial</vt:lpstr>
      <vt:lpstr>宋体</vt:lpstr>
      <vt:lpstr>Wingdings</vt:lpstr>
      <vt:lpstr>Calibri Light</vt:lpstr>
      <vt:lpstr>Calibri</vt:lpstr>
      <vt:lpstr>隶书</vt:lpstr>
      <vt:lpstr>方正楷体_GBK</vt:lpstr>
      <vt:lpstr>微软雅黑</vt:lpstr>
      <vt:lpstr>Times New Roman</vt:lpstr>
      <vt:lpstr>楷体</vt:lpstr>
      <vt:lpstr>黑体</vt:lpstr>
      <vt:lpstr>Calisto MT</vt:lpstr>
      <vt:lpstr>楷体_GB2312</vt:lpstr>
      <vt:lpstr>新宋体</vt:lpstr>
      <vt:lpstr>方正苏新诗柳楷简体</vt:lpstr>
      <vt:lpstr>SimSun-ExtB</vt:lpstr>
      <vt:lpstr>Arial Unicode MS</vt:lpstr>
      <vt:lpstr>楷体_GB2312</vt:lpstr>
      <vt:lpstr>仿宋</vt:lpstr>
      <vt:lpstr>主题9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微信18975938826</dc:creator>
  <cp:lastModifiedBy>黄红政</cp:lastModifiedBy>
  <cp:revision>3</cp:revision>
  <dcterms:created xsi:type="dcterms:W3CDTF">2023-11-16T09:51:00Z</dcterms:created>
  <dcterms:modified xsi:type="dcterms:W3CDTF">2023-11-16T11:54:30Z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77AE8100CAE54A1192C7F0ECE6A89F45_12</vt:lpwstr>
  </property>
</Properties>
</file>