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10" r:id="rId2"/>
    <p:sldId id="441" r:id="rId3"/>
    <p:sldId id="442" r:id="rId4"/>
    <p:sldId id="443" r:id="rId5"/>
    <p:sldId id="426" r:id="rId6"/>
    <p:sldId id="423" r:id="rId7"/>
    <p:sldId id="471" r:id="rId8"/>
    <p:sldId id="472" r:id="rId9"/>
    <p:sldId id="473" r:id="rId10"/>
    <p:sldId id="474" r:id="rId11"/>
    <p:sldId id="475" r:id="rId12"/>
    <p:sldId id="476" r:id="rId13"/>
    <p:sldId id="477" r:id="rId14"/>
    <p:sldId id="478" r:id="rId15"/>
    <p:sldId id="479" r:id="rId16"/>
    <p:sldId id="480" r:id="rId17"/>
    <p:sldId id="482" r:id="rId18"/>
    <p:sldId id="483" r:id="rId19"/>
    <p:sldId id="428" r:id="rId20"/>
    <p:sldId id="427" r:id="rId21"/>
    <p:sldId id="429" r:id="rId22"/>
    <p:sldId id="484" r:id="rId23"/>
    <p:sldId id="485" r:id="rId24"/>
    <p:sldId id="619" r:id="rId25"/>
    <p:sldId id="631" r:id="rId26"/>
    <p:sldId id="632" r:id="rId27"/>
    <p:sldId id="620" r:id="rId28"/>
    <p:sldId id="605" r:id="rId29"/>
    <p:sldId id="606" r:id="rId30"/>
    <p:sldId id="607" r:id="rId31"/>
    <p:sldId id="608" r:id="rId32"/>
    <p:sldId id="609" r:id="rId33"/>
    <p:sldId id="610" r:id="rId34"/>
    <p:sldId id="611" r:id="rId35"/>
    <p:sldId id="612" r:id="rId36"/>
    <p:sldId id="613" r:id="rId37"/>
    <p:sldId id="614" r:id="rId38"/>
    <p:sldId id="615" r:id="rId39"/>
    <p:sldId id="616" r:id="rId40"/>
    <p:sldId id="617" r:id="rId41"/>
    <p:sldId id="618" r:id="rId42"/>
    <p:sldId id="633" r:id="rId43"/>
    <p:sldId id="634" r:id="rId44"/>
    <p:sldId id="627" r:id="rId45"/>
    <p:sldId id="635" r:id="rId46"/>
    <p:sldId id="637" r:id="rId4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image" Target="../media/image2.png"/><Relationship Id="rId5" Type="http://schemas.openxmlformats.org/officeDocument/2006/relationships/tags" Target="../tags/tag11.xml"/><Relationship Id="rId10" Type="http://schemas.openxmlformats.org/officeDocument/2006/relationships/image" Target="file:///C:\Users\1V994W2\Documents\Tencent%20Files\574576071\FileRecv\&#25340;&#35013;&#32032;&#26448;\&#20013;&#22269;&#39118;-64\\15\subject_holdleft_161,26,30_0_staid_full_0.png" TargetMode="External"/><Relationship Id="rId4" Type="http://schemas.openxmlformats.org/officeDocument/2006/relationships/tags" Target="../tags/tag10.xml"/><Relationship Id="rId9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8" Type="http://schemas.openxmlformats.org/officeDocument/2006/relationships/image" Target="file:///C:\Users\1V994W2\PycharmProjects\PPT_Background_Generation/pic_temp/1_pic_quater_left_down.png" TargetMode="External"/><Relationship Id="rId3" Type="http://schemas.openxmlformats.org/officeDocument/2006/relationships/tags" Target="../tags/tag66.xml"/><Relationship Id="rId7" Type="http://schemas.openxmlformats.org/officeDocument/2006/relationships/image" Target="../media/image3.png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8.xml"/><Relationship Id="rId4" Type="http://schemas.openxmlformats.org/officeDocument/2006/relationships/tags" Target="../tags/tag67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12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11" Type="http://schemas.openxmlformats.org/officeDocument/2006/relationships/image" Target="../media/image2.png"/><Relationship Id="rId5" Type="http://schemas.openxmlformats.org/officeDocument/2006/relationships/tags" Target="../tags/tag73.xml"/><Relationship Id="rId10" Type="http://schemas.openxmlformats.org/officeDocument/2006/relationships/image" Target="file:///C:\Users\1V994W2\Documents\Tencent%20Files\574576071\FileRecv\&#25340;&#35013;&#32032;&#26448;\&#20013;&#22269;&#39118;-64\\15\subject_holdleft_161,26,30_0_staid_full_0.png" TargetMode="External"/><Relationship Id="rId4" Type="http://schemas.openxmlformats.org/officeDocument/2006/relationships/tags" Target="../tags/tag72.xml"/><Relationship Id="rId9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image" Target="file:///C:\Users\1V994W2\PycharmProjects\PPT_Background_Generation/pic_temp/1_pic_quater_left_down.png" TargetMode="External"/><Relationship Id="rId3" Type="http://schemas.openxmlformats.org/officeDocument/2006/relationships/tags" Target="../tags/tag78.xml"/><Relationship Id="rId7" Type="http://schemas.openxmlformats.org/officeDocument/2006/relationships/image" Target="../media/image3.png"/><Relationship Id="rId2" Type="http://schemas.openxmlformats.org/officeDocument/2006/relationships/tags" Target="../tags/tag77.xml"/><Relationship Id="rId1" Type="http://schemas.openxmlformats.org/officeDocument/2006/relationships/tags" Target="../tags/tag76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0.xml"/><Relationship Id="rId4" Type="http://schemas.openxmlformats.org/officeDocument/2006/relationships/tags" Target="../tags/tag79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83.xml"/><Relationship Id="rId7" Type="http://schemas.openxmlformats.org/officeDocument/2006/relationships/tags" Target="../tags/tag87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6" Type="http://schemas.openxmlformats.org/officeDocument/2006/relationships/tags" Target="../tags/tag86.xml"/><Relationship Id="rId5" Type="http://schemas.openxmlformats.org/officeDocument/2006/relationships/tags" Target="../tags/tag85.xml"/><Relationship Id="rId10" Type="http://schemas.openxmlformats.org/officeDocument/2006/relationships/image" Target="file:///C:\Users\1V994W2\PycharmProjects\PPT_Background_Generation/pic_temp/1_pic_quater_left_down.png" TargetMode="External"/><Relationship Id="rId4" Type="http://schemas.openxmlformats.org/officeDocument/2006/relationships/tags" Target="../tags/tag84.xml"/><Relationship Id="rId9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95.xml"/><Relationship Id="rId3" Type="http://schemas.openxmlformats.org/officeDocument/2006/relationships/tags" Target="../tags/tag90.xml"/><Relationship Id="rId7" Type="http://schemas.openxmlformats.org/officeDocument/2006/relationships/tags" Target="../tags/tag94.xml"/><Relationship Id="rId2" Type="http://schemas.openxmlformats.org/officeDocument/2006/relationships/tags" Target="../tags/tag89.xml"/><Relationship Id="rId1" Type="http://schemas.openxmlformats.org/officeDocument/2006/relationships/tags" Target="../tags/tag88.xml"/><Relationship Id="rId6" Type="http://schemas.openxmlformats.org/officeDocument/2006/relationships/tags" Target="../tags/tag93.xml"/><Relationship Id="rId11" Type="http://schemas.openxmlformats.org/officeDocument/2006/relationships/image" Target="file:///C:\Users\1V994W2\PycharmProjects\PPT_Background_Generation/pic_temp/0_pic_quater_left_up.png" TargetMode="External"/><Relationship Id="rId5" Type="http://schemas.openxmlformats.org/officeDocument/2006/relationships/tags" Target="../tags/tag92.xml"/><Relationship Id="rId10" Type="http://schemas.openxmlformats.org/officeDocument/2006/relationships/image" Target="../media/image2.png"/><Relationship Id="rId4" Type="http://schemas.openxmlformats.org/officeDocument/2006/relationships/tags" Target="../tags/tag91.xml"/><Relationship Id="rId9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03.xml"/><Relationship Id="rId13" Type="http://schemas.openxmlformats.org/officeDocument/2006/relationships/image" Target="../media/image3.png"/><Relationship Id="rId3" Type="http://schemas.openxmlformats.org/officeDocument/2006/relationships/tags" Target="../tags/tag98.xml"/><Relationship Id="rId7" Type="http://schemas.openxmlformats.org/officeDocument/2006/relationships/tags" Target="../tags/tag102.xml"/><Relationship Id="rId12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tags" Target="../tags/tag101.xml"/><Relationship Id="rId11" Type="http://schemas.openxmlformats.org/officeDocument/2006/relationships/image" Target="../media/image2.png"/><Relationship Id="rId5" Type="http://schemas.openxmlformats.org/officeDocument/2006/relationships/tags" Target="../tags/tag100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99.xml"/><Relationship Id="rId9" Type="http://schemas.openxmlformats.org/officeDocument/2006/relationships/tags" Target="../tags/tag104.xml"/><Relationship Id="rId14" Type="http://schemas.openxmlformats.org/officeDocument/2006/relationships/image" Target="file:///C:\Users\1V994W2\PycharmProjects\PPT_Background_Generation/pic_temp/1_pic_quater_left_down.png" TargetMode="Externa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12.xml"/><Relationship Id="rId13" Type="http://schemas.openxmlformats.org/officeDocument/2006/relationships/image" Target="../media/image3.png"/><Relationship Id="rId3" Type="http://schemas.openxmlformats.org/officeDocument/2006/relationships/tags" Target="../tags/tag107.xml"/><Relationship Id="rId7" Type="http://schemas.openxmlformats.org/officeDocument/2006/relationships/tags" Target="../tags/tag111.xml"/><Relationship Id="rId12" Type="http://schemas.openxmlformats.org/officeDocument/2006/relationships/image" Target="file:///C:\Users\1V994W2\PycharmProjects\PPT_Background_Generation/pic_temp/0_pic_quater_left_up.png" TargetMode="Externa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tags" Target="../tags/tag110.xml"/><Relationship Id="rId11" Type="http://schemas.openxmlformats.org/officeDocument/2006/relationships/image" Target="../media/image2.png"/><Relationship Id="rId5" Type="http://schemas.openxmlformats.org/officeDocument/2006/relationships/tags" Target="../tags/tag109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08.xml"/><Relationship Id="rId9" Type="http://schemas.openxmlformats.org/officeDocument/2006/relationships/tags" Target="../tags/tag113.xml"/><Relationship Id="rId14" Type="http://schemas.openxmlformats.org/officeDocument/2006/relationships/image" Target="file:///C:\Users\1V994W2\PycharmProjects\PPT_Background_Generation/pic_temp/1_pic_quater_left_down.png" TargetMode="Externa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21.xml"/><Relationship Id="rId13" Type="http://schemas.openxmlformats.org/officeDocument/2006/relationships/image" Target="../media/image3.png"/><Relationship Id="rId3" Type="http://schemas.openxmlformats.org/officeDocument/2006/relationships/tags" Target="../tags/tag116.xml"/><Relationship Id="rId7" Type="http://schemas.openxmlformats.org/officeDocument/2006/relationships/tags" Target="../tags/tag120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11" Type="http://schemas.openxmlformats.org/officeDocument/2006/relationships/tags" Target="../tags/tag124.xml"/><Relationship Id="rId5" Type="http://schemas.openxmlformats.org/officeDocument/2006/relationships/tags" Target="../tags/tag118.xml"/><Relationship Id="rId10" Type="http://schemas.openxmlformats.org/officeDocument/2006/relationships/tags" Target="../tags/tag123.xml"/><Relationship Id="rId4" Type="http://schemas.openxmlformats.org/officeDocument/2006/relationships/tags" Target="../tags/tag117.xml"/><Relationship Id="rId9" Type="http://schemas.openxmlformats.org/officeDocument/2006/relationships/tags" Target="../tags/tag122.xml"/><Relationship Id="rId14" Type="http://schemas.openxmlformats.org/officeDocument/2006/relationships/image" Target="file:///C:\Users\1V994W2\PycharmProjects\PPT_Background_Generation/pic_temp/1_pic_quater_left_down.png" TargetMode="Externa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32.xml"/><Relationship Id="rId13" Type="http://schemas.openxmlformats.org/officeDocument/2006/relationships/image" Target="file:///C:\Users\1V994W2\PycharmProjects\PPT_Background_Generation/pic_temp/1_pic_quater_left_down.png" TargetMode="External"/><Relationship Id="rId3" Type="http://schemas.openxmlformats.org/officeDocument/2006/relationships/tags" Target="../tags/tag127.xml"/><Relationship Id="rId7" Type="http://schemas.openxmlformats.org/officeDocument/2006/relationships/tags" Target="../tags/tag131.xml"/><Relationship Id="rId12" Type="http://schemas.openxmlformats.org/officeDocument/2006/relationships/image" Target="../media/image3.png"/><Relationship Id="rId2" Type="http://schemas.openxmlformats.org/officeDocument/2006/relationships/tags" Target="../tags/tag126.xml"/><Relationship Id="rId1" Type="http://schemas.openxmlformats.org/officeDocument/2006/relationships/tags" Target="../tags/tag125.xml"/><Relationship Id="rId6" Type="http://schemas.openxmlformats.org/officeDocument/2006/relationships/tags" Target="../tags/tag130.xml"/><Relationship Id="rId11" Type="http://schemas.openxmlformats.org/officeDocument/2006/relationships/image" Target="file:///C:\Users\1V994W2\PycharmProjects\PPT_Background_Generation/pic_temp/0_pic_quater_left_up.png" TargetMode="External"/><Relationship Id="rId5" Type="http://schemas.openxmlformats.org/officeDocument/2006/relationships/tags" Target="../tags/tag129.xml"/><Relationship Id="rId10" Type="http://schemas.openxmlformats.org/officeDocument/2006/relationships/image" Target="../media/image2.png"/><Relationship Id="rId4" Type="http://schemas.openxmlformats.org/officeDocument/2006/relationships/tags" Target="../tags/tag128.xml"/><Relationship Id="rId9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9" Type="http://schemas.openxmlformats.org/officeDocument/2006/relationships/image" Target="file:///C:\Users\1V994W2\PycharmProjects\PPT_Background_Generation/pic_temp/1_pic_quater_left_down.png" TargetMode="Externa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22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5" Type="http://schemas.openxmlformats.org/officeDocument/2006/relationships/tags" Target="../tags/tag24.xml"/><Relationship Id="rId4" Type="http://schemas.openxmlformats.org/officeDocument/2006/relationships/tags" Target="../tags/tag23.xml"/><Relationship Id="rId9" Type="http://schemas.openxmlformats.org/officeDocument/2006/relationships/image" Target="file:///C:\Users\1V994W2\PycharmProjects\PPT_Background_Generation/pic_temp/pic_half_right.png" TargetMode="Externa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8.xml"/><Relationship Id="rId7" Type="http://schemas.openxmlformats.org/officeDocument/2006/relationships/tags" Target="../tags/tag32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5" Type="http://schemas.openxmlformats.org/officeDocument/2006/relationships/tags" Target="../tags/tag30.xml"/><Relationship Id="rId10" Type="http://schemas.openxmlformats.org/officeDocument/2006/relationships/image" Target="file:///C:\Users\1V994W2\PycharmProjects\PPT_Background_Generation/pic_temp/1_pic_quater_left_down.png" TargetMode="External"/><Relationship Id="rId4" Type="http://schemas.openxmlformats.org/officeDocument/2006/relationships/tags" Target="../tags/tag29.xml"/><Relationship Id="rId9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0.xml"/><Relationship Id="rId3" Type="http://schemas.openxmlformats.org/officeDocument/2006/relationships/tags" Target="../tags/tag35.xml"/><Relationship Id="rId7" Type="http://schemas.openxmlformats.org/officeDocument/2006/relationships/tags" Target="../tags/tag39.xml"/><Relationship Id="rId12" Type="http://schemas.openxmlformats.org/officeDocument/2006/relationships/image" Target="file:///C:\Users\1V994W2\PycharmProjects\PPT_Background_Generation/pic_temp/1_pic_quater_left_down.png" TargetMode="External"/><Relationship Id="rId2" Type="http://schemas.openxmlformats.org/officeDocument/2006/relationships/tags" Target="../tags/tag34.xml"/><Relationship Id="rId1" Type="http://schemas.openxmlformats.org/officeDocument/2006/relationships/tags" Target="../tags/tag33.xml"/><Relationship Id="rId6" Type="http://schemas.openxmlformats.org/officeDocument/2006/relationships/tags" Target="../tags/tag38.xml"/><Relationship Id="rId11" Type="http://schemas.openxmlformats.org/officeDocument/2006/relationships/image" Target="../media/image3.png"/><Relationship Id="rId5" Type="http://schemas.openxmlformats.org/officeDocument/2006/relationships/tags" Target="../tags/tag37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36.xml"/><Relationship Id="rId9" Type="http://schemas.openxmlformats.org/officeDocument/2006/relationships/tags" Target="../tags/tag41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4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image" Target="file:///C:\Users\1V994W2\PycharmProjects\PPT_Background_Generation/pic_temp/1_pic_quater_left_down.png" TargetMode="External"/><Relationship Id="rId5" Type="http://schemas.openxmlformats.org/officeDocument/2006/relationships/tags" Target="../tags/tag46.xml"/><Relationship Id="rId10" Type="http://schemas.openxmlformats.org/officeDocument/2006/relationships/image" Target="../media/image3.png"/><Relationship Id="rId4" Type="http://schemas.openxmlformats.org/officeDocument/2006/relationships/tags" Target="../tags/tag45.xml"/><Relationship Id="rId9" Type="http://schemas.openxmlformats.org/officeDocument/2006/relationships/image" Target="file:///C:\Users\1V994W2\Documents\Tencent%20Files\574576071\FileRecv\&#25340;&#35013;&#32032;&#26448;\&#20013;&#22269;&#39118;-64\\15\subject_holdleft_161,26,30_0_staid_full_0.png" TargetMode="Externa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50.xml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3.xml"/><Relationship Id="rId7" Type="http://schemas.openxmlformats.org/officeDocument/2006/relationships/tags" Target="../tags/tag57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10" Type="http://schemas.openxmlformats.org/officeDocument/2006/relationships/image" Target="file:///C:\Users\1V994W2\PycharmProjects\PPT_Background_Generation/pic_temp/1_pic_quater_left_down.png" TargetMode="External"/><Relationship Id="rId4" Type="http://schemas.openxmlformats.org/officeDocument/2006/relationships/tags" Target="../tags/tag54.xml"/><Relationship Id="rId9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60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9.xml"/><Relationship Id="rId1" Type="http://schemas.openxmlformats.org/officeDocument/2006/relationships/tags" Target="../tags/tag58.xml"/><Relationship Id="rId6" Type="http://schemas.openxmlformats.org/officeDocument/2006/relationships/tags" Target="../tags/tag63.xml"/><Relationship Id="rId5" Type="http://schemas.openxmlformats.org/officeDocument/2006/relationships/tags" Target="../tags/tag62.xml"/><Relationship Id="rId4" Type="http://schemas.openxmlformats.org/officeDocument/2006/relationships/tags" Target="../tags/tag61.xml"/><Relationship Id="rId9" Type="http://schemas.openxmlformats.org/officeDocument/2006/relationships/image" Target="file:///C:\Users\1V994W2\PycharmProjects\PPT_Background_Generation/pic_temp/1_pic_quater_left_down.png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467061" y="1696915"/>
            <a:ext cx="5055058" cy="1785093"/>
          </a:xfrm>
        </p:spPr>
        <p:txBody>
          <a:bodyPr lIns="101600" tIns="38100" rIns="25400" bIns="38100" anchor="b" anchorCtr="0">
            <a:normAutofit/>
          </a:bodyPr>
          <a:lstStyle>
            <a:lvl1pPr algn="l">
              <a:defRPr sz="4800" spc="700" baseline="0"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467061" y="3587915"/>
            <a:ext cx="5055058" cy="440747"/>
          </a:xfrm>
        </p:spPr>
        <p:txBody>
          <a:bodyPr lIns="101600" tIns="38100" rIns="76200" bIns="38100" anchor="ctr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0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dirty="0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pic>
        <p:nvPicPr>
          <p:cNvPr id="7" name="图片 6"/>
          <p:cNvPicPr/>
          <p:nvPr userDrawn="1">
            <p:custDataLst>
              <p:tags r:id="rId6"/>
            </p:custDataLst>
          </p:nvPr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735096"/>
            <a:ext cx="5486400" cy="538780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11" r:link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1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735096"/>
            <a:ext cx="5486400" cy="538780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11" r:link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6"/>
            </p:custDataLst>
          </p:nvPr>
        </p:nvSpPr>
        <p:spPr>
          <a:xfrm>
            <a:off x="888982" y="2343849"/>
            <a:ext cx="4572036" cy="1172210"/>
          </a:xfrm>
        </p:spPr>
        <p:txBody>
          <a:bodyPr vert="horz" lIns="0" tIns="0" rIns="0" bIns="0" rtlCol="0" anchor="b" anchorCtr="0">
            <a:normAutofit/>
          </a:bodyPr>
          <a:lstStyle>
            <a:lvl1pPr algn="l">
              <a:defRPr lang="zh-CN" altLang="en-US" sz="6600" b="0" spc="7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anose="020B0604020202020204" pitchFamily="34" charset="0"/>
                <a:ea typeface="汉仪尚巍手书W" panose="00020600040101010101" pitchFamily="18" charset="-122"/>
              </a:defRPr>
            </a:lvl1pPr>
          </a:lstStyle>
          <a:p>
            <a:pPr marL="0" lvl="0">
              <a:spcAft>
                <a:spcPts val="0"/>
              </a:spcAft>
              <a:buClrTx/>
              <a:buSzTx/>
              <a:buFontTx/>
            </a:pPr>
            <a:r>
              <a:rPr lang="zh-CN" altLang="en-US" dirty="0"/>
              <a:t>编辑标题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4" hasCustomPrompt="1"/>
            <p:custDataLst>
              <p:tags r:id="rId7"/>
            </p:custDataLst>
          </p:nvPr>
        </p:nvSpPr>
        <p:spPr>
          <a:xfrm>
            <a:off x="888982" y="3720529"/>
            <a:ext cx="4572036" cy="370205"/>
          </a:xfrm>
        </p:spPr>
        <p:txBody>
          <a:bodyPr vert="horz" lIns="0" tIns="0" rIns="0" bIns="0" rtlCol="0">
            <a:normAutofit/>
          </a:bodyPr>
          <a:lstStyle>
            <a:lvl1pPr marL="0" indent="0" algn="l">
              <a:buNone/>
              <a:defRPr kumimoji="0" lang="zh-CN" altLang="en-US" sz="2000" b="0" i="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marL="228600" marR="0" lvl="0" indent="-228600">
              <a:lnSpc>
                <a:spcPct val="100000"/>
              </a:lnSpc>
              <a:spcAft>
                <a:spcPts val="0"/>
              </a:spcAft>
              <a:buClrTx/>
              <a:buSzTx/>
            </a:pPr>
            <a:r>
              <a:rPr lang="zh-CN" altLang="en-US" dirty="0"/>
              <a:t>单击此处编辑文本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1"/>
            </p:custDataLst>
          </p:nvPr>
        </p:nvPicPr>
        <p:blipFill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10" r:link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2"/>
            </p:custDataLst>
          </p:nvPr>
        </p:nvPicPr>
        <p:blipFill>
          <a:blip r:embed="rId11" r:link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13" r:link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131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2"/>
            </p:custDataLst>
          </p:nvPr>
        </p:nvPicPr>
        <p:blipFill>
          <a:blip r:embed="rId11" r:link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13" r:link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131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2"/>
            </p:custDataLst>
          </p:nvPr>
        </p:nvPicPr>
        <p:blipFill>
          <a:blip r:embed="rId13" r:link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895"/>
            <a:ext cx="720090" cy="713105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13" r:link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10" y="0"/>
            <a:ext cx="923290" cy="914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19885" cy="161988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12" r:link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480" y="5252720"/>
            <a:ext cx="1619885" cy="16052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0"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 dirty="0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 dirty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auto"/>
            <a:r>
              <a:rPr lang="zh-CN" altLang="en-US" strike="noStrike" noProof="1" smtClean="0"/>
              <a:t>单击此处编辑母版文本样式</a:t>
            </a:r>
          </a:p>
          <a:p>
            <a:pPr lvl="1" fontAlgn="auto"/>
            <a:r>
              <a:rPr lang="zh-CN" altLang="en-US" strike="noStrike" noProof="1" smtClean="0"/>
              <a:t>第二级</a:t>
            </a:r>
          </a:p>
          <a:p>
            <a:pPr lvl="2" fontAlgn="auto"/>
            <a:r>
              <a:rPr lang="zh-CN" altLang="en-US" strike="noStrike" noProof="1" smtClean="0"/>
              <a:t>第三级</a:t>
            </a:r>
          </a:p>
          <a:p>
            <a:pPr lvl="3" fontAlgn="auto"/>
            <a:r>
              <a:rPr lang="zh-CN" altLang="en-US" strike="noStrike" noProof="1" smtClean="0"/>
              <a:t>第四级</a:t>
            </a:r>
          </a:p>
          <a:p>
            <a:pPr lvl="4" fontAlgn="auto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fontAlgn="auto"/>
            <a:fld id="{D997B5FA-0921-464F-AAE1-844C04324D75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>2020-12-7</a:t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fontAlgn="auto"/>
            <a:fld id="{565CE74E-AB26-4998-AD42-012C4C1AD076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>‹#›</a:t>
            </a:fld>
            <a:endParaRPr lang="zh-CN" altLang="en-US" strike="noStrike" noProof="1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8" r:link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2816" y="1397000"/>
            <a:ext cx="2069184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916963" y="2161808"/>
            <a:ext cx="4329668" cy="1366570"/>
          </a:xfrm>
        </p:spPr>
        <p:txBody>
          <a:bodyPr anchor="b">
            <a:normAutofit/>
          </a:bodyPr>
          <a:lstStyle>
            <a:lvl1pPr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尚巍手书W" panose="00020600040101010101" pitchFamily="18" charset="-122"/>
              </a:defRPr>
            </a:lvl1pPr>
          </a:lstStyle>
          <a:p>
            <a:r>
              <a:rPr lang="zh-CN" altLang="en-US" dirty="0"/>
              <a:t>编辑标题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3916963" y="3639662"/>
            <a:ext cx="4329113" cy="976312"/>
          </a:xfr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 dirty="0"/>
              <a:t>单击此处编辑文本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 userDrawn="1">
            <p:custDataLst>
              <p:tags r:id="rId1"/>
            </p:custDataLst>
          </p:nvPr>
        </p:nvPicPr>
        <p:blipFill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dirty="0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20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 dirty="0">
                <a:sym typeface="+mn-ea"/>
              </a:rPr>
              <a:t>单击此处编辑母版文本样式</a:t>
            </a:r>
          </a:p>
          <a:p>
            <a:pPr lvl="1"/>
            <a:r>
              <a:rPr dirty="0">
                <a:sym typeface="+mn-ea"/>
              </a:rPr>
              <a:t>第二级</a:t>
            </a:r>
          </a:p>
          <a:p>
            <a:pPr lvl="2"/>
            <a:r>
              <a:rPr dirty="0">
                <a:sym typeface="+mn-ea"/>
              </a:rPr>
              <a:t>第三级</a:t>
            </a:r>
          </a:p>
          <a:p>
            <a:pPr lvl="3"/>
            <a:r>
              <a:rPr dirty="0">
                <a:sym typeface="+mn-ea"/>
              </a:rPr>
              <a:t>第四级</a:t>
            </a:r>
          </a:p>
          <a:p>
            <a:pPr lvl="4"/>
            <a:r>
              <a:rPr dirty="0"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273877"/>
            <a:ext cx="4389120" cy="431024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10" r:link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44640"/>
            <a:ext cx="720090" cy="7133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 dirty="0"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微软雅黑" panose="020B0503020204020204" charset="-122"/>
                <a:ea typeface="微软雅黑" panose="020B050302020402020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 dirty="0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2020-12-7</a:t>
            </a:fld>
            <a:endParaRPr lang="zh-CN" altLang="en-US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8" r:link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2400" b="0" i="0" u="none" strike="noStrike" kern="1200" cap="none" spc="200" normalizeH="0" baseline="0" noProof="1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 dirty="0"/>
          </a:p>
        </p:txBody>
      </p:sp>
      <p:sp>
        <p:nvSpPr>
          <p:cNvPr id="7" name="KSO_TEMPLATE" hidden="1"/>
          <p:cNvSpPr/>
          <p:nvPr userDrawn="1">
            <p:custDataLst>
              <p:tags r:id="rId26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0" u="none" strike="noStrike" kern="1200" cap="none" spc="20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anose="020B0604020202020204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35.xml"/><Relationship Id="rId2" Type="http://schemas.openxmlformats.org/officeDocument/2006/relationships/tags" Target="../tags/tag134.xml"/><Relationship Id="rId1" Type="http://schemas.openxmlformats.org/officeDocument/2006/relationships/tags" Target="../tags/tag133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5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0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5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6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emf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6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7.emf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9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0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b="1"/>
              <a:t>诗歌鉴赏九讲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6777355" y="3776345"/>
            <a:ext cx="5055235" cy="661670"/>
          </a:xfrm>
        </p:spPr>
        <p:txBody>
          <a:bodyPr>
            <a:no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第六讲 修辞与表现 </a:t>
            </a:r>
          </a:p>
        </p:txBody>
      </p:sp>
    </p:spTree>
    <p:custDataLst>
      <p:tags r:id="rId1"/>
    </p:custData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7870" y="360045"/>
            <a:ext cx="1808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sym typeface="+mn-ea"/>
              </a:rPr>
              <a:t>5</a:t>
            </a:r>
            <a:r>
              <a:rPr lang="zh-CN" altLang="en-US" sz="3600" dirty="0">
                <a:solidFill>
                  <a:schemeClr val="tx1"/>
                </a:solidFill>
                <a:sym typeface="+mn-ea"/>
              </a:rPr>
              <a:t>、用典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863600" y="1205230"/>
            <a:ext cx="1083881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ym typeface="+mn-ea"/>
              </a:rPr>
              <a:t>用典有用事和引用前人诗句两种。用事是借用历史故事来表达作者的思想感情，包括对现实生活中某些问题的立场和态度、个人情绪和愿望等，属于借古抒怀。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930275" y="3137535"/>
            <a:ext cx="1046543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ym typeface="+mn-ea"/>
              </a:rPr>
              <a:t>加深诗词中的意境，促使人联想而寻意于言外。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863600" y="4116070"/>
            <a:ext cx="1026350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sym typeface="+mn-ea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想当年，金戈铁马，气吞万里如虎。”</a:t>
            </a:r>
            <a:endParaRPr lang="zh-CN" altLang="en-US" sz="3200" b="1" dirty="0">
              <a:solidFill>
                <a:srgbClr val="FF0000"/>
              </a:solidFill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旧时王谢堂前燕，飞入寻常百姓家</a:t>
            </a:r>
            <a:r>
              <a:rPr lang="zh-CN" altLang="en-US" sz="3200" dirty="0">
                <a:sym typeface="+mn-ea"/>
              </a:rPr>
              <a:t>  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1540" y="393065"/>
            <a:ext cx="181419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ea typeface="华文新魏" pitchFamily="2" charset="-122"/>
                <a:sym typeface="+mn-ea"/>
              </a:rPr>
              <a:t>6</a:t>
            </a:r>
            <a:r>
              <a:rPr lang="zh-CN" altLang="en-US" sz="3600" b="1" dirty="0">
                <a:solidFill>
                  <a:schemeClr val="tx1"/>
                </a:solidFill>
                <a:ea typeface="华文新魏" pitchFamily="2" charset="-122"/>
                <a:sym typeface="+mn-ea"/>
              </a:rPr>
              <a:t>、夸张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69010" y="1180465"/>
            <a:ext cx="9165590" cy="117411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对事物的形象、特征、作用、程度等作扩大或缩小</a:t>
            </a:r>
          </a:p>
          <a:p>
            <a:pPr marL="342900" marR="0" indent="-34290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的描述。有更突出、更鲜明地表达事物的作用。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163955" y="2801620"/>
            <a:ext cx="8970645" cy="1174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zh-CN" altLang="en-US" sz="32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“ 白发三千丈，缘愁似个长。”</a:t>
            </a:r>
            <a:endParaRPr kumimoji="0" lang="zh-CN" altLang="en-US" sz="3200" i="0" u="none" strike="noStrike" kern="1200" cap="none" spc="0" normalizeH="0" baseline="0" noProof="1">
              <a:solidFill>
                <a:srgbClr val="FF0000"/>
              </a:solidFill>
              <a:latin typeface="华文行楷" pitchFamily="2" charset="-122"/>
              <a:ea typeface="华文行楷" pitchFamily="2" charset="-122"/>
              <a:cs typeface="+mn-cs"/>
            </a:endParaRPr>
          </a:p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lang="en-US" altLang="zh-CN" sz="32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                           (</a:t>
            </a:r>
            <a:r>
              <a:rPr lang="zh-CN" altLang="en-US" sz="32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李白</a:t>
            </a:r>
            <a:r>
              <a:rPr lang="en-US" altLang="zh-CN" sz="32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《</a:t>
            </a:r>
            <a:r>
              <a:rPr lang="zh-CN" altLang="en-US" sz="3200" dirty="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秋浦歌</a:t>
            </a:r>
            <a:r>
              <a:rPr lang="en-US" altLang="zh-CN" sz="3200">
                <a:solidFill>
                  <a:srgbClr val="FF0000"/>
                </a:solidFill>
                <a:latin typeface="华文行楷" pitchFamily="2" charset="-122"/>
                <a:ea typeface="华文行楷" pitchFamily="2" charset="-122"/>
                <a:sym typeface="+mn-ea"/>
              </a:rPr>
              <a:t>》)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1094105" y="4187825"/>
            <a:ext cx="904113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愁生白发，诗人用夸张的手法写白发竟有“三千丈”那么长．可见愁思的深重。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2150" y="315595"/>
            <a:ext cx="17907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7</a:t>
            </a:r>
            <a:r>
              <a:rPr lang="zh-CN" altLang="en-US" sz="3600" b="1" dirty="0">
                <a:solidFill>
                  <a:schemeClr val="tx1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、对比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405890" y="1133475"/>
            <a:ext cx="7940675" cy="156845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0000"/>
                </a:solidFill>
                <a:ea typeface="黑体" panose="02010609060101010101" pitchFamily="2" charset="-122"/>
                <a:sym typeface="+mn-ea"/>
              </a:rPr>
              <a:t>以不同事物或同一事物的不同方面来对比，</a:t>
            </a: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000000"/>
                </a:solidFill>
                <a:ea typeface="黑体" panose="02010609060101010101" pitchFamily="2" charset="-122"/>
                <a:sym typeface="+mn-ea"/>
              </a:rPr>
              <a:t>以突出所描写的事物的特征。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520190" y="2602865"/>
            <a:ext cx="7520940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朱门酒肉臭，路有冻死骨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四海无闲田，农夫犹饿死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野径云俱黑，江船火独明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4545" y="381635"/>
            <a:ext cx="1808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sym typeface="+mn-ea"/>
              </a:rPr>
              <a:t>8</a:t>
            </a:r>
            <a:r>
              <a:rPr lang="zh-CN" altLang="en-US" sz="3600" b="1" dirty="0">
                <a:solidFill>
                  <a:schemeClr val="tx1"/>
                </a:solidFill>
                <a:sym typeface="+mn-ea"/>
              </a:rPr>
              <a:t>、双关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53160" y="1160780"/>
            <a:ext cx="10374630" cy="14204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200" dirty="0">
                <a:sym typeface="+mn-ea"/>
              </a:rPr>
              <a:t>包括通过音近造成双重语意的谐音双关，和别有弦外之音的语义双关两种形式。 </a:t>
            </a:r>
            <a:endParaRPr lang="zh-CN" altLang="en-US" sz="3200" dirty="0"/>
          </a:p>
          <a:p>
            <a:pPr>
              <a:lnSpc>
                <a:spcPct val="90000"/>
              </a:lnSpc>
            </a:pPr>
            <a:r>
              <a:rPr lang="zh-CN" altLang="en-US" sz="3200" dirty="0">
                <a:sym typeface="+mn-ea"/>
              </a:rPr>
              <a:t>诗人的目的是为了表达出一种委婉含蓄的情感。 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153160" y="2826385"/>
            <a:ext cx="10290810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zh-CN" altLang="en-US" sz="3200" b="1" dirty="0">
                <a:solidFill>
                  <a:srgbClr val="FF0000"/>
                </a:solidFill>
                <a:sym typeface="+mn-ea"/>
              </a:rPr>
              <a:t>“杨柳青青江水平，闻郎江上唱歌声。东边日出西边雨，道是无晴却有晴。”</a:t>
            </a:r>
            <a:r>
              <a:rPr lang="en-US" altLang="zh-CN" sz="3200" b="1" dirty="0">
                <a:sym typeface="+mn-ea"/>
              </a:rPr>
              <a:t>(</a:t>
            </a:r>
            <a:r>
              <a:rPr lang="zh-CN" altLang="en-US" sz="3200" b="1" dirty="0">
                <a:sym typeface="+mn-ea"/>
              </a:rPr>
              <a:t>刘禹锡</a:t>
            </a:r>
            <a:r>
              <a:rPr lang="en-US" altLang="zh-CN" sz="3200" b="1">
                <a:sym typeface="+mn-ea"/>
              </a:rPr>
              <a:t>)</a:t>
            </a:r>
            <a:r>
              <a:rPr lang="en-US" altLang="zh-CN">
                <a:sym typeface="+mn-ea"/>
              </a:rPr>
              <a:t> </a:t>
            </a:r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238250" y="4113530"/>
            <a:ext cx="10126345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200" b="1" dirty="0">
                <a:sym typeface="+mn-ea"/>
              </a:rPr>
              <a:t>“</a:t>
            </a:r>
            <a:r>
              <a:rPr lang="zh-CN" altLang="en-US" sz="3200" b="1" dirty="0">
                <a:sym typeface="+mn-ea"/>
              </a:rPr>
              <a:t>晴”与“情”同音，以天气的晴雨暗示恋人貌似无情中的有情。</a:t>
            </a:r>
            <a:r>
              <a:rPr lang="zh-CN" altLang="en-US" dirty="0">
                <a:sym typeface="+mn-ea"/>
              </a:rPr>
              <a:t> 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03275" y="348615"/>
            <a:ext cx="181419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ea typeface="华文新魏" pitchFamily="2" charset="-122"/>
                <a:sym typeface="+mn-ea"/>
              </a:rPr>
              <a:t>9</a:t>
            </a:r>
            <a:r>
              <a:rPr lang="zh-CN" altLang="en-US" sz="3600" b="1" dirty="0">
                <a:solidFill>
                  <a:schemeClr val="tx1"/>
                </a:solidFill>
                <a:ea typeface="华文新魏" pitchFamily="2" charset="-122"/>
                <a:sym typeface="+mn-ea"/>
              </a:rPr>
              <a:t>、起兴</a:t>
            </a:r>
            <a:r>
              <a:rPr lang="zh-CN" altLang="en-US" b="1" dirty="0">
                <a:sym typeface="+mn-ea"/>
              </a:rPr>
              <a:t> 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477010" y="1202690"/>
            <a:ext cx="785114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兴是先言他物以引起所咏之辞。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564005" y="2138680"/>
            <a:ext cx="757745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buNone/>
            </a:pPr>
            <a:r>
              <a:rPr lang="zh-CN" altLang="en-US" sz="32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“锦瑟无端五十弦，一弦一柱思华年。”</a:t>
            </a:r>
            <a:endParaRPr lang="zh-CN" altLang="en-US" sz="3200" b="1" dirty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lnSpc>
                <a:spcPct val="150000"/>
              </a:lnSpc>
              <a:buNone/>
            </a:pPr>
            <a:r>
              <a:rPr lang="en-US" altLang="zh-CN" sz="3200" b="1" dirty="0">
                <a:solidFill>
                  <a:srgbClr val="003399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003399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李商隐的</a:t>
            </a:r>
            <a:r>
              <a:rPr lang="en-US" altLang="zh-CN" sz="3200" b="1" dirty="0">
                <a:solidFill>
                  <a:srgbClr val="003399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rgbClr val="003399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锦瑟</a:t>
            </a:r>
            <a:r>
              <a:rPr lang="en-US" altLang="zh-CN" sz="3200" b="1">
                <a:solidFill>
                  <a:srgbClr val="003399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》)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1815465" y="4099560"/>
            <a:ext cx="732599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首联用瑟这种乐器起兴，由此而思及“华年”。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1010" y="193040"/>
            <a:ext cx="20624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sym typeface="+mn-ea"/>
              </a:rPr>
              <a:t>10</a:t>
            </a:r>
            <a:r>
              <a:rPr lang="zh-CN" altLang="en-US" sz="3600" b="1" dirty="0">
                <a:solidFill>
                  <a:schemeClr val="tx1"/>
                </a:solidFill>
                <a:sym typeface="+mn-ea"/>
              </a:rPr>
              <a:t>、设问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18185" y="936625"/>
            <a:ext cx="10744835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dirty="0">
                <a:sym typeface="+mn-ea"/>
              </a:rPr>
              <a:t>作用：问题引入，带动全篇；中间设问，承上启下；结尾设问，深化主题，令人回味。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88670" y="2165985"/>
            <a:ext cx="1034669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“问人间谁是英雄</a:t>
            </a:r>
            <a:r>
              <a:rPr lang="en-US" altLang="zh-CN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?</a:t>
            </a:r>
            <a:r>
              <a:rPr lang="zh-CN" altLang="en-US" sz="2800" b="1" dirty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有酾酒临江，横槊曹公。”</a:t>
            </a:r>
            <a:r>
              <a:rPr lang="en-US" altLang="zh-CN" sz="2800" b="1" dirty="0">
                <a:solidFill>
                  <a:srgbClr val="003399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(</a:t>
            </a:r>
            <a:r>
              <a:rPr lang="zh-CN" altLang="en-US" sz="2800" b="1" dirty="0">
                <a:solidFill>
                  <a:srgbClr val="003399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元曲小令，阿鲁威作</a:t>
            </a:r>
            <a:r>
              <a:rPr lang="en-US" altLang="zh-CN" sz="2800" b="1">
                <a:solidFill>
                  <a:srgbClr val="003399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)</a:t>
            </a:r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861060" y="3644265"/>
            <a:ext cx="1038098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sym typeface="+mn-ea"/>
              </a:rPr>
              <a:t>【析】</a:t>
            </a:r>
            <a:r>
              <a:rPr lang="zh-CN" altLang="en-US" sz="3200" dirty="0">
                <a:sym typeface="+mn-ea"/>
              </a:rPr>
              <a:t>以设问开篇，点明题旨，领起下面，分层次地叙述三国人物的英雄业绩。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58800" y="259715"/>
            <a:ext cx="204279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ea typeface="华文新魏" pitchFamily="2" charset="-122"/>
                <a:sym typeface="+mn-ea"/>
              </a:rPr>
              <a:t>11</a:t>
            </a:r>
            <a:r>
              <a:rPr lang="zh-CN" altLang="en-US" sz="3600" b="1" dirty="0">
                <a:solidFill>
                  <a:schemeClr val="tx1"/>
                </a:solidFill>
                <a:ea typeface="华文新魏" pitchFamily="2" charset="-122"/>
                <a:sym typeface="+mn-ea"/>
              </a:rPr>
              <a:t>、反问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33450" y="1102995"/>
            <a:ext cx="1061402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None/>
            </a:pP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用疑问的形式表达确定的意思。用来加强语气，表达强烈感情。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030605" y="2296795"/>
            <a:ext cx="978598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rgbClr val="003399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“江东弟子今虽在，肯为君王卷土来</a:t>
            </a:r>
            <a:r>
              <a:rPr lang="en-US" altLang="zh-CN" sz="3200" b="1">
                <a:solidFill>
                  <a:srgbClr val="003399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?”</a:t>
            </a:r>
            <a:endParaRPr lang="en-US" altLang="zh-CN" sz="3200" b="1">
              <a:solidFill>
                <a:srgbClr val="003399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3200" b="1" dirty="0">
                <a:solidFill>
                  <a:srgbClr val="003399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003399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王安石</a:t>
            </a:r>
            <a:r>
              <a:rPr lang="en-US" altLang="zh-CN" sz="3200" b="1" dirty="0">
                <a:solidFill>
                  <a:srgbClr val="003399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rgbClr val="003399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叠题乌江亭</a:t>
            </a:r>
            <a:r>
              <a:rPr lang="en-US" altLang="zh-CN" sz="3200" b="1">
                <a:solidFill>
                  <a:srgbClr val="003399"/>
                </a:solidFill>
                <a:latin typeface="华文新魏" pitchFamily="2" charset="-122"/>
                <a:ea typeface="华文新魏" pitchFamily="2" charset="-122"/>
                <a:sym typeface="+mn-ea"/>
              </a:rPr>
              <a:t>》)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933450" y="3503930"/>
            <a:ext cx="10300970" cy="2338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使用反问句式，语气冷峻，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以辛辣的反问指出：即使项羽真的能重返江东，但对这么一个失尽人心而执迷不悟的人，江东子弟还肯为他拼死卖力吗？“卷土重来”实在是痴人说梦而已。</a:t>
            </a: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</a:t>
            </a:r>
            <a:b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06170" y="426085"/>
            <a:ext cx="181610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dirty="0">
                <a:solidFill>
                  <a:srgbClr val="3D718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解题思路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264285" y="1223645"/>
            <a:ext cx="10340340" cy="1983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>
                <a:sym typeface="+mn-ea"/>
              </a:rPr>
              <a:t>①记</a:t>
            </a:r>
            <a:endParaRPr lang="zh-CN" altLang="en-US" sz="3200"/>
          </a:p>
          <a:p>
            <a:pPr fontAlgn="auto">
              <a:lnSpc>
                <a:spcPct val="150000"/>
              </a:lnSpc>
            </a:pPr>
            <a:r>
              <a:rPr lang="en-US" altLang="zh-CN" sz="3200">
                <a:sym typeface="+mn-ea"/>
              </a:rPr>
              <a:t>——</a:t>
            </a:r>
            <a:r>
              <a:rPr lang="zh-CN" altLang="en-US" sz="3200">
                <a:sym typeface="+mn-ea"/>
              </a:rPr>
              <a:t>牢记古典诗词常见的修辞手法及其常规作用。</a:t>
            </a:r>
            <a:endParaRPr lang="zh-CN" altLang="en-US" sz="3200"/>
          </a:p>
          <a:p>
            <a:pPr fontAlgn="auto">
              <a:lnSpc>
                <a:spcPct val="150000"/>
              </a:lnSpc>
            </a:pPr>
            <a:r>
              <a:rPr lang="zh-CN" altLang="en-US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64285" y="2935605"/>
            <a:ext cx="876554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>
                <a:sym typeface="+mn-ea"/>
              </a:rPr>
              <a:t>②析</a:t>
            </a:r>
            <a:r>
              <a:rPr lang="zh-CN" altLang="en-US" sz="32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</a:t>
            </a:r>
          </a:p>
          <a:p>
            <a:pPr fontAlgn="auto">
              <a:lnSpc>
                <a:spcPct val="150000"/>
              </a:lnSpc>
            </a:pPr>
            <a:r>
              <a:rPr lang="en-US" altLang="zh-CN" sz="3200">
                <a:sym typeface="+mn-ea"/>
              </a:rPr>
              <a:t>——结合题目要求，品读诗歌，分析其中的修辞手法。（关注意象、形容词、动词、注释等重点位置）  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39775" y="415290"/>
            <a:ext cx="20193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3600" b="1" dirty="0">
                <a:solidFill>
                  <a:srgbClr val="3D718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答题规范</a:t>
            </a:r>
            <a:endParaRPr lang="zh-CN" altLang="en-US" sz="3600"/>
          </a:p>
        </p:txBody>
      </p:sp>
      <p:sp>
        <p:nvSpPr>
          <p:cNvPr id="3" name="文本框 2"/>
          <p:cNvSpPr txBox="1"/>
          <p:nvPr/>
        </p:nvSpPr>
        <p:spPr>
          <a:xfrm>
            <a:off x="898525" y="1305560"/>
            <a:ext cx="1076198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①明手法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——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明确指出诗中或者句中用了什么修辞手法。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②扣文本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——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结合诗句阐述这种修辞手法是如何运用的。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③谈效果</a:t>
            </a:r>
            <a:r>
              <a:rPr lang="en-US" altLang="zh-CN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——</a:t>
            </a:r>
            <a:r>
              <a:rPr lang="zh-CN" altLang="en-US" sz="32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指出使用此种修辞手法的艺术效果（形象、意境、情感表达、语言特色等）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2130" y="334010"/>
            <a:ext cx="11327765" cy="19380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               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【例】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《柳梢青</a:t>
            </a:r>
            <a:r>
              <a:rPr lang="en-US" altLang="zh-CN" sz="2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·</a:t>
            </a:r>
            <a:r>
              <a:rPr lang="zh-CN" altLang="en-US" sz="24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送卢梅坡》     </a:t>
            </a:r>
            <a:endParaRPr lang="zh-CN" altLang="en-US" sz="2400" b="1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0" indent="0">
              <a:buNone/>
            </a:pPr>
            <a:r>
              <a:rPr lang="zh-CN" altLang="en-US" sz="2400" b="1" dirty="0">
                <a:sym typeface="+mn-ea"/>
              </a:rPr>
              <a:t>                                                                     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刘过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2400" b="1" dirty="0">
                <a:sym typeface="+mn-ea"/>
              </a:rPr>
              <a:t>         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泛菊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①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杯深，吹梅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②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角远，同在京城。聚散匆匆，云边孤雁，水上浮萍。　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    教人怎不伤情？觉几度、魂飞梦惊。后夜相思，尘随马去，月逐舟行。</a:t>
            </a:r>
            <a:endParaRPr lang="zh-CN" altLang="en-US" sz="24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[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注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]①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泛菊：饮菊花酒。   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②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吹梅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: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吹奏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《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梅花落</a:t>
            </a:r>
            <a:r>
              <a:rPr lang="en-US" altLang="zh-CN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》</a:t>
            </a:r>
            <a:r>
              <a:rPr lang="zh-CN" altLang="en-US" sz="24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。</a:t>
            </a:r>
            <a:endParaRPr lang="zh-CN" altLang="en-US" sz="2400"/>
          </a:p>
        </p:txBody>
      </p:sp>
      <p:sp>
        <p:nvSpPr>
          <p:cNvPr id="3" name="文本框 2"/>
          <p:cNvSpPr txBox="1"/>
          <p:nvPr/>
        </p:nvSpPr>
        <p:spPr>
          <a:xfrm>
            <a:off x="669925" y="2567940"/>
            <a:ext cx="1039685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作者在表达感情时主要运用了什么手法？请结合全词内容具体说明。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669925" y="3755390"/>
            <a:ext cx="1032065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solidFill>
                  <a:srgbClr val="0000FF"/>
                </a:solidFill>
                <a:latin typeface="Calibri" panose="020F0502020204030204" charset="0"/>
                <a:sym typeface="宋体" panose="02010600030101010101" pitchFamily="2" charset="-122"/>
              </a:rPr>
              <a:t>【答】</a:t>
            </a:r>
            <a:r>
              <a:rPr lang="zh-CN" altLang="en-US" sz="3200" dirty="0">
                <a:latin typeface="Calibri" panose="020F0502020204030204" charset="0"/>
                <a:sym typeface="+mn-ea"/>
              </a:rPr>
              <a:t>主要运用了</a:t>
            </a:r>
            <a:r>
              <a:rPr lang="zh-CN" altLang="en-US" sz="3200" dirty="0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比喻</a:t>
            </a:r>
            <a:r>
              <a:rPr lang="zh-CN" altLang="en-US" sz="3200" dirty="0">
                <a:latin typeface="Calibri" panose="020F0502020204030204" charset="0"/>
                <a:sym typeface="+mn-ea"/>
              </a:rPr>
              <a:t>手法。上片用“云边孤雁，水上浮萍”的比喻来表现</a:t>
            </a:r>
            <a:r>
              <a:rPr lang="zh-CN" altLang="en-US" sz="3200" dirty="0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离别之苦</a:t>
            </a:r>
            <a:r>
              <a:rPr lang="zh-CN" altLang="en-US" sz="3200" dirty="0">
                <a:latin typeface="Calibri" panose="020F0502020204030204" charset="0"/>
                <a:sym typeface="+mn-ea"/>
              </a:rPr>
              <a:t>，下片用“尘随马去，月遂舟行”的比喻来表现</a:t>
            </a:r>
            <a:r>
              <a:rPr lang="zh-CN" altLang="en-US" sz="3200" dirty="0">
                <a:solidFill>
                  <a:srgbClr val="FF0000"/>
                </a:solidFill>
                <a:latin typeface="Calibri" panose="020F0502020204030204" charset="0"/>
                <a:sym typeface="+mn-ea"/>
              </a:rPr>
              <a:t>思念之切</a:t>
            </a:r>
            <a:r>
              <a:rPr lang="zh-CN" altLang="en-US" sz="3200" dirty="0">
                <a:latin typeface="Calibri" panose="020F0502020204030204" charset="0"/>
                <a:sym typeface="+mn-ea"/>
              </a:rPr>
              <a:t>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4" grpId="0"/>
      <p:bldP spid="4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209540" y="2312670"/>
            <a:ext cx="3992880" cy="1938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 b="1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诗歌鉴赏之</a:t>
            </a:r>
          </a:p>
          <a:p>
            <a:r>
              <a:rPr lang="zh-CN" altLang="en-US" sz="6000" b="1" dirty="0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  修辞手法</a:t>
            </a:r>
            <a:endParaRPr lang="zh-CN" altLang="en-US" sz="6000" dirty="0"/>
          </a:p>
        </p:txBody>
      </p:sp>
    </p:spTree>
    <p:custDataLst>
      <p:tags r:id="rId1"/>
    </p:custData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98145" y="59055"/>
            <a:ext cx="11417300" cy="5262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3200">
                <a:sym typeface="+mn-ea"/>
              </a:rPr>
              <a:t>（高考真题）阅读下面的诗歌，完成后面的题目。</a:t>
            </a:r>
            <a:endParaRPr lang="zh-CN" altLang="en-US" sz="3200">
              <a:solidFill>
                <a:schemeClr val="tx1"/>
              </a:solidFill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点绛唇·访牟存叟南漪钓隐</a:t>
            </a:r>
            <a:endParaRPr lang="zh-CN" altLang="en-US" sz="3200" b="1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宋·周晋</a:t>
            </a:r>
            <a:endParaRPr lang="zh-CN" altLang="en-US" sz="3200" b="1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午梦初回，卷帘尽放春愁去。昼长无侣，自对黄鹂语。</a:t>
            </a:r>
            <a:endParaRPr lang="zh-CN" altLang="en-US" sz="3200" b="1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algn="ctr" fontAlgn="auto">
              <a:lnSpc>
                <a:spcPct val="150000"/>
              </a:lnSpc>
            </a:pPr>
            <a:r>
              <a:rPr lang="zh-CN" altLang="en-US" sz="3200" b="1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絮影苹香，春在无人处。移舟去。未成新句，一砚梨花雨。</a:t>
            </a:r>
            <a:endParaRPr lang="en-US" altLang="zh-CN" sz="3200" b="1">
              <a:solidFill>
                <a:srgbClr val="1D41D5"/>
              </a:solidFill>
            </a:endParaRPr>
          </a:p>
          <a:p>
            <a:pPr fontAlgn="auto">
              <a:lnSpc>
                <a:spcPct val="150000"/>
              </a:lnSpc>
            </a:pPr>
            <a:r>
              <a:rPr lang="en-US" altLang="zh-CN" sz="3200">
                <a:sym typeface="+mn-ea"/>
              </a:rPr>
              <a:t>　</a:t>
            </a:r>
            <a:r>
              <a:rPr lang="zh-CN" altLang="en-US" sz="3200">
                <a:sym typeface="+mn-ea"/>
              </a:rPr>
              <a:t>问：“卷帘尽放春愁去”一句，在表达技巧上有何妙处，请结合词句赏析</a:t>
            </a:r>
            <a:r>
              <a:rPr lang="en-US" altLang="zh-CN" sz="3200">
                <a:sym typeface="+mn-ea"/>
              </a:rPr>
              <a:t>。   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62000" y="292735"/>
            <a:ext cx="161290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 dirty="0">
                <a:solidFill>
                  <a:srgbClr val="3D718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答题规范</a:t>
            </a:r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163955" y="814705"/>
            <a:ext cx="10374630" cy="26765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①明手法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——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明确指出诗中或者句中用了什么修辞手法。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②扣文本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——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结合诗句阐述这种修辞手法是如何运用的。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③谈效果</a:t>
            </a:r>
            <a:r>
              <a:rPr lang="en-US" altLang="zh-CN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——</a:t>
            </a:r>
            <a:r>
              <a:rPr lang="zh-CN" altLang="en-US" sz="2800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指出使用此种修辞手法的艺术效果（形象、意境、情感表达、语言特色等）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979170" y="3491230"/>
            <a:ext cx="997140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        </a:t>
            </a:r>
            <a:r>
              <a:rPr lang="en-US" altLang="zh-CN" sz="32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 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这一句用了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拟物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的手法。卷起帘子，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“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春愁</a:t>
            </a:r>
            <a:r>
              <a:rPr lang="en-US" altLang="zh-CN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”</a:t>
            </a:r>
            <a:r>
              <a:rPr lang="zh-CN" altLang="en-US" sz="320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像鸟儿一样被放飞出去。化无形为有形，将抽象的春愁写得生动可感，富有情味。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95325" y="304165"/>
            <a:ext cx="201168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课堂小练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20115" y="949325"/>
            <a:ext cx="10618470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00000"/>
              </a:lnSpc>
            </a:pPr>
            <a:r>
              <a:rPr sz="3200">
                <a:sym typeface="+mn-ea"/>
              </a:rPr>
              <a:t>阅读下面的诗歌，完成后面的题目。</a:t>
            </a:r>
            <a:endParaRPr sz="3200">
              <a:solidFill>
                <a:schemeClr val="tx1"/>
              </a:solidFill>
              <a:sym typeface="+mn-ea"/>
            </a:endParaRPr>
          </a:p>
          <a:p>
            <a:pPr algn="ctr">
              <a:lnSpc>
                <a:spcPct val="100000"/>
              </a:lnSpc>
            </a:pPr>
            <a:r>
              <a:rPr lang="zh-CN" altLang="en-US" sz="3200" b="1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折杨柳</a:t>
            </a:r>
            <a:endParaRPr lang="zh-CN" altLang="en-US" sz="3200" b="1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3200" b="1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萧译</a:t>
            </a:r>
            <a:endParaRPr lang="zh-CN" altLang="en-US" sz="3200" b="1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3200" b="1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巫山巫峡长，垂柳复垂杨。</a:t>
            </a:r>
            <a:endParaRPr lang="zh-CN" altLang="en-US" sz="3200" b="1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3200" b="1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同心且同折，故人怀故乡。</a:t>
            </a:r>
            <a:endParaRPr lang="zh-CN" altLang="en-US" sz="3200" b="1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3200" b="1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山似莲花艳，流如明月光。</a:t>
            </a:r>
            <a:endParaRPr lang="zh-CN" altLang="en-US" sz="3200" b="1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ctr">
              <a:lnSpc>
                <a:spcPct val="100000"/>
              </a:lnSpc>
            </a:pPr>
            <a:r>
              <a:rPr lang="zh-CN" altLang="en-US" sz="3200" b="1">
                <a:solidFill>
                  <a:srgbClr val="1D41D5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寒夜猿声彻，游子泪沾裳。</a:t>
            </a:r>
            <a:endParaRPr lang="zh-CN" altLang="en-US" sz="3200" b="1">
              <a:solidFill>
                <a:srgbClr val="1D41D5"/>
              </a:solidFill>
              <a:latin typeface="楷体" panose="02010609060101010101" charset="-122"/>
              <a:ea typeface="楷体" panose="02010609060101010101" charset="-122"/>
            </a:endParaRPr>
          </a:p>
          <a:p>
            <a:pPr algn="l">
              <a:lnSpc>
                <a:spcPct val="100000"/>
              </a:lnSpc>
            </a:pPr>
            <a:r>
              <a:rPr lang="zh-CN" altLang="en-US" sz="3200">
                <a:latin typeface="微软雅黑" panose="020B0503020204020204" charset="-122"/>
                <a:cs typeface="微软雅黑" panose="020B0503020204020204" charset="-122"/>
                <a:sym typeface="+mn-ea"/>
              </a:rPr>
              <a:t>问：</a:t>
            </a:r>
            <a:r>
              <a:rPr lang="en-US" altLang="zh-CN" sz="3200">
                <a:latin typeface="微软雅黑" panose="020B0503020204020204" charset="-122"/>
                <a:cs typeface="微软雅黑" panose="020B0503020204020204" charset="-122"/>
                <a:sym typeface="+mn-ea"/>
              </a:rPr>
              <a:t>“</a:t>
            </a:r>
            <a:r>
              <a:rPr sz="3200">
                <a:latin typeface="微软雅黑" panose="020B0503020204020204" charset="-122"/>
                <a:cs typeface="微软雅黑" panose="020B0503020204020204" charset="-122"/>
                <a:sym typeface="+mn-ea"/>
              </a:rPr>
              <a:t>山似莲花艳，流如明月光</a:t>
            </a:r>
            <a:r>
              <a:rPr lang="en-US" altLang="zh-CN" sz="3200">
                <a:latin typeface="微软雅黑" panose="020B0503020204020204" charset="-122"/>
                <a:cs typeface="微软雅黑" panose="020B0503020204020204" charset="-122"/>
                <a:sym typeface="+mn-ea"/>
              </a:rPr>
              <a:t>”</a:t>
            </a:r>
            <a:r>
              <a:rPr sz="3200">
                <a:latin typeface="微软雅黑" panose="020B0503020204020204" charset="-122"/>
                <a:cs typeface="微软雅黑" panose="020B0503020204020204" charset="-122"/>
                <a:sym typeface="+mn-ea"/>
              </a:rPr>
              <a:t>两句历来为人称道，请简要赏析。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83260" y="293370"/>
            <a:ext cx="221488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>
                <a:sym typeface="+mn-ea"/>
              </a:rPr>
              <a:t>参考答案：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061085" y="950595"/>
            <a:ext cx="1053909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sym typeface="+mn-ea"/>
              </a:rPr>
              <a:t>①运用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比喻手法</a:t>
            </a:r>
            <a:r>
              <a:rPr lang="zh-CN" altLang="en-US" sz="3200">
                <a:sym typeface="+mn-ea"/>
              </a:rPr>
              <a:t>，山如莲花班明艳，水如月光般素洁，以莲花喻山，以月光喻水，形象写出了山之明丽与水之清澈，描绘了一幅清幽的月下山水风光。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089660" y="3355340"/>
            <a:ext cx="1031176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sym typeface="+mn-ea"/>
              </a:rPr>
              <a:t>②以乐静写哀情，山水的美丽与下文猿声的悲哀、游子的愁绪形成反差，凸显了游子思乡的悲哀。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963930" y="4515485"/>
            <a:ext cx="1056322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注意：除了题干中明确要求赏析诗歌修辞手法的题目之外，手法赏析题、景物描写题、炼句题等题型，在思考和作答时，都可以考虑和回答修辞手法。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209540" y="2312670"/>
            <a:ext cx="3992880" cy="1938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6000" b="1" dirty="0">
                <a:solidFill>
                  <a:srgbClr val="FF3300"/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诗歌鉴赏之</a:t>
            </a:r>
          </a:p>
          <a:p>
            <a:r>
              <a:rPr lang="zh-CN" altLang="en-US" sz="6000" b="1" dirty="0">
                <a:solidFill>
                  <a:srgbClr val="0000FF"/>
                </a:solidFill>
                <a:latin typeface="Arial" panose="020B0604020202020204" pitchFamily="34" charset="0"/>
                <a:ea typeface="隶书" panose="02010509060101010101" pitchFamily="49" charset="-122"/>
                <a:sym typeface="+mn-ea"/>
              </a:rPr>
              <a:t>  表现手法</a:t>
            </a:r>
            <a:endParaRPr lang="zh-CN" altLang="en-US" sz="6000"/>
          </a:p>
        </p:txBody>
      </p:sp>
    </p:spTree>
    <p:custDataLst>
      <p:tags r:id="rId1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81610" y="415925"/>
            <a:ext cx="11828780" cy="20612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latin typeface="宋体" panose="02010600030101010101" pitchFamily="2" charset="-122"/>
                <a:ea typeface="楷体" panose="02010609060101010101" charset="-122"/>
                <a:sym typeface="+mn-ea"/>
              </a:rPr>
              <a:t>诗歌为更好地表现主旨而采用的艺术手法，都可归为这一范畴，</a:t>
            </a:r>
            <a:r>
              <a:rPr lang="zh-CN" altLang="en-US" sz="3200" b="1" dirty="0">
                <a:solidFill>
                  <a:srgbClr val="FF0000"/>
                </a:solidFill>
                <a:latin typeface="宋体" panose="02010600030101010101" pitchFamily="2" charset="-122"/>
                <a:ea typeface="楷体" panose="02010609060101010101" charset="-122"/>
                <a:sym typeface="+mn-ea"/>
              </a:rPr>
              <a:t>包括衬托、象征、比兴、渲染、烘托、用典，也包括以小见大、卒章显志、以景结情、欲扬先抑等。</a:t>
            </a:r>
            <a:r>
              <a:rPr lang="zh-CN" altLang="en-US" sz="3200" b="1" dirty="0">
                <a:latin typeface="宋体" panose="02010600030101010101" pitchFamily="2" charset="-122"/>
                <a:ea typeface="楷体" panose="02010609060101010101" charset="-122"/>
                <a:sym typeface="+mn-ea"/>
              </a:rPr>
              <a:t>高考对于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200" b="1" dirty="0">
                <a:latin typeface="宋体" panose="02010600030101010101" pitchFamily="2" charset="-122"/>
                <a:ea typeface="楷体" panose="02010609060101010101" charset="-122"/>
                <a:sym typeface="+mn-ea"/>
              </a:rPr>
              <a:t>鉴赏表现手法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”</a:t>
            </a:r>
            <a:r>
              <a:rPr lang="zh-CN" altLang="en-US" sz="3200" b="1" dirty="0">
                <a:latin typeface="宋体" panose="02010600030101010101" pitchFamily="2" charset="-122"/>
                <a:ea typeface="楷体" panose="02010609060101010101" charset="-122"/>
                <a:sym typeface="+mn-ea"/>
              </a:rPr>
              <a:t>主要有以下的考查形式：</a:t>
            </a:r>
            <a:endParaRPr lang="zh-CN" altLang="en-US" sz="3200"/>
          </a:p>
        </p:txBody>
      </p:sp>
      <p:sp>
        <p:nvSpPr>
          <p:cNvPr id="3" name="文本框 2"/>
          <p:cNvSpPr txBox="1"/>
          <p:nvPr/>
        </p:nvSpPr>
        <p:spPr>
          <a:xfrm>
            <a:off x="181610" y="2853690"/>
            <a:ext cx="11666855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None/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、这首诗用了什么表现手法？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、这首诗运用了什么艺术手法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(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表现技巧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？是怎样抒发诗人的情感的？有什么作用？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、</a:t>
            </a:r>
            <a:r>
              <a:rPr lang="en-US" altLang="zh-CN" sz="3200" b="1" err="1">
                <a:latin typeface="楷体" panose="02010609060101010101" charset="-122"/>
                <a:ea typeface="楷体" panose="02010609060101010101" charset="-122"/>
                <a:sym typeface="+mn-ea"/>
              </a:rPr>
              <a:t>本诗通过什么方法来表现诗人的情感的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？</a:t>
            </a:r>
            <a:endParaRPr lang="en-US" altLang="zh-CN" sz="3200" b="1"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、本诗在前两句实写的基础上，后两句又采用了怎样的写法？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</a:endParaRPr>
          </a:p>
          <a:p>
            <a:pPr>
              <a:buNone/>
            </a:pP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、请赏析诗中动静结合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(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虚实相生等</a:t>
            </a:r>
            <a:r>
              <a:rPr lang="en-US" altLang="zh-CN" sz="3200" b="1">
                <a:latin typeface="楷体" panose="02010609060101010101" charset="-122"/>
                <a:ea typeface="楷体" panose="02010609060101010101" charset="-122"/>
                <a:sym typeface="+mn-ea"/>
              </a:rPr>
              <a:t>)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手法的运用及艺术效果。 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266241"/>
          <p:cNvSpPr txBox="1"/>
          <p:nvPr/>
        </p:nvSpPr>
        <p:spPr>
          <a:xfrm>
            <a:off x="-123825" y="688975"/>
            <a:ext cx="12052300" cy="4572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5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5400" b="1" u="sng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典</a:t>
            </a:r>
            <a:r>
              <a:rPr lang="zh-CN" altLang="en-US" sz="5400" b="1" u="sng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型的表现手法：</a:t>
            </a:r>
          </a:p>
          <a:p>
            <a:endParaRPr lang="zh-CN" altLang="en-US" sz="4800" b="1" dirty="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     对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比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衬托、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动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静结合、虚实相生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、   </a:t>
            </a:r>
          </a:p>
          <a:p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r>
              <a:rPr lang="zh-CN" altLang="en-US" sz="4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用典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、白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描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4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以小见大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抑</a:t>
            </a:r>
            <a:r>
              <a:rPr lang="zh-CN" altLang="en-US" sz="4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扬结合</a:t>
            </a:r>
            <a:endParaRPr lang="zh-CN" altLang="en-US" sz="4800" b="1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    </a:t>
            </a: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比兴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渲染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4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烘托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、</a:t>
            </a:r>
            <a:r>
              <a:rPr lang="zh-CN" altLang="en-US" sz="4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象征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、</a:t>
            </a:r>
            <a:r>
              <a:rPr lang="zh-CN" altLang="en-US" sz="4800" b="1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卒章显志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  <a:sym typeface="宋体" panose="02010600030101010101" pitchFamily="2" charset="-122"/>
              </a:rPr>
              <a:t> </a:t>
            </a:r>
            <a:r>
              <a:rPr lang="zh-CN" altLang="en-US" sz="4800" b="1" dirty="0">
                <a:latin typeface="Arial" panose="020B0604020202020204" pitchFamily="34" charset="0"/>
                <a:ea typeface="宋体" panose="02010600030101010101" pitchFamily="2" charset="-122"/>
              </a:rPr>
              <a:t>等</a:t>
            </a:r>
            <a: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br>
              <a:rPr lang="zh-CN" altLang="en-US" sz="4800" b="1">
                <a:latin typeface="Arial" panose="020B0604020202020204" pitchFamily="34" charset="0"/>
                <a:ea typeface="宋体" panose="02010600030101010101" pitchFamily="2" charset="-122"/>
              </a:rPr>
            </a:br>
            <a:endParaRPr lang="zh-CN" altLang="en-US" sz="4800" b="1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矩形 102401"/>
          <p:cNvSpPr/>
          <p:nvPr/>
        </p:nvSpPr>
        <p:spPr>
          <a:xfrm>
            <a:off x="1847850" y="1196975"/>
            <a:ext cx="8820150" cy="46462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solidFill>
                  <a:srgbClr val="FF0000"/>
                </a:solidFill>
                <a:latin typeface="宋体" panose="02010600030101010101" pitchFamily="2" charset="-122"/>
              </a:rPr>
              <a:t>白描本是国画的一种技法，纯用线条勾画，不用渲染烘托的写法。指用最简洁的笔墨，不加烘托，描画出鲜明生动的形象。</a:t>
            </a:r>
          </a:p>
          <a:p>
            <a:pPr eaLnBrk="0" hangingPunct="0"/>
            <a:endParaRPr lang="zh-CN" altLang="en-US" sz="2800" b="1" dirty="0">
              <a:latin typeface="宋体" panose="02010600030101010101" pitchFamily="2" charset="-122"/>
            </a:endParaRPr>
          </a:p>
          <a:p>
            <a:pPr algn="ctr" eaLnBrk="0" hangingPunct="0"/>
            <a:r>
              <a:rPr lang="zh-CN" altLang="en-US" sz="3200" b="1" dirty="0">
                <a:solidFill>
                  <a:srgbClr val="000066"/>
                </a:solidFill>
                <a:latin typeface="宋体" panose="02010600030101010101" pitchFamily="2" charset="-122"/>
              </a:rPr>
              <a:t>田家</a:t>
            </a:r>
          </a:p>
          <a:p>
            <a:pPr algn="ctr" eaLnBrk="0" hangingPunct="0"/>
            <a:r>
              <a:rPr lang="zh-CN" altLang="en-US" sz="3200" b="1" dirty="0">
                <a:solidFill>
                  <a:srgbClr val="000066"/>
                </a:solidFill>
                <a:latin typeface="宋体" panose="02010600030101010101" pitchFamily="2" charset="-122"/>
              </a:rPr>
              <a:t>父耕田上原，子斫山下荒。</a:t>
            </a:r>
          </a:p>
          <a:p>
            <a:pPr algn="ctr" eaLnBrk="0" hangingPunct="0"/>
            <a:r>
              <a:rPr lang="zh-CN" altLang="en-US" sz="3200" b="1" dirty="0">
                <a:solidFill>
                  <a:srgbClr val="000066"/>
                </a:solidFill>
                <a:latin typeface="宋体" panose="02010600030101010101" pitchFamily="2" charset="-122"/>
              </a:rPr>
              <a:t>六月禾未秀，官家已修仓。</a:t>
            </a:r>
          </a:p>
          <a:p>
            <a:pPr algn="ctr" eaLnBrk="0" hangingPunct="0"/>
            <a:endParaRPr lang="zh-CN" altLang="en-US" sz="3200" b="1" dirty="0">
              <a:solidFill>
                <a:srgbClr val="000066"/>
              </a:solidFill>
              <a:latin typeface="宋体" panose="02010600030101010101" pitchFamily="2" charset="-122"/>
            </a:endParaRPr>
          </a:p>
          <a:p>
            <a:pPr eaLnBrk="0" hangingPunct="0"/>
            <a:r>
              <a:rPr lang="zh-CN" altLang="en-US" sz="2800" b="1" dirty="0">
                <a:solidFill>
                  <a:schemeClr val="tx2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 dirty="0">
                <a:latin typeface="宋体" panose="02010600030101010101" pitchFamily="2" charset="-122"/>
              </a:rPr>
              <a:t>寥寥数语勾勒了父子辛勤劳作、官家修筑粮仓的画面，表现封建统治者残酷剥削、压榨农民的深刻主题。</a:t>
            </a:r>
          </a:p>
        </p:txBody>
      </p:sp>
      <p:sp>
        <p:nvSpPr>
          <p:cNvPr id="102403" name="矩形 102402"/>
          <p:cNvSpPr/>
          <p:nvPr/>
        </p:nvSpPr>
        <p:spPr>
          <a:xfrm>
            <a:off x="936943" y="205105"/>
            <a:ext cx="2160587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1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</a:rPr>
              <a:t>、白描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0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10547" y="311846"/>
            <a:ext cx="7258005" cy="58356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、托物言志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551384" y="1229774"/>
            <a:ext cx="6577611" cy="41434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>
              <a:lnSpc>
                <a:spcPts val="4600"/>
              </a:lnSpc>
            </a:pP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托物言志诗是一种以客观世界中的具体事物如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景物、器物、动物或植物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等为描写对象，以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抒发作者思想感情、寄寓作者襟怀抱负等为主要内容的诗歌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。它将作者的</a:t>
            </a:r>
            <a:r>
              <a:rPr lang="zh-CN" altLang="en-US" sz="32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写作目的以及所要表达的思想感情寄寓在物的描写中</a:t>
            </a:r>
            <a:r>
              <a:rPr lang="zh-CN" altLang="en-US" sz="3200" dirty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441"/>
          <a:stretch>
            <a:fillRect/>
          </a:stretch>
        </p:blipFill>
        <p:spPr>
          <a:xfrm>
            <a:off x="7264718" y="1845180"/>
            <a:ext cx="4496520" cy="42484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79376" y="808402"/>
            <a:ext cx="6096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9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．阅读下面这首宋词，然后回答问题。</a:t>
            </a:r>
          </a:p>
          <a:p>
            <a:pPr algn="ctr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卜算子</a:t>
            </a:r>
            <a:r>
              <a:rPr lang="en-US" altLang="zh-CN" sz="2800" dirty="0">
                <a:latin typeface="黑体" panose="02010609060101010101" pitchFamily="2" charset="-122"/>
                <a:ea typeface="黑体" panose="02010609060101010101" pitchFamily="2" charset="-122"/>
              </a:rPr>
              <a:t>·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咏梅</a:t>
            </a:r>
          </a:p>
          <a:p>
            <a:pPr algn="ctr"/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陆　游</a:t>
            </a:r>
          </a:p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驿外断桥边，寂寞开无主。已是黄昏独自愁，更著风和雨。　无意苦争春，一任群芳妒。零落成泥碾作尘，只有香如故。</a:t>
            </a:r>
          </a:p>
          <a:p>
            <a:pPr indent="457200"/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试分析一下这首词运用的主要艺术手法。</a:t>
            </a:r>
          </a:p>
        </p:txBody>
      </p:sp>
      <p:sp>
        <p:nvSpPr>
          <p:cNvPr id="4" name="矩形 3"/>
          <p:cNvSpPr/>
          <p:nvPr/>
        </p:nvSpPr>
        <p:spPr>
          <a:xfrm>
            <a:off x="6888088" y="1139553"/>
            <a:ext cx="501588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/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寂寞无主的幽梅，在驿馆外断桥边开放。已是日落黄昏，她正独自忧愁感伤，一阵阵凄风苦雨，又不停地敲打在她身上。</a:t>
            </a:r>
          </a:p>
          <a:p>
            <a:pPr indent="457200"/>
            <a:r>
              <a:rPr lang="zh-CN" altLang="en-US" sz="2400" dirty="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她完全不想占领春芳，听任百花群艳心怀妒忌将她中伤。纵然她片片凋落在地，粉身碎骨碾作尘泥，清芬却永留世上。</a:t>
            </a:r>
          </a:p>
        </p:txBody>
      </p:sp>
      <p:sp>
        <p:nvSpPr>
          <p:cNvPr id="5" name="矩形 4"/>
          <p:cNvSpPr/>
          <p:nvPr/>
        </p:nvSpPr>
        <p:spPr>
          <a:xfrm>
            <a:off x="479376" y="5025949"/>
            <a:ext cx="11393016" cy="9541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800" b="1" u="sng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托物言志</a:t>
            </a:r>
            <a:r>
              <a:rPr lang="zh-CN" altLang="en-US" sz="2800" dirty="0">
                <a:latin typeface="黑体" panose="02010609060101010101" pitchFamily="2" charset="-122"/>
                <a:ea typeface="黑体" panose="02010609060101010101" pitchFamily="2" charset="-122"/>
              </a:rPr>
              <a:t>。词人借不与群芳争春，虽然“成泥”“作尘”而芳香如故的梅花来表达自己虽遭不幸，前途坎坷，也决不同流合污的高尚节操。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7968208" y="4316864"/>
            <a:ext cx="2280488" cy="696312"/>
            <a:chOff x="8568040" y="332656"/>
            <a:chExt cx="2280488" cy="696312"/>
          </a:xfrm>
        </p:grpSpPr>
        <p:sp>
          <p:nvSpPr>
            <p:cNvPr id="7" name="椭圆 6"/>
            <p:cNvSpPr/>
            <p:nvPr/>
          </p:nvSpPr>
          <p:spPr>
            <a:xfrm>
              <a:off x="8640048" y="332656"/>
              <a:ext cx="696312" cy="696312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答</a:t>
              </a:r>
            </a:p>
          </p:txBody>
        </p:sp>
        <p:sp>
          <p:nvSpPr>
            <p:cNvPr id="8" name="椭圆 7"/>
            <p:cNvSpPr/>
            <p:nvPr/>
          </p:nvSpPr>
          <p:spPr>
            <a:xfrm>
              <a:off x="10152216" y="332656"/>
              <a:ext cx="696312" cy="696312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案</a:t>
              </a:r>
            </a:p>
          </p:txBody>
        </p:sp>
        <p:cxnSp>
          <p:nvCxnSpPr>
            <p:cNvPr id="9" name="直接连接符 8"/>
            <p:cNvCxnSpPr/>
            <p:nvPr/>
          </p:nvCxnSpPr>
          <p:spPr>
            <a:xfrm>
              <a:off x="8568040" y="1028968"/>
              <a:ext cx="2280488" cy="0"/>
            </a:xfrm>
            <a:prstGeom prst="line">
              <a:avLst/>
            </a:pr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8568040" y="332656"/>
            <a:ext cx="2280488" cy="696312"/>
            <a:chOff x="8568040" y="332656"/>
            <a:chExt cx="2280488" cy="696312"/>
          </a:xfrm>
        </p:grpSpPr>
        <p:sp>
          <p:nvSpPr>
            <p:cNvPr id="11" name="椭圆 10"/>
            <p:cNvSpPr/>
            <p:nvPr/>
          </p:nvSpPr>
          <p:spPr>
            <a:xfrm>
              <a:off x="8640048" y="332656"/>
              <a:ext cx="696312" cy="696312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翻</a:t>
              </a:r>
            </a:p>
          </p:txBody>
        </p:sp>
        <p:sp>
          <p:nvSpPr>
            <p:cNvPr id="12" name="椭圆 11"/>
            <p:cNvSpPr/>
            <p:nvPr/>
          </p:nvSpPr>
          <p:spPr>
            <a:xfrm>
              <a:off x="10152216" y="332656"/>
              <a:ext cx="696312" cy="696312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译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8568040" y="1028968"/>
              <a:ext cx="2280488" cy="0"/>
            </a:xfrm>
            <a:prstGeom prst="line">
              <a:avLst/>
            </a:pr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4" name="文本框 13"/>
          <p:cNvSpPr txBox="1"/>
          <p:nvPr/>
        </p:nvSpPr>
        <p:spPr>
          <a:xfrm>
            <a:off x="299356" y="47368"/>
            <a:ext cx="7308812" cy="58356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托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物言志实例：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 bldLvl="0" animBg="1"/>
      <p:bldP spid="14" grpId="0" bldLvl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46100" y="248920"/>
            <a:ext cx="2621280" cy="82994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dirty="0">
                <a:solidFill>
                  <a:srgbClr val="FF0000"/>
                </a:solidFill>
                <a:latin typeface="Times New Roman" panose="02020603050405020304" pitchFamily="18" charset="0"/>
                <a:ea typeface="隶书" panose="02010509060101010101" pitchFamily="49" charset="-122"/>
                <a:sym typeface="+mn-ea"/>
              </a:rPr>
              <a:t>知识储备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54430" y="1435735"/>
            <a:ext cx="10580370" cy="13220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考纲要求有九种：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比喻、比拟、借代、夸张、对偶、</a:t>
            </a: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排比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、设问、反问和</a:t>
            </a:r>
            <a:r>
              <a:rPr lang="zh-CN" altLang="en-US" sz="4000" b="1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反复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。</a:t>
            </a:r>
            <a:endParaRPr lang="zh-CN" altLang="en-US" sz="4000"/>
          </a:p>
        </p:txBody>
      </p:sp>
      <p:sp>
        <p:nvSpPr>
          <p:cNvPr id="4" name="文本框 3"/>
          <p:cNvSpPr txBox="1"/>
          <p:nvPr/>
        </p:nvSpPr>
        <p:spPr>
          <a:xfrm>
            <a:off x="1154430" y="3388360"/>
            <a:ext cx="9883140" cy="13220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诗歌中的修辞手法有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比喻、比拟、借代、</a:t>
            </a:r>
          </a:p>
          <a:p>
            <a:pPr algn="l"/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夸张、对偶、设问、反问、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顶真</a:t>
            </a:r>
            <a:r>
              <a:rPr lang="zh-CN" altLang="en-US" sz="40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</a:t>
            </a:r>
            <a:r>
              <a:rPr lang="zh-CN" altLang="en-US" sz="40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起兴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等。</a:t>
            </a:r>
            <a:endParaRPr lang="zh-CN" altLang="en-US" sz="40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9356" y="47368"/>
            <a:ext cx="7308812" cy="58356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托</a:t>
            </a:r>
            <a:r>
              <a:rPr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物言</a:t>
            </a: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志之高考真题</a:t>
            </a:r>
            <a:endParaRPr lang="zh-CN" altLang="en-US" sz="32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9356" y="1064620"/>
            <a:ext cx="619268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Calibri" panose="020F0502020204030204" charset="0"/>
              </a:rPr>
              <a:t>(</a:t>
            </a:r>
            <a:r>
              <a:rPr lang="zh-CN" altLang="en-US" sz="2400" b="1" dirty="0">
                <a:latin typeface="Calibri" panose="020F0502020204030204" charset="0"/>
              </a:rPr>
              <a:t>2010·山东高考</a:t>
            </a:r>
            <a:r>
              <a:rPr lang="zh-CN" altLang="en-US" sz="2400" b="1" dirty="0" smtClean="0">
                <a:latin typeface="Calibri" panose="020F0502020204030204" charset="0"/>
              </a:rPr>
              <a:t>)</a:t>
            </a:r>
            <a:endParaRPr lang="zh-CN" altLang="en-US" sz="2400" b="1" dirty="0">
              <a:latin typeface="Calibri" panose="020F0502020204030204" charset="0"/>
            </a:endParaRPr>
          </a:p>
          <a:p>
            <a:pPr algn="ctr"/>
            <a:r>
              <a:rPr lang="zh-CN" altLang="en-US" sz="2400" b="1" dirty="0">
                <a:solidFill>
                  <a:srgbClr val="FF0000"/>
                </a:solidFill>
                <a:latin typeface="Calibri" panose="020F0502020204030204" charset="0"/>
              </a:rPr>
              <a:t>咏怀八十二首(其七十九)</a:t>
            </a:r>
          </a:p>
          <a:p>
            <a:pPr algn="ctr"/>
            <a:r>
              <a:rPr lang="zh-CN" altLang="en-US" sz="2400" b="1" dirty="0">
                <a:latin typeface="Calibri" panose="020F0502020204030204" charset="0"/>
              </a:rPr>
              <a:t>阮　籍</a:t>
            </a:r>
          </a:p>
          <a:p>
            <a:pPr algn="ctr"/>
            <a:r>
              <a:rPr lang="zh-CN" altLang="en-US" sz="2400" b="1" dirty="0">
                <a:latin typeface="Calibri" panose="020F0502020204030204" charset="0"/>
              </a:rPr>
              <a:t>林中有奇鸟，自言是凤凰。</a:t>
            </a:r>
          </a:p>
          <a:p>
            <a:pPr algn="ctr"/>
            <a:r>
              <a:rPr lang="zh-CN" altLang="en-US" sz="2400" b="1" dirty="0">
                <a:latin typeface="Calibri" panose="020F0502020204030204" charset="0"/>
              </a:rPr>
              <a:t>清朝饮醴泉，日夕栖山冈。</a:t>
            </a:r>
          </a:p>
          <a:p>
            <a:pPr algn="ctr"/>
            <a:r>
              <a:rPr lang="zh-CN" altLang="en-US" sz="2400" b="1" dirty="0">
                <a:latin typeface="Calibri" panose="020F0502020204030204" charset="0"/>
              </a:rPr>
              <a:t>高鸣彻九州，延颈望八荒。</a:t>
            </a:r>
          </a:p>
          <a:p>
            <a:pPr algn="ctr"/>
            <a:r>
              <a:rPr lang="zh-CN" altLang="en-US" sz="2400" b="1" dirty="0">
                <a:latin typeface="Calibri" panose="020F0502020204030204" charset="0"/>
              </a:rPr>
              <a:t>适逢商风①起，羽翼自摧藏。</a:t>
            </a:r>
          </a:p>
          <a:p>
            <a:pPr algn="ctr"/>
            <a:r>
              <a:rPr lang="zh-CN" altLang="en-US" sz="2400" b="1" dirty="0">
                <a:latin typeface="Calibri" panose="020F0502020204030204" charset="0"/>
              </a:rPr>
              <a:t>一去昆仑西，何时复回翔。</a:t>
            </a:r>
          </a:p>
          <a:p>
            <a:pPr algn="ctr"/>
            <a:r>
              <a:rPr lang="zh-CN" altLang="en-US" sz="2400" b="1" dirty="0">
                <a:latin typeface="Calibri" panose="020F0502020204030204" charset="0"/>
              </a:rPr>
              <a:t>但恨处非位，怆悢②使心伤。</a:t>
            </a:r>
          </a:p>
          <a:p>
            <a:r>
              <a:rPr lang="zh-CN" altLang="en-US" sz="2400" b="1" dirty="0">
                <a:latin typeface="Calibri" panose="020F0502020204030204" charset="0"/>
              </a:rPr>
              <a:t>[注]　①商风：秋风。②怆悢(liàng)：悲伤。</a:t>
            </a:r>
          </a:p>
          <a:p>
            <a:r>
              <a:rPr lang="zh-CN" altLang="en-US" sz="2400" b="1" dirty="0">
                <a:latin typeface="Calibri" panose="020F0502020204030204" charset="0"/>
              </a:rPr>
              <a:t>这首诗整体上运用了什么表现手法，表达了怎样的情感？请做简要分析。</a:t>
            </a:r>
          </a:p>
        </p:txBody>
      </p:sp>
      <p:sp>
        <p:nvSpPr>
          <p:cNvPr id="4" name="矩形 3"/>
          <p:cNvSpPr/>
          <p:nvPr/>
        </p:nvSpPr>
        <p:spPr>
          <a:xfrm>
            <a:off x="6837784" y="1772816"/>
            <a:ext cx="492723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Calibri" panose="020F0502020204030204" charset="0"/>
              </a:rPr>
              <a:t>①这首诗运用了托物言志(或“比兴”“象征”)的手法。</a:t>
            </a:r>
            <a:r>
              <a:rPr lang="zh-CN" altLang="en-US" sz="2800" b="1" dirty="0">
                <a:solidFill>
                  <a:srgbClr val="FF0000"/>
                </a:solidFill>
                <a:latin typeface="Calibri" panose="020F0502020204030204" charset="0"/>
              </a:rPr>
              <a:t>(明技巧)</a:t>
            </a:r>
          </a:p>
          <a:p>
            <a:r>
              <a:rPr lang="zh-CN" altLang="en-US" sz="2800" b="1" dirty="0">
                <a:latin typeface="Calibri" panose="020F0502020204030204" charset="0"/>
              </a:rPr>
              <a:t>②诗人用林中的奇鸟——凤凰自喻(或“象征诗人自己”)，</a:t>
            </a:r>
            <a:r>
              <a:rPr lang="zh-CN" altLang="en-US" sz="2800" b="1" dirty="0">
                <a:solidFill>
                  <a:srgbClr val="FF0000"/>
                </a:solidFill>
                <a:latin typeface="Calibri" panose="020F0502020204030204" charset="0"/>
              </a:rPr>
              <a:t>(释运用)</a:t>
            </a:r>
            <a:r>
              <a:rPr lang="zh-CN" altLang="en-US" sz="2800" b="1" dirty="0">
                <a:latin typeface="Calibri" panose="020F0502020204030204" charset="0"/>
              </a:rPr>
              <a:t>表现自己高洁的品性和远大的志向。</a:t>
            </a:r>
            <a:r>
              <a:rPr lang="zh-CN" altLang="en-US" sz="2800" b="1" dirty="0">
                <a:solidFill>
                  <a:srgbClr val="FF0000"/>
                </a:solidFill>
                <a:latin typeface="Calibri" panose="020F0502020204030204" charset="0"/>
              </a:rPr>
              <a:t>(析作用)</a:t>
            </a:r>
          </a:p>
          <a:p>
            <a:r>
              <a:rPr lang="zh-CN" altLang="en-US" sz="2800" b="1" dirty="0">
                <a:latin typeface="Calibri" panose="020F0502020204030204" charset="0"/>
              </a:rPr>
              <a:t>③抒发了诗人孤独无奈的苦闷心情和壮志难酬(或“报国无门”)的悲伤情怀。</a:t>
            </a:r>
            <a:r>
              <a:rPr lang="zh-CN" altLang="en-US" sz="2800" b="1" dirty="0">
                <a:solidFill>
                  <a:srgbClr val="FF0000"/>
                </a:solidFill>
                <a:latin typeface="Calibri" panose="020F0502020204030204" charset="0"/>
              </a:rPr>
              <a:t>(析作用)</a:t>
            </a:r>
          </a:p>
        </p:txBody>
      </p:sp>
      <p:sp>
        <p:nvSpPr>
          <p:cNvPr id="5" name="椭圆 4"/>
          <p:cNvSpPr/>
          <p:nvPr/>
        </p:nvSpPr>
        <p:spPr>
          <a:xfrm>
            <a:off x="8400256" y="716464"/>
            <a:ext cx="696312" cy="69631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答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9912424" y="716464"/>
            <a:ext cx="696312" cy="69631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案</a:t>
            </a:r>
            <a:endParaRPr lang="zh-CN" altLang="en-US" sz="3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8328248" y="1412776"/>
            <a:ext cx="2280488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文本框 119809"/>
          <p:cNvSpPr txBox="1"/>
          <p:nvPr/>
        </p:nvSpPr>
        <p:spPr>
          <a:xfrm>
            <a:off x="1524000" y="0"/>
            <a:ext cx="9144000" cy="1076325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FF0000"/>
                </a:solidFill>
                <a:latin typeface="Arial" panose="020B0604020202020204" pitchFamily="34" charset="0"/>
              </a:rPr>
              <a:t>3</a:t>
            </a:r>
            <a:r>
              <a:rPr lang="zh-CN" altLang="en-US" sz="3200" b="1">
                <a:solidFill>
                  <a:srgbClr val="FF0000"/>
                </a:solidFill>
                <a:latin typeface="Arial" panose="020B0604020202020204" pitchFamily="34" charset="0"/>
              </a:rPr>
              <a:t>、借古讽今（喻今、伤今）。咏史诗中常见的表现手法，借历史上的事件来讽喻当朝。 </a:t>
            </a:r>
          </a:p>
        </p:txBody>
      </p:sp>
      <p:sp>
        <p:nvSpPr>
          <p:cNvPr id="119811" name="文本框 119810"/>
          <p:cNvSpPr txBox="1"/>
          <p:nvPr/>
        </p:nvSpPr>
        <p:spPr>
          <a:xfrm>
            <a:off x="1774825" y="2420938"/>
            <a:ext cx="8640763" cy="1198880"/>
          </a:xfrm>
          <a:prstGeom prst="rect">
            <a:avLst/>
          </a:prstGeom>
          <a:noFill/>
          <a:ln w="38100" cap="flat" cmpd="dbl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【析】</a:t>
            </a:r>
            <a:r>
              <a:rPr lang="zh-CN" altLang="en-US" sz="2400" b="1">
                <a:latin typeface="Arial" panose="020B0604020202020204" pitchFamily="34" charset="0"/>
              </a:rPr>
              <a:t>这是一首借古讽今的怀古诗。作者通过赞颂楚霸王项羽的英雄气概，谴责了宋王朝仓皇南逃、不思北上的行为；简洁而有意味，颇显豪气。</a:t>
            </a:r>
          </a:p>
        </p:txBody>
      </p:sp>
      <p:grpSp>
        <p:nvGrpSpPr>
          <p:cNvPr id="119812" name="组合 119811"/>
          <p:cNvGrpSpPr/>
          <p:nvPr/>
        </p:nvGrpSpPr>
        <p:grpSpPr>
          <a:xfrm>
            <a:off x="1847850" y="1162050"/>
            <a:ext cx="8353425" cy="3646488"/>
            <a:chOff x="0" y="0"/>
            <a:chExt cx="5262" cy="2297"/>
          </a:xfrm>
        </p:grpSpPr>
        <p:sp>
          <p:nvSpPr>
            <p:cNvPr id="119813" name="文本框 119812"/>
            <p:cNvSpPr txBox="1"/>
            <p:nvPr/>
          </p:nvSpPr>
          <p:spPr>
            <a:xfrm>
              <a:off x="0" y="0"/>
              <a:ext cx="5262" cy="7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>
                  <a:solidFill>
                    <a:srgbClr val="0000FF"/>
                  </a:solidFill>
                  <a:latin typeface="Arial" panose="020B0604020202020204" pitchFamily="34" charset="0"/>
                </a:rPr>
                <a:t>绝句  李清照</a:t>
              </a:r>
            </a:p>
            <a:p>
              <a:pPr algn="ctr"/>
              <a:r>
                <a:rPr lang="zh-CN" altLang="en-US" sz="2400" b="1">
                  <a:solidFill>
                    <a:srgbClr val="0000FF"/>
                  </a:solidFill>
                  <a:latin typeface="Arial" panose="020B0604020202020204" pitchFamily="34" charset="0"/>
                </a:rPr>
                <a:t>生当作人杰，死亦为鬼雄。</a:t>
              </a:r>
            </a:p>
            <a:p>
              <a:pPr algn="ctr"/>
              <a:r>
                <a:rPr lang="zh-CN" altLang="en-US" sz="2400" b="1">
                  <a:solidFill>
                    <a:srgbClr val="0000FF"/>
                  </a:solidFill>
                  <a:latin typeface="Arial" panose="020B0604020202020204" pitchFamily="34" charset="0"/>
                </a:rPr>
                <a:t>至今思项羽，不肯过江东。</a:t>
              </a:r>
            </a:p>
          </p:txBody>
        </p:sp>
        <p:sp>
          <p:nvSpPr>
            <p:cNvPr id="119814" name="文本框 119813"/>
            <p:cNvSpPr txBox="1"/>
            <p:nvPr/>
          </p:nvSpPr>
          <p:spPr>
            <a:xfrm>
              <a:off x="635" y="1542"/>
              <a:ext cx="4082" cy="755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rgbClr val="0000FF"/>
                  </a:solidFill>
                  <a:latin typeface="Arial" panose="020B0604020202020204" pitchFamily="34" charset="0"/>
                </a:rPr>
                <a:t>台城  刘禹锡</a:t>
              </a:r>
              <a:endParaRPr lang="zh-CN" altLang="en-US" sz="2400" b="1">
                <a:solidFill>
                  <a:srgbClr val="0000FF"/>
                </a:solidFill>
                <a:latin typeface="Arial" panose="020B0604020202020204" pitchFamily="34" charset="0"/>
              </a:endParaRPr>
            </a:p>
            <a:p>
              <a:pPr algn="ctr"/>
              <a:r>
                <a:rPr lang="zh-CN" altLang="en-US" sz="2400" b="1">
                  <a:solidFill>
                    <a:srgbClr val="0000FF"/>
                  </a:solidFill>
                  <a:latin typeface="Arial" panose="020B0604020202020204" pitchFamily="34" charset="0"/>
                </a:rPr>
                <a:t>台城六代竟奢华，结绮临春事最奢。</a:t>
              </a:r>
            </a:p>
            <a:p>
              <a:pPr algn="ctr"/>
              <a:r>
                <a:rPr lang="zh-CN" altLang="en-US" sz="2400" b="1">
                  <a:solidFill>
                    <a:srgbClr val="0000FF"/>
                  </a:solidFill>
                  <a:latin typeface="Arial" panose="020B0604020202020204" pitchFamily="34" charset="0"/>
                </a:rPr>
                <a:t>万户前门成 野草，只缘一曲后庭花。</a:t>
              </a:r>
            </a:p>
          </p:txBody>
        </p:sp>
      </p:grpSp>
      <p:sp>
        <p:nvSpPr>
          <p:cNvPr id="119815" name="文本框 119814"/>
          <p:cNvSpPr txBox="1"/>
          <p:nvPr/>
        </p:nvSpPr>
        <p:spPr>
          <a:xfrm>
            <a:off x="1847850" y="5078413"/>
            <a:ext cx="8497888" cy="1568450"/>
          </a:xfrm>
          <a:prstGeom prst="rect">
            <a:avLst/>
          </a:prstGeom>
          <a:noFill/>
          <a:ln w="38100" cap="flat" cmpd="dbl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F0000"/>
                </a:solidFill>
                <a:latin typeface="Arial" panose="020B0604020202020204" pitchFamily="34" charset="0"/>
              </a:rPr>
              <a:t>【析】</a:t>
            </a:r>
            <a:r>
              <a:rPr lang="zh-CN" altLang="en-US" sz="2400" b="1">
                <a:latin typeface="Arial" panose="020B0604020202020204" pitchFamily="34" charset="0"/>
              </a:rPr>
              <a:t>全诗以台城这一六朝帝王起居临政的地方为题，描写了六朝纵情作乐的荒淫生活，和野草丛生的凄凉景象形成了鲜明对比，把严肃的历史教训化做了触目惊心的具体形象，寄托了吊古伤今的无限感慨。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98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9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8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98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811" grpId="0" bldLvl="0" animBg="1"/>
      <p:bldP spid="119815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Rectangle 2"/>
          <p:cNvSpPr>
            <a:spLocks noGrp="1"/>
          </p:cNvSpPr>
          <p:nvPr>
            <p:ph type="body" idx="4294967295"/>
          </p:nvPr>
        </p:nvSpPr>
        <p:spPr>
          <a:xfrm>
            <a:off x="765175" y="459740"/>
            <a:ext cx="10090150" cy="5546725"/>
          </a:xfrm>
          <a:solidFill>
            <a:srgbClr val="FFFFFF"/>
          </a:solidFill>
        </p:spPr>
        <p:txBody>
          <a:bodyPr wrap="square" lIns="91440" tIns="45720" rIns="91440" bIns="45720" anchor="t">
            <a:spAutoFit/>
          </a:bodyPr>
          <a:lstStyle/>
          <a:p>
            <a:pPr marL="449580" indent="-449580" algn="just"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4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．象征</a:t>
            </a:r>
          </a:p>
          <a:p>
            <a:pPr marL="449580" indent="-449580" algn="just">
              <a:buNone/>
            </a:pPr>
            <a:r>
              <a:rPr lang="zh-CN" altLang="en-US" sz="4000" dirty="0">
                <a:solidFill>
                  <a:srgbClr val="000000"/>
                </a:solidFill>
                <a:ea typeface="黑体" panose="02010609060101010101" pitchFamily="2" charset="-122"/>
              </a:rPr>
              <a:t>	</a:t>
            </a:r>
            <a:r>
              <a:rPr lang="en-US" altLang="zh-CN" sz="4000">
                <a:solidFill>
                  <a:srgbClr val="000000"/>
                </a:solidFill>
                <a:ea typeface="黑体" panose="02010609060101010101" pitchFamily="2" charset="-122"/>
              </a:rPr>
              <a:t>        </a:t>
            </a:r>
            <a:r>
              <a:rPr lang="en-US" altLang="zh-CN" sz="4000">
                <a:solidFill>
                  <a:srgbClr val="000000"/>
                </a:solidFill>
                <a:latin typeface="宋体" panose="02010600030101010101" pitchFamily="2" charset="-122"/>
              </a:rPr>
              <a:t> </a:t>
            </a:r>
            <a:endParaRPr lang="en-US" altLang="zh-CN" sz="4000" dirty="0">
              <a:solidFill>
                <a:srgbClr val="000000"/>
              </a:solidFill>
              <a:latin typeface="宋体" panose="02010600030101010101" pitchFamily="2" charset="-122"/>
            </a:endParaRPr>
          </a:p>
          <a:p>
            <a:pPr marL="449580" indent="-449580" algn="just">
              <a:buNone/>
            </a:pPr>
            <a:r>
              <a:rPr lang="zh-CN" altLang="en-US" sz="4000" dirty="0">
                <a:solidFill>
                  <a:srgbClr val="000000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借用某种</a:t>
            </a:r>
            <a:r>
              <a:rPr lang="zh-CN" altLang="en-US" sz="44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具体的形象的事物暗示特定的任务或事理，托物言志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，以表达真挚的感情和深刻的寓意，从而收到</a:t>
            </a:r>
            <a:r>
              <a:rPr lang="zh-CN" altLang="en-US" sz="4400" b="1" u="sng" dirty="0">
                <a:solidFill>
                  <a:srgbClr val="FF0000"/>
                </a:solidFill>
                <a:latin typeface="宋体" panose="02010600030101010101" pitchFamily="2" charset="-122"/>
              </a:rPr>
              <a:t>含而不露</a:t>
            </a:r>
            <a:r>
              <a:rPr lang="zh-CN" altLang="en-US" sz="4400" b="1" dirty="0">
                <a:solidFill>
                  <a:srgbClr val="000000"/>
                </a:solidFill>
                <a:latin typeface="宋体" panose="02010600030101010101" pitchFamily="2" charset="-122"/>
              </a:rPr>
              <a:t>的艺术效果。</a:t>
            </a:r>
          </a:p>
        </p:txBody>
      </p:sp>
    </p:spTree>
  </p:cSld>
  <p:clrMapOvr>
    <a:masterClrMapping/>
  </p:clrMapOvr>
  <p:transition>
    <p:sndAc>
      <p:stSnd>
        <p:snd r:embed="rId2" name="hammer.wav"/>
      </p:stSnd>
    </p:sndAc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矩形 270338"/>
          <p:cNvSpPr/>
          <p:nvPr/>
        </p:nvSpPr>
        <p:spPr>
          <a:xfrm>
            <a:off x="414338" y="112713"/>
            <a:ext cx="11171237" cy="25781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zh-CN" altLang="en-US" sz="4800" b="1" dirty="0">
                <a:latin typeface="宋体" panose="02010600030101010101" pitchFamily="2" charset="-122"/>
                <a:ea typeface="宋体" panose="02010600030101010101" pitchFamily="2" charset="-122"/>
              </a:rPr>
              <a:t>《柳》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李商隐</a:t>
            </a:r>
          </a:p>
          <a:p>
            <a:pPr algn="ctr">
              <a:lnSpc>
                <a:spcPct val="120000"/>
              </a:lnSpc>
            </a:pP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曾逐东风拂舞筵，乐游春苑断肠天。</a:t>
            </a:r>
          </a:p>
          <a:p>
            <a:pPr algn="ctr">
              <a:lnSpc>
                <a:spcPct val="120000"/>
              </a:lnSpc>
            </a:pP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如何肯到清秋日，已带斜阳又带蝉！</a:t>
            </a:r>
            <a:endParaRPr lang="zh-CN" altLang="en-US" sz="4400" b="1" dirty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2" name="Rectangle 2"/>
          <p:cNvSpPr/>
          <p:nvPr/>
        </p:nvSpPr>
        <p:spPr>
          <a:xfrm>
            <a:off x="190500" y="2555875"/>
            <a:ext cx="11811000" cy="415417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3600" b="1" dirty="0">
                <a:solidFill>
                  <a:srgbClr val="FF0000"/>
                </a:solidFill>
                <a:latin typeface="Calibri" panose="020F0502020204030204" charset="0"/>
                <a:ea typeface="黑体" panose="02010609060101010101" pitchFamily="2" charset="-122"/>
              </a:rPr>
              <a:t>    </a:t>
            </a:r>
            <a:r>
              <a:rPr lang="zh-CN" altLang="en-US" sz="3600" b="1" dirty="0">
                <a:solidFill>
                  <a:srgbClr val="FF0000"/>
                </a:solidFill>
                <a:latin typeface="Calibri" panose="020F0502020204030204" charset="0"/>
                <a:ea typeface="黑体" panose="02010609060101010101" pitchFamily="2" charset="-122"/>
              </a:rPr>
              <a:t>　</a:t>
            </a:r>
            <a:r>
              <a:rPr lang="zh-CN" altLang="en-US" sz="4400" dirty="0">
                <a:solidFill>
                  <a:srgbClr val="0000FF"/>
                </a:solidFill>
                <a:latin typeface="宋体" panose="02010600030101010101" pitchFamily="2" charset="-122"/>
              </a:rPr>
              <a:t>这是李商隐借咏柳自伤迟暮、倾诉隐衷的一首七绝。诗人运用</a:t>
            </a:r>
            <a:r>
              <a:rPr lang="zh-CN" altLang="en-US" sz="4400" u="sng" dirty="0">
                <a:solidFill>
                  <a:srgbClr val="FF0000"/>
                </a:solidFill>
                <a:latin typeface="宋体" panose="02010600030101010101" pitchFamily="2" charset="-122"/>
              </a:rPr>
              <a:t>象征</a:t>
            </a:r>
            <a:r>
              <a:rPr lang="zh-CN" altLang="en-US" sz="4400" dirty="0">
                <a:solidFill>
                  <a:srgbClr val="0000FF"/>
                </a:solidFill>
                <a:latin typeface="宋体" panose="02010600030101010101" pitchFamily="2" charset="-122"/>
              </a:rPr>
              <a:t>手法，句句写柳，而全篇不着一个“柳”字；句句是景，句句咏物，而又句句写人，抒发对稀疏衰落的秋柳的悲叹之情。诗中经历今昔荣枯悬殊变化的秋柳正是诗人自叹身世的生动写照。</a:t>
            </a:r>
          </a:p>
        </p:txBody>
      </p:sp>
    </p:spTree>
  </p:cSld>
  <p:clrMapOvr>
    <a:masterClrMapping/>
  </p:clrMapOvr>
  <p:transition>
    <p:sndAc>
      <p:stSnd>
        <p:snd r:embed="rId2" name="hammer.wav"/>
      </p:stSnd>
    </p:sndAc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582295" y="287020"/>
            <a:ext cx="1110488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12140"/>
            <a:r>
              <a:rPr lang="en-US" alt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5</a:t>
            </a:r>
            <a:r>
              <a:rPr lang="zh-CN" sz="36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</a:t>
            </a:r>
            <a:r>
              <a:rPr lang="zh-CN" sz="3600" b="1">
                <a:solidFill>
                  <a:srgbClr val="FF0000"/>
                </a:solidFill>
                <a:ea typeface="黑体" panose="02010609060101010101" pitchFamily="2" charset="-122"/>
              </a:rPr>
              <a:t>虚实结合</a:t>
            </a:r>
            <a:endParaRPr lang="en-US" sz="3600" b="1">
              <a:latin typeface="宋体" panose="02010600030101010101" pitchFamily="2" charset="-122"/>
            </a:endParaRPr>
          </a:p>
          <a:p>
            <a:pPr indent="612140"/>
            <a:r>
              <a:rPr lang="en-US" sz="3600" b="1">
                <a:latin typeface="宋体" panose="02010600030101010101" pitchFamily="2" charset="-122"/>
              </a:rPr>
              <a:t>“</a:t>
            </a:r>
            <a:r>
              <a:rPr lang="zh-CN" sz="3600" b="1">
                <a:ea typeface="宋体" panose="02010600030101010101" pitchFamily="2" charset="-122"/>
              </a:rPr>
              <a:t>实</a:t>
            </a:r>
            <a:r>
              <a:rPr lang="en-US" sz="3600" b="1">
                <a:latin typeface="宋体" panose="02010600030101010101" pitchFamily="2" charset="-122"/>
              </a:rPr>
              <a:t>”</a:t>
            </a:r>
            <a:r>
              <a:rPr lang="zh-CN" sz="3600" b="1">
                <a:ea typeface="宋体" panose="02010600030101010101" pitchFamily="2" charset="-122"/>
              </a:rPr>
              <a:t>指的是眼前的、现实的景、物、人、事；</a:t>
            </a:r>
            <a:r>
              <a:rPr lang="en-US" sz="3600" b="1">
                <a:latin typeface="宋体" panose="02010600030101010101" pitchFamily="2" charset="-122"/>
              </a:rPr>
              <a:t>“</a:t>
            </a:r>
            <a:r>
              <a:rPr lang="zh-CN" sz="3600" b="1">
                <a:ea typeface="宋体" panose="02010600030101010101" pitchFamily="2" charset="-122"/>
              </a:rPr>
              <a:t>虚</a:t>
            </a:r>
            <a:r>
              <a:rPr lang="en-US" sz="3600" b="1">
                <a:latin typeface="宋体" panose="02010600030101010101" pitchFamily="2" charset="-122"/>
              </a:rPr>
              <a:t>”</a:t>
            </a:r>
            <a:r>
              <a:rPr lang="zh-CN" sz="3600" b="1">
                <a:ea typeface="宋体" panose="02010600030101010101" pitchFamily="2" charset="-122"/>
              </a:rPr>
              <a:t>指的是不在眼前的景、物、人、事，不是事实，为心中所想，梦中所见。虚和实之间或相辅相成，形成渲染烘托；或相反相成，形成强烈对比，从而突出中心。如李煜的《虞美人》中</a:t>
            </a:r>
            <a:r>
              <a:rPr lang="en-US" sz="3600" b="1">
                <a:latin typeface="宋体" panose="02010600030101010101" pitchFamily="2" charset="-122"/>
              </a:rPr>
              <a:t>“</a:t>
            </a:r>
            <a:r>
              <a:rPr lang="zh-CN" sz="3600" b="1">
                <a:cs typeface="楷体_GB2312" charset="0"/>
              </a:rPr>
              <a:t>雕栏玉砌应犹在，只是朱颜改</a:t>
            </a:r>
            <a:r>
              <a:rPr lang="en-US" sz="3600" b="1">
                <a:latin typeface="宋体" panose="02010600030101010101" pitchFamily="2" charset="-122"/>
              </a:rPr>
              <a:t>”</a:t>
            </a:r>
            <a:r>
              <a:rPr lang="zh-CN" sz="3600" b="1">
                <a:ea typeface="宋体" panose="02010600030101010101" pitchFamily="2" charset="-122"/>
              </a:rPr>
              <a:t>，</a:t>
            </a:r>
            <a:r>
              <a:rPr lang="en-US" sz="3600" b="1">
                <a:latin typeface="宋体" panose="02010600030101010101" pitchFamily="2" charset="-122"/>
              </a:rPr>
              <a:t>“</a:t>
            </a:r>
            <a:r>
              <a:rPr lang="zh-CN" sz="3600" b="1">
                <a:ea typeface="宋体" panose="02010600030101010101" pitchFamily="2" charset="-122"/>
              </a:rPr>
              <a:t>雕栏玉砌</a:t>
            </a:r>
            <a:r>
              <a:rPr lang="en-US" sz="3600" b="1">
                <a:latin typeface="宋体" panose="02010600030101010101" pitchFamily="2" charset="-122"/>
              </a:rPr>
              <a:t>”</a:t>
            </a:r>
            <a:r>
              <a:rPr lang="zh-CN" sz="3600" b="1">
                <a:ea typeface="宋体" panose="02010600030101010101" pitchFamily="2" charset="-122"/>
              </a:rPr>
              <a:t>是回忆中的景物；姜夔的《扬州慢》中的虚景是</a:t>
            </a:r>
            <a:r>
              <a:rPr lang="en-US" sz="3600" b="1">
                <a:latin typeface="宋体" panose="02010600030101010101" pitchFamily="2" charset="-122"/>
              </a:rPr>
              <a:t>“</a:t>
            </a:r>
            <a:r>
              <a:rPr lang="zh-CN" sz="3600" b="1">
                <a:ea typeface="宋体" panose="02010600030101010101" pitchFamily="2" charset="-122"/>
              </a:rPr>
              <a:t>春风十里</a:t>
            </a:r>
            <a:r>
              <a:rPr lang="en-US" sz="3600" b="1">
                <a:latin typeface="宋体" panose="02010600030101010101" pitchFamily="2" charset="-122"/>
              </a:rPr>
              <a:t>”</a:t>
            </a:r>
            <a:r>
              <a:rPr lang="zh-CN" sz="3600" b="1">
                <a:ea typeface="宋体" panose="02010600030101010101" pitchFamily="2" charset="-122"/>
              </a:rPr>
              <a:t>，实景是</a:t>
            </a:r>
            <a:r>
              <a:rPr lang="en-US" sz="3600" b="1">
                <a:latin typeface="宋体" panose="02010600030101010101" pitchFamily="2" charset="-122"/>
              </a:rPr>
              <a:t>“</a:t>
            </a:r>
            <a:r>
              <a:rPr lang="zh-CN" sz="3600" b="1">
                <a:ea typeface="宋体" panose="02010600030101010101" pitchFamily="2" charset="-122"/>
              </a:rPr>
              <a:t>尽荠麦青青</a:t>
            </a:r>
            <a:r>
              <a:rPr lang="en-US" sz="3600" b="1">
                <a:latin typeface="宋体" panose="02010600030101010101" pitchFamily="2" charset="-122"/>
              </a:rPr>
              <a:t>”</a:t>
            </a:r>
            <a:r>
              <a:rPr lang="zh-CN" sz="3600" b="1">
                <a:ea typeface="宋体" panose="02010600030101010101" pitchFamily="2" charset="-122"/>
              </a:rPr>
              <a:t>，通过描写昔盛更显出今衰。鉴赏虚实结合时，应当明确哪是虚，哪是实。</a:t>
            </a:r>
            <a:endParaRPr lang="zh-CN" altLang="en-US" sz="3600"/>
          </a:p>
        </p:txBody>
      </p:sp>
    </p:spTree>
    <p:custDataLst>
      <p:tags r:id="rId1"/>
    </p:custData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05435" y="428625"/>
            <a:ext cx="11603355" cy="60007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12140"/>
            <a:r>
              <a:rPr lang="en-US" sz="32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sz="32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应用体验</a:t>
            </a:r>
            <a:r>
              <a:rPr lang="en-US" sz="3200" b="1">
                <a:solidFill>
                  <a:srgbClr val="FF00FF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]</a:t>
            </a:r>
            <a:endParaRPr 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12140"/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(2015·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安徽高考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阅读下面这首诗，完成后面的题目。</a:t>
            </a:r>
          </a:p>
          <a:p>
            <a:pPr indent="612140"/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月　圆</a:t>
            </a:r>
            <a:r>
              <a:rPr lang="en-US"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endParaRPr 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12140"/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       [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唐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]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杜甫</a:t>
            </a:r>
          </a:p>
          <a:p>
            <a:pPr indent="612140"/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孤月当楼满，寒江动夜扉。</a:t>
            </a:r>
          </a:p>
          <a:p>
            <a:pPr indent="612140"/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委波金不定，照席绮逾依</a:t>
            </a:r>
            <a:r>
              <a:rPr lang="en-US"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</a:p>
          <a:p>
            <a:pPr indent="612140"/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未缺</a:t>
            </a:r>
            <a:r>
              <a:rPr lang="en-US"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空山静，高悬列宿</a:t>
            </a:r>
            <a:r>
              <a:rPr lang="en-US" sz="3200" b="1" baseline="30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稀。</a:t>
            </a:r>
          </a:p>
          <a:p>
            <a:pPr indent="612140"/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   故园松桂发，万里共清辉。</a:t>
            </a:r>
            <a:endParaRPr lang="en-US" sz="32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612140"/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[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注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]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这首诗是唐代宗大历元年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(766)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秋天杜甫流寓夔州时所作。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绮逾依：这里指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席子上的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光彩更加柔美。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③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未缺：指月圆。</a:t>
            </a:r>
            <a:r>
              <a:rPr lang="en-US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④</a:t>
            </a:r>
            <a:r>
              <a:rPr lang="zh-CN" sz="32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列宿：众星。</a:t>
            </a:r>
          </a:p>
          <a:p>
            <a:pPr indent="612140"/>
            <a:r>
              <a:rPr lang="zh-CN" sz="3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本诗最后两句情感真挚，请从虚实结合的角度作简要赏析。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221480" y="321310"/>
            <a:ext cx="1807845" cy="693420"/>
          </a:xfrm>
        </p:spPr>
        <p:txBody>
          <a:bodyPr/>
          <a:lstStyle/>
          <a:p>
            <a:r>
              <a:rPr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译文</a:t>
            </a:r>
            <a:endParaRPr lang="zh-CN" altLang="en-US" sz="44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86530" y="1305560"/>
            <a:ext cx="7702550" cy="42462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None/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/>
            </a:r>
            <a:b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</a:t>
            </a: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独悬天空的一轮圆月，正对屋舍，月光照射在秋夜滚滚的江面之上，又反射到屋门之上闪动。</a:t>
            </a:r>
            <a:b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绵延曲折起伏的水波在不停地跳动着金光，华丽的绮席被月光照射显得更加老旧。</a:t>
            </a:r>
            <a:b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秋天的深夜里高悬着的一轮明月，照耀着幽深人少的山林。夜空中月光皎洁，群星稀廖。</a:t>
            </a:r>
            <a:b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</a:br>
            <a:r>
              <a:rPr lang="zh-CN" altLang="en-US" sz="28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    想到遥远的家乡的松树当茂，桂花正香，在这明净的夜晚，唯愿同远隔万里天涯的亲人们共同沐浴着这美好的月光之中。</a:t>
            </a:r>
            <a:endParaRPr lang="zh-CN" altLang="en-US" sz="2800"/>
          </a:p>
        </p:txBody>
      </p:sp>
    </p:spTree>
    <p:custDataLst>
      <p:tags r:id="rId1"/>
    </p:custData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858010" y="1010920"/>
            <a:ext cx="8475980" cy="43999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12140"/>
            <a:r>
              <a:rPr 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①</a:t>
            </a:r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遥想故园桂花开放，是虚写；眼前清辉，是实写。故园桂花正该开放，虚中有实；万里清辉，实中有虚。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sz="4000" b="1">
                <a:solidFill>
                  <a:srgbClr val="FF0000"/>
                </a:solidFill>
                <a:cs typeface="楷体_GB2312" charset="0"/>
              </a:rPr>
              <a:t>释运用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</a:p>
          <a:p>
            <a:pPr indent="612140"/>
            <a:r>
              <a:rPr 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②</a:t>
            </a:r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虚实结合，表达了诗人对家乡的深切思念，寄托了诗人渴盼万家团圆的美好愿望。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sz="4000" b="1">
                <a:solidFill>
                  <a:srgbClr val="FF0000"/>
                </a:solidFill>
                <a:cs typeface="楷体_GB2312" charset="0"/>
              </a:rPr>
              <a:t>析作用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zh-CN" altLang="en-US" sz="4000"/>
          </a:p>
        </p:txBody>
      </p:sp>
    </p:spTree>
    <p:custDataLst>
      <p:tags r:id="rId1"/>
    </p:custData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/>
          </p:cNvSpPr>
          <p:nvPr>
            <p:ph type="body" idx="4294967295"/>
          </p:nvPr>
        </p:nvSpPr>
        <p:spPr>
          <a:xfrm>
            <a:off x="1079500" y="920750"/>
            <a:ext cx="9936163" cy="3738245"/>
          </a:xfrm>
          <a:solidFill>
            <a:srgbClr val="FFFFFF"/>
          </a:solidFill>
        </p:spPr>
        <p:txBody>
          <a:bodyPr wrap="square" lIns="91440" tIns="45720" rIns="91440" bIns="45720" anchor="t">
            <a:spAutoFit/>
          </a:bodyPr>
          <a:lstStyle/>
          <a:p>
            <a:pPr marL="449580" indent="-449580" algn="just"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6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．渲染</a:t>
            </a:r>
          </a:p>
          <a:p>
            <a:pPr marL="449580" indent="-449580" algn="just">
              <a:buNone/>
            </a:pPr>
            <a:r>
              <a:rPr lang="zh-CN" altLang="en-US" sz="4400" b="1" dirty="0">
                <a:latin typeface="宋体" panose="02010600030101010101" pitchFamily="2" charset="-122"/>
              </a:rPr>
              <a:t>    “渲染”一般是用景物、环境来烘托情感，对景物环境多作正面的描写。</a:t>
            </a:r>
          </a:p>
        </p:txBody>
      </p:sp>
    </p:spTree>
  </p:cSld>
  <p:clrMapOvr>
    <a:masterClrMapping/>
  </p:clrMapOvr>
  <p:transition>
    <p:sndAc>
      <p:stSnd>
        <p:snd r:embed="rId2" name="breeze.wav"/>
      </p:stSnd>
    </p:sndAc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矩形 273410"/>
          <p:cNvSpPr/>
          <p:nvPr/>
        </p:nvSpPr>
        <p:spPr>
          <a:xfrm>
            <a:off x="517525" y="104775"/>
            <a:ext cx="10874375" cy="3175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altLang="zh-CN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4000" b="1" dirty="0">
                <a:latin typeface="宋体" panose="02010600030101010101" pitchFamily="2" charset="-122"/>
                <a:ea typeface="宋体" panose="02010600030101010101" pitchFamily="2" charset="-122"/>
              </a:rPr>
              <a:t>《青玉案》</a:t>
            </a:r>
            <a:r>
              <a:rPr lang="en-US" altLang="zh-CN" sz="36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</a:rPr>
              <a:t>贺铸</a:t>
            </a:r>
          </a:p>
          <a:p>
            <a:pPr>
              <a:lnSpc>
                <a:spcPct val="110000"/>
              </a:lnSpc>
            </a:pPr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    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</a:rPr>
              <a:t>凌波不过横塘路，但目送，芳尘去。锦瑟年华谁与度？月桥花院，琐窗朱户，只有春知处。　碧云冉冉蘅皋暮，彩笔新题断肠句。试问闲愁都几许？一川烟草，满城风絮，梅子黄时雨。</a:t>
            </a:r>
          </a:p>
        </p:txBody>
      </p:sp>
      <p:sp>
        <p:nvSpPr>
          <p:cNvPr id="17410" name="Rectangle 2"/>
          <p:cNvSpPr/>
          <p:nvPr/>
        </p:nvSpPr>
        <p:spPr>
          <a:xfrm>
            <a:off x="84138" y="3195638"/>
            <a:ext cx="12214225" cy="34766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eaLnBrk="0" hangingPunct="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en-US" altLang="zh-CN" sz="4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“</a:t>
            </a:r>
            <a:r>
              <a:rPr lang="zh-CN" altLang="en-US" sz="4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试问闲愁</a:t>
            </a:r>
            <a:r>
              <a:rPr lang="zh-CN" altLang="en-US" sz="4000" dirty="0">
                <a:solidFill>
                  <a:srgbClr val="0000FF"/>
                </a:solidFill>
                <a:latin typeface="Arial" panose="020B0604020202020204" pitchFamily="34" charset="0"/>
                <a:ea typeface="楷体" panose="02010609060101010101" charset="-122"/>
                <a:sym typeface="宋体" panose="02010600030101010101" pitchFamily="2" charset="-122"/>
              </a:rPr>
              <a:t>…</a:t>
            </a:r>
            <a:r>
              <a:rPr lang="zh-CN" altLang="en-US" sz="4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梅子黄时雨</a:t>
            </a:r>
            <a:r>
              <a:rPr lang="en-US" altLang="zh-CN" sz="4000" dirty="0">
                <a:solidFill>
                  <a:srgbClr val="0000FF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”</a:t>
            </a:r>
            <a:r>
              <a:rPr lang="zh-CN" altLang="en-US" sz="4000" dirty="0">
                <a:solidFill>
                  <a:srgbClr val="0000FF"/>
                </a:solidFill>
                <a:latin typeface="Calibri" panose="020F0502020204030204" charset="0"/>
              </a:rPr>
              <a:t>这</a:t>
            </a:r>
            <a:r>
              <a:rPr lang="zh-CN" altLang="en-US" sz="4000">
                <a:solidFill>
                  <a:srgbClr val="0000FF"/>
                </a:solidFill>
                <a:latin typeface="Calibri" panose="020F0502020204030204" charset="0"/>
                <a:cs typeface="Times New Roman" panose="02020603050405020304" pitchFamily="18" charset="0"/>
              </a:rPr>
              <a:t>里运用了</a:t>
            </a:r>
            <a:r>
              <a:rPr lang="zh-CN" altLang="en-US" sz="4000" u="sng">
                <a:solidFill>
                  <a:srgbClr val="FF0000"/>
                </a:solidFill>
                <a:latin typeface="Calibri" panose="020F0502020204030204" charset="0"/>
                <a:cs typeface="Times New Roman" panose="02020603050405020304" pitchFamily="18" charset="0"/>
              </a:rPr>
              <a:t>渲染</a:t>
            </a:r>
            <a:r>
              <a:rPr lang="zh-CN" altLang="en-US" sz="4000">
                <a:solidFill>
                  <a:srgbClr val="0000FF"/>
                </a:solidFill>
                <a:latin typeface="Calibri" panose="020F0502020204030204" charset="0"/>
                <a:cs typeface="Times New Roman" panose="02020603050405020304" pitchFamily="18" charset="0"/>
              </a:rPr>
              <a:t>的表现手法，词人紧扣季节，用满地的青草、满城的柳絮、满天的梅雨来渲染这闲愁之浓、之深。用博喻的修辞手法将无形变有形，将抽象变形象，变无可捉摸为有形有质，显示了高超的艺术表现力。</a:t>
            </a:r>
            <a:endParaRPr lang="zh-CN" altLang="en-US" sz="4000">
              <a:solidFill>
                <a:srgbClr val="0000FF"/>
              </a:solidFill>
              <a:latin typeface="Calibri" panose="020F0502020204030204" charset="0"/>
              <a:ea typeface="Times New Roman" panose="02020603050405020304" pitchFamily="18" charset="0"/>
            </a:endParaRPr>
          </a:p>
        </p:txBody>
      </p:sp>
    </p:spTree>
  </p:cSld>
  <p:clrMapOvr>
    <a:masterClrMapping/>
  </p:clrMapOvr>
  <p:transition>
    <p:sndAc>
      <p:stSnd>
        <p:snd r:embed="rId2" name="breeze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602" name="组合 15361"/>
          <p:cNvGrpSpPr/>
          <p:nvPr/>
        </p:nvGrpSpPr>
        <p:grpSpPr>
          <a:xfrm>
            <a:off x="2230438" y="2351088"/>
            <a:ext cx="1044575" cy="952500"/>
            <a:chOff x="0" y="0"/>
            <a:chExt cx="658" cy="600"/>
          </a:xfrm>
        </p:grpSpPr>
        <p:sp>
          <p:nvSpPr>
            <p:cNvPr id="25603" name="椭圆 15362">
              <a:hlinkClick r:id="" action="ppaction://hlinkshowjump?jump=previousslide"/>
            </p:cNvPr>
            <p:cNvSpPr/>
            <p:nvPr/>
          </p:nvSpPr>
          <p:spPr>
            <a:xfrm>
              <a:off x="0" y="0"/>
              <a:ext cx="658" cy="600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5604" name="文本框 15363"/>
            <p:cNvSpPr/>
            <p:nvPr/>
          </p:nvSpPr>
          <p:spPr>
            <a:xfrm>
              <a:off x="45" y="72"/>
              <a:ext cx="571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/>
              <a:r>
                <a:rPr lang="zh-CN" altLang="en-US" sz="2000" b="1">
                  <a:ea typeface="黑体" panose="02010609060101010101" pitchFamily="2" charset="-122"/>
                  <a:sym typeface="Arial" panose="020B0604020202020204" pitchFamily="34" charset="0"/>
                </a:rPr>
                <a:t>修辞手法</a:t>
              </a:r>
              <a:endParaRPr lang="zh-CN" altLang="en-US"/>
            </a:p>
          </p:txBody>
        </p:sp>
      </p:grpSp>
      <p:cxnSp>
        <p:nvCxnSpPr>
          <p:cNvPr id="25605" name="直接箭头连接符 15364"/>
          <p:cNvCxnSpPr/>
          <p:nvPr/>
        </p:nvCxnSpPr>
        <p:spPr>
          <a:xfrm flipV="1">
            <a:off x="3275013" y="600075"/>
            <a:ext cx="304800" cy="2259013"/>
          </a:xfrm>
          <a:prstGeom prst="line">
            <a:avLst/>
          </a:prstGeom>
          <a:ln w="38100" cap="flat" cmpd="sng">
            <a:solidFill>
              <a:srgbClr val="0000FF"/>
            </a:solidFill>
            <a:prstDash val="sysDot"/>
            <a:headEnd type="none" w="med" len="med"/>
            <a:tailEnd type="stealth" w="lg" len="lg"/>
          </a:ln>
        </p:spPr>
      </p:cxnSp>
      <p:grpSp>
        <p:nvGrpSpPr>
          <p:cNvPr id="25606" name="组合 15365"/>
          <p:cNvGrpSpPr/>
          <p:nvPr/>
        </p:nvGrpSpPr>
        <p:grpSpPr>
          <a:xfrm>
            <a:off x="3148013" y="136525"/>
            <a:ext cx="865187" cy="463550"/>
            <a:chOff x="0" y="0"/>
            <a:chExt cx="1254" cy="730"/>
          </a:xfrm>
        </p:grpSpPr>
        <p:sp>
          <p:nvSpPr>
            <p:cNvPr id="25607" name="椭圆 15366"/>
            <p:cNvSpPr/>
            <p:nvPr/>
          </p:nvSpPr>
          <p:spPr>
            <a:xfrm>
              <a:off x="48" y="0"/>
              <a:ext cx="1180" cy="731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5608" name="文本框 15367"/>
            <p:cNvSpPr/>
            <p:nvPr/>
          </p:nvSpPr>
          <p:spPr>
            <a:xfrm>
              <a:off x="0" y="75"/>
              <a:ext cx="125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/>
              <a:r>
                <a:rPr lang="zh-CN" altLang="en-US" b="1">
                  <a:ea typeface="黑体" panose="02010609060101010101" pitchFamily="2" charset="-122"/>
                  <a:sym typeface="Arial" panose="020B0604020202020204" pitchFamily="34" charset="0"/>
                </a:rPr>
                <a:t>比喻</a:t>
              </a:r>
              <a:endParaRPr lang="zh-CN" altLang="en-US"/>
            </a:p>
          </p:txBody>
        </p:sp>
      </p:grpSp>
      <p:cxnSp>
        <p:nvCxnSpPr>
          <p:cNvPr id="25609" name="直接箭头连接符 15368"/>
          <p:cNvCxnSpPr>
            <a:endCxn id="25611" idx="4"/>
          </p:cNvCxnSpPr>
          <p:nvPr/>
        </p:nvCxnSpPr>
        <p:spPr>
          <a:xfrm flipV="1">
            <a:off x="3275013" y="996950"/>
            <a:ext cx="688975" cy="1819275"/>
          </a:xfrm>
          <a:prstGeom prst="line">
            <a:avLst/>
          </a:prstGeom>
          <a:ln w="38100" cap="flat" cmpd="sng">
            <a:solidFill>
              <a:srgbClr val="0000FF"/>
            </a:solidFill>
            <a:prstDash val="sysDot"/>
            <a:headEnd type="none" w="med" len="med"/>
            <a:tailEnd type="stealth" w="lg" len="lg"/>
          </a:ln>
        </p:spPr>
      </p:cxnSp>
      <p:grpSp>
        <p:nvGrpSpPr>
          <p:cNvPr id="25610" name="组合 15369"/>
          <p:cNvGrpSpPr/>
          <p:nvPr/>
        </p:nvGrpSpPr>
        <p:grpSpPr>
          <a:xfrm>
            <a:off x="3811588" y="600075"/>
            <a:ext cx="865187" cy="463550"/>
            <a:chOff x="0" y="0"/>
            <a:chExt cx="1254" cy="730"/>
          </a:xfrm>
        </p:grpSpPr>
        <p:sp>
          <p:nvSpPr>
            <p:cNvPr id="25611" name="椭圆 15370"/>
            <p:cNvSpPr/>
            <p:nvPr/>
          </p:nvSpPr>
          <p:spPr>
            <a:xfrm>
              <a:off x="48" y="0"/>
              <a:ext cx="1180" cy="731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5612" name="文本框 15371"/>
            <p:cNvSpPr/>
            <p:nvPr/>
          </p:nvSpPr>
          <p:spPr>
            <a:xfrm>
              <a:off x="0" y="75"/>
              <a:ext cx="125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/>
              <a:r>
                <a:rPr lang="zh-CN" altLang="en-US" b="1">
                  <a:ea typeface="黑体" panose="02010609060101010101" pitchFamily="2" charset="-122"/>
                  <a:sym typeface="Arial" panose="020B0604020202020204" pitchFamily="34" charset="0"/>
                </a:rPr>
                <a:t>比拟</a:t>
              </a:r>
            </a:p>
          </p:txBody>
        </p:sp>
      </p:grpSp>
      <p:cxnSp>
        <p:nvCxnSpPr>
          <p:cNvPr id="25613" name="直接箭头连接符 15372"/>
          <p:cNvCxnSpPr>
            <a:endCxn id="25615" idx="4"/>
          </p:cNvCxnSpPr>
          <p:nvPr/>
        </p:nvCxnSpPr>
        <p:spPr>
          <a:xfrm flipV="1">
            <a:off x="3275013" y="1368425"/>
            <a:ext cx="998537" cy="1490663"/>
          </a:xfrm>
          <a:prstGeom prst="line">
            <a:avLst/>
          </a:prstGeom>
          <a:ln w="38100" cap="flat" cmpd="sng">
            <a:solidFill>
              <a:srgbClr val="0000FF"/>
            </a:solidFill>
            <a:prstDash val="sysDot"/>
            <a:headEnd type="none" w="med" len="med"/>
            <a:tailEnd type="stealth" w="lg" len="lg"/>
          </a:ln>
        </p:spPr>
      </p:cxnSp>
      <p:grpSp>
        <p:nvGrpSpPr>
          <p:cNvPr id="25614" name="组合 15373"/>
          <p:cNvGrpSpPr/>
          <p:nvPr/>
        </p:nvGrpSpPr>
        <p:grpSpPr>
          <a:xfrm>
            <a:off x="4121150" y="971550"/>
            <a:ext cx="865188" cy="463550"/>
            <a:chOff x="0" y="0"/>
            <a:chExt cx="1254" cy="730"/>
          </a:xfrm>
        </p:grpSpPr>
        <p:sp>
          <p:nvSpPr>
            <p:cNvPr id="25615" name="椭圆 15374"/>
            <p:cNvSpPr/>
            <p:nvPr/>
          </p:nvSpPr>
          <p:spPr>
            <a:xfrm>
              <a:off x="48" y="0"/>
              <a:ext cx="1180" cy="731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5616" name="文本框 15375"/>
            <p:cNvSpPr/>
            <p:nvPr/>
          </p:nvSpPr>
          <p:spPr>
            <a:xfrm>
              <a:off x="0" y="75"/>
              <a:ext cx="125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/>
              <a:r>
                <a:rPr lang="zh-CN" altLang="en-US" b="1">
                  <a:ea typeface="黑体" panose="02010609060101010101" pitchFamily="2" charset="-122"/>
                  <a:sym typeface="Arial" panose="020B0604020202020204" pitchFamily="34" charset="0"/>
                </a:rPr>
                <a:t>借代</a:t>
              </a:r>
            </a:p>
          </p:txBody>
        </p:sp>
      </p:grpSp>
      <p:cxnSp>
        <p:nvCxnSpPr>
          <p:cNvPr id="25617" name="直接箭头连接符 15376"/>
          <p:cNvCxnSpPr>
            <a:stCxn id="25603" idx="7"/>
          </p:cNvCxnSpPr>
          <p:nvPr/>
        </p:nvCxnSpPr>
        <p:spPr>
          <a:xfrm flipV="1">
            <a:off x="3275013" y="1812925"/>
            <a:ext cx="1157287" cy="1014413"/>
          </a:xfrm>
          <a:prstGeom prst="line">
            <a:avLst/>
          </a:prstGeom>
          <a:ln w="38100" cap="flat" cmpd="sng">
            <a:solidFill>
              <a:srgbClr val="0000FF"/>
            </a:solidFill>
            <a:prstDash val="sysDot"/>
            <a:headEnd type="none" w="med" len="med"/>
            <a:tailEnd type="stealth" w="lg" len="lg"/>
          </a:ln>
        </p:spPr>
      </p:cxnSp>
      <p:grpSp>
        <p:nvGrpSpPr>
          <p:cNvPr id="25618" name="组合 15377"/>
          <p:cNvGrpSpPr/>
          <p:nvPr/>
        </p:nvGrpSpPr>
        <p:grpSpPr>
          <a:xfrm>
            <a:off x="4286250" y="1435100"/>
            <a:ext cx="865188" cy="463550"/>
            <a:chOff x="0" y="0"/>
            <a:chExt cx="1254" cy="730"/>
          </a:xfrm>
        </p:grpSpPr>
        <p:sp>
          <p:nvSpPr>
            <p:cNvPr id="25619" name="椭圆 15378"/>
            <p:cNvSpPr/>
            <p:nvPr/>
          </p:nvSpPr>
          <p:spPr>
            <a:xfrm>
              <a:off x="48" y="0"/>
              <a:ext cx="1180" cy="731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5620" name="文本框 15379"/>
            <p:cNvSpPr/>
            <p:nvPr/>
          </p:nvSpPr>
          <p:spPr>
            <a:xfrm>
              <a:off x="0" y="75"/>
              <a:ext cx="125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/>
              <a:r>
                <a:rPr lang="zh-CN" altLang="en-US" b="1">
                  <a:ea typeface="黑体" panose="02010609060101010101" pitchFamily="2" charset="-122"/>
                  <a:sym typeface="Arial" panose="020B0604020202020204" pitchFamily="34" charset="0"/>
                </a:rPr>
                <a:t>夸张</a:t>
              </a:r>
            </a:p>
          </p:txBody>
        </p:sp>
      </p:grpSp>
      <p:cxnSp>
        <p:nvCxnSpPr>
          <p:cNvPr id="25621" name="直接箭头连接符 15380"/>
          <p:cNvCxnSpPr>
            <a:endCxn id="25624" idx="1"/>
          </p:cNvCxnSpPr>
          <p:nvPr/>
        </p:nvCxnSpPr>
        <p:spPr>
          <a:xfrm flipV="1">
            <a:off x="3275013" y="2216150"/>
            <a:ext cx="1011237" cy="600075"/>
          </a:xfrm>
          <a:prstGeom prst="line">
            <a:avLst/>
          </a:prstGeom>
          <a:ln w="38100" cap="flat" cmpd="sng">
            <a:solidFill>
              <a:srgbClr val="0000FF"/>
            </a:solidFill>
            <a:prstDash val="sysDot"/>
            <a:headEnd type="none" w="med" len="med"/>
            <a:tailEnd type="stealth" w="lg" len="lg"/>
          </a:ln>
        </p:spPr>
      </p:cxnSp>
      <p:grpSp>
        <p:nvGrpSpPr>
          <p:cNvPr id="25622" name="组合 15381"/>
          <p:cNvGrpSpPr/>
          <p:nvPr/>
        </p:nvGrpSpPr>
        <p:grpSpPr>
          <a:xfrm>
            <a:off x="4286250" y="1985963"/>
            <a:ext cx="865188" cy="463550"/>
            <a:chOff x="0" y="0"/>
            <a:chExt cx="1254" cy="730"/>
          </a:xfrm>
        </p:grpSpPr>
        <p:sp>
          <p:nvSpPr>
            <p:cNvPr id="25623" name="椭圆 15382"/>
            <p:cNvSpPr/>
            <p:nvPr/>
          </p:nvSpPr>
          <p:spPr>
            <a:xfrm>
              <a:off x="48" y="0"/>
              <a:ext cx="1180" cy="731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5624" name="文本框 15383"/>
            <p:cNvSpPr/>
            <p:nvPr/>
          </p:nvSpPr>
          <p:spPr>
            <a:xfrm>
              <a:off x="0" y="75"/>
              <a:ext cx="125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/>
              <a:r>
                <a:rPr lang="zh-CN" altLang="en-US" b="1">
                  <a:ea typeface="黑体" panose="02010609060101010101" pitchFamily="2" charset="-122"/>
                  <a:sym typeface="Arial" panose="020B0604020202020204" pitchFamily="34" charset="0"/>
                </a:rPr>
                <a:t>对偶</a:t>
              </a:r>
            </a:p>
          </p:txBody>
        </p:sp>
      </p:grpSp>
      <p:cxnSp>
        <p:nvCxnSpPr>
          <p:cNvPr id="25625" name="直接箭头连接符 15384"/>
          <p:cNvCxnSpPr>
            <a:endCxn id="25628" idx="1"/>
          </p:cNvCxnSpPr>
          <p:nvPr/>
        </p:nvCxnSpPr>
        <p:spPr>
          <a:xfrm>
            <a:off x="3275013" y="2781300"/>
            <a:ext cx="1011237" cy="0"/>
          </a:xfrm>
          <a:prstGeom prst="line">
            <a:avLst/>
          </a:prstGeom>
          <a:ln w="38100" cap="flat" cmpd="sng">
            <a:solidFill>
              <a:srgbClr val="0000FF"/>
            </a:solidFill>
            <a:prstDash val="sysDot"/>
            <a:headEnd type="none" w="med" len="med"/>
            <a:tailEnd type="stealth" w="lg" len="lg"/>
          </a:ln>
        </p:spPr>
      </p:cxnSp>
      <p:grpSp>
        <p:nvGrpSpPr>
          <p:cNvPr id="25626" name="组合 15385"/>
          <p:cNvGrpSpPr/>
          <p:nvPr/>
        </p:nvGrpSpPr>
        <p:grpSpPr>
          <a:xfrm>
            <a:off x="4286250" y="2551113"/>
            <a:ext cx="865188" cy="463550"/>
            <a:chOff x="0" y="0"/>
            <a:chExt cx="1254" cy="730"/>
          </a:xfrm>
        </p:grpSpPr>
        <p:sp>
          <p:nvSpPr>
            <p:cNvPr id="25627" name="椭圆 15386"/>
            <p:cNvSpPr/>
            <p:nvPr/>
          </p:nvSpPr>
          <p:spPr>
            <a:xfrm>
              <a:off x="48" y="0"/>
              <a:ext cx="1180" cy="731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5628" name="文本框 15387"/>
            <p:cNvSpPr/>
            <p:nvPr/>
          </p:nvSpPr>
          <p:spPr>
            <a:xfrm>
              <a:off x="0" y="75"/>
              <a:ext cx="125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/>
              <a:r>
                <a:rPr lang="zh-CN" altLang="en-US" b="1">
                  <a:ea typeface="黑体" panose="02010609060101010101" pitchFamily="2" charset="-122"/>
                  <a:sym typeface="Arial" panose="020B0604020202020204" pitchFamily="34" charset="0"/>
                </a:rPr>
                <a:t>排比</a:t>
              </a:r>
            </a:p>
          </p:txBody>
        </p:sp>
      </p:grpSp>
      <p:cxnSp>
        <p:nvCxnSpPr>
          <p:cNvPr id="25629" name="直接箭头连接符 15388"/>
          <p:cNvCxnSpPr>
            <a:endCxn id="25631" idx="3"/>
          </p:cNvCxnSpPr>
          <p:nvPr/>
        </p:nvCxnSpPr>
        <p:spPr>
          <a:xfrm>
            <a:off x="3275013" y="2860675"/>
            <a:ext cx="1044575" cy="444500"/>
          </a:xfrm>
          <a:prstGeom prst="line">
            <a:avLst/>
          </a:prstGeom>
          <a:ln w="38100" cap="flat" cmpd="sng">
            <a:solidFill>
              <a:srgbClr val="0000FF"/>
            </a:solidFill>
            <a:prstDash val="sysDot"/>
            <a:headEnd type="none" w="med" len="med"/>
            <a:tailEnd type="stealth" w="lg" len="lg"/>
          </a:ln>
        </p:spPr>
      </p:cxnSp>
      <p:grpSp>
        <p:nvGrpSpPr>
          <p:cNvPr id="25630" name="组合 15389"/>
          <p:cNvGrpSpPr/>
          <p:nvPr/>
        </p:nvGrpSpPr>
        <p:grpSpPr>
          <a:xfrm>
            <a:off x="4286250" y="3071813"/>
            <a:ext cx="865188" cy="463550"/>
            <a:chOff x="0" y="0"/>
            <a:chExt cx="1254" cy="730"/>
          </a:xfrm>
        </p:grpSpPr>
        <p:sp>
          <p:nvSpPr>
            <p:cNvPr id="25631" name="椭圆 15390"/>
            <p:cNvSpPr/>
            <p:nvPr/>
          </p:nvSpPr>
          <p:spPr>
            <a:xfrm>
              <a:off x="48" y="0"/>
              <a:ext cx="1180" cy="731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5632" name="文本框 15391"/>
            <p:cNvSpPr/>
            <p:nvPr/>
          </p:nvSpPr>
          <p:spPr>
            <a:xfrm>
              <a:off x="0" y="75"/>
              <a:ext cx="125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/>
              <a:r>
                <a:rPr lang="zh-CN" altLang="en-US" b="1">
                  <a:ea typeface="黑体" panose="02010609060101010101" pitchFamily="2" charset="-122"/>
                  <a:sym typeface="Arial" panose="020B0604020202020204" pitchFamily="34" charset="0"/>
                </a:rPr>
                <a:t>反复</a:t>
              </a:r>
            </a:p>
          </p:txBody>
        </p:sp>
      </p:grpSp>
      <p:cxnSp>
        <p:nvCxnSpPr>
          <p:cNvPr id="25633" name="直接箭头连接符 15392"/>
          <p:cNvCxnSpPr>
            <a:stCxn id="25603" idx="7"/>
            <a:endCxn id="25636" idx="1"/>
          </p:cNvCxnSpPr>
          <p:nvPr/>
        </p:nvCxnSpPr>
        <p:spPr>
          <a:xfrm>
            <a:off x="3275013" y="2827338"/>
            <a:ext cx="938212" cy="1076325"/>
          </a:xfrm>
          <a:prstGeom prst="line">
            <a:avLst/>
          </a:prstGeom>
          <a:ln w="38100" cap="flat" cmpd="sng">
            <a:solidFill>
              <a:srgbClr val="0000FF"/>
            </a:solidFill>
            <a:prstDash val="sysDot"/>
            <a:headEnd type="none" w="med" len="med"/>
            <a:tailEnd type="stealth" w="lg" len="lg"/>
          </a:ln>
        </p:spPr>
      </p:cxnSp>
      <p:grpSp>
        <p:nvGrpSpPr>
          <p:cNvPr id="25634" name="组合 15393"/>
          <p:cNvGrpSpPr/>
          <p:nvPr/>
        </p:nvGrpSpPr>
        <p:grpSpPr>
          <a:xfrm>
            <a:off x="4213225" y="3673475"/>
            <a:ext cx="865188" cy="463550"/>
            <a:chOff x="0" y="0"/>
            <a:chExt cx="1254" cy="730"/>
          </a:xfrm>
        </p:grpSpPr>
        <p:sp>
          <p:nvSpPr>
            <p:cNvPr id="25635" name="椭圆 15394"/>
            <p:cNvSpPr/>
            <p:nvPr/>
          </p:nvSpPr>
          <p:spPr>
            <a:xfrm>
              <a:off x="48" y="0"/>
              <a:ext cx="1180" cy="731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5636" name="文本框 15395"/>
            <p:cNvSpPr/>
            <p:nvPr/>
          </p:nvSpPr>
          <p:spPr>
            <a:xfrm>
              <a:off x="0" y="75"/>
              <a:ext cx="125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/>
              <a:r>
                <a:rPr lang="zh-CN" altLang="en-US" b="1">
                  <a:ea typeface="黑体" panose="02010609060101010101" pitchFamily="2" charset="-122"/>
                  <a:sym typeface="Arial" panose="020B0604020202020204" pitchFamily="34" charset="0"/>
                </a:rPr>
                <a:t>设问</a:t>
              </a:r>
              <a:endParaRPr lang="zh-CN" altLang="en-US"/>
            </a:p>
          </p:txBody>
        </p:sp>
      </p:grpSp>
      <p:cxnSp>
        <p:nvCxnSpPr>
          <p:cNvPr id="25637" name="直接箭头连接符 15396"/>
          <p:cNvCxnSpPr>
            <a:endCxn id="25639" idx="2"/>
          </p:cNvCxnSpPr>
          <p:nvPr/>
        </p:nvCxnSpPr>
        <p:spPr>
          <a:xfrm>
            <a:off x="3275013" y="2860675"/>
            <a:ext cx="998537" cy="1389063"/>
          </a:xfrm>
          <a:prstGeom prst="line">
            <a:avLst/>
          </a:prstGeom>
          <a:ln w="38100" cap="flat" cmpd="sng">
            <a:solidFill>
              <a:srgbClr val="0000FF"/>
            </a:solidFill>
            <a:prstDash val="sysDot"/>
            <a:headEnd type="none" w="med" len="med"/>
            <a:tailEnd type="stealth" w="lg" len="lg"/>
          </a:ln>
        </p:spPr>
      </p:cxnSp>
      <p:grpSp>
        <p:nvGrpSpPr>
          <p:cNvPr id="25638" name="组合 15397"/>
          <p:cNvGrpSpPr/>
          <p:nvPr/>
        </p:nvGrpSpPr>
        <p:grpSpPr>
          <a:xfrm>
            <a:off x="4121150" y="4181475"/>
            <a:ext cx="865188" cy="463550"/>
            <a:chOff x="0" y="0"/>
            <a:chExt cx="1254" cy="730"/>
          </a:xfrm>
        </p:grpSpPr>
        <p:sp>
          <p:nvSpPr>
            <p:cNvPr id="25639" name="椭圆 15398"/>
            <p:cNvSpPr/>
            <p:nvPr/>
          </p:nvSpPr>
          <p:spPr>
            <a:xfrm>
              <a:off x="48" y="0"/>
              <a:ext cx="1180" cy="731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5640" name="文本框 15399"/>
            <p:cNvSpPr/>
            <p:nvPr/>
          </p:nvSpPr>
          <p:spPr>
            <a:xfrm>
              <a:off x="0" y="75"/>
              <a:ext cx="125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/>
              <a:r>
                <a:rPr lang="zh-CN" altLang="en-US" b="1">
                  <a:ea typeface="黑体" panose="02010609060101010101" pitchFamily="2" charset="-122"/>
                  <a:sym typeface="Arial" panose="020B0604020202020204" pitchFamily="34" charset="0"/>
                </a:rPr>
                <a:t>反问</a:t>
              </a:r>
              <a:endParaRPr lang="zh-CN" altLang="en-US"/>
            </a:p>
          </p:txBody>
        </p:sp>
      </p:grpSp>
      <p:cxnSp>
        <p:nvCxnSpPr>
          <p:cNvPr id="25641" name="直接箭头连接符 15400"/>
          <p:cNvCxnSpPr>
            <a:endCxn id="25643" idx="2"/>
          </p:cNvCxnSpPr>
          <p:nvPr/>
        </p:nvCxnSpPr>
        <p:spPr>
          <a:xfrm>
            <a:off x="3275013" y="2827338"/>
            <a:ext cx="765175" cy="1911350"/>
          </a:xfrm>
          <a:prstGeom prst="line">
            <a:avLst/>
          </a:prstGeom>
          <a:ln w="38100" cap="flat" cmpd="sng">
            <a:solidFill>
              <a:srgbClr val="0000FF"/>
            </a:solidFill>
            <a:prstDash val="sysDot"/>
            <a:headEnd type="none" w="med" len="med"/>
            <a:tailEnd type="stealth" w="lg" len="lg"/>
          </a:ln>
        </p:spPr>
      </p:cxnSp>
      <p:grpSp>
        <p:nvGrpSpPr>
          <p:cNvPr id="25642" name="组合 15401"/>
          <p:cNvGrpSpPr/>
          <p:nvPr/>
        </p:nvGrpSpPr>
        <p:grpSpPr>
          <a:xfrm>
            <a:off x="3887788" y="4670425"/>
            <a:ext cx="865187" cy="463550"/>
            <a:chOff x="0" y="0"/>
            <a:chExt cx="1254" cy="730"/>
          </a:xfrm>
        </p:grpSpPr>
        <p:sp>
          <p:nvSpPr>
            <p:cNvPr id="25643" name="椭圆 15402"/>
            <p:cNvSpPr/>
            <p:nvPr/>
          </p:nvSpPr>
          <p:spPr>
            <a:xfrm>
              <a:off x="48" y="0"/>
              <a:ext cx="1180" cy="731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5644" name="文本框 15403"/>
            <p:cNvSpPr/>
            <p:nvPr/>
          </p:nvSpPr>
          <p:spPr>
            <a:xfrm>
              <a:off x="0" y="75"/>
              <a:ext cx="125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/>
              <a:r>
                <a:rPr lang="zh-CN" altLang="en-US" b="1">
                  <a:ea typeface="黑体" panose="02010609060101010101" pitchFamily="2" charset="-122"/>
                  <a:sym typeface="Arial" panose="020B0604020202020204" pitchFamily="34" charset="0"/>
                </a:rPr>
                <a:t>用典</a:t>
              </a:r>
              <a:endParaRPr lang="zh-CN" altLang="en-US"/>
            </a:p>
          </p:txBody>
        </p:sp>
      </p:grpSp>
      <p:cxnSp>
        <p:nvCxnSpPr>
          <p:cNvPr id="25645" name="直接箭头连接符 15404"/>
          <p:cNvCxnSpPr>
            <a:endCxn id="25647" idx="1"/>
          </p:cNvCxnSpPr>
          <p:nvPr/>
        </p:nvCxnSpPr>
        <p:spPr>
          <a:xfrm>
            <a:off x="3275013" y="2860675"/>
            <a:ext cx="696912" cy="2247900"/>
          </a:xfrm>
          <a:prstGeom prst="line">
            <a:avLst/>
          </a:prstGeom>
          <a:ln w="38100" cap="flat" cmpd="sng">
            <a:solidFill>
              <a:srgbClr val="0000FF"/>
            </a:solidFill>
            <a:prstDash val="sysDot"/>
            <a:headEnd type="none" w="med" len="med"/>
            <a:tailEnd type="stealth" w="lg" len="lg"/>
          </a:ln>
        </p:spPr>
      </p:cxnSp>
      <p:grpSp>
        <p:nvGrpSpPr>
          <p:cNvPr id="25646" name="组合 15405"/>
          <p:cNvGrpSpPr/>
          <p:nvPr/>
        </p:nvGrpSpPr>
        <p:grpSpPr>
          <a:xfrm>
            <a:off x="3530600" y="5108575"/>
            <a:ext cx="865188" cy="463550"/>
            <a:chOff x="0" y="0"/>
            <a:chExt cx="1254" cy="730"/>
          </a:xfrm>
        </p:grpSpPr>
        <p:sp>
          <p:nvSpPr>
            <p:cNvPr id="25647" name="椭圆 15406"/>
            <p:cNvSpPr/>
            <p:nvPr/>
          </p:nvSpPr>
          <p:spPr>
            <a:xfrm>
              <a:off x="48" y="0"/>
              <a:ext cx="1180" cy="731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5648" name="文本框 15407"/>
            <p:cNvSpPr/>
            <p:nvPr/>
          </p:nvSpPr>
          <p:spPr>
            <a:xfrm>
              <a:off x="0" y="75"/>
              <a:ext cx="125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/>
              <a:r>
                <a:rPr lang="zh-CN" altLang="en-US" b="1">
                  <a:ea typeface="黑体" panose="02010609060101010101" pitchFamily="2" charset="-122"/>
                  <a:sym typeface="Arial" panose="020B0604020202020204" pitchFamily="34" charset="0"/>
                </a:rPr>
                <a:t>双关</a:t>
              </a:r>
              <a:endParaRPr lang="zh-CN" altLang="en-US"/>
            </a:p>
          </p:txBody>
        </p:sp>
      </p:grpSp>
      <p:cxnSp>
        <p:nvCxnSpPr>
          <p:cNvPr id="25649" name="箭头 63"/>
          <p:cNvCxnSpPr/>
          <p:nvPr/>
        </p:nvCxnSpPr>
        <p:spPr>
          <a:xfrm>
            <a:off x="4013200" y="368300"/>
            <a:ext cx="504825" cy="11113"/>
          </a:xfrm>
          <a:prstGeom prst="line">
            <a:avLst/>
          </a:prstGeom>
          <a:ln w="412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cxnSp>
      <p:sp>
        <p:nvSpPr>
          <p:cNvPr id="25650" name="文本框 15409"/>
          <p:cNvSpPr/>
          <p:nvPr/>
        </p:nvSpPr>
        <p:spPr>
          <a:xfrm>
            <a:off x="5510213" y="792163"/>
            <a:ext cx="4389437" cy="3651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endParaRPr/>
          </a:p>
        </p:txBody>
      </p:sp>
      <p:sp>
        <p:nvSpPr>
          <p:cNvPr id="25651" name="文本框 15410"/>
          <p:cNvSpPr/>
          <p:nvPr/>
        </p:nvSpPr>
        <p:spPr>
          <a:xfrm>
            <a:off x="4518025" y="190500"/>
            <a:ext cx="3681413" cy="377825"/>
          </a:xfrm>
          <a:prstGeom prst="rect">
            <a:avLst/>
          </a:prstGeom>
          <a:solidFill>
            <a:srgbClr val="FF99CC">
              <a:alpha val="14999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/>
          <a:lstStyle/>
          <a:p>
            <a:r>
              <a:rPr lang="zh-CN" altLang="en-US" b="1">
                <a:ea typeface="楷体_GB2312" pitchFamily="1" charset="-122"/>
              </a:rPr>
              <a:t>使表现的内容更具体、生动、形象</a:t>
            </a:r>
          </a:p>
        </p:txBody>
      </p:sp>
      <p:cxnSp>
        <p:nvCxnSpPr>
          <p:cNvPr id="25652" name="箭头 63"/>
          <p:cNvCxnSpPr/>
          <p:nvPr/>
        </p:nvCxnSpPr>
        <p:spPr>
          <a:xfrm flipV="1">
            <a:off x="4646613" y="811213"/>
            <a:ext cx="504825" cy="25400"/>
          </a:xfrm>
          <a:prstGeom prst="line">
            <a:avLst/>
          </a:prstGeom>
          <a:ln w="412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cxnSp>
      <p:sp>
        <p:nvSpPr>
          <p:cNvPr id="25653" name="文本框 15412"/>
          <p:cNvSpPr/>
          <p:nvPr/>
        </p:nvSpPr>
        <p:spPr>
          <a:xfrm>
            <a:off x="5151438" y="603250"/>
            <a:ext cx="3683000" cy="377825"/>
          </a:xfrm>
          <a:prstGeom prst="rect">
            <a:avLst/>
          </a:prstGeom>
          <a:solidFill>
            <a:srgbClr val="FF99CC">
              <a:alpha val="14999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/>
          <a:lstStyle/>
          <a:p>
            <a:r>
              <a:rPr lang="zh-CN" altLang="en-US" b="1">
                <a:ea typeface="楷体_GB2312" pitchFamily="1" charset="-122"/>
              </a:rPr>
              <a:t>使表现内容生动形象、增强感染力</a:t>
            </a:r>
          </a:p>
        </p:txBody>
      </p:sp>
      <p:cxnSp>
        <p:nvCxnSpPr>
          <p:cNvPr id="25654" name="箭头 63"/>
          <p:cNvCxnSpPr/>
          <p:nvPr/>
        </p:nvCxnSpPr>
        <p:spPr>
          <a:xfrm flipV="1">
            <a:off x="4965700" y="1222375"/>
            <a:ext cx="504825" cy="25400"/>
          </a:xfrm>
          <a:prstGeom prst="line">
            <a:avLst/>
          </a:prstGeom>
          <a:ln w="412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cxnSp>
      <p:sp>
        <p:nvSpPr>
          <p:cNvPr id="25655" name="文本框 15414"/>
          <p:cNvSpPr/>
          <p:nvPr/>
        </p:nvSpPr>
        <p:spPr>
          <a:xfrm>
            <a:off x="5468938" y="1012825"/>
            <a:ext cx="5014912" cy="377825"/>
          </a:xfrm>
          <a:prstGeom prst="rect">
            <a:avLst/>
          </a:prstGeom>
          <a:solidFill>
            <a:srgbClr val="FF99CC">
              <a:alpha val="14999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/>
          <a:lstStyle/>
          <a:p>
            <a:r>
              <a:rPr lang="zh-CN" altLang="en-US" b="1">
                <a:ea typeface="楷体_GB2312" pitchFamily="1" charset="-122"/>
              </a:rPr>
              <a:t>突出人和事物的特征，收到形象鲜明的艺术效果</a:t>
            </a:r>
          </a:p>
        </p:txBody>
      </p:sp>
      <p:cxnSp>
        <p:nvCxnSpPr>
          <p:cNvPr id="25656" name="箭头 63"/>
          <p:cNvCxnSpPr/>
          <p:nvPr/>
        </p:nvCxnSpPr>
        <p:spPr>
          <a:xfrm flipV="1">
            <a:off x="5151438" y="1663700"/>
            <a:ext cx="358775" cy="3175"/>
          </a:xfrm>
          <a:prstGeom prst="line">
            <a:avLst/>
          </a:prstGeom>
          <a:ln w="412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cxnSp>
      <p:sp>
        <p:nvSpPr>
          <p:cNvPr id="25657" name="文本框 15416"/>
          <p:cNvSpPr/>
          <p:nvPr/>
        </p:nvSpPr>
        <p:spPr>
          <a:xfrm>
            <a:off x="5510213" y="1435100"/>
            <a:ext cx="5013325" cy="377825"/>
          </a:xfrm>
          <a:prstGeom prst="rect">
            <a:avLst/>
          </a:prstGeom>
          <a:solidFill>
            <a:srgbClr val="FF99CC">
              <a:alpha val="14999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/>
          <a:lstStyle/>
          <a:p>
            <a:r>
              <a:rPr lang="zh-CN" altLang="en-US" b="1">
                <a:ea typeface="楷体_GB2312" pitchFamily="1" charset="-122"/>
              </a:rPr>
              <a:t>突出事物某特征，便于更好地抒情，增强感染力</a:t>
            </a:r>
          </a:p>
        </p:txBody>
      </p:sp>
      <p:cxnSp>
        <p:nvCxnSpPr>
          <p:cNvPr id="25658" name="箭头 63"/>
          <p:cNvCxnSpPr/>
          <p:nvPr/>
        </p:nvCxnSpPr>
        <p:spPr>
          <a:xfrm flipV="1">
            <a:off x="5151438" y="2216150"/>
            <a:ext cx="360362" cy="25400"/>
          </a:xfrm>
          <a:prstGeom prst="line">
            <a:avLst/>
          </a:prstGeom>
          <a:ln w="412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cxnSp>
      <p:sp>
        <p:nvSpPr>
          <p:cNvPr id="25659" name="文本框 15418"/>
          <p:cNvSpPr/>
          <p:nvPr/>
        </p:nvSpPr>
        <p:spPr>
          <a:xfrm>
            <a:off x="5511800" y="1898650"/>
            <a:ext cx="5011738" cy="652463"/>
          </a:xfrm>
          <a:prstGeom prst="rect">
            <a:avLst/>
          </a:prstGeom>
          <a:solidFill>
            <a:srgbClr val="FF99CC">
              <a:alpha val="14999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/>
          <a:lstStyle/>
          <a:p>
            <a:r>
              <a:rPr lang="zh-CN" altLang="en-US" b="1">
                <a:ea typeface="楷体_GB2312" pitchFamily="1" charset="-122"/>
              </a:rPr>
              <a:t>形式上整齐对称节奏鲜明，语言简练；内容上表意集中含蓄</a:t>
            </a:r>
          </a:p>
        </p:txBody>
      </p:sp>
      <p:cxnSp>
        <p:nvCxnSpPr>
          <p:cNvPr id="25660" name="箭头 63"/>
          <p:cNvCxnSpPr/>
          <p:nvPr/>
        </p:nvCxnSpPr>
        <p:spPr>
          <a:xfrm flipV="1">
            <a:off x="5151438" y="2781300"/>
            <a:ext cx="360362" cy="0"/>
          </a:xfrm>
          <a:prstGeom prst="line">
            <a:avLst/>
          </a:prstGeom>
          <a:ln w="412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cxnSp>
      <p:sp>
        <p:nvSpPr>
          <p:cNvPr id="25661" name="文本框 15420"/>
          <p:cNvSpPr/>
          <p:nvPr/>
        </p:nvSpPr>
        <p:spPr>
          <a:xfrm>
            <a:off x="5511800" y="2593975"/>
            <a:ext cx="3976688" cy="376238"/>
          </a:xfrm>
          <a:prstGeom prst="rect">
            <a:avLst/>
          </a:prstGeom>
          <a:solidFill>
            <a:srgbClr val="FF99CC">
              <a:alpha val="14999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/>
          <a:lstStyle/>
          <a:p>
            <a:r>
              <a:rPr lang="zh-CN" altLang="en-US" b="1">
                <a:ea typeface="楷体_GB2312" pitchFamily="1" charset="-122"/>
              </a:rPr>
              <a:t>节奏鲜明、增强气势；突出强调内容</a:t>
            </a:r>
          </a:p>
        </p:txBody>
      </p:sp>
      <p:cxnSp>
        <p:nvCxnSpPr>
          <p:cNvPr id="25662" name="箭头 63"/>
          <p:cNvCxnSpPr/>
          <p:nvPr/>
        </p:nvCxnSpPr>
        <p:spPr>
          <a:xfrm flipV="1">
            <a:off x="5151438" y="3303588"/>
            <a:ext cx="361950" cy="1587"/>
          </a:xfrm>
          <a:prstGeom prst="line">
            <a:avLst/>
          </a:prstGeom>
          <a:ln w="412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cxnSp>
      <p:sp>
        <p:nvSpPr>
          <p:cNvPr id="25663" name="文本框 15422"/>
          <p:cNvSpPr/>
          <p:nvPr/>
        </p:nvSpPr>
        <p:spPr>
          <a:xfrm>
            <a:off x="5511800" y="3021013"/>
            <a:ext cx="5014913" cy="652462"/>
          </a:xfrm>
          <a:prstGeom prst="rect">
            <a:avLst/>
          </a:prstGeom>
          <a:solidFill>
            <a:srgbClr val="FF99CC">
              <a:alpha val="14999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/>
          <a:lstStyle/>
          <a:p>
            <a:r>
              <a:rPr lang="zh-CN" altLang="en-US" b="1">
                <a:ea typeface="楷体_GB2312" pitchFamily="1" charset="-122"/>
              </a:rPr>
              <a:t>内容上突出语意，强调情感；形式上回环往复，一唱三叹，有韵律美</a:t>
            </a:r>
          </a:p>
        </p:txBody>
      </p:sp>
      <p:cxnSp>
        <p:nvCxnSpPr>
          <p:cNvPr id="25664" name="箭头 63"/>
          <p:cNvCxnSpPr/>
          <p:nvPr/>
        </p:nvCxnSpPr>
        <p:spPr>
          <a:xfrm flipV="1">
            <a:off x="5080000" y="3886200"/>
            <a:ext cx="342900" cy="22225"/>
          </a:xfrm>
          <a:prstGeom prst="line">
            <a:avLst/>
          </a:prstGeom>
          <a:ln w="412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cxnSp>
      <p:sp>
        <p:nvSpPr>
          <p:cNvPr id="25665" name="文本框 15424"/>
          <p:cNvSpPr/>
          <p:nvPr/>
        </p:nvSpPr>
        <p:spPr>
          <a:xfrm>
            <a:off x="5470525" y="3713163"/>
            <a:ext cx="3683000" cy="377825"/>
          </a:xfrm>
          <a:prstGeom prst="rect">
            <a:avLst/>
          </a:prstGeom>
          <a:solidFill>
            <a:srgbClr val="FF99CC">
              <a:alpha val="14999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/>
          <a:lstStyle/>
          <a:p>
            <a:r>
              <a:rPr lang="zh-CN" altLang="en-US" b="1">
                <a:ea typeface="楷体_GB2312" pitchFamily="1" charset="-122"/>
              </a:rPr>
              <a:t>引入问题、引起读者注意、思考</a:t>
            </a:r>
          </a:p>
        </p:txBody>
      </p:sp>
      <p:cxnSp>
        <p:nvCxnSpPr>
          <p:cNvPr id="25666" name="箭头 63"/>
          <p:cNvCxnSpPr/>
          <p:nvPr/>
        </p:nvCxnSpPr>
        <p:spPr>
          <a:xfrm flipV="1">
            <a:off x="4967288" y="4360863"/>
            <a:ext cx="455612" cy="39687"/>
          </a:xfrm>
          <a:prstGeom prst="line">
            <a:avLst/>
          </a:prstGeom>
          <a:ln w="412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cxnSp>
      <p:sp>
        <p:nvSpPr>
          <p:cNvPr id="25667" name="文本框 15426"/>
          <p:cNvSpPr/>
          <p:nvPr/>
        </p:nvSpPr>
        <p:spPr>
          <a:xfrm>
            <a:off x="5422900" y="4181475"/>
            <a:ext cx="2916238" cy="377825"/>
          </a:xfrm>
          <a:prstGeom prst="rect">
            <a:avLst/>
          </a:prstGeom>
          <a:solidFill>
            <a:srgbClr val="FF99CC">
              <a:alpha val="14999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/>
          <a:lstStyle/>
          <a:p>
            <a:r>
              <a:rPr lang="zh-CN" altLang="en-US" b="1">
                <a:ea typeface="楷体_GB2312" pitchFamily="1" charset="-122"/>
              </a:rPr>
              <a:t>加强语气，表达强烈情感</a:t>
            </a:r>
          </a:p>
        </p:txBody>
      </p:sp>
      <p:cxnSp>
        <p:nvCxnSpPr>
          <p:cNvPr id="25668" name="箭头 63"/>
          <p:cNvCxnSpPr/>
          <p:nvPr/>
        </p:nvCxnSpPr>
        <p:spPr>
          <a:xfrm flipV="1">
            <a:off x="4752975" y="4845050"/>
            <a:ext cx="504825" cy="25400"/>
          </a:xfrm>
          <a:prstGeom prst="line">
            <a:avLst/>
          </a:prstGeom>
          <a:ln w="412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cxnSp>
      <p:sp>
        <p:nvSpPr>
          <p:cNvPr id="25669" name="文本框 15428"/>
          <p:cNvSpPr/>
          <p:nvPr/>
        </p:nvSpPr>
        <p:spPr>
          <a:xfrm>
            <a:off x="5219700" y="4625975"/>
            <a:ext cx="4270375" cy="377825"/>
          </a:xfrm>
          <a:prstGeom prst="rect">
            <a:avLst/>
          </a:prstGeom>
          <a:solidFill>
            <a:srgbClr val="FF99CC">
              <a:alpha val="14999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/>
          <a:lstStyle/>
          <a:p>
            <a:r>
              <a:rPr lang="zh-CN" altLang="en-US" b="1">
                <a:ea typeface="楷体_GB2312" pitchFamily="1" charset="-122"/>
              </a:rPr>
              <a:t>表达感情含蓄、言简意丰，使语言典雅</a:t>
            </a:r>
          </a:p>
        </p:txBody>
      </p:sp>
      <p:cxnSp>
        <p:nvCxnSpPr>
          <p:cNvPr id="25670" name="箭头 63"/>
          <p:cNvCxnSpPr/>
          <p:nvPr/>
        </p:nvCxnSpPr>
        <p:spPr>
          <a:xfrm flipV="1">
            <a:off x="4394200" y="5275263"/>
            <a:ext cx="358775" cy="23812"/>
          </a:xfrm>
          <a:prstGeom prst="line">
            <a:avLst/>
          </a:prstGeom>
          <a:ln w="412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cxnSp>
      <p:sp>
        <p:nvSpPr>
          <p:cNvPr id="25671" name="文本框 15430"/>
          <p:cNvSpPr/>
          <p:nvPr/>
        </p:nvSpPr>
        <p:spPr>
          <a:xfrm>
            <a:off x="4756150" y="5054600"/>
            <a:ext cx="5407025" cy="376238"/>
          </a:xfrm>
          <a:prstGeom prst="rect">
            <a:avLst/>
          </a:prstGeom>
          <a:solidFill>
            <a:srgbClr val="FF99CC">
              <a:alpha val="14999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/>
          <a:lstStyle/>
          <a:p>
            <a:r>
              <a:rPr lang="zh-CN" altLang="en-US" b="1">
                <a:ea typeface="楷体_GB2312" pitchFamily="1" charset="-122"/>
              </a:rPr>
              <a:t>言在此而意在彼，增强语言容量，表意含蓄、巧妙</a:t>
            </a:r>
          </a:p>
        </p:txBody>
      </p:sp>
      <p:cxnSp>
        <p:nvCxnSpPr>
          <p:cNvPr id="25672" name="直接箭头连接符 15431"/>
          <p:cNvCxnSpPr/>
          <p:nvPr/>
        </p:nvCxnSpPr>
        <p:spPr>
          <a:xfrm>
            <a:off x="3275013" y="2860675"/>
            <a:ext cx="255587" cy="2733675"/>
          </a:xfrm>
          <a:prstGeom prst="line">
            <a:avLst/>
          </a:prstGeom>
          <a:ln w="38100" cap="flat" cmpd="sng">
            <a:solidFill>
              <a:srgbClr val="0000FF"/>
            </a:solidFill>
            <a:prstDash val="sysDot"/>
            <a:headEnd type="none" w="med" len="med"/>
            <a:tailEnd type="stealth" w="lg" len="lg"/>
          </a:ln>
        </p:spPr>
      </p:cxnSp>
      <p:grpSp>
        <p:nvGrpSpPr>
          <p:cNvPr id="25673" name="组合 15432"/>
          <p:cNvGrpSpPr/>
          <p:nvPr/>
        </p:nvGrpSpPr>
        <p:grpSpPr>
          <a:xfrm>
            <a:off x="3175000" y="5543550"/>
            <a:ext cx="865188" cy="463550"/>
            <a:chOff x="0" y="0"/>
            <a:chExt cx="1254" cy="730"/>
          </a:xfrm>
        </p:grpSpPr>
        <p:sp>
          <p:nvSpPr>
            <p:cNvPr id="25674" name="椭圆 15433"/>
            <p:cNvSpPr/>
            <p:nvPr/>
          </p:nvSpPr>
          <p:spPr>
            <a:xfrm>
              <a:off x="48" y="0"/>
              <a:ext cx="1180" cy="731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5675" name="文本框 15434"/>
            <p:cNvSpPr/>
            <p:nvPr/>
          </p:nvSpPr>
          <p:spPr>
            <a:xfrm>
              <a:off x="0" y="75"/>
              <a:ext cx="125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/>
              <a:r>
                <a:rPr lang="zh-CN" altLang="en-US" b="1">
                  <a:ea typeface="黑体" panose="02010609060101010101" pitchFamily="2" charset="-122"/>
                  <a:sym typeface="Arial" panose="020B0604020202020204" pitchFamily="34" charset="0"/>
                </a:rPr>
                <a:t>对比</a:t>
              </a:r>
            </a:p>
          </p:txBody>
        </p:sp>
      </p:grpSp>
      <p:cxnSp>
        <p:nvCxnSpPr>
          <p:cNvPr id="25676" name="箭头 63"/>
          <p:cNvCxnSpPr/>
          <p:nvPr/>
        </p:nvCxnSpPr>
        <p:spPr>
          <a:xfrm flipV="1">
            <a:off x="4013200" y="5770563"/>
            <a:ext cx="538163" cy="0"/>
          </a:xfrm>
          <a:prstGeom prst="line">
            <a:avLst/>
          </a:prstGeom>
          <a:ln w="412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cxnSp>
      <p:sp>
        <p:nvSpPr>
          <p:cNvPr id="25677" name="文本框 15436"/>
          <p:cNvSpPr/>
          <p:nvPr/>
        </p:nvSpPr>
        <p:spPr>
          <a:xfrm>
            <a:off x="4518025" y="5543550"/>
            <a:ext cx="2997200" cy="377825"/>
          </a:xfrm>
          <a:prstGeom prst="rect">
            <a:avLst/>
          </a:prstGeom>
          <a:solidFill>
            <a:srgbClr val="FF99CC">
              <a:alpha val="14999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/>
          <a:lstStyle/>
          <a:p>
            <a:r>
              <a:rPr lang="zh-CN" altLang="en-US" b="1">
                <a:ea typeface="楷体_GB2312" pitchFamily="1" charset="-122"/>
              </a:rPr>
              <a:t>加强语气，表达强烈情感</a:t>
            </a:r>
            <a:endParaRPr lang="zh-CN" altLang="en-US"/>
          </a:p>
        </p:txBody>
      </p:sp>
      <p:cxnSp>
        <p:nvCxnSpPr>
          <p:cNvPr id="25678" name="直接箭头连接符 15437"/>
          <p:cNvCxnSpPr>
            <a:stCxn id="25603" idx="7"/>
            <a:endCxn id="25681" idx="0"/>
          </p:cNvCxnSpPr>
          <p:nvPr/>
        </p:nvCxnSpPr>
        <p:spPr>
          <a:xfrm flipH="1">
            <a:off x="3098800" y="2827338"/>
            <a:ext cx="176213" cy="3140075"/>
          </a:xfrm>
          <a:prstGeom prst="line">
            <a:avLst/>
          </a:prstGeom>
          <a:ln w="38100" cap="flat" cmpd="sng">
            <a:solidFill>
              <a:srgbClr val="0000FF"/>
            </a:solidFill>
            <a:prstDash val="sysDot"/>
            <a:headEnd type="none" w="med" len="med"/>
            <a:tailEnd type="stealth" w="lg" len="lg"/>
          </a:ln>
        </p:spPr>
      </p:cxnSp>
      <p:grpSp>
        <p:nvGrpSpPr>
          <p:cNvPr id="25679" name="组合 15438"/>
          <p:cNvGrpSpPr/>
          <p:nvPr/>
        </p:nvGrpSpPr>
        <p:grpSpPr>
          <a:xfrm>
            <a:off x="2667000" y="5919788"/>
            <a:ext cx="863600" cy="463550"/>
            <a:chOff x="0" y="0"/>
            <a:chExt cx="1254" cy="730"/>
          </a:xfrm>
        </p:grpSpPr>
        <p:sp>
          <p:nvSpPr>
            <p:cNvPr id="25680" name="椭圆 15439"/>
            <p:cNvSpPr/>
            <p:nvPr/>
          </p:nvSpPr>
          <p:spPr>
            <a:xfrm>
              <a:off x="48" y="0"/>
              <a:ext cx="1180" cy="731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25681" name="文本框 15440"/>
            <p:cNvSpPr/>
            <p:nvPr/>
          </p:nvSpPr>
          <p:spPr>
            <a:xfrm>
              <a:off x="0" y="75"/>
              <a:ext cx="125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/>
              <a:r>
                <a:rPr lang="zh-CN" altLang="en-US" b="1">
                  <a:ea typeface="黑体" panose="02010609060101010101" pitchFamily="2" charset="-122"/>
                  <a:sym typeface="Arial" panose="020B0604020202020204" pitchFamily="34" charset="0"/>
                </a:rPr>
                <a:t>反语</a:t>
              </a:r>
            </a:p>
          </p:txBody>
        </p:sp>
      </p:grpSp>
      <p:cxnSp>
        <p:nvCxnSpPr>
          <p:cNvPr id="25682" name="箭头 63"/>
          <p:cNvCxnSpPr/>
          <p:nvPr/>
        </p:nvCxnSpPr>
        <p:spPr>
          <a:xfrm flipV="1">
            <a:off x="3540125" y="6183313"/>
            <a:ext cx="482600" cy="0"/>
          </a:xfrm>
          <a:prstGeom prst="line">
            <a:avLst/>
          </a:prstGeom>
          <a:ln w="412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cxnSp>
      <p:sp>
        <p:nvSpPr>
          <p:cNvPr id="25683" name="文本框 15442"/>
          <p:cNvSpPr/>
          <p:nvPr/>
        </p:nvSpPr>
        <p:spPr>
          <a:xfrm>
            <a:off x="4041775" y="6007100"/>
            <a:ext cx="2946400" cy="377825"/>
          </a:xfrm>
          <a:prstGeom prst="rect">
            <a:avLst/>
          </a:prstGeom>
          <a:solidFill>
            <a:srgbClr val="FF99CC">
              <a:alpha val="14999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/>
          <a:lstStyle/>
          <a:p>
            <a:r>
              <a:rPr lang="zh-CN" altLang="en-US" b="1">
                <a:ea typeface="楷体_GB2312" pitchFamily="1" charset="-122"/>
              </a:rPr>
              <a:t>加强语气，表达强烈情感</a:t>
            </a:r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 fill="hold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 fill="hold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 fill="hold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 fill="hold"/>
                                        <p:tgtEl>
                                          <p:spTgt spid="25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 fill="hold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 fill="hold"/>
                                        <p:tgtEl>
                                          <p:spTgt spid="25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 fill="hold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 fill="hold"/>
                                        <p:tgtEl>
                                          <p:spTgt spid="25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 fill="hold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 fill="hold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5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 fill="hold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 fill="hold"/>
                                        <p:tgtEl>
                                          <p:spTgt spid="25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3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 fill="hold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 fill="hold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500"/>
                            </p:stCondLst>
                            <p:childTnLst>
                              <p:par>
                                <p:cTn id="5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 fill="hold"/>
                                        <p:tgtEl>
                                          <p:spTgt spid="25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 fill="hold"/>
                                        <p:tgtEl>
                                          <p:spTgt spid="25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40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 fill="hold"/>
                                        <p:tgtEl>
                                          <p:spTgt spid="2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 fill="hold"/>
                                        <p:tgtEl>
                                          <p:spTgt spid="25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4500"/>
                            </p:stCondLst>
                            <p:childTnLst>
                              <p:par>
                                <p:cTn id="7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 fill="hold"/>
                                        <p:tgtEl>
                                          <p:spTgt spid="25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 fill="hold"/>
                                        <p:tgtEl>
                                          <p:spTgt spid="25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0"/>
                            </p:stCondLst>
                            <p:childTnLst>
                              <p:par>
                                <p:cTn id="7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 fill="hold"/>
                                        <p:tgtEl>
                                          <p:spTgt spid="256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 fill="hold"/>
                                        <p:tgtEl>
                                          <p:spTgt spid="256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500"/>
                            </p:stCondLst>
                            <p:childTnLst>
                              <p:par>
                                <p:cTn id="8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 fill="hold"/>
                                        <p:tgtEl>
                                          <p:spTgt spid="256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 fill="hold"/>
                                        <p:tgtEl>
                                          <p:spTgt spid="256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6000"/>
                            </p:stCondLst>
                            <p:childTnLst>
                              <p:par>
                                <p:cTn id="9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 fill="hold"/>
                                        <p:tgtEl>
                                          <p:spTgt spid="256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 fill="hold"/>
                                        <p:tgtEl>
                                          <p:spTgt spid="256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00"/>
                            </p:stCondLst>
                            <p:childTnLst>
                              <p:par>
                                <p:cTn id="9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 fill="hold"/>
                                        <p:tgtEl>
                                          <p:spTgt spid="256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5" dur="500" fill="hold"/>
                                        <p:tgtEl>
                                          <p:spTgt spid="25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 fill="hold"/>
                                        <p:tgtEl>
                                          <p:spTgt spid="25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 fill="hold"/>
                                        <p:tgtEl>
                                          <p:spTgt spid="25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 fill="hold"/>
                                        <p:tgtEl>
                                          <p:spTgt spid="25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 fill="hold"/>
                                        <p:tgtEl>
                                          <p:spTgt spid="256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500"/>
                            </p:stCondLst>
                            <p:childTnLst>
                              <p:par>
                                <p:cTn id="1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 fill="hold"/>
                                        <p:tgtEl>
                                          <p:spTgt spid="256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6" dur="500" fill="hold"/>
                                        <p:tgtEl>
                                          <p:spTgt spid="256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2000"/>
                            </p:stCondLst>
                            <p:childTnLst>
                              <p:par>
                                <p:cTn id="1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 fill="hold"/>
                                        <p:tgtEl>
                                          <p:spTgt spid="256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 fill="hold"/>
                                        <p:tgtEl>
                                          <p:spTgt spid="25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2500"/>
                            </p:stCondLst>
                            <p:childTnLst>
                              <p:par>
                                <p:cTn id="1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 fill="hold"/>
                                        <p:tgtEl>
                                          <p:spTgt spid="25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 fill="hold"/>
                                        <p:tgtEl>
                                          <p:spTgt spid="25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3000"/>
                            </p:stCondLst>
                            <p:childTnLst>
                              <p:par>
                                <p:cTn id="14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 fill="hold"/>
                                        <p:tgtEl>
                                          <p:spTgt spid="25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 fill="hold"/>
                                        <p:tgtEl>
                                          <p:spTgt spid="25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500"/>
                            </p:stCondLst>
                            <p:childTnLst>
                              <p:par>
                                <p:cTn id="14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 fill="hold"/>
                                        <p:tgtEl>
                                          <p:spTgt spid="25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4" dur="500" fill="hold"/>
                                        <p:tgtEl>
                                          <p:spTgt spid="256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4000"/>
                            </p:stCondLst>
                            <p:childTnLst>
                              <p:par>
                                <p:cTn id="1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8" dur="500" fill="hold"/>
                                        <p:tgtEl>
                                          <p:spTgt spid="25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 fill="hold"/>
                                        <p:tgtEl>
                                          <p:spTgt spid="256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500"/>
                            </p:stCondLst>
                            <p:childTnLst>
                              <p:par>
                                <p:cTn id="1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5" dur="500" fill="hold"/>
                                        <p:tgtEl>
                                          <p:spTgt spid="256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8" dur="500" fill="hold"/>
                                        <p:tgtEl>
                                          <p:spTgt spid="256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0"/>
                            </p:stCondLst>
                            <p:childTnLst>
                              <p:par>
                                <p:cTn id="1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 fill="hold"/>
                                        <p:tgtEl>
                                          <p:spTgt spid="256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 fill="hold"/>
                                        <p:tgtEl>
                                          <p:spTgt spid="256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500"/>
                            </p:stCondLst>
                            <p:childTnLst>
                              <p:par>
                                <p:cTn id="17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 fill="hold"/>
                                        <p:tgtEl>
                                          <p:spTgt spid="256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500" fill="hold"/>
                                        <p:tgtEl>
                                          <p:spTgt spid="25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6000"/>
                            </p:stCondLst>
                            <p:childTnLst>
                              <p:par>
                                <p:cTn id="18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6" dur="500" fill="hold"/>
                                        <p:tgtEl>
                                          <p:spTgt spid="256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9" dur="500" fill="hold"/>
                                        <p:tgtEl>
                                          <p:spTgt spid="25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6500"/>
                            </p:stCondLst>
                            <p:childTnLst>
                              <p:par>
                                <p:cTn id="1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3" dur="500" fill="hold"/>
                                        <p:tgtEl>
                                          <p:spTgt spid="256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51" grpId="0" bldLvl="0" animBg="1"/>
      <p:bldP spid="25653" grpId="1" animBg="1"/>
      <p:bldP spid="25655" grpId="2" animBg="1"/>
      <p:bldP spid="25657" grpId="3" animBg="1"/>
      <p:bldP spid="25659" grpId="4" animBg="1"/>
      <p:bldP spid="25661" grpId="5" animBg="1"/>
      <p:bldP spid="25663" grpId="6" animBg="1"/>
      <p:bldP spid="25665" grpId="7" animBg="1"/>
      <p:bldP spid="25667" grpId="8" animBg="1"/>
      <p:bldP spid="25669" grpId="9" animBg="1"/>
      <p:bldP spid="25671" grpId="10" animBg="1"/>
      <p:bldP spid="25677" grpId="11" animBg="1"/>
      <p:bldP spid="25683" grpId="12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body" idx="4294967295"/>
          </p:nvPr>
        </p:nvSpPr>
        <p:spPr>
          <a:xfrm>
            <a:off x="676593" y="837565"/>
            <a:ext cx="10515600" cy="4746625"/>
          </a:xfrm>
          <a:solidFill>
            <a:srgbClr val="FFFFFF"/>
          </a:solidFill>
        </p:spPr>
        <p:txBody>
          <a:bodyPr wrap="square" lIns="91440" tIns="45720" rIns="91440" bIns="45720" anchor="t">
            <a:spAutoFit/>
          </a:bodyPr>
          <a:lstStyle/>
          <a:p>
            <a:pPr marL="360680" indent="-360680" algn="just">
              <a:buNone/>
            </a:pPr>
            <a:r>
              <a:rPr lang="en-US" altLang="zh-CN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7</a:t>
            </a:r>
            <a:r>
              <a:rPr lang="zh-CN" altLang="en-US" sz="44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．烘托</a:t>
            </a:r>
          </a:p>
          <a:p>
            <a:pPr marL="360680" indent="-360680" algn="just">
              <a:buNone/>
            </a:pPr>
            <a:endParaRPr lang="zh-CN" altLang="en-US" sz="4400" dirty="0">
              <a:solidFill>
                <a:srgbClr val="000000"/>
              </a:solidFill>
              <a:ea typeface="黑体" panose="02010609060101010101" pitchFamily="2" charset="-122"/>
            </a:endParaRPr>
          </a:p>
          <a:p>
            <a:pPr marL="360680" indent="-360680" algn="just">
              <a:buNone/>
            </a:pPr>
            <a:r>
              <a:rPr lang="zh-CN" altLang="en-US" sz="4400" dirty="0">
                <a:solidFill>
                  <a:srgbClr val="000000"/>
                </a:solidFill>
                <a:ea typeface="黑体" panose="02010609060101010101" pitchFamily="2" charset="-122"/>
              </a:rPr>
              <a:t>	</a:t>
            </a:r>
            <a:r>
              <a:rPr lang="en-US" altLang="zh-CN" sz="4400">
                <a:solidFill>
                  <a:srgbClr val="000000"/>
                </a:solidFill>
                <a:ea typeface="黑体" panose="02010609060101010101" pitchFamily="2" charset="-122"/>
              </a:rPr>
              <a:t>       </a:t>
            </a:r>
            <a:r>
              <a:rPr lang="zh-CN" altLang="en-US" sz="4400" b="1" dirty="0">
                <a:ea typeface="华文新魏" pitchFamily="2" charset="-122"/>
              </a:rPr>
              <a:t>与渲染不同，烘托</a:t>
            </a:r>
            <a:r>
              <a:rPr lang="zh-CN" altLang="en-US" sz="4400" b="1" u="sng" dirty="0">
                <a:solidFill>
                  <a:srgbClr val="FF0000"/>
                </a:solidFill>
                <a:ea typeface="华文新魏" pitchFamily="2" charset="-122"/>
              </a:rPr>
              <a:t>多从侧面着意描写</a:t>
            </a:r>
            <a:r>
              <a:rPr lang="zh-CN" altLang="en-US" sz="4400" b="1" dirty="0">
                <a:ea typeface="华文新魏" pitchFamily="2" charset="-122"/>
              </a:rPr>
              <a:t>，作为陪衬，使要突出的事物更加鲜明。</a:t>
            </a:r>
          </a:p>
        </p:txBody>
      </p:sp>
    </p:spTree>
  </p:cSld>
  <p:clrMapOvr>
    <a:masterClrMapping/>
  </p:clrMapOvr>
  <p:transition>
    <p:sndAc>
      <p:stSnd>
        <p:snd r:embed="rId2" name="breeze.wav"/>
      </p:stSnd>
    </p:sndAc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矩形 275458"/>
          <p:cNvSpPr/>
          <p:nvPr/>
        </p:nvSpPr>
        <p:spPr>
          <a:xfrm>
            <a:off x="615950" y="911225"/>
            <a:ext cx="10620375" cy="4929188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indent="-342900" algn="ctr" eaLnBrk="0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4400" b="1" dirty="0">
                <a:latin typeface="宋体" panose="02010600030101010101" pitchFamily="2" charset="-122"/>
                <a:ea typeface="宋体" panose="02010600030101010101" pitchFamily="2" charset="-122"/>
              </a:rPr>
              <a:t>《鸟鸣涧》</a:t>
            </a:r>
            <a:r>
              <a:rPr lang="en-US" altLang="zh-CN" sz="4400" b="1">
                <a:latin typeface="楷体" panose="02010609060101010101" charset="-122"/>
                <a:ea typeface="楷体" panose="02010609060101010101" charset="-122"/>
              </a:rPr>
              <a:t> 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</a:rPr>
              <a:t>王维</a:t>
            </a:r>
          </a:p>
          <a:p>
            <a:pPr marL="342900" indent="-342900" algn="ctr" eaLnBrk="0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人闲桂花落，夜静春山空。</a:t>
            </a:r>
          </a:p>
          <a:p>
            <a:pPr marL="342900" indent="-342900" algn="ctr" eaLnBrk="0" hangingPunct="0"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4400" b="1" dirty="0">
                <a:latin typeface="楷体" panose="02010609060101010101" charset="-122"/>
                <a:ea typeface="楷体" panose="02010609060101010101" charset="-122"/>
              </a:rPr>
              <a:t>月出惊山鸟，时鸣春涧中。</a:t>
            </a:r>
          </a:p>
          <a:p>
            <a:pPr marL="342900" indent="-342900" eaLnBrk="0" hangingPunct="0">
              <a:lnSpc>
                <a:spcPct val="110000"/>
              </a:lnSpc>
              <a:spcBef>
                <a:spcPct val="20000"/>
              </a:spcBef>
              <a:buFont typeface="Arial" panose="020B0604020202020204" pitchFamily="34" charset="0"/>
            </a:pPr>
            <a:r>
              <a:rPr lang="zh-CN" altLang="en-US" sz="4400" b="1" dirty="0">
                <a:solidFill>
                  <a:srgbClr val="6600FF"/>
                </a:solidFill>
                <a:latin typeface="仿宋_GB2312" pitchFamily="49" charset="-122"/>
                <a:ea typeface="仿宋_GB2312" pitchFamily="49" charset="-122"/>
              </a:rPr>
              <a:t>    </a:t>
            </a:r>
            <a:r>
              <a:rPr lang="zh-CN" altLang="en-US" sz="4400" dirty="0">
                <a:solidFill>
                  <a:srgbClr val="6600FF"/>
                </a:solidFill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zh-CN" altLang="en-US" sz="4400" dirty="0">
                <a:solidFill>
                  <a:srgbClr val="0000FF"/>
                </a:solidFill>
                <a:latin typeface="宋体" panose="02010600030101010101" pitchFamily="2" charset="-122"/>
              </a:rPr>
              <a:t>诗人用花落、月出、鸟鸣这些动的景物来</a:t>
            </a:r>
            <a:r>
              <a:rPr lang="zh-CN" altLang="en-US" sz="4400" u="sng" dirty="0">
                <a:solidFill>
                  <a:srgbClr val="FF0000"/>
                </a:solidFill>
                <a:latin typeface="宋体" panose="02010600030101010101" pitchFamily="2" charset="-122"/>
              </a:rPr>
              <a:t>烘托</a:t>
            </a:r>
            <a:r>
              <a:rPr lang="zh-CN" altLang="en-US" sz="4400" dirty="0">
                <a:solidFill>
                  <a:srgbClr val="0000FF"/>
                </a:solidFill>
                <a:latin typeface="宋体" panose="02010600030101010101" pitchFamily="2" charset="-122"/>
              </a:rPr>
              <a:t>出画面的富有生机而不枯寂，同时还反衬了春涧的寂静。</a:t>
            </a:r>
          </a:p>
        </p:txBody>
      </p:sp>
    </p:spTree>
  </p:cSld>
  <p:clrMapOvr>
    <a:masterClrMapping/>
  </p:clrMapOvr>
  <p:transition>
    <p:sndAc>
      <p:stSnd>
        <p:snd r:embed="rId2" name="breeze.wav"/>
      </p:stSnd>
    </p:sndAc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矩形 68610"/>
          <p:cNvSpPr/>
          <p:nvPr/>
        </p:nvSpPr>
        <p:spPr>
          <a:xfrm>
            <a:off x="705485" y="459740"/>
            <a:ext cx="11238230" cy="69240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</a:rPr>
              <a:t>                           </a:t>
            </a:r>
            <a:r>
              <a:rPr lang="zh-CN" altLang="en-US" sz="4000" b="1" dirty="0">
                <a:solidFill>
                  <a:srgbClr val="FF0000"/>
                </a:solidFill>
                <a:latin typeface="Arial" panose="020B0604020202020204" pitchFamily="34" charset="0"/>
              </a:rPr>
              <a:t>8、联想和想象</a:t>
            </a:r>
          </a:p>
          <a:p>
            <a:endParaRPr lang="zh-CN" altLang="en-US" sz="2800" b="1" dirty="0">
              <a:solidFill>
                <a:srgbClr val="FF33CC"/>
              </a:solidFill>
              <a:latin typeface="Arial" panose="020B0604020202020204" pitchFamily="34" charset="0"/>
            </a:endParaRPr>
          </a:p>
          <a:p>
            <a:r>
              <a:rPr lang="zh-CN" altLang="en-US" sz="2400" b="1" dirty="0">
                <a:solidFill>
                  <a:srgbClr val="000000"/>
                </a:solidFill>
                <a:latin typeface="Arial" panose="020B0604020202020204" pitchFamily="34" charset="0"/>
              </a:rPr>
              <a:t>     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</a:rPr>
              <a:t>多为浪漫主义诗人所采用。</a:t>
            </a:r>
          </a:p>
          <a:p>
            <a:endParaRPr lang="zh-CN" altLang="en-US" sz="2800" b="1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400" b="1" dirty="0">
                <a:latin typeface="Arial" panose="020B0604020202020204" pitchFamily="34" charset="0"/>
              </a:rPr>
              <a:t>     </a:t>
            </a:r>
            <a:r>
              <a:rPr lang="zh-CN" altLang="en-US" sz="3200" b="1" dirty="0">
                <a:latin typeface="Arial" panose="020B0604020202020204" pitchFamily="34" charset="0"/>
              </a:rPr>
              <a:t>   例：李白常把现实与梦境、仙境，自然界与人类社会打成一片，他的</a:t>
            </a:r>
            <a:r>
              <a:rPr lang="en-US" altLang="zh-CN" sz="3200" b="1" dirty="0">
                <a:latin typeface="Arial" panose="020B0604020202020204" pitchFamily="34" charset="0"/>
              </a:rPr>
              <a:t>《</a:t>
            </a:r>
            <a:r>
              <a:rPr lang="zh-CN" altLang="en-US" sz="3200" b="1" dirty="0">
                <a:latin typeface="Arial" panose="020B0604020202020204" pitchFamily="34" charset="0"/>
              </a:rPr>
              <a:t>梦游天姥吟留别</a:t>
            </a:r>
            <a:r>
              <a:rPr lang="en-US" altLang="zh-CN" sz="3200" b="1" dirty="0">
                <a:latin typeface="Arial" panose="020B0604020202020204" pitchFamily="34" charset="0"/>
              </a:rPr>
              <a:t>》</a:t>
            </a:r>
            <a:r>
              <a:rPr lang="zh-CN" altLang="en-US" sz="3200" b="1" dirty="0">
                <a:latin typeface="Arial" panose="020B0604020202020204" pitchFamily="34" charset="0"/>
              </a:rPr>
              <a:t>以飞越的神思结构全诗，诗人的想象犹如天马行空，所描绘的梦境、仙境，正是他所向往追求的光明美好的理想世界。</a:t>
            </a:r>
          </a:p>
          <a:p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</a:rPr>
              <a:t>“小时不识月，呼着白玉盘”</a:t>
            </a:r>
          </a:p>
          <a:p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</a:rPr>
              <a:t>“我寄愁心与明月，随君直到夜郞西”</a:t>
            </a:r>
          </a:p>
          <a:p>
            <a:r>
              <a:rPr lang="zh-CN" altLang="en-US" sz="3200" b="1" dirty="0">
                <a:solidFill>
                  <a:srgbClr val="000066"/>
                </a:solidFill>
                <a:latin typeface="Arial" panose="020B0604020202020204" pitchFamily="34" charset="0"/>
              </a:rPr>
              <a:t>“我歌月徘徊，我舞影凌乱”</a:t>
            </a:r>
            <a:r>
              <a:rPr lang="zh-CN" altLang="en-US" sz="3200" b="1" dirty="0">
                <a:latin typeface="Arial" panose="020B0604020202020204" pitchFamily="34" charset="0"/>
              </a:rPr>
              <a:t>都是奇思遐想与自然天真相结合的神来之笔。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/>
            </a:r>
            <a:b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  <a:t/>
            </a:r>
            <a:b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</a:rPr>
            </a:br>
            <a:endParaRPr lang="zh-CN" altLang="en-US" sz="3200" b="1" dirty="0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6386" name="Object 4"/>
          <p:cNvGraphicFramePr/>
          <p:nvPr/>
        </p:nvGraphicFramePr>
        <p:xfrm>
          <a:off x="1687196" y="559435"/>
          <a:ext cx="8817610" cy="57296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0" r:id="rId3" imgW="7877175" imgH="5353050" progId="Word.Document.8">
                  <p:embed/>
                </p:oleObj>
              </mc:Choice>
              <mc:Fallback>
                <p:oleObj r:id="rId3" imgW="7877175" imgH="5353050" progId="Word.Document.8">
                  <p:embed/>
                  <p:pic>
                    <p:nvPicPr>
                      <p:cNvPr id="0" name="图片 3086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687196" y="559435"/>
                        <a:ext cx="8817610" cy="572960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238760" y="394970"/>
            <a:ext cx="11436985" cy="62471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12140"/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cs typeface="宋体" panose="02010600030101010101" pitchFamily="2" charset="-122"/>
              </a:rPr>
              <a:t>9</a:t>
            </a:r>
            <a:r>
              <a:rPr lang="zh-CN" sz="4000" b="1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、</a:t>
            </a:r>
            <a:r>
              <a:rPr lang="zh-CN" sz="4000" b="1">
                <a:solidFill>
                  <a:srgbClr val="FF0000"/>
                </a:solidFill>
                <a:ea typeface="黑体" panose="02010609060101010101" pitchFamily="2" charset="-122"/>
              </a:rPr>
              <a:t>动静结合</a:t>
            </a:r>
            <a:endParaRPr lang="zh-CN" sz="4000" b="1">
              <a:ea typeface="宋体" panose="02010600030101010101" pitchFamily="2" charset="-122"/>
            </a:endParaRPr>
          </a:p>
          <a:p>
            <a:pPr indent="612140"/>
            <a:r>
              <a:rPr lang="zh-CN" sz="4000" b="1">
                <a:ea typeface="宋体" panose="02010600030101010101" pitchFamily="2" charset="-122"/>
              </a:rPr>
              <a:t>动静结合是指在一首诗中既有动态描写，又有静态描写。一般有两种表现形式：一是以动写静，二是以静写动。动静结合往往和衬托相关，动态和静态相互结合，相互映衬。如李白的《望庐山瀑布》中</a:t>
            </a:r>
            <a:r>
              <a:rPr lang="en-US" sz="4000" b="1">
                <a:latin typeface="宋体" panose="02010600030101010101" pitchFamily="2" charset="-122"/>
              </a:rPr>
              <a:t>“</a:t>
            </a:r>
            <a:r>
              <a:rPr lang="zh-CN" sz="4000" b="1">
                <a:cs typeface="楷体_GB2312" charset="0"/>
              </a:rPr>
              <a:t>遥看瀑布挂前川</a:t>
            </a:r>
            <a:r>
              <a:rPr lang="en-US" sz="4000" b="1">
                <a:latin typeface="宋体" panose="02010600030101010101" pitchFamily="2" charset="-122"/>
              </a:rPr>
              <a:t>”</a:t>
            </a:r>
            <a:r>
              <a:rPr lang="zh-CN" sz="4000" b="1">
                <a:ea typeface="宋体" panose="02010600030101010101" pitchFamily="2" charset="-122"/>
              </a:rPr>
              <a:t>写出了遥看瀑布的第一眼形象，瀑布像一条巨大的白练挂在山间，</a:t>
            </a:r>
            <a:r>
              <a:rPr lang="en-US" sz="4000" b="1">
                <a:latin typeface="宋体" panose="02010600030101010101" pitchFamily="2" charset="-122"/>
              </a:rPr>
              <a:t>“</a:t>
            </a:r>
            <a:r>
              <a:rPr lang="zh-CN" sz="4000" b="1">
                <a:ea typeface="宋体" panose="02010600030101010101" pitchFamily="2" charset="-122"/>
              </a:rPr>
              <a:t>挂</a:t>
            </a:r>
            <a:r>
              <a:rPr lang="en-US" sz="4000" b="1">
                <a:latin typeface="宋体" panose="02010600030101010101" pitchFamily="2" charset="-122"/>
              </a:rPr>
              <a:t>”</a:t>
            </a:r>
            <a:r>
              <a:rPr lang="zh-CN" sz="4000" b="1">
                <a:ea typeface="宋体" panose="02010600030101010101" pitchFamily="2" charset="-122"/>
              </a:rPr>
              <a:t>字化动为静。以动衬静是以动态的景物来反衬静态的景象，烘托出一种更宁静的环境的一种表现手法。鉴赏动静结合时，应当明确哪是动，哪是静。</a:t>
            </a:r>
            <a:endParaRPr lang="zh-CN" altLang="en-US" sz="4000"/>
          </a:p>
        </p:txBody>
      </p:sp>
    </p:spTree>
    <p:custDataLst>
      <p:tags r:id="rId1"/>
    </p:custData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410" name="Object 4"/>
          <p:cNvGraphicFramePr/>
          <p:nvPr/>
        </p:nvGraphicFramePr>
        <p:xfrm>
          <a:off x="460375" y="260350"/>
          <a:ext cx="11350625" cy="64014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8" r:id="rId3" imgW="9302115" imgH="6852285" progId="Word.Document.8">
                  <p:embed/>
                </p:oleObj>
              </mc:Choice>
              <mc:Fallback>
                <p:oleObj r:id="rId3" imgW="9302115" imgH="6852285" progId="Word.Document.8">
                  <p:embed/>
                  <p:pic>
                    <p:nvPicPr>
                      <p:cNvPr id="0" name="图片 3090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60375" y="260350"/>
                        <a:ext cx="11350625" cy="6401435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circle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4620895" y="666750"/>
            <a:ext cx="7077075" cy="501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612140"/>
            <a:r>
              <a:rPr 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①</a:t>
            </a:r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首联采用了动静结合的表现手法。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sz="4000" b="1">
                <a:solidFill>
                  <a:srgbClr val="FF0000"/>
                </a:solidFill>
                <a:cs typeface="楷体_GB2312" charset="0"/>
              </a:rPr>
              <a:t>明技巧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</a:p>
          <a:p>
            <a:pPr indent="612140"/>
            <a:r>
              <a:rPr 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②“</a:t>
            </a:r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江</a:t>
            </a:r>
            <a:r>
              <a:rPr 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与</a:t>
            </a:r>
            <a:r>
              <a:rPr 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泉</a:t>
            </a:r>
            <a:r>
              <a:rPr 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是动的，</a:t>
            </a:r>
            <a:r>
              <a:rPr 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城</a:t>
            </a:r>
            <a:r>
              <a:rPr 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与</a:t>
            </a:r>
            <a:r>
              <a:rPr 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“</a:t>
            </a:r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石</a:t>
            </a:r>
            <a:r>
              <a:rPr 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”</a:t>
            </a:r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是静的。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sz="4000" b="1">
                <a:solidFill>
                  <a:srgbClr val="FF0000"/>
                </a:solidFill>
                <a:cs typeface="楷体_GB2312" charset="0"/>
              </a:rPr>
              <a:t>释运用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</a:p>
          <a:p>
            <a:pPr indent="612140"/>
            <a:r>
              <a:rPr lang="en-US" sz="4000" b="1">
                <a:solidFill>
                  <a:srgbClr val="FF0000"/>
                </a:solidFill>
                <a:latin typeface="宋体" panose="02010600030101010101" pitchFamily="2" charset="-122"/>
              </a:rPr>
              <a:t>③</a:t>
            </a:r>
            <a:r>
              <a:rPr lang="zh-CN" sz="4000" b="1">
                <a:solidFill>
                  <a:srgbClr val="FF0000"/>
                </a:solidFill>
                <a:ea typeface="宋体" panose="02010600030101010101" pitchFamily="2" charset="-122"/>
              </a:rPr>
              <a:t>这种结合，将蜿蜒曲折的江水与飞沫四溅的泉水的动态刻画了出来。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(</a:t>
            </a:r>
            <a:r>
              <a:rPr lang="zh-CN" sz="4000" b="1">
                <a:solidFill>
                  <a:srgbClr val="FF0000"/>
                </a:solidFill>
                <a:cs typeface="楷体_GB2312" charset="0"/>
              </a:rPr>
              <a:t>析作用</a:t>
            </a:r>
            <a:r>
              <a:rPr 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宋体" panose="02010600030101010101" pitchFamily="2" charset="-122"/>
              </a:rPr>
              <a:t>)</a:t>
            </a:r>
            <a:endParaRPr lang="zh-CN" altLang="en-US" sz="40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1400" y="426720"/>
            <a:ext cx="630936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4000" b="1" dirty="0">
                <a:solidFill>
                  <a:srgbClr val="3D7183"/>
                </a:solidFill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诗歌中常见修辞的常规作用</a:t>
            </a:r>
            <a:endParaRPr lang="zh-CN" altLang="en-US" sz="4000"/>
          </a:p>
        </p:txBody>
      </p:sp>
      <p:sp>
        <p:nvSpPr>
          <p:cNvPr id="3" name="文本框 2"/>
          <p:cNvSpPr txBox="1"/>
          <p:nvPr/>
        </p:nvSpPr>
        <p:spPr>
          <a:xfrm>
            <a:off x="782955" y="1341120"/>
            <a:ext cx="10972800" cy="4554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auto">
              <a:lnSpc>
                <a:spcPts val="3480"/>
              </a:lnSpc>
            </a:pPr>
            <a:r>
              <a:rPr lang="en-US" altLang="zh-CN" sz="3200">
                <a:solidFill>
                  <a:srgbClr val="FF0000"/>
                </a:solidFill>
                <a:sym typeface="+mn-ea"/>
              </a:rPr>
              <a:t>1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、比喻</a:t>
            </a:r>
            <a:r>
              <a:rPr lang="en-US" altLang="zh-CN" sz="3200">
                <a:solidFill>
                  <a:srgbClr val="FF0000"/>
                </a:solidFill>
                <a:sym typeface="+mn-ea"/>
              </a:rPr>
              <a:t>——</a:t>
            </a:r>
            <a:r>
              <a:rPr lang="zh-CN" altLang="en-US" sz="3200">
                <a:solidFill>
                  <a:schemeClr val="tx1"/>
                </a:solidFill>
                <a:sym typeface="+mn-ea"/>
              </a:rPr>
              <a:t>化抽象为具体，化深奥为浅显，化平淡为生动。</a:t>
            </a:r>
            <a:endParaRPr lang="zh-CN" altLang="en-US" sz="3200">
              <a:solidFill>
                <a:srgbClr val="FF0000"/>
              </a:solidFill>
            </a:endParaRPr>
          </a:p>
          <a:p>
            <a:pPr fontAlgn="auto">
              <a:lnSpc>
                <a:spcPts val="3480"/>
              </a:lnSpc>
            </a:pPr>
            <a:r>
              <a:rPr lang="en-US" altLang="zh-CN" sz="3200">
                <a:solidFill>
                  <a:srgbClr val="FF0000"/>
                </a:solidFill>
                <a:sym typeface="+mn-ea"/>
              </a:rPr>
              <a:t>2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、拟人</a:t>
            </a:r>
            <a:r>
              <a:rPr lang="en-US" altLang="zh-CN" sz="3200">
                <a:solidFill>
                  <a:srgbClr val="FF0000"/>
                </a:solidFill>
                <a:sym typeface="+mn-ea"/>
              </a:rPr>
              <a:t>——</a:t>
            </a:r>
            <a:r>
              <a:rPr lang="zh-CN" altLang="en-US" sz="3200">
                <a:solidFill>
                  <a:schemeClr val="tx1"/>
                </a:solidFill>
                <a:sym typeface="+mn-ea"/>
              </a:rPr>
              <a:t>赋予事物人的情态，使形象富有人情味或动态美，形象鲜活，生动传神。</a:t>
            </a:r>
            <a:endParaRPr lang="zh-CN" altLang="en-US" sz="3200">
              <a:solidFill>
                <a:srgbClr val="FF0000"/>
              </a:solidFill>
            </a:endParaRPr>
          </a:p>
          <a:p>
            <a:pPr fontAlgn="auto">
              <a:lnSpc>
                <a:spcPts val="3480"/>
              </a:lnSpc>
            </a:pPr>
            <a:r>
              <a:rPr lang="en-US" altLang="zh-CN" sz="3200">
                <a:solidFill>
                  <a:srgbClr val="FF0000"/>
                </a:solidFill>
                <a:sym typeface="+mn-ea"/>
              </a:rPr>
              <a:t>3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、夸张</a:t>
            </a:r>
            <a:r>
              <a:rPr lang="en-US" altLang="zh-CN" sz="3200">
                <a:solidFill>
                  <a:srgbClr val="FF0000"/>
                </a:solidFill>
                <a:sym typeface="+mn-ea"/>
              </a:rPr>
              <a:t>——</a:t>
            </a:r>
            <a:r>
              <a:rPr lang="zh-CN" altLang="en-US" sz="3200">
                <a:solidFill>
                  <a:schemeClr val="tx1"/>
                </a:solidFill>
                <a:sym typeface="+mn-ea"/>
              </a:rPr>
              <a:t>渲染或突出事物的特征，增强语言的感染力。</a:t>
            </a:r>
            <a:endParaRPr lang="zh-CN" altLang="en-US" sz="3200">
              <a:solidFill>
                <a:srgbClr val="FF0000"/>
              </a:solidFill>
            </a:endParaRPr>
          </a:p>
          <a:p>
            <a:pPr fontAlgn="auto">
              <a:lnSpc>
                <a:spcPts val="3480"/>
              </a:lnSpc>
            </a:pPr>
            <a:r>
              <a:rPr lang="en-US" altLang="zh-CN" sz="3200">
                <a:solidFill>
                  <a:srgbClr val="FF0000"/>
                </a:solidFill>
                <a:sym typeface="+mn-ea"/>
              </a:rPr>
              <a:t>4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、借代</a:t>
            </a:r>
            <a:r>
              <a:rPr lang="en-US" altLang="zh-CN" sz="3200">
                <a:solidFill>
                  <a:srgbClr val="FF0000"/>
                </a:solidFill>
                <a:sym typeface="+mn-ea"/>
              </a:rPr>
              <a:t>——</a:t>
            </a:r>
            <a:r>
              <a:rPr lang="zh-CN" altLang="en-US" sz="3200">
                <a:solidFill>
                  <a:schemeClr val="tx1"/>
                </a:solidFill>
                <a:sym typeface="+mn-ea"/>
              </a:rPr>
              <a:t>使语言简洁、生动、形象，引发读者的联想。</a:t>
            </a:r>
            <a:endParaRPr lang="zh-CN" altLang="en-US" sz="3200">
              <a:solidFill>
                <a:srgbClr val="FF0000"/>
              </a:solidFill>
            </a:endParaRPr>
          </a:p>
          <a:p>
            <a:pPr fontAlgn="auto">
              <a:lnSpc>
                <a:spcPts val="3480"/>
              </a:lnSpc>
            </a:pPr>
            <a:r>
              <a:rPr lang="en-US" altLang="zh-CN" sz="3200">
                <a:solidFill>
                  <a:srgbClr val="FF0000"/>
                </a:solidFill>
                <a:sym typeface="+mn-ea"/>
              </a:rPr>
              <a:t>5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、通感</a:t>
            </a:r>
            <a:r>
              <a:rPr lang="en-US" altLang="zh-CN" sz="3200">
                <a:solidFill>
                  <a:srgbClr val="FF0000"/>
                </a:solidFill>
                <a:sym typeface="+mn-ea"/>
              </a:rPr>
              <a:t>——</a:t>
            </a:r>
            <a:r>
              <a:rPr lang="zh-CN" altLang="en-US" sz="3200">
                <a:solidFill>
                  <a:schemeClr val="tx1"/>
                </a:solidFill>
                <a:sym typeface="+mn-ea"/>
              </a:rPr>
              <a:t>化抽象为具体，多角度表现事物的特征，生动形象，富有新鲜感和情趣。</a:t>
            </a:r>
            <a:endParaRPr lang="zh-CN" altLang="en-US" sz="3200">
              <a:solidFill>
                <a:schemeClr val="tx1"/>
              </a:solidFill>
            </a:endParaRPr>
          </a:p>
          <a:p>
            <a:pPr fontAlgn="auto">
              <a:lnSpc>
                <a:spcPts val="3480"/>
              </a:lnSpc>
            </a:pPr>
            <a:r>
              <a:rPr lang="en-US" altLang="zh-CN" sz="3200">
                <a:solidFill>
                  <a:srgbClr val="FF0000"/>
                </a:solidFill>
                <a:sym typeface="+mn-ea"/>
              </a:rPr>
              <a:t>6</a:t>
            </a:r>
            <a:r>
              <a:rPr lang="zh-CN" altLang="en-US" sz="3200">
                <a:solidFill>
                  <a:srgbClr val="FF0000"/>
                </a:solidFill>
                <a:sym typeface="+mn-ea"/>
              </a:rPr>
              <a:t>、双关</a:t>
            </a:r>
            <a:r>
              <a:rPr lang="en-US" altLang="zh-CN" sz="3200">
                <a:solidFill>
                  <a:srgbClr val="FF0000"/>
                </a:solidFill>
                <a:sym typeface="+mn-ea"/>
              </a:rPr>
              <a:t>——</a:t>
            </a:r>
            <a:r>
              <a:rPr lang="zh-CN" altLang="en-US" sz="3200">
                <a:solidFill>
                  <a:schemeClr val="tx1"/>
                </a:solidFill>
                <a:sym typeface="+mn-ea"/>
              </a:rPr>
              <a:t>表意（抒情）含蓄蕴藉，给人以深刻印象，有时有幽默的效果。</a:t>
            </a:r>
            <a:endParaRPr lang="zh-CN" altLang="en-US" sz="3200">
              <a:solidFill>
                <a:schemeClr val="tx1"/>
              </a:solidFill>
            </a:endParaRPr>
          </a:p>
          <a:p>
            <a:pPr fontAlgn="auto">
              <a:lnSpc>
                <a:spcPts val="3480"/>
              </a:lnSpc>
            </a:pPr>
            <a:r>
              <a:rPr lang="zh-CN" altLang="en-US" sz="3200">
                <a:solidFill>
                  <a:srgbClr val="FF0000"/>
                </a:solidFill>
                <a:sym typeface="+mn-ea"/>
              </a:rPr>
              <a:t>7、用典——</a:t>
            </a:r>
            <a:r>
              <a:rPr lang="zh-CN" altLang="en-US" sz="3200">
                <a:solidFill>
                  <a:schemeClr val="tx1"/>
                </a:solidFill>
                <a:sym typeface="+mn-ea"/>
              </a:rPr>
              <a:t>丰富诗歌的内容，使诗歌含蓄典雅，意味深长。</a:t>
            </a:r>
          </a:p>
        </p:txBody>
      </p:sp>
    </p:spTree>
    <p:custDataLst>
      <p:tags r:id="rId1"/>
    </p:custData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40765" y="381000"/>
            <a:ext cx="1790700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eaLnBrk="1" hangingPunct="1"/>
            <a:r>
              <a:rPr lang="en-US" altLang="zh-CN" sz="36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1</a:t>
            </a:r>
            <a:r>
              <a:rPr lang="zh-CN" altLang="en-US" sz="3600" b="1" dirty="0">
                <a:solidFill>
                  <a:schemeClr val="tx1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．比喻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44295" y="1264285"/>
            <a:ext cx="1006856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latin typeface="华文中宋" pitchFamily="2" charset="-122"/>
                <a:ea typeface="华文中宋" pitchFamily="2" charset="-122"/>
                <a:sym typeface="+mn-ea"/>
              </a:rPr>
              <a:t>用一种事物或情景来比作另一种事物或情景。可分为明喻、暗喻、借喻。</a:t>
            </a:r>
            <a:r>
              <a:rPr lang="zh-CN" altLang="en-US" sz="28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有突出事物特征，把抽象的事物形象化的作用。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1344295" y="2719070"/>
            <a:ext cx="10069195" cy="9772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90000"/>
              </a:lnSpc>
              <a:buNone/>
            </a:pP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“遥望洞庭山水色，白银盘里一青螺。”</a:t>
            </a:r>
            <a:endParaRPr lang="zh-CN" altLang="en-US" sz="3200" dirty="0">
              <a:solidFill>
                <a:srgbClr val="FF0000"/>
              </a:solidFill>
              <a:latin typeface="宋体" panose="02010600030101010101" pitchFamily="2" charset="-122"/>
            </a:endParaRPr>
          </a:p>
          <a:p>
            <a:pPr>
              <a:lnSpc>
                <a:spcPct val="90000"/>
              </a:lnSpc>
              <a:buNone/>
            </a:pP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      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(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刘禹锡</a:t>
            </a:r>
            <a:r>
              <a:rPr lang="en-US" altLang="zh-CN" sz="32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《</a:t>
            </a:r>
            <a:r>
              <a:rPr lang="zh-CN" altLang="en-US" sz="3200" dirty="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望洞庭</a:t>
            </a:r>
            <a:r>
              <a:rPr lang="en-US" altLang="zh-CN" sz="3200">
                <a:solidFill>
                  <a:srgbClr val="FF0000"/>
                </a:solidFill>
                <a:latin typeface="宋体" panose="02010600030101010101" pitchFamily="2" charset="-122"/>
                <a:sym typeface="+mn-ea"/>
              </a:rPr>
              <a:t>》)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1242695" y="4032250"/>
            <a:ext cx="970661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诗歌巧妙地以“螺”作比，将皓月银辉下的山比做银盘里的青螺，色调淡雅，山水浑然一体。</a:t>
            </a:r>
            <a:r>
              <a:rPr lang="zh-CN" altLang="en-US" b="1" dirty="0">
                <a:solidFill>
                  <a:srgbClr val="000000"/>
                </a:solidFill>
                <a:sym typeface="+mn-ea"/>
              </a:rPr>
              <a:t> 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91895" y="248285"/>
            <a:ext cx="181419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ea typeface="华文新魏" pitchFamily="2" charset="-122"/>
                <a:sym typeface="+mn-ea"/>
              </a:rPr>
              <a:t>2</a:t>
            </a:r>
            <a:r>
              <a:rPr lang="zh-CN" altLang="en-US" sz="3600" b="1" dirty="0">
                <a:solidFill>
                  <a:schemeClr val="tx1"/>
                </a:solidFill>
                <a:ea typeface="华文新魏" pitchFamily="2" charset="-122"/>
                <a:sym typeface="+mn-ea"/>
              </a:rPr>
              <a:t>、对偶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22680" y="893445"/>
            <a:ext cx="10513695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buNone/>
            </a:pPr>
            <a:r>
              <a:rPr lang="zh-CN" altLang="en-US" sz="2800" dirty="0">
                <a:sym typeface="+mn-ea"/>
              </a:rPr>
              <a:t> 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用结构相同、字数相同的一对句子或短语来表达两个相对或相近的意思。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从形式看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，语言简练，整齐对称；</a:t>
            </a:r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从内容看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，意义集中含蓄。</a:t>
            </a:r>
            <a:endParaRPr lang="zh-CN" altLang="en-US" sz="2800"/>
          </a:p>
        </p:txBody>
      </p:sp>
      <p:sp>
        <p:nvSpPr>
          <p:cNvPr id="4" name="文本框 3"/>
          <p:cNvSpPr txBox="1"/>
          <p:nvPr/>
        </p:nvSpPr>
        <p:spPr>
          <a:xfrm>
            <a:off x="1191895" y="2619375"/>
            <a:ext cx="10079355" cy="23069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indent="0">
              <a:buNone/>
            </a:pP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无边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落木</a:t>
            </a:r>
            <a:r>
              <a:rPr lang="zh-CN" altLang="en-US" sz="3600" b="1" dirty="0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萧萧下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，</a:t>
            </a:r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不尽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长江</a:t>
            </a:r>
            <a:r>
              <a:rPr lang="zh-CN" altLang="en-US" sz="3600" b="1" dirty="0">
                <a:solidFill>
                  <a:schemeClr val="accent3">
                    <a:lumMod val="50000"/>
                  </a:schemeClr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滚滚来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。”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sym typeface="+mn-ea"/>
              </a:rPr>
              <a:t>　　　　　　　　       　</a:t>
            </a:r>
            <a:r>
              <a:rPr lang="en-US" altLang="zh-CN" sz="3600" b="1" dirty="0">
                <a:sym typeface="+mn-ea"/>
              </a:rPr>
              <a:t>(</a:t>
            </a:r>
            <a:r>
              <a:rPr lang="zh-CN" altLang="en-US" sz="3600" b="1" dirty="0">
                <a:sym typeface="+mn-ea"/>
              </a:rPr>
              <a:t>杜甫</a:t>
            </a:r>
            <a:r>
              <a:rPr lang="en-US" altLang="zh-CN" sz="3600" b="1" dirty="0">
                <a:sym typeface="+mn-ea"/>
              </a:rPr>
              <a:t>《</a:t>
            </a:r>
            <a:r>
              <a:rPr lang="zh-CN" altLang="en-US" sz="3600" b="1" dirty="0">
                <a:sym typeface="+mn-ea"/>
              </a:rPr>
              <a:t>登高</a:t>
            </a:r>
            <a:r>
              <a:rPr lang="en-US" altLang="zh-CN" sz="3600" b="1">
                <a:sym typeface="+mn-ea"/>
              </a:rPr>
              <a:t>》)</a:t>
            </a:r>
            <a:endParaRPr lang="en-US" altLang="zh-CN" sz="3600" b="1"/>
          </a:p>
          <a:p>
            <a:pPr marL="0" indent="0">
              <a:buNone/>
            </a:pPr>
            <a:r>
              <a:rPr lang="en-US" altLang="zh-CN" sz="3600" b="1" dirty="0">
                <a:sym typeface="+mn-ea"/>
              </a:rPr>
              <a:t>    </a:t>
            </a:r>
            <a:r>
              <a:rPr lang="en-US" altLang="zh-CN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“</a:t>
            </a:r>
            <a:r>
              <a:rPr lang="zh-CN" altLang="en-US" sz="3600" b="1" dirty="0">
                <a:latin typeface="楷体" panose="02010609060101010101" charset="-122"/>
                <a:ea typeface="楷体" panose="02010609060101010101" charset="-122"/>
                <a:sym typeface="+mn-ea"/>
              </a:rPr>
              <a:t>芳树无人花自落，春山一路鸟空啼。”</a:t>
            </a:r>
            <a:endParaRPr lang="zh-CN" altLang="en-US" sz="3600" b="1" dirty="0">
              <a:latin typeface="楷体" panose="02010609060101010101" charset="-122"/>
              <a:ea typeface="楷体" panose="02010609060101010101" charset="-122"/>
            </a:endParaRPr>
          </a:p>
          <a:p>
            <a:pPr marL="0" indent="0">
              <a:buNone/>
            </a:pPr>
            <a:r>
              <a:rPr lang="zh-CN" altLang="en-US" sz="3600" b="1" dirty="0">
                <a:sym typeface="+mn-ea"/>
              </a:rPr>
              <a:t>                                       （</a:t>
            </a:r>
            <a:r>
              <a:rPr lang="en-US" altLang="zh-CN" sz="3600" b="1" dirty="0">
                <a:sym typeface="+mn-ea"/>
              </a:rPr>
              <a:t>《</a:t>
            </a:r>
            <a:r>
              <a:rPr lang="zh-CN" altLang="en-US" sz="3600" b="1" dirty="0">
                <a:sym typeface="+mn-ea"/>
              </a:rPr>
              <a:t>春行即兴</a:t>
            </a:r>
            <a:r>
              <a:rPr lang="en-US" altLang="zh-CN" sz="3600" b="1" dirty="0">
                <a:sym typeface="+mn-ea"/>
              </a:rPr>
              <a:t>》</a:t>
            </a:r>
            <a:r>
              <a:rPr lang="zh-CN" altLang="en-US" sz="3600" b="1" dirty="0">
                <a:sym typeface="+mn-ea"/>
              </a:rPr>
              <a:t>李华）</a:t>
            </a:r>
            <a:endParaRPr lang="zh-CN" altLang="en-US" sz="3600"/>
          </a:p>
        </p:txBody>
      </p:sp>
    </p:spTree>
    <p:custDataLst>
      <p:tags r:id="rId1"/>
    </p:custData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70255" y="292735"/>
            <a:ext cx="181419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ea typeface="华文新魏" pitchFamily="2" charset="-122"/>
                <a:sym typeface="+mn-ea"/>
              </a:rPr>
              <a:t>3</a:t>
            </a:r>
            <a:r>
              <a:rPr lang="zh-CN" altLang="en-US" sz="3600" b="1" dirty="0">
                <a:solidFill>
                  <a:schemeClr val="tx1"/>
                </a:solidFill>
                <a:ea typeface="华文新魏" pitchFamily="2" charset="-122"/>
                <a:sym typeface="+mn-ea"/>
              </a:rPr>
              <a:t>、比拟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124585" y="937895"/>
            <a:ext cx="10654030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sym typeface="+mn-ea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ea typeface="黑体" panose="02010609060101010101" pitchFamily="2" charset="-122"/>
                <a:sym typeface="+mn-ea"/>
              </a:rPr>
              <a:t>把物当作人来描写叫</a:t>
            </a: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拟人</a:t>
            </a:r>
            <a:r>
              <a:rPr lang="zh-CN" altLang="en-US" sz="3200" b="1" dirty="0">
                <a:solidFill>
                  <a:srgbClr val="000000"/>
                </a:solidFill>
                <a:ea typeface="黑体" panose="02010609060101010101" pitchFamily="2" charset="-122"/>
                <a:sym typeface="+mn-ea"/>
              </a:rPr>
              <a:t>，或把人当作物来描写叫</a:t>
            </a:r>
            <a:r>
              <a:rPr lang="zh-CN" altLang="en-US" sz="3200" b="1" dirty="0">
                <a:solidFill>
                  <a:srgbClr val="FF0000"/>
                </a:solidFill>
                <a:ea typeface="黑体" panose="02010609060101010101" pitchFamily="2" charset="-122"/>
                <a:sym typeface="+mn-ea"/>
              </a:rPr>
              <a:t>拟物</a:t>
            </a:r>
            <a:r>
              <a:rPr lang="zh-CN" altLang="en-US" sz="3200" b="1" dirty="0">
                <a:solidFill>
                  <a:srgbClr val="000000"/>
                </a:solidFill>
                <a:ea typeface="黑体" panose="02010609060101010101" pitchFamily="2" charset="-122"/>
                <a:sym typeface="+mn-ea"/>
              </a:rPr>
              <a:t>。</a:t>
            </a:r>
            <a:endParaRPr lang="zh-CN" altLang="en-US" sz="3200"/>
          </a:p>
        </p:txBody>
      </p:sp>
      <p:sp>
        <p:nvSpPr>
          <p:cNvPr id="4" name="文本框 3"/>
          <p:cNvSpPr txBox="1"/>
          <p:nvPr/>
        </p:nvSpPr>
        <p:spPr>
          <a:xfrm>
            <a:off x="1291590" y="1602740"/>
            <a:ext cx="986345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latin typeface="Calibri" panose="020F0502020204030204" charset="0"/>
                <a:sym typeface="+mn-ea"/>
              </a:rPr>
              <a:t>作用：促使读者产生联想，</a:t>
            </a:r>
            <a:r>
              <a:rPr lang="zh-CN" altLang="en-US" sz="3200" dirty="0">
                <a:latin typeface="Calibri" panose="020F0502020204030204" charset="0"/>
                <a:ea typeface="黑体" panose="02010609060101010101" pitchFamily="2" charset="-122"/>
                <a:sym typeface="+mn-ea"/>
              </a:rPr>
              <a:t>将事物人格化，富有情趣，生动形象。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1362075" y="2737485"/>
            <a:ext cx="10179050" cy="13836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sz="2800" b="1" dirty="0">
                <a:latin typeface="华文中宋" pitchFamily="2" charset="-122"/>
                <a:ea typeface="华文中宋" pitchFamily="2" charset="-122"/>
                <a:sym typeface="+mn-ea"/>
              </a:rPr>
              <a:t>         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  <a:sym typeface="+mn-ea"/>
              </a:rPr>
              <a:t>新 晴  刘颁</a:t>
            </a:r>
            <a:br>
              <a:rPr lang="zh-CN" altLang="en-US" sz="2800" b="1" dirty="0">
                <a:latin typeface="华文中宋" pitchFamily="2" charset="-122"/>
                <a:ea typeface="华文中宋" pitchFamily="2" charset="-122"/>
                <a:sym typeface="+mn-ea"/>
              </a:rPr>
            </a:br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中宋" pitchFamily="2" charset="-122"/>
                <a:ea typeface="华文中宋" pitchFamily="2" charset="-122"/>
                <a:sym typeface="+mn-ea"/>
              </a:rPr>
              <a:t> 青苔满地初晴后，绿树无人昼梦余。</a:t>
            </a:r>
            <a:r>
              <a:rPr lang="zh-CN" altLang="en-US" sz="28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/>
            </a:r>
            <a:br>
              <a:rPr lang="zh-CN" altLang="en-US" sz="28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  <a:sym typeface="+mn-ea"/>
              </a:rPr>
            </a:br>
            <a:r>
              <a:rPr lang="zh-CN" altLang="en-US" sz="2800" b="1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 </a:t>
            </a:r>
            <a:r>
              <a:rPr lang="zh-CN" altLang="en-US" sz="2800" b="1" dirty="0">
                <a:solidFill>
                  <a:srgbClr val="2A2AAA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唯有南风旧相识，偷开门户又翻书。</a:t>
            </a:r>
            <a:endParaRPr lang="zh-CN" altLang="en-US" sz="2800"/>
          </a:p>
        </p:txBody>
      </p:sp>
      <p:sp>
        <p:nvSpPr>
          <p:cNvPr id="6" name="文本框 5"/>
          <p:cNvSpPr txBox="1"/>
          <p:nvPr/>
        </p:nvSpPr>
        <p:spPr>
          <a:xfrm>
            <a:off x="1124585" y="4220845"/>
            <a:ext cx="10139680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3200" b="1" dirty="0">
                <a:latin typeface="华文中宋" pitchFamily="2" charset="-122"/>
                <a:ea typeface="华文中宋" pitchFamily="2" charset="-122"/>
                <a:sym typeface="+mn-ea"/>
              </a:rPr>
              <a:t>诗中将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  <a:sym typeface="+mn-ea"/>
              </a:rPr>
              <a:t>“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  <a:sym typeface="+mn-ea"/>
              </a:rPr>
              <a:t>南风</a:t>
            </a:r>
            <a:r>
              <a:rPr lang="zh-CN" altLang="en-US" sz="3200" b="1" dirty="0">
                <a:latin typeface="Times New Roman" panose="02020603050405020304" pitchFamily="18" charset="0"/>
                <a:ea typeface="华文中宋" pitchFamily="2" charset="-122"/>
                <a:sym typeface="+mn-ea"/>
              </a:rPr>
              <a:t>”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  <a:sym typeface="+mn-ea"/>
              </a:rPr>
              <a:t>人格化，通过一系列动作描写，</a:t>
            </a:r>
            <a:r>
              <a:rPr lang="zh-CN" altLang="en-US" sz="32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表现了久雨初晴后作者宁静恬适的心情，以及对南风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中宋" pitchFamily="2" charset="-122"/>
                <a:sym typeface="+mn-ea"/>
              </a:rPr>
              <a:t>“</a:t>
            </a:r>
            <a:r>
              <a:rPr lang="zh-CN" altLang="en-US" sz="32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恶作剧</a:t>
            </a:r>
            <a:r>
              <a:rPr lang="zh-CN" altLang="en-US" sz="3200" b="1" dirty="0">
                <a:solidFill>
                  <a:srgbClr val="FF3300"/>
                </a:solidFill>
                <a:latin typeface="Times New Roman" panose="02020603050405020304" pitchFamily="18" charset="0"/>
                <a:ea typeface="华文中宋" pitchFamily="2" charset="-122"/>
                <a:sym typeface="+mn-ea"/>
              </a:rPr>
              <a:t>”</a:t>
            </a:r>
            <a:r>
              <a:rPr lang="zh-CN" altLang="en-US" sz="3200" b="1" dirty="0">
                <a:solidFill>
                  <a:srgbClr val="FF3300"/>
                </a:solidFill>
                <a:latin typeface="华文中宋" pitchFamily="2" charset="-122"/>
                <a:ea typeface="华文中宋" pitchFamily="2" charset="-122"/>
                <a:sym typeface="+mn-ea"/>
              </a:rPr>
              <a:t>的亲切喜爱之情</a:t>
            </a:r>
            <a:r>
              <a:rPr lang="zh-CN" altLang="en-US" sz="3200" b="1" dirty="0">
                <a:latin typeface="华文中宋" pitchFamily="2" charset="-122"/>
                <a:ea typeface="华文中宋" pitchFamily="2" charset="-122"/>
                <a:sym typeface="+mn-ea"/>
              </a:rPr>
              <a:t>。</a:t>
            </a:r>
            <a:endParaRPr lang="zh-CN" altLang="en-US" sz="320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947420" y="347980"/>
            <a:ext cx="1814195" cy="645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 sz="36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1" charset="-122"/>
                <a:sym typeface="+mn-ea"/>
              </a:rPr>
              <a:t>4</a:t>
            </a:r>
            <a:r>
              <a:rPr lang="zh-CN" altLang="en-US" sz="3600" b="1" dirty="0">
                <a:solidFill>
                  <a:schemeClr val="tx1"/>
                </a:solidFill>
                <a:latin typeface="Arial" panose="020B0604020202020204" pitchFamily="34" charset="0"/>
                <a:ea typeface="楷体_GB2312" pitchFamily="1" charset="-122"/>
                <a:sym typeface="+mn-ea"/>
              </a:rPr>
              <a:t>、借代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18490" y="1160145"/>
            <a:ext cx="11163935" cy="15684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借用相关的事物来代替所要表达的事物。借代可用部分代表全体，具体代替抽象，用特征代替人。借代的运用使语言简练、含蓄。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61365" y="2967355"/>
            <a:ext cx="108350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“知否，知否</a:t>
            </a: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?</a:t>
            </a:r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应是绿肥红瘦。”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(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李清照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《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如梦令</a:t>
            </a:r>
            <a:r>
              <a:rPr lang="en-US" altLang="zh-CN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》)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761365" y="3688080"/>
            <a:ext cx="11021060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诗中用“绿”和“红”两种颜色分别代替叶和花写叶的茂盛和花的凋零。</a:t>
            </a:r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947420" y="4906010"/>
            <a:ext cx="1051750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“何以解忧，惟有杜康”</a:t>
            </a:r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（曹操〈短歌行〉）</a:t>
            </a:r>
            <a:endParaRPr lang="zh-CN" altLang="en-US" sz="3200"/>
          </a:p>
        </p:txBody>
      </p:sp>
      <p:sp>
        <p:nvSpPr>
          <p:cNvPr id="7" name="文本框 6"/>
          <p:cNvSpPr txBox="1"/>
          <p:nvPr/>
        </p:nvSpPr>
        <p:spPr>
          <a:xfrm>
            <a:off x="947420" y="5630545"/>
            <a:ext cx="10090785" cy="5835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诗中以“杜康”代酒。</a:t>
            </a:r>
            <a:r>
              <a:rPr lang="en-US" altLang="zh-CN" b="1" dirty="0">
                <a:latin typeface="黑体" panose="02010609060101010101" pitchFamily="2" charset="-122"/>
                <a:ea typeface="黑体" panose="02010609060101010101" pitchFamily="2" charset="-122"/>
                <a:sym typeface="+mn-ea"/>
              </a:rPr>
              <a:t> </a:t>
            </a:r>
            <a:endParaRPr lang="zh-CN" alt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12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SUBTYPE" val="h"/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6*i*0"/>
  <p:tag name="KSO_WM_UNIT_LAYERLEVEL" val="1"/>
  <p:tag name="KSO_WM_TAG_VERSION" val="1.0"/>
  <p:tag name="KSO_WM_BEAUTIFY_FLAG" val="#wm#"/>
  <p:tag name="KSO_WM_SLIDE_BK_DARK_LIGHT" val="2"/>
  <p:tag name="KSO_WM_UNIT_BK_DARK_LIGHT" val="2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ottomTop"/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K_DARK_LIGHT" val="2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6**"/>
  <p:tag name="KSO_WM_UNIT_LAYERLEVEL" val="1"/>
  <p:tag name="KSO_WM_TAG_VERSION" val="1.0"/>
  <p:tag name="KSO_WM_BEAUTIFY_FLAG" val="#wm#"/>
  <p:tag name="KSO_WM_SLIDE_BACKGROUND_TYPE" val="bottomTop"/>
  <p:tag name="KSO_WM_SLIDE_BK_DARK_LIGHT" val="2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SUBTYPE" val="h"/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7*i*0"/>
  <p:tag name="KSO_WM_UNIT_LAYERLEVEL" val="1"/>
  <p:tag name="KSO_WM_TAG_VERSION" val="1.0"/>
  <p:tag name="KSO_WM_BEAUTIFY_FLAG" val="#wm#"/>
  <p:tag name="KSO_WM_SLIDE_BK_DARK_LIGHT" val="2"/>
  <p:tag name="KSO_WM_UNIT_BK_DARK_LIGHT" val="2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navigation"/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K_DARK_LIGHT" val="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7**"/>
  <p:tag name="KSO_WM_UNIT_LAYERLEVEL" val="1"/>
  <p:tag name="KSO_WM_TAG_VERSION" val="1.0"/>
  <p:tag name="KSO_WM_BEAUTIFY_FLAG" val="#wm#"/>
  <p:tag name="KSO_WM_SLIDE_BACKGROUND_TYPE" val="navigation"/>
  <p:tag name="KSO_WM_SLIDE_BK_DARK_LIGHT" val="2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SUBTYPE" val="h"/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8*i*0"/>
  <p:tag name="KSO_WM_UNIT_LAYERLEVEL" val="1"/>
  <p:tag name="KSO_WM_TAG_VERSION" val="1.0"/>
  <p:tag name="KSO_WM_BEAUTIFY_FLAG" val="#wm#"/>
  <p:tag name="KSO_WM_SLIDE_BK_DARK_LIGHT" val="2"/>
  <p:tag name="KSO_WM_UNIT_BK_DARK_LIGHT" val="2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belt"/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K_DARK_LIGHT" val="2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8**"/>
  <p:tag name="KSO_WM_UNIT_LAYERLEVEL" val="1"/>
  <p:tag name="KSO_WM_TAG_VERSION" val="1.0"/>
  <p:tag name="KSO_WM_BEAUTIFY_FLAG" val="#wm#"/>
  <p:tag name="KSO_WM_SLIDE_BACKGROUND_TYPE" val="belt"/>
  <p:tag name="KSO_WM_SLIDE_BK_DARK_LIGHT" val="2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SUBCATEGORY" val="0"/>
  <p:tag name="KSO_WM_SLIDE_TYPE" val="title"/>
  <p:tag name="KSO_WM_SLIDE_SUBTYPE" val="pureTxt"/>
  <p:tag name="KSO_WM_SLIDE_ITEM_CNT" val="0"/>
  <p:tag name="KSO_WM_SLIDE_INDEX" val="1"/>
  <p:tag name="KSO_WM_TAG_VERSION" val="1.0"/>
  <p:tag name="KSO_WM_SLIDE_LAYOUT" val="a_b"/>
  <p:tag name="KSO_WM_SLIDE_LAYOUT_CNT" val="1_1"/>
  <p:tag name="KSO_WM_TEMPLATE_MASTER_TYPE" val="1"/>
  <p:tag name="KSO_WM_TEMPLATE_COLOR_TYPE" val="1"/>
  <p:tag name="KSO_WM_TEMPLATE_CATEGORY" val="custom"/>
  <p:tag name="KSO_WM_TEMPLATE_INDEX" val="20204120"/>
  <p:tag name="KSO_WM_SLIDE_ID" val="custom20204120_1"/>
  <p:tag name="KSO_WM_TEMPLATE_MASTER_THUMB_INDEX" val="12"/>
  <p:tag name="KSO_WM_TEMPLATE_THUMBS_INDEX" val="1、4、7、8、9、10、15、17、21、24、25、26、27、30、33、38、4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中国风通用模板"/>
  <p:tag name="KSO_WM_UNIT_NOCLEAR" val="0"/>
  <p:tag name="KSO_WM_UNIT_VALUE" val="16"/>
  <p:tag name="KSO_WM_UNIT_HIGHLIGHT" val="0"/>
  <p:tag name="KSO_WM_UNIT_COMPATIBLE" val="0"/>
  <p:tag name="KSO_WM_UNIT_DIAGRAM_ISNUMVISUAL" val="0"/>
  <p:tag name="KSO_WM_UNIT_DIAGRAM_ISREFERUNIT" val="0"/>
  <p:tag name="KSO_WM_UNIT_TYPE" val="a"/>
  <p:tag name="KSO_WM_UNIT_INDEX" val="1"/>
  <p:tag name="KSO_WM_UNIT_ID" val="custom20204120_1*a*1"/>
  <p:tag name="KSO_WM_TEMPLATE_CATEGORY" val="custom"/>
  <p:tag name="KSO_WM_TEMPLATE_INDEX" val="20204120"/>
  <p:tag name="KSO_WM_UNIT_LAYERLEVEL" val="1"/>
  <p:tag name="KSO_WM_TAG_VERSION" val="1.0"/>
  <p:tag name="KSO_WM_BEAUTIFY_FLAG" val="#wm#"/>
  <p:tag name="KSO_WM_UNIT_ISNUMDGMTITLE" val="0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ISCONTENTSTITLE" val="0"/>
  <p:tag name="KSO_WM_UNIT_PRESET_TEXT" val="单击此处添加副标题内容"/>
  <p:tag name="KSO_WM_UNIT_NOCLEAR" val="0"/>
  <p:tag name="KSO_WM_UNIT_VALUE" val="21"/>
  <p:tag name="KSO_WM_UNIT_HIGHLIGHT" val="0"/>
  <p:tag name="KSO_WM_UNIT_COMPATIBLE" val="0"/>
  <p:tag name="KSO_WM_UNIT_DIAGRAM_ISNUMVISUAL" val="0"/>
  <p:tag name="KSO_WM_UNIT_DIAGRAM_ISREFERUNIT" val="0"/>
  <p:tag name="KSO_WM_UNIT_TYPE" val="b"/>
  <p:tag name="KSO_WM_UNIT_INDEX" val="1"/>
  <p:tag name="KSO_WM_UNIT_ID" val="custom20204120_1*b*1"/>
  <p:tag name="KSO_WM_TEMPLATE_CATEGORY" val="custom"/>
  <p:tag name="KSO_WM_TEMPLATE_INDEX" val="20204120"/>
  <p:tag name="KSO_WM_UNIT_LAYERLEVEL" val="1"/>
  <p:tag name="KSO_WM_TAG_VERSION" val="1.0"/>
  <p:tag name="KSO_WM_BEAUTIFY_FLAG" val="#wm#"/>
  <p:tag name="KSO_WM_UNIT_ISNUMDGMTITLE" val="0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2**"/>
  <p:tag name="KSO_WM_UNIT_LAYERLEVEL" val="1"/>
  <p:tag name="KSO_WM_TAG_VERSION" val="1.0"/>
  <p:tag name="KSO_WM_BEAUTIFY_FLAG" val="#wm#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204120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3**"/>
  <p:tag name="KSO_WM_UNIT_LAYERLEVEL" val="1"/>
  <p:tag name="KSO_WM_TAG_VERSION" val="1.0"/>
  <p:tag name="KSO_WM_BEAUTIFY_FLAG" val="#wm#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4**"/>
  <p:tag name="KSO_WM_UNIT_LAYERLEVEL" val="1"/>
  <p:tag name="KSO_WM_TAG_VERSION" val="1.0"/>
  <p:tag name="KSO_WM_BEAUTIFY_FLAG" val="#wm#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5**"/>
  <p:tag name="KSO_WM_UNIT_LAYERLEVEL" val="1"/>
  <p:tag name="KSO_WM_TAG_VERSION" val="1.0"/>
  <p:tag name="KSO_WM_BEAUTIFY_FLAG" val="#wm#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6**"/>
  <p:tag name="KSO_WM_UNIT_LAYERLEVEL" val="1"/>
  <p:tag name="KSO_WM_TAG_VERSION" val="1.0"/>
  <p:tag name="KSO_WM_BEAUTIFY_FLAG" val="#wm#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7**"/>
  <p:tag name="KSO_WM_UNIT_LAYERLEVEL" val="1"/>
  <p:tag name="KSO_WM_TAG_VERSION" val="1.0"/>
  <p:tag name="KSO_WM_BEAUTIFY_FLAG" val="#wm#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8**"/>
  <p:tag name="KSO_WM_UNIT_LAYERLEVEL" val="1"/>
  <p:tag name="KSO_WM_TAG_VERSION" val="1.0"/>
  <p:tag name="KSO_WM_BEAUTIFY_FLAG" val="#wm#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TEMPLATE_CATEGORY" val="custom"/>
  <p:tag name="KSO_WM_TEMPLATE_INDEX" val="20204120"/>
  <p:tag name="KSO_WM_TEMPLATE_SUBCATEGORY" val="0"/>
  <p:tag name="KSO_WM_TEMPLATE_MASTER_TYPE" val="1"/>
  <p:tag name="KSO_WM_TEMPLATE_COLOR_TYPE" val="1"/>
  <p:tag name="KSO_WM_TEMPLATE_MASTER_THUMB_INDEX" val="12"/>
  <p:tag name="KSO_WM_TEMPLATE_THUMBS_INDEX" val="1、4、7、8、9、10、15、17、21、24、25、26、27、30、33、38、4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9**"/>
  <p:tag name="KSO_WM_UNIT_LAYERLEVEL" val="1"/>
  <p:tag name="KSO_WM_TAG_VERSION" val="1.0"/>
  <p:tag name="KSO_WM_BEAUTIFY_FLAG" val="#wm#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0**"/>
  <p:tag name="KSO_WM_UNIT_LAYERLEVEL" val="1"/>
  <p:tag name="KSO_WM_TAG_VERSION" val="1.0"/>
  <p:tag name="KSO_WM_BEAUTIFY_FLAG" val="#wm#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1**"/>
  <p:tag name="KSO_WM_UNIT_LAYERLEVEL" val="1"/>
  <p:tag name="KSO_WM_TAG_VERSION" val="1.0"/>
  <p:tag name="KSO_WM_BEAUTIFY_FLAG" val="#wm#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general"/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K_DARK_LIGHT" val="2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2**"/>
  <p:tag name="KSO_WM_UNIT_LAYERLEVEL" val="1"/>
  <p:tag name="KSO_WM_TAG_VERSION" val="1.0"/>
  <p:tag name="KSO_WM_BEAUTIFY_FLAG" val="#wm#"/>
  <p:tag name="KSO_WM_SLIDE_BACKGROUND_TYPE" val="general"/>
  <p:tag name="KSO_WM_SLIDE_BK_DARK_LIGHT" val="2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SUBTYPE" val="h"/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3*i*0"/>
  <p:tag name="KSO_WM_UNIT_LAYERLEVEL" val="1"/>
  <p:tag name="KSO_WM_TAG_VERSION" val="1.0"/>
  <p:tag name="KSO_WM_BEAUTIFY_FLAG" val="#wm#"/>
  <p:tag name="KSO_WM_SLIDE_BK_DARK_LIGHT" val="2"/>
  <p:tag name="KSO_WM_UNIT_BK_DARK_LIGHT" val="2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frame"/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K_DARK_LIGHT" val="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3**"/>
  <p:tag name="KSO_WM_UNIT_LAYERLEVEL" val="1"/>
  <p:tag name="KSO_WM_TAG_VERSION" val="1.0"/>
  <p:tag name="KSO_WM_BEAUTIFY_FLAG" val="#wm#"/>
  <p:tag name="KSO_WM_SLIDE_BACKGROUND_TYPE" val="frame"/>
  <p:tag name="KSO_WM_SLIDE_BK_DARK_LIGHT" val="2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SUBTYPE" val="h"/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4*i*0"/>
  <p:tag name="KSO_WM_UNIT_LAYERLEVEL" val="1"/>
  <p:tag name="KSO_WM_TAG_VERSION" val="1.0"/>
  <p:tag name="KSO_WM_BEAUTIFY_FLAG" val="#wm#"/>
  <p:tag name="KSO_WM_SLIDE_BK_DARK_LIGHT" val="2"/>
  <p:tag name="KSO_WM_UNIT_BK_DARK_LIGHT" val="2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leftRight"/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K_DARK_LIGHT" val="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MASK_FLAG" val="1"/>
  <p:tag name="KSO_WM_UNIT_HIGHLIGHT" val="0"/>
  <p:tag name="KSO_WM_UNIT_COMPATIBLE" val="0"/>
  <p:tag name="KSO_WM_UNIT_DIAGRAM_ISNUMVISUAL" val="0"/>
  <p:tag name="KSO_WM_UNIT_DIAGRAM_ISREFERUNIT" val="0"/>
  <p:tag name="KSO_WM_UNIT_ID" val="_1**"/>
  <p:tag name="KSO_WM_UNIT_LAYERLEVEL" val="1"/>
  <p:tag name="KSO_WM_TAG_VERSION" val="1.0"/>
  <p:tag name="KSO_WM_BEAUTIFY_FLAG" val="#wm#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4**"/>
  <p:tag name="KSO_WM_UNIT_LAYERLEVEL" val="1"/>
  <p:tag name="KSO_WM_TAG_VERSION" val="1.0"/>
  <p:tag name="KSO_WM_BEAUTIFY_FLAG" val="#wm#"/>
  <p:tag name="KSO_WM_SLIDE_BACKGROUND_TYPE" val="leftRight"/>
  <p:tag name="KSO_WM_SLIDE_BK_DARK_LIGHT" val="2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YPE" val="i"/>
  <p:tag name="KSO_WM_UNIT_SUBTYPE" val="h"/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NDEX" val="0"/>
  <p:tag name="KSO_WM_UNIT_ID" val="_15*i*0"/>
  <p:tag name="KSO_WM_UNIT_LAYERLEVEL" val="1"/>
  <p:tag name="KSO_WM_TAG_VERSION" val="1.0"/>
  <p:tag name="KSO_WM_BEAUTIFY_FLAG" val="#wm#"/>
  <p:tag name="KSO_WM_SLIDE_BK_DARK_LIGHT" val="2"/>
  <p:tag name="KSO_WM_UNIT_BK_DARK_LIGHT" val="2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BACKGROUND_TYPE" val="topBottom"/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K_DARK_LIGHT" val="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15**"/>
  <p:tag name="KSO_WM_UNIT_LAYERLEVEL" val="1"/>
  <p:tag name="KSO_WM_TAG_VERSION" val="1.0"/>
  <p:tag name="KSO_WM_BEAUTIFY_FLAG" val="#wm#"/>
  <p:tag name="KSO_WM_SLIDE_BACKGROUND_TYPE" val="topBottom"/>
  <p:tag name="KSO_WM_SLIDE_BK_DARK_LIGHT" val="2"/>
</p:tagLst>
</file>

<file path=ppt/theme/theme1.xml><?xml version="1.0" encoding="utf-8"?>
<a:theme xmlns:a="http://schemas.openxmlformats.org/drawingml/2006/main" name="1_Office 主题​​">
  <a:themeElements>
    <a:clrScheme name="自定义 86">
      <a:dk1>
        <a:srgbClr val="000000"/>
      </a:dk1>
      <a:lt1>
        <a:srgbClr val="FFFFFF"/>
      </a:lt1>
      <a:dk2>
        <a:srgbClr val="EFEAEB"/>
      </a:dk2>
      <a:lt2>
        <a:srgbClr val="FCFBFB"/>
      </a:lt2>
      <a:accent1>
        <a:srgbClr val="CD5A7C"/>
      </a:accent1>
      <a:accent2>
        <a:srgbClr val="A26DC9"/>
      </a:accent2>
      <a:accent3>
        <a:srgbClr val="568CFF"/>
      </a:accent3>
      <a:accent4>
        <a:srgbClr val="21ADF7"/>
      </a:accent4>
      <a:accent5>
        <a:srgbClr val="22C3B5"/>
      </a:accent5>
      <a:accent6>
        <a:srgbClr val="59CC6E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3333</Words>
  <Application>Microsoft Office PowerPoint</Application>
  <PresentationFormat>自定义</PresentationFormat>
  <Paragraphs>252</Paragraphs>
  <Slides>46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46</vt:i4>
      </vt:variant>
    </vt:vector>
  </HeadingPairs>
  <TitlesOfParts>
    <vt:vector size="48" baseType="lpstr">
      <vt:lpstr>1_Office 主题​​</vt:lpstr>
      <vt:lpstr>Microsoft Word 97 - 2003 文档</vt:lpstr>
      <vt:lpstr>诗歌鉴赏九讲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译文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空白演示</dc:title>
  <dc:creator/>
  <cp:lastModifiedBy>hj</cp:lastModifiedBy>
  <cp:revision>156</cp:revision>
  <dcterms:created xsi:type="dcterms:W3CDTF">2019-06-19T02:08:00Z</dcterms:created>
  <dcterms:modified xsi:type="dcterms:W3CDTF">2020-12-07T07:26:29Z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2052-11.1.0.10132</vt:lpwstr>
  </property>
</Properties>
</file>